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76" r:id="rId3"/>
    <p:sldId id="268" r:id="rId4"/>
    <p:sldId id="269" r:id="rId5"/>
    <p:sldId id="270" r:id="rId6"/>
    <p:sldId id="271" r:id="rId7"/>
    <p:sldId id="272" r:id="rId8"/>
    <p:sldId id="262" r:id="rId9"/>
    <p:sldId id="267" r:id="rId10"/>
    <p:sldId id="273" r:id="rId11"/>
    <p:sldId id="274" r:id="rId12"/>
    <p:sldId id="275" r:id="rId13"/>
    <p:sldId id="277" r:id="rId14"/>
    <p:sldId id="278" r:id="rId15"/>
  </p:sldIdLst>
  <p:sldSz cx="12192000" cy="6858000"/>
  <p:notesSz cx="6761163" cy="9856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37" autoAdjust="0"/>
  </p:normalViewPr>
  <p:slideViewPr>
    <p:cSldViewPr>
      <p:cViewPr varScale="1">
        <p:scale>
          <a:sx n="76" d="100"/>
          <a:sy n="76" d="100"/>
        </p:scale>
        <p:origin x="6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B55DF59-0F53-4050-AF5E-93585945D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9FE615-1A8E-46A9-928A-77BADCFDED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0299-3734-408F-BE89-7B5D604F3AE9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20359-3716-4F65-9039-AF43318B2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B55E68-307C-4842-94B4-6ED33D51A7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363075"/>
            <a:ext cx="293052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C91E-EDAE-45FA-B21E-72AE395D1EE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63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1538"/>
            <a:ext cx="540861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pour modifier les styles du texte du masque</a:t>
            </a:r>
          </a:p>
          <a:p>
            <a:pPr lvl="1"/>
            <a:r>
              <a:rPr lang="fr-FR" altLang="ja-JP"/>
              <a:t>Deuxième niveau</a:t>
            </a:r>
          </a:p>
          <a:p>
            <a:pPr lvl="2"/>
            <a:r>
              <a:rPr lang="fr-FR" altLang="ja-JP"/>
              <a:t>Troisième niveau</a:t>
            </a:r>
          </a:p>
          <a:p>
            <a:pPr lvl="3"/>
            <a:r>
              <a:rPr lang="fr-FR" altLang="ja-JP"/>
              <a:t>Quatrième niveau</a:t>
            </a:r>
          </a:p>
          <a:p>
            <a:pPr lvl="4"/>
            <a:r>
              <a:rPr lang="fr-FR" altLang="ja-JP"/>
              <a:t>Cinquième niveau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289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fr-FR" altLang="ja-JP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361488"/>
            <a:ext cx="2928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41FE2CFF-C77F-45F5-8196-7FFE9E57B434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10C45F-D7AC-40B8-B361-5609B0B61D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616" y="128212"/>
            <a:ext cx="1512168" cy="12306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alibri" panose="020F0502020204030204" pitchFamily="34" charset="0"/>
              <a:buChar char="−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/>
              <a:pPr/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/>
              <a:pPr/>
              <a:t>‹#›</a:t>
            </a:fld>
            <a:endParaRPr lang="fr-FR" altLang="ja-JP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B5CF22-54B9-40F4-91F9-FB0988E059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9512" y="20335"/>
            <a:ext cx="884497" cy="14047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−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aceonline.utac.com/fr/document/show/document_id/4022#A0_S5_4_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7408" y="2852936"/>
            <a:ext cx="10873208" cy="2232248"/>
          </a:xfrm>
        </p:spPr>
        <p:txBody>
          <a:bodyPr/>
          <a:lstStyle/>
          <a:p>
            <a:r>
              <a:rPr lang="de-DE" dirty="0"/>
              <a:t>UN R26 (</a:t>
            </a:r>
            <a:r>
              <a:rPr lang="en-US" dirty="0"/>
              <a:t>external projections</a:t>
            </a:r>
            <a:r>
              <a:rPr lang="de-DE" dirty="0"/>
              <a:t>)</a:t>
            </a:r>
            <a:br>
              <a:rPr lang="de-DE" dirty="0"/>
            </a:br>
            <a:r>
              <a:rPr lang="de-DE" sz="2800" dirty="0"/>
              <a:t>Comments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document</a:t>
            </a:r>
            <a:r>
              <a:rPr lang="de-DE" sz="2800" dirty="0"/>
              <a:t> GRSG/2019/11 </a:t>
            </a:r>
            <a:br>
              <a:rPr lang="de-DE" sz="2800" dirty="0"/>
            </a:br>
            <a:r>
              <a:rPr lang="de-DE" sz="2800" dirty="0" err="1"/>
              <a:t>Current</a:t>
            </a:r>
            <a:r>
              <a:rPr lang="de-DE" sz="2800" dirty="0"/>
              <a:t> </a:t>
            </a:r>
            <a:r>
              <a:rPr lang="de-DE" sz="2800" dirty="0" err="1"/>
              <a:t>production</a:t>
            </a:r>
            <a:r>
              <a:rPr lang="de-DE" sz="2800" dirty="0"/>
              <a:t> </a:t>
            </a:r>
            <a:r>
              <a:rPr lang="de-DE" sz="2800" dirty="0" err="1"/>
              <a:t>radius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endParaRPr lang="de-DE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CD6128-1F66-41A0-B15F-893398F7CB55}"/>
              </a:ext>
            </a:extLst>
          </p:cNvPr>
          <p:cNvSpPr txBox="1"/>
          <p:nvPr/>
        </p:nvSpPr>
        <p:spPr>
          <a:xfrm>
            <a:off x="8400256" y="260648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Informal document GRSG-117-26</a:t>
            </a:r>
          </a:p>
          <a:p>
            <a:r>
              <a:rPr lang="en-US" sz="1400" dirty="0"/>
              <a:t>117th GRSG, 8–11 October 2019</a:t>
            </a:r>
          </a:p>
          <a:p>
            <a:r>
              <a:rPr lang="en-US" sz="1400" dirty="0"/>
              <a:t>Agenda </a:t>
            </a:r>
            <a:r>
              <a:rPr lang="en-US" sz="1400"/>
              <a:t>item 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7419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CD3268AD-5EEE-4773-A2D0-567CA62D4246}"/>
              </a:ext>
            </a:extLst>
          </p:cNvPr>
          <p:cNvSpPr txBox="1"/>
          <p:nvPr/>
        </p:nvSpPr>
        <p:spPr>
          <a:xfrm>
            <a:off x="2639616" y="52532"/>
            <a:ext cx="8869477" cy="5232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Front w</a:t>
            </a:r>
            <a:r>
              <a:rPr kumimoji="1"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iper arm </a:t>
            </a:r>
            <a:r>
              <a:rPr kumimoji="1" lang="en-US" altLang="ja-JP" sz="28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assy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" name="グループ化 2">
            <a:extLst>
              <a:ext uri="{FF2B5EF4-FFF2-40B4-BE49-F238E27FC236}">
                <a16:creationId xmlns:a16="http://schemas.microsoft.com/office/drawing/2014/main" id="{4291E8E3-5E46-4FA7-BA7F-7257A8B75852}"/>
              </a:ext>
            </a:extLst>
          </p:cNvPr>
          <p:cNvGrpSpPr/>
          <p:nvPr/>
        </p:nvGrpSpPr>
        <p:grpSpPr>
          <a:xfrm>
            <a:off x="2639616" y="663518"/>
            <a:ext cx="8869477" cy="3528391"/>
            <a:chOff x="149361" y="768896"/>
            <a:chExt cx="8869477" cy="3528391"/>
          </a:xfrm>
        </p:grpSpPr>
        <p:pic>
          <p:nvPicPr>
            <p:cNvPr id="6" name="図 3">
              <a:extLst>
                <a:ext uri="{FF2B5EF4-FFF2-40B4-BE49-F238E27FC236}">
                  <a16:creationId xmlns:a16="http://schemas.microsoft.com/office/drawing/2014/main" id="{6857C4DE-FCFE-40DC-9761-19921E61C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361" y="768896"/>
              <a:ext cx="8869477" cy="3528391"/>
            </a:xfrm>
            <a:prstGeom prst="rect">
              <a:avLst/>
            </a:prstGeom>
          </p:spPr>
        </p:pic>
        <p:cxnSp>
          <p:nvCxnSpPr>
            <p:cNvPr id="7" name="直線コネクタ 4">
              <a:extLst>
                <a:ext uri="{FF2B5EF4-FFF2-40B4-BE49-F238E27FC236}">
                  <a16:creationId xmlns:a16="http://schemas.microsoft.com/office/drawing/2014/main" id="{E3546D67-37C4-4F57-8EA4-D32549042292}"/>
                </a:ext>
              </a:extLst>
            </p:cNvPr>
            <p:cNvCxnSpPr/>
            <p:nvPr/>
          </p:nvCxnSpPr>
          <p:spPr>
            <a:xfrm>
              <a:off x="7188953" y="1233741"/>
              <a:ext cx="679022" cy="780499"/>
            </a:xfrm>
            <a:prstGeom prst="line">
              <a:avLst/>
            </a:prstGeom>
            <a:ln w="2540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5">
              <a:extLst>
                <a:ext uri="{FF2B5EF4-FFF2-40B4-BE49-F238E27FC236}">
                  <a16:creationId xmlns:a16="http://schemas.microsoft.com/office/drawing/2014/main" id="{97F948B1-CCE2-4938-8611-343EA8382E3E}"/>
                </a:ext>
              </a:extLst>
            </p:cNvPr>
            <p:cNvCxnSpPr/>
            <p:nvPr/>
          </p:nvCxnSpPr>
          <p:spPr>
            <a:xfrm flipV="1">
              <a:off x="7104980" y="1339752"/>
              <a:ext cx="165159" cy="123116"/>
            </a:xfrm>
            <a:prstGeom prst="line">
              <a:avLst/>
            </a:prstGeom>
            <a:ln w="25400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6">
              <a:extLst>
                <a:ext uri="{FF2B5EF4-FFF2-40B4-BE49-F238E27FC236}">
                  <a16:creationId xmlns:a16="http://schemas.microsoft.com/office/drawing/2014/main" id="{FF5A77C7-C86F-4E08-8626-569E800EB79C}"/>
                </a:ext>
              </a:extLst>
            </p:cNvPr>
            <p:cNvCxnSpPr/>
            <p:nvPr/>
          </p:nvCxnSpPr>
          <p:spPr>
            <a:xfrm flipV="1">
              <a:off x="7593930" y="1895377"/>
              <a:ext cx="165159" cy="123116"/>
            </a:xfrm>
            <a:prstGeom prst="line">
              <a:avLst/>
            </a:prstGeom>
            <a:ln w="25400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7">
              <a:extLst>
                <a:ext uri="{FF2B5EF4-FFF2-40B4-BE49-F238E27FC236}">
                  <a16:creationId xmlns:a16="http://schemas.microsoft.com/office/drawing/2014/main" id="{0B005619-ACFF-4200-AA7C-9DBFE05D6A1E}"/>
                </a:ext>
              </a:extLst>
            </p:cNvPr>
            <p:cNvSpPr/>
            <p:nvPr/>
          </p:nvSpPr>
          <p:spPr>
            <a:xfrm>
              <a:off x="7184688" y="1806074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sp>
          <p:nvSpPr>
            <p:cNvPr id="11" name="正方形/長方形 8">
              <a:extLst>
                <a:ext uri="{FF2B5EF4-FFF2-40B4-BE49-F238E27FC236}">
                  <a16:creationId xmlns:a16="http://schemas.microsoft.com/office/drawing/2014/main" id="{FD7EA3C4-A1D7-4015-98AA-F9432A6EFB27}"/>
                </a:ext>
              </a:extLst>
            </p:cNvPr>
            <p:cNvSpPr/>
            <p:nvPr/>
          </p:nvSpPr>
          <p:spPr>
            <a:xfrm>
              <a:off x="6695097" y="1268144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2" name="直線コネクタ 9">
              <a:extLst>
                <a:ext uri="{FF2B5EF4-FFF2-40B4-BE49-F238E27FC236}">
                  <a16:creationId xmlns:a16="http://schemas.microsoft.com/office/drawing/2014/main" id="{27751913-759D-4B27-B7D4-086485AD9A70}"/>
                </a:ext>
              </a:extLst>
            </p:cNvPr>
            <p:cNvCxnSpPr/>
            <p:nvPr/>
          </p:nvCxnSpPr>
          <p:spPr>
            <a:xfrm>
              <a:off x="6230684" y="1832615"/>
              <a:ext cx="982305" cy="0"/>
            </a:xfrm>
            <a:prstGeom prst="line">
              <a:avLst/>
            </a:prstGeom>
            <a:ln w="2540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0">
              <a:extLst>
                <a:ext uri="{FF2B5EF4-FFF2-40B4-BE49-F238E27FC236}">
                  <a16:creationId xmlns:a16="http://schemas.microsoft.com/office/drawing/2014/main" id="{A0865F86-A700-4338-BC19-827463A9C12B}"/>
                </a:ext>
              </a:extLst>
            </p:cNvPr>
            <p:cNvCxnSpPr/>
            <p:nvPr/>
          </p:nvCxnSpPr>
          <p:spPr>
            <a:xfrm rot="18360000" flipV="1">
              <a:off x="6235770" y="1874048"/>
              <a:ext cx="165159" cy="123116"/>
            </a:xfrm>
            <a:prstGeom prst="line">
              <a:avLst/>
            </a:prstGeom>
            <a:ln w="25400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1">
              <a:extLst>
                <a:ext uri="{FF2B5EF4-FFF2-40B4-BE49-F238E27FC236}">
                  <a16:creationId xmlns:a16="http://schemas.microsoft.com/office/drawing/2014/main" id="{2E0E6D27-FBD0-441E-8750-0B26794640F3}"/>
                </a:ext>
              </a:extLst>
            </p:cNvPr>
            <p:cNvSpPr/>
            <p:nvPr/>
          </p:nvSpPr>
          <p:spPr>
            <a:xfrm>
              <a:off x="6010126" y="1944578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5" name="直線コネクタ 12">
              <a:extLst>
                <a:ext uri="{FF2B5EF4-FFF2-40B4-BE49-F238E27FC236}">
                  <a16:creationId xmlns:a16="http://schemas.microsoft.com/office/drawing/2014/main" id="{B275C6A5-CD88-458A-B080-0CAFA8194EFB}"/>
                </a:ext>
              </a:extLst>
            </p:cNvPr>
            <p:cNvCxnSpPr/>
            <p:nvPr/>
          </p:nvCxnSpPr>
          <p:spPr>
            <a:xfrm rot="18360000" flipV="1">
              <a:off x="6987660" y="1876783"/>
              <a:ext cx="165159" cy="123116"/>
            </a:xfrm>
            <a:prstGeom prst="line">
              <a:avLst/>
            </a:prstGeom>
            <a:ln w="25400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3">
              <a:extLst>
                <a:ext uri="{FF2B5EF4-FFF2-40B4-BE49-F238E27FC236}">
                  <a16:creationId xmlns:a16="http://schemas.microsoft.com/office/drawing/2014/main" id="{6F105FC7-B63D-4CFA-B03C-EE8A3F56B403}"/>
                </a:ext>
              </a:extLst>
            </p:cNvPr>
            <p:cNvSpPr/>
            <p:nvPr/>
          </p:nvSpPr>
          <p:spPr>
            <a:xfrm>
              <a:off x="6759426" y="1938228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7" name="直線コネクタ 14">
              <a:extLst>
                <a:ext uri="{FF2B5EF4-FFF2-40B4-BE49-F238E27FC236}">
                  <a16:creationId xmlns:a16="http://schemas.microsoft.com/office/drawing/2014/main" id="{5AC28D11-C612-45B3-8100-009AF9145751}"/>
                </a:ext>
              </a:extLst>
            </p:cNvPr>
            <p:cNvCxnSpPr/>
            <p:nvPr/>
          </p:nvCxnSpPr>
          <p:spPr>
            <a:xfrm rot="21360000" flipH="1" flipV="1">
              <a:off x="7784096" y="1085938"/>
              <a:ext cx="270788" cy="363176"/>
            </a:xfrm>
            <a:prstGeom prst="line">
              <a:avLst/>
            </a:prstGeom>
            <a:ln w="25400">
              <a:solidFill>
                <a:srgbClr val="FFFF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正方形/長方形 15">
              <a:extLst>
                <a:ext uri="{FF2B5EF4-FFF2-40B4-BE49-F238E27FC236}">
                  <a16:creationId xmlns:a16="http://schemas.microsoft.com/office/drawing/2014/main" id="{5DA27472-7E16-497F-AEE4-E30952DED931}"/>
                </a:ext>
              </a:extLst>
            </p:cNvPr>
            <p:cNvSpPr/>
            <p:nvPr/>
          </p:nvSpPr>
          <p:spPr>
            <a:xfrm>
              <a:off x="6140152" y="787946"/>
              <a:ext cx="19442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Second holder</a:t>
              </a:r>
              <a:r>
                <a:rPr lang="ja-JP" altLang="en-US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9" name="直線コネクタ 16">
              <a:extLst>
                <a:ext uri="{FF2B5EF4-FFF2-40B4-BE49-F238E27FC236}">
                  <a16:creationId xmlns:a16="http://schemas.microsoft.com/office/drawing/2014/main" id="{97471CF9-990A-4907-AFD3-7051B831D9B6}"/>
                </a:ext>
              </a:extLst>
            </p:cNvPr>
            <p:cNvCxnSpPr/>
            <p:nvPr/>
          </p:nvCxnSpPr>
          <p:spPr>
            <a:xfrm>
              <a:off x="2231123" y="2144633"/>
              <a:ext cx="612685" cy="511547"/>
            </a:xfrm>
            <a:prstGeom prst="line">
              <a:avLst/>
            </a:prstGeom>
            <a:ln w="25400">
              <a:solidFill>
                <a:srgbClr val="FFFF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正方形/長方形 17">
              <a:extLst>
                <a:ext uri="{FF2B5EF4-FFF2-40B4-BE49-F238E27FC236}">
                  <a16:creationId xmlns:a16="http://schemas.microsoft.com/office/drawing/2014/main" id="{2DAA7E7E-8B8E-4A67-8F60-2154B46932F9}"/>
                </a:ext>
              </a:extLst>
            </p:cNvPr>
            <p:cNvSpPr/>
            <p:nvPr/>
          </p:nvSpPr>
          <p:spPr>
            <a:xfrm>
              <a:off x="2583210" y="2682102"/>
              <a:ext cx="21655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Functional hinge</a:t>
              </a:r>
              <a:r>
                <a:rPr lang="ja-JP" altLang="en-US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21" name="直線コネクタ 18">
              <a:extLst>
                <a:ext uri="{FF2B5EF4-FFF2-40B4-BE49-F238E27FC236}">
                  <a16:creationId xmlns:a16="http://schemas.microsoft.com/office/drawing/2014/main" id="{0E2FC31A-BFF4-44FC-9B35-0F8D44EFEB35}"/>
                </a:ext>
              </a:extLst>
            </p:cNvPr>
            <p:cNvCxnSpPr/>
            <p:nvPr/>
          </p:nvCxnSpPr>
          <p:spPr>
            <a:xfrm>
              <a:off x="1149524" y="2373695"/>
              <a:ext cx="679022" cy="780499"/>
            </a:xfrm>
            <a:prstGeom prst="line">
              <a:avLst/>
            </a:prstGeom>
            <a:ln w="25400">
              <a:solidFill>
                <a:srgbClr val="FFFF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19">
              <a:extLst>
                <a:ext uri="{FF2B5EF4-FFF2-40B4-BE49-F238E27FC236}">
                  <a16:creationId xmlns:a16="http://schemas.microsoft.com/office/drawing/2014/main" id="{B2818C11-21A8-49B8-A942-5A8810444C9A}"/>
                </a:ext>
              </a:extLst>
            </p:cNvPr>
            <p:cNvSpPr/>
            <p:nvPr/>
          </p:nvSpPr>
          <p:spPr>
            <a:xfrm>
              <a:off x="1311111" y="3173040"/>
              <a:ext cx="21655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Holder head</a:t>
              </a:r>
              <a:r>
                <a:rPr lang="ja-JP" altLang="en-US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23" name="直線コネクタ 20">
              <a:extLst>
                <a:ext uri="{FF2B5EF4-FFF2-40B4-BE49-F238E27FC236}">
                  <a16:creationId xmlns:a16="http://schemas.microsoft.com/office/drawing/2014/main" id="{13E3E1D3-5A80-4664-940D-0CAE3BF61C0C}"/>
                </a:ext>
              </a:extLst>
            </p:cNvPr>
            <p:cNvCxnSpPr/>
            <p:nvPr/>
          </p:nvCxnSpPr>
          <p:spPr>
            <a:xfrm>
              <a:off x="4423758" y="1832614"/>
              <a:ext cx="679022" cy="823566"/>
            </a:xfrm>
            <a:prstGeom prst="line">
              <a:avLst/>
            </a:prstGeom>
            <a:ln w="25400">
              <a:solidFill>
                <a:srgbClr val="FFFF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1">
              <a:extLst>
                <a:ext uri="{FF2B5EF4-FFF2-40B4-BE49-F238E27FC236}">
                  <a16:creationId xmlns:a16="http://schemas.microsoft.com/office/drawing/2014/main" id="{AF09550A-314B-46A7-8ADA-773F612C11E7}"/>
                </a:ext>
              </a:extLst>
            </p:cNvPr>
            <p:cNvSpPr/>
            <p:nvPr/>
          </p:nvSpPr>
          <p:spPr>
            <a:xfrm>
              <a:off x="4566295" y="2675026"/>
              <a:ext cx="21655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Main holder</a:t>
              </a:r>
              <a:r>
                <a:rPr lang="ja-JP" altLang="en-US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</p:grpSp>
      <p:grpSp>
        <p:nvGrpSpPr>
          <p:cNvPr id="25" name="グループ化 22">
            <a:extLst>
              <a:ext uri="{FF2B5EF4-FFF2-40B4-BE49-F238E27FC236}">
                <a16:creationId xmlns:a16="http://schemas.microsoft.com/office/drawing/2014/main" id="{1CCF9DAE-1DF4-4B60-9A69-DA074FF31DDE}"/>
              </a:ext>
            </a:extLst>
          </p:cNvPr>
          <p:cNvGrpSpPr/>
          <p:nvPr/>
        </p:nvGrpSpPr>
        <p:grpSpPr>
          <a:xfrm>
            <a:off x="7893319" y="4269838"/>
            <a:ext cx="3335024" cy="2332477"/>
            <a:chOff x="5331056" y="4377657"/>
            <a:chExt cx="3335024" cy="2332477"/>
          </a:xfrm>
        </p:grpSpPr>
        <p:pic>
          <p:nvPicPr>
            <p:cNvPr id="26" name="Picture 7">
              <a:extLst>
                <a:ext uri="{FF2B5EF4-FFF2-40B4-BE49-F238E27FC236}">
                  <a16:creationId xmlns:a16="http://schemas.microsoft.com/office/drawing/2014/main" id="{A45C8A21-7164-45D8-BAAA-CBB4E9CE6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309" y="5077546"/>
              <a:ext cx="2733675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正方形/長方形 24">
              <a:extLst>
                <a:ext uri="{FF2B5EF4-FFF2-40B4-BE49-F238E27FC236}">
                  <a16:creationId xmlns:a16="http://schemas.microsoft.com/office/drawing/2014/main" id="{06A74408-BB12-4062-B3D9-57A4C1C9052E}"/>
                </a:ext>
              </a:extLst>
            </p:cNvPr>
            <p:cNvSpPr/>
            <p:nvPr/>
          </p:nvSpPr>
          <p:spPr>
            <a:xfrm>
              <a:off x="5827930" y="6268171"/>
              <a:ext cx="23614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SEC B-B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sp>
          <p:nvSpPr>
            <p:cNvPr id="28" name="正方形/長方形 25">
              <a:extLst>
                <a:ext uri="{FF2B5EF4-FFF2-40B4-BE49-F238E27FC236}">
                  <a16:creationId xmlns:a16="http://schemas.microsoft.com/office/drawing/2014/main" id="{A5EADEB3-87EC-4AFC-B631-4162C99ED9E9}"/>
                </a:ext>
              </a:extLst>
            </p:cNvPr>
            <p:cNvSpPr/>
            <p:nvPr/>
          </p:nvSpPr>
          <p:spPr>
            <a:xfrm>
              <a:off x="5852360" y="4499636"/>
              <a:ext cx="28137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Edge of main holder </a:t>
              </a:r>
            </a:p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less than R2.5mm</a:t>
              </a:r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sp>
          <p:nvSpPr>
            <p:cNvPr id="29" name="正方形/長方形 26">
              <a:extLst>
                <a:ext uri="{FF2B5EF4-FFF2-40B4-BE49-F238E27FC236}">
                  <a16:creationId xmlns:a16="http://schemas.microsoft.com/office/drawing/2014/main" id="{34DC7D86-DD50-4459-BD71-2A026E1FE680}"/>
                </a:ext>
              </a:extLst>
            </p:cNvPr>
            <p:cNvSpPr/>
            <p:nvPr/>
          </p:nvSpPr>
          <p:spPr>
            <a:xfrm>
              <a:off x="5331056" y="4377657"/>
              <a:ext cx="3335024" cy="2332477"/>
            </a:xfrm>
            <a:prstGeom prst="rect">
              <a:avLst/>
            </a:prstGeom>
            <a:noFill/>
            <a:ln w="3175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7">
            <a:extLst>
              <a:ext uri="{FF2B5EF4-FFF2-40B4-BE49-F238E27FC236}">
                <a16:creationId xmlns:a16="http://schemas.microsoft.com/office/drawing/2014/main" id="{DF87C3CD-A343-4E72-A700-990CC6873F77}"/>
              </a:ext>
            </a:extLst>
          </p:cNvPr>
          <p:cNvGrpSpPr/>
          <p:nvPr/>
        </p:nvGrpSpPr>
        <p:grpSpPr>
          <a:xfrm>
            <a:off x="3101815" y="4269985"/>
            <a:ext cx="3724634" cy="2332477"/>
            <a:chOff x="539552" y="4377804"/>
            <a:chExt cx="3724634" cy="2332477"/>
          </a:xfrm>
        </p:grpSpPr>
        <p:sp>
          <p:nvSpPr>
            <p:cNvPr id="31" name="正方形/長方形 28">
              <a:extLst>
                <a:ext uri="{FF2B5EF4-FFF2-40B4-BE49-F238E27FC236}">
                  <a16:creationId xmlns:a16="http://schemas.microsoft.com/office/drawing/2014/main" id="{CD21A3C6-E460-4ADC-8515-017FE9DCD1C9}"/>
                </a:ext>
              </a:extLst>
            </p:cNvPr>
            <p:cNvSpPr/>
            <p:nvPr/>
          </p:nvSpPr>
          <p:spPr>
            <a:xfrm>
              <a:off x="1207956" y="6284771"/>
              <a:ext cx="23614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SEC A-A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F936D8E5-542C-489C-A755-93E85FBCD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662" y="4976093"/>
              <a:ext cx="3095625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正方形/長方形 30">
              <a:extLst>
                <a:ext uri="{FF2B5EF4-FFF2-40B4-BE49-F238E27FC236}">
                  <a16:creationId xmlns:a16="http://schemas.microsoft.com/office/drawing/2014/main" id="{B5B271C9-1B2F-4DDB-8D8B-704E0309F561}"/>
                </a:ext>
              </a:extLst>
            </p:cNvPr>
            <p:cNvSpPr/>
            <p:nvPr/>
          </p:nvSpPr>
          <p:spPr>
            <a:xfrm>
              <a:off x="892060" y="4525183"/>
              <a:ext cx="33721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Curvature of second holder </a:t>
              </a:r>
            </a:p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less than R2.5mm</a:t>
              </a:r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sp>
          <p:nvSpPr>
            <p:cNvPr id="34" name="正方形/長方形 31">
              <a:extLst>
                <a:ext uri="{FF2B5EF4-FFF2-40B4-BE49-F238E27FC236}">
                  <a16:creationId xmlns:a16="http://schemas.microsoft.com/office/drawing/2014/main" id="{92AB9B4F-D2C1-4A70-8E17-B6B715BEDAC2}"/>
                </a:ext>
              </a:extLst>
            </p:cNvPr>
            <p:cNvSpPr/>
            <p:nvPr/>
          </p:nvSpPr>
          <p:spPr>
            <a:xfrm>
              <a:off x="539552" y="4377804"/>
              <a:ext cx="3724634" cy="2332477"/>
            </a:xfrm>
            <a:prstGeom prst="rect">
              <a:avLst/>
            </a:prstGeom>
            <a:noFill/>
            <a:ln w="3175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Textfeld 2">
            <a:extLst>
              <a:ext uri="{FF2B5EF4-FFF2-40B4-BE49-F238E27FC236}">
                <a16:creationId xmlns:a16="http://schemas.microsoft.com/office/drawing/2014/main" id="{CA96E36B-43C7-48D8-B1F3-55824B31A73B}"/>
              </a:ext>
            </a:extLst>
          </p:cNvPr>
          <p:cNvSpPr txBox="1"/>
          <p:nvPr/>
        </p:nvSpPr>
        <p:spPr>
          <a:xfrm>
            <a:off x="675734" y="1234374"/>
            <a:ext cx="195610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</a:t>
            </a:r>
            <a:r>
              <a:rPr lang="en-US" altLang="ja-JP" dirty="0"/>
              <a:t>G1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84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2">
            <a:extLst>
              <a:ext uri="{FF2B5EF4-FFF2-40B4-BE49-F238E27FC236}">
                <a16:creationId xmlns:a16="http://schemas.microsoft.com/office/drawing/2014/main" id="{B6E03FE4-07A2-420A-A0DF-C1EDD5BB8F2F}"/>
              </a:ext>
            </a:extLst>
          </p:cNvPr>
          <p:cNvSpPr txBox="1"/>
          <p:nvPr/>
        </p:nvSpPr>
        <p:spPr>
          <a:xfrm>
            <a:off x="1992560" y="421005"/>
            <a:ext cx="8987451" cy="5232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Rear w</a:t>
            </a:r>
            <a:r>
              <a:rPr kumimoji="1"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iper arm </a:t>
            </a:r>
            <a:r>
              <a:rPr lang="en-US" altLang="ja-JP" sz="28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assy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#1</a:t>
            </a:r>
          </a:p>
        </p:txBody>
      </p:sp>
      <p:sp>
        <p:nvSpPr>
          <p:cNvPr id="5" name="正方形/長方形 33">
            <a:extLst>
              <a:ext uri="{FF2B5EF4-FFF2-40B4-BE49-F238E27FC236}">
                <a16:creationId xmlns:a16="http://schemas.microsoft.com/office/drawing/2014/main" id="{E3D8B831-BE95-40A2-A198-0AAB5BC41B22}"/>
              </a:ext>
            </a:extLst>
          </p:cNvPr>
          <p:cNvSpPr/>
          <p:nvPr/>
        </p:nvSpPr>
        <p:spPr>
          <a:xfrm>
            <a:off x="4013833" y="6429465"/>
            <a:ext cx="236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SEC A-A</a:t>
            </a:r>
            <a:r>
              <a:rPr lang="ja-JP" altLang="en-US" sz="2000" b="1" dirty="0">
                <a:solidFill>
                  <a:srgbClr val="0000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</a:p>
        </p:txBody>
      </p:sp>
      <p:sp>
        <p:nvSpPr>
          <p:cNvPr id="6" name="正方形/長方形 34">
            <a:extLst>
              <a:ext uri="{FF2B5EF4-FFF2-40B4-BE49-F238E27FC236}">
                <a16:creationId xmlns:a16="http://schemas.microsoft.com/office/drawing/2014/main" id="{388B0CE4-7197-468A-906E-28F53D61E1BD}"/>
              </a:ext>
            </a:extLst>
          </p:cNvPr>
          <p:cNvSpPr/>
          <p:nvPr/>
        </p:nvSpPr>
        <p:spPr>
          <a:xfrm>
            <a:off x="6051238" y="5665630"/>
            <a:ext cx="375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Curvature of main holder </a:t>
            </a:r>
          </a:p>
          <a:p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less than R2.5mm</a:t>
            </a:r>
            <a:endParaRPr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" name="グループ化 35">
            <a:extLst>
              <a:ext uri="{FF2B5EF4-FFF2-40B4-BE49-F238E27FC236}">
                <a16:creationId xmlns:a16="http://schemas.microsoft.com/office/drawing/2014/main" id="{12FB54B2-12D6-4E24-A632-7A135C7CD31E}"/>
              </a:ext>
            </a:extLst>
          </p:cNvPr>
          <p:cNvGrpSpPr/>
          <p:nvPr/>
        </p:nvGrpSpPr>
        <p:grpSpPr>
          <a:xfrm>
            <a:off x="2020783" y="1191205"/>
            <a:ext cx="8959228" cy="3128828"/>
            <a:chOff x="96234" y="797801"/>
            <a:chExt cx="8959228" cy="3128828"/>
          </a:xfrm>
        </p:grpSpPr>
        <p:pic>
          <p:nvPicPr>
            <p:cNvPr id="8" name="図 36">
              <a:extLst>
                <a:ext uri="{FF2B5EF4-FFF2-40B4-BE49-F238E27FC236}">
                  <a16:creationId xmlns:a16="http://schemas.microsoft.com/office/drawing/2014/main" id="{0CD9B049-2F44-43CF-A109-62B342350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234" y="797801"/>
              <a:ext cx="8959228" cy="3128828"/>
            </a:xfrm>
            <a:prstGeom prst="rect">
              <a:avLst/>
            </a:prstGeom>
          </p:spPr>
        </p:pic>
        <p:cxnSp>
          <p:nvCxnSpPr>
            <p:cNvPr id="9" name="直線コネクタ 37">
              <a:extLst>
                <a:ext uri="{FF2B5EF4-FFF2-40B4-BE49-F238E27FC236}">
                  <a16:creationId xmlns:a16="http://schemas.microsoft.com/office/drawing/2014/main" id="{1D012AA5-26BB-491B-917A-E1B94707C743}"/>
                </a:ext>
              </a:extLst>
            </p:cNvPr>
            <p:cNvCxnSpPr/>
            <p:nvPr/>
          </p:nvCxnSpPr>
          <p:spPr>
            <a:xfrm>
              <a:off x="4313985" y="2318495"/>
              <a:ext cx="679022" cy="823566"/>
            </a:xfrm>
            <a:prstGeom prst="line">
              <a:avLst/>
            </a:prstGeom>
            <a:ln w="25400">
              <a:solidFill>
                <a:srgbClr val="FFFF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38">
              <a:extLst>
                <a:ext uri="{FF2B5EF4-FFF2-40B4-BE49-F238E27FC236}">
                  <a16:creationId xmlns:a16="http://schemas.microsoft.com/office/drawing/2014/main" id="{2E6F55B4-70B0-40EC-B751-0732003B2A81}"/>
                </a:ext>
              </a:extLst>
            </p:cNvPr>
            <p:cNvSpPr/>
            <p:nvPr/>
          </p:nvSpPr>
          <p:spPr>
            <a:xfrm>
              <a:off x="4456522" y="3160907"/>
              <a:ext cx="21655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Main holder</a:t>
              </a:r>
              <a:r>
                <a:rPr lang="ja-JP" altLang="en-US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1" name="直線コネクタ 39">
              <a:extLst>
                <a:ext uri="{FF2B5EF4-FFF2-40B4-BE49-F238E27FC236}">
                  <a16:creationId xmlns:a16="http://schemas.microsoft.com/office/drawing/2014/main" id="{1C3B8115-5FA2-4FE0-9133-40345DF7D338}"/>
                </a:ext>
              </a:extLst>
            </p:cNvPr>
            <p:cNvCxnSpPr/>
            <p:nvPr/>
          </p:nvCxnSpPr>
          <p:spPr>
            <a:xfrm flipH="1" flipV="1">
              <a:off x="7154769" y="1477039"/>
              <a:ext cx="766471" cy="841456"/>
            </a:xfrm>
            <a:prstGeom prst="line">
              <a:avLst/>
            </a:prstGeom>
            <a:ln w="25400">
              <a:solidFill>
                <a:srgbClr val="FFFF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42">
              <a:extLst>
                <a:ext uri="{FF2B5EF4-FFF2-40B4-BE49-F238E27FC236}">
                  <a16:creationId xmlns:a16="http://schemas.microsoft.com/office/drawing/2014/main" id="{EA7D3592-485A-491F-8E61-B6D8A3B0F83A}"/>
                </a:ext>
              </a:extLst>
            </p:cNvPr>
            <p:cNvSpPr/>
            <p:nvPr/>
          </p:nvSpPr>
          <p:spPr>
            <a:xfrm>
              <a:off x="5065196" y="1124405"/>
              <a:ext cx="2605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Protective casing</a:t>
              </a:r>
              <a:r>
                <a:rPr lang="ja-JP" altLang="en-US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3" name="直線コネクタ 43">
              <a:extLst>
                <a:ext uri="{FF2B5EF4-FFF2-40B4-BE49-F238E27FC236}">
                  <a16:creationId xmlns:a16="http://schemas.microsoft.com/office/drawing/2014/main" id="{E5884F67-0EB5-4BF0-AEA4-97AEBDD69902}"/>
                </a:ext>
              </a:extLst>
            </p:cNvPr>
            <p:cNvCxnSpPr/>
            <p:nvPr/>
          </p:nvCxnSpPr>
          <p:spPr>
            <a:xfrm rot="5400000">
              <a:off x="859171" y="2263200"/>
              <a:ext cx="982305" cy="0"/>
            </a:xfrm>
            <a:prstGeom prst="line">
              <a:avLst/>
            </a:prstGeom>
            <a:ln w="25400">
              <a:solidFill>
                <a:schemeClr val="bg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45">
              <a:extLst>
                <a:ext uri="{FF2B5EF4-FFF2-40B4-BE49-F238E27FC236}">
                  <a16:creationId xmlns:a16="http://schemas.microsoft.com/office/drawing/2014/main" id="{8924AA1E-2CA4-4D64-ABEF-3C2FD0B0F416}"/>
                </a:ext>
              </a:extLst>
            </p:cNvPr>
            <p:cNvSpPr/>
            <p:nvPr/>
          </p:nvSpPr>
          <p:spPr>
            <a:xfrm>
              <a:off x="1386279" y="2448725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5" name="直線コネクタ 48">
              <a:extLst>
                <a:ext uri="{FF2B5EF4-FFF2-40B4-BE49-F238E27FC236}">
                  <a16:creationId xmlns:a16="http://schemas.microsoft.com/office/drawing/2014/main" id="{598CDC47-76F0-4BA5-9984-36B66AA852DC}"/>
                </a:ext>
              </a:extLst>
            </p:cNvPr>
            <p:cNvCxnSpPr/>
            <p:nvPr/>
          </p:nvCxnSpPr>
          <p:spPr>
            <a:xfrm rot="13200000" flipV="1">
              <a:off x="1387651" y="2623078"/>
              <a:ext cx="165159" cy="123116"/>
            </a:xfrm>
            <a:prstGeom prst="line">
              <a:avLst/>
            </a:prstGeom>
            <a:ln w="25400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50">
              <a:extLst>
                <a:ext uri="{FF2B5EF4-FFF2-40B4-BE49-F238E27FC236}">
                  <a16:creationId xmlns:a16="http://schemas.microsoft.com/office/drawing/2014/main" id="{3987E2D1-E280-48FE-8B77-533FB0C726D8}"/>
                </a:ext>
              </a:extLst>
            </p:cNvPr>
            <p:cNvCxnSpPr/>
            <p:nvPr/>
          </p:nvCxnSpPr>
          <p:spPr>
            <a:xfrm rot="13200000" flipV="1">
              <a:off x="1380097" y="1861005"/>
              <a:ext cx="165159" cy="123116"/>
            </a:xfrm>
            <a:prstGeom prst="line">
              <a:avLst/>
            </a:prstGeom>
            <a:ln w="25400">
              <a:solidFill>
                <a:schemeClr val="bg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51">
              <a:extLst>
                <a:ext uri="{FF2B5EF4-FFF2-40B4-BE49-F238E27FC236}">
                  <a16:creationId xmlns:a16="http://schemas.microsoft.com/office/drawing/2014/main" id="{F09C2127-9006-4F05-9B52-67707FC3E46A}"/>
                </a:ext>
              </a:extLst>
            </p:cNvPr>
            <p:cNvSpPr/>
            <p:nvPr/>
          </p:nvSpPr>
          <p:spPr>
            <a:xfrm>
              <a:off x="1376754" y="1680802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13756619-AD07-495A-A524-08F5200F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20" y="4790839"/>
            <a:ext cx="17907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2">
            <a:extLst>
              <a:ext uri="{FF2B5EF4-FFF2-40B4-BE49-F238E27FC236}">
                <a16:creationId xmlns:a16="http://schemas.microsoft.com/office/drawing/2014/main" id="{27DD5CDB-DB22-47FB-9418-57A6F16E83FA}"/>
              </a:ext>
            </a:extLst>
          </p:cNvPr>
          <p:cNvSpPr txBox="1"/>
          <p:nvPr/>
        </p:nvSpPr>
        <p:spPr>
          <a:xfrm>
            <a:off x="87338" y="1191205"/>
            <a:ext cx="19357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</a:t>
            </a:r>
            <a:r>
              <a:rPr lang="en-US" altLang="ja-JP" dirty="0"/>
              <a:t>G2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61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B5530DFD-E11A-4BDF-AB89-A5A0CECEFAC7}"/>
              </a:ext>
            </a:extLst>
          </p:cNvPr>
          <p:cNvSpPr txBox="1"/>
          <p:nvPr/>
        </p:nvSpPr>
        <p:spPr>
          <a:xfrm>
            <a:off x="1915401" y="176482"/>
            <a:ext cx="8334708" cy="523220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Rear w</a:t>
            </a:r>
            <a:r>
              <a:rPr kumimoji="1"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iper arm </a:t>
            </a:r>
            <a:r>
              <a:rPr kumimoji="1" lang="en-US" altLang="ja-JP" sz="2800" b="1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assy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#2</a:t>
            </a:r>
          </a:p>
        </p:txBody>
      </p:sp>
      <p:grpSp>
        <p:nvGrpSpPr>
          <p:cNvPr id="5" name="グループ化 2">
            <a:extLst>
              <a:ext uri="{FF2B5EF4-FFF2-40B4-BE49-F238E27FC236}">
                <a16:creationId xmlns:a16="http://schemas.microsoft.com/office/drawing/2014/main" id="{05A9B767-99B9-47DF-9D16-44E2365635BC}"/>
              </a:ext>
            </a:extLst>
          </p:cNvPr>
          <p:cNvGrpSpPr/>
          <p:nvPr/>
        </p:nvGrpSpPr>
        <p:grpSpPr>
          <a:xfrm>
            <a:off x="1537142" y="738144"/>
            <a:ext cx="8761963" cy="2762037"/>
            <a:chOff x="233301" y="738144"/>
            <a:chExt cx="8761963" cy="2762037"/>
          </a:xfrm>
        </p:grpSpPr>
        <p:pic>
          <p:nvPicPr>
            <p:cNvPr id="6" name="図 3">
              <a:extLst>
                <a:ext uri="{FF2B5EF4-FFF2-40B4-BE49-F238E27FC236}">
                  <a16:creationId xmlns:a16="http://schemas.microsoft.com/office/drawing/2014/main" id="{E2C0B152-3BAE-489A-904F-13C54C105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301" y="1512076"/>
              <a:ext cx="8712967" cy="1751812"/>
            </a:xfrm>
            <a:prstGeom prst="rect">
              <a:avLst/>
            </a:prstGeom>
          </p:spPr>
        </p:pic>
        <p:cxnSp>
          <p:nvCxnSpPr>
            <p:cNvPr id="7" name="直線コネクタ 4">
              <a:extLst>
                <a:ext uri="{FF2B5EF4-FFF2-40B4-BE49-F238E27FC236}">
                  <a16:creationId xmlns:a16="http://schemas.microsoft.com/office/drawing/2014/main" id="{337EFF25-10AD-4AC5-B00C-08019EFF07A8}"/>
                </a:ext>
              </a:extLst>
            </p:cNvPr>
            <p:cNvCxnSpPr/>
            <p:nvPr/>
          </p:nvCxnSpPr>
          <p:spPr>
            <a:xfrm flipH="1" flipV="1">
              <a:off x="4905866" y="1970334"/>
              <a:ext cx="548552" cy="830919"/>
            </a:xfrm>
            <a:prstGeom prst="line">
              <a:avLst/>
            </a:prstGeom>
            <a:ln w="25400">
              <a:solidFill>
                <a:srgbClr val="3333C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5">
              <a:extLst>
                <a:ext uri="{FF2B5EF4-FFF2-40B4-BE49-F238E27FC236}">
                  <a16:creationId xmlns:a16="http://schemas.microsoft.com/office/drawing/2014/main" id="{BAD5C57D-CCE4-4665-9D2A-5FD6080049F3}"/>
                </a:ext>
              </a:extLst>
            </p:cNvPr>
            <p:cNvSpPr/>
            <p:nvPr/>
          </p:nvSpPr>
          <p:spPr>
            <a:xfrm>
              <a:off x="3292611" y="1649857"/>
              <a:ext cx="21655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33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Main holder</a:t>
              </a:r>
              <a:r>
                <a:rPr lang="ja-JP" altLang="en-US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9" name="直線コネクタ 6">
              <a:extLst>
                <a:ext uri="{FF2B5EF4-FFF2-40B4-BE49-F238E27FC236}">
                  <a16:creationId xmlns:a16="http://schemas.microsoft.com/office/drawing/2014/main" id="{DF2C0047-0008-4E35-89DE-0F2A0F61F114}"/>
                </a:ext>
              </a:extLst>
            </p:cNvPr>
            <p:cNvCxnSpPr/>
            <p:nvPr/>
          </p:nvCxnSpPr>
          <p:spPr>
            <a:xfrm flipH="1" flipV="1">
              <a:off x="7629755" y="1090778"/>
              <a:ext cx="766471" cy="841456"/>
            </a:xfrm>
            <a:prstGeom prst="line">
              <a:avLst/>
            </a:prstGeom>
            <a:ln w="25400">
              <a:solidFill>
                <a:srgbClr val="3333C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7">
              <a:extLst>
                <a:ext uri="{FF2B5EF4-FFF2-40B4-BE49-F238E27FC236}">
                  <a16:creationId xmlns:a16="http://schemas.microsoft.com/office/drawing/2014/main" id="{02B064A4-E799-42CF-9F9D-7F0F406D8A85}"/>
                </a:ext>
              </a:extLst>
            </p:cNvPr>
            <p:cNvSpPr/>
            <p:nvPr/>
          </p:nvSpPr>
          <p:spPr>
            <a:xfrm>
              <a:off x="5540182" y="738144"/>
              <a:ext cx="26059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33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Protective casing</a:t>
              </a:r>
              <a:r>
                <a:rPr lang="ja-JP" altLang="en-US" sz="1400" b="1" dirty="0">
                  <a:solidFill>
                    <a:srgbClr val="33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1" name="直線コネクタ 8">
              <a:extLst>
                <a:ext uri="{FF2B5EF4-FFF2-40B4-BE49-F238E27FC236}">
                  <a16:creationId xmlns:a16="http://schemas.microsoft.com/office/drawing/2014/main" id="{1BFEF6DE-BD87-4BC4-9FC4-8C8F451018E2}"/>
                </a:ext>
              </a:extLst>
            </p:cNvPr>
            <p:cNvCxnSpPr/>
            <p:nvPr/>
          </p:nvCxnSpPr>
          <p:spPr>
            <a:xfrm flipV="1">
              <a:off x="611560" y="1932234"/>
              <a:ext cx="476921" cy="1094702"/>
            </a:xfrm>
            <a:prstGeom prst="line">
              <a:avLst/>
            </a:prstGeom>
            <a:ln w="25400">
              <a:solidFill>
                <a:srgbClr val="3333C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9">
              <a:extLst>
                <a:ext uri="{FF2B5EF4-FFF2-40B4-BE49-F238E27FC236}">
                  <a16:creationId xmlns:a16="http://schemas.microsoft.com/office/drawing/2014/main" id="{3BAA5233-C4D7-41FF-B9EA-273A5EC0958B}"/>
                </a:ext>
              </a:extLst>
            </p:cNvPr>
            <p:cNvSpPr/>
            <p:nvPr/>
          </p:nvSpPr>
          <p:spPr>
            <a:xfrm>
              <a:off x="725882" y="1640184"/>
              <a:ext cx="19442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33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Second holder</a:t>
              </a:r>
              <a:r>
                <a:rPr lang="ja-JP" altLang="en-US" sz="1400" b="1" dirty="0">
                  <a:solidFill>
                    <a:srgbClr val="33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3" name="直線コネクタ 10">
              <a:extLst>
                <a:ext uri="{FF2B5EF4-FFF2-40B4-BE49-F238E27FC236}">
                  <a16:creationId xmlns:a16="http://schemas.microsoft.com/office/drawing/2014/main" id="{3FDDAED7-8DD3-45F9-AA6F-CB6C16AE9207}"/>
                </a:ext>
              </a:extLst>
            </p:cNvPr>
            <p:cNvCxnSpPr/>
            <p:nvPr/>
          </p:nvCxnSpPr>
          <p:spPr>
            <a:xfrm flipH="1">
              <a:off x="7222849" y="2536510"/>
              <a:ext cx="312098" cy="622700"/>
            </a:xfrm>
            <a:prstGeom prst="line">
              <a:avLst/>
            </a:prstGeom>
            <a:ln w="25400">
              <a:solidFill>
                <a:srgbClr val="3333CC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1">
              <a:extLst>
                <a:ext uri="{FF2B5EF4-FFF2-40B4-BE49-F238E27FC236}">
                  <a16:creationId xmlns:a16="http://schemas.microsoft.com/office/drawing/2014/main" id="{BFA58CB0-7080-4754-802B-A82B3597D157}"/>
                </a:ext>
              </a:extLst>
            </p:cNvPr>
            <p:cNvSpPr/>
            <p:nvPr/>
          </p:nvSpPr>
          <p:spPr>
            <a:xfrm>
              <a:off x="6829691" y="3163830"/>
              <a:ext cx="21655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33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Functional hinge</a:t>
              </a:r>
              <a:r>
                <a:rPr lang="ja-JP" altLang="en-US" sz="1400" b="1" dirty="0">
                  <a:solidFill>
                    <a:srgbClr val="FFFF66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5" name="直線コネクタ 12">
              <a:extLst>
                <a:ext uri="{FF2B5EF4-FFF2-40B4-BE49-F238E27FC236}">
                  <a16:creationId xmlns:a16="http://schemas.microsoft.com/office/drawing/2014/main" id="{A47039CE-412D-4C05-9504-51A1427EBC35}"/>
                </a:ext>
              </a:extLst>
            </p:cNvPr>
            <p:cNvCxnSpPr/>
            <p:nvPr/>
          </p:nvCxnSpPr>
          <p:spPr>
            <a:xfrm rot="5340000">
              <a:off x="851990" y="2980454"/>
              <a:ext cx="982305" cy="0"/>
            </a:xfrm>
            <a:prstGeom prst="line">
              <a:avLst/>
            </a:prstGeom>
            <a:ln w="25400">
              <a:solidFill>
                <a:srgbClr val="9900CC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3">
              <a:extLst>
                <a:ext uri="{FF2B5EF4-FFF2-40B4-BE49-F238E27FC236}">
                  <a16:creationId xmlns:a16="http://schemas.microsoft.com/office/drawing/2014/main" id="{D6978E0E-8841-40EE-992B-26D6FEA7CD5B}"/>
                </a:ext>
              </a:extLst>
            </p:cNvPr>
            <p:cNvCxnSpPr/>
            <p:nvPr/>
          </p:nvCxnSpPr>
          <p:spPr>
            <a:xfrm rot="12900000" flipV="1">
              <a:off x="1358672" y="2572463"/>
              <a:ext cx="165159" cy="123116"/>
            </a:xfrm>
            <a:prstGeom prst="line">
              <a:avLst/>
            </a:prstGeom>
            <a:ln w="25400">
              <a:solidFill>
                <a:srgbClr val="9900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4">
              <a:extLst>
                <a:ext uri="{FF2B5EF4-FFF2-40B4-BE49-F238E27FC236}">
                  <a16:creationId xmlns:a16="http://schemas.microsoft.com/office/drawing/2014/main" id="{C59238B2-C222-445F-A45F-BF765096648F}"/>
                </a:ext>
              </a:extLst>
            </p:cNvPr>
            <p:cNvSpPr/>
            <p:nvPr/>
          </p:nvSpPr>
          <p:spPr>
            <a:xfrm>
              <a:off x="1360507" y="2388381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</a:t>
              </a:r>
              <a:r>
                <a:rPr lang="ja-JP" altLang="en-US" sz="20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18" name="直線コネクタ 15">
              <a:extLst>
                <a:ext uri="{FF2B5EF4-FFF2-40B4-BE49-F238E27FC236}">
                  <a16:creationId xmlns:a16="http://schemas.microsoft.com/office/drawing/2014/main" id="{2BF9829F-8D6E-4542-A681-3C3D54761A1F}"/>
                </a:ext>
              </a:extLst>
            </p:cNvPr>
            <p:cNvCxnSpPr/>
            <p:nvPr/>
          </p:nvCxnSpPr>
          <p:spPr>
            <a:xfrm rot="12900000" flipV="1">
              <a:off x="1366292" y="3243023"/>
              <a:ext cx="165159" cy="123116"/>
            </a:xfrm>
            <a:prstGeom prst="line">
              <a:avLst/>
            </a:prstGeom>
            <a:ln w="25400">
              <a:solidFill>
                <a:srgbClr val="9900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正方形/長方形 16">
              <a:extLst>
                <a:ext uri="{FF2B5EF4-FFF2-40B4-BE49-F238E27FC236}">
                  <a16:creationId xmlns:a16="http://schemas.microsoft.com/office/drawing/2014/main" id="{4760D04B-B2F8-4AF1-AACD-EAD68B107A9D}"/>
                </a:ext>
              </a:extLst>
            </p:cNvPr>
            <p:cNvSpPr/>
            <p:nvPr/>
          </p:nvSpPr>
          <p:spPr>
            <a:xfrm>
              <a:off x="1368127" y="3058941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</a:t>
              </a:r>
              <a:r>
                <a:rPr lang="ja-JP" altLang="en-US" sz="20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20" name="直線コネクタ 17">
              <a:extLst>
                <a:ext uri="{FF2B5EF4-FFF2-40B4-BE49-F238E27FC236}">
                  <a16:creationId xmlns:a16="http://schemas.microsoft.com/office/drawing/2014/main" id="{69AD8DE1-B80A-4095-83A1-F8EE2CA85C2B}"/>
                </a:ext>
              </a:extLst>
            </p:cNvPr>
            <p:cNvCxnSpPr/>
            <p:nvPr/>
          </p:nvCxnSpPr>
          <p:spPr>
            <a:xfrm rot="5340000">
              <a:off x="2835606" y="3009029"/>
              <a:ext cx="982305" cy="0"/>
            </a:xfrm>
            <a:prstGeom prst="line">
              <a:avLst/>
            </a:prstGeom>
            <a:ln w="25400">
              <a:solidFill>
                <a:srgbClr val="9900CC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18">
              <a:extLst>
                <a:ext uri="{FF2B5EF4-FFF2-40B4-BE49-F238E27FC236}">
                  <a16:creationId xmlns:a16="http://schemas.microsoft.com/office/drawing/2014/main" id="{4695B40D-0681-4E26-A63A-3735FF4E0EDA}"/>
                </a:ext>
              </a:extLst>
            </p:cNvPr>
            <p:cNvCxnSpPr/>
            <p:nvPr/>
          </p:nvCxnSpPr>
          <p:spPr>
            <a:xfrm rot="12900000" flipV="1">
              <a:off x="3342288" y="2601038"/>
              <a:ext cx="165159" cy="123116"/>
            </a:xfrm>
            <a:prstGeom prst="line">
              <a:avLst/>
            </a:prstGeom>
            <a:ln w="25400">
              <a:solidFill>
                <a:srgbClr val="9900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正方形/長方形 19">
              <a:extLst>
                <a:ext uri="{FF2B5EF4-FFF2-40B4-BE49-F238E27FC236}">
                  <a16:creationId xmlns:a16="http://schemas.microsoft.com/office/drawing/2014/main" id="{0FDAE5F0-54DF-486D-ACDD-DC547837DD09}"/>
                </a:ext>
              </a:extLst>
            </p:cNvPr>
            <p:cNvSpPr/>
            <p:nvPr/>
          </p:nvSpPr>
          <p:spPr>
            <a:xfrm>
              <a:off x="3344123" y="2416956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</a:t>
              </a:r>
              <a:r>
                <a:rPr lang="ja-JP" altLang="en-US" sz="20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23" name="直線コネクタ 20">
              <a:extLst>
                <a:ext uri="{FF2B5EF4-FFF2-40B4-BE49-F238E27FC236}">
                  <a16:creationId xmlns:a16="http://schemas.microsoft.com/office/drawing/2014/main" id="{AB5E3E1E-2F41-49FF-9119-6DC755CEDFF7}"/>
                </a:ext>
              </a:extLst>
            </p:cNvPr>
            <p:cNvCxnSpPr/>
            <p:nvPr/>
          </p:nvCxnSpPr>
          <p:spPr>
            <a:xfrm rot="12900000" flipV="1">
              <a:off x="3349908" y="3271598"/>
              <a:ext cx="165159" cy="123116"/>
            </a:xfrm>
            <a:prstGeom prst="line">
              <a:avLst/>
            </a:prstGeom>
            <a:ln w="25400">
              <a:solidFill>
                <a:srgbClr val="9900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1">
              <a:extLst>
                <a:ext uri="{FF2B5EF4-FFF2-40B4-BE49-F238E27FC236}">
                  <a16:creationId xmlns:a16="http://schemas.microsoft.com/office/drawing/2014/main" id="{117D37C6-0626-4C0E-8521-C3A6498438DC}"/>
                </a:ext>
              </a:extLst>
            </p:cNvPr>
            <p:cNvSpPr/>
            <p:nvPr/>
          </p:nvSpPr>
          <p:spPr>
            <a:xfrm>
              <a:off x="3351743" y="3087516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</a:t>
              </a:r>
              <a:r>
                <a:rPr lang="ja-JP" altLang="en-US" sz="20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cxnSp>
          <p:nvCxnSpPr>
            <p:cNvPr id="25" name="直線コネクタ 22">
              <a:extLst>
                <a:ext uri="{FF2B5EF4-FFF2-40B4-BE49-F238E27FC236}">
                  <a16:creationId xmlns:a16="http://schemas.microsoft.com/office/drawing/2014/main" id="{F1899E7F-A10E-4C0B-A45C-528907CDB5A9}"/>
                </a:ext>
              </a:extLst>
            </p:cNvPr>
            <p:cNvCxnSpPr/>
            <p:nvPr/>
          </p:nvCxnSpPr>
          <p:spPr>
            <a:xfrm rot="10800000">
              <a:off x="1885200" y="2966883"/>
              <a:ext cx="982305" cy="0"/>
            </a:xfrm>
            <a:prstGeom prst="line">
              <a:avLst/>
            </a:prstGeom>
            <a:ln w="25400">
              <a:solidFill>
                <a:srgbClr val="9900CC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3">
              <a:extLst>
                <a:ext uri="{FF2B5EF4-FFF2-40B4-BE49-F238E27FC236}">
                  <a16:creationId xmlns:a16="http://schemas.microsoft.com/office/drawing/2014/main" id="{A767B4BB-BF16-475B-A7A0-8C4FBAC0B8EE}"/>
                </a:ext>
              </a:extLst>
            </p:cNvPr>
            <p:cNvCxnSpPr/>
            <p:nvPr/>
          </p:nvCxnSpPr>
          <p:spPr>
            <a:xfrm rot="18360000" flipV="1">
              <a:off x="1964100" y="3008502"/>
              <a:ext cx="165159" cy="123116"/>
            </a:xfrm>
            <a:prstGeom prst="line">
              <a:avLst/>
            </a:prstGeom>
            <a:ln w="25400">
              <a:solidFill>
                <a:srgbClr val="9900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4">
              <a:extLst>
                <a:ext uri="{FF2B5EF4-FFF2-40B4-BE49-F238E27FC236}">
                  <a16:creationId xmlns:a16="http://schemas.microsoft.com/office/drawing/2014/main" id="{FAF6CBE5-C06E-454E-A2D0-467BBC499940}"/>
                </a:ext>
              </a:extLst>
            </p:cNvPr>
            <p:cNvCxnSpPr/>
            <p:nvPr/>
          </p:nvCxnSpPr>
          <p:spPr>
            <a:xfrm rot="18360000" flipV="1">
              <a:off x="2611800" y="3018027"/>
              <a:ext cx="165159" cy="123116"/>
            </a:xfrm>
            <a:prstGeom prst="line">
              <a:avLst/>
            </a:prstGeom>
            <a:ln w="25400">
              <a:solidFill>
                <a:srgbClr val="9900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5">
              <a:extLst>
                <a:ext uri="{FF2B5EF4-FFF2-40B4-BE49-F238E27FC236}">
                  <a16:creationId xmlns:a16="http://schemas.microsoft.com/office/drawing/2014/main" id="{D7A674CB-17B9-4938-A038-579BC5488374}"/>
                </a:ext>
              </a:extLst>
            </p:cNvPr>
            <p:cNvSpPr/>
            <p:nvPr/>
          </p:nvSpPr>
          <p:spPr>
            <a:xfrm>
              <a:off x="1735219" y="3039891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</a:t>
              </a:r>
              <a:r>
                <a:rPr lang="ja-JP" altLang="en-US" sz="20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sp>
          <p:nvSpPr>
            <p:cNvPr id="29" name="正方形/長方形 26">
              <a:extLst>
                <a:ext uri="{FF2B5EF4-FFF2-40B4-BE49-F238E27FC236}">
                  <a16:creationId xmlns:a16="http://schemas.microsoft.com/office/drawing/2014/main" id="{EACA0492-185B-4052-A241-50811655E7B9}"/>
                </a:ext>
              </a:extLst>
            </p:cNvPr>
            <p:cNvSpPr/>
            <p:nvPr/>
          </p:nvSpPr>
          <p:spPr>
            <a:xfrm>
              <a:off x="2382919" y="3049416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2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</a:t>
              </a:r>
              <a:r>
                <a:rPr lang="ja-JP" altLang="en-US" sz="20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</p:grpSp>
      <p:grpSp>
        <p:nvGrpSpPr>
          <p:cNvPr id="30" name="グループ化 27">
            <a:extLst>
              <a:ext uri="{FF2B5EF4-FFF2-40B4-BE49-F238E27FC236}">
                <a16:creationId xmlns:a16="http://schemas.microsoft.com/office/drawing/2014/main" id="{265C4970-350C-45E2-AF41-925CA3BAEC51}"/>
              </a:ext>
            </a:extLst>
          </p:cNvPr>
          <p:cNvGrpSpPr/>
          <p:nvPr/>
        </p:nvGrpSpPr>
        <p:grpSpPr>
          <a:xfrm>
            <a:off x="1331201" y="4077072"/>
            <a:ext cx="3378696" cy="2592288"/>
            <a:chOff x="27360" y="4077072"/>
            <a:chExt cx="3378696" cy="2592288"/>
          </a:xfrm>
        </p:grpSpPr>
        <p:sp>
          <p:nvSpPr>
            <p:cNvPr id="31" name="正方形/長方形 28">
              <a:extLst>
                <a:ext uri="{FF2B5EF4-FFF2-40B4-BE49-F238E27FC236}">
                  <a16:creationId xmlns:a16="http://schemas.microsoft.com/office/drawing/2014/main" id="{4855C80D-A1A8-4B13-879B-A759AB96EB54}"/>
                </a:ext>
              </a:extLst>
            </p:cNvPr>
            <p:cNvSpPr/>
            <p:nvPr/>
          </p:nvSpPr>
          <p:spPr>
            <a:xfrm>
              <a:off x="363507" y="6065855"/>
              <a:ext cx="23614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SEC A-A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F25D0278-D965-4C22-969B-367CBB202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3" y="4892566"/>
              <a:ext cx="301942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正方形/長方形 30">
              <a:extLst>
                <a:ext uri="{FF2B5EF4-FFF2-40B4-BE49-F238E27FC236}">
                  <a16:creationId xmlns:a16="http://schemas.microsoft.com/office/drawing/2014/main" id="{FC4A978A-14E1-454E-9C4D-403BCF897C61}"/>
                </a:ext>
              </a:extLst>
            </p:cNvPr>
            <p:cNvSpPr/>
            <p:nvPr/>
          </p:nvSpPr>
          <p:spPr>
            <a:xfrm>
              <a:off x="33930" y="4328833"/>
              <a:ext cx="33721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Curvature of second holder </a:t>
              </a:r>
            </a:p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less than R2.5mm</a:t>
              </a:r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sp>
          <p:nvSpPr>
            <p:cNvPr id="34" name="正方形/長方形 31">
              <a:extLst>
                <a:ext uri="{FF2B5EF4-FFF2-40B4-BE49-F238E27FC236}">
                  <a16:creationId xmlns:a16="http://schemas.microsoft.com/office/drawing/2014/main" id="{3FF007D2-9EF0-469A-808B-594CFDB9871A}"/>
                </a:ext>
              </a:extLst>
            </p:cNvPr>
            <p:cNvSpPr/>
            <p:nvPr/>
          </p:nvSpPr>
          <p:spPr>
            <a:xfrm>
              <a:off x="27360" y="4077072"/>
              <a:ext cx="3189188" cy="2592288"/>
            </a:xfrm>
            <a:prstGeom prst="rect">
              <a:avLst/>
            </a:prstGeom>
            <a:noFill/>
            <a:ln w="3175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5" name="グループ化 32">
            <a:extLst>
              <a:ext uri="{FF2B5EF4-FFF2-40B4-BE49-F238E27FC236}">
                <a16:creationId xmlns:a16="http://schemas.microsoft.com/office/drawing/2014/main" id="{FC64812C-FED8-43E4-A07C-D668C62F4A36}"/>
              </a:ext>
            </a:extLst>
          </p:cNvPr>
          <p:cNvGrpSpPr/>
          <p:nvPr/>
        </p:nvGrpSpPr>
        <p:grpSpPr>
          <a:xfrm>
            <a:off x="4639377" y="4077072"/>
            <a:ext cx="2977190" cy="2592288"/>
            <a:chOff x="3335536" y="4077072"/>
            <a:chExt cx="2977190" cy="2592288"/>
          </a:xfrm>
        </p:grpSpPr>
        <p:pic>
          <p:nvPicPr>
            <p:cNvPr id="36" name="Picture 3">
              <a:extLst>
                <a:ext uri="{FF2B5EF4-FFF2-40B4-BE49-F238E27FC236}">
                  <a16:creationId xmlns:a16="http://schemas.microsoft.com/office/drawing/2014/main" id="{648A6D42-C99A-4657-866A-5FE4C3C4B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847" y="4877745"/>
              <a:ext cx="2562225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正方形/長方形 34">
              <a:extLst>
                <a:ext uri="{FF2B5EF4-FFF2-40B4-BE49-F238E27FC236}">
                  <a16:creationId xmlns:a16="http://schemas.microsoft.com/office/drawing/2014/main" id="{E3D39D85-DF06-47F5-B4C8-B28EE72308F2}"/>
                </a:ext>
              </a:extLst>
            </p:cNvPr>
            <p:cNvSpPr/>
            <p:nvPr/>
          </p:nvSpPr>
          <p:spPr>
            <a:xfrm>
              <a:off x="3581750" y="6080950"/>
              <a:ext cx="23614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SEC B-B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sp>
          <p:nvSpPr>
            <p:cNvPr id="38" name="正方形/長方形 35">
              <a:extLst>
                <a:ext uri="{FF2B5EF4-FFF2-40B4-BE49-F238E27FC236}">
                  <a16:creationId xmlns:a16="http://schemas.microsoft.com/office/drawing/2014/main" id="{6C704716-DB5E-427A-A6DD-E212CDFE0AEB}"/>
                </a:ext>
              </a:extLst>
            </p:cNvPr>
            <p:cNvSpPr/>
            <p:nvPr/>
          </p:nvSpPr>
          <p:spPr>
            <a:xfrm>
              <a:off x="3499006" y="4334683"/>
              <a:ext cx="28137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Edge of main holder </a:t>
              </a:r>
            </a:p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less than R2.5mm</a:t>
              </a:r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sp>
          <p:nvSpPr>
            <p:cNvPr id="39" name="正方形/長方形 36">
              <a:extLst>
                <a:ext uri="{FF2B5EF4-FFF2-40B4-BE49-F238E27FC236}">
                  <a16:creationId xmlns:a16="http://schemas.microsoft.com/office/drawing/2014/main" id="{8248AB21-E8BC-4B85-96BD-49361A21947E}"/>
                </a:ext>
              </a:extLst>
            </p:cNvPr>
            <p:cNvSpPr/>
            <p:nvPr/>
          </p:nvSpPr>
          <p:spPr>
            <a:xfrm>
              <a:off x="3335536" y="4077072"/>
              <a:ext cx="2663924" cy="2592288"/>
            </a:xfrm>
            <a:prstGeom prst="rect">
              <a:avLst/>
            </a:prstGeom>
            <a:noFill/>
            <a:ln w="3175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7">
            <a:extLst>
              <a:ext uri="{FF2B5EF4-FFF2-40B4-BE49-F238E27FC236}">
                <a16:creationId xmlns:a16="http://schemas.microsoft.com/office/drawing/2014/main" id="{0E6686E4-9358-4F3F-8405-5FA49EB685DA}"/>
              </a:ext>
            </a:extLst>
          </p:cNvPr>
          <p:cNvGrpSpPr/>
          <p:nvPr/>
        </p:nvGrpSpPr>
        <p:grpSpPr>
          <a:xfrm>
            <a:off x="7409589" y="4077072"/>
            <a:ext cx="3157812" cy="2592288"/>
            <a:chOff x="6105748" y="4077072"/>
            <a:chExt cx="3157812" cy="2592288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5D6A98B6-D124-4E70-A67B-AF8E01E00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654" y="4832678"/>
              <a:ext cx="23431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正方形/長方形 39">
              <a:extLst>
                <a:ext uri="{FF2B5EF4-FFF2-40B4-BE49-F238E27FC236}">
                  <a16:creationId xmlns:a16="http://schemas.microsoft.com/office/drawing/2014/main" id="{3DB5B1B3-FA4E-4AD8-BE01-04B2F22BE860}"/>
                </a:ext>
              </a:extLst>
            </p:cNvPr>
            <p:cNvSpPr/>
            <p:nvPr/>
          </p:nvSpPr>
          <p:spPr>
            <a:xfrm>
              <a:off x="6398878" y="6084576"/>
              <a:ext cx="23614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b="1" dirty="0">
                  <a:solidFill>
                    <a:srgbClr val="99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SEC C-C</a:t>
              </a:r>
              <a:r>
                <a:rPr lang="ja-JP" altLang="en-US" sz="2000" b="1" dirty="0">
                  <a:solidFill>
                    <a:srgbClr val="0000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  <p:sp>
          <p:nvSpPr>
            <p:cNvPr id="43" name="正方形/長方形 40">
              <a:extLst>
                <a:ext uri="{FF2B5EF4-FFF2-40B4-BE49-F238E27FC236}">
                  <a16:creationId xmlns:a16="http://schemas.microsoft.com/office/drawing/2014/main" id="{EEC4FB9F-8420-465E-A2D8-F529F024A5BB}"/>
                </a:ext>
              </a:extLst>
            </p:cNvPr>
            <p:cNvSpPr/>
            <p:nvPr/>
          </p:nvSpPr>
          <p:spPr>
            <a:xfrm>
              <a:off x="6147596" y="4346718"/>
              <a:ext cx="31159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Curvature of main holder </a:t>
              </a:r>
            </a:p>
            <a:p>
              <a:r>
                <a:rPr lang="en-US" altLang="ja-JP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less than R2.5mm</a:t>
              </a:r>
              <a:endPara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4" name="正方形/長方形 41">
              <a:extLst>
                <a:ext uri="{FF2B5EF4-FFF2-40B4-BE49-F238E27FC236}">
                  <a16:creationId xmlns:a16="http://schemas.microsoft.com/office/drawing/2014/main" id="{18EBBF18-6CFA-4338-B2FF-CFB37050A031}"/>
                </a:ext>
              </a:extLst>
            </p:cNvPr>
            <p:cNvSpPr/>
            <p:nvPr/>
          </p:nvSpPr>
          <p:spPr>
            <a:xfrm>
              <a:off x="6105748" y="4077072"/>
              <a:ext cx="3012852" cy="2592288"/>
            </a:xfrm>
            <a:prstGeom prst="rect">
              <a:avLst/>
            </a:prstGeom>
            <a:noFill/>
            <a:ln w="31750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Textfeld 2">
            <a:extLst>
              <a:ext uri="{FF2B5EF4-FFF2-40B4-BE49-F238E27FC236}">
                <a16:creationId xmlns:a16="http://schemas.microsoft.com/office/drawing/2014/main" id="{944C52E1-4D71-45D1-A30B-689C2F9586CB}"/>
              </a:ext>
            </a:extLst>
          </p:cNvPr>
          <p:cNvSpPr txBox="1"/>
          <p:nvPr/>
        </p:nvSpPr>
        <p:spPr>
          <a:xfrm>
            <a:off x="55979" y="1321604"/>
            <a:ext cx="19737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</a:t>
            </a:r>
            <a:r>
              <a:rPr lang="en-US" altLang="ja-JP" dirty="0"/>
              <a:t>G3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175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66912" y="570097"/>
            <a:ext cx="203274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H1</a:t>
            </a:r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7" y="2247517"/>
            <a:ext cx="10948134" cy="248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7297445" y="2039056"/>
            <a:ext cx="275207" cy="1448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89071" y="1392725"/>
            <a:ext cx="176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Cutting</a:t>
            </a:r>
            <a:r>
              <a:rPr lang="fr-FR" dirty="0">
                <a:solidFill>
                  <a:srgbClr val="FF0000"/>
                </a:solidFill>
              </a:rPr>
              <a:t> areas</a:t>
            </a:r>
          </a:p>
          <a:p>
            <a:r>
              <a:rPr lang="fr-FR" dirty="0" err="1">
                <a:solidFill>
                  <a:srgbClr val="FF0000"/>
                </a:solidFill>
              </a:rPr>
              <a:t>Less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than</a:t>
            </a:r>
            <a:r>
              <a:rPr lang="fr-FR" dirty="0">
                <a:solidFill>
                  <a:srgbClr val="FF0000"/>
                </a:solidFill>
              </a:rPr>
              <a:t> R2,5</a:t>
            </a:r>
          </a:p>
        </p:txBody>
      </p:sp>
    </p:spTree>
    <p:extLst>
      <p:ext uri="{BB962C8B-B14F-4D97-AF65-F5344CB8AC3E}">
        <p14:creationId xmlns:p14="http://schemas.microsoft.com/office/powerpoint/2010/main" val="1030833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66913" y="570097"/>
            <a:ext cx="210475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H2</a:t>
            </a:r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2" y="2035214"/>
            <a:ext cx="10453660" cy="467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7572653" y="2039056"/>
            <a:ext cx="914399" cy="24619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6835805" y="1394641"/>
            <a:ext cx="2361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Nozzle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err="1">
                <a:solidFill>
                  <a:srgbClr val="FF0000"/>
                </a:solidFill>
              </a:rPr>
              <a:t>Less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than</a:t>
            </a:r>
            <a:r>
              <a:rPr lang="fr-FR" dirty="0">
                <a:solidFill>
                  <a:srgbClr val="FF0000"/>
                </a:solidFill>
              </a:rPr>
              <a:t> R2,5 on </a:t>
            </a:r>
            <a:r>
              <a:rPr lang="fr-FR" dirty="0" err="1">
                <a:solidFill>
                  <a:srgbClr val="FF0000"/>
                </a:solidFill>
              </a:rPr>
              <a:t>sides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66913" y="1296550"/>
            <a:ext cx="419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Wiper</a:t>
            </a:r>
            <a:r>
              <a:rPr lang="fr-FR" dirty="0"/>
              <a:t> arm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embedded</a:t>
            </a:r>
            <a:r>
              <a:rPr lang="fr-FR" dirty="0"/>
              <a:t> </a:t>
            </a:r>
            <a:r>
              <a:rPr lang="fr-FR" dirty="0" err="1"/>
              <a:t>washing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140997" y="4565449"/>
            <a:ext cx="417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Hose</a:t>
            </a:r>
            <a:r>
              <a:rPr lang="fr-FR" dirty="0">
                <a:solidFill>
                  <a:srgbClr val="FF0000"/>
                </a:solidFill>
              </a:rPr>
              <a:t> clips</a:t>
            </a:r>
          </a:p>
          <a:p>
            <a:r>
              <a:rPr lang="fr-FR" dirty="0" err="1">
                <a:solidFill>
                  <a:srgbClr val="FF0000"/>
                </a:solidFill>
              </a:rPr>
              <a:t>Less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than</a:t>
            </a:r>
            <a:r>
              <a:rPr lang="fr-FR" dirty="0">
                <a:solidFill>
                  <a:srgbClr val="FF0000"/>
                </a:solidFill>
              </a:rPr>
              <a:t> R2,5 on </a:t>
            </a:r>
            <a:r>
              <a:rPr lang="fr-FR" dirty="0" err="1">
                <a:solidFill>
                  <a:srgbClr val="FF0000"/>
                </a:solidFill>
              </a:rPr>
              <a:t>sides</a:t>
            </a:r>
            <a:r>
              <a:rPr lang="fr-FR" dirty="0">
                <a:solidFill>
                  <a:srgbClr val="FF0000"/>
                </a:solidFill>
              </a:rPr>
              <a:t> (</a:t>
            </a:r>
            <a:r>
              <a:rPr lang="fr-FR" dirty="0" err="1">
                <a:solidFill>
                  <a:srgbClr val="FF0000"/>
                </a:solidFill>
              </a:rPr>
              <a:t>cutting</a:t>
            </a:r>
            <a:r>
              <a:rPr lang="fr-FR" dirty="0">
                <a:solidFill>
                  <a:srgbClr val="FF0000"/>
                </a:solidFill>
              </a:rPr>
              <a:t> parts)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639845" y="4057095"/>
            <a:ext cx="1819922" cy="665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7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6473" y="692696"/>
            <a:ext cx="10944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slides show existing wiper designs (not exhaustive) of different OEM’s that are not able to meet the proposed amendment (see next slide) by France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table below shows the affected number of vehicles on an annual basis if the proposed amendment would be introduced as an amendment </a:t>
            </a:r>
            <a:r>
              <a:rPr lang="en-US" sz="200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UN R26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51748" y="2193396"/>
          <a:ext cx="6554252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827">
                <a:tc>
                  <a:txBody>
                    <a:bodyPr/>
                    <a:lstStyle/>
                    <a:p>
                      <a:r>
                        <a:rPr lang="nl-BE" dirty="0"/>
                        <a:t>Company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example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baseline="0" dirty="0"/>
                        <a:t>vehicles affected annually</a:t>
                      </a:r>
                    </a:p>
                    <a:p>
                      <a:pPr algn="r"/>
                      <a:r>
                        <a:rPr lang="nl-BE" baseline="0" dirty="0"/>
                        <a:t>(million)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Design</a:t>
                      </a:r>
                      <a:r>
                        <a:rPr lang="nl-BE" baseline="0" dirty="0"/>
                        <a:t>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0.71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Design 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2.76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Design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0.70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Design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0.70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Design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1.80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Design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2.50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Design</a:t>
                      </a:r>
                      <a:r>
                        <a:rPr lang="nl-BE" baseline="0" dirty="0"/>
                        <a:t> </a:t>
                      </a:r>
                      <a:r>
                        <a:rPr lang="nl-BE" dirty="0"/>
                        <a:t>G1,2,3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2.30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Design H1, H2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4.00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080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Similar</a:t>
                      </a:r>
                      <a:r>
                        <a:rPr lang="nl-BE" baseline="0" dirty="0"/>
                        <a:t> to Design 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0.60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94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Total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BE" dirty="0"/>
                        <a:t>16.07</a:t>
                      </a:r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63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5440" y="384720"/>
            <a:ext cx="1068829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200"/>
              </a:spcAft>
            </a:pPr>
            <a:r>
              <a:rPr lang="en-GB" sz="1200" b="1" dirty="0">
                <a:ea typeface="Times New Roman" panose="02020603050405020304" pitchFamily="18" charset="0"/>
              </a:rPr>
              <a:t>I.	Proposal (France)</a:t>
            </a:r>
            <a:endParaRPr lang="en-GB" sz="1200" dirty="0"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200" i="1" dirty="0">
                <a:ea typeface="Times New Roman" panose="02020603050405020304" pitchFamily="18" charset="0"/>
              </a:rPr>
              <a:t>Paragraphs 6.4. to 6.4.2.,</a:t>
            </a:r>
            <a:r>
              <a:rPr lang="en-GB" sz="1200" dirty="0">
                <a:ea typeface="Times New Roman" panose="02020603050405020304" pitchFamily="18" charset="0"/>
              </a:rPr>
              <a:t> amend to read: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ea typeface="Times New Roman" panose="02020603050405020304" pitchFamily="18" charset="0"/>
              </a:rPr>
              <a:t>"6.4.	Windscreen wipers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ea typeface="Times New Roman" panose="02020603050405020304" pitchFamily="18" charset="0"/>
              </a:rPr>
              <a:t>6.4.1.	The windscreen wiper fittings shall be such that the wiper shaft </a:t>
            </a:r>
            <a:r>
              <a:rPr lang="en-GB" sz="1200" b="1" dirty="0">
                <a:ea typeface="Times New Roman" panose="02020603050405020304" pitchFamily="18" charset="0"/>
              </a:rPr>
              <a:t>(number 1 in Figure 0)</a:t>
            </a:r>
            <a:r>
              <a:rPr lang="en-GB" sz="1200" dirty="0">
                <a:ea typeface="Times New Roman" panose="02020603050405020304" pitchFamily="18" charset="0"/>
              </a:rPr>
              <a:t> is furnished with a protective casing </a:t>
            </a:r>
            <a:r>
              <a:rPr lang="en-GB" sz="1200" b="1" dirty="0">
                <a:ea typeface="Times New Roman" panose="02020603050405020304" pitchFamily="18" charset="0"/>
              </a:rPr>
              <a:t>(number 1.1 in Figure 0)</a:t>
            </a:r>
            <a:r>
              <a:rPr lang="en-GB" sz="1200" dirty="0">
                <a:ea typeface="Times New Roman" panose="02020603050405020304" pitchFamily="18" charset="0"/>
              </a:rPr>
              <a:t> which has a radius of curvature meeting the requirements of paragraph </a:t>
            </a:r>
            <a:r>
              <a:rPr lang="en-GB" sz="1200" dirty="0">
                <a:ea typeface="Times New Roman" panose="02020603050405020304" pitchFamily="18" charset="0"/>
                <a:hlinkClick r:id="rId2"/>
              </a:rPr>
              <a:t>5.4.</a:t>
            </a:r>
            <a:r>
              <a:rPr lang="en-GB" sz="1200" dirty="0">
                <a:ea typeface="Times New Roman" panose="02020603050405020304" pitchFamily="18" charset="0"/>
              </a:rPr>
              <a:t> above and an end surface area of not less than 150 mm². </a:t>
            </a:r>
            <a:r>
              <a:rPr lang="en-GB" sz="1200" b="1" dirty="0">
                <a:ea typeface="Times New Roman" panose="02020603050405020304" pitchFamily="18" charset="0"/>
              </a:rPr>
              <a:t>The holder (head, </a:t>
            </a:r>
            <a:r>
              <a:rPr lang="en-GB" sz="1200" b="1" strike="sngStrike" dirty="0">
                <a:solidFill>
                  <a:srgbClr val="FF0000"/>
                </a:solidFill>
                <a:ea typeface="Times New Roman" panose="02020603050405020304" pitchFamily="18" charset="0"/>
              </a:rPr>
              <a:t>main and/or other parts, </a:t>
            </a:r>
            <a:r>
              <a:rPr lang="en-GB" sz="1200" b="1" dirty="0">
                <a:ea typeface="Times New Roman" panose="02020603050405020304" pitchFamily="18" charset="0"/>
              </a:rPr>
              <a:t>i.e. numbers 2, </a:t>
            </a:r>
            <a:r>
              <a:rPr lang="en-GB" sz="1200" b="1" strike="sngStrike" dirty="0">
                <a:solidFill>
                  <a:srgbClr val="FF0000"/>
                </a:solidFill>
                <a:ea typeface="Times New Roman" panose="02020603050405020304" pitchFamily="18" charset="0"/>
              </a:rPr>
              <a:t>2.1 and 2.2 </a:t>
            </a:r>
            <a:r>
              <a:rPr lang="en-GB" sz="1200" b="1" dirty="0">
                <a:ea typeface="Times New Roman" panose="02020603050405020304" pitchFamily="18" charset="0"/>
              </a:rPr>
              <a:t>in Figure 0) are designed with a radius of curvature meeting the requirements of paragraph 5.4. above.</a:t>
            </a:r>
            <a:r>
              <a:rPr lang="en-GB" sz="1200" dirty="0">
                <a:ea typeface="Times New Roman" panose="02020603050405020304" pitchFamily="18" charset="0"/>
              </a:rPr>
              <a:t> In the case of rounded covers, these shall have a minimum projected area of 150 mm² when measured not more than 6.5 mm from the point projecting furthest. These requirements shall also be met by rear window wipers and headlamp wipers.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ea typeface="Times New Roman" panose="02020603050405020304" pitchFamily="18" charset="0"/>
              </a:rPr>
              <a:t>6.4.2.	Paragraph </a:t>
            </a:r>
            <a:r>
              <a:rPr lang="en-GB" sz="1200" dirty="0">
                <a:ea typeface="Times New Roman" panose="02020603050405020304" pitchFamily="18" charset="0"/>
                <a:hlinkClick r:id="rId2"/>
              </a:rPr>
              <a:t>5.4.</a:t>
            </a:r>
            <a:r>
              <a:rPr lang="en-GB" sz="1200" dirty="0">
                <a:ea typeface="Times New Roman" panose="02020603050405020304" pitchFamily="18" charset="0"/>
              </a:rPr>
              <a:t> shall not apply to the wiper blades </a:t>
            </a:r>
            <a:r>
              <a:rPr lang="en-GB" sz="1200" b="1" dirty="0">
                <a:ea typeface="Times New Roman" panose="02020603050405020304" pitchFamily="18" charset="0"/>
              </a:rPr>
              <a:t>(number 4 in Figure 0),</a:t>
            </a:r>
            <a:r>
              <a:rPr lang="en-GB" sz="1200" dirty="0">
                <a:ea typeface="Times New Roman" panose="02020603050405020304" pitchFamily="18" charset="0"/>
              </a:rPr>
              <a:t> </a:t>
            </a:r>
            <a:r>
              <a:rPr lang="en-GB" sz="1200" strike="sngStrike" dirty="0">
                <a:ea typeface="Times New Roman" panose="02020603050405020304" pitchFamily="18" charset="0"/>
              </a:rPr>
              <a:t>or to any</a:t>
            </a:r>
            <a:r>
              <a:rPr lang="en-GB" sz="1200" dirty="0">
                <a:ea typeface="Times New Roman" panose="02020603050405020304" pitchFamily="18" charset="0"/>
              </a:rPr>
              <a:t> </a:t>
            </a:r>
            <a:r>
              <a:rPr lang="en-GB" sz="1200" b="1" dirty="0">
                <a:ea typeface="Times New Roman" panose="02020603050405020304" pitchFamily="18" charset="0"/>
              </a:rPr>
              <a:t>to</a:t>
            </a:r>
            <a:r>
              <a:rPr lang="en-GB" sz="1200" dirty="0">
                <a:ea typeface="Times New Roman" panose="02020603050405020304" pitchFamily="18" charset="0"/>
              </a:rPr>
              <a:t> supporting members </a:t>
            </a:r>
            <a:r>
              <a:rPr lang="en-GB" sz="1200" b="1" dirty="0">
                <a:ea typeface="Times New Roman" panose="02020603050405020304" pitchFamily="18" charset="0"/>
              </a:rPr>
              <a:t>(number 3, </a:t>
            </a:r>
            <a:r>
              <a:rPr lang="en-GB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2.2, 2.1 </a:t>
            </a:r>
            <a:r>
              <a:rPr lang="en-GB" sz="1200" b="1" dirty="0">
                <a:ea typeface="Times New Roman" panose="02020603050405020304" pitchFamily="18" charset="0"/>
              </a:rPr>
              <a:t>in Figure 0) or to the functional hinge between the holder head and the holder </a:t>
            </a:r>
            <a:r>
              <a:rPr lang="en-GB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(number 5 in figure 0)</a:t>
            </a:r>
            <a:r>
              <a:rPr lang="en-GB" sz="1200" dirty="0">
                <a:solidFill>
                  <a:srgbClr val="FF0000"/>
                </a:solidFill>
                <a:ea typeface="Times New Roman" panose="02020603050405020304" pitchFamily="18" charset="0"/>
              </a:rPr>
              <a:t>. </a:t>
            </a:r>
            <a:r>
              <a:rPr lang="en-GB" sz="1200" dirty="0">
                <a:ea typeface="Times New Roman" panose="02020603050405020304" pitchFamily="18" charset="0"/>
              </a:rPr>
              <a:t>However, these units shall be so made as to have no sharp angles or pointed or cutting parts.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GB" sz="1200" b="1" dirty="0">
                <a:ea typeface="MS Mincho" panose="02020609040205080304" pitchFamily="49" charset="-128"/>
              </a:rPr>
              <a:t>Figure</a:t>
            </a:r>
            <a:r>
              <a:rPr lang="en-GB" sz="1200" b="1" dirty="0">
                <a:ea typeface="Times New Roman" panose="02020603050405020304" pitchFamily="18" charset="0"/>
              </a:rPr>
              <a:t> 0</a:t>
            </a:r>
            <a:endParaRPr lang="en-GB" sz="1200" dirty="0"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GB" sz="1200" b="1" dirty="0">
                <a:ea typeface="Times New Roman" panose="02020603050405020304" pitchFamily="18" charset="0"/>
              </a:rPr>
              <a:t>Example of parts distribution</a:t>
            </a:r>
            <a:endParaRPr lang="en-GB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5647" y="0"/>
            <a:ext cx="4236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/TRANS/WP.29/GRSG/2019/11</a:t>
            </a:r>
            <a:endParaRPr lang="en-GB" dirty="0"/>
          </a:p>
        </p:txBody>
      </p:sp>
      <p:pic>
        <p:nvPicPr>
          <p:cNvPr id="5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91717" y="3651855"/>
            <a:ext cx="4773930" cy="2694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977" y="4410979"/>
            <a:ext cx="1903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a typeface="Times New Roman" panose="02020603050405020304" pitchFamily="18" charset="0"/>
              </a:rPr>
              <a:t>1 – Wiper shaft</a:t>
            </a:r>
            <a:endParaRPr lang="en-GB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ea typeface="Times New Roman" panose="02020603050405020304" pitchFamily="18" charset="0"/>
              </a:rPr>
              <a:t>1.1 – Protective casing</a:t>
            </a:r>
            <a:endParaRPr lang="en-GB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ea typeface="Times New Roman" panose="02020603050405020304" pitchFamily="18" charset="0"/>
              </a:rPr>
              <a:t>2 – Holder head</a:t>
            </a:r>
            <a:endParaRPr lang="en-GB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ea typeface="Times New Roman" panose="02020603050405020304" pitchFamily="18" charset="0"/>
              </a:rPr>
              <a:t>2.1 – Main holder</a:t>
            </a:r>
            <a:endParaRPr lang="en-GB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ea typeface="Times New Roman" panose="02020603050405020304" pitchFamily="18" charset="0"/>
              </a:rPr>
              <a:t>2.2 – Second holder</a:t>
            </a:r>
            <a:endParaRPr lang="en-GB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ea typeface="Times New Roman" panose="02020603050405020304" pitchFamily="18" charset="0"/>
              </a:rPr>
              <a:t>3 – Supporting members</a:t>
            </a:r>
            <a:endParaRPr lang="en-GB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b="1" dirty="0">
                <a:ea typeface="Times New Roman" panose="02020603050405020304" pitchFamily="18" charset="0"/>
              </a:rPr>
              <a:t>4 – Wiper blades </a:t>
            </a:r>
          </a:p>
          <a:p>
            <a:pPr>
              <a:spcAft>
                <a:spcPts val="0"/>
              </a:spcAft>
            </a:pPr>
            <a:r>
              <a:rPr lang="en-GB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5 – functional hinge</a:t>
            </a:r>
            <a:r>
              <a:rPr lang="en-GB" sz="1200" dirty="0">
                <a:solidFill>
                  <a:srgbClr val="FF0000"/>
                </a:solidFill>
                <a:ea typeface="Times New Roman" panose="02020603050405020304" pitchFamily="18" charset="0"/>
              </a:rPr>
              <a:t>"</a:t>
            </a:r>
            <a:endParaRPr lang="en-GB" sz="12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5647" y="3818032"/>
            <a:ext cx="4478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1400" dirty="0">
                <a:solidFill>
                  <a:srgbClr val="FF0000"/>
                </a:solidFill>
              </a:rPr>
              <a:t>Red text is added to the French proposal by OICA as to overcome the problems with current wiper designs  </a:t>
            </a:r>
          </a:p>
          <a:p>
            <a:pPr marL="342900" indent="-342900">
              <a:buAutoNum type="arabicPeriod"/>
            </a:pPr>
            <a:r>
              <a:rPr lang="nl-BE" sz="1400" dirty="0">
                <a:solidFill>
                  <a:srgbClr val="FF0000"/>
                </a:solidFill>
              </a:rPr>
              <a:t>The examples in the next slides show that part 2.1, part 2.2 and the functional hinge of current wiper designs do not meet the requirement of par. 5.4</a:t>
            </a:r>
          </a:p>
          <a:p>
            <a:pPr marL="342900" indent="-342900">
              <a:buFontTx/>
              <a:buAutoNum type="arabicPeriod"/>
            </a:pPr>
            <a:r>
              <a:rPr lang="nl-BE" sz="1400" dirty="0">
                <a:solidFill>
                  <a:srgbClr val="FF0000"/>
                </a:solidFill>
              </a:rPr>
              <a:t>Red text is added to the drawing by OICA to clarify the hinge location. </a:t>
            </a:r>
          </a:p>
          <a:p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86996" y="4908430"/>
            <a:ext cx="0" cy="5434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Callout 2 (No Border) 12"/>
          <p:cNvSpPr/>
          <p:nvPr/>
        </p:nvSpPr>
        <p:spPr>
          <a:xfrm>
            <a:off x="2622431" y="5903001"/>
            <a:ext cx="468822" cy="365521"/>
          </a:xfrm>
          <a:prstGeom prst="callout2">
            <a:avLst>
              <a:gd name="adj1" fmla="val 49430"/>
              <a:gd name="adj2" fmla="val 101345"/>
              <a:gd name="adj3" fmla="val 49430"/>
              <a:gd name="adj4" fmla="val 149378"/>
              <a:gd name="adj5" fmla="val -140024"/>
              <a:gd name="adj6" fmla="val 2409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solidFill>
                  <a:srgbClr val="FF0000"/>
                </a:solidFill>
              </a:rPr>
              <a:t>5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2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866775"/>
            <a:ext cx="7019925" cy="51244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71464" y="476672"/>
            <a:ext cx="1800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Design A</a:t>
            </a:r>
          </a:p>
        </p:txBody>
      </p:sp>
    </p:spTree>
    <p:extLst>
      <p:ext uri="{BB962C8B-B14F-4D97-AF65-F5344CB8AC3E}">
        <p14:creationId xmlns:p14="http://schemas.microsoft.com/office/powerpoint/2010/main" val="1437485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1157287"/>
            <a:ext cx="7762875" cy="45434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43472" y="476672"/>
            <a:ext cx="172819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B</a:t>
            </a:r>
          </a:p>
        </p:txBody>
      </p:sp>
    </p:spTree>
    <p:extLst>
      <p:ext uri="{BB962C8B-B14F-4D97-AF65-F5344CB8AC3E}">
        <p14:creationId xmlns:p14="http://schemas.microsoft.com/office/powerpoint/2010/main" val="244843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895022"/>
            <a:ext cx="7610475" cy="55911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15480" y="401605"/>
            <a:ext cx="1800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C</a:t>
            </a:r>
          </a:p>
        </p:txBody>
      </p:sp>
    </p:spTree>
    <p:extLst>
      <p:ext uri="{BB962C8B-B14F-4D97-AF65-F5344CB8AC3E}">
        <p14:creationId xmlns:p14="http://schemas.microsoft.com/office/powerpoint/2010/main" val="428119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340768"/>
            <a:ext cx="6105525" cy="49434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71464" y="476672"/>
            <a:ext cx="172819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D</a:t>
            </a:r>
          </a:p>
        </p:txBody>
      </p:sp>
    </p:spTree>
    <p:extLst>
      <p:ext uri="{BB962C8B-B14F-4D97-AF65-F5344CB8AC3E}">
        <p14:creationId xmlns:p14="http://schemas.microsoft.com/office/powerpoint/2010/main" val="71291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98" y="1340768"/>
            <a:ext cx="10859203" cy="524114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59496" y="486070"/>
            <a:ext cx="172819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E</a:t>
            </a:r>
          </a:p>
        </p:txBody>
      </p:sp>
    </p:spTree>
    <p:extLst>
      <p:ext uri="{BB962C8B-B14F-4D97-AF65-F5344CB8AC3E}">
        <p14:creationId xmlns:p14="http://schemas.microsoft.com/office/powerpoint/2010/main" val="140440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664729"/>
            <a:ext cx="10971428" cy="39714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98" y="4867816"/>
            <a:ext cx="1878513" cy="19122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41" y="4826331"/>
            <a:ext cx="1714286" cy="1800000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3121968" y="4979544"/>
            <a:ext cx="464820" cy="432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/>
          <p:nvPr/>
        </p:nvSpPr>
        <p:spPr>
          <a:xfrm>
            <a:off x="1888409" y="4996518"/>
            <a:ext cx="464820" cy="432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3451" y="2333873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Part 2.1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045336" y="2664798"/>
            <a:ext cx="220980" cy="609600"/>
          </a:xfrm>
          <a:prstGeom prst="straightConnector1">
            <a:avLst/>
          </a:prstGeom>
          <a:ln w="9525">
            <a:solidFill>
              <a:srgbClr val="FF00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927104" y="4635525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R2.1</a:t>
            </a:r>
            <a:r>
              <a:rPr kumimoji="1" lang="ja-JP" altLang="en-US" dirty="0">
                <a:solidFill>
                  <a:srgbClr val="FF0000"/>
                </a:solidFill>
              </a:rPr>
              <a:t>～</a:t>
            </a:r>
            <a:r>
              <a:rPr kumimoji="1" lang="en-US" altLang="ja-JP" dirty="0">
                <a:solidFill>
                  <a:srgbClr val="FF0000"/>
                </a:solidFill>
              </a:rPr>
              <a:t>R4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6735079" y="4948893"/>
            <a:ext cx="1363980" cy="145618"/>
          </a:xfrm>
          <a:custGeom>
            <a:avLst/>
            <a:gdLst>
              <a:gd name="connsiteX0" fmla="*/ 1363980 w 1363980"/>
              <a:gd name="connsiteY0" fmla="*/ 0 h 228600"/>
              <a:gd name="connsiteX1" fmla="*/ 198120 w 1363980"/>
              <a:gd name="connsiteY1" fmla="*/ 0 h 228600"/>
              <a:gd name="connsiteX2" fmla="*/ 0 w 136398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980" h="228600">
                <a:moveTo>
                  <a:pt x="1363980" y="0"/>
                </a:moveTo>
                <a:lnTo>
                  <a:pt x="198120" y="0"/>
                </a:lnTo>
                <a:lnTo>
                  <a:pt x="0" y="228600"/>
                </a:lnTo>
              </a:path>
            </a:pathLst>
          </a:custGeom>
          <a:noFill/>
          <a:ln w="95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39899" y="4186389"/>
            <a:ext cx="231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Functional hinge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2262755" y="4555722"/>
            <a:ext cx="1342337" cy="488978"/>
          </a:xfrm>
          <a:prstGeom prst="straightConnector1">
            <a:avLst/>
          </a:prstGeom>
          <a:ln w="9525">
            <a:solidFill>
              <a:srgbClr val="FF000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3427980" y="4552523"/>
            <a:ext cx="177112" cy="427022"/>
          </a:xfrm>
          <a:prstGeom prst="straightConnector1">
            <a:avLst/>
          </a:prstGeom>
          <a:ln w="9525">
            <a:solidFill>
              <a:srgbClr val="FF000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/>
          <p:nvPr/>
        </p:nvCxnSpPr>
        <p:spPr>
          <a:xfrm>
            <a:off x="7749478" y="2587975"/>
            <a:ext cx="0" cy="1771003"/>
          </a:xfrm>
          <a:prstGeom prst="straightConnector1">
            <a:avLst/>
          </a:prstGeom>
          <a:ln w="9525">
            <a:solidFill>
              <a:srgbClr val="0033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7468889" y="2708622"/>
            <a:ext cx="274141" cy="1"/>
          </a:xfrm>
          <a:prstGeom prst="straightConnector1">
            <a:avLst/>
          </a:prstGeom>
          <a:ln w="9525">
            <a:solidFill>
              <a:srgbClr val="0033CC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167133" y="2552224"/>
            <a:ext cx="41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33CC"/>
                </a:solidFill>
              </a:rPr>
              <a:t>D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7468889" y="4231323"/>
            <a:ext cx="274141" cy="1"/>
          </a:xfrm>
          <a:prstGeom prst="straightConnector1">
            <a:avLst/>
          </a:prstGeom>
          <a:ln w="9525">
            <a:solidFill>
              <a:srgbClr val="0033CC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167133" y="4074925"/>
            <a:ext cx="41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33CC"/>
                </a:solidFill>
              </a:rPr>
              <a:t>D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859263" y="6250649"/>
            <a:ext cx="84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033CC"/>
                </a:solidFill>
              </a:rPr>
              <a:t>D</a:t>
            </a:r>
            <a:r>
              <a:rPr kumimoji="1" lang="ja-JP" altLang="en-US" dirty="0" err="1">
                <a:solidFill>
                  <a:srgbClr val="0033CC"/>
                </a:solidFill>
              </a:rPr>
              <a:t>ｰ</a:t>
            </a:r>
            <a:r>
              <a:rPr kumimoji="1" lang="en-US" altLang="ja-JP" dirty="0">
                <a:solidFill>
                  <a:srgbClr val="0033CC"/>
                </a:solidFill>
              </a:rPr>
              <a:t>D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7580" y="5337963"/>
            <a:ext cx="745962" cy="498682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9724279" y="4997804"/>
            <a:ext cx="163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R1.7</a:t>
            </a:r>
            <a:r>
              <a:rPr kumimoji="1" lang="ja-JP" altLang="en-US" dirty="0">
                <a:solidFill>
                  <a:srgbClr val="FF0000"/>
                </a:solidFill>
              </a:rPr>
              <a:t>～</a:t>
            </a:r>
            <a:r>
              <a:rPr kumimoji="1" lang="en-US" altLang="ja-JP" dirty="0">
                <a:solidFill>
                  <a:srgbClr val="FF0000"/>
                </a:solidFill>
              </a:rPr>
              <a:t>R2.1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3" name="フリーフォーム 32"/>
          <p:cNvSpPr/>
          <p:nvPr/>
        </p:nvSpPr>
        <p:spPr>
          <a:xfrm>
            <a:off x="9532253" y="5311172"/>
            <a:ext cx="1503797" cy="145618"/>
          </a:xfrm>
          <a:custGeom>
            <a:avLst/>
            <a:gdLst>
              <a:gd name="connsiteX0" fmla="*/ 1363980 w 1363980"/>
              <a:gd name="connsiteY0" fmla="*/ 0 h 228600"/>
              <a:gd name="connsiteX1" fmla="*/ 198120 w 1363980"/>
              <a:gd name="connsiteY1" fmla="*/ 0 h 228600"/>
              <a:gd name="connsiteX2" fmla="*/ 0 w 136398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980" h="228600">
                <a:moveTo>
                  <a:pt x="1363980" y="0"/>
                </a:moveTo>
                <a:lnTo>
                  <a:pt x="198120" y="0"/>
                </a:lnTo>
                <a:lnTo>
                  <a:pt x="0" y="228600"/>
                </a:lnTo>
              </a:path>
            </a:pathLst>
          </a:custGeom>
          <a:noFill/>
          <a:ln w="952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feld 2"/>
          <p:cNvSpPr txBox="1"/>
          <p:nvPr/>
        </p:nvSpPr>
        <p:spPr>
          <a:xfrm>
            <a:off x="1358569" y="260648"/>
            <a:ext cx="180837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800" b="1"/>
            </a:lvl1pPr>
          </a:lstStyle>
          <a:p>
            <a:r>
              <a:rPr lang="de-DE" dirty="0"/>
              <a:t>design F</a:t>
            </a:r>
          </a:p>
        </p:txBody>
      </p:sp>
    </p:spTree>
    <p:extLst>
      <p:ext uri="{BB962C8B-B14F-4D97-AF65-F5344CB8AC3E}">
        <p14:creationId xmlns:p14="http://schemas.microsoft.com/office/powerpoint/2010/main" val="3194099620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que présentation avec nouveau logo et format 16x9" id="{85D48C29-F5D1-45D1-86B0-358C96AA2DC8}" vid="{438186FC-A8D2-4D68-B072-911AEBB13642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présentation avec nouveau logo et format 16x9</Template>
  <TotalTime>27</TotalTime>
  <Words>401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Meiryo UI</vt:lpstr>
      <vt:lpstr>Arial</vt:lpstr>
      <vt:lpstr>Calibri</vt:lpstr>
      <vt:lpstr>Courier New</vt:lpstr>
      <vt:lpstr>Times New Roman</vt:lpstr>
      <vt:lpstr>Wingdings</vt:lpstr>
      <vt:lpstr>Masque présentation OICA</vt:lpstr>
      <vt:lpstr>UN R26 (external projections) Comments to document GRSG/2019/11  Current production radius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R26 (external projections) Comments to document GRSG/2019/11  Current production radius analysis</dc:title>
  <dc:creator>Jocelyne Nziendolo</dc:creator>
  <cp:lastModifiedBy>Heini Amanda SALONEN</cp:lastModifiedBy>
  <cp:revision>9</cp:revision>
  <dcterms:created xsi:type="dcterms:W3CDTF">2019-10-03T14:15:05Z</dcterms:created>
  <dcterms:modified xsi:type="dcterms:W3CDTF">2019-10-04T14:58:21Z</dcterms:modified>
</cp:coreProperties>
</file>