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  <p:sldMasterId id="2147483656" r:id="rId2"/>
    <p:sldMasterId id="2147483662" r:id="rId3"/>
    <p:sldMasterId id="2147483668" r:id="rId4"/>
  </p:sldMasterIdLst>
  <p:notesMasterIdLst>
    <p:notesMasterId r:id="rId12"/>
  </p:notesMasterIdLst>
  <p:sldIdLst>
    <p:sldId id="256" r:id="rId5"/>
    <p:sldId id="257" r:id="rId6"/>
    <p:sldId id="258" r:id="rId7"/>
    <p:sldId id="259" r:id="rId8"/>
    <p:sldId id="260" r:id="rId9"/>
    <p:sldId id="262" r:id="rId10"/>
    <p:sldId id="261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howGuides="1">
      <p:cViewPr varScale="1">
        <p:scale>
          <a:sx n="86" d="100"/>
          <a:sy n="86" d="100"/>
        </p:scale>
        <p:origin x="1476" y="90"/>
      </p:cViewPr>
      <p:guideLst>
        <p:guide orient="horz" pos="2160"/>
        <p:guide orient="horz" pos="431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0AF67-E180-4D64-A57E-068AE81DD6A8}" type="datetimeFigureOut">
              <a:rPr lang="sv-SE" smtClean="0"/>
              <a:pPr/>
              <a:t>2020-06-15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3BE9D7-EAE2-4E58-85DB-5AB109F62C71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77354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2286000"/>
            <a:ext cx="9147600" cy="4572000"/>
          </a:xfrm>
          <a:prstGeom prst="rect">
            <a:avLst/>
          </a:prstGeom>
          <a:solidFill>
            <a:srgbClr val="4C5CC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sv-SE" noProof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041884" y="2450468"/>
            <a:ext cx="3816000" cy="3636000"/>
          </a:xfrm>
        </p:spPr>
        <p:txBody>
          <a:bodyPr lIns="0" tIns="0" rIns="0" bIns="0" anchor="t">
            <a:noAutofit/>
          </a:bodyPr>
          <a:lstStyle>
            <a:lvl1pPr algn="r">
              <a:lnSpc>
                <a:spcPts val="2400"/>
              </a:lnSpc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72198" y="2451600"/>
            <a:ext cx="2484000" cy="3636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buNone/>
              <a:defRPr sz="2000" b="1" baseline="0">
                <a:solidFill>
                  <a:srgbClr val="B7BDDB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för att lägga till underrubrik och 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357520" y="6315320"/>
            <a:ext cx="1296968" cy="252000"/>
          </a:xfrm>
        </p:spPr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281E17A1-9EC6-4E9E-8E03-235C1D6CC9D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026536" cy="576064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3" orient="horz" pos="216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2286000"/>
            <a:ext cx="914760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sv-SE" noProof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041884" y="2450468"/>
            <a:ext cx="3816000" cy="3636000"/>
          </a:xfrm>
        </p:spPr>
        <p:txBody>
          <a:bodyPr lIns="0" tIns="0" rIns="0" bIns="0" anchor="t">
            <a:noAutofit/>
          </a:bodyPr>
          <a:lstStyle>
            <a:lvl1pPr algn="r">
              <a:lnSpc>
                <a:spcPts val="2400"/>
              </a:lnSpc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72198" y="2451600"/>
            <a:ext cx="2484000" cy="3636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buNone/>
              <a:defRPr sz="2000" b="1" baseline="0">
                <a:solidFill>
                  <a:srgbClr val="99CDDD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för att lägga till underrubrik och 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357520" y="6315320"/>
            <a:ext cx="1296968" cy="252000"/>
          </a:xfrm>
        </p:spPr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CB2E14B6-AD49-4CB6-BFCD-58EEB965BDF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026536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2298700"/>
            <a:ext cx="7853390" cy="3794125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12800" y="2298700"/>
            <a:ext cx="5132498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800"/>
              </a:lnSpc>
              <a:defRPr sz="1800"/>
            </a:lvl1pPr>
            <a:lvl2pPr>
              <a:lnSpc>
                <a:spcPts val="2800"/>
              </a:lnSpc>
              <a:defRPr sz="16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072199" y="2298700"/>
            <a:ext cx="2495540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200"/>
              </a:lnSpc>
              <a:defRPr sz="1600"/>
            </a:lvl1pPr>
            <a:lvl2pPr>
              <a:lnSpc>
                <a:spcPts val="2800"/>
              </a:lnSpc>
              <a:defRPr sz="12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2286000"/>
            <a:ext cx="914760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sv-SE" noProof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041884" y="2450468"/>
            <a:ext cx="3816000" cy="3636000"/>
          </a:xfrm>
        </p:spPr>
        <p:txBody>
          <a:bodyPr lIns="0" tIns="0" rIns="0" bIns="0" anchor="t">
            <a:noAutofit/>
          </a:bodyPr>
          <a:lstStyle>
            <a:lvl1pPr algn="r">
              <a:lnSpc>
                <a:spcPts val="2400"/>
              </a:lnSpc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72198" y="2451600"/>
            <a:ext cx="2484000" cy="3636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buNone/>
              <a:defRPr sz="2000" b="1" baseline="0">
                <a:solidFill>
                  <a:srgbClr val="BADFAD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för att lägga till underrubrik och 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357520" y="6315320"/>
            <a:ext cx="1296968" cy="252000"/>
          </a:xfrm>
        </p:spPr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D89E1BC8-44DB-44F8-BA01-EF69EFC1DEF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026536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2298700"/>
            <a:ext cx="7853390" cy="3794125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12800" y="2298700"/>
            <a:ext cx="5132498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800"/>
              </a:lnSpc>
              <a:defRPr sz="1800"/>
            </a:lvl1pPr>
            <a:lvl2pPr>
              <a:lnSpc>
                <a:spcPts val="2800"/>
              </a:lnSpc>
              <a:defRPr sz="16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072199" y="2298700"/>
            <a:ext cx="2495540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200"/>
              </a:lnSpc>
              <a:defRPr sz="1600"/>
            </a:lvl1pPr>
            <a:lvl2pPr>
              <a:lnSpc>
                <a:spcPts val="2800"/>
              </a:lnSpc>
              <a:defRPr sz="12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mall för rubrikformat</a:t>
            </a:r>
            <a:endParaRPr lang="sv-SE" noProof="0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2298700"/>
            <a:ext cx="7853390" cy="3794125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12800" y="2298700"/>
            <a:ext cx="5132498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800"/>
              </a:lnSpc>
              <a:defRPr sz="1800"/>
            </a:lvl1pPr>
            <a:lvl2pPr>
              <a:lnSpc>
                <a:spcPts val="2800"/>
              </a:lnSpc>
              <a:defRPr sz="16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072199" y="2298700"/>
            <a:ext cx="2495540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200"/>
              </a:lnSpc>
              <a:defRPr sz="1600"/>
            </a:lvl1pPr>
            <a:lvl2pPr>
              <a:lnSpc>
                <a:spcPts val="2800"/>
              </a:lnSpc>
              <a:defRPr sz="12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mall för rubrikformat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0" y="2286000"/>
            <a:ext cx="9147600" cy="457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endParaRPr lang="sv-SE" noProof="0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2041884" y="2450468"/>
            <a:ext cx="3816000" cy="3636000"/>
          </a:xfrm>
        </p:spPr>
        <p:txBody>
          <a:bodyPr lIns="0" tIns="0" rIns="0" bIns="0" anchor="t">
            <a:noAutofit/>
          </a:bodyPr>
          <a:lstStyle>
            <a:lvl1pPr algn="r">
              <a:lnSpc>
                <a:spcPts val="2400"/>
              </a:lnSpc>
              <a:defRPr sz="20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 hasCustomPrompt="1"/>
          </p:nvPr>
        </p:nvSpPr>
        <p:spPr>
          <a:xfrm>
            <a:off x="6072198" y="2451600"/>
            <a:ext cx="2484000" cy="3636000"/>
          </a:xfrm>
        </p:spPr>
        <p:txBody>
          <a:bodyPr lIns="0" tIns="0" rIns="0" bIns="0">
            <a:noAutofit/>
          </a:bodyPr>
          <a:lstStyle>
            <a:lvl1pPr marL="0" indent="0" algn="l">
              <a:lnSpc>
                <a:spcPts val="2400"/>
              </a:lnSpc>
              <a:buNone/>
              <a:defRPr sz="2000" b="1" baseline="0">
                <a:solidFill>
                  <a:srgbClr val="F7C29C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dirty="0"/>
              <a:t>Klicka för att lägga till underrubrik och datum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 dirty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7357520" y="6315320"/>
            <a:ext cx="1296968" cy="252000"/>
          </a:xfrm>
        </p:spPr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  <p:pic>
        <p:nvPicPr>
          <p:cNvPr id="9" name="Bildobjekt 8">
            <a:extLst>
              <a:ext uri="{FF2B5EF4-FFF2-40B4-BE49-F238E27FC236}">
                <a16:creationId xmlns:a16="http://schemas.microsoft.com/office/drawing/2014/main" id="{587AA9E9-C1CC-49FB-B7CB-92283C1C7A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000" y="540000"/>
            <a:ext cx="2026536" cy="5760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14348" y="2298700"/>
            <a:ext cx="7853390" cy="3794125"/>
          </a:xfrm>
        </p:spPr>
        <p:txBody>
          <a:bodyPr lIns="0" tIns="0" rIns="0" bIns="0">
            <a:noAutofit/>
          </a:bodyPr>
          <a:lstStyle/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712800" y="2298700"/>
            <a:ext cx="5132498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800"/>
              </a:lnSpc>
              <a:defRPr sz="1800"/>
            </a:lvl1pPr>
            <a:lvl2pPr>
              <a:lnSpc>
                <a:spcPts val="2800"/>
              </a:lnSpc>
              <a:defRPr sz="16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  <a:p>
            <a:pPr lvl="1"/>
            <a:r>
              <a:rPr lang="sv-SE" noProof="0"/>
              <a:t>Nivå två</a:t>
            </a:r>
          </a:p>
          <a:p>
            <a:pPr lvl="2"/>
            <a:r>
              <a:rPr lang="sv-SE" noProof="0"/>
              <a:t>Nivå tre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072199" y="2298700"/>
            <a:ext cx="2495540" cy="3794125"/>
          </a:xfrm>
        </p:spPr>
        <p:txBody>
          <a:bodyPr lIns="0" tIns="0" rIns="0" bIns="0">
            <a:noAutofit/>
          </a:bodyPr>
          <a:lstStyle>
            <a:lvl1pPr>
              <a:lnSpc>
                <a:spcPts val="2200"/>
              </a:lnSpc>
              <a:defRPr sz="1600"/>
            </a:lvl1pPr>
            <a:lvl2pPr>
              <a:lnSpc>
                <a:spcPts val="2800"/>
              </a:lnSpc>
              <a:defRPr sz="1200"/>
            </a:lvl2pPr>
            <a:lvl3pPr>
              <a:lnSpc>
                <a:spcPts val="2400"/>
              </a:lnSpc>
              <a:spcBef>
                <a:spcPts val="0"/>
              </a:spcBef>
              <a:defRPr sz="12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/>
              <a:t>Klicka här för att ändra format på bakgrundstexten</a:t>
            </a:r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v-SE" noProof="0"/>
              <a:t>Trafikanalys - Presentationsnamn</a:t>
            </a:r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1478" y="728764"/>
            <a:ext cx="5353871" cy="133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2285992"/>
            <a:ext cx="8021166" cy="3786214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27062" y="6315320"/>
            <a:ext cx="6120000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57520" y="6315320"/>
            <a:ext cx="1296968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  <p:pic>
        <p:nvPicPr>
          <p:cNvPr id="8" name="Bildobjekt 7">
            <a:extLst>
              <a:ext uri="{FF2B5EF4-FFF2-40B4-BE49-F238E27FC236}">
                <a16:creationId xmlns:a16="http://schemas.microsoft.com/office/drawing/2014/main" id="{DBEC510F-E200-4F69-8186-B77CC3A2EAA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098" y="548728"/>
            <a:ext cx="1179350" cy="3352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3" r:id="rId3"/>
    <p:sldLayoutId id="2147483654" r:id="rId4"/>
    <p:sldLayoutId id="2147483655" r:id="rId5"/>
  </p:sldLayoutIdLst>
  <p:hf hd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2400" b="1" kern="1200">
          <a:solidFill>
            <a:srgbClr val="4C5CC5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144463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4413" indent="-11430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1478" y="728764"/>
            <a:ext cx="5353871" cy="133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2285992"/>
            <a:ext cx="8021166" cy="3786214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27062" y="6315320"/>
            <a:ext cx="6120000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57520" y="6315320"/>
            <a:ext cx="1296968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8D605CC6-F8EE-451A-97C4-1F930998D2E7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098" y="548728"/>
            <a:ext cx="1179350" cy="3352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</p:sldLayoutIdLst>
  <p:hf hd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144463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4413" indent="-11430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orient="horz" pos="216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1478" y="728764"/>
            <a:ext cx="5353871" cy="133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2285992"/>
            <a:ext cx="8021166" cy="3786214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27062" y="6315320"/>
            <a:ext cx="6120000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57520" y="6315320"/>
            <a:ext cx="1296968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428C15DE-42A6-431A-BD76-D7049D844688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098" y="548728"/>
            <a:ext cx="1179350" cy="3352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</p:sldLayoutIdLst>
  <p:hf hd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144463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4413" indent="-11430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21478" y="728764"/>
            <a:ext cx="5353871" cy="1332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sv-SE" noProof="0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2800" y="2285992"/>
            <a:ext cx="8021166" cy="3786214"/>
          </a:xfrm>
          <a:prstGeom prst="rect">
            <a:avLst/>
          </a:prstGeom>
        </p:spPr>
        <p:txBody>
          <a:bodyPr vert="horz" lIns="91440" tIns="0" rIns="91440" bIns="0" rtlCol="0">
            <a:noAutofit/>
          </a:bodyPr>
          <a:lstStyle/>
          <a:p>
            <a:pPr lvl="0"/>
            <a:r>
              <a:rPr lang="sv-SE" noProof="0" dirty="0"/>
              <a:t>Klicka här för att ändra format på bakgrundstexten</a:t>
            </a:r>
          </a:p>
          <a:p>
            <a:pPr lvl="1"/>
            <a:r>
              <a:rPr lang="sv-SE" noProof="0" dirty="0"/>
              <a:t>Nivå två</a:t>
            </a:r>
          </a:p>
          <a:p>
            <a:pPr lvl="2"/>
            <a:r>
              <a:rPr lang="sv-SE" noProof="0" dirty="0"/>
              <a:t>Nivå tre</a:t>
            </a:r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627062" y="6315320"/>
            <a:ext cx="6120000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sv-SE" noProof="0"/>
              <a:t>Trafikanalys - Presentationsnamn</a:t>
            </a:r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7357520" y="6315320"/>
            <a:ext cx="1296968" cy="252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1DA82726-993B-47AC-837F-6CE3C89C6FA0}" type="slidenum">
              <a:rPr lang="sv-SE" noProof="0" smtClean="0"/>
              <a:pPr/>
              <a:t>‹#›</a:t>
            </a:fld>
            <a:endParaRPr lang="sv-SE" noProof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92BA2E0F-D5B6-4C57-8A77-3875CC0BE104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5098" y="548728"/>
            <a:ext cx="1179350" cy="33524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</p:sldLayoutIdLst>
  <p:hf hdr="0" dt="0"/>
  <p:txStyles>
    <p:titleStyle>
      <a:lvl1pPr algn="l" defTabSz="914400" rtl="0" eaLnBrk="1" latinLnBrk="0" hangingPunct="1">
        <a:lnSpc>
          <a:spcPts val="3400"/>
        </a:lnSpc>
        <a:spcBef>
          <a:spcPct val="0"/>
        </a:spcBef>
        <a:buNone/>
        <a:defRPr sz="2400" b="1" kern="1200">
          <a:solidFill>
            <a:schemeClr val="accent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180000" indent="-180000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2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504000" indent="-144463" algn="l" defTabSz="914400" rtl="0" eaLnBrk="1" latinLnBrk="0" hangingPunct="1">
        <a:lnSpc>
          <a:spcPts val="3000"/>
        </a:lnSpc>
        <a:spcBef>
          <a:spcPts val="0"/>
        </a:spcBef>
        <a:buFont typeface="Arial" pitchFamily="34" charset="0"/>
        <a:buChar char="•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14413" indent="-114300" algn="l" defTabSz="914400" rtl="0" eaLnBrk="1" latinLnBrk="0" hangingPunct="1">
        <a:lnSpc>
          <a:spcPts val="2600"/>
        </a:lnSpc>
        <a:spcBef>
          <a:spcPts val="0"/>
        </a:spcBef>
        <a:buFont typeface="Arial" pitchFamily="34" charset="0"/>
        <a:buChar char="•"/>
        <a:defRPr sz="1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899592" y="2450468"/>
            <a:ext cx="4958292" cy="3636000"/>
          </a:xfrm>
        </p:spPr>
        <p:txBody>
          <a:bodyPr/>
          <a:lstStyle/>
          <a:p>
            <a:r>
              <a:rPr lang="sv-SE" sz="2500" dirty="0"/>
              <a:t>Transport </a:t>
            </a:r>
            <a:r>
              <a:rPr lang="sv-SE" sz="2500" dirty="0" err="1"/>
              <a:t>Indicators</a:t>
            </a:r>
            <a:r>
              <a:rPr lang="sv-SE" sz="2500" dirty="0"/>
              <a:t> – </a:t>
            </a:r>
            <a:br>
              <a:rPr lang="sv-SE" dirty="0"/>
            </a:br>
            <a:br>
              <a:rPr lang="sv-SE" dirty="0"/>
            </a:br>
            <a:r>
              <a:rPr lang="sv-SE" sz="2500" dirty="0"/>
              <a:t>Quick information </a:t>
            </a:r>
            <a:r>
              <a:rPr lang="sv-SE" sz="2500" dirty="0" err="1"/>
              <a:t>about</a:t>
            </a:r>
            <a:r>
              <a:rPr lang="sv-SE" sz="2500" dirty="0"/>
              <a:t> the transport </a:t>
            </a:r>
            <a:r>
              <a:rPr lang="sv-SE" sz="2500" dirty="0" err="1"/>
              <a:t>sector</a:t>
            </a:r>
            <a:r>
              <a:rPr lang="sv-SE" sz="2500" dirty="0"/>
              <a:t> in </a:t>
            </a:r>
            <a:r>
              <a:rPr lang="sv-SE" sz="2500" dirty="0" err="1"/>
              <a:t>corona</a:t>
            </a:r>
            <a:r>
              <a:rPr lang="sv-SE" sz="2500" dirty="0"/>
              <a:t> </a:t>
            </a:r>
            <a:r>
              <a:rPr lang="sv-SE" sz="2500" dirty="0" err="1"/>
              <a:t>times</a:t>
            </a: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r>
              <a:rPr lang="sv-SE" dirty="0"/>
              <a:t>Maria Melkersson</a:t>
            </a:r>
            <a:br>
              <a:rPr lang="sv-SE" dirty="0"/>
            </a:br>
            <a:br>
              <a:rPr lang="sv-SE" dirty="0"/>
            </a:br>
            <a:r>
              <a:rPr lang="sv-SE" dirty="0"/>
              <a:t>Transport </a:t>
            </a:r>
            <a:r>
              <a:rPr lang="sv-SE" dirty="0" err="1"/>
              <a:t>Analysis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1</a:t>
            </a:fld>
            <a:endParaRPr lang="sv-SE" noProof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D6CC82C8-A473-4755-93C1-7893FEA924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34188"/>
            <a:ext cx="9144000" cy="632314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>
            <a:extLst>
              <a:ext uri="{FF2B5EF4-FFF2-40B4-BE49-F238E27FC236}">
                <a16:creationId xmlns:a16="http://schemas.microsoft.com/office/drawing/2014/main" id="{7E3297B5-8F9C-426F-AECE-7BB4D8C9D3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807" y="1337355"/>
            <a:ext cx="8791467" cy="5494667"/>
          </a:xfrm>
          <a:prstGeom prst="rect">
            <a:avLst/>
          </a:prstGeom>
        </p:spPr>
      </p:pic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2</a:t>
            </a:fld>
            <a:endParaRPr lang="sv-SE" noProof="0"/>
          </a:p>
        </p:txBody>
      </p:sp>
      <p:sp>
        <p:nvSpPr>
          <p:cNvPr id="8" name="Platshållare för innehåll 7">
            <a:extLst>
              <a:ext uri="{FF2B5EF4-FFF2-40B4-BE49-F238E27FC236}">
                <a16:creationId xmlns:a16="http://schemas.microsoft.com/office/drawing/2014/main" id="{62DFEE30-AF41-4866-A644-632410CA07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70017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50BFF14-83EF-4BD6-8DBE-A95E184FA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err="1"/>
              <a:t>Indicators</a:t>
            </a:r>
            <a:r>
              <a:rPr lang="sv-SE" dirty="0"/>
              <a:t> for a </a:t>
            </a:r>
            <a:r>
              <a:rPr lang="sv-SE" dirty="0" err="1"/>
              <a:t>number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themes</a:t>
            </a:r>
            <a:endParaRPr lang="sv-SE" dirty="0"/>
          </a:p>
        </p:txBody>
      </p:sp>
      <p:pic>
        <p:nvPicPr>
          <p:cNvPr id="6" name="Platshållare för innehåll 5">
            <a:extLst>
              <a:ext uri="{FF2B5EF4-FFF2-40B4-BE49-F238E27FC236}">
                <a16:creationId xmlns:a16="http://schemas.microsoft.com/office/drawing/2014/main" id="{127D0B3C-A652-4347-BAA0-E696097F242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1571" y="1556792"/>
            <a:ext cx="5769080" cy="5203635"/>
          </a:xfrm>
          <a:prstGeom prst="rect">
            <a:avLst/>
          </a:prstGeom>
        </p:spPr>
      </p:pic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2A0FEA0-8D8F-466B-AB73-3A7343049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3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0203820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EB9658E-DB50-49B2-B6E1-572982E52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An </a:t>
            </a:r>
            <a:r>
              <a:rPr lang="sv-SE" dirty="0" err="1"/>
              <a:t>example</a:t>
            </a:r>
            <a:r>
              <a:rPr lang="sv-SE" dirty="0"/>
              <a:t>: ROAD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DC16B55-5B2C-4BCB-AF56-FB49DD1425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1700808"/>
            <a:ext cx="7853390" cy="4392017"/>
          </a:xfrm>
        </p:spPr>
        <p:txBody>
          <a:bodyPr/>
          <a:lstStyle/>
          <a:p>
            <a:r>
              <a:rPr lang="en-GB" b="1" dirty="0"/>
              <a:t>Vehicle kilometres in the national road network (weekly)</a:t>
            </a:r>
          </a:p>
          <a:p>
            <a:endParaRPr lang="en-GB" b="1" dirty="0"/>
          </a:p>
          <a:p>
            <a:r>
              <a:rPr lang="en-GB" b="1" dirty="0"/>
              <a:t>Road traffic in central Stockholm and Gothenburg: passages at congestion tax stations (monthly)</a:t>
            </a:r>
          </a:p>
          <a:p>
            <a:endParaRPr lang="sv-SE" b="1" dirty="0"/>
          </a:p>
          <a:p>
            <a:endParaRPr lang="sv-SE" b="1" dirty="0"/>
          </a:p>
          <a:p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57C952BF-8FA0-4CBE-A6A8-C8A26519D0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4</a:t>
            </a:fld>
            <a:endParaRPr lang="sv-SE" noProof="0"/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A44F00A3-9B72-43DF-ADFD-BDFE27B79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9512" y="3402072"/>
            <a:ext cx="8299495" cy="3384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50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1C0F77-5D5C-4271-8AA2-4E5151B9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254778" cy="1332000"/>
          </a:xfrm>
        </p:spPr>
        <p:txBody>
          <a:bodyPr/>
          <a:lstStyle/>
          <a:p>
            <a:r>
              <a:rPr lang="sv-SE" dirty="0"/>
              <a:t>Another </a:t>
            </a:r>
            <a:r>
              <a:rPr lang="sv-SE" dirty="0" err="1"/>
              <a:t>example</a:t>
            </a:r>
            <a:r>
              <a:rPr lang="sv-SE" dirty="0"/>
              <a:t>: </a:t>
            </a:r>
            <a:r>
              <a:rPr lang="sv-SE" dirty="0" err="1"/>
              <a:t>Passenger</a:t>
            </a:r>
            <a:r>
              <a:rPr lang="sv-SE" dirty="0"/>
              <a:t> </a:t>
            </a:r>
            <a:r>
              <a:rPr lang="sv-SE" dirty="0" err="1"/>
              <a:t>mobility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609A17-70EA-41C5-976C-15E93089D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1772816"/>
            <a:ext cx="7853390" cy="4320009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Preliminary results from the Swedish National Travel Survey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b="1" dirty="0">
                <a:highlight>
                  <a:srgbClr val="FFFF00"/>
                </a:highlight>
              </a:rPr>
              <a:t>April 2020 vs. April 2019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Journeys by public transport: -76%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All journeys: -25%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Trips by car: -28%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Trips to/from school: -64%</a:t>
            </a: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2018EF7-E39E-458D-B86C-D7E41789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5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3238881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1C0F77-5D5C-4271-8AA2-4E5151B96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78" y="728764"/>
            <a:ext cx="6254778" cy="1332000"/>
          </a:xfrm>
        </p:spPr>
        <p:txBody>
          <a:bodyPr/>
          <a:lstStyle/>
          <a:p>
            <a:r>
              <a:rPr lang="sv-SE" dirty="0" err="1"/>
              <a:t>Some</a:t>
            </a:r>
            <a:r>
              <a:rPr lang="sv-SE" dirty="0"/>
              <a:t> </a:t>
            </a:r>
            <a:r>
              <a:rPr lang="sv-SE" dirty="0" err="1"/>
              <a:t>other</a:t>
            </a:r>
            <a:r>
              <a:rPr lang="sv-SE" dirty="0"/>
              <a:t> </a:t>
            </a:r>
            <a:r>
              <a:rPr lang="sv-SE" dirty="0" err="1"/>
              <a:t>examples</a:t>
            </a:r>
            <a:r>
              <a:rPr lang="sv-SE" dirty="0"/>
              <a:t>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indicators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A609A17-70EA-41C5-976C-15E93089D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4348" y="1700808"/>
            <a:ext cx="7853390" cy="4392017"/>
          </a:xfrm>
        </p:spPr>
        <p:txBody>
          <a:bodyPr/>
          <a:lstStyle/>
          <a:p>
            <a:pPr marL="0" indent="0">
              <a:buNone/>
            </a:pPr>
            <a:r>
              <a:rPr lang="sv-SE" b="1" dirty="0"/>
              <a:t>Cross-</a:t>
            </a:r>
            <a:r>
              <a:rPr lang="sv-SE" b="1" dirty="0" err="1"/>
              <a:t>border</a:t>
            </a:r>
            <a:r>
              <a:rPr lang="sv-SE" b="1" dirty="0"/>
              <a:t> </a:t>
            </a:r>
            <a:r>
              <a:rPr lang="sv-SE" b="1" dirty="0" err="1"/>
              <a:t>traffic</a:t>
            </a:r>
            <a:endParaRPr lang="sv-SE" b="1" dirty="0"/>
          </a:p>
          <a:p>
            <a:pPr marL="0" indent="0">
              <a:buNone/>
            </a:pPr>
            <a:endParaRPr lang="sv-SE" b="1" dirty="0"/>
          </a:p>
          <a:p>
            <a:r>
              <a:rPr lang="sv-SE" dirty="0" err="1"/>
              <a:t>Trains</a:t>
            </a:r>
            <a:r>
              <a:rPr lang="sv-SE" dirty="0"/>
              <a:t> SE – DK (Öresund Bridge) (</a:t>
            </a:r>
            <a:r>
              <a:rPr lang="sv-SE" dirty="0" err="1"/>
              <a:t>weekly</a:t>
            </a:r>
            <a:r>
              <a:rPr lang="sv-SE" dirty="0"/>
              <a:t>)</a:t>
            </a:r>
          </a:p>
          <a:p>
            <a:r>
              <a:rPr lang="sv-SE" dirty="0"/>
              <a:t>Road </a:t>
            </a:r>
            <a:r>
              <a:rPr lang="sv-SE" dirty="0" err="1"/>
              <a:t>traffic</a:t>
            </a:r>
            <a:r>
              <a:rPr lang="sv-SE" dirty="0"/>
              <a:t> SE – DK (Öresund Bridge) (</a:t>
            </a:r>
            <a:r>
              <a:rPr lang="sv-SE" dirty="0" err="1"/>
              <a:t>weekly</a:t>
            </a:r>
            <a:r>
              <a:rPr lang="sv-SE" dirty="0"/>
              <a:t>)</a:t>
            </a:r>
          </a:p>
          <a:p>
            <a:r>
              <a:rPr lang="sv-SE" dirty="0"/>
              <a:t>Road </a:t>
            </a:r>
            <a:r>
              <a:rPr lang="sv-SE" dirty="0" err="1"/>
              <a:t>traffic</a:t>
            </a:r>
            <a:r>
              <a:rPr lang="sv-SE" dirty="0"/>
              <a:t> SE – NO (</a:t>
            </a:r>
            <a:r>
              <a:rPr lang="sv-SE" dirty="0" err="1"/>
              <a:t>daily</a:t>
            </a:r>
            <a:r>
              <a:rPr lang="sv-SE" dirty="0"/>
              <a:t>, not </a:t>
            </a:r>
            <a:r>
              <a:rPr lang="sv-SE" dirty="0" err="1"/>
              <a:t>used</a:t>
            </a:r>
            <a:r>
              <a:rPr lang="sv-SE" dirty="0"/>
              <a:t> as </a:t>
            </a:r>
            <a:r>
              <a:rPr lang="sv-SE" dirty="0" err="1"/>
              <a:t>such</a:t>
            </a:r>
            <a:r>
              <a:rPr lang="sv-SE" dirty="0"/>
              <a:t>)</a:t>
            </a:r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r>
              <a:rPr lang="sv-SE" b="1" dirty="0" err="1"/>
              <a:t>Other</a:t>
            </a:r>
            <a:r>
              <a:rPr lang="sv-SE" b="1" dirty="0"/>
              <a:t> transport-</a:t>
            </a:r>
            <a:r>
              <a:rPr lang="sv-SE" b="1" dirty="0" err="1"/>
              <a:t>related</a:t>
            </a:r>
            <a:r>
              <a:rPr lang="sv-SE" b="1" dirty="0"/>
              <a:t> </a:t>
            </a:r>
            <a:r>
              <a:rPr lang="sv-SE" b="1" dirty="0" err="1"/>
              <a:t>indicators</a:t>
            </a:r>
            <a:endParaRPr lang="sv-SE" b="1" dirty="0"/>
          </a:p>
          <a:p>
            <a:pPr marL="0" indent="0">
              <a:buNone/>
            </a:pPr>
            <a:endParaRPr lang="sv-SE" b="1" dirty="0"/>
          </a:p>
          <a:p>
            <a:r>
              <a:rPr lang="sv-SE" dirty="0" err="1"/>
              <a:t>Turnover</a:t>
            </a:r>
            <a:r>
              <a:rPr lang="sv-SE" dirty="0"/>
              <a:t> in the transport business (</a:t>
            </a:r>
            <a:r>
              <a:rPr lang="sv-SE" dirty="0" err="1"/>
              <a:t>monthly</a:t>
            </a:r>
            <a:r>
              <a:rPr lang="sv-SE" dirty="0"/>
              <a:t>)</a:t>
            </a:r>
          </a:p>
          <a:p>
            <a:r>
              <a:rPr lang="sv-SE" dirty="0"/>
              <a:t># </a:t>
            </a:r>
            <a:r>
              <a:rPr lang="sv-SE" dirty="0" err="1"/>
              <a:t>of</a:t>
            </a:r>
            <a:r>
              <a:rPr lang="sv-SE" dirty="0"/>
              <a:t> </a:t>
            </a:r>
            <a:r>
              <a:rPr lang="sv-SE" dirty="0" err="1"/>
              <a:t>bankruptcies</a:t>
            </a:r>
            <a:r>
              <a:rPr lang="sv-SE" dirty="0"/>
              <a:t> and </a:t>
            </a:r>
            <a:r>
              <a:rPr lang="sv-SE" dirty="0" err="1"/>
              <a:t>notices</a:t>
            </a:r>
            <a:r>
              <a:rPr lang="sv-SE" dirty="0"/>
              <a:t> (</a:t>
            </a:r>
            <a:r>
              <a:rPr lang="sv-SE" dirty="0" err="1"/>
              <a:t>monthly</a:t>
            </a:r>
            <a:r>
              <a:rPr lang="sv-SE" dirty="0"/>
              <a:t>)</a:t>
            </a:r>
          </a:p>
          <a:p>
            <a:r>
              <a:rPr lang="sv-SE" dirty="0"/>
              <a:t># </a:t>
            </a:r>
            <a:r>
              <a:rPr lang="sv-SE" dirty="0" err="1"/>
              <a:t>killed</a:t>
            </a:r>
            <a:r>
              <a:rPr lang="sv-SE" dirty="0"/>
              <a:t> in road </a:t>
            </a:r>
            <a:r>
              <a:rPr lang="sv-SE" dirty="0" err="1"/>
              <a:t>traffic</a:t>
            </a:r>
            <a:r>
              <a:rPr lang="sv-SE" dirty="0"/>
              <a:t> </a:t>
            </a:r>
            <a:r>
              <a:rPr lang="sv-SE" dirty="0" err="1"/>
              <a:t>accidents</a:t>
            </a:r>
            <a:r>
              <a:rPr lang="sv-SE" dirty="0"/>
              <a:t> (</a:t>
            </a:r>
            <a:r>
              <a:rPr lang="sv-SE" dirty="0" err="1"/>
              <a:t>monthly</a:t>
            </a:r>
            <a:r>
              <a:rPr lang="sv-SE" dirty="0"/>
              <a:t>)</a:t>
            </a:r>
          </a:p>
          <a:p>
            <a:r>
              <a:rPr lang="sv-SE" dirty="0"/>
              <a:t># new </a:t>
            </a:r>
            <a:r>
              <a:rPr lang="sv-SE" dirty="0" err="1"/>
              <a:t>passenger</a:t>
            </a:r>
            <a:r>
              <a:rPr lang="sv-SE" dirty="0"/>
              <a:t> </a:t>
            </a:r>
            <a:r>
              <a:rPr lang="sv-SE" dirty="0" err="1"/>
              <a:t>cars</a:t>
            </a:r>
            <a:r>
              <a:rPr lang="sv-SE" dirty="0"/>
              <a:t> and </a:t>
            </a:r>
            <a:r>
              <a:rPr lang="sv-SE" dirty="0" err="1"/>
              <a:t>LGVs</a:t>
            </a:r>
            <a:r>
              <a:rPr lang="sv-SE" dirty="0"/>
              <a:t> (</a:t>
            </a:r>
            <a:r>
              <a:rPr lang="sv-SE" dirty="0" err="1"/>
              <a:t>monthly</a:t>
            </a:r>
            <a:r>
              <a:rPr lang="sv-SE" dirty="0"/>
              <a:t>)</a:t>
            </a:r>
          </a:p>
          <a:p>
            <a:pPr marL="0" indent="0">
              <a:buNone/>
            </a:pPr>
            <a:endParaRPr lang="sv-SE" dirty="0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2018EF7-E39E-458D-B86C-D7E41789E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82726-993B-47AC-837F-6CE3C89C6FA0}" type="slidenum">
              <a:rPr lang="sv-SE" noProof="0" smtClean="0"/>
              <a:pPr/>
              <a:t>6</a:t>
            </a:fld>
            <a:endParaRPr lang="sv-SE" noProof="0"/>
          </a:p>
        </p:txBody>
      </p:sp>
    </p:spTree>
    <p:extLst>
      <p:ext uri="{BB962C8B-B14F-4D97-AF65-F5344CB8AC3E}">
        <p14:creationId xmlns:p14="http://schemas.microsoft.com/office/powerpoint/2010/main" val="4150099630"/>
      </p:ext>
    </p:extLst>
  </p:cSld>
  <p:clrMapOvr>
    <a:masterClrMapping/>
  </p:clrMapOvr>
</p:sld>
</file>

<file path=ppt/theme/theme1.xml><?xml version="1.0" encoding="utf-8"?>
<a:theme xmlns:a="http://schemas.openxmlformats.org/drawingml/2006/main" name="TA Tema - Lila">
  <a:themeElements>
    <a:clrScheme name="TA Färgschema - Lila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4C5CC5"/>
      </a:accent1>
      <a:accent2>
        <a:srgbClr val="707BB7"/>
      </a:accent2>
      <a:accent3>
        <a:srgbClr val="949CC9"/>
      </a:accent3>
      <a:accent4>
        <a:srgbClr val="B7BDDB"/>
      </a:accent4>
      <a:accent5>
        <a:srgbClr val="DBDEED"/>
      </a:accent5>
      <a:accent6>
        <a:srgbClr val="EDEEF6"/>
      </a:accent6>
      <a:hlink>
        <a:srgbClr val="002060"/>
      </a:hlink>
      <a:folHlink>
        <a:srgbClr val="7030A0"/>
      </a:folHlink>
    </a:clrScheme>
    <a:fontScheme name="TA Typsnit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>
            <a:solidFill>
              <a:srgbClr val="000000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sz="1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Lila 100%">
      <a:srgbClr val="4C5CC5"/>
    </a:custClr>
    <a:custClr name="Lila 80%">
      <a:srgbClr val="707BB7"/>
    </a:custClr>
    <a:custClr name="Lila 60%">
      <a:srgbClr val="949CC9"/>
    </a:custClr>
    <a:custClr name="Lila 40%">
      <a:srgbClr val="B7BDDB"/>
    </a:custClr>
    <a:custClr name="Lila 20%">
      <a:srgbClr val="DBDEED"/>
    </a:custClr>
    <a:custClr name="Lila 10%">
      <a:srgbClr val="EDEEF6"/>
    </a:custClr>
    <a:custClr name="Orange 100%">
      <a:srgbClr val="EC6608"/>
    </a:custClr>
    <a:custClr name="Orange 80%2">
      <a:srgbClr val="F08539"/>
    </a:custClr>
    <a:custClr name="Orange 60%">
      <a:srgbClr val="F6B688"/>
    </a:custClr>
    <a:custClr name="Orange 40%">
      <a:srgbClr val="F7C29C"/>
    </a:custClr>
    <a:custClr name="Orange 20%">
      <a:srgbClr val="FBE0CE"/>
    </a:custClr>
    <a:custClr name="Orange 10%">
      <a:srgbClr val="FDF0E6"/>
    </a:custClr>
    <a:custClr name="Blå 100%">
      <a:srgbClr val="0083AB"/>
    </a:custClr>
    <a:custClr name="Blå 80%">
      <a:srgbClr val="0098BC"/>
    </a:custClr>
    <a:custClr name="Blå 60%">
      <a:srgbClr val="66B5CD"/>
    </a:custClr>
    <a:custClr name="Blå 40%">
      <a:srgbClr val="99CDDD"/>
    </a:custClr>
    <a:custClr name="Blå 20%">
      <a:srgbClr val="CCE6EE"/>
    </a:custClr>
    <a:custClr name="Blå 10%6">
      <a:srgbClr val="E6F3F7"/>
    </a:custClr>
    <a:custClr name="Grön 100%">
      <a:srgbClr val="52AF32"/>
    </a:custClr>
    <a:custClr name="Grön 80%">
      <a:srgbClr val="75BF5B"/>
    </a:custClr>
    <a:custClr name="Grön 60%">
      <a:srgbClr val="98CF84"/>
    </a:custClr>
    <a:custClr name="Grön 40%">
      <a:srgbClr val="BADFAD"/>
    </a:custClr>
    <a:custClr name="Grön 20%">
      <a:srgbClr val="DDEFD6"/>
    </a:custClr>
    <a:custClr name="Grön 10%">
      <a:srgbClr val="EEF7EB"/>
    </a:custClr>
  </a:custClrLst>
  <a:extLst>
    <a:ext uri="{05A4C25C-085E-4340-85A3-A5531E510DB2}">
      <thm15:themeFamily xmlns:thm15="http://schemas.microsoft.com/office/thememl/2012/main" name="Blank.potx" id="{90F6287C-CFAB-4591-9BA7-0A5FA1265664}" vid="{C63DC74C-972C-4310-8086-2EF337666391}"/>
    </a:ext>
  </a:extLst>
</a:theme>
</file>

<file path=ppt/theme/theme2.xml><?xml version="1.0" encoding="utf-8"?>
<a:theme xmlns:a="http://schemas.openxmlformats.org/drawingml/2006/main" name="TA Tema - Orange">
  <a:themeElements>
    <a:clrScheme name="TA Färgschema - Orange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EC6608"/>
      </a:accent1>
      <a:accent2>
        <a:srgbClr val="F08539"/>
      </a:accent2>
      <a:accent3>
        <a:srgbClr val="F6B688"/>
      </a:accent3>
      <a:accent4>
        <a:srgbClr val="F7C29C"/>
      </a:accent4>
      <a:accent5>
        <a:srgbClr val="FBE0CE"/>
      </a:accent5>
      <a:accent6>
        <a:srgbClr val="FDF0E6"/>
      </a:accent6>
      <a:hlink>
        <a:srgbClr val="0000FF"/>
      </a:hlink>
      <a:folHlink>
        <a:srgbClr val="800080"/>
      </a:folHlink>
    </a:clrScheme>
    <a:fontScheme name="TA Typsnit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sz="1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Lila 100%">
      <a:srgbClr val="4C5CC5"/>
    </a:custClr>
    <a:custClr name="Lila 80%">
      <a:srgbClr val="707BB7"/>
    </a:custClr>
    <a:custClr name="Lila 60%">
      <a:srgbClr val="949CC9"/>
    </a:custClr>
    <a:custClr name="Lila 40%">
      <a:srgbClr val="B7BDDB"/>
    </a:custClr>
    <a:custClr name="Lila 20%">
      <a:srgbClr val="DBDEED"/>
    </a:custClr>
    <a:custClr name="Lila 10%">
      <a:srgbClr val="EDEEF6"/>
    </a:custClr>
    <a:custClr name="Orange 100%">
      <a:srgbClr val="EC6608"/>
    </a:custClr>
    <a:custClr name="Orange 80%2">
      <a:srgbClr val="F08539"/>
    </a:custClr>
    <a:custClr name="Orange 60%">
      <a:srgbClr val="F6B688"/>
    </a:custClr>
    <a:custClr name="Orange 40%">
      <a:srgbClr val="F7C29C"/>
    </a:custClr>
    <a:custClr name="Orange 20%">
      <a:srgbClr val="FBE0CE"/>
    </a:custClr>
    <a:custClr name="Orange 10%">
      <a:srgbClr val="FDF0E6"/>
    </a:custClr>
    <a:custClr name="Blå 100%">
      <a:srgbClr val="0083AB"/>
    </a:custClr>
    <a:custClr name="Blå 80%">
      <a:srgbClr val="0098BC"/>
    </a:custClr>
    <a:custClr name="Blå 60%">
      <a:srgbClr val="66B5CD"/>
    </a:custClr>
    <a:custClr name="Blå 40%">
      <a:srgbClr val="99CDDD"/>
    </a:custClr>
    <a:custClr name="Blå 20%">
      <a:srgbClr val="CCE6EE"/>
    </a:custClr>
    <a:custClr name="Blå 10%6">
      <a:srgbClr val="E6F3F7"/>
    </a:custClr>
    <a:custClr name="Grön 100%">
      <a:srgbClr val="52AF32"/>
    </a:custClr>
    <a:custClr name="Grön 80%">
      <a:srgbClr val="75BF5B"/>
    </a:custClr>
    <a:custClr name="Grön 60%">
      <a:srgbClr val="98CF84"/>
    </a:custClr>
    <a:custClr name="Grön 40%">
      <a:srgbClr val="BADFAD"/>
    </a:custClr>
    <a:custClr name="Grön 20%">
      <a:srgbClr val="DDEFD6"/>
    </a:custClr>
    <a:custClr name="Grön 10%">
      <a:srgbClr val="EEF7EB"/>
    </a:custClr>
  </a:custClrLst>
  <a:extLst>
    <a:ext uri="{05A4C25C-085E-4340-85A3-A5531E510DB2}">
      <thm15:themeFamily xmlns:thm15="http://schemas.microsoft.com/office/thememl/2012/main" name="Blank.potx" id="{90F6287C-CFAB-4591-9BA7-0A5FA1265664}" vid="{56959F92-A048-4127-A8F5-3AF7041FC050}"/>
    </a:ext>
  </a:extLst>
</a:theme>
</file>

<file path=ppt/theme/theme3.xml><?xml version="1.0" encoding="utf-8"?>
<a:theme xmlns:a="http://schemas.openxmlformats.org/drawingml/2006/main" name="TA Tema - Blå">
  <a:themeElements>
    <a:clrScheme name="TA Färgschema - Blå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0083AB"/>
      </a:accent1>
      <a:accent2>
        <a:srgbClr val="0098BC"/>
      </a:accent2>
      <a:accent3>
        <a:srgbClr val="66B5CD"/>
      </a:accent3>
      <a:accent4>
        <a:srgbClr val="99CDDD"/>
      </a:accent4>
      <a:accent5>
        <a:srgbClr val="CCE6EE"/>
      </a:accent5>
      <a:accent6>
        <a:srgbClr val="E6F3F7"/>
      </a:accent6>
      <a:hlink>
        <a:srgbClr val="0000FF"/>
      </a:hlink>
      <a:folHlink>
        <a:srgbClr val="800080"/>
      </a:folHlink>
    </a:clrScheme>
    <a:fontScheme name="TA Typsnit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sz="1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Lila 100%">
      <a:srgbClr val="4C5CC5"/>
    </a:custClr>
    <a:custClr name="Lila 80%">
      <a:srgbClr val="707BB7"/>
    </a:custClr>
    <a:custClr name="Lila 60%">
      <a:srgbClr val="949CC9"/>
    </a:custClr>
    <a:custClr name="Lila 40%">
      <a:srgbClr val="B7BDDB"/>
    </a:custClr>
    <a:custClr name="Lila 20%">
      <a:srgbClr val="DBDEED"/>
    </a:custClr>
    <a:custClr name="Lila 10%">
      <a:srgbClr val="EDEEF6"/>
    </a:custClr>
    <a:custClr name="Orange 100%">
      <a:srgbClr val="EC6608"/>
    </a:custClr>
    <a:custClr name="Orange 80%2">
      <a:srgbClr val="F08539"/>
    </a:custClr>
    <a:custClr name="Orange 60%">
      <a:srgbClr val="F6B688"/>
    </a:custClr>
    <a:custClr name="Orange 40%">
      <a:srgbClr val="F7C29C"/>
    </a:custClr>
    <a:custClr name="Orange 20%">
      <a:srgbClr val="FBE0CE"/>
    </a:custClr>
    <a:custClr name="Orange 10%">
      <a:srgbClr val="FDF0E6"/>
    </a:custClr>
    <a:custClr name="Blå 100%">
      <a:srgbClr val="0083AB"/>
    </a:custClr>
    <a:custClr name="Blå 80%">
      <a:srgbClr val="0098BC"/>
    </a:custClr>
    <a:custClr name="Blå 60%">
      <a:srgbClr val="66B5CD"/>
    </a:custClr>
    <a:custClr name="Blå 40%">
      <a:srgbClr val="99CDDD"/>
    </a:custClr>
    <a:custClr name="Blå 20%">
      <a:srgbClr val="CCE6EE"/>
    </a:custClr>
    <a:custClr name="Blå 10%6">
      <a:srgbClr val="E6F3F7"/>
    </a:custClr>
    <a:custClr name="Grön 100%">
      <a:srgbClr val="52AF32"/>
    </a:custClr>
    <a:custClr name="Grön 80%">
      <a:srgbClr val="75BF5B"/>
    </a:custClr>
    <a:custClr name="Grön 60%">
      <a:srgbClr val="98CF84"/>
    </a:custClr>
    <a:custClr name="Grön 40%">
      <a:srgbClr val="BADFAD"/>
    </a:custClr>
    <a:custClr name="Grön 20%">
      <a:srgbClr val="DDEFD6"/>
    </a:custClr>
    <a:custClr name="Grön 10%">
      <a:srgbClr val="EEF7EB"/>
    </a:custClr>
  </a:custClrLst>
  <a:extLst>
    <a:ext uri="{05A4C25C-085E-4340-85A3-A5531E510DB2}">
      <thm15:themeFamily xmlns:thm15="http://schemas.microsoft.com/office/thememl/2012/main" name="Blank.potx" id="{90F6287C-CFAB-4591-9BA7-0A5FA1265664}" vid="{D962509D-4CA8-4216-B88C-E55099A3235E}"/>
    </a:ext>
  </a:extLst>
</a:theme>
</file>

<file path=ppt/theme/theme4.xml><?xml version="1.0" encoding="utf-8"?>
<a:theme xmlns:a="http://schemas.openxmlformats.org/drawingml/2006/main" name="TA Tema - Grön">
  <a:themeElements>
    <a:clrScheme name="TA Färgscema - Grön">
      <a:dk1>
        <a:sysClr val="windowText" lastClr="000000"/>
      </a:dk1>
      <a:lt1>
        <a:sysClr val="window" lastClr="FFFFFF"/>
      </a:lt1>
      <a:dk2>
        <a:srgbClr val="000000"/>
      </a:dk2>
      <a:lt2>
        <a:srgbClr val="FFFFFF"/>
      </a:lt2>
      <a:accent1>
        <a:srgbClr val="52AF32"/>
      </a:accent1>
      <a:accent2>
        <a:srgbClr val="75BF5B"/>
      </a:accent2>
      <a:accent3>
        <a:srgbClr val="98CF84"/>
      </a:accent3>
      <a:accent4>
        <a:srgbClr val="BADFAD"/>
      </a:accent4>
      <a:accent5>
        <a:srgbClr val="DDEFD6"/>
      </a:accent5>
      <a:accent6>
        <a:srgbClr val="EEF7EB"/>
      </a:accent6>
      <a:hlink>
        <a:srgbClr val="0000FF"/>
      </a:hlink>
      <a:folHlink>
        <a:srgbClr val="800080"/>
      </a:folHlink>
    </a:clrScheme>
    <a:fontScheme name="TA Typsnit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>
          <a:defRPr sz="1400" dirty="0" err="1" smtClean="0">
            <a:latin typeface="Arial" pitchFamily="34" charset="0"/>
            <a:cs typeface="Arial" pitchFamily="34" charset="0"/>
          </a:defRPr>
        </a:defPPr>
      </a:lstStyle>
    </a:txDef>
  </a:objectDefaults>
  <a:extraClrSchemeLst/>
  <a:custClrLst>
    <a:custClr name="Lila 100%">
      <a:srgbClr val="4C5CC5"/>
    </a:custClr>
    <a:custClr name="Lila 80%">
      <a:srgbClr val="707BB7"/>
    </a:custClr>
    <a:custClr name="Lila 60%">
      <a:srgbClr val="949CC9"/>
    </a:custClr>
    <a:custClr name="Lila 40%">
      <a:srgbClr val="B7BDDB"/>
    </a:custClr>
    <a:custClr name="Lila 20%">
      <a:srgbClr val="DBDEED"/>
    </a:custClr>
    <a:custClr name="Lila 10%">
      <a:srgbClr val="EDEEF6"/>
    </a:custClr>
    <a:custClr name="Orange 100%">
      <a:srgbClr val="EC6608"/>
    </a:custClr>
    <a:custClr name="Orange 80%2">
      <a:srgbClr val="F08539"/>
    </a:custClr>
    <a:custClr name="Orange 60%">
      <a:srgbClr val="F6B688"/>
    </a:custClr>
    <a:custClr name="Orange 40%">
      <a:srgbClr val="F7C29C"/>
    </a:custClr>
    <a:custClr name="Orange 20%">
      <a:srgbClr val="FBE0CE"/>
    </a:custClr>
    <a:custClr name="Orange 10%">
      <a:srgbClr val="FDF0E6"/>
    </a:custClr>
    <a:custClr name="Blå 100%">
      <a:srgbClr val="0083AB"/>
    </a:custClr>
    <a:custClr name="Blå 80%">
      <a:srgbClr val="0098BC"/>
    </a:custClr>
    <a:custClr name="Blå 60%">
      <a:srgbClr val="66B5CD"/>
    </a:custClr>
    <a:custClr name="Blå 40%">
      <a:srgbClr val="99CDDD"/>
    </a:custClr>
    <a:custClr name="Blå 20%">
      <a:srgbClr val="CCE6EE"/>
    </a:custClr>
    <a:custClr name="Blå 10%6">
      <a:srgbClr val="E6F3F7"/>
    </a:custClr>
    <a:custClr name="Grön 100%">
      <a:srgbClr val="52AF32"/>
    </a:custClr>
    <a:custClr name="Grön 80%">
      <a:srgbClr val="75BF5B"/>
    </a:custClr>
    <a:custClr name="Grön 60%">
      <a:srgbClr val="98CF84"/>
    </a:custClr>
    <a:custClr name="Grön 40%">
      <a:srgbClr val="BADFAD"/>
    </a:custClr>
    <a:custClr name="Grön 20%">
      <a:srgbClr val="DDEFD6"/>
    </a:custClr>
    <a:custClr name="Grön 10%">
      <a:srgbClr val="EEF7EB"/>
    </a:custClr>
  </a:custClrLst>
  <a:extLst>
    <a:ext uri="{05A4C25C-085E-4340-85A3-A5531E510DB2}">
      <thm15:themeFamily xmlns:thm15="http://schemas.microsoft.com/office/thememl/2012/main" name="Blank.potx" id="{90F6287C-CFAB-4591-9BA7-0A5FA1265664}" vid="{2AB867F6-A88B-414F-BC4A-1D1CAC09D56B}"/>
    </a:ext>
  </a:extLst>
</a:theme>
</file>

<file path=ppt/theme/theme5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custClrLst>
    <a:custClr name="Lila 100%">
      <a:srgbClr val="4C5CC5"/>
    </a:custClr>
    <a:custClr name="Lila 80%">
      <a:srgbClr val="707BB7"/>
    </a:custClr>
    <a:custClr name="Lila 60%">
      <a:srgbClr val="949CC9"/>
    </a:custClr>
    <a:custClr name="Lila 40%">
      <a:srgbClr val="B7BDDB"/>
    </a:custClr>
    <a:custClr name="Lila 20%">
      <a:srgbClr val="DBDEED"/>
    </a:custClr>
    <a:custClr name="Lila 10%">
      <a:srgbClr val="EDEEF6"/>
    </a:custClr>
    <a:custClr name="Orange 100%">
      <a:srgbClr val="EC6608"/>
    </a:custClr>
    <a:custClr name="Orange 80%2">
      <a:srgbClr val="F08539"/>
    </a:custClr>
    <a:custClr name="Orange 60%">
      <a:srgbClr val="F6B688"/>
    </a:custClr>
    <a:custClr name="Orange 40%">
      <a:srgbClr val="F7C29C"/>
    </a:custClr>
    <a:custClr name="Orange 20%">
      <a:srgbClr val="FBE0CE"/>
    </a:custClr>
    <a:custClr name="Orange 10%">
      <a:srgbClr val="FDF0E6"/>
    </a:custClr>
    <a:custClr name="Blå 100%">
      <a:srgbClr val="0083AB"/>
    </a:custClr>
    <a:custClr name="Blå 80%">
      <a:srgbClr val="0098BC"/>
    </a:custClr>
    <a:custClr name="Blå 60%">
      <a:srgbClr val="66B5CD"/>
    </a:custClr>
    <a:custClr name="Blå 40%">
      <a:srgbClr val="99CDDD"/>
    </a:custClr>
    <a:custClr name="Blå 20%">
      <a:srgbClr val="CCE6EE"/>
    </a:custClr>
    <a:custClr name="Blå 10%6">
      <a:srgbClr val="E6F3F7"/>
    </a:custClr>
    <a:custClr name="Grön 100%">
      <a:srgbClr val="52AF32"/>
    </a:custClr>
    <a:custClr name="Grön 80%">
      <a:srgbClr val="75BF5B"/>
    </a:custClr>
    <a:custClr name="Grön 60%">
      <a:srgbClr val="98CF84"/>
    </a:custClr>
    <a:custClr name="Grön 40%">
      <a:srgbClr val="BADFAD"/>
    </a:custClr>
    <a:custClr name="Grön 20%">
      <a:srgbClr val="DDEFD6"/>
    </a:custClr>
    <a:custClr name="Grön 10%">
      <a:srgbClr val="EEF7EB"/>
    </a:custClr>
  </a:custClr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196</Words>
  <Application>Microsoft Office PowerPoint</Application>
  <PresentationFormat>Bildspel på skärmen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4</vt:i4>
      </vt:variant>
      <vt:variant>
        <vt:lpstr>Bildrubriker</vt:lpstr>
      </vt:variant>
      <vt:variant>
        <vt:i4>7</vt:i4>
      </vt:variant>
    </vt:vector>
  </HeadingPairs>
  <TitlesOfParts>
    <vt:vector size="13" baseType="lpstr">
      <vt:lpstr>Arial</vt:lpstr>
      <vt:lpstr>Calibri</vt:lpstr>
      <vt:lpstr>TA Tema - Lila</vt:lpstr>
      <vt:lpstr>TA Tema - Orange</vt:lpstr>
      <vt:lpstr>TA Tema - Blå</vt:lpstr>
      <vt:lpstr>TA Tema - Grön</vt:lpstr>
      <vt:lpstr>Transport Indicators –   Quick information about the transport sector in corona times     </vt:lpstr>
      <vt:lpstr>PowerPoint-presentation</vt:lpstr>
      <vt:lpstr>PowerPoint-presentation</vt:lpstr>
      <vt:lpstr>Indicators for a number of themes</vt:lpstr>
      <vt:lpstr>An example: ROAD</vt:lpstr>
      <vt:lpstr>Another example: Passenger mobility</vt:lpstr>
      <vt:lpstr>Some other examples of indicators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  <cp:lastModifiedBy/>
  <cp:revision>1</cp:revision>
  <dcterms:created xsi:type="dcterms:W3CDTF">2020-06-15T13:47:28Z</dcterms:created>
  <dcterms:modified xsi:type="dcterms:W3CDTF">2020-06-15T15:34:59Z</dcterms:modified>
</cp:coreProperties>
</file>