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8" r:id="rId6"/>
    <p:sldId id="259" r:id="rId7"/>
    <p:sldId id="257"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7099300"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ko-KR" altLang="en-US"/>
          </a:p>
        </p:txBody>
      </p:sp>
      <p:sp>
        <p:nvSpPr>
          <p:cNvPr id="3" name="날짜 개체 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3BC4043F-578D-4B9D-91C5-AB7A6C8DD719}" type="datetimeFigureOut">
              <a:rPr lang="ko-KR" altLang="en-US" smtClean="0"/>
              <a:t>2020-10-06</a:t>
            </a:fld>
            <a:endParaRPr lang="ko-KR" altLang="en-US"/>
          </a:p>
        </p:txBody>
      </p:sp>
      <p:sp>
        <p:nvSpPr>
          <p:cNvPr id="4" name="슬라이드 이미지 개체 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ko-KR" altLang="en-US"/>
          </a:p>
        </p:txBody>
      </p:sp>
      <p:sp>
        <p:nvSpPr>
          <p:cNvPr id="5" name="슬라이드 노트 개체 틀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80D687B-4E28-43EE-B020-42C2C705F1F1}" type="slidenum">
              <a:rPr lang="ko-KR" altLang="en-US" smtClean="0"/>
              <a:t>‹#›</a:t>
            </a:fld>
            <a:endParaRPr lang="ko-KR" altLang="en-US"/>
          </a:p>
        </p:txBody>
      </p:sp>
    </p:spTree>
    <p:extLst>
      <p:ext uri="{BB962C8B-B14F-4D97-AF65-F5344CB8AC3E}">
        <p14:creationId xmlns:p14="http://schemas.microsoft.com/office/powerpoint/2010/main" val="10575799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80D687B-4E28-43EE-B020-42C2C705F1F1}" type="slidenum">
              <a:rPr lang="ko-KR" altLang="en-US" smtClean="0"/>
              <a:t>2</a:t>
            </a:fld>
            <a:endParaRPr lang="ko-KR" altLang="en-US"/>
          </a:p>
        </p:txBody>
      </p:sp>
    </p:spTree>
    <p:extLst>
      <p:ext uri="{BB962C8B-B14F-4D97-AF65-F5344CB8AC3E}">
        <p14:creationId xmlns:p14="http://schemas.microsoft.com/office/powerpoint/2010/main" val="387164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r>
              <a:rPr lang="de-DE" altLang="ko-KR"/>
              <a:t>2020-10-05</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5111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de-DE" altLang="ko-KR"/>
              <a:t>2020-10-05</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0782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de-DE" altLang="ko-KR"/>
              <a:t>2020-10-05</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89823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de-DE" altLang="ko-KR"/>
              <a:t>2020-10-05</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7106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r>
              <a:rPr lang="de-DE" altLang="ko-KR"/>
              <a:t>2020-10-05</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2077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r>
              <a:rPr lang="de-DE" altLang="ko-KR"/>
              <a:t>2020-10-05</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08924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r>
              <a:rPr lang="de-DE" altLang="ko-KR"/>
              <a:t>2020-10-05</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6386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r>
              <a:rPr lang="de-DE" altLang="ko-KR"/>
              <a:t>2020-10-05</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67415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de-DE" altLang="ko-KR"/>
              <a:t>2020-10-05</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47747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r>
              <a:rPr lang="de-DE" altLang="ko-KR"/>
              <a:t>2020-10-05</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4710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r>
              <a:rPr lang="de-DE" altLang="ko-KR"/>
              <a:t>2020-10-05</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769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ltLang="ko-KR"/>
              <a:t>2020-10-05</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8386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145050"/>
            <a:ext cx="7272808" cy="707886"/>
          </a:xfrm>
          <a:prstGeom prst="rect">
            <a:avLst/>
          </a:prstGeom>
          <a:noFill/>
        </p:spPr>
        <p:txBody>
          <a:bodyPr wrap="square" rtlCol="0">
            <a:spAutoFit/>
          </a:bodyPr>
          <a:lstStyle/>
          <a:p>
            <a:r>
              <a:rPr lang="en-US" altLang="ko-KR" sz="4000" b="1" dirty="0"/>
              <a:t>Progress Report by PSG IWG</a:t>
            </a:r>
            <a:endParaRPr lang="ko-KR" altLang="en-US" sz="4000" b="1" dirty="0"/>
          </a:p>
        </p:txBody>
      </p:sp>
      <p:sp>
        <p:nvSpPr>
          <p:cNvPr id="5" name="Text Box 4"/>
          <p:cNvSpPr txBox="1">
            <a:spLocks noChangeArrowheads="1"/>
          </p:cNvSpPr>
          <p:nvPr/>
        </p:nvSpPr>
        <p:spPr bwMode="auto">
          <a:xfrm>
            <a:off x="4087688" y="260648"/>
            <a:ext cx="4876800" cy="1057588"/>
          </a:xfrm>
          <a:prstGeom prst="rect">
            <a:avLst/>
          </a:prstGeom>
          <a:no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a:latin typeface="Times New Roman" panose="02020603050405020304" pitchFamily="18" charset="0"/>
                <a:cs typeface="Times New Roman" panose="02020603050405020304" pitchFamily="18" charset="0"/>
              </a:rPr>
              <a:t>GRSG</a:t>
            </a:r>
            <a:r>
              <a:rPr kumimoji="0" lang="en-GB" altLang="ja-JP" sz="1600" b="1" dirty="0">
                <a:latin typeface="Times New Roman" panose="02020603050405020304" pitchFamily="18" charset="0"/>
                <a:cs typeface="Times New Roman" panose="02020603050405020304" pitchFamily="18" charset="0"/>
              </a:rPr>
              <a:t>-</a:t>
            </a:r>
            <a:r>
              <a:rPr kumimoji="0" lang="en-US" altLang="ja-JP" sz="1600" b="1" dirty="0">
                <a:latin typeface="Times New Roman" panose="02020603050405020304" pitchFamily="18" charset="0"/>
                <a:cs typeface="Times New Roman" panose="02020603050405020304" pitchFamily="18" charset="0"/>
              </a:rPr>
              <a:t>119</a:t>
            </a:r>
            <a:r>
              <a:rPr kumimoji="0" lang="en-GB" altLang="ja-JP" sz="1600" b="1">
                <a:latin typeface="Times New Roman" panose="02020603050405020304" pitchFamily="18" charset="0"/>
                <a:cs typeface="Times New Roman" panose="02020603050405020304" pitchFamily="18" charset="0"/>
              </a:rPr>
              <a:t>-30</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a:latin typeface="Times New Roman" panose="02020603050405020304" pitchFamily="18" charset="0"/>
                <a:cs typeface="Times New Roman" panose="02020603050405020304" pitchFamily="18" charset="0"/>
              </a:rPr>
              <a:t>(</a:t>
            </a:r>
            <a:r>
              <a:rPr kumimoji="0" lang="en-US" altLang="ja-JP" sz="1600" dirty="0">
                <a:latin typeface="Times New Roman" panose="02020603050405020304" pitchFamily="18" charset="0"/>
                <a:cs typeface="Times New Roman" panose="02020603050405020304" pitchFamily="18" charset="0"/>
              </a:rPr>
              <a:t>119</a:t>
            </a:r>
            <a:r>
              <a:rPr kumimoji="0" lang="en-US" altLang="ja-JP" sz="1600" baseline="30000" dirty="0">
                <a:latin typeface="Times New Roman" panose="02020603050405020304" pitchFamily="18" charset="0"/>
                <a:cs typeface="Times New Roman" panose="02020603050405020304" pitchFamily="18" charset="0"/>
              </a:rPr>
              <a:t>th</a:t>
            </a:r>
            <a:r>
              <a:rPr kumimoji="0" lang="en-US" altLang="ja-JP" sz="1600" dirty="0">
                <a:latin typeface="Times New Roman" panose="02020603050405020304" pitchFamily="18" charset="0"/>
                <a:cs typeface="Times New Roman" panose="02020603050405020304" pitchFamily="18" charset="0"/>
              </a:rPr>
              <a:t> </a:t>
            </a:r>
            <a:r>
              <a:rPr kumimoji="0" lang="en-GB" altLang="ja-JP" sz="1600" dirty="0">
                <a:latin typeface="Times New Roman" panose="02020603050405020304" pitchFamily="18" charset="0"/>
                <a:cs typeface="Times New Roman" panose="02020603050405020304" pitchFamily="18" charset="0"/>
              </a:rPr>
              <a:t>GR</a:t>
            </a:r>
            <a:r>
              <a:rPr kumimoji="0" lang="en-US" altLang="ja-JP" sz="1600" dirty="0">
                <a:latin typeface="Times New Roman" panose="02020603050405020304" pitchFamily="18" charset="0"/>
                <a:cs typeface="Times New Roman" panose="02020603050405020304" pitchFamily="18" charset="0"/>
              </a:rPr>
              <a:t>SG</a:t>
            </a:r>
            <a:r>
              <a:rPr kumimoji="0" lang="en-GB" altLang="ja-JP" sz="1600" dirty="0">
                <a:latin typeface="Times New Roman" panose="02020603050405020304" pitchFamily="18" charset="0"/>
                <a:cs typeface="Times New Roman" panose="02020603050405020304" pitchFamily="18" charset="0"/>
              </a:rPr>
              <a:t>, 6</a:t>
            </a:r>
            <a:r>
              <a:rPr kumimoji="0" lang="en-GB" altLang="ja-JP" sz="1600" baseline="30000" dirty="0">
                <a:latin typeface="Times New Roman" panose="02020603050405020304" pitchFamily="18" charset="0"/>
                <a:cs typeface="Times New Roman" panose="02020603050405020304" pitchFamily="18" charset="0"/>
              </a:rPr>
              <a:t>th</a:t>
            </a:r>
            <a:r>
              <a:rPr kumimoji="0" lang="en-GB" altLang="ja-JP" sz="1600" dirty="0">
                <a:latin typeface="Times New Roman" panose="02020603050405020304" pitchFamily="18" charset="0"/>
                <a:cs typeface="Times New Roman" panose="02020603050405020304" pitchFamily="18" charset="0"/>
              </a:rPr>
              <a:t> - 9</a:t>
            </a:r>
            <a:r>
              <a:rPr kumimoji="0" lang="en-GB" altLang="ja-JP" sz="1600" baseline="30000" dirty="0">
                <a:latin typeface="Times New Roman" panose="02020603050405020304" pitchFamily="18" charset="0"/>
                <a:cs typeface="Times New Roman" panose="02020603050405020304" pitchFamily="18" charset="0"/>
              </a:rPr>
              <a:t>th</a:t>
            </a:r>
            <a:r>
              <a:rPr kumimoji="0" lang="en-GB" altLang="ja-JP" sz="1600" dirty="0">
                <a:latin typeface="Times New Roman" panose="02020603050405020304" pitchFamily="18" charset="0"/>
                <a:cs typeface="Times New Roman" panose="02020603050405020304" pitchFamily="18" charset="0"/>
              </a:rPr>
              <a:t> October 2012, </a:t>
            </a:r>
          </a:p>
          <a:p>
            <a:pPr algn="r" eaLnBrk="0" hangingPunct="0"/>
            <a:r>
              <a:rPr kumimoji="0" lang="en-GB" altLang="ja-JP" sz="1600" dirty="0">
                <a:latin typeface="Times New Roman" panose="02020603050405020304" pitchFamily="18" charset="0"/>
                <a:cs typeface="Times New Roman" panose="02020603050405020304" pitchFamily="18" charset="0"/>
              </a:rPr>
              <a:t>agenda item 3.</a:t>
            </a:r>
            <a:r>
              <a:rPr kumimoji="0" lang="en-US" altLang="ja-JP" sz="1600" dirty="0">
                <a:latin typeface="Times New Roman" panose="02020603050405020304" pitchFamily="18" charset="0"/>
                <a:cs typeface="Times New Roman" panose="02020603050405020304" pitchFamily="18" charset="0"/>
              </a:rPr>
              <a:t>)</a:t>
            </a:r>
          </a:p>
          <a:p>
            <a:pPr algn="r" eaLnBrk="0" hangingPunct="0"/>
            <a:r>
              <a:rPr kumimoji="0" lang="ja-JP" altLang="en-US" sz="1600" dirty="0">
                <a:solidFill>
                  <a:srgbClr val="FF0000"/>
                </a:solidFill>
                <a:latin typeface="Times New Roman" panose="02020603050405020304" pitchFamily="18" charset="0"/>
                <a:cs typeface="Times New Roman" panose="02020603050405020304" pitchFamily="18" charset="0"/>
              </a:rPr>
              <a:t>　</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9832" y="4293096"/>
            <a:ext cx="3240360" cy="1384995"/>
          </a:xfrm>
          <a:prstGeom prst="rect">
            <a:avLst/>
          </a:prstGeom>
          <a:noFill/>
        </p:spPr>
        <p:txBody>
          <a:bodyPr wrap="square" rtlCol="0">
            <a:spAutoFit/>
          </a:bodyPr>
          <a:lstStyle/>
          <a:p>
            <a:pPr algn="ctr">
              <a:lnSpc>
                <a:spcPct val="150000"/>
              </a:lnSpc>
            </a:pPr>
            <a:r>
              <a:rPr lang="en-US" altLang="ko-KR" sz="2800" dirty="0"/>
              <a:t>7</a:t>
            </a:r>
            <a:r>
              <a:rPr lang="en-US" altLang="ko-KR" sz="2800" baseline="30000" dirty="0"/>
              <a:t>th</a:t>
            </a:r>
            <a:r>
              <a:rPr lang="en-US" altLang="ko-KR" sz="2800" dirty="0"/>
              <a:t> October 2019</a:t>
            </a:r>
          </a:p>
          <a:p>
            <a:pPr algn="ctr">
              <a:lnSpc>
                <a:spcPct val="150000"/>
              </a:lnSpc>
            </a:pPr>
            <a:r>
              <a:rPr lang="en-US" altLang="ko-KR" sz="2800" dirty="0"/>
              <a:t>Rep. of KOREA</a:t>
            </a:r>
            <a:endParaRPr lang="ko-KR" altLang="en-US" sz="2800"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a:t>
            </a:fld>
            <a:endParaRPr lang="ko-KR" altLang="en-US"/>
          </a:p>
        </p:txBody>
      </p:sp>
      <p:sp>
        <p:nvSpPr>
          <p:cNvPr id="7" name="Datumsplatzhalter 6"/>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1091538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7</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- 24th April in Geneva</a:t>
            </a:r>
            <a:endParaRPr lang="ko-KR" altLang="ko-KR" sz="2000" dirty="0"/>
          </a:p>
          <a:p>
            <a:pPr marL="576000" latinLnBrk="0">
              <a:lnSpc>
                <a:spcPct val="130000"/>
              </a:lnSpc>
            </a:pPr>
            <a:r>
              <a:rPr lang="en-US" altLang="ko-KR" sz="2000" dirty="0"/>
              <a:t>22 attendants (including 6 audio conference)</a:t>
            </a:r>
          </a:p>
          <a:p>
            <a:pPr marL="576000" latinLnBrk="0">
              <a:lnSpc>
                <a:spcPct val="130000"/>
              </a:lnSpc>
            </a:pPr>
            <a:r>
              <a:rPr lang="en-US" altLang="ko-KR" sz="2000" dirty="0"/>
              <a:t>NHTSA explained that planned research program is delayed due to budgetary and prioritization discussions ongoing (like other major programs)</a:t>
            </a:r>
          </a:p>
          <a:p>
            <a:pPr marL="576000" latinLnBrk="0">
              <a:lnSpc>
                <a:spcPct val="130000"/>
              </a:lnSpc>
            </a:pPr>
            <a:r>
              <a:rPr lang="en-CA" sz="2000" dirty="0"/>
              <a:t>General agreement that the outcome of the NHTSA or other member state programs on PSG breakage need to be waited for, before finally defining any regulatory or process / testing amendments to existing regulations.</a:t>
            </a:r>
          </a:p>
          <a:p>
            <a:pPr marL="576000" latinLnBrk="0">
              <a:lnSpc>
                <a:spcPct val="130000"/>
              </a:lnSpc>
            </a:pPr>
            <a:r>
              <a:rPr lang="en-US" altLang="ko-KR" sz="2000" dirty="0"/>
              <a:t>Decision a) to wait for status info on NHTSA research program, b) in parallel update data base on field actions and c) prepare for IWG road-map discussion in next WEBEX </a:t>
            </a:r>
            <a:r>
              <a:rPr lang="en-US" altLang="ko-KR" sz="2000"/>
              <a:t>meeting mid </a:t>
            </a:r>
            <a:r>
              <a:rPr lang="en-US" altLang="ko-KR" sz="2000" dirty="0"/>
              <a:t>September, before f-2-f decision meeting in Geneva on 9</a:t>
            </a:r>
            <a:r>
              <a:rPr lang="en-US" altLang="ko-KR" sz="2000" baseline="30000" dirty="0"/>
              <a:t>th</a:t>
            </a:r>
            <a:r>
              <a:rPr lang="en-US" altLang="ko-KR" sz="2000" dirty="0"/>
              <a:t> October 2017</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10</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415539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260648"/>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8</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- 9th October in Geneva</a:t>
            </a:r>
            <a:endParaRPr lang="ko-KR" altLang="ko-KR" sz="2000" dirty="0"/>
          </a:p>
          <a:p>
            <a:pPr marL="576000" latinLnBrk="0">
              <a:lnSpc>
                <a:spcPct val="130000"/>
              </a:lnSpc>
            </a:pPr>
            <a:r>
              <a:rPr lang="en-US" altLang="ko-KR" sz="2000" dirty="0"/>
              <a:t>20 attendants (including 4 audio conference)</a:t>
            </a:r>
          </a:p>
          <a:p>
            <a:pPr marL="576000" latinLnBrk="0">
              <a:lnSpc>
                <a:spcPct val="130000"/>
              </a:lnSpc>
            </a:pPr>
            <a:r>
              <a:rPr lang="en-US" altLang="ko-KR" sz="2000" dirty="0"/>
              <a:t>KOREA presented status of test activities on CPA verification</a:t>
            </a:r>
          </a:p>
          <a:p>
            <a:pPr marL="576000" latinLnBrk="0">
              <a:lnSpc>
                <a:spcPct val="130000"/>
              </a:lnSpc>
            </a:pPr>
            <a:r>
              <a:rPr lang="en-US" altLang="ko-KR" sz="2000" dirty="0"/>
              <a:t>NHTSA presented verbally the status of planned testing activities on CPA verification</a:t>
            </a:r>
          </a:p>
          <a:p>
            <a:pPr marL="576000" latinLnBrk="0">
              <a:lnSpc>
                <a:spcPct val="130000"/>
              </a:lnSpc>
            </a:pPr>
            <a:r>
              <a:rPr lang="en-CA" sz="2000" dirty="0"/>
              <a:t>Presentation of KOREA for next steps of IWG and verbal proposal of NHTSA was discussed intensively within the IWG.</a:t>
            </a:r>
          </a:p>
          <a:p>
            <a:pPr marL="576000" latinLnBrk="0">
              <a:lnSpc>
                <a:spcPct val="130000"/>
              </a:lnSpc>
            </a:pPr>
            <a:r>
              <a:rPr lang="en-CA" sz="2000" dirty="0"/>
              <a:t>Co-Chair has changed from Mr. </a:t>
            </a:r>
            <a:r>
              <a:rPr lang="en-CA" sz="2000" dirty="0" err="1"/>
              <a:t>Damm</a:t>
            </a:r>
            <a:r>
              <a:rPr lang="en-CA" sz="2000" dirty="0"/>
              <a:t> to Mr. </a:t>
            </a:r>
            <a:r>
              <a:rPr lang="en-CA" sz="2000" dirty="0" err="1"/>
              <a:t>Fuhrmann</a:t>
            </a:r>
            <a:endParaRPr lang="en-CA" sz="2000" dirty="0"/>
          </a:p>
          <a:p>
            <a:pPr marL="576000" latinLnBrk="0">
              <a:lnSpc>
                <a:spcPct val="130000"/>
              </a:lnSpc>
            </a:pPr>
            <a:r>
              <a:rPr lang="en-US" altLang="ko-KR" sz="2000" dirty="0"/>
              <a:t>Decision :</a:t>
            </a:r>
          </a:p>
          <a:p>
            <a:pPr marL="576000" latinLnBrk="0">
              <a:lnSpc>
                <a:spcPct val="130000"/>
              </a:lnSpc>
              <a:buFontTx/>
              <a:buChar char="-"/>
            </a:pPr>
            <a:r>
              <a:rPr lang="en-US" altLang="ko-KR" sz="2000" dirty="0"/>
              <a:t>NHTSA will prepare proposal in formal manner (4 weeks)</a:t>
            </a:r>
          </a:p>
          <a:p>
            <a:pPr marL="576000" latinLnBrk="0">
              <a:lnSpc>
                <a:spcPct val="130000"/>
              </a:lnSpc>
              <a:buFontTx/>
              <a:buChar char="-"/>
            </a:pPr>
            <a:r>
              <a:rPr lang="en-US" altLang="ko-KR" sz="2000" dirty="0"/>
              <a:t>IWG will start WEBEX meetings to find best possible alignment between both proposals for a common GTR6 amendment</a:t>
            </a:r>
          </a:p>
          <a:p>
            <a:pPr marL="576000" latinLnBrk="0">
              <a:lnSpc>
                <a:spcPct val="130000"/>
              </a:lnSpc>
              <a:buFontTx/>
              <a:buChar char="-"/>
            </a:pPr>
            <a:r>
              <a:rPr lang="en-US" altLang="ko-KR" sz="2000" dirty="0"/>
              <a:t>Possible extension of mandate will be informed next year April</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11</a:t>
            </a:fld>
            <a:endParaRPr lang="ko-KR" altLang="en-US" dirty="0"/>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65533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9</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- 9th April in Geneva</a:t>
            </a:r>
            <a:endParaRPr lang="ko-KR" altLang="ko-KR" sz="2000" dirty="0"/>
          </a:p>
          <a:p>
            <a:pPr marL="576000" latinLnBrk="0">
              <a:lnSpc>
                <a:spcPct val="130000"/>
              </a:lnSpc>
            </a:pPr>
            <a:r>
              <a:rPr lang="en-US" altLang="ko-KR" sz="2000" dirty="0"/>
              <a:t>16 attendants (including 3 audio conference)</a:t>
            </a:r>
          </a:p>
          <a:p>
            <a:pPr marL="576000" latinLnBrk="0">
              <a:lnSpc>
                <a:spcPct val="130000"/>
              </a:lnSpc>
            </a:pPr>
            <a:r>
              <a:rPr lang="en-US" altLang="ko-KR" sz="2000" spc="-100" dirty="0"/>
              <a:t>None of the expected research activities were started or achieved due to budget financing issues</a:t>
            </a:r>
          </a:p>
          <a:p>
            <a:pPr marL="576000" latinLnBrk="0">
              <a:lnSpc>
                <a:spcPct val="130000"/>
              </a:lnSpc>
            </a:pPr>
            <a:r>
              <a:rPr lang="en-US" altLang="ko-KR" sz="2000" spc="-100" dirty="0"/>
              <a:t>No new significant failure information from field globally </a:t>
            </a:r>
          </a:p>
          <a:p>
            <a:pPr marL="576000" latinLnBrk="0">
              <a:lnSpc>
                <a:spcPct val="130000"/>
              </a:lnSpc>
            </a:pPr>
            <a:r>
              <a:rPr lang="en-US" altLang="ko-KR" sz="2000" spc="-100" dirty="0"/>
              <a:t>All members agreed to extend mandate 2 years more (by April 2020), but keep terms of reference to have time to finalize IWG orderly. </a:t>
            </a:r>
          </a:p>
          <a:p>
            <a:pPr marL="576000" latinLnBrk="0">
              <a:lnSpc>
                <a:spcPct val="130000"/>
              </a:lnSpc>
            </a:pPr>
            <a:r>
              <a:rPr lang="en-US" altLang="ko-KR" sz="2000" spc="-100" dirty="0"/>
              <a:t>Support from industry requested on enamel future developments for PSG</a:t>
            </a:r>
          </a:p>
          <a:p>
            <a:pPr marL="576000" latinLnBrk="0">
              <a:lnSpc>
                <a:spcPct val="130000"/>
              </a:lnSpc>
            </a:pPr>
            <a:r>
              <a:rPr lang="en-US" altLang="ko-KR" sz="2000" dirty="0"/>
              <a:t>Amendment proposal agreed and formalized sent to GRSG secretary in due time.</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12</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334953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a:t>2016-</a:t>
            </a:r>
            <a:r>
              <a:rPr lang="en-US" altLang="ko-KR" strike="sngStrike" dirty="0">
                <a:solidFill>
                  <a:srgbClr val="FF0000"/>
                </a:solidFill>
              </a:rPr>
              <a:t>June 2018</a:t>
            </a:r>
            <a:r>
              <a:rPr lang="en-US" altLang="ko-KR" dirty="0">
                <a:solidFill>
                  <a:srgbClr val="FF0000"/>
                </a:solidFill>
              </a:rPr>
              <a:t> April 2020</a:t>
            </a:r>
            <a:r>
              <a:rPr lang="en-US" altLang="ko-KR" dirty="0"/>
              <a:t>: Meeting of the IWG, regular reporting to the Administrative Committee. </a:t>
            </a:r>
          </a:p>
          <a:p>
            <a:pPr marL="1250950" indent="-349250">
              <a:lnSpc>
                <a:spcPct val="120000"/>
              </a:lnSpc>
              <a:spcBef>
                <a:spcPts val="1200"/>
              </a:spcBef>
            </a:pPr>
            <a:r>
              <a:rPr lang="en-US" altLang="ko-KR" dirty="0"/>
              <a:t>(b) </a:t>
            </a:r>
            <a:r>
              <a:rPr lang="en-US" altLang="ko-KR" strike="sngStrike" dirty="0">
                <a:solidFill>
                  <a:srgbClr val="FF0000"/>
                </a:solidFill>
              </a:rPr>
              <a:t>June 2018</a:t>
            </a:r>
            <a:r>
              <a:rPr lang="en-US" altLang="ko-KR" dirty="0">
                <a:solidFill>
                  <a:srgbClr val="FF0000"/>
                </a:solidFill>
              </a:rPr>
              <a:t>  April 2020 </a:t>
            </a:r>
            <a:r>
              <a:rPr lang="en-US" altLang="ko-KR" dirty="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13</a:t>
            </a:fld>
            <a:endParaRPr lang="ko-KR" altLang="en-US"/>
          </a:p>
        </p:txBody>
      </p:sp>
      <p:sp>
        <p:nvSpPr>
          <p:cNvPr id="4" name="Datumsplatzhalter 3"/>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27464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10</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- 8th October in Geneva</a:t>
            </a:r>
            <a:endParaRPr lang="ko-KR" altLang="ko-KR" sz="2000" dirty="0"/>
          </a:p>
          <a:p>
            <a:pPr marL="576000" latinLnBrk="0">
              <a:lnSpc>
                <a:spcPct val="130000"/>
              </a:lnSpc>
            </a:pPr>
            <a:r>
              <a:rPr lang="en-US" altLang="ko-KR" sz="2000" dirty="0"/>
              <a:t>16 attendants (including 2 audio conference)</a:t>
            </a:r>
            <a:endParaRPr lang="en-US" altLang="ko-KR" sz="2000" spc="-100" dirty="0"/>
          </a:p>
          <a:p>
            <a:pPr marL="576000" latinLnBrk="0">
              <a:lnSpc>
                <a:spcPct val="130000"/>
              </a:lnSpc>
            </a:pPr>
            <a:r>
              <a:rPr lang="en-US" altLang="ko-KR" sz="2000" spc="-100" dirty="0"/>
              <a:t>Study from Korea shows reduction in CPA area of roof design between 2016 and 2018 without change of legal regulations</a:t>
            </a:r>
          </a:p>
          <a:p>
            <a:pPr marL="576000" latinLnBrk="0">
              <a:lnSpc>
                <a:spcPct val="130000"/>
              </a:lnSpc>
            </a:pPr>
            <a:r>
              <a:rPr lang="en-US" altLang="ko-KR" sz="2000" spc="-100" dirty="0"/>
              <a:t>GFE gave information on internal tests with different CPA by their members, but test results spread too much to give indication </a:t>
            </a:r>
          </a:p>
          <a:p>
            <a:pPr marL="576000" latinLnBrk="0">
              <a:lnSpc>
                <a:spcPct val="130000"/>
              </a:lnSpc>
            </a:pPr>
            <a:r>
              <a:rPr lang="en-US" altLang="ko-KR" sz="2000" spc="-100" dirty="0"/>
              <a:t>No other research was started or done</a:t>
            </a:r>
          </a:p>
          <a:p>
            <a:pPr marL="576000" latinLnBrk="0">
              <a:lnSpc>
                <a:spcPct val="130000"/>
              </a:lnSpc>
            </a:pPr>
            <a:r>
              <a:rPr lang="en-US" altLang="ko-KR" sz="2000" spc="-100" dirty="0"/>
              <a:t>All members agreed that based on data of today a change of regulations with regards to CPA is not feasible to be implemented </a:t>
            </a:r>
          </a:p>
          <a:p>
            <a:pPr marL="576000" latinLnBrk="0">
              <a:lnSpc>
                <a:spcPct val="130000"/>
              </a:lnSpc>
            </a:pPr>
            <a:r>
              <a:rPr lang="en-US" altLang="ko-KR" sz="2000" spc="-100" dirty="0"/>
              <a:t>Proposal of in-/formal recommendation on CPA is fully supported by members and proposal will be prepared for review in 11</a:t>
            </a:r>
            <a:r>
              <a:rPr lang="en-US" altLang="ko-KR" sz="2000" spc="-100" baseline="30000" dirty="0"/>
              <a:t>th</a:t>
            </a:r>
            <a:r>
              <a:rPr lang="en-US" altLang="ko-KR" sz="2000" spc="-100" dirty="0"/>
              <a:t> session</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14</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168936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807670"/>
          </a:xfrm>
          <a:prstGeom prst="rect">
            <a:avLst/>
          </a:prstGeom>
        </p:spPr>
        <p:txBody>
          <a:bodyPr vert="horz" lIns="91440" tIns="45720" rIns="91440" bIns="45720" rtlCol="0">
            <a:normAutofit fontScale="92500" lnSpcReduction="2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11</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- 1</a:t>
            </a:r>
            <a:r>
              <a:rPr lang="en-US" altLang="ko-KR" sz="2000" baseline="30000" dirty="0"/>
              <a:t>st</a:t>
            </a:r>
            <a:r>
              <a:rPr lang="en-US" altLang="ko-KR" sz="2000" dirty="0"/>
              <a:t> April in Geneva</a:t>
            </a:r>
            <a:endParaRPr lang="ko-KR" altLang="ko-KR" sz="2000" dirty="0"/>
          </a:p>
          <a:p>
            <a:pPr marL="576000" latinLnBrk="0">
              <a:lnSpc>
                <a:spcPct val="130000"/>
              </a:lnSpc>
            </a:pPr>
            <a:r>
              <a:rPr lang="en-US" altLang="ko-KR" sz="2000" dirty="0"/>
              <a:t>13 attendants (including 2 audio conference)</a:t>
            </a:r>
            <a:endParaRPr lang="en-US" altLang="ko-KR" sz="2000" spc="-100" dirty="0"/>
          </a:p>
          <a:p>
            <a:pPr marL="576000" latinLnBrk="0">
              <a:lnSpc>
                <a:spcPct val="130000"/>
              </a:lnSpc>
            </a:pPr>
            <a:r>
              <a:rPr lang="en-US" altLang="ko-KR" sz="2000" spc="-100" dirty="0"/>
              <a:t>Data research from CLEPA with support from GFE on 75 glass panels shows wide variety of CPA dimensions. This is confirmed by OICA.</a:t>
            </a:r>
          </a:p>
          <a:p>
            <a:pPr marL="576000" latinLnBrk="0">
              <a:lnSpc>
                <a:spcPct val="130000"/>
              </a:lnSpc>
            </a:pPr>
            <a:r>
              <a:rPr lang="en-US" altLang="ko-KR" sz="2000" spc="-100" dirty="0"/>
              <a:t>CPA data research presentation from KATRI based on Korean data shows an average of ~35-36% CPA on glass panels.</a:t>
            </a:r>
          </a:p>
          <a:p>
            <a:pPr marL="576000" latinLnBrk="0">
              <a:lnSpc>
                <a:spcPct val="130000"/>
              </a:lnSpc>
            </a:pPr>
            <a:r>
              <a:rPr lang="en-US" altLang="ko-KR" sz="2000" spc="-100" dirty="0"/>
              <a:t>Review of glass panels review took longer than planned: 109pcs (CLEPA &amp; KATRI)</a:t>
            </a:r>
          </a:p>
          <a:p>
            <a:pPr marL="576000" latinLnBrk="0">
              <a:lnSpc>
                <a:spcPct val="130000"/>
              </a:lnSpc>
            </a:pPr>
            <a:r>
              <a:rPr lang="en-US" altLang="ko-KR" sz="2000" spc="-100" dirty="0"/>
              <a:t>Recommendation draft from Co-Chair was reviewed and agreed as basis for final recommendation.</a:t>
            </a:r>
          </a:p>
          <a:p>
            <a:pPr marL="576000" latinLnBrk="0">
              <a:lnSpc>
                <a:spcPct val="130000"/>
              </a:lnSpc>
            </a:pPr>
            <a:r>
              <a:rPr lang="en-US" altLang="ko-KR" sz="2000" spc="-100" dirty="0"/>
              <a:t>All members agreed that intensive discussions are needed in short timing via several WEBEX meetings to prepare final draft of recommendation until next session in Oct. 2019</a:t>
            </a:r>
          </a:p>
          <a:p>
            <a:pPr marL="576000" latinLnBrk="0">
              <a:lnSpc>
                <a:spcPct val="130000"/>
              </a:lnSpc>
            </a:pPr>
            <a:r>
              <a:rPr lang="en-US" altLang="ko-KR" sz="2000" spc="-100" dirty="0"/>
              <a:t>All members attending are willing to support recommendation finalization in due time for end of IWG PSG mandate.</a:t>
            </a:r>
            <a:endParaRPr lang="en-US" altLang="ko-KR" sz="2000" dirty="0"/>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15</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2687868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807670"/>
          </a:xfrm>
          <a:prstGeom prst="rect">
            <a:avLst/>
          </a:prstGeom>
        </p:spPr>
        <p:txBody>
          <a:bodyPr vert="horz" lIns="91440" tIns="45720" rIns="91440" bIns="45720" rtlCol="0">
            <a:normAutofit fontScale="92500" lnSpcReduction="2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12</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- 7</a:t>
            </a:r>
            <a:r>
              <a:rPr lang="en-US" altLang="ko-KR" sz="2000" baseline="30000" dirty="0"/>
              <a:t>th</a:t>
            </a:r>
            <a:r>
              <a:rPr lang="en-US" altLang="ko-KR" sz="2000" dirty="0"/>
              <a:t> October in Geneva</a:t>
            </a:r>
            <a:endParaRPr lang="ko-KR" altLang="ko-KR" sz="2000" dirty="0"/>
          </a:p>
          <a:p>
            <a:pPr marL="576000" latinLnBrk="0">
              <a:lnSpc>
                <a:spcPct val="130000"/>
              </a:lnSpc>
            </a:pPr>
            <a:r>
              <a:rPr lang="en-US" altLang="ko-KR" sz="2000" dirty="0"/>
              <a:t>12 attendants (including 2 audio conference)</a:t>
            </a:r>
            <a:endParaRPr lang="en-US" altLang="ko-KR" sz="2000" spc="-100" dirty="0"/>
          </a:p>
          <a:p>
            <a:pPr marL="576000" latinLnBrk="0">
              <a:lnSpc>
                <a:spcPct val="130000"/>
              </a:lnSpc>
            </a:pPr>
            <a:r>
              <a:rPr lang="en-US" altLang="ko-KR" sz="2000" spc="-100" dirty="0"/>
              <a:t>10 </a:t>
            </a:r>
            <a:r>
              <a:rPr lang="en-US" altLang="ko-KR" sz="2000" spc="-100" dirty="0" err="1"/>
              <a:t>Webex</a:t>
            </a:r>
            <a:r>
              <a:rPr lang="en-US" altLang="ko-KR" sz="2000" spc="-100" dirty="0"/>
              <a:t> sessions since 11</a:t>
            </a:r>
            <a:r>
              <a:rPr lang="en-US" altLang="ko-KR" sz="2000" spc="-100" baseline="30000" dirty="0"/>
              <a:t>th</a:t>
            </a:r>
            <a:r>
              <a:rPr lang="en-US" altLang="ko-KR" sz="2000" spc="-100" dirty="0"/>
              <a:t> PSG IWG meeting to clarify open points and prepare informal document “Mutual Resolution No.4”</a:t>
            </a:r>
          </a:p>
          <a:p>
            <a:pPr marL="576000" latinLnBrk="0">
              <a:lnSpc>
                <a:spcPct val="130000"/>
              </a:lnSpc>
            </a:pPr>
            <a:r>
              <a:rPr lang="en-US" altLang="ko-KR" sz="2000" spc="-100" dirty="0"/>
              <a:t>CPA limitation values agreed between experts during these </a:t>
            </a:r>
            <a:r>
              <a:rPr lang="en-US" altLang="ko-KR" sz="2000" spc="-100" dirty="0" err="1"/>
              <a:t>Webex</a:t>
            </a:r>
            <a:r>
              <a:rPr lang="en-US" altLang="ko-KR" sz="2000" spc="-100" dirty="0"/>
              <a:t> sessions being CPA width ≤125mm and CPA area coverage ≤45%.</a:t>
            </a:r>
          </a:p>
          <a:p>
            <a:pPr marL="576000" latinLnBrk="0">
              <a:lnSpc>
                <a:spcPct val="130000"/>
              </a:lnSpc>
            </a:pPr>
            <a:r>
              <a:rPr lang="en-US" altLang="ko-KR" sz="2000" spc="-100" dirty="0"/>
              <a:t>Recommendation draft from Co-Chair was the basis for preparation of Mutual Resolution text and aligned with IWG members in </a:t>
            </a:r>
            <a:r>
              <a:rPr lang="en-US" altLang="ko-KR" sz="2000" spc="-100" dirty="0" err="1"/>
              <a:t>Webex</a:t>
            </a:r>
            <a:r>
              <a:rPr lang="en-US" altLang="ko-KR" sz="2000" spc="-100" dirty="0"/>
              <a:t> meetings</a:t>
            </a:r>
          </a:p>
          <a:p>
            <a:pPr marL="576000" latinLnBrk="0">
              <a:lnSpc>
                <a:spcPct val="130000"/>
              </a:lnSpc>
            </a:pPr>
            <a:r>
              <a:rPr lang="en-US" altLang="ko-KR" sz="2000" spc="-100" dirty="0"/>
              <a:t>M.R. format was aligned with support from UNECE secretary last week</a:t>
            </a:r>
          </a:p>
          <a:p>
            <a:pPr marL="576000" latinLnBrk="0">
              <a:lnSpc>
                <a:spcPct val="130000"/>
              </a:lnSpc>
            </a:pPr>
            <a:r>
              <a:rPr lang="en-US" altLang="ko-KR" sz="2000" spc="-100" dirty="0"/>
              <a:t>Final content of M.R. No.4 reviewed in rounds in 12</a:t>
            </a:r>
            <a:r>
              <a:rPr lang="en-US" altLang="ko-KR" sz="2000" spc="-100" baseline="30000" dirty="0"/>
              <a:t>th</a:t>
            </a:r>
            <a:r>
              <a:rPr lang="en-US" altLang="ko-KR" sz="2000" spc="-100" dirty="0"/>
              <a:t> PSG IWG meeting and released for hand-in as informal document to GRSG secretary</a:t>
            </a:r>
          </a:p>
          <a:p>
            <a:pPr marL="576000" latinLnBrk="0">
              <a:lnSpc>
                <a:spcPct val="130000"/>
              </a:lnSpc>
            </a:pPr>
            <a:r>
              <a:rPr lang="en-US" altLang="ko-KR" sz="2000" spc="-100" dirty="0"/>
              <a:t>All members of IWG PSG have strongly supported CPA limitation agreement process as well as finalization of recommendation as M.R. No.4 in due time.</a:t>
            </a:r>
          </a:p>
          <a:p>
            <a:pPr marL="576000" latinLnBrk="0">
              <a:lnSpc>
                <a:spcPct val="130000"/>
              </a:lnSpc>
            </a:pPr>
            <a:r>
              <a:rPr lang="en-US" altLang="ko-KR" sz="2000" dirty="0"/>
              <a:t>PSG IWG hopes for smooth process to release M.R. No.4 in 118</a:t>
            </a:r>
            <a:r>
              <a:rPr lang="en-US" altLang="ko-KR" sz="2000" baseline="30000" dirty="0"/>
              <a:t>th</a:t>
            </a:r>
            <a:r>
              <a:rPr lang="en-US" altLang="ko-KR" sz="2000" dirty="0"/>
              <a:t> GRSG</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16</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4024850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807670"/>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13</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- 5</a:t>
            </a:r>
            <a:r>
              <a:rPr lang="en-US" altLang="ko-KR" sz="2000" baseline="30000" dirty="0"/>
              <a:t>th</a:t>
            </a:r>
            <a:r>
              <a:rPr lang="en-US" altLang="ko-KR" sz="2000" dirty="0"/>
              <a:t> October via Audio Conference</a:t>
            </a:r>
            <a:endParaRPr lang="ko-KR" altLang="ko-KR" sz="2000" dirty="0"/>
          </a:p>
          <a:p>
            <a:pPr marL="576000" latinLnBrk="0">
              <a:lnSpc>
                <a:spcPct val="130000"/>
              </a:lnSpc>
            </a:pPr>
            <a:r>
              <a:rPr lang="en-US" altLang="ko-KR" sz="2000" dirty="0"/>
              <a:t>18 attendants (all audio conference)</a:t>
            </a:r>
            <a:endParaRPr lang="en-US" altLang="ko-KR" sz="2000" spc="-100" dirty="0"/>
          </a:p>
          <a:p>
            <a:pPr marL="576000" latinLnBrk="0">
              <a:lnSpc>
                <a:spcPct val="130000"/>
              </a:lnSpc>
            </a:pPr>
            <a:r>
              <a:rPr lang="en-US" altLang="ko-KR" sz="2000" spc="-100" dirty="0"/>
              <a:t>2 WEBEX sessions after 12</a:t>
            </a:r>
            <a:r>
              <a:rPr lang="en-US" altLang="ko-KR" sz="2000" spc="-100" baseline="30000" dirty="0"/>
              <a:t>th</a:t>
            </a:r>
            <a:r>
              <a:rPr lang="en-US" altLang="ko-KR" sz="2000" spc="-100" dirty="0"/>
              <a:t> PSG IWG meeting to finalize informal document “Mutual Resolution No.4”</a:t>
            </a:r>
          </a:p>
          <a:p>
            <a:pPr marL="576000" latinLnBrk="0">
              <a:lnSpc>
                <a:spcPct val="130000"/>
              </a:lnSpc>
            </a:pPr>
            <a:r>
              <a:rPr lang="en-US" altLang="ko-KR" sz="2000" spc="-100" dirty="0"/>
              <a:t>Final content of M.R. No.4 handed as informal document to GRSG secretary for official release for 118</a:t>
            </a:r>
            <a:r>
              <a:rPr lang="en-US" altLang="ko-KR" sz="2000" spc="-100" baseline="30000" dirty="0"/>
              <a:t>th</a:t>
            </a:r>
            <a:r>
              <a:rPr lang="en-US" altLang="ko-KR" sz="2000" spc="-100" dirty="0"/>
              <a:t> GRSG before Xmas 2019</a:t>
            </a:r>
          </a:p>
          <a:p>
            <a:pPr marL="576000" latinLnBrk="0">
              <a:lnSpc>
                <a:spcPct val="130000"/>
              </a:lnSpc>
            </a:pPr>
            <a:r>
              <a:rPr lang="en-US" altLang="ko-KR" sz="2000" spc="-100" dirty="0"/>
              <a:t>GRSG secretary uploaded M.R. No.4 in due time for 118</a:t>
            </a:r>
            <a:r>
              <a:rPr lang="en-US" altLang="ko-KR" sz="2000" spc="-100" baseline="30000" dirty="0"/>
              <a:t>th</a:t>
            </a:r>
            <a:r>
              <a:rPr lang="en-US" altLang="ko-KR" sz="2000" spc="-100" dirty="0"/>
              <a:t> GRSG</a:t>
            </a:r>
          </a:p>
          <a:p>
            <a:pPr marL="576000" latinLnBrk="0">
              <a:lnSpc>
                <a:spcPct val="130000"/>
              </a:lnSpc>
            </a:pPr>
            <a:r>
              <a:rPr lang="en-US" altLang="ko-KR" sz="2000" spc="-100" dirty="0"/>
              <a:t>Agenda of 118</a:t>
            </a:r>
            <a:r>
              <a:rPr lang="en-US" altLang="ko-KR" sz="2000" spc="-100" baseline="30000" dirty="0"/>
              <a:t>th</a:t>
            </a:r>
            <a:r>
              <a:rPr lang="en-US" altLang="ko-KR" sz="2000" spc="-100" dirty="0"/>
              <a:t> GRSG was compressed and agenda point “Amendments to Safety Glazing” shifted to 119</a:t>
            </a:r>
            <a:r>
              <a:rPr lang="en-US" altLang="ko-KR" sz="2000" spc="-100" baseline="30000" dirty="0"/>
              <a:t>th</a:t>
            </a:r>
            <a:r>
              <a:rPr lang="en-US" altLang="ko-KR" sz="2000" spc="-100" dirty="0"/>
              <a:t> GRSG meeting</a:t>
            </a:r>
          </a:p>
          <a:p>
            <a:pPr marL="576000" latinLnBrk="0">
              <a:lnSpc>
                <a:spcPct val="130000"/>
              </a:lnSpc>
            </a:pPr>
            <a:r>
              <a:rPr lang="en-US" altLang="ko-KR" sz="2000" spc="-100" dirty="0"/>
              <a:t>No remarks, questions or change requests were received by secretary of IWG PSG since upload of M.R. No.4 as informal document.</a:t>
            </a:r>
          </a:p>
          <a:p>
            <a:pPr marL="576000" latinLnBrk="0">
              <a:lnSpc>
                <a:spcPct val="130000"/>
              </a:lnSpc>
            </a:pPr>
            <a:r>
              <a:rPr lang="en-US" altLang="ko-KR" sz="2000" dirty="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17</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109493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4082"/>
          </a:xfrm>
        </p:spPr>
        <p:txBody>
          <a:bodyPr>
            <a:normAutofit fontScale="90000"/>
          </a:bodyPr>
          <a:lstStyle/>
          <a:p>
            <a:pPr algn="l"/>
            <a:r>
              <a:rPr lang="en-US" altLang="ko-KR" dirty="0"/>
              <a:t>Progress Report</a:t>
            </a:r>
            <a:endParaRPr lang="ko-KR" altLang="en-US" dirty="0"/>
          </a:p>
        </p:txBody>
      </p:sp>
      <p:sp>
        <p:nvSpPr>
          <p:cNvPr id="3" name="내용 개체 틀 2"/>
          <p:cNvSpPr>
            <a:spLocks noGrp="1"/>
          </p:cNvSpPr>
          <p:nvPr>
            <p:ph idx="1"/>
          </p:nvPr>
        </p:nvSpPr>
        <p:spPr>
          <a:xfrm>
            <a:off x="457200" y="1412776"/>
            <a:ext cx="8229600" cy="5001419"/>
          </a:xfrm>
        </p:spPr>
        <p:txBody>
          <a:bodyPr>
            <a:normAutofit fontScale="77500" lnSpcReduction="20000"/>
          </a:bodyPr>
          <a:lstStyle/>
          <a:p>
            <a:r>
              <a:rPr lang="en-US" altLang="ko-KR" sz="2000" dirty="0"/>
              <a:t>Chairmanship</a:t>
            </a:r>
          </a:p>
          <a:p>
            <a:pPr lvl="1"/>
            <a:r>
              <a:rPr lang="en-US" altLang="ko-KR" sz="2000" dirty="0"/>
              <a:t>Chair : Mr. Sung Bok EOM (KATRI, Rep. of Korea)</a:t>
            </a:r>
          </a:p>
          <a:p>
            <a:pPr lvl="1"/>
            <a:r>
              <a:rPr lang="en-US" altLang="ko-KR" sz="2000" dirty="0"/>
              <a:t>Co-Chair : Mr. Thomas Fuhrmann-</a:t>
            </a:r>
            <a:r>
              <a:rPr lang="en-US" altLang="ko-KR" sz="2000" dirty="0" err="1"/>
              <a:t>Bäcker</a:t>
            </a:r>
            <a:r>
              <a:rPr lang="en-US" altLang="ko-KR" sz="2000" dirty="0"/>
              <a:t> (Germany) </a:t>
            </a:r>
          </a:p>
          <a:p>
            <a:pPr lvl="1"/>
            <a:r>
              <a:rPr lang="en-US" altLang="ko-KR" sz="2000" dirty="0"/>
              <a:t>Secretary : Dr. Mueller von </a:t>
            </a:r>
            <a:r>
              <a:rPr lang="en-US" altLang="ko-KR" sz="2000" dirty="0" err="1"/>
              <a:t>Kralik</a:t>
            </a:r>
            <a:r>
              <a:rPr lang="en-US" altLang="ko-KR" sz="2000" dirty="0"/>
              <a:t> (CLEPA)</a:t>
            </a:r>
          </a:p>
          <a:p>
            <a:pPr lvl="1"/>
            <a:r>
              <a:rPr lang="en-US" altLang="ko-KR" sz="2000" dirty="0"/>
              <a:t>Technical sponsor : Rep. of Korea</a:t>
            </a:r>
          </a:p>
          <a:p>
            <a:endParaRPr lang="en-US" altLang="ko-KR" sz="2000" dirty="0"/>
          </a:p>
          <a:p>
            <a:r>
              <a:rPr lang="en-US" altLang="ko-KR" sz="2400"/>
              <a:t>26 </a:t>
            </a:r>
            <a:r>
              <a:rPr lang="en-US" altLang="ko-KR" sz="2400" dirty="0"/>
              <a:t>meetings since 110</a:t>
            </a:r>
            <a:r>
              <a:rPr lang="en-US" altLang="ko-KR" sz="2400" baseline="30000" dirty="0"/>
              <a:t>th</a:t>
            </a:r>
            <a:r>
              <a:rPr lang="en-US" altLang="ko-KR" sz="2400" dirty="0"/>
              <a:t> GRSG session</a:t>
            </a:r>
          </a:p>
          <a:p>
            <a:pPr lvl="1"/>
            <a:r>
              <a:rPr lang="en-US" altLang="ko-KR" sz="2000" dirty="0"/>
              <a:t>5</a:t>
            </a:r>
            <a:r>
              <a:rPr lang="en-US" altLang="ko-KR" sz="2000" baseline="30000" dirty="0"/>
              <a:t>th</a:t>
            </a:r>
            <a:r>
              <a:rPr lang="en-US" altLang="ko-KR" sz="2000" dirty="0"/>
              <a:t> PSG IWG meeting : 28th June, </a:t>
            </a:r>
            <a:r>
              <a:rPr lang="en-US" altLang="ko-KR" sz="2000" dirty="0" err="1"/>
              <a:t>Webasto</a:t>
            </a:r>
            <a:r>
              <a:rPr lang="en-US" altLang="ko-KR" sz="2000" dirty="0"/>
              <a:t> </a:t>
            </a:r>
            <a:r>
              <a:rPr lang="en-US" altLang="ko-KR" sz="2000" dirty="0" err="1"/>
              <a:t>Gilching</a:t>
            </a:r>
            <a:r>
              <a:rPr lang="en-US" altLang="ko-KR" sz="2000" dirty="0"/>
              <a:t>, Germany</a:t>
            </a:r>
          </a:p>
          <a:p>
            <a:pPr lvl="1"/>
            <a:r>
              <a:rPr lang="en-US" altLang="ko-KR" sz="2000" dirty="0"/>
              <a:t>Pre WEBEX meeting : 4</a:t>
            </a:r>
            <a:r>
              <a:rPr lang="en-US" altLang="ko-KR" sz="2000" baseline="30000" dirty="0"/>
              <a:t>th</a:t>
            </a:r>
            <a:r>
              <a:rPr lang="en-US" altLang="ko-KR" sz="2000" dirty="0"/>
              <a:t> October</a:t>
            </a:r>
          </a:p>
          <a:p>
            <a:pPr lvl="1"/>
            <a:r>
              <a:rPr lang="en-US" altLang="ko-KR" sz="2000" dirty="0"/>
              <a:t>6</a:t>
            </a:r>
            <a:r>
              <a:rPr lang="en-US" altLang="ko-KR" sz="2000" baseline="30000" dirty="0"/>
              <a:t>th</a:t>
            </a:r>
            <a:r>
              <a:rPr lang="en-US" altLang="ko-KR" sz="2000" dirty="0"/>
              <a:t> PSG IWG meeting : 10</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7</a:t>
            </a:r>
            <a:r>
              <a:rPr lang="en-US" altLang="ko-KR" sz="2000" baseline="30000" dirty="0"/>
              <a:t>th</a:t>
            </a:r>
            <a:r>
              <a:rPr lang="en-US" altLang="ko-KR" sz="2000" dirty="0"/>
              <a:t> PSG IWG meeting : 24</a:t>
            </a:r>
            <a:r>
              <a:rPr lang="en-US" altLang="ko-KR" sz="2000" baseline="30000" dirty="0"/>
              <a:t>th</a:t>
            </a:r>
            <a:r>
              <a:rPr lang="en-US" altLang="ko-KR" sz="2000" dirty="0"/>
              <a:t> April, </a:t>
            </a:r>
            <a:r>
              <a:rPr lang="en-US" altLang="ko-KR" sz="2000" dirty="0" err="1"/>
              <a:t>Geneve</a:t>
            </a:r>
            <a:endParaRPr lang="en-US" altLang="ko-KR" sz="2000" dirty="0"/>
          </a:p>
          <a:p>
            <a:pPr lvl="1"/>
            <a:r>
              <a:rPr lang="en-US" altLang="ko-KR" sz="2000" dirty="0"/>
              <a:t>8</a:t>
            </a:r>
            <a:r>
              <a:rPr lang="en-US" altLang="ko-KR" sz="2000" baseline="30000" dirty="0"/>
              <a:t>th</a:t>
            </a:r>
            <a:r>
              <a:rPr lang="en-US" altLang="ko-KR" sz="2000" dirty="0"/>
              <a:t> PSG IWG meeting : 9</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9</a:t>
            </a:r>
            <a:r>
              <a:rPr lang="en-US" altLang="ko-KR" sz="2000" baseline="30000" dirty="0"/>
              <a:t>th</a:t>
            </a:r>
            <a:r>
              <a:rPr lang="en-US" altLang="ko-KR" sz="2000" dirty="0"/>
              <a:t> PSG IWG meeting : 9</a:t>
            </a:r>
            <a:r>
              <a:rPr lang="en-US" altLang="ko-KR" sz="2000" baseline="30000" dirty="0"/>
              <a:t>th</a:t>
            </a:r>
            <a:r>
              <a:rPr lang="en-US" altLang="ko-KR" sz="2000" dirty="0"/>
              <a:t> April, </a:t>
            </a:r>
            <a:r>
              <a:rPr lang="en-US" altLang="ko-KR" sz="2000" dirty="0" err="1"/>
              <a:t>Geneve</a:t>
            </a:r>
            <a:endParaRPr lang="en-US" altLang="ko-KR" sz="2000" dirty="0"/>
          </a:p>
          <a:p>
            <a:pPr lvl="1"/>
            <a:r>
              <a:rPr lang="en-US" altLang="ko-KR" sz="2000" dirty="0"/>
              <a:t>10</a:t>
            </a:r>
            <a:r>
              <a:rPr lang="en-US" altLang="ko-KR" sz="2000" baseline="30000" dirty="0"/>
              <a:t>th</a:t>
            </a:r>
            <a:r>
              <a:rPr lang="en-US" altLang="ko-KR" sz="2000" dirty="0"/>
              <a:t> PSG IWG meeting: 8</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11</a:t>
            </a:r>
            <a:r>
              <a:rPr lang="en-US" altLang="ko-KR" sz="2000" baseline="30000" dirty="0"/>
              <a:t>th</a:t>
            </a:r>
            <a:r>
              <a:rPr lang="en-US" altLang="ko-KR" sz="2000" dirty="0"/>
              <a:t> PSG IWG meeting: 1</a:t>
            </a:r>
            <a:r>
              <a:rPr lang="en-US" altLang="ko-KR" sz="2000" baseline="30000" dirty="0"/>
              <a:t>st</a:t>
            </a:r>
            <a:r>
              <a:rPr lang="en-US" altLang="ko-KR" sz="2000" dirty="0"/>
              <a:t> April, </a:t>
            </a:r>
            <a:r>
              <a:rPr lang="en-US" altLang="ko-KR" sz="2000" dirty="0" err="1"/>
              <a:t>Geneve</a:t>
            </a:r>
            <a:endParaRPr lang="en-US" altLang="ko-KR" sz="2000" dirty="0"/>
          </a:p>
          <a:p>
            <a:pPr lvl="1"/>
            <a:r>
              <a:rPr lang="en-US" altLang="ko-KR" sz="2000" dirty="0"/>
              <a:t>10 </a:t>
            </a:r>
            <a:r>
              <a:rPr lang="en-US" altLang="ko-KR" sz="2000" dirty="0" err="1"/>
              <a:t>Webex</a:t>
            </a:r>
            <a:r>
              <a:rPr lang="en-US" altLang="ko-KR" sz="2000" dirty="0"/>
              <a:t> meetings of PSG IWG: 18</a:t>
            </a:r>
            <a:r>
              <a:rPr lang="en-US" altLang="ko-KR" sz="2000" baseline="30000" dirty="0"/>
              <a:t>th</a:t>
            </a:r>
            <a:r>
              <a:rPr lang="en-US" altLang="ko-KR" sz="2000" dirty="0"/>
              <a:t> April until 26</a:t>
            </a:r>
            <a:r>
              <a:rPr lang="en-US" altLang="ko-KR" sz="2000" baseline="30000" dirty="0"/>
              <a:t>th</a:t>
            </a:r>
            <a:r>
              <a:rPr lang="en-US" altLang="ko-KR" sz="2000" dirty="0"/>
              <a:t> September</a:t>
            </a:r>
          </a:p>
          <a:p>
            <a:pPr lvl="1"/>
            <a:r>
              <a:rPr lang="en-US" altLang="ko-KR" sz="2000" dirty="0"/>
              <a:t>12</a:t>
            </a:r>
            <a:r>
              <a:rPr lang="en-US" altLang="ko-KR" sz="2000" baseline="30000" dirty="0"/>
              <a:t>th</a:t>
            </a:r>
            <a:r>
              <a:rPr lang="en-US" altLang="ko-KR" sz="2000" dirty="0"/>
              <a:t> PSG IWG meeting: 7</a:t>
            </a:r>
            <a:r>
              <a:rPr lang="en-US" altLang="ko-KR" sz="2000" baseline="30000" dirty="0"/>
              <a:t>th</a:t>
            </a:r>
            <a:r>
              <a:rPr lang="en-US" altLang="ko-KR" sz="2000" dirty="0"/>
              <a:t> October, </a:t>
            </a:r>
            <a:r>
              <a:rPr lang="en-US" altLang="ko-KR" sz="2000" dirty="0" err="1"/>
              <a:t>Geneve</a:t>
            </a:r>
            <a:endParaRPr lang="en-US" altLang="ko-KR" sz="2000" dirty="0"/>
          </a:p>
          <a:p>
            <a:pPr lvl="1"/>
            <a:r>
              <a:rPr lang="en-US" altLang="ko-KR" sz="2000" dirty="0"/>
              <a:t>2  </a:t>
            </a:r>
            <a:r>
              <a:rPr lang="en-US" altLang="ko-KR" sz="2000" dirty="0" err="1"/>
              <a:t>Webex</a:t>
            </a:r>
            <a:r>
              <a:rPr lang="en-US" altLang="ko-KR" sz="2000" dirty="0"/>
              <a:t> meetings of PSG IWG: 13</a:t>
            </a:r>
            <a:r>
              <a:rPr lang="en-US" altLang="ko-KR" sz="2000" baseline="30000" dirty="0"/>
              <a:t>th</a:t>
            </a:r>
            <a:r>
              <a:rPr lang="en-US" altLang="ko-KR" sz="2000" dirty="0"/>
              <a:t> and 21</a:t>
            </a:r>
            <a:r>
              <a:rPr lang="en-US" altLang="ko-KR" sz="2000" baseline="30000" dirty="0"/>
              <a:t>st</a:t>
            </a:r>
            <a:r>
              <a:rPr lang="en-US" altLang="ko-KR" sz="2000" dirty="0"/>
              <a:t> November 2019</a:t>
            </a:r>
          </a:p>
          <a:p>
            <a:pPr lvl="1"/>
            <a:r>
              <a:rPr lang="en-US" altLang="ko-KR" sz="2000" dirty="0"/>
              <a:t>13</a:t>
            </a:r>
            <a:r>
              <a:rPr lang="en-US" altLang="ko-KR" sz="2000" baseline="30000" dirty="0"/>
              <a:t>th</a:t>
            </a:r>
            <a:r>
              <a:rPr lang="en-US" altLang="ko-KR" sz="2000" dirty="0"/>
              <a:t> PSG IWG meeting: 5</a:t>
            </a:r>
            <a:r>
              <a:rPr lang="en-US" altLang="ko-KR" sz="2000" baseline="30000" dirty="0"/>
              <a:t>th</a:t>
            </a:r>
            <a:r>
              <a:rPr lang="en-US" altLang="ko-KR" sz="2000" dirty="0"/>
              <a:t> October via Audioconference</a:t>
            </a:r>
            <a:endParaRPr lang="ko-KR" altLang="en-US" sz="2000" dirty="0"/>
          </a:p>
        </p:txBody>
      </p:sp>
      <p:sp>
        <p:nvSpPr>
          <p:cNvPr id="4" name="Datumsplatzhalter 3"/>
          <p:cNvSpPr>
            <a:spLocks noGrp="1"/>
          </p:cNvSpPr>
          <p:nvPr>
            <p:ph type="dt" sz="half" idx="10"/>
          </p:nvPr>
        </p:nvSpPr>
        <p:spPr/>
        <p:txBody>
          <a:bodyPr/>
          <a:lstStyle/>
          <a:p>
            <a:r>
              <a:rPr lang="de-DE" altLang="ko-KR"/>
              <a:t>2020-10-05</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2</a:t>
            </a:fld>
            <a:endParaRPr lang="ko-KR" altLang="en-US"/>
          </a:p>
        </p:txBody>
      </p:sp>
    </p:spTree>
    <p:extLst>
      <p:ext uri="{BB962C8B-B14F-4D97-AF65-F5344CB8AC3E}">
        <p14:creationId xmlns:p14="http://schemas.microsoft.com/office/powerpoint/2010/main" val="394926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p:spPr>
        <p:txBody>
          <a:bodyPr/>
          <a:lstStyle/>
          <a:p>
            <a:pPr algn="l"/>
            <a:r>
              <a:rPr lang="en-US" altLang="ko-KR" dirty="0"/>
              <a:t>Progress Report</a:t>
            </a:r>
            <a:endParaRPr lang="ko-KR" altLang="en-US" dirty="0"/>
          </a:p>
        </p:txBody>
      </p:sp>
      <p:sp>
        <p:nvSpPr>
          <p:cNvPr id="3" name="내용 개체 틀 2"/>
          <p:cNvSpPr>
            <a:spLocks noGrp="1"/>
          </p:cNvSpPr>
          <p:nvPr>
            <p:ph idx="1"/>
          </p:nvPr>
        </p:nvSpPr>
        <p:spPr>
          <a:xfrm>
            <a:off x="457200" y="1196752"/>
            <a:ext cx="8229600" cy="5472608"/>
          </a:xfrm>
        </p:spPr>
        <p:txBody>
          <a:bodyPr>
            <a:normAutofit lnSpcReduction="10000"/>
          </a:bodyPr>
          <a:lstStyle/>
          <a:p>
            <a:pPr>
              <a:buFont typeface="Wingdings" panose="05000000000000000000" pitchFamily="2" charset="2"/>
              <a:buChar char="u"/>
            </a:pPr>
            <a:r>
              <a:rPr lang="en-US" altLang="ko-KR" sz="2000" dirty="0"/>
              <a:t>5</a:t>
            </a:r>
            <a:r>
              <a:rPr lang="en-US" altLang="ko-KR" sz="2000" baseline="30000" dirty="0"/>
              <a:t>th</a:t>
            </a:r>
            <a:r>
              <a:rPr lang="en-US" altLang="ko-KR" sz="2000" dirty="0"/>
              <a:t> PSG IWG Meeting</a:t>
            </a:r>
          </a:p>
          <a:p>
            <a:pPr marL="457200" lvl="1" indent="0" latinLnBrk="0">
              <a:buNone/>
            </a:pPr>
            <a:r>
              <a:rPr lang="en-US" altLang="ko-KR" sz="2000" dirty="0"/>
              <a:t>- 28th June in </a:t>
            </a:r>
            <a:r>
              <a:rPr lang="en-US" altLang="ko-KR" sz="2000" dirty="0" err="1"/>
              <a:t>Gilching</a:t>
            </a:r>
            <a:r>
              <a:rPr lang="en-US" altLang="ko-KR" sz="2000" dirty="0"/>
              <a:t>, Germany</a:t>
            </a:r>
            <a:endParaRPr lang="ko-KR" altLang="ko-KR" sz="2000" dirty="0"/>
          </a:p>
          <a:p>
            <a:pPr marL="576000" latinLnBrk="0"/>
            <a:r>
              <a:rPr lang="en-US" altLang="ko-KR" sz="2000" dirty="0"/>
              <a:t>19 attendants(including 7 audio conference)</a:t>
            </a:r>
          </a:p>
          <a:p>
            <a:pPr marL="576000" latinLnBrk="0"/>
            <a:r>
              <a:rPr lang="en-US" altLang="ko-KR" sz="2000" dirty="0"/>
              <a:t>Secretary reviewed current GTR proposal all-in-one.</a:t>
            </a:r>
            <a:endParaRPr lang="ko-KR" altLang="ko-KR" sz="2000" dirty="0"/>
          </a:p>
          <a:p>
            <a:pPr marL="576000" latinLnBrk="0"/>
            <a:r>
              <a:rPr lang="en-US" altLang="ko-KR" sz="2000" dirty="0"/>
              <a:t>KATRI presented the rationale of proposal for limitation of CPA(Ceramic Printed Area)</a:t>
            </a:r>
            <a:endParaRPr lang="ko-KR" altLang="ko-KR" sz="2000" dirty="0"/>
          </a:p>
          <a:p>
            <a:pPr marL="576000" latinLnBrk="0"/>
            <a:r>
              <a:rPr lang="en-US" altLang="ko-KR" sz="2000" dirty="0"/>
              <a:t>NHTSA submitted questionnaires regarding the detail information of Korean research and the justification of current proposal, etc.</a:t>
            </a:r>
          </a:p>
          <a:p>
            <a:pPr marL="576000" latinLnBrk="0"/>
            <a:endParaRPr lang="ko-KR" altLang="ko-KR" sz="1000" dirty="0"/>
          </a:p>
          <a:p>
            <a:pPr latinLnBrk="0">
              <a:buFont typeface="Wingdings" panose="05000000000000000000" pitchFamily="2" charset="2"/>
              <a:buChar char="u"/>
            </a:pPr>
            <a:r>
              <a:rPr lang="en-US" altLang="ko-KR" sz="2000" dirty="0"/>
              <a:t>WEBEX Preview meeting</a:t>
            </a:r>
          </a:p>
          <a:p>
            <a:pPr marL="233100" indent="0" latinLnBrk="0">
              <a:buNone/>
            </a:pPr>
            <a:r>
              <a:rPr lang="en-US" altLang="ko-KR" sz="2000" dirty="0"/>
              <a:t> - 4th October</a:t>
            </a:r>
          </a:p>
          <a:p>
            <a:pPr marL="576000" latinLnBrk="0"/>
            <a:r>
              <a:rPr lang="en-US" altLang="ko-KR" sz="2000" dirty="0"/>
              <a:t>19 attendants via </a:t>
            </a:r>
            <a:r>
              <a:rPr lang="en-US" altLang="ko-KR" sz="2000" dirty="0" err="1"/>
              <a:t>webex</a:t>
            </a:r>
            <a:r>
              <a:rPr lang="en-US" altLang="ko-KR" sz="2000" dirty="0"/>
              <a:t>/audio</a:t>
            </a:r>
          </a:p>
          <a:p>
            <a:pPr marL="576000" latinLnBrk="0"/>
            <a:r>
              <a:rPr lang="en-US" altLang="ko-KR" sz="2000" dirty="0"/>
              <a:t>KATRI presented the answer of NHTSA questions and shared opinions with members.</a:t>
            </a:r>
          </a:p>
          <a:p>
            <a:pPr marL="576000" latinLnBrk="0"/>
            <a:r>
              <a:rPr lang="en-US" altLang="ko-KR" sz="2000" dirty="0"/>
              <a:t>Further discussion will be continued in 6</a:t>
            </a:r>
            <a:r>
              <a:rPr lang="en-US" altLang="ko-KR" sz="2000" baseline="30000" dirty="0"/>
              <a:t>th</a:t>
            </a:r>
            <a:r>
              <a:rPr lang="en-US" altLang="ko-KR" sz="2000" dirty="0"/>
              <a:t> PSG meeting with additional explanation materials.</a:t>
            </a:r>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3</a:t>
            </a:fld>
            <a:endParaRPr lang="ko-KR" altLang="en-US"/>
          </a:p>
        </p:txBody>
      </p:sp>
      <p:sp>
        <p:nvSpPr>
          <p:cNvPr id="6" name="Datumsplatzhalter 5"/>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73502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6</a:t>
            </a:r>
            <a:r>
              <a:rPr lang="en-US" altLang="ko-KR" sz="2000" baseline="30000" dirty="0"/>
              <a:t>th</a:t>
            </a:r>
            <a:r>
              <a:rPr lang="en-US" altLang="ko-KR" sz="2000" dirty="0"/>
              <a:t> PSG IWG Meeting</a:t>
            </a:r>
          </a:p>
          <a:p>
            <a:pPr marL="457200" lvl="1" indent="0" latinLnBrk="0">
              <a:lnSpc>
                <a:spcPct val="130000"/>
              </a:lnSpc>
              <a:buFont typeface="Arial" panose="020B0604020202020204" pitchFamily="34" charset="0"/>
              <a:buNone/>
            </a:pPr>
            <a:r>
              <a:rPr lang="en-US" altLang="ko-KR" sz="2000" dirty="0"/>
              <a:t>- 10th October in Geneva</a:t>
            </a:r>
            <a:endParaRPr lang="ko-KR" altLang="ko-KR" sz="2000" dirty="0"/>
          </a:p>
          <a:p>
            <a:pPr marL="576000" latinLnBrk="0">
              <a:lnSpc>
                <a:spcPct val="130000"/>
              </a:lnSpc>
            </a:pPr>
            <a:r>
              <a:rPr lang="en-US" altLang="ko-KR" sz="2000" dirty="0"/>
              <a:t>22 attendants(including 4 audio conference)</a:t>
            </a:r>
          </a:p>
          <a:p>
            <a:pPr marL="576000" latinLnBrk="0">
              <a:lnSpc>
                <a:spcPct val="130000"/>
              </a:lnSpc>
            </a:pPr>
            <a:r>
              <a:rPr lang="en-US" altLang="ko-KR" sz="2000" dirty="0"/>
              <a:t>KATRI reviewed the answer of NHTSA’s question again with updated documents.</a:t>
            </a:r>
          </a:p>
          <a:p>
            <a:pPr marL="576000" latinLnBrk="0">
              <a:lnSpc>
                <a:spcPct val="130000"/>
              </a:lnSpc>
            </a:pPr>
            <a:r>
              <a:rPr lang="en-US" altLang="ko-KR" sz="2000" dirty="0"/>
              <a:t>NHTSA referred that more studies on CPA and verification for test procedure are necessary for amendment GTR 6.</a:t>
            </a:r>
          </a:p>
          <a:p>
            <a:pPr marL="576000" latinLnBrk="0">
              <a:lnSpc>
                <a:spcPct val="130000"/>
              </a:lnSpc>
            </a:pPr>
            <a:r>
              <a:rPr lang="en-US" altLang="ko-KR" sz="2000" spc="-100" dirty="0"/>
              <a:t>All members agreed to extend mandate 1.5 years more(by June 2018) and divide into two step approaches(urgent issues/further research on CPA). </a:t>
            </a:r>
          </a:p>
          <a:p>
            <a:pPr marL="576000" latinLnBrk="0">
              <a:lnSpc>
                <a:spcPct val="130000"/>
              </a:lnSpc>
            </a:pPr>
            <a:r>
              <a:rPr lang="en-US" altLang="ko-KR" sz="2000" dirty="0"/>
              <a:t>Amendments on scope and impact point(related to GRSG 107-23) </a:t>
            </a:r>
            <a:r>
              <a:rPr lang="en-US" altLang="ko-KR" sz="2000" spc="-50" dirty="0"/>
              <a:t>which are urgent issues are agreed to propose in next GRSG session.</a:t>
            </a:r>
          </a:p>
          <a:p>
            <a:pPr marL="576000" latinLnBrk="0">
              <a:lnSpc>
                <a:spcPct val="130000"/>
              </a:lnSpc>
            </a:pPr>
            <a:r>
              <a:rPr lang="en-US" altLang="ko-KR" sz="2000" dirty="0"/>
              <a:t>Amendment proposal agreed and formalized sent to GRSG secretary in due time.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4</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283066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14529" y="188640"/>
            <a:ext cx="6837898" cy="646331"/>
          </a:xfrm>
          <a:prstGeom prst="rect">
            <a:avLst/>
          </a:prstGeom>
        </p:spPr>
        <p:txBody>
          <a:bodyPr wrap="none">
            <a:spAutoFit/>
          </a:bodyPr>
          <a:lstStyle/>
          <a:p>
            <a:r>
              <a:rPr lang="en-US" altLang="ko-KR" sz="3600" dirty="0"/>
              <a:t>Proposal for amendment GTR 6</a:t>
            </a:r>
            <a:endParaRPr lang="ko-KR" altLang="en-US" sz="3600" dirty="0"/>
          </a:p>
        </p:txBody>
      </p:sp>
      <p:sp>
        <p:nvSpPr>
          <p:cNvPr id="6" name="TextBox 5"/>
          <p:cNvSpPr txBox="1"/>
          <p:nvPr/>
        </p:nvSpPr>
        <p:spPr>
          <a:xfrm>
            <a:off x="587990" y="1484784"/>
            <a:ext cx="6144250" cy="369332"/>
          </a:xfrm>
          <a:prstGeom prst="rect">
            <a:avLst/>
          </a:prstGeom>
          <a:noFill/>
          <a:ln>
            <a:solidFill>
              <a:schemeClr val="tx1"/>
            </a:solidFill>
          </a:ln>
        </p:spPr>
        <p:txBody>
          <a:bodyPr wrap="square" rtlCol="0">
            <a:spAutoFit/>
          </a:bodyPr>
          <a:lstStyle/>
          <a:p>
            <a:r>
              <a:rPr lang="en-GB" altLang="ko-KR" i="1" dirty="0"/>
              <a:t>Part B, paragraph 2., Application/Scope</a:t>
            </a:r>
            <a:r>
              <a:rPr lang="en-GB" altLang="ko-KR" dirty="0"/>
              <a:t>, amend to read:</a:t>
            </a:r>
            <a:endParaRPr lang="ko-KR" altLang="ko-KR" dirty="0"/>
          </a:p>
        </p:txBody>
      </p:sp>
      <p:sp>
        <p:nvSpPr>
          <p:cNvPr id="7" name="직사각형 6"/>
          <p:cNvSpPr/>
          <p:nvPr/>
        </p:nvSpPr>
        <p:spPr>
          <a:xfrm>
            <a:off x="587990" y="1994420"/>
            <a:ext cx="8016458" cy="1477328"/>
          </a:xfrm>
          <a:prstGeom prst="rect">
            <a:avLst/>
          </a:prstGeom>
          <a:ln>
            <a:solidFill>
              <a:schemeClr val="tx1"/>
            </a:solidFill>
          </a:ln>
        </p:spPr>
        <p:txBody>
          <a:bodyPr wrap="square">
            <a:spAutoFit/>
          </a:bodyPr>
          <a:lstStyle/>
          <a:p>
            <a:pPr marL="1071563" indent="-1071563"/>
            <a:r>
              <a:rPr lang="en-US" altLang="ko-KR" dirty="0"/>
              <a:t>"2.	This regulation applies to safety glazing intended for installation as windscreens or </a:t>
            </a:r>
            <a:r>
              <a:rPr lang="en-US" altLang="ko-KR" dirty="0">
                <a:solidFill>
                  <a:srgbClr val="FF0000"/>
                </a:solidFill>
              </a:rPr>
              <a:t>panes or as partitioning</a:t>
            </a:r>
            <a:r>
              <a:rPr lang="en-US" altLang="ko-KR" b="1" dirty="0"/>
              <a:t>, </a:t>
            </a:r>
            <a:r>
              <a:rPr lang="en-US" altLang="ko-KR" strike="sngStrike" dirty="0"/>
              <a:t>use of double windows panes, each pane is considered a separate item of glazing panes</a:t>
            </a:r>
            <a:r>
              <a:rPr lang="en-US" altLang="ko-KR" dirty="0"/>
              <a:t> on Category 1 and 2 vehicles as defined in Special Resolution No. 1 (S.R.1) …………………………….</a:t>
            </a:r>
            <a:endParaRPr lang="ko-KR" altLang="ko-KR" dirty="0"/>
          </a:p>
        </p:txBody>
      </p:sp>
      <p:sp>
        <p:nvSpPr>
          <p:cNvPr id="8" name="TextBox 7"/>
          <p:cNvSpPr txBox="1"/>
          <p:nvPr/>
        </p:nvSpPr>
        <p:spPr>
          <a:xfrm>
            <a:off x="579769" y="3573016"/>
            <a:ext cx="6152471" cy="369332"/>
          </a:xfrm>
          <a:prstGeom prst="rect">
            <a:avLst/>
          </a:prstGeom>
          <a:noFill/>
          <a:ln>
            <a:solidFill>
              <a:schemeClr val="tx1"/>
            </a:solidFill>
          </a:ln>
        </p:spPr>
        <p:txBody>
          <a:bodyPr wrap="square" rtlCol="0">
            <a:spAutoFit/>
          </a:bodyPr>
          <a:lstStyle/>
          <a:p>
            <a:r>
              <a:rPr lang="en-GB" altLang="ko-KR" i="1" dirty="0"/>
              <a:t>Part B, paragraph 6.3.2.3.</a:t>
            </a:r>
            <a:r>
              <a:rPr lang="en-GB" altLang="ko-KR" dirty="0"/>
              <a:t>, amend to read:         </a:t>
            </a:r>
            <a:endParaRPr lang="ko-KR" altLang="ko-KR" dirty="0"/>
          </a:p>
        </p:txBody>
      </p:sp>
      <p:sp>
        <p:nvSpPr>
          <p:cNvPr id="9" name="직사각형 8"/>
          <p:cNvSpPr/>
          <p:nvPr/>
        </p:nvSpPr>
        <p:spPr>
          <a:xfrm>
            <a:off x="595122" y="4054420"/>
            <a:ext cx="8016458" cy="1200329"/>
          </a:xfrm>
          <a:prstGeom prst="rect">
            <a:avLst/>
          </a:prstGeom>
          <a:ln>
            <a:solidFill>
              <a:schemeClr val="tx1"/>
            </a:solidFill>
          </a:ln>
        </p:spPr>
        <p:txBody>
          <a:bodyPr wrap="square">
            <a:spAutoFit/>
          </a:bodyPr>
          <a:lstStyle/>
          <a:p>
            <a:pPr marL="1071563" indent="-1071563"/>
            <a:r>
              <a:rPr lang="en-US" altLang="ko-KR" dirty="0"/>
              <a:t>"6.3.2.3.	The point of impact shall be within 25 mm of the </a:t>
            </a:r>
            <a:r>
              <a:rPr lang="en-US" altLang="ko-KR" dirty="0">
                <a:solidFill>
                  <a:srgbClr val="FF0000"/>
                </a:solidFill>
              </a:rPr>
              <a:t>geometric</a:t>
            </a:r>
            <a:r>
              <a:rPr lang="en-US" altLang="ko-KR" dirty="0"/>
              <a:t> </a:t>
            </a:r>
            <a:r>
              <a:rPr lang="en-US" altLang="ko-KR" dirty="0" err="1"/>
              <a:t>centre</a:t>
            </a:r>
            <a:r>
              <a:rPr lang="en-US" altLang="ko-KR" dirty="0"/>
              <a:t> of the </a:t>
            </a:r>
            <a:r>
              <a:rPr lang="en-US" altLang="ko-KR" dirty="0">
                <a:solidFill>
                  <a:srgbClr val="FF0000"/>
                </a:solidFill>
              </a:rPr>
              <a:t>test piece</a:t>
            </a:r>
            <a:r>
              <a:rPr lang="en-US" altLang="ko-KR" dirty="0"/>
              <a:t> </a:t>
            </a:r>
            <a:r>
              <a:rPr lang="en-US" altLang="ko-KR" strike="sngStrike" dirty="0"/>
              <a:t>supported area</a:t>
            </a:r>
            <a:r>
              <a:rPr lang="en-US" altLang="ko-KR" dirty="0"/>
              <a:t> for a drop height less than or equal to 6 m, and within 50 mm of the </a:t>
            </a:r>
            <a:r>
              <a:rPr lang="en-US" altLang="ko-KR" dirty="0" err="1"/>
              <a:t>centre</a:t>
            </a:r>
            <a:r>
              <a:rPr lang="en-US" altLang="ko-KR" dirty="0"/>
              <a:t> of the </a:t>
            </a:r>
            <a:r>
              <a:rPr lang="en-US" altLang="ko-KR" strike="sngStrike" dirty="0"/>
              <a:t>supported area</a:t>
            </a:r>
            <a:r>
              <a:rPr lang="en-US" altLang="ko-KR" dirty="0"/>
              <a:t> </a:t>
            </a:r>
            <a:r>
              <a:rPr lang="en-US" altLang="ko-KR" dirty="0">
                <a:solidFill>
                  <a:srgbClr val="FF0000"/>
                </a:solidFill>
              </a:rPr>
              <a:t>test piece</a:t>
            </a:r>
            <a:r>
              <a:rPr lang="en-US" altLang="ko-KR" dirty="0"/>
              <a:t>  for a drop height greater than 6 m."</a:t>
            </a:r>
            <a:endParaRPr lang="ko-KR" altLang="ko-KR" dirty="0"/>
          </a:p>
        </p:txBody>
      </p:sp>
      <p:sp>
        <p:nvSpPr>
          <p:cNvPr id="10" name="TextBox 9"/>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5</a:t>
            </a:fld>
            <a:endParaRPr lang="ko-KR" altLang="en-US"/>
          </a:p>
        </p:txBody>
      </p:sp>
      <p:sp>
        <p:nvSpPr>
          <p:cNvPr id="5" name="Datumsplatzhalter 4"/>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166469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a:t>2016- </a:t>
            </a:r>
            <a:r>
              <a:rPr lang="en-US" altLang="ko-KR" strike="sngStrike" dirty="0">
                <a:solidFill>
                  <a:srgbClr val="FF0000"/>
                </a:solidFill>
              </a:rPr>
              <a:t>2015-2016 </a:t>
            </a:r>
            <a:r>
              <a:rPr lang="en-US" altLang="ko-KR" dirty="0">
                <a:solidFill>
                  <a:srgbClr val="FF0000"/>
                </a:solidFill>
              </a:rPr>
              <a:t>June 2018 </a:t>
            </a:r>
            <a:r>
              <a:rPr lang="en-US" altLang="ko-KR" dirty="0"/>
              <a:t>: Meeting of the IWG, regular reporting to the Administrative Committee. </a:t>
            </a:r>
          </a:p>
          <a:p>
            <a:pPr marL="1250950" indent="-349250">
              <a:lnSpc>
                <a:spcPct val="120000"/>
              </a:lnSpc>
              <a:spcBef>
                <a:spcPts val="1200"/>
              </a:spcBef>
            </a:pPr>
            <a:r>
              <a:rPr lang="en-US" altLang="ko-KR" dirty="0"/>
              <a:t>(b) </a:t>
            </a:r>
            <a:r>
              <a:rPr lang="en-US" altLang="ko-KR" strike="sngStrike" dirty="0">
                <a:solidFill>
                  <a:srgbClr val="FF0000"/>
                </a:solidFill>
              </a:rPr>
              <a:t>November 2016 </a:t>
            </a:r>
            <a:r>
              <a:rPr lang="en-US" altLang="ko-KR" dirty="0">
                <a:solidFill>
                  <a:srgbClr val="FF0000"/>
                </a:solidFill>
              </a:rPr>
              <a:t>June 2018 </a:t>
            </a:r>
            <a:r>
              <a:rPr lang="en-US" altLang="ko-KR" dirty="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6</a:t>
            </a:fld>
            <a:endParaRPr lang="ko-KR" altLang="en-US"/>
          </a:p>
        </p:txBody>
      </p:sp>
      <p:sp>
        <p:nvSpPr>
          <p:cNvPr id="4" name="Datumsplatzhalter 3"/>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252877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340768"/>
            <a:ext cx="8547792" cy="3902607"/>
          </a:xfrm>
          <a:prstGeom prst="rect">
            <a:avLst/>
          </a:prstGeom>
          <a:ln>
            <a:solidFill>
              <a:schemeClr val="tx1"/>
            </a:solidFill>
          </a:ln>
        </p:spPr>
        <p:txBody>
          <a:bodyPr wrap="square">
            <a:spAutoFit/>
          </a:bodyPr>
          <a:lstStyle/>
          <a:p>
            <a:pPr lvl="1">
              <a:lnSpc>
                <a:spcPct val="120000"/>
              </a:lnSpc>
              <a:spcBef>
                <a:spcPts val="1200"/>
              </a:spcBef>
            </a:pPr>
            <a:r>
              <a:rPr lang="en-US" altLang="ko-KR" dirty="0"/>
              <a:t>With regards to the definition of toughened glass, the IWG will review if the definition of toughened glass is appropriate to assure the safety of panoramic sunroof and then will clearly define the mechanical properties of toughened glass, if necessary. For example, toughened glass is expected to be stronger than before it was, i.e. before it underwent the toughening process.</a:t>
            </a:r>
          </a:p>
          <a:p>
            <a:pPr lvl="1">
              <a:lnSpc>
                <a:spcPct val="120000"/>
              </a:lnSpc>
              <a:spcBef>
                <a:spcPts val="1200"/>
              </a:spcBef>
            </a:pPr>
            <a:r>
              <a:rPr lang="en-CA" dirty="0">
                <a:solidFill>
                  <a:srgbClr val="FF0000"/>
                </a:solidFill>
              </a:rPr>
              <a:t>The work of the Informal Group will follow a 2-step approach splitting the working tasks in paragraphs 5.2 and 5.3 into short-term (5.3) and medium-term (5.2) activities. For the task in paragraph 5.2 the Informal Group will   review further work to be undertaken to understand better the effects for  improving safety of panoramic sunroof glazing.</a:t>
            </a:r>
            <a:endParaRPr lang="en-CA" strike="sngStrike" dirty="0">
              <a:solidFill>
                <a:srgbClr val="FF000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2" name="Textfeld 1"/>
          <p:cNvSpPr txBox="1"/>
          <p:nvPr/>
        </p:nvSpPr>
        <p:spPr>
          <a:xfrm>
            <a:off x="416696" y="1377079"/>
            <a:ext cx="489236" cy="369332"/>
          </a:xfrm>
          <a:prstGeom prst="rect">
            <a:avLst/>
          </a:prstGeom>
          <a:noFill/>
        </p:spPr>
        <p:txBody>
          <a:bodyPr wrap="none" rtlCol="0">
            <a:spAutoFit/>
          </a:bodyPr>
          <a:lstStyle/>
          <a:p>
            <a:r>
              <a:rPr lang="de-DE" dirty="0"/>
              <a:t>5.1</a:t>
            </a:r>
          </a:p>
        </p:txBody>
      </p:sp>
      <p:sp>
        <p:nvSpPr>
          <p:cNvPr id="4" name="Foliennummernplatzhalter 3"/>
          <p:cNvSpPr>
            <a:spLocks noGrp="1"/>
          </p:cNvSpPr>
          <p:nvPr>
            <p:ph type="sldNum" sz="quarter" idx="12"/>
          </p:nvPr>
        </p:nvSpPr>
        <p:spPr/>
        <p:txBody>
          <a:bodyPr/>
          <a:lstStyle/>
          <a:p>
            <a:fld id="{33F931B7-2ABC-40CD-ACB7-5729B82BA219}" type="slidenum">
              <a:rPr lang="ko-KR" altLang="en-US" smtClean="0"/>
              <a:t>7</a:t>
            </a:fld>
            <a:endParaRPr lang="ko-KR" altLang="en-US"/>
          </a:p>
        </p:txBody>
      </p:sp>
      <p:sp>
        <p:nvSpPr>
          <p:cNvPr id="8" name="Datumsplatzhalter 7"/>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60850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340768"/>
            <a:ext cx="8547792" cy="5182957"/>
          </a:xfrm>
          <a:prstGeom prst="rect">
            <a:avLst/>
          </a:prstGeom>
          <a:ln>
            <a:solidFill>
              <a:schemeClr val="tx1"/>
            </a:solidFill>
          </a:ln>
        </p:spPr>
        <p:txBody>
          <a:bodyPr wrap="square">
            <a:spAutoFit/>
          </a:bodyPr>
          <a:lstStyle/>
          <a:p>
            <a:pPr lvl="1">
              <a:lnSpc>
                <a:spcPct val="120000"/>
              </a:lnSpc>
              <a:spcBef>
                <a:spcPts val="1200"/>
              </a:spcBef>
            </a:pPr>
            <a:r>
              <a:rPr lang="en-CA" dirty="0">
                <a:solidFill>
                  <a:srgbClr val="FF0000"/>
                </a:solidFill>
              </a:rPr>
              <a:t>Step 2</a:t>
            </a:r>
          </a:p>
          <a:p>
            <a:pPr lvl="1">
              <a:lnSpc>
                <a:spcPct val="120000"/>
              </a:lnSpc>
              <a:spcBef>
                <a:spcPts val="1200"/>
              </a:spcBef>
            </a:pPr>
            <a:r>
              <a:rPr lang="en-CA" dirty="0"/>
              <a:t>With regards to the 227g ball drop test, </a:t>
            </a:r>
            <a:r>
              <a:rPr lang="en-CA" dirty="0">
                <a:solidFill>
                  <a:srgbClr val="FF0000"/>
                </a:solidFill>
              </a:rPr>
              <a:t>the original task of </a:t>
            </a:r>
            <a:r>
              <a:rPr lang="en-CA" strike="sngStrike" dirty="0"/>
              <a:t>the </a:t>
            </a:r>
            <a:r>
              <a:rPr lang="en-CA" dirty="0"/>
              <a:t>IWG will</a:t>
            </a:r>
            <a:r>
              <a:rPr lang="en-CA" dirty="0">
                <a:solidFill>
                  <a:srgbClr val="FF0000"/>
                </a:solidFill>
              </a:rPr>
              <a:t> be    extended to take further research results into account to </a:t>
            </a:r>
            <a:r>
              <a:rPr lang="en-CA" dirty="0"/>
              <a:t>discuss the         following:</a:t>
            </a:r>
          </a:p>
          <a:p>
            <a:pPr marL="800100" lvl="1" indent="-342900">
              <a:lnSpc>
                <a:spcPct val="120000"/>
              </a:lnSpc>
              <a:spcBef>
                <a:spcPts val="1200"/>
              </a:spcBef>
              <a:buAutoNum type="alphaLcParenBoth"/>
            </a:pPr>
            <a:r>
              <a:rPr lang="en-CA" dirty="0"/>
              <a:t>Only using a 30cm x 30cm test piece for the 227g ball drop test</a:t>
            </a:r>
          </a:p>
          <a:p>
            <a:pPr marL="800100" lvl="1" indent="-342900">
              <a:lnSpc>
                <a:spcPct val="120000"/>
              </a:lnSpc>
              <a:spcBef>
                <a:spcPts val="1200"/>
              </a:spcBef>
              <a:buAutoNum type="alphaLcParenBoth"/>
            </a:pPr>
            <a:r>
              <a:rPr lang="en-CA" dirty="0"/>
              <a:t>Using a test piece that reflects the representative characteristics of a     finished product, on condition that a certain area of opaque               obscuration, which is necessary for the fixing of the toughened glass to a vehicle, is excluded from impact point of toughened glass at a test.</a:t>
            </a:r>
          </a:p>
          <a:p>
            <a:pPr marL="800100" lvl="1" indent="-342900">
              <a:lnSpc>
                <a:spcPct val="120000"/>
              </a:lnSpc>
              <a:spcBef>
                <a:spcPts val="1200"/>
              </a:spcBef>
              <a:buAutoNum type="alphaLcParenBoth"/>
            </a:pPr>
            <a:r>
              <a:rPr lang="en-CA" dirty="0"/>
              <a:t>Clarifying and harmonizing the UN Regulation and ISO with regards to  the test</a:t>
            </a:r>
          </a:p>
          <a:p>
            <a:pPr marL="800100" lvl="1" indent="-342900">
              <a:lnSpc>
                <a:spcPct val="120000"/>
              </a:lnSpc>
              <a:spcBef>
                <a:spcPts val="1200"/>
              </a:spcBef>
              <a:buAutoNum type="alphaLcParenBoth"/>
            </a:pPr>
            <a:r>
              <a:rPr lang="en-CA" dirty="0">
                <a:solidFill>
                  <a:srgbClr val="FF0000"/>
                </a:solidFill>
              </a:rPr>
              <a:t>Decision on other test procedures to complement the 227g ball drop    test</a:t>
            </a: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a:t>5.2</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8</a:t>
            </a:fld>
            <a:endParaRPr lang="ko-KR" altLang="en-US"/>
          </a:p>
        </p:txBody>
      </p:sp>
      <p:sp>
        <p:nvSpPr>
          <p:cNvPr id="4" name="Datumsplatzhalter 3"/>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417960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a:t>Update of Terms of Reference</a:t>
            </a:r>
            <a:endParaRPr lang="ko-KR" altLang="en-US" sz="3600" dirty="0"/>
          </a:p>
        </p:txBody>
      </p:sp>
      <p:sp>
        <p:nvSpPr>
          <p:cNvPr id="6" name="직사각형 5"/>
          <p:cNvSpPr/>
          <p:nvPr/>
        </p:nvSpPr>
        <p:spPr>
          <a:xfrm>
            <a:off x="416696" y="1340768"/>
            <a:ext cx="8547792" cy="1575816"/>
          </a:xfrm>
          <a:prstGeom prst="rect">
            <a:avLst/>
          </a:prstGeom>
          <a:ln>
            <a:solidFill>
              <a:schemeClr val="tx1"/>
            </a:solidFill>
          </a:ln>
        </p:spPr>
        <p:txBody>
          <a:bodyPr wrap="square">
            <a:spAutoFit/>
          </a:bodyPr>
          <a:lstStyle/>
          <a:p>
            <a:pPr lvl="1">
              <a:lnSpc>
                <a:spcPct val="120000"/>
              </a:lnSpc>
              <a:spcBef>
                <a:spcPts val="1200"/>
              </a:spcBef>
            </a:pPr>
            <a:r>
              <a:rPr lang="en-CA" dirty="0">
                <a:solidFill>
                  <a:srgbClr val="FF0000"/>
                </a:solidFill>
              </a:rPr>
              <a:t>Step 1</a:t>
            </a:r>
          </a:p>
          <a:p>
            <a:pPr lvl="1">
              <a:lnSpc>
                <a:spcPct val="120000"/>
              </a:lnSpc>
              <a:spcBef>
                <a:spcPts val="1200"/>
              </a:spcBef>
            </a:pPr>
            <a:r>
              <a:rPr lang="en-CA" dirty="0"/>
              <a:t>The IWG shall also assess whether there should be further amendments to the classification of glazing, which may be installed as windscreen, other windows of a vehicle, and sunroof. </a:t>
            </a:r>
            <a:endParaRPr lang="en-CA" strike="sngStrike" dirty="0">
              <a:solidFill>
                <a:srgbClr val="0070C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a:t>5.3</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9</a:t>
            </a:fld>
            <a:endParaRPr lang="ko-KR" altLang="en-US"/>
          </a:p>
        </p:txBody>
      </p:sp>
      <p:sp>
        <p:nvSpPr>
          <p:cNvPr id="9" name="직사각형 5"/>
          <p:cNvSpPr/>
          <p:nvPr/>
        </p:nvSpPr>
        <p:spPr>
          <a:xfrm>
            <a:off x="416696" y="3797400"/>
            <a:ext cx="8547792" cy="1243417"/>
          </a:xfrm>
          <a:prstGeom prst="rect">
            <a:avLst/>
          </a:prstGeom>
          <a:ln>
            <a:solidFill>
              <a:schemeClr val="tx1"/>
            </a:solidFill>
          </a:ln>
        </p:spPr>
        <p:txBody>
          <a:bodyPr wrap="square">
            <a:spAutoFit/>
          </a:bodyPr>
          <a:lstStyle/>
          <a:p>
            <a:pPr lvl="1">
              <a:lnSpc>
                <a:spcPct val="120000"/>
              </a:lnSpc>
              <a:spcBef>
                <a:spcPts val="1200"/>
              </a:spcBef>
            </a:pPr>
            <a:endParaRPr lang="en-CA" dirty="0"/>
          </a:p>
          <a:p>
            <a:pPr lvl="1">
              <a:lnSpc>
                <a:spcPct val="120000"/>
              </a:lnSpc>
              <a:spcBef>
                <a:spcPts val="1200"/>
              </a:spcBef>
            </a:pPr>
            <a:r>
              <a:rPr lang="en-CA" dirty="0"/>
              <a:t>Chair (Republic of Korea), Co-Chair (Germany) and a secretary </a:t>
            </a:r>
            <a:r>
              <a:rPr lang="en-CA" dirty="0">
                <a:solidFill>
                  <a:srgbClr val="FF0000"/>
                </a:solidFill>
              </a:rPr>
              <a:t>(CLEPA)</a:t>
            </a:r>
            <a:r>
              <a:rPr lang="en-CA" dirty="0"/>
              <a:t> will   manage IWG.</a:t>
            </a:r>
            <a:endParaRPr lang="en-CA" strike="sngStrike" dirty="0">
              <a:solidFill>
                <a:srgbClr val="0070C0"/>
              </a:solidFill>
            </a:endParaRPr>
          </a:p>
        </p:txBody>
      </p:sp>
      <p:sp>
        <p:nvSpPr>
          <p:cNvPr id="10" name="Textfeld 9"/>
          <p:cNvSpPr txBox="1"/>
          <p:nvPr/>
        </p:nvSpPr>
        <p:spPr>
          <a:xfrm>
            <a:off x="410356" y="3729806"/>
            <a:ext cx="489236" cy="923330"/>
          </a:xfrm>
          <a:prstGeom prst="rect">
            <a:avLst/>
          </a:prstGeom>
          <a:noFill/>
        </p:spPr>
        <p:txBody>
          <a:bodyPr wrap="none" rtlCol="0">
            <a:spAutoFit/>
          </a:bodyPr>
          <a:lstStyle/>
          <a:p>
            <a:r>
              <a:rPr lang="de-DE" dirty="0"/>
              <a:t>6.1</a:t>
            </a:r>
          </a:p>
          <a:p>
            <a:endParaRPr lang="de-DE" dirty="0"/>
          </a:p>
          <a:p>
            <a:r>
              <a:rPr lang="de-DE" dirty="0"/>
              <a:t>(b)</a:t>
            </a:r>
          </a:p>
        </p:txBody>
      </p:sp>
      <p:sp>
        <p:nvSpPr>
          <p:cNvPr id="4" name="Datumsplatzhalter 3"/>
          <p:cNvSpPr>
            <a:spLocks noGrp="1"/>
          </p:cNvSpPr>
          <p:nvPr>
            <p:ph type="dt" sz="half" idx="10"/>
          </p:nvPr>
        </p:nvSpPr>
        <p:spPr/>
        <p:txBody>
          <a:bodyPr/>
          <a:lstStyle/>
          <a:p>
            <a:r>
              <a:rPr lang="de-DE" altLang="ko-KR"/>
              <a:t>2020-10-05</a:t>
            </a:r>
            <a:endParaRPr lang="ko-KR" altLang="en-US"/>
          </a:p>
        </p:txBody>
      </p:sp>
    </p:spTree>
    <p:extLst>
      <p:ext uri="{BB962C8B-B14F-4D97-AF65-F5344CB8AC3E}">
        <p14:creationId xmlns:p14="http://schemas.microsoft.com/office/powerpoint/2010/main" val="146753444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2" ma:contentTypeDescription="Create a new document." ma:contentTypeScope="" ma:versionID="b46f68f7fd4ddbec8f9d92b9ae221ac3">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872661-72E1-422E-A824-00BEDC88C282}">
  <ds:schemaRefs>
    <ds:schemaRef ds:uri="http://schemas.microsoft.com/sharepoint/v3/contenttype/forms"/>
  </ds:schemaRefs>
</ds:datastoreItem>
</file>

<file path=customXml/itemProps2.xml><?xml version="1.0" encoding="utf-8"?>
<ds:datastoreItem xmlns:ds="http://schemas.openxmlformats.org/officeDocument/2006/customXml" ds:itemID="{CE800A8B-6BE5-4D1A-8E35-7209F1DD9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151232-D7CC-44E5-A18B-91855026C128}">
  <ds:schemaRefs>
    <ds:schemaRef ds:uri="http://purl.org/dc/dcmitype/"/>
    <ds:schemaRef ds:uri="http://schemas.microsoft.com/office/2006/documentManagement/type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http://schemas.microsoft.com/office/infopath/2007/PartnerControls"/>
    <ds:schemaRef ds:uri="acccb6d4-dbe5-46d2-b4d3-5733603d8c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TotalTime>
  <Words>2041</Words>
  <Application>Microsoft Office PowerPoint</Application>
  <PresentationFormat>On-screen Show (4:3)</PresentationFormat>
  <Paragraphs>188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맑은 고딕</vt:lpstr>
      <vt:lpstr>Arial</vt:lpstr>
      <vt:lpstr>Times New Roman</vt:lpstr>
      <vt:lpstr>Wingdings</vt:lpstr>
      <vt:lpstr>Office 테마</vt:lpstr>
      <vt:lpstr>PowerPoint Presentation</vt:lpstr>
      <vt:lpstr>Progress Report</vt:lpstr>
      <vt:lpstr>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국제화파트</dc:creator>
  <cp:lastModifiedBy>Benedicte</cp:lastModifiedBy>
  <cp:revision>52</cp:revision>
  <cp:lastPrinted>2019-04-01T09:51:48Z</cp:lastPrinted>
  <dcterms:created xsi:type="dcterms:W3CDTF">2016-10-11T06:57:45Z</dcterms:created>
  <dcterms:modified xsi:type="dcterms:W3CDTF">2020-10-06T08:05:34Z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