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8" r:id="rId6"/>
    <p:sldId id="333" r:id="rId7"/>
    <p:sldId id="321" r:id="rId8"/>
    <p:sldId id="302" r:id="rId9"/>
    <p:sldId id="260" r:id="rId10"/>
    <p:sldId id="295" r:id="rId11"/>
    <p:sldId id="264" r:id="rId12"/>
    <p:sldId id="331" r:id="rId13"/>
    <p:sldId id="332"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44BE6-1F37-418D-9641-06AA18ADA261}" v="2" dt="2020-10-05T13:24:43.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72"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BE07E73-EDAD-43BA-B939-F8D1BEDB0E3C}" type="datetimeFigureOut">
              <a:rPr lang="it-IT" smtClean="0"/>
              <a:t>05/10/2020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testo verticale 2"/>
          <p:cNvSpPr>
            <a:spLocks noGrp="1"/>
          </p:cNvSpPr>
          <p:nvPr>
            <p:ph type="body" orient="vert" idx="1" hasCustomPrompt="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E07E73-EDAD-43BA-B939-F8D1BEDB0E3C}" type="datetimeFigureOut">
              <a:rPr lang="it-IT" smtClean="0"/>
              <a:t>05/10/2020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E07E73-EDAD-43BA-B939-F8D1BEDB0E3C}" type="datetimeFigureOut">
              <a:rPr lang="it-IT" smtClean="0"/>
              <a:t>05/10/2020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8" name="Titelplatzhalter 10"/>
          <p:cNvSpPr>
            <a:spLocks noGrp="1"/>
          </p:cNvSpPr>
          <p:nvPr>
            <p:ph type="title" hasCustomPrompt="1"/>
          </p:nvPr>
        </p:nvSpPr>
        <p:spPr>
          <a:xfrm>
            <a:off x="666712" y="285728"/>
            <a:ext cx="8001056" cy="595035"/>
          </a:xfrm>
          <a:prstGeom prst="rect">
            <a:avLst/>
          </a:prstGeom>
        </p:spPr>
        <p:txBody>
          <a:bodyPr vert="horz" wrap="square" lIns="91440" tIns="45720" rIns="91440" bIns="45720" rtlCol="0" anchor="ctr">
            <a:spAutoFit/>
          </a:bodyPr>
          <a:lstStyle>
            <a:lvl1pPr>
              <a:defRPr/>
            </a:lvl1pPr>
          </a:lstStyle>
          <a:p>
            <a:r>
              <a:rPr lang="de-DE" dirty="0"/>
              <a:t>Kapitel durch klicken hinzufügen</a:t>
            </a:r>
          </a:p>
        </p:txBody>
      </p:sp>
      <p:sp>
        <p:nvSpPr>
          <p:cNvPr id="13" name="Textplatzhalter 12"/>
          <p:cNvSpPr>
            <a:spLocks noGrp="1"/>
          </p:cNvSpPr>
          <p:nvPr>
            <p:ph type="body" sz="quarter" idx="10" hasCustomPrompt="1"/>
          </p:nvPr>
        </p:nvSpPr>
        <p:spPr>
          <a:xfrm>
            <a:off x="666712" y="857232"/>
            <a:ext cx="7429552" cy="328295"/>
          </a:xfrm>
          <a:prstGeom prst="rect">
            <a:avLst/>
          </a:prstGeom>
        </p:spPr>
        <p:txBody>
          <a:bodyPr wrap="square">
            <a:spAutoFit/>
          </a:bodyPr>
          <a:lstStyle>
            <a:lvl1pPr>
              <a:buNone/>
              <a:defRPr sz="1335" baseline="0">
                <a:solidFill>
                  <a:srgbClr val="055D79"/>
                </a:solidFill>
              </a:defRPr>
            </a:lvl1pPr>
          </a:lstStyle>
          <a:p>
            <a:pPr lvl="0"/>
            <a:r>
              <a:rPr lang="de-DE" dirty="0"/>
              <a:t>Hauptthema durch Klicken hinzufügen</a:t>
            </a:r>
          </a:p>
        </p:txBody>
      </p:sp>
      <p:sp>
        <p:nvSpPr>
          <p:cNvPr id="15" name="Textplatzhalter 14"/>
          <p:cNvSpPr>
            <a:spLocks noGrp="1"/>
          </p:cNvSpPr>
          <p:nvPr>
            <p:ph type="body" sz="quarter" idx="11"/>
          </p:nvPr>
        </p:nvSpPr>
        <p:spPr>
          <a:xfrm>
            <a:off x="666712" y="1904989"/>
            <a:ext cx="10858500" cy="3524249"/>
          </a:xfrm>
          <a:prstGeom prst="rect">
            <a:avLst/>
          </a:prstGeom>
        </p:spPr>
        <p:txBody>
          <a:bodyPr/>
          <a:lstStyle>
            <a:lvl1pPr marL="0" marR="0" indent="0" algn="l" defTabSz="914400" rtl="0" eaLnBrk="1" fontAlgn="auto" latinLnBrk="0" hangingPunct="1">
              <a:lnSpc>
                <a:spcPct val="100000"/>
              </a:lnSpc>
              <a:spcBef>
                <a:spcPts val="130"/>
              </a:spcBef>
              <a:spcAft>
                <a:spcPts val="0"/>
              </a:spcAft>
              <a:buClrTx/>
              <a:buSzTx/>
              <a:buFont typeface="Arial" panose="020B0604020202020204" pitchFamily="34" charset="0"/>
              <a:buNone/>
              <a:defRPr sz="1465">
                <a:solidFill>
                  <a:srgbClr val="055D79"/>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lang="de-DE" dirty="0"/>
          </a:p>
        </p:txBody>
      </p:sp>
      <p:sp>
        <p:nvSpPr>
          <p:cNvPr id="18" name="Fußzeilenplatzhalter 12"/>
          <p:cNvSpPr>
            <a:spLocks noGrp="1"/>
          </p:cNvSpPr>
          <p:nvPr>
            <p:ph type="ftr" sz="quarter" idx="3"/>
          </p:nvPr>
        </p:nvSpPr>
        <p:spPr>
          <a:xfrm>
            <a:off x="7950240" y="6396591"/>
            <a:ext cx="3860800" cy="366183"/>
          </a:xfrm>
          <a:prstGeom prst="rect">
            <a:avLst/>
          </a:prstGeom>
        </p:spPr>
        <p:txBody>
          <a:bodyPr vert="horz" lIns="91440" tIns="45720" rIns="91440" bIns="45720" rtlCol="0" anchor="ctr"/>
          <a:lstStyle>
            <a:lvl1pPr algn="r">
              <a:defRPr sz="1065">
                <a:solidFill>
                  <a:srgbClr val="055D79"/>
                </a:solidFill>
              </a:defRPr>
            </a:lvl1pPr>
          </a:lstStyle>
          <a:p>
            <a:r>
              <a:rPr lang="de-DE"/>
              <a:t>Platz für eine Fußzeile</a:t>
            </a:r>
            <a:endParaRPr lang="de-DE" dirty="0"/>
          </a:p>
        </p:txBody>
      </p:sp>
      <p:sp>
        <p:nvSpPr>
          <p:cNvPr id="19" name="Foliennummernplatzhalter 13"/>
          <p:cNvSpPr>
            <a:spLocks noGrp="1"/>
          </p:cNvSpPr>
          <p:nvPr>
            <p:ph type="sldNum" sz="quarter" idx="4"/>
          </p:nvPr>
        </p:nvSpPr>
        <p:spPr>
          <a:xfrm>
            <a:off x="11760000" y="6396591"/>
            <a:ext cx="432000" cy="366183"/>
          </a:xfrm>
          <a:prstGeom prst="rect">
            <a:avLst/>
          </a:prstGeom>
        </p:spPr>
        <p:txBody>
          <a:bodyPr vert="horz" lIns="0" tIns="46800" rIns="0" bIns="45720" rtlCol="0" anchor="ctr"/>
          <a:lstStyle>
            <a:lvl1pPr algn="l">
              <a:defRPr sz="1065">
                <a:solidFill>
                  <a:srgbClr val="055D79"/>
                </a:solidFill>
              </a:defRPr>
            </a:lvl1pPr>
          </a:lstStyle>
          <a:p>
            <a:r>
              <a:rPr lang="de-DE" dirty="0"/>
              <a:t>| </a:t>
            </a:r>
            <a:fld id="{03808CC6-49DB-4733-8A85-CAED48C11DA3}" type="slidenum">
              <a:rPr lang="de-DE" dirty="0" smtClean="0"/>
              <a:t>‹#›</a:t>
            </a:fld>
            <a:endParaRPr lang="de-DE" dirty="0"/>
          </a:p>
        </p:txBody>
      </p:sp>
      <p:cxnSp>
        <p:nvCxnSpPr>
          <p:cNvPr id="20" name="Gerade Verbindung 19"/>
          <p:cNvCxnSpPr/>
          <p:nvPr userDrawn="1"/>
        </p:nvCxnSpPr>
        <p:spPr>
          <a:xfrm>
            <a:off x="0" y="6286520"/>
            <a:ext cx="12192000" cy="2117"/>
          </a:xfrm>
          <a:prstGeom prst="line">
            <a:avLst/>
          </a:prstGeom>
          <a:ln w="6350">
            <a:solidFill>
              <a:srgbClr val="05648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0" y="1521600"/>
            <a:ext cx="12192000" cy="2117"/>
          </a:xfrm>
          <a:prstGeom prst="line">
            <a:avLst/>
          </a:prstGeom>
          <a:ln w="6350">
            <a:solidFill>
              <a:srgbClr val="0564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contenuto 2"/>
          <p:cNvSpPr>
            <a:spLocks noGrp="1"/>
          </p:cNvSpPr>
          <p:nvPr>
            <p:ph idx="1" hasCustomPrompt="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E07E73-EDAD-43BA-B939-F8D1BEDB0E3C}" type="datetimeFigureOut">
              <a:rPr lang="it-IT" smtClean="0"/>
              <a:t>05/10/2020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BE07E73-EDAD-43BA-B939-F8D1BEDB0E3C}" type="datetimeFigureOut">
              <a:rPr lang="it-IT" smtClean="0"/>
              <a:t>05/10/2020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BE07E73-EDAD-43BA-B939-F8D1BEDB0E3C}" type="datetimeFigureOut">
              <a:rPr lang="it-IT" smtClean="0"/>
              <a:t>05/10/2020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BE07E73-EDAD-43BA-B939-F8D1BEDB0E3C}" type="datetimeFigureOut">
              <a:rPr lang="it-IT" smtClean="0"/>
              <a:t>05/10/2020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0BE07E73-EDAD-43BA-B939-F8D1BEDB0E3C}" type="datetimeFigureOut">
              <a:rPr lang="it-IT" smtClean="0"/>
              <a:t>05/10/2020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E07E73-EDAD-43BA-B939-F8D1BEDB0E3C}" type="datetimeFigureOut">
              <a:rPr lang="it-IT" smtClean="0"/>
              <a:t>05/10/2020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BE07E73-EDAD-43BA-B939-F8D1BEDB0E3C}" type="datetimeFigureOut">
              <a:rPr lang="it-IT" smtClean="0"/>
              <a:t>05/10/2020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BE07E73-EDAD-43BA-B939-F8D1BEDB0E3C}" type="datetimeFigureOut">
              <a:rPr lang="it-IT" smtClean="0"/>
              <a:t>05/10/2020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93085B-E729-4AD1-94DA-EEDAEDE3324B}"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07E73-EDAD-43BA-B939-F8D1BEDB0E3C}" type="datetimeFigureOut">
              <a:rPr lang="it-IT" smtClean="0"/>
              <a:t>05/10/2020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3085B-E729-4AD1-94DA-EEDAEDE3324B}"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250190" y="1173013"/>
            <a:ext cx="3562350" cy="5539978"/>
          </a:xfrm>
          <a:prstGeom prst="rect">
            <a:avLst/>
          </a:prstGeom>
          <a:noFill/>
        </p:spPr>
        <p:txBody>
          <a:bodyPr wrap="square">
            <a:spAutoFit/>
          </a:bodyPr>
          <a:lstStyle/>
          <a:p>
            <a:pPr marL="0" marR="0" algn="just">
              <a:spcBef>
                <a:spcPts val="0"/>
              </a:spcBef>
              <a:spcAft>
                <a:spcPts val="0"/>
              </a:spcAft>
            </a:pPr>
            <a:r>
              <a:rPr lang="en-US" sz="1600" b="1" dirty="0">
                <a:solidFill>
                  <a:srgbClr val="0070C0"/>
                </a:solidFill>
                <a:effectLst/>
                <a:latin typeface="Calibri" panose="020F0502020204030204" pitchFamily="34" charset="0"/>
                <a:cs typeface="Arial" panose="020B0604020202020204" pitchFamily="34" charset="0"/>
              </a:rPr>
              <a:t>This document describes a proposal of revision of Reg. ECE</a:t>
            </a:r>
            <a:r>
              <a:rPr lang="it-IT" sz="1600" b="1" dirty="0">
                <a:solidFill>
                  <a:srgbClr val="0070C0"/>
                </a:solidFill>
                <a:latin typeface="Calibri" panose="020F0502020204030204" pitchFamily="34" charset="0"/>
                <a:cs typeface="Arial" panose="020B0604020202020204" pitchFamily="34" charset="0"/>
              </a:rPr>
              <a:t> </a:t>
            </a:r>
            <a:r>
              <a:rPr lang="en-US" sz="1600" b="1" dirty="0">
                <a:solidFill>
                  <a:srgbClr val="0070C0"/>
                </a:solidFill>
                <a:effectLst/>
                <a:latin typeface="Calibri" panose="020F0502020204030204" pitchFamily="34" charset="0"/>
                <a:cs typeface="Arial" panose="020B0604020202020204" pitchFamily="34" charset="0"/>
              </a:rPr>
              <a:t>46/06.</a:t>
            </a:r>
          </a:p>
          <a:p>
            <a:pPr marL="0" marR="0" algn="just">
              <a:spcBef>
                <a:spcPts val="0"/>
              </a:spcBef>
              <a:spcAft>
                <a:spcPts val="0"/>
              </a:spcAft>
            </a:pPr>
            <a:r>
              <a:rPr lang="en-US" sz="1600" b="1" dirty="0">
                <a:solidFill>
                  <a:srgbClr val="0070C0"/>
                </a:solidFill>
                <a:effectLst/>
                <a:latin typeface="Calibri" panose="020F0502020204030204" pitchFamily="34" charset="0"/>
                <a:cs typeface="Arial" panose="020B0604020202020204" pitchFamily="34" charset="0"/>
              </a:rPr>
              <a:t>The proposal is based on studies, started twenty years ago, on non-spherical optical surfaces applied on exterior rear view mirrors. Optical surfaces are designed with the support of a dedicated software suitable to simulate the optical performances of free form mirrors.</a:t>
            </a:r>
            <a:endParaRPr lang="en-US" sz="1600" b="1" dirty="0">
              <a:solidFill>
                <a:srgbClr val="000000"/>
              </a:solidFill>
              <a:effectLst/>
              <a:latin typeface="Calibri" panose="020F0502020204030204" pitchFamily="34" charset="0"/>
              <a:cs typeface="Arial" panose="020B0604020202020204" pitchFamily="34" charset="0"/>
            </a:endParaRPr>
          </a:p>
          <a:p>
            <a:pPr marL="0" marR="0" algn="just">
              <a:spcBef>
                <a:spcPts val="0"/>
              </a:spcBef>
              <a:spcAft>
                <a:spcPts val="0"/>
              </a:spcAft>
            </a:pPr>
            <a:endParaRPr lang="en-US" sz="1600" dirty="0">
              <a:solidFill>
                <a:srgbClr val="FF0000"/>
              </a:solidFill>
              <a:effectLst/>
              <a:latin typeface="Calibri" panose="020F0502020204030204" pitchFamily="34" charset="0"/>
              <a:cs typeface="Arial" panose="020B0604020202020204" pitchFamily="34" charset="0"/>
              <a:sym typeface="+mn-ea"/>
            </a:endParaRPr>
          </a:p>
          <a:p>
            <a:pPr marL="0" marR="0" algn="just">
              <a:spcBef>
                <a:spcPts val="0"/>
              </a:spcBef>
              <a:spcAft>
                <a:spcPts val="0"/>
              </a:spcAft>
            </a:pPr>
            <a:endParaRPr lang="en-US" sz="1600" dirty="0">
              <a:solidFill>
                <a:srgbClr val="FF0000"/>
              </a:solidFill>
              <a:effectLst/>
              <a:latin typeface="Calibri" panose="020F0502020204030204" pitchFamily="34" charset="0"/>
              <a:cs typeface="Arial" panose="020B0604020202020204" pitchFamily="34" charset="0"/>
              <a:sym typeface="+mn-ea"/>
            </a:endParaRPr>
          </a:p>
          <a:p>
            <a:pPr marL="0" marR="0" algn="just">
              <a:spcBef>
                <a:spcPts val="0"/>
              </a:spcBef>
              <a:spcAft>
                <a:spcPts val="0"/>
              </a:spcAft>
            </a:pPr>
            <a:r>
              <a:rPr lang="en-US" sz="1600" b="1" dirty="0">
                <a:solidFill>
                  <a:srgbClr val="FF0000"/>
                </a:solidFill>
                <a:effectLst/>
                <a:latin typeface="Calibri" panose="020F0502020204030204" pitchFamily="34" charset="0"/>
                <a:cs typeface="Arial" panose="020B0604020202020204" pitchFamily="34" charset="0"/>
                <a:sym typeface="+mn-ea"/>
              </a:rPr>
              <a:t>The intention of the proposed amendment is not to replace the current spherical product (which will continue to be offered on the market), but to allow the new generation of optical reflecting mirrors being proposed to OEMs in order to improve the quality of the reflected images and optimize the mirror size</a:t>
            </a:r>
            <a:r>
              <a:rPr lang="en-US" b="1" dirty="0">
                <a:solidFill>
                  <a:srgbClr val="FF0000"/>
                </a:solidFill>
                <a:effectLst/>
                <a:latin typeface="Calibri" panose="020F0502020204030204" pitchFamily="34" charset="0"/>
                <a:cs typeface="Arial" panose="020B0604020202020204" pitchFamily="34" charset="0"/>
                <a:sym typeface="+mn-ea"/>
              </a:rPr>
              <a:t> </a:t>
            </a:r>
            <a:r>
              <a:rPr lang="en-US" sz="1600" b="1" dirty="0">
                <a:solidFill>
                  <a:srgbClr val="FF0000"/>
                </a:solidFill>
                <a:effectLst/>
                <a:latin typeface="Calibri" panose="020F0502020204030204" pitchFamily="34" charset="0"/>
                <a:cs typeface="Arial" panose="020B0604020202020204" pitchFamily="34" charset="0"/>
                <a:sym typeface="+mn-ea"/>
              </a:rPr>
              <a:t>for a given field of vision.</a:t>
            </a:r>
            <a:endParaRPr lang="it-IT" altLang="en-US" b="1" dirty="0">
              <a:effectLst/>
              <a:latin typeface="Calibri" panose="020F0502020204030204" pitchFamily="34" charset="0"/>
              <a:cs typeface="Arial" panose="020B0604020202020204" pitchFamily="34" charset="0"/>
            </a:endParaRPr>
          </a:p>
        </p:txBody>
      </p:sp>
      <p:sp>
        <p:nvSpPr>
          <p:cNvPr id="3" name="Title 2"/>
          <p:cNvSpPr>
            <a:spLocks noGrp="1"/>
          </p:cNvSpPr>
          <p:nvPr>
            <p:ph type="title"/>
          </p:nvPr>
        </p:nvSpPr>
        <p:spPr>
          <a:xfrm>
            <a:off x="786130" y="138430"/>
            <a:ext cx="10567670" cy="873125"/>
          </a:xfrm>
          <a:prstGeom prst="rect">
            <a:avLst/>
          </a:prstGeom>
        </p:spPr>
        <p:txBody>
          <a:bodyPr vert="horz" lIns="91440" tIns="45720" rIns="91440" bIns="45720" rtlCol="0" anchor="ctr">
            <a:normAutofit fontScale="90000"/>
          </a:bodyPr>
          <a:lstStyle/>
          <a:p>
            <a:r>
              <a:rPr lang="it-IT" altLang="en-US" b="1" dirty="0">
                <a:effectLst/>
                <a:latin typeface="Calibri Light" panose="020F0302020204030204" pitchFamily="34" charset="0"/>
                <a:cs typeface="Arial" panose="020B0604020202020204" pitchFamily="34" charset="0"/>
                <a:sym typeface="+mn-ea"/>
              </a:rPr>
              <a:t>			</a:t>
            </a:r>
            <a:br>
              <a:rPr lang="it-IT" altLang="en-US" b="1" dirty="0">
                <a:effectLst/>
                <a:latin typeface="Calibri Light" panose="020F0302020204030204" pitchFamily="34" charset="0"/>
                <a:cs typeface="Arial" panose="020B0604020202020204" pitchFamily="34" charset="0"/>
                <a:sym typeface="+mn-ea"/>
              </a:rPr>
            </a:br>
            <a:r>
              <a:rPr lang="it-IT" altLang="en-US" b="1" dirty="0">
                <a:effectLst/>
                <a:latin typeface="Calibri Light" panose="020F0302020204030204" pitchFamily="34" charset="0"/>
                <a:cs typeface="Arial" panose="020B0604020202020204" pitchFamily="34" charset="0"/>
                <a:sym typeface="+mn-ea"/>
              </a:rPr>
              <a:t>			</a:t>
            </a:r>
            <a:r>
              <a:rPr lang="en-US" b="1" dirty="0">
                <a:effectLst/>
                <a:latin typeface="Calibri Light" panose="020F0302020204030204" pitchFamily="34" charset="0"/>
                <a:cs typeface="Arial" panose="020B0604020202020204" pitchFamily="34" charset="0"/>
                <a:sym typeface="+mn-ea"/>
              </a:rPr>
              <a:t>Reg. ECE 46/06</a:t>
            </a:r>
            <a:br>
              <a:rPr lang="en-US" b="1" dirty="0">
                <a:effectLst/>
                <a:latin typeface="Calibri" panose="020F0502020204030204" pitchFamily="34" charset="0"/>
                <a:cs typeface="Arial" panose="020B0604020202020204" pitchFamily="34" charset="0"/>
              </a:rPr>
            </a:br>
            <a:r>
              <a:rPr lang="it-IT" altLang="en-US" b="1" i="1" dirty="0">
                <a:effectLst/>
                <a:latin typeface="Calibri Light" panose="020F0302020204030204" pitchFamily="34" charset="0"/>
                <a:cs typeface="Arial" panose="020B0604020202020204" pitchFamily="34" charset="0"/>
                <a:sym typeface="+mn-ea"/>
              </a:rPr>
              <a:t> IT </a:t>
            </a:r>
            <a:r>
              <a:rPr lang="en-US" b="1" i="1" dirty="0">
                <a:effectLst/>
                <a:latin typeface="Calibri Light" panose="020F0302020204030204" pitchFamily="34" charset="0"/>
                <a:cs typeface="Arial" panose="020B0604020202020204" pitchFamily="34" charset="0"/>
                <a:sym typeface="+mn-ea"/>
              </a:rPr>
              <a:t>proposal for amendments (doc. GRSG/2020/6)</a:t>
            </a:r>
            <a:br>
              <a:rPr lang="en-US" b="1" dirty="0">
                <a:effectLst/>
                <a:latin typeface="Calibri" panose="020F0502020204030204" pitchFamily="34" charset="0"/>
                <a:cs typeface="Arial" panose="020B0604020202020204" pitchFamily="34" charset="0"/>
              </a:rPr>
            </a:br>
            <a:endParaRPr lang="zh-CN" altLang="en-US" dirty="0"/>
          </a:p>
        </p:txBody>
      </p:sp>
      <p:pic>
        <p:nvPicPr>
          <p:cNvPr id="4" name="Picture 2"/>
          <p:cNvPicPr>
            <a:picLocks noChangeAspect="1"/>
          </p:cNvPicPr>
          <p:nvPr/>
        </p:nvPicPr>
        <p:blipFill>
          <a:blip r:embed="rId2"/>
          <a:stretch>
            <a:fillRect/>
          </a:stretch>
        </p:blipFill>
        <p:spPr>
          <a:xfrm>
            <a:off x="7428851" y="3412991"/>
            <a:ext cx="4400000" cy="3300000"/>
          </a:xfrm>
          <a:prstGeom prst="rect">
            <a:avLst/>
          </a:prstGeom>
        </p:spPr>
      </p:pic>
      <p:pic>
        <p:nvPicPr>
          <p:cNvPr id="2" name="Picture 3"/>
          <p:cNvPicPr>
            <a:picLocks noChangeAspect="1"/>
          </p:cNvPicPr>
          <p:nvPr/>
        </p:nvPicPr>
        <p:blipFill>
          <a:blip r:embed="rId3"/>
          <a:stretch>
            <a:fillRect/>
          </a:stretch>
        </p:blipFill>
        <p:spPr>
          <a:xfrm>
            <a:off x="4120638" y="1173013"/>
            <a:ext cx="4400000" cy="3300000"/>
          </a:xfrm>
          <a:prstGeom prst="rect">
            <a:avLst/>
          </a:prstGeom>
        </p:spPr>
      </p:pic>
      <p:sp>
        <p:nvSpPr>
          <p:cNvPr id="5" name="TextBox 4">
            <a:extLst>
              <a:ext uri="{FF2B5EF4-FFF2-40B4-BE49-F238E27FC236}">
                <a16:creationId xmlns:a16="http://schemas.microsoft.com/office/drawing/2014/main" id="{0314DDAD-C981-4B1A-9615-6E1F902A3ACF}"/>
              </a:ext>
            </a:extLst>
          </p:cNvPr>
          <p:cNvSpPr txBox="1"/>
          <p:nvPr/>
        </p:nvSpPr>
        <p:spPr>
          <a:xfrm>
            <a:off x="10001605" y="81635"/>
            <a:ext cx="2101415" cy="600164"/>
          </a:xfrm>
          <a:prstGeom prst="rect">
            <a:avLst/>
          </a:prstGeom>
          <a:noFill/>
        </p:spPr>
        <p:txBody>
          <a:bodyPr wrap="square" rtlCol="0">
            <a:spAutoFit/>
          </a:bodyPr>
          <a:lstStyle/>
          <a:p>
            <a:r>
              <a:rPr lang="en-GB" sz="1100" u="sng" dirty="0"/>
              <a:t>Informal document</a:t>
            </a:r>
            <a:r>
              <a:rPr lang="en-GB" sz="1100" dirty="0"/>
              <a:t> </a:t>
            </a:r>
            <a:r>
              <a:rPr lang="en-GB" sz="1100" b="1" dirty="0"/>
              <a:t>GRSG-119-26</a:t>
            </a:r>
            <a:endParaRPr lang="en-GB" sz="1100" dirty="0"/>
          </a:p>
          <a:p>
            <a:r>
              <a:rPr lang="en-GB" sz="1100" dirty="0"/>
              <a:t>(119th GRSG, 6-9 October 2020 Agenda item 4a)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666712" y="233043"/>
            <a:ext cx="9077693" cy="700405"/>
          </a:xfrm>
        </p:spPr>
        <p:txBody>
          <a:bodyPr/>
          <a:lstStyle/>
          <a:p>
            <a:r>
              <a:rPr lang="fr-FR" dirty="0" err="1"/>
              <a:t>Proposed</a:t>
            </a:r>
            <a:r>
              <a:rPr lang="fr-FR" dirty="0"/>
              <a:t> </a:t>
            </a:r>
            <a:r>
              <a:rPr lang="fr-FR" dirty="0" err="1"/>
              <a:t>Amendments</a:t>
            </a:r>
            <a:r>
              <a:rPr lang="fr-FR" dirty="0"/>
              <a:t> (2)</a:t>
            </a:r>
          </a:p>
        </p:txBody>
      </p:sp>
      <p:sp>
        <p:nvSpPr>
          <p:cNvPr id="14" name="Textplatzhalter 13"/>
          <p:cNvSpPr>
            <a:spLocks noGrp="1"/>
          </p:cNvSpPr>
          <p:nvPr>
            <p:ph type="body" sz="quarter" idx="10"/>
          </p:nvPr>
        </p:nvSpPr>
        <p:spPr>
          <a:xfrm>
            <a:off x="666712" y="857232"/>
            <a:ext cx="7429552" cy="276225"/>
          </a:xfrm>
        </p:spPr>
        <p:txBody>
          <a:bodyPr/>
          <a:lstStyle/>
          <a:p>
            <a:r>
              <a:rPr lang="fr-FR" dirty="0"/>
              <a:t>ECE-TRANS-WP.29-GRSG-2020-06e</a:t>
            </a:r>
          </a:p>
        </p:txBody>
      </p:sp>
      <p:pic>
        <p:nvPicPr>
          <p:cNvPr id="7" name="Grafik 6"/>
          <p:cNvPicPr>
            <a:picLocks noChangeAspect="1"/>
          </p:cNvPicPr>
          <p:nvPr/>
        </p:nvPicPr>
        <p:blipFill rotWithShape="1">
          <a:blip r:embed="rId2"/>
          <a:srcRect t="53572"/>
          <a:stretch>
            <a:fillRect/>
          </a:stretch>
        </p:blipFill>
        <p:spPr>
          <a:xfrm>
            <a:off x="1775520" y="2180861"/>
            <a:ext cx="8666805" cy="355239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35255" y="128905"/>
            <a:ext cx="11921490" cy="3139321"/>
          </a:xfrm>
          <a:prstGeom prst="rect">
            <a:avLst/>
          </a:prstGeom>
          <a:noFill/>
        </p:spPr>
        <p:txBody>
          <a:bodyPr wrap="square">
            <a:spAutoFit/>
          </a:bodyPr>
          <a:lstStyle/>
          <a:p>
            <a:pPr marL="0" marR="0" algn="ctr">
              <a:spcBef>
                <a:spcPts val="0"/>
              </a:spcBef>
              <a:spcAft>
                <a:spcPts val="0"/>
              </a:spcAft>
            </a:pPr>
            <a:r>
              <a:rPr lang="en-US" altLang="en-US" b="1" dirty="0">
                <a:latin typeface="Calibri Light" panose="020F0302020204030204" pitchFamily="34" charset="0"/>
                <a:cs typeface="Arial" panose="020B0604020202020204" pitchFamily="34" charset="0"/>
              </a:rPr>
              <a:t>S</a:t>
            </a:r>
            <a:r>
              <a:rPr lang="en-US" b="1" dirty="0">
                <a:effectLst/>
                <a:latin typeface="Calibri Light" panose="020F0302020204030204" pitchFamily="34" charset="0"/>
                <a:cs typeface="Arial" panose="020B0604020202020204" pitchFamily="34" charset="0"/>
              </a:rPr>
              <a:t>pherical mirrors : do they represent the optimal field of view? </a:t>
            </a:r>
            <a:endParaRPr lang="en-US" dirty="0">
              <a:effectLst/>
              <a:latin typeface="Calibri" panose="020F0502020204030204" pitchFamily="34" charset="0"/>
              <a:cs typeface="Arial" panose="020B0604020202020204" pitchFamily="34" charset="0"/>
            </a:endParaRPr>
          </a:p>
          <a:p>
            <a:pPr marL="0" marR="0">
              <a:spcBef>
                <a:spcPts val="0"/>
              </a:spcBef>
              <a:spcAft>
                <a:spcPts val="0"/>
              </a:spcAft>
            </a:pPr>
            <a:r>
              <a:rPr lang="en-US" dirty="0">
                <a:solidFill>
                  <a:srgbClr val="FF0000"/>
                </a:solidFill>
                <a:effectLst/>
                <a:latin typeface="Times New Roman" panose="02020603050405020304" pitchFamily="18" charset="0"/>
                <a:cs typeface="Arial" panose="020B0604020202020204" pitchFamily="34" charset="0"/>
              </a:rPr>
              <a:t> </a:t>
            </a:r>
            <a:endParaRPr lang="en-US" dirty="0">
              <a:effectLst/>
              <a:latin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dirty="0">
                <a:solidFill>
                  <a:srgbClr val="0000FF"/>
                </a:solidFill>
                <a:effectLst/>
                <a:latin typeface="Calibri" panose="020F0502020204030204" pitchFamily="34" charset="0"/>
                <a:cs typeface="Arial" panose="020B0604020202020204" pitchFamily="34" charset="0"/>
              </a:rPr>
              <a:t>Reg. ECE 46/06 </a:t>
            </a:r>
            <a:r>
              <a:rPr lang="it-IT" altLang="en-US" dirty="0" err="1">
                <a:solidFill>
                  <a:srgbClr val="0000FF"/>
                </a:solidFill>
                <a:effectLst/>
                <a:latin typeface="Calibri" panose="020F0502020204030204" pitchFamily="34" charset="0"/>
                <a:cs typeface="Arial" panose="020B0604020202020204" pitchFamily="34" charset="0"/>
              </a:rPr>
              <a:t>requires</a:t>
            </a:r>
            <a:r>
              <a:rPr lang="en-US" dirty="0">
                <a:solidFill>
                  <a:srgbClr val="0000FF"/>
                </a:solidFill>
                <a:effectLst/>
                <a:latin typeface="Calibri" panose="020F0502020204030204" pitchFamily="34" charset="0"/>
                <a:cs typeface="Arial" panose="020B0604020202020204" pitchFamily="34" charset="0"/>
              </a:rPr>
              <a:t> that the reflecting surface of the mirrors be spherically convex, with allowance of mean radius deviations due to the production tolerances (+/- 15% radius)</a:t>
            </a:r>
          </a:p>
          <a:p>
            <a:pPr marL="342900" marR="0" lvl="0" indent="-342900" algn="just">
              <a:spcBef>
                <a:spcPts val="0"/>
              </a:spcBef>
              <a:spcAft>
                <a:spcPts val="0"/>
              </a:spcAft>
              <a:buFont typeface="Times New Roman" panose="02020603050405020304" pitchFamily="18" charset="0"/>
              <a:buChar char="•"/>
            </a:pPr>
            <a:r>
              <a:rPr lang="en-US" dirty="0">
                <a:solidFill>
                  <a:srgbClr val="0000FF"/>
                </a:solidFill>
                <a:effectLst/>
                <a:latin typeface="Calibri" panose="020F0502020204030204" pitchFamily="34" charset="0"/>
                <a:cs typeface="Arial" panose="020B0604020202020204" pitchFamily="34" charset="0"/>
              </a:rPr>
              <a:t>The Regulation establishes an experimental procedure to measure the deviation of the real surface of a mirror with respect the ideal one, and sets the limits.</a:t>
            </a:r>
            <a:endParaRPr lang="en-US" dirty="0">
              <a:effectLst/>
              <a:latin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dirty="0">
                <a:solidFill>
                  <a:srgbClr val="0000FF"/>
                </a:solidFill>
                <a:effectLst/>
                <a:latin typeface="Calibri" panose="020F0502020204030204" pitchFamily="34" charset="0"/>
                <a:cs typeface="Arial" panose="020B0604020202020204" pitchFamily="34" charset="0"/>
              </a:rPr>
              <a:t>Therefore, cars should be equipped with perfectly spherical mirrors. In reality, because of production, all of the mirrors have surfaces where each point randomly deviates with respect to the position on the ideal sphere.</a:t>
            </a:r>
          </a:p>
          <a:p>
            <a:pPr marL="342900" marR="0" lvl="0" indent="-342900" algn="just">
              <a:spcBef>
                <a:spcPts val="0"/>
              </a:spcBef>
              <a:spcAft>
                <a:spcPts val="0"/>
              </a:spcAft>
              <a:buFont typeface="Times New Roman" panose="02020603050405020304" pitchFamily="18" charset="0"/>
              <a:buChar char="•"/>
            </a:pPr>
            <a:r>
              <a:rPr lang="it-IT" altLang="en-US" dirty="0" err="1">
                <a:solidFill>
                  <a:srgbClr val="0000FF"/>
                </a:solidFill>
                <a:effectLst/>
                <a:latin typeface="Calibri" panose="020F0502020204030204" pitchFamily="34" charset="0"/>
                <a:cs typeface="Arial" panose="020B0604020202020204" pitchFamily="34" charset="0"/>
              </a:rPr>
              <a:t>External</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latin typeface="Calibri" panose="020F0502020204030204" pitchFamily="34" charset="0"/>
                <a:cs typeface="Arial" panose="020B0604020202020204" pitchFamily="34" charset="0"/>
              </a:rPr>
              <a:t>m</a:t>
            </a:r>
            <a:r>
              <a:rPr lang="it-IT" altLang="en-US" dirty="0" err="1">
                <a:solidFill>
                  <a:srgbClr val="0000FF"/>
                </a:solidFill>
                <a:effectLst/>
                <a:latin typeface="Calibri" panose="020F0502020204030204" pitchFamily="34" charset="0"/>
                <a:cs typeface="Arial" panose="020B0604020202020204" pitchFamily="34" charset="0"/>
              </a:rPr>
              <a:t>irrors</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especially</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those</a:t>
            </a:r>
            <a:r>
              <a:rPr lang="it-IT" altLang="en-US" dirty="0">
                <a:solidFill>
                  <a:srgbClr val="0000FF"/>
                </a:solidFill>
                <a:effectLst/>
                <a:latin typeface="Calibri" panose="020F0502020204030204" pitchFamily="34" charset="0"/>
                <a:cs typeface="Arial" panose="020B0604020202020204" pitchFamily="34" charset="0"/>
              </a:rPr>
              <a:t> on </a:t>
            </a:r>
            <a:r>
              <a:rPr lang="it-IT" altLang="en-US" dirty="0" err="1">
                <a:solidFill>
                  <a:srgbClr val="0000FF"/>
                </a:solidFill>
                <a:effectLst/>
                <a:latin typeface="Calibri" panose="020F0502020204030204" pitchFamily="34" charset="0"/>
                <a:cs typeface="Arial" panose="020B0604020202020204" pitchFamily="34" charset="0"/>
              </a:rPr>
              <a:t>passenger’s</a:t>
            </a:r>
            <a:r>
              <a:rPr lang="it-IT" altLang="en-US" dirty="0">
                <a:solidFill>
                  <a:srgbClr val="0000FF"/>
                </a:solidFill>
                <a:effectLst/>
                <a:latin typeface="Calibri" panose="020F0502020204030204" pitchFamily="34" charset="0"/>
                <a:cs typeface="Arial" panose="020B0604020202020204" pitchFamily="34" charset="0"/>
              </a:rPr>
              <a:t> side, are </a:t>
            </a:r>
            <a:r>
              <a:rPr lang="it-IT" altLang="en-US" dirty="0" err="1">
                <a:solidFill>
                  <a:srgbClr val="0000FF"/>
                </a:solidFill>
                <a:latin typeface="Calibri" panose="020F0502020204030204" pitchFamily="34" charset="0"/>
                <a:cs typeface="Arial" panose="020B0604020202020204" pitchFamily="34" charset="0"/>
              </a:rPr>
              <a:t>commonly</a:t>
            </a:r>
            <a:r>
              <a:rPr lang="it-IT" altLang="en-US" dirty="0">
                <a:solidFill>
                  <a:srgbClr val="0000FF"/>
                </a:solidFill>
                <a:latin typeface="Calibri" panose="020F0502020204030204" pitchFamily="34" charset="0"/>
                <a:cs typeface="Arial" panose="020B0604020202020204" pitchFamily="34" charset="0"/>
              </a:rPr>
              <a:t> far from drivers </a:t>
            </a:r>
            <a:r>
              <a:rPr lang="it-IT" altLang="en-US" dirty="0" err="1">
                <a:solidFill>
                  <a:srgbClr val="0000FF"/>
                </a:solidFill>
                <a:latin typeface="Calibri" panose="020F0502020204030204" pitchFamily="34" charset="0"/>
                <a:cs typeface="Arial" panose="020B0604020202020204" pitchFamily="34" charset="0"/>
              </a:rPr>
              <a:t>eyes</a:t>
            </a:r>
            <a:r>
              <a:rPr lang="it-IT" altLang="en-US" dirty="0">
                <a:solidFill>
                  <a:srgbClr val="0000FF"/>
                </a:solidFill>
                <a:latin typeface="Calibri" panose="020F0502020204030204" pitchFamily="34" charset="0"/>
                <a:cs typeface="Arial" panose="020B0604020202020204" pitchFamily="34" charset="0"/>
              </a:rPr>
              <a:t> and </a:t>
            </a:r>
            <a:r>
              <a:rPr lang="it-IT" altLang="en-US" dirty="0" err="1">
                <a:solidFill>
                  <a:srgbClr val="0000FF"/>
                </a:solidFill>
                <a:effectLst/>
                <a:latin typeface="Calibri" panose="020F0502020204030204" pitchFamily="34" charset="0"/>
                <a:cs typeface="Arial" panose="020B0604020202020204" pitchFamily="34" charset="0"/>
              </a:rPr>
              <a:t>their</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inclination</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is</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not</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orthogonal</a:t>
            </a:r>
            <a:r>
              <a:rPr lang="it-IT" altLang="en-US" dirty="0">
                <a:solidFill>
                  <a:srgbClr val="0000FF"/>
                </a:solidFill>
                <a:effectLst/>
                <a:latin typeface="Calibri" panose="020F0502020204030204" pitchFamily="34" charset="0"/>
                <a:cs typeface="Arial" panose="020B0604020202020204" pitchFamily="34" charset="0"/>
              </a:rPr>
              <a:t>. Therefore surface design shall take </a:t>
            </a:r>
            <a:r>
              <a:rPr lang="it-IT" altLang="en-US" dirty="0" err="1">
                <a:solidFill>
                  <a:srgbClr val="0000FF"/>
                </a:solidFill>
                <a:effectLst/>
                <a:latin typeface="Calibri" panose="020F0502020204030204" pitchFamily="34" charset="0"/>
                <a:cs typeface="Arial" panose="020B0604020202020204" pitchFamily="34" charset="0"/>
              </a:rPr>
              <a:t>into</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consideration</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mirror’s</a:t>
            </a:r>
            <a:r>
              <a:rPr lang="it-IT" altLang="en-US" dirty="0">
                <a:solidFill>
                  <a:srgbClr val="0000FF"/>
                </a:solidFill>
                <a:effectLst/>
                <a:latin typeface="Calibri" panose="020F0502020204030204" pitchFamily="34" charset="0"/>
                <a:cs typeface="Arial" panose="020B0604020202020204" pitchFamily="34" charset="0"/>
              </a:rPr>
              <a:t> position and </a:t>
            </a:r>
            <a:r>
              <a:rPr lang="it-IT" altLang="en-US" dirty="0" err="1">
                <a:solidFill>
                  <a:srgbClr val="0000FF"/>
                </a:solidFill>
                <a:effectLst/>
                <a:latin typeface="Calibri" panose="020F0502020204030204" pitchFamily="34" charset="0"/>
                <a:cs typeface="Arial" panose="020B0604020202020204" pitchFamily="34" charset="0"/>
              </a:rPr>
              <a:t>inclination</a:t>
            </a:r>
            <a:r>
              <a:rPr lang="it-IT" altLang="en-US" dirty="0">
                <a:solidFill>
                  <a:srgbClr val="0000FF"/>
                </a:solidFill>
                <a:effectLst/>
                <a:latin typeface="Calibri" panose="020F0502020204030204" pitchFamily="34" charset="0"/>
                <a:cs typeface="Arial" panose="020B0604020202020204" pitchFamily="34" charset="0"/>
              </a:rPr>
              <a:t> </a:t>
            </a:r>
            <a:r>
              <a:rPr lang="it-IT" altLang="en-US" dirty="0" err="1">
                <a:solidFill>
                  <a:srgbClr val="0000FF"/>
                </a:solidFill>
                <a:effectLst/>
                <a:latin typeface="Calibri" panose="020F0502020204030204" pitchFamily="34" charset="0"/>
                <a:cs typeface="Arial" panose="020B0604020202020204" pitchFamily="34" charset="0"/>
              </a:rPr>
              <a:t>effects</a:t>
            </a:r>
            <a:r>
              <a:rPr lang="it-IT" altLang="en-US" dirty="0">
                <a:solidFill>
                  <a:srgbClr val="0000FF"/>
                </a:solidFill>
                <a:effectLst/>
                <a:latin typeface="Calibri" panose="020F0502020204030204" pitchFamily="34" charset="0"/>
                <a:cs typeface="Arial" panose="020B0604020202020204" pitchFamily="34" charset="0"/>
              </a:rPr>
              <a:t> on </a:t>
            </a:r>
            <a:r>
              <a:rPr lang="it-IT" altLang="en-US" dirty="0" err="1">
                <a:solidFill>
                  <a:srgbClr val="0000FF"/>
                </a:solidFill>
                <a:effectLst/>
                <a:latin typeface="Calibri" panose="020F0502020204030204" pitchFamily="34" charset="0"/>
                <a:cs typeface="Arial" panose="020B0604020202020204" pitchFamily="34" charset="0"/>
              </a:rPr>
              <a:t>potential</a:t>
            </a:r>
            <a:r>
              <a:rPr lang="it-IT" altLang="en-US" dirty="0">
                <a:solidFill>
                  <a:srgbClr val="0000FF"/>
                </a:solidFill>
                <a:effectLst/>
                <a:latin typeface="Calibri" panose="020F0502020204030204" pitchFamily="34" charset="0"/>
                <a:cs typeface="Arial" panose="020B0604020202020204" pitchFamily="34" charset="0"/>
              </a:rPr>
              <a:t> image </a:t>
            </a:r>
            <a:r>
              <a:rPr lang="it-IT" altLang="en-US" dirty="0" err="1">
                <a:solidFill>
                  <a:srgbClr val="0000FF"/>
                </a:solidFill>
                <a:effectLst/>
                <a:latin typeface="Calibri" panose="020F0502020204030204" pitchFamily="34" charset="0"/>
                <a:cs typeface="Arial" panose="020B0604020202020204" pitchFamily="34" charset="0"/>
              </a:rPr>
              <a:t>distortion</a:t>
            </a:r>
            <a:r>
              <a:rPr lang="it-IT" altLang="en-US" dirty="0">
                <a:solidFill>
                  <a:srgbClr val="0000FF"/>
                </a:solidFill>
                <a:effectLst/>
                <a:latin typeface="Calibri" panose="020F0502020204030204" pitchFamily="34" charset="0"/>
                <a:cs typeface="Arial" panose="020B0604020202020204" pitchFamily="34" charset="0"/>
              </a:rPr>
              <a:t>.</a:t>
            </a:r>
            <a:endParaRPr lang="it-IT" altLang="en-US" dirty="0">
              <a:solidFill>
                <a:srgbClr val="0070C0"/>
              </a:solidFill>
              <a:effectLst/>
              <a:latin typeface="Calibri" panose="020F0502020204030204" pitchFamily="34" charset="0"/>
              <a:cs typeface="Arial" panose="020B0604020202020204" pitchFamily="34" charset="0"/>
            </a:endParaRPr>
          </a:p>
        </p:txBody>
      </p:sp>
      <p:sp>
        <p:nvSpPr>
          <p:cNvPr id="3" name="Text Box 2"/>
          <p:cNvSpPr txBox="1"/>
          <p:nvPr/>
        </p:nvSpPr>
        <p:spPr>
          <a:xfrm>
            <a:off x="1606387" y="3609863"/>
            <a:ext cx="8652978" cy="2585323"/>
          </a:xfrm>
          <a:prstGeom prst="rect">
            <a:avLst/>
          </a:prstGeom>
          <a:noFill/>
        </p:spPr>
        <p:txBody>
          <a:bodyPr wrap="square" rtlCol="0" anchor="t">
            <a:spAutoFit/>
          </a:bodyPr>
          <a:lstStyle/>
          <a:p>
            <a:pPr algn="ctr"/>
            <a:r>
              <a:rPr lang="en-US" altLang="en-US" b="1" dirty="0">
                <a:latin typeface="Calibri Light" panose="020F0302020204030204" pitchFamily="34" charset="0"/>
                <a:cs typeface="Arial" panose="020B0604020202020204" pitchFamily="34" charset="0"/>
              </a:rPr>
              <a:t>Main </a:t>
            </a:r>
            <a:r>
              <a:rPr lang="en-US" altLang="en-US" b="1" dirty="0" err="1">
                <a:latin typeface="Calibri Light" panose="020F0302020204030204" pitchFamily="34" charset="0"/>
                <a:cs typeface="Arial" panose="020B0604020202020204" pitchFamily="34" charset="0"/>
              </a:rPr>
              <a:t>dvantages</a:t>
            </a:r>
            <a:r>
              <a:rPr lang="en-US" altLang="en-US" b="1" dirty="0">
                <a:latin typeface="Calibri Light" panose="020F0302020204030204" pitchFamily="34" charset="0"/>
                <a:cs typeface="Arial" panose="020B0604020202020204" pitchFamily="34" charset="0"/>
              </a:rPr>
              <a:t> of Free Form mirrors</a:t>
            </a:r>
          </a:p>
          <a:p>
            <a:endParaRPr lang="en-US" dirty="0">
              <a:sym typeface="+mn-ea"/>
            </a:endParaRPr>
          </a:p>
          <a:p>
            <a:pPr>
              <a:buBlip>
                <a:blip r:embed="rId2"/>
              </a:buBlip>
            </a:pPr>
            <a:r>
              <a:rPr lang="en-US" dirty="0">
                <a:sym typeface="+mn-ea"/>
              </a:rPr>
              <a:t>Better field of view / or </a:t>
            </a:r>
            <a:r>
              <a:rPr lang="en-US" b="1" dirty="0">
                <a:solidFill>
                  <a:srgbClr val="FF0000"/>
                </a:solidFill>
                <a:sym typeface="+mn-ea"/>
              </a:rPr>
              <a:t>smaller glass for the same field of view</a:t>
            </a:r>
            <a:endParaRPr lang="en-US" b="1" dirty="0">
              <a:solidFill>
                <a:srgbClr val="FF0000"/>
              </a:solidFill>
            </a:endParaRPr>
          </a:p>
          <a:p>
            <a:pPr marL="0" marR="0">
              <a:spcBef>
                <a:spcPts val="0"/>
              </a:spcBef>
              <a:spcAft>
                <a:spcPts val="0"/>
              </a:spcAft>
            </a:pPr>
            <a:endParaRPr lang="en-US" dirty="0"/>
          </a:p>
          <a:p>
            <a:pPr>
              <a:buBlip>
                <a:blip r:embed="rId2"/>
              </a:buBlip>
            </a:pPr>
            <a:r>
              <a:rPr lang="en-US" dirty="0">
                <a:sym typeface="+mn-ea"/>
              </a:rPr>
              <a:t> Reducing glass housing</a:t>
            </a:r>
            <a:endParaRPr lang="en-US" dirty="0"/>
          </a:p>
          <a:p>
            <a:pPr marL="171450" indent="-171450">
              <a:buFont typeface="Arial" panose="020B0604020202020204" pitchFamily="34" charset="0"/>
              <a:buChar char="•"/>
            </a:pPr>
            <a:r>
              <a:rPr lang="en-US" dirty="0">
                <a:sym typeface="+mn-ea"/>
              </a:rPr>
              <a:t>Reduced costs</a:t>
            </a:r>
            <a:endParaRPr lang="en-US" dirty="0"/>
          </a:p>
          <a:p>
            <a:pPr marL="0" marR="0">
              <a:spcBef>
                <a:spcPts val="0"/>
              </a:spcBef>
              <a:spcAft>
                <a:spcPts val="0"/>
              </a:spcAft>
            </a:pPr>
            <a:endParaRPr lang="en-US" dirty="0"/>
          </a:p>
          <a:p>
            <a:pPr>
              <a:buBlip>
                <a:blip r:embed="rId2"/>
              </a:buBlip>
            </a:pPr>
            <a:r>
              <a:rPr lang="en-US" dirty="0">
                <a:sym typeface="+mn-ea"/>
              </a:rPr>
              <a:t> </a:t>
            </a:r>
            <a:r>
              <a:rPr lang="en-US" b="1" dirty="0">
                <a:solidFill>
                  <a:srgbClr val="FF0000"/>
                </a:solidFill>
                <a:sym typeface="+mn-ea"/>
              </a:rPr>
              <a:t>Lower c</a:t>
            </a:r>
            <a:r>
              <a:rPr lang="en-US" b="1" baseline="-25000" dirty="0">
                <a:solidFill>
                  <a:srgbClr val="FF0000"/>
                </a:solidFill>
                <a:sym typeface="+mn-ea"/>
              </a:rPr>
              <a:t>d</a:t>
            </a:r>
            <a:endParaRPr lang="en-US" b="1" baseline="-25000" dirty="0">
              <a:solidFill>
                <a:srgbClr val="FF0000"/>
              </a:solidFill>
            </a:endParaRPr>
          </a:p>
          <a:p>
            <a:pPr marL="171450" indent="-171450">
              <a:buFont typeface="Arial" panose="020B0604020202020204" pitchFamily="34" charset="0"/>
              <a:buChar char="•"/>
            </a:pPr>
            <a:r>
              <a:rPr lang="en-US" b="1" dirty="0">
                <a:solidFill>
                  <a:srgbClr val="FF0000"/>
                </a:solidFill>
                <a:sym typeface="+mn-ea"/>
              </a:rPr>
              <a:t>Less fuel consumption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2"/>
          <p:cNvSpPr txBox="1"/>
          <p:nvPr/>
        </p:nvSpPr>
        <p:spPr>
          <a:xfrm>
            <a:off x="666712" y="233043"/>
            <a:ext cx="9904154" cy="700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Reg. ECE 46/06: Compliance </a:t>
            </a:r>
            <a:r>
              <a:rPr lang="fr-FR" sz="4000" dirty="0" err="1"/>
              <a:t>requirements</a:t>
            </a:r>
            <a:endParaRPr lang="fr-FR" sz="4000" dirty="0"/>
          </a:p>
        </p:txBody>
      </p:sp>
      <p:sp>
        <p:nvSpPr>
          <p:cNvPr id="11" name="Textplatzhalter 14"/>
          <p:cNvSpPr txBox="1"/>
          <p:nvPr/>
        </p:nvSpPr>
        <p:spPr>
          <a:xfrm>
            <a:off x="666750" y="2341266"/>
            <a:ext cx="10858500" cy="4008248"/>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Tx/>
              <a:buBlip>
                <a:blip r:embed="rId2"/>
              </a:buBlip>
            </a:pPr>
            <a:r>
              <a:rPr lang="en-US" sz="1800" dirty="0">
                <a:solidFill>
                  <a:schemeClr val="accent1">
                    <a:lumMod val="75000"/>
                  </a:schemeClr>
                </a:solidFill>
              </a:rPr>
              <a:t>ECE R46 Standard</a:t>
            </a:r>
          </a:p>
          <a:p>
            <a:pPr marL="171450" indent="-171450" algn="l">
              <a:buFont typeface="Arial" panose="020B0604020202020204" pitchFamily="34" charset="0"/>
              <a:buChar char="•"/>
            </a:pPr>
            <a:r>
              <a:rPr lang="en-US" sz="1800" dirty="0">
                <a:solidFill>
                  <a:schemeClr val="accent1">
                    <a:lumMod val="75000"/>
                  </a:schemeClr>
                </a:solidFill>
              </a:rPr>
              <a:t>The legal minimum radius is measured according to the ECE R46 Standard</a:t>
            </a:r>
          </a:p>
          <a:p>
            <a:pPr algn="l"/>
            <a:endParaRPr lang="en-US" sz="1800" dirty="0">
              <a:solidFill>
                <a:schemeClr val="accent1">
                  <a:lumMod val="75000"/>
                </a:schemeClr>
              </a:solidFill>
            </a:endParaRPr>
          </a:p>
          <a:p>
            <a:pPr algn="l"/>
            <a:r>
              <a:rPr lang="en-US" sz="1800" dirty="0">
                <a:solidFill>
                  <a:schemeClr val="accent1">
                    <a:lumMod val="75000"/>
                  </a:schemeClr>
                </a:solidFill>
              </a:rPr>
              <a:t>That’s to say :</a:t>
            </a:r>
          </a:p>
          <a:p>
            <a:pPr marL="171450" indent="-171450" algn="l">
              <a:buFont typeface="Arial" panose="020B0604020202020204" pitchFamily="34" charset="0"/>
              <a:buChar char="•"/>
            </a:pPr>
            <a:r>
              <a:rPr lang="en-US" sz="1800" dirty="0">
                <a:solidFill>
                  <a:schemeClr val="accent1">
                    <a:lumMod val="75000"/>
                  </a:schemeClr>
                </a:solidFill>
              </a:rPr>
              <a:t>3 measuring points (r</a:t>
            </a:r>
            <a:r>
              <a:rPr lang="en-US" sz="1800" baseline="-25000" dirty="0">
                <a:solidFill>
                  <a:schemeClr val="accent1">
                    <a:lumMod val="75000"/>
                  </a:schemeClr>
                </a:solidFill>
              </a:rPr>
              <a:t>p</a:t>
            </a:r>
            <a:r>
              <a:rPr lang="en-US" sz="1800" dirty="0">
                <a:solidFill>
                  <a:schemeClr val="accent1">
                    <a:lumMod val="75000"/>
                  </a:schemeClr>
                </a:solidFill>
              </a:rPr>
              <a:t>1, r</a:t>
            </a:r>
            <a:r>
              <a:rPr lang="en-US" sz="1800" baseline="-25000" dirty="0">
                <a:solidFill>
                  <a:schemeClr val="accent1">
                    <a:lumMod val="75000"/>
                  </a:schemeClr>
                </a:solidFill>
              </a:rPr>
              <a:t>p</a:t>
            </a:r>
            <a:r>
              <a:rPr lang="en-US" sz="1800" dirty="0">
                <a:solidFill>
                  <a:schemeClr val="accent1">
                    <a:lumMod val="75000"/>
                  </a:schemeClr>
                </a:solidFill>
              </a:rPr>
              <a:t>2, r</a:t>
            </a:r>
            <a:r>
              <a:rPr lang="en-US" sz="1800" baseline="-25000" dirty="0">
                <a:solidFill>
                  <a:schemeClr val="accent1">
                    <a:lumMod val="75000"/>
                  </a:schemeClr>
                </a:solidFill>
              </a:rPr>
              <a:t>p</a:t>
            </a:r>
            <a:r>
              <a:rPr lang="en-US" sz="1800" dirty="0">
                <a:solidFill>
                  <a:schemeClr val="accent1">
                    <a:lumMod val="75000"/>
                  </a:schemeClr>
                </a:solidFill>
              </a:rPr>
              <a:t>3) with the Mean Radius r defined as follow :</a:t>
            </a:r>
          </a:p>
          <a:p>
            <a:pPr marL="171450" indent="-171450" algn="l">
              <a:buFont typeface="Arial" panose="020B0604020202020204" pitchFamily="34" charset="0"/>
              <a:buChar char="•"/>
            </a:pPr>
            <a:endParaRPr lang="en-US" sz="1800" dirty="0">
              <a:solidFill>
                <a:schemeClr val="accent1">
                  <a:lumMod val="75000"/>
                </a:schemeClr>
              </a:solidFill>
            </a:endParaRPr>
          </a:p>
          <a:p>
            <a:pPr marL="171450" indent="-171450" algn="l">
              <a:buFont typeface="Arial" panose="020B0604020202020204" pitchFamily="34" charset="0"/>
              <a:buChar char="•"/>
            </a:pPr>
            <a:endParaRPr lang="en-US" sz="1800" dirty="0">
              <a:solidFill>
                <a:schemeClr val="accent1">
                  <a:lumMod val="75000"/>
                </a:schemeClr>
              </a:solidFill>
            </a:endParaRPr>
          </a:p>
          <a:p>
            <a:pPr marL="171450" indent="-171450" algn="l">
              <a:buFont typeface="Arial" panose="020B0604020202020204" pitchFamily="34" charset="0"/>
              <a:buChar char="•"/>
            </a:pPr>
            <a:r>
              <a:rPr lang="en-US" sz="1800" dirty="0">
                <a:solidFill>
                  <a:schemeClr val="accent1">
                    <a:lumMod val="75000"/>
                  </a:schemeClr>
                </a:solidFill>
              </a:rPr>
              <a:t>2 principal radii of curvature for each point</a:t>
            </a:r>
          </a:p>
          <a:p>
            <a:pPr algn="l"/>
            <a:endParaRPr lang="en-US" sz="1800" dirty="0">
              <a:solidFill>
                <a:schemeClr val="accent1">
                  <a:lumMod val="75000"/>
                </a:schemeClr>
              </a:solidFill>
            </a:endParaRPr>
          </a:p>
          <a:p>
            <a:pPr algn="l"/>
            <a:endParaRPr lang="en-US" sz="1800" dirty="0">
              <a:solidFill>
                <a:schemeClr val="accent1">
                  <a:lumMod val="75000"/>
                </a:schemeClr>
              </a:solidFill>
            </a:endParaRPr>
          </a:p>
          <a:p>
            <a:pPr marL="171450" indent="-171450" algn="l">
              <a:buFont typeface="Arial" panose="020B0604020202020204" pitchFamily="34" charset="0"/>
              <a:buChar char="•"/>
            </a:pPr>
            <a:r>
              <a:rPr lang="en-US" sz="1800" dirty="0">
                <a:solidFill>
                  <a:schemeClr val="accent1">
                    <a:lumMod val="75000"/>
                  </a:schemeClr>
                </a:solidFill>
              </a:rPr>
              <a:t>Mean Radius r &gt; 1,200 mm</a:t>
            </a:r>
          </a:p>
          <a:p>
            <a:pPr marL="171450" indent="-171450" algn="l">
              <a:buFont typeface="Arial" panose="020B0604020202020204" pitchFamily="34" charset="0"/>
              <a:buChar char="•"/>
            </a:pPr>
            <a:r>
              <a:rPr lang="en-US" sz="1800" dirty="0">
                <a:solidFill>
                  <a:schemeClr val="accent1">
                    <a:lumMod val="75000"/>
                  </a:schemeClr>
                </a:solidFill>
              </a:rPr>
              <a:t>For r &lt; 3,000 mm</a:t>
            </a:r>
          </a:p>
          <a:p>
            <a:pPr marL="535305" indent="-171450" algn="l">
              <a:buFont typeface="Arial" panose="020B0604020202020204" pitchFamily="34" charset="0"/>
              <a:buChar char="•"/>
            </a:pPr>
            <a:r>
              <a:rPr lang="en-US" sz="1800" dirty="0">
                <a:solidFill>
                  <a:schemeClr val="accent1">
                    <a:lumMod val="75000"/>
                  </a:schemeClr>
                </a:solidFill>
              </a:rPr>
              <a:t>The difference between </a:t>
            </a:r>
            <a:r>
              <a:rPr lang="en-US" sz="1800" dirty="0" err="1">
                <a:solidFill>
                  <a:schemeClr val="accent1">
                    <a:lumMod val="75000"/>
                  </a:schemeClr>
                </a:solidFill>
              </a:rPr>
              <a:t>r</a:t>
            </a:r>
            <a:r>
              <a:rPr lang="en-US" sz="1800" baseline="-25000" dirty="0" err="1">
                <a:solidFill>
                  <a:schemeClr val="accent1">
                    <a:lumMod val="75000"/>
                  </a:schemeClr>
                </a:solidFill>
              </a:rPr>
              <a:t>i</a:t>
            </a:r>
            <a:r>
              <a:rPr lang="en-US" sz="1800" dirty="0">
                <a:solidFill>
                  <a:schemeClr val="accent1">
                    <a:lumMod val="75000"/>
                  </a:schemeClr>
                </a:solidFill>
              </a:rPr>
              <a:t> or </a:t>
            </a:r>
            <a:r>
              <a:rPr lang="en-US" sz="1800" dirty="0" err="1">
                <a:solidFill>
                  <a:schemeClr val="accent1">
                    <a:lumMod val="75000"/>
                  </a:schemeClr>
                </a:solidFill>
              </a:rPr>
              <a:t>r’</a:t>
            </a:r>
            <a:r>
              <a:rPr lang="en-US" sz="1800" baseline="-25000" dirty="0" err="1">
                <a:solidFill>
                  <a:schemeClr val="accent1">
                    <a:lumMod val="75000"/>
                  </a:schemeClr>
                </a:solidFill>
              </a:rPr>
              <a:t>i</a:t>
            </a:r>
            <a:r>
              <a:rPr lang="en-US" sz="1800" dirty="0">
                <a:solidFill>
                  <a:schemeClr val="accent1">
                    <a:lumMod val="75000"/>
                  </a:schemeClr>
                </a:solidFill>
              </a:rPr>
              <a:t>, and </a:t>
            </a:r>
            <a:r>
              <a:rPr lang="en-US" sz="1800" dirty="0" err="1">
                <a:solidFill>
                  <a:schemeClr val="accent1">
                    <a:lumMod val="75000"/>
                  </a:schemeClr>
                </a:solidFill>
              </a:rPr>
              <a:t>r</a:t>
            </a:r>
            <a:r>
              <a:rPr lang="en-US" sz="1800" baseline="-25000" dirty="0" err="1">
                <a:solidFill>
                  <a:schemeClr val="accent1">
                    <a:lumMod val="75000"/>
                  </a:schemeClr>
                </a:solidFill>
              </a:rPr>
              <a:t>p</a:t>
            </a:r>
            <a:r>
              <a:rPr lang="en-US" sz="1800" dirty="0">
                <a:solidFill>
                  <a:schemeClr val="accent1">
                    <a:lumMod val="75000"/>
                  </a:schemeClr>
                </a:solidFill>
              </a:rPr>
              <a:t> at each reference point must not exceed 0.15 r</a:t>
            </a:r>
          </a:p>
          <a:p>
            <a:pPr marL="535305" indent="-171450" algn="l">
              <a:buFont typeface="Arial" panose="020B0604020202020204" pitchFamily="34" charset="0"/>
              <a:buChar char="•"/>
            </a:pPr>
            <a:r>
              <a:rPr lang="en-US" sz="1800" dirty="0">
                <a:solidFill>
                  <a:schemeClr val="accent1">
                    <a:lumMod val="75000"/>
                  </a:schemeClr>
                </a:solidFill>
              </a:rPr>
              <a:t>The difference between any of the radii of curvature (r</a:t>
            </a:r>
            <a:r>
              <a:rPr lang="en-US" sz="1800" baseline="-25000" dirty="0">
                <a:solidFill>
                  <a:schemeClr val="accent1">
                    <a:lumMod val="75000"/>
                  </a:schemeClr>
                </a:solidFill>
              </a:rPr>
              <a:t>p</a:t>
            </a:r>
            <a:r>
              <a:rPr lang="en-US" sz="1800" dirty="0">
                <a:solidFill>
                  <a:schemeClr val="accent1">
                    <a:lumMod val="75000"/>
                  </a:schemeClr>
                </a:solidFill>
              </a:rPr>
              <a:t>1, r</a:t>
            </a:r>
            <a:r>
              <a:rPr lang="en-US" sz="1800" baseline="-25000" dirty="0">
                <a:solidFill>
                  <a:schemeClr val="accent1">
                    <a:lumMod val="75000"/>
                  </a:schemeClr>
                </a:solidFill>
              </a:rPr>
              <a:t>p</a:t>
            </a:r>
            <a:r>
              <a:rPr lang="en-US" sz="1800" dirty="0">
                <a:solidFill>
                  <a:schemeClr val="accent1">
                    <a:lumMod val="75000"/>
                  </a:schemeClr>
                </a:solidFill>
              </a:rPr>
              <a:t>2, and r</a:t>
            </a:r>
            <a:r>
              <a:rPr lang="en-US" sz="1800" baseline="-25000" dirty="0">
                <a:solidFill>
                  <a:schemeClr val="accent1">
                    <a:lumMod val="75000"/>
                  </a:schemeClr>
                </a:solidFill>
              </a:rPr>
              <a:t>p</a:t>
            </a:r>
            <a:r>
              <a:rPr lang="en-US" sz="1800" dirty="0">
                <a:solidFill>
                  <a:schemeClr val="accent1">
                    <a:lumMod val="75000"/>
                  </a:schemeClr>
                </a:solidFill>
              </a:rPr>
              <a:t>3) and r must not exceed 0.15 r</a:t>
            </a:r>
          </a:p>
          <a:p>
            <a:pPr algn="l"/>
            <a:endParaRPr lang="en-US" sz="1800" dirty="0"/>
          </a:p>
          <a:p>
            <a:pPr algn="l"/>
            <a:r>
              <a:rPr lang="en-US" sz="1800" dirty="0">
                <a:sym typeface="Wingdings" panose="05000000000000000000" pitchFamily="2" charset="2"/>
              </a:rPr>
              <a:t> </a:t>
            </a:r>
            <a:r>
              <a:rPr lang="en-US" sz="1800" b="1" dirty="0">
                <a:solidFill>
                  <a:srgbClr val="FF0000"/>
                </a:solidFill>
                <a:sym typeface="Wingdings" panose="05000000000000000000" pitchFamily="2" charset="2"/>
              </a:rPr>
              <a:t>The Free form mirror uses the room allowed by this coefficient   </a:t>
            </a:r>
            <a:r>
              <a:rPr lang="en-US" sz="1800" b="1" i="1" dirty="0">
                <a:solidFill>
                  <a:srgbClr val="FF0000"/>
                </a:solidFill>
                <a:sym typeface="Wingdings" panose="05000000000000000000" pitchFamily="2" charset="2"/>
              </a:rPr>
              <a:t>0.15 r  </a:t>
            </a:r>
            <a:r>
              <a:rPr lang="en-US" sz="1800" b="1" dirty="0">
                <a:solidFill>
                  <a:srgbClr val="FF0000"/>
                </a:solidFill>
                <a:sym typeface="Wingdings" panose="05000000000000000000" pitchFamily="2" charset="2"/>
              </a:rPr>
              <a:t> in order to increase the field of view.</a:t>
            </a:r>
            <a:endParaRPr lang="en-US" sz="1800" b="1" dirty="0">
              <a:solidFill>
                <a:srgbClr val="FF0000"/>
              </a:solidFill>
            </a:endParaRPr>
          </a:p>
          <a:p>
            <a:pPr algn="l"/>
            <a:endParaRPr lang="en-US" sz="1800" dirty="0"/>
          </a:p>
          <a:p>
            <a:endParaRPr lang="en-US" sz="1800" dirty="0"/>
          </a:p>
          <a:p>
            <a:pPr marL="171450" indent="-171450">
              <a:buFont typeface="Arial" panose="020B0604020202020204" pitchFamily="34" charset="0"/>
              <a:buChar char="•"/>
            </a:pPr>
            <a:endParaRPr lang="en-US" sz="1065"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pic>
        <p:nvPicPr>
          <p:cNvPr id="12" name="Image 3"/>
          <p:cNvPicPr>
            <a:picLocks noChangeAspect="1"/>
          </p:cNvPicPr>
          <p:nvPr/>
        </p:nvPicPr>
        <p:blipFill>
          <a:blip r:embed="rId3"/>
          <a:stretch>
            <a:fillRect/>
          </a:stretch>
        </p:blipFill>
        <p:spPr>
          <a:xfrm>
            <a:off x="1199456" y="3044957"/>
            <a:ext cx="1440160" cy="526445"/>
          </a:xfrm>
          <a:prstGeom prst="rect">
            <a:avLst/>
          </a:prstGeom>
        </p:spPr>
      </p:pic>
      <p:pic>
        <p:nvPicPr>
          <p:cNvPr id="13" name="Image 4"/>
          <p:cNvPicPr>
            <a:picLocks noChangeAspect="1"/>
          </p:cNvPicPr>
          <p:nvPr/>
        </p:nvPicPr>
        <p:blipFill>
          <a:blip r:embed="rId4"/>
          <a:stretch>
            <a:fillRect/>
          </a:stretch>
        </p:blipFill>
        <p:spPr>
          <a:xfrm>
            <a:off x="1201985" y="3800172"/>
            <a:ext cx="861567" cy="4574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1498" y="1198026"/>
            <a:ext cx="4722726" cy="4524315"/>
          </a:xfrm>
          <a:prstGeom prst="rect">
            <a:avLst/>
          </a:prstGeom>
          <a:noFill/>
        </p:spPr>
        <p:txBody>
          <a:bodyPr wrap="square">
            <a:spAutoFit/>
          </a:bodyPr>
          <a:lstStyle/>
          <a:p>
            <a:pPr marL="0" marR="0">
              <a:spcBef>
                <a:spcPts val="0"/>
              </a:spcBef>
              <a:spcAft>
                <a:spcPts val="0"/>
              </a:spcAft>
            </a:pPr>
            <a:r>
              <a:rPr lang="en-US" sz="2400" dirty="0">
                <a:solidFill>
                  <a:srgbClr val="0000FF"/>
                </a:solidFill>
                <a:effectLst/>
                <a:latin typeface="Calibri" panose="020F0502020204030204" pitchFamily="34" charset="0"/>
                <a:cs typeface="Arial" panose="020B0604020202020204" pitchFamily="34" charset="0"/>
              </a:rPr>
              <a:t>The current process of manufacturing of optical surfaces can be adopted for </a:t>
            </a:r>
            <a:r>
              <a:rPr lang="en-US" sz="2400" i="1" dirty="0">
                <a:solidFill>
                  <a:srgbClr val="0000FF"/>
                </a:solidFill>
                <a:effectLst/>
                <a:latin typeface="Calibri" panose="020F0502020204030204" pitchFamily="34" charset="0"/>
                <a:cs typeface="Arial" panose="020B0604020202020204" pitchFamily="34" charset="0"/>
              </a:rPr>
              <a:t>Free Form</a:t>
            </a:r>
            <a:r>
              <a:rPr lang="en-US" sz="2400" dirty="0">
                <a:solidFill>
                  <a:srgbClr val="0000FF"/>
                </a:solidFill>
                <a:effectLst/>
                <a:latin typeface="Calibri" panose="020F0502020204030204" pitchFamily="34" charset="0"/>
                <a:cs typeface="Arial" panose="020B0604020202020204" pitchFamily="34" charset="0"/>
              </a:rPr>
              <a:t> </a:t>
            </a:r>
            <a:r>
              <a:rPr lang="en-US" sz="2400" i="1" dirty="0">
                <a:solidFill>
                  <a:srgbClr val="0000FF"/>
                </a:solidFill>
                <a:latin typeface="Calibri" panose="020F0502020204030204" pitchFamily="34" charset="0"/>
                <a:cs typeface="Arial" panose="020B0604020202020204" pitchFamily="34" charset="0"/>
              </a:rPr>
              <a:t>M</a:t>
            </a:r>
            <a:r>
              <a:rPr lang="en-US" sz="2400" i="1" dirty="0">
                <a:solidFill>
                  <a:srgbClr val="0000FF"/>
                </a:solidFill>
                <a:effectLst/>
                <a:latin typeface="Calibri" panose="020F0502020204030204" pitchFamily="34" charset="0"/>
                <a:cs typeface="Arial" panose="020B0604020202020204" pitchFamily="34" charset="0"/>
              </a:rPr>
              <a:t>irrors.</a:t>
            </a:r>
          </a:p>
          <a:p>
            <a:pPr marL="0" marR="0">
              <a:spcBef>
                <a:spcPts val="0"/>
              </a:spcBef>
              <a:spcAft>
                <a:spcPts val="0"/>
              </a:spcAft>
            </a:pPr>
            <a:endParaRPr lang="en-US" sz="2400" i="1" dirty="0">
              <a:solidFill>
                <a:srgbClr val="0000FF"/>
              </a:solidFill>
              <a:effectLst/>
              <a:latin typeface="Calibri" panose="020F0502020204030204" pitchFamily="34" charset="0"/>
              <a:cs typeface="Arial" panose="020B0604020202020204" pitchFamily="34" charset="0"/>
            </a:endParaRPr>
          </a:p>
          <a:p>
            <a:pPr marL="0" marR="0">
              <a:spcBef>
                <a:spcPts val="0"/>
              </a:spcBef>
              <a:spcAft>
                <a:spcPts val="0"/>
              </a:spcAft>
            </a:pPr>
            <a:r>
              <a:rPr lang="en-US" sz="2400" dirty="0">
                <a:solidFill>
                  <a:srgbClr val="FF0000"/>
                </a:solidFill>
                <a:effectLst/>
                <a:latin typeface="Calibri" panose="020F0502020204030204" pitchFamily="34" charset="0"/>
                <a:cs typeface="Arial" panose="020B0604020202020204" pitchFamily="34" charset="0"/>
              </a:rPr>
              <a:t>Design software and manufacturing processes of molds  - CNC multi axes and optical polishing - have created the concrete conditions to reproduce complex surfaces with very affordable quality and reproducibility.</a:t>
            </a:r>
            <a:endParaRPr lang="en-US" sz="2400" dirty="0">
              <a:effectLst/>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182236" y="191771"/>
            <a:ext cx="6095238" cy="6095238"/>
          </a:xfrm>
          <a:prstGeom prst="rect">
            <a:avLst/>
          </a:prstGeom>
        </p:spPr>
      </p:pic>
      <p:sp>
        <p:nvSpPr>
          <p:cNvPr id="4" name="Text Box 3"/>
          <p:cNvSpPr txBox="1"/>
          <p:nvPr/>
        </p:nvSpPr>
        <p:spPr>
          <a:xfrm>
            <a:off x="5682648" y="6296896"/>
            <a:ext cx="5260005" cy="369332"/>
          </a:xfrm>
          <a:prstGeom prst="rect">
            <a:avLst/>
          </a:prstGeom>
          <a:noFill/>
        </p:spPr>
        <p:txBody>
          <a:bodyPr wrap="square" rtlCol="0" anchor="t">
            <a:spAutoFit/>
          </a:bodyPr>
          <a:lstStyle/>
          <a:p>
            <a:r>
              <a:rPr lang="en-US" dirty="0"/>
              <a:t>Measured samples - Actual Z axis vs Theoretical Z axis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0"/>
          <p:cNvPicPr>
            <a:picLocks noChangeAspect="1" noChangeArrowheads="1"/>
          </p:cNvPicPr>
          <p:nvPr/>
        </p:nvPicPr>
        <p:blipFill>
          <a:blip r:embed="rId2">
            <a:extLst>
              <a:ext uri="{28A0092B-C50C-407E-A947-70E740481C1C}">
                <a14:useLocalDpi xmlns:a14="http://schemas.microsoft.com/office/drawing/2010/main" val="0"/>
              </a:ext>
            </a:extLst>
          </a:blip>
          <a:srcRect l="16589" t="9204" r="18661" b="4619"/>
          <a:stretch>
            <a:fillRect/>
          </a:stretch>
        </p:blipFill>
        <p:spPr>
          <a:xfrm>
            <a:off x="572361" y="587862"/>
            <a:ext cx="3360420" cy="3352800"/>
          </a:xfrm>
          <a:prstGeom prst="rect">
            <a:avLst/>
          </a:prstGeom>
          <a:noFill/>
          <a:ln>
            <a:noFill/>
          </a:ln>
        </p:spPr>
      </p:pic>
      <p:pic>
        <p:nvPicPr>
          <p:cNvPr id="11" name="Immagine 11"/>
          <p:cNvPicPr>
            <a:picLocks noChangeAspect="1" noChangeArrowheads="1"/>
          </p:cNvPicPr>
          <p:nvPr/>
        </p:nvPicPr>
        <p:blipFill>
          <a:blip r:embed="rId3">
            <a:extLst>
              <a:ext uri="{28A0092B-C50C-407E-A947-70E740481C1C}">
                <a14:useLocalDpi xmlns:a14="http://schemas.microsoft.com/office/drawing/2010/main" val="0"/>
              </a:ext>
            </a:extLst>
          </a:blip>
          <a:srcRect l="16736" t="9008" r="18955" b="4815"/>
          <a:stretch>
            <a:fillRect/>
          </a:stretch>
        </p:blipFill>
        <p:spPr>
          <a:xfrm>
            <a:off x="7871460" y="587862"/>
            <a:ext cx="3337560" cy="3352800"/>
          </a:xfrm>
          <a:prstGeom prst="rect">
            <a:avLst/>
          </a:prstGeom>
          <a:noFill/>
          <a:ln>
            <a:noFill/>
          </a:ln>
        </p:spPr>
      </p:pic>
      <p:sp>
        <p:nvSpPr>
          <p:cNvPr id="104" name="Text Box 103"/>
          <p:cNvSpPr txBox="1"/>
          <p:nvPr/>
        </p:nvSpPr>
        <p:spPr>
          <a:xfrm>
            <a:off x="94497" y="3959632"/>
            <a:ext cx="5312410" cy="2939266"/>
          </a:xfrm>
          <a:prstGeom prst="rect">
            <a:avLst/>
          </a:prstGeom>
          <a:noFill/>
          <a:ln w="9525">
            <a:noFill/>
          </a:ln>
        </p:spPr>
        <p:txBody>
          <a:bodyPr wrap="square">
            <a:spAutoFit/>
          </a:bodyPr>
          <a:lstStyle/>
          <a:p>
            <a:pPr indent="0" algn="ctr"/>
            <a:r>
              <a:rPr lang="en-US" sz="800" b="0" dirty="0">
                <a:latin typeface="Calibri" panose="020F0502020204030204" pitchFamily="34" charset="0"/>
                <a:cs typeface="Times New Roman" panose="02020603050405020304" pitchFamily="18" charset="0"/>
              </a:rPr>
              <a:t>1.18 1.16 1.14 1.13 1.12 1.11 1.11 1.11 1.11 1.11 1.12 1.14 1.16 1.18 1.21 1.24 0.00 0.00 0.00 </a:t>
            </a:r>
          </a:p>
          <a:p>
            <a:pPr indent="0" algn="ctr"/>
            <a:r>
              <a:rPr lang="en-US" sz="800" b="0" dirty="0">
                <a:latin typeface="Calibri" panose="020F0502020204030204" pitchFamily="34" charset="0"/>
                <a:cs typeface="Times New Roman" panose="02020603050405020304" pitchFamily="18" charset="0"/>
              </a:rPr>
              <a:t>1.19 1.17 1.15 1.14 1.13 1.13 1.12 1.12 1.13 1.13 1.14 1.15 1.17 1.20 1.22 1.26 1.29 0.00 0.00 </a:t>
            </a:r>
          </a:p>
          <a:p>
            <a:pPr indent="0" algn="ctr"/>
            <a:r>
              <a:rPr lang="en-US" sz="800" b="0" dirty="0">
                <a:latin typeface="Calibri" panose="020F0502020204030204" pitchFamily="34" charset="0"/>
                <a:cs typeface="Times New Roman" panose="02020603050405020304" pitchFamily="18" charset="0"/>
              </a:rPr>
              <a:t>1.20 1.18 1.17 1.16 1.15 1.14 1.14 1.14 1.14 1.15 1.16 1.17 1.19 1.21 1.24 1.27 1.31 0.00 0.00 </a:t>
            </a:r>
          </a:p>
          <a:p>
            <a:pPr indent="0" algn="ctr"/>
            <a:r>
              <a:rPr lang="en-US" sz="800" b="0" dirty="0">
                <a:latin typeface="Calibri" panose="020F0502020204030204" pitchFamily="34" charset="0"/>
                <a:cs typeface="Times New Roman" panose="02020603050405020304" pitchFamily="18" charset="0"/>
              </a:rPr>
              <a:t>1.21 1.19 1.18 1.17 1.16 1.15 1.15 1.15 1.15 1.16 1.17 1.18 1.20 1.22 1.25 1.28 1.32 1.36 0.00 </a:t>
            </a:r>
          </a:p>
          <a:p>
            <a:pPr indent="0" algn="ctr"/>
            <a:r>
              <a:rPr lang="en-US" sz="800" b="0" dirty="0">
                <a:latin typeface="Calibri" panose="020F0502020204030204" pitchFamily="34" charset="0"/>
                <a:cs typeface="Times New Roman" panose="02020603050405020304" pitchFamily="18" charset="0"/>
              </a:rPr>
              <a:t>1.22 1.20 1.19 1.18 1.17 1.16 1.16 1.16 1.16 1.17 1.17 1.19 1.21 1.23 1.26 1.29 1.33 1.37 1.41 </a:t>
            </a:r>
          </a:p>
          <a:p>
            <a:pPr indent="0" algn="ctr"/>
            <a:r>
              <a:rPr lang="en-US" sz="800" b="0" dirty="0">
                <a:latin typeface="Calibri" panose="020F0502020204030204" pitchFamily="34" charset="0"/>
                <a:cs typeface="Times New Roman" panose="02020603050405020304" pitchFamily="18" charset="0"/>
              </a:rPr>
              <a:t>1.22 1.20 1.19 1.18 1.17 1.17 1.16 1.16 1.16 1.17 1.18 1.19 1.21 1.23 1.26 1.29 1.33 1.37 1.41 </a:t>
            </a:r>
          </a:p>
          <a:p>
            <a:pPr indent="0" algn="ctr"/>
            <a:r>
              <a:rPr lang="en-US" sz="800" b="0" dirty="0">
                <a:latin typeface="Calibri" panose="020F0502020204030204" pitchFamily="34" charset="0"/>
                <a:cs typeface="Times New Roman" panose="02020603050405020304" pitchFamily="18" charset="0"/>
              </a:rPr>
              <a:t>1.22 1.20 1.19 1.18 1.17 1.16 1.16 1.16 1.16 1.17 1.18 1.19 1.21 1.23 1.26 1.29 1.33 1.37 1.41 </a:t>
            </a:r>
          </a:p>
          <a:p>
            <a:pPr indent="0" algn="ctr"/>
            <a:r>
              <a:rPr lang="en-US" sz="800" b="0" dirty="0">
                <a:latin typeface="Calibri" panose="020F0502020204030204" pitchFamily="34" charset="0"/>
                <a:cs typeface="Times New Roman" panose="02020603050405020304" pitchFamily="18" charset="0"/>
              </a:rPr>
              <a:t>1.22 1.20 1.18 1.17 1.17 1.16 1.15 1.15 1.16 1.16 1.17 1.18 1.20 1.22 1.25 1.28 1.32 1.36 1.40 </a:t>
            </a:r>
          </a:p>
          <a:p>
            <a:pPr indent="0" algn="ctr"/>
            <a:r>
              <a:rPr lang="en-US" sz="800" b="0" dirty="0">
                <a:latin typeface="Calibri" panose="020F0502020204030204" pitchFamily="34" charset="0"/>
                <a:cs typeface="Times New Roman" panose="02020603050405020304" pitchFamily="18" charset="0"/>
              </a:rPr>
              <a:t>1.21 1.19 1.18 1.16 1.16 1.15 1.14 1.14 1.15 1.15 1.16 1.17 1.19 1.21 1.24 1.27 1.30 1.34 1.39 </a:t>
            </a:r>
          </a:p>
          <a:p>
            <a:pPr indent="0" algn="ctr"/>
            <a:r>
              <a:rPr lang="en-US" sz="800" b="0" dirty="0">
                <a:latin typeface="Calibri" panose="020F0502020204030204" pitchFamily="34" charset="0"/>
                <a:cs typeface="Times New Roman" panose="02020603050405020304" pitchFamily="18" charset="0"/>
              </a:rPr>
              <a:t>1.20 1.18 1.17 1.15 1.14 1.14 1.13 1.13 1.13 1.14 1.14 1.16 1.17 1.20 1.22 1.25 1.29 1.32 1.37 </a:t>
            </a:r>
          </a:p>
          <a:p>
            <a:pPr indent="0" algn="ctr"/>
            <a:r>
              <a:rPr lang="en-US" sz="800" b="0" dirty="0">
                <a:latin typeface="Calibri" panose="020F0502020204030204" pitchFamily="34" charset="0"/>
                <a:cs typeface="Times New Roman" panose="02020603050405020304" pitchFamily="18" charset="0"/>
              </a:rPr>
              <a:t>1.19 1.17 1.15 1.14 1.13 1.12 1.12 1.11 1.11 1.12 1.13 1.14 1.16 1.18 1.20 1.23 1.27 1.30 1.34 </a:t>
            </a:r>
          </a:p>
          <a:p>
            <a:pPr indent="0" algn="ctr"/>
            <a:r>
              <a:rPr lang="en-US" sz="800" b="0" dirty="0">
                <a:latin typeface="Calibri" panose="020F0502020204030204" pitchFamily="34" charset="0"/>
                <a:cs typeface="Times New Roman" panose="02020603050405020304" pitchFamily="18" charset="0"/>
              </a:rPr>
              <a:t>1.18 1.16 1.14 1.12 1.11 1.10 1.10 1.10 1.10 1.10 1.11 1.12 1.14 1.16 1.18 1.21 1.24 1.28 1.32 </a:t>
            </a:r>
          </a:p>
          <a:p>
            <a:pPr indent="0" algn="ctr"/>
            <a:r>
              <a:rPr lang="en-US" sz="800" b="0" dirty="0">
                <a:latin typeface="Calibri" panose="020F0502020204030204" pitchFamily="34" charset="0"/>
                <a:cs typeface="Times New Roman" panose="02020603050405020304" pitchFamily="18" charset="0"/>
              </a:rPr>
              <a:t>1.17 1.15 1.13 1.11 1.10 1.09 1.08 1.08 1.08 1.08 1.09 1.10 1.12 1.14 1.16 1.19 1.22 1.25 1.29 </a:t>
            </a:r>
          </a:p>
          <a:p>
            <a:pPr indent="0" algn="ctr"/>
            <a:r>
              <a:rPr lang="en-US" sz="800" b="0" dirty="0">
                <a:latin typeface="Calibri" panose="020F0502020204030204" pitchFamily="34" charset="0"/>
                <a:cs typeface="Times New Roman" panose="02020603050405020304" pitchFamily="18" charset="0"/>
              </a:rPr>
              <a:t>1.17 1.14 1.12 1.10 1.08 1.07 1.07 1.06 1.06 1.07 1.07 1.08 1.10 1.12 1.14 1.17 1.20 1.23 1.27 </a:t>
            </a:r>
          </a:p>
          <a:p>
            <a:pPr indent="0" algn="ctr"/>
            <a:r>
              <a:rPr lang="en-US" sz="800" b="0" dirty="0">
                <a:latin typeface="Calibri" panose="020F0502020204030204" pitchFamily="34" charset="0"/>
                <a:cs typeface="Times New Roman" panose="02020603050405020304" pitchFamily="18" charset="0"/>
              </a:rPr>
              <a:t>1.17 1.14 1.11 1.09 1.07 1.06 1.06 1.05 1.05 1.05 1.06 1.07 1.08 1.10 1.12 1.15 1.18 1.21 0.00</a:t>
            </a:r>
          </a:p>
          <a:p>
            <a:pPr indent="0" algn="ctr"/>
            <a:r>
              <a:rPr lang="en-US" sz="800" b="0" dirty="0" err="1">
                <a:latin typeface="Calibri" panose="020F0502020204030204" pitchFamily="34" charset="0"/>
                <a:cs typeface="Times New Roman" panose="02020603050405020304" pitchFamily="18" charset="0"/>
              </a:rPr>
              <a:t>D</a:t>
            </a:r>
            <a:r>
              <a:rPr lang="en-US" sz="800" b="0" baseline="-25000" dirty="0" err="1">
                <a:latin typeface="Calibri" panose="020F0502020204030204" pitchFamily="34" charset="0"/>
                <a:cs typeface="Times New Roman" panose="02020603050405020304" pitchFamily="18" charset="0"/>
              </a:rPr>
              <a:t>max</a:t>
            </a:r>
            <a:r>
              <a:rPr lang="en-US" sz="800" b="0" dirty="0">
                <a:latin typeface="Calibri" panose="020F0502020204030204" pitchFamily="34" charset="0"/>
                <a:cs typeface="Times New Roman" panose="02020603050405020304" pitchFamily="18" charset="0"/>
              </a:rPr>
              <a:t>/</a:t>
            </a:r>
            <a:r>
              <a:rPr lang="en-US" sz="800" b="0" dirty="0" err="1">
                <a:latin typeface="Calibri" panose="020F0502020204030204" pitchFamily="34" charset="0"/>
                <a:cs typeface="Times New Roman" panose="02020603050405020304" pitchFamily="18" charset="0"/>
              </a:rPr>
              <a:t>d</a:t>
            </a:r>
            <a:r>
              <a:rPr lang="en-US" sz="800" b="0" baseline="-25000" dirty="0" err="1">
                <a:latin typeface="Calibri" panose="020F0502020204030204" pitchFamily="34" charset="0"/>
                <a:cs typeface="Times New Roman" panose="02020603050405020304" pitchFamily="18" charset="0"/>
              </a:rPr>
              <a:t>min</a:t>
            </a:r>
            <a:r>
              <a:rPr lang="en-US" sz="800" b="0" dirty="0">
                <a:latin typeface="Calibri" panose="020F0502020204030204" pitchFamily="34" charset="0"/>
                <a:cs typeface="Times New Roman" panose="02020603050405020304" pitchFamily="18" charset="0"/>
              </a:rPr>
              <a:t> ratios</a:t>
            </a:r>
            <a:endParaRPr lang="en-US" sz="800" b="0" baseline="-25000" dirty="0">
              <a:latin typeface="Calibri" panose="020F0502020204030204" pitchFamily="34" charset="0"/>
              <a:cs typeface="Times New Roman" panose="02020603050405020304" pitchFamily="18" charset="0"/>
            </a:endParaRPr>
          </a:p>
          <a:p>
            <a:pPr indent="0" algn="ctr">
              <a:spcAft>
                <a:spcPts val="600"/>
              </a:spcAft>
            </a:pPr>
            <a:r>
              <a:rPr lang="en-US" b="0" u="sng" baseline="-25000" dirty="0">
                <a:latin typeface="Calibri" panose="020F0502020204030204" pitchFamily="34" charset="0"/>
                <a:cs typeface="Times New Roman" panose="02020603050405020304" pitchFamily="18" charset="0"/>
              </a:rPr>
              <a:t> </a:t>
            </a:r>
            <a:r>
              <a:rPr lang="en-US" sz="2400" b="1" u="sng" baseline="-25000" dirty="0">
                <a:solidFill>
                  <a:srgbClr val="0000FF"/>
                </a:solidFill>
                <a:latin typeface="Calibri" panose="020F0502020204030204" pitchFamily="34" charset="0"/>
                <a:cs typeface="Times New Roman" panose="02020603050405020304" pitchFamily="18" charset="0"/>
              </a:rPr>
              <a:t>Free Form Mirror (passenger side)</a:t>
            </a:r>
            <a:endParaRPr lang="en-US" sz="2400" b="1" u="sng" dirty="0">
              <a:solidFill>
                <a:srgbClr val="0000FF"/>
              </a:solidFill>
              <a:highlight>
                <a:srgbClr val="FFFF00"/>
              </a:highlight>
              <a:latin typeface="Calibri" panose="020F0502020204030204" pitchFamily="34" charset="0"/>
              <a:cs typeface="Times New Roman" panose="02020603050405020304" pitchFamily="18" charset="0"/>
            </a:endParaRPr>
          </a:p>
          <a:p>
            <a:pPr indent="0" algn="ctr"/>
            <a:r>
              <a:rPr lang="en-US" sz="1400" b="1" dirty="0">
                <a:highlight>
                  <a:srgbClr val="FFFF00"/>
                </a:highlight>
                <a:latin typeface="Calibri" panose="020F0502020204030204" pitchFamily="34" charset="0"/>
                <a:cs typeface="Times New Roman" panose="02020603050405020304" pitchFamily="18" charset="0"/>
              </a:rPr>
              <a:t>Mean value = 1.18, standard deviation = 0.0735, min. val. = 1.05, max. val. = 1.41</a:t>
            </a:r>
            <a:endParaRPr lang="en-US" sz="1400" dirty="0"/>
          </a:p>
        </p:txBody>
      </p:sp>
      <p:sp>
        <p:nvSpPr>
          <p:cNvPr id="5" name="Text Box 4"/>
          <p:cNvSpPr txBox="1"/>
          <p:nvPr/>
        </p:nvSpPr>
        <p:spPr>
          <a:xfrm>
            <a:off x="6218331" y="3949584"/>
            <a:ext cx="5711825" cy="2939266"/>
          </a:xfrm>
          <a:prstGeom prst="rect">
            <a:avLst/>
          </a:prstGeom>
          <a:noFill/>
          <a:ln w="9525">
            <a:noFill/>
          </a:ln>
        </p:spPr>
        <p:txBody>
          <a:bodyPr wrap="square">
            <a:spAutoFit/>
          </a:bodyPr>
          <a:lstStyle/>
          <a:p>
            <a:pPr indent="0" algn="ctr"/>
            <a:r>
              <a:rPr lang="en-US" sz="800" b="0" dirty="0">
                <a:latin typeface="Calibri" panose="020F0502020204030204" pitchFamily="34" charset="0"/>
                <a:cs typeface="Times New Roman" panose="02020603050405020304" pitchFamily="18" charset="0"/>
              </a:rPr>
              <a:t>1.25 1.26 1.27 1.29 1.30 1.31 1.33 1.34 1.36 1.37 1.39 1.41 1.42 1.44 1.46 1.48 1.51 1.53 0.00 0.00 0.00 </a:t>
            </a:r>
          </a:p>
          <a:p>
            <a:pPr indent="0" algn="ctr"/>
            <a:r>
              <a:rPr lang="en-US" sz="800" b="0" dirty="0">
                <a:latin typeface="Calibri" panose="020F0502020204030204" pitchFamily="34" charset="0"/>
                <a:cs typeface="Times New Roman" panose="02020603050405020304" pitchFamily="18" charset="0"/>
              </a:rPr>
              <a:t>1.25 1.26 1.27 1.28 1.30 1.31 1.32 1.34 1.35 1.37 1.39 1.40 1.42 1.44 1.46 1.48 1.50 1.53 1.55 0.00 0.00 </a:t>
            </a:r>
          </a:p>
          <a:p>
            <a:pPr indent="0" algn="ctr"/>
            <a:r>
              <a:rPr lang="en-US" sz="800" b="0" dirty="0">
                <a:latin typeface="Calibri" panose="020F0502020204030204" pitchFamily="34" charset="0"/>
                <a:cs typeface="Times New Roman" panose="02020603050405020304" pitchFamily="18" charset="0"/>
              </a:rPr>
              <a:t>1.25 1.26 1.27 1.28 1.30 1.31 1.32 1.34 1.35 1.37 1.39 1.40 1.42 1.44 1.46 1.48 1.50 1.52 1.55 1.57 0.00 </a:t>
            </a:r>
          </a:p>
          <a:p>
            <a:pPr indent="0" algn="ctr"/>
            <a:r>
              <a:rPr lang="en-US" sz="800" b="0" dirty="0">
                <a:latin typeface="Calibri" panose="020F0502020204030204" pitchFamily="34" charset="0"/>
                <a:cs typeface="Times New Roman" panose="02020603050405020304" pitchFamily="18" charset="0"/>
              </a:rPr>
              <a:t>1.25 1.26 1.27 1.28 1.29 1.31 1.32 1.34 1.35 1.37 1.38 1.40 1.42 1.44 1.46 1.48 1.50 1.52 1.55 1.57 1.59 </a:t>
            </a:r>
          </a:p>
          <a:p>
            <a:pPr indent="0" algn="ctr"/>
            <a:r>
              <a:rPr lang="en-US" sz="800" b="0" dirty="0">
                <a:latin typeface="Calibri" panose="020F0502020204030204" pitchFamily="34" charset="0"/>
                <a:cs typeface="Times New Roman" panose="02020603050405020304" pitchFamily="18" charset="0"/>
              </a:rPr>
              <a:t>1.24 1.26 1.27 1.28 1.29 1.30 1.32 1.33 1.35 1.36 1.38 1.40 1.42 1.44 1.46 1.48 1.50 1.52 1.54 1.57 1.59 </a:t>
            </a:r>
          </a:p>
          <a:p>
            <a:pPr indent="0" algn="ctr"/>
            <a:r>
              <a:rPr lang="en-US" sz="800" b="0" dirty="0">
                <a:latin typeface="Calibri" panose="020F0502020204030204" pitchFamily="34" charset="0"/>
                <a:cs typeface="Times New Roman" panose="02020603050405020304" pitchFamily="18" charset="0"/>
              </a:rPr>
              <a:t>1.24 1.25 1.26 1.28 1.29 1.30 1.32 1.33 1.35 1.36 1.38 1.40 1.41 1.43 1.45 1.47 1.49 1.52 1.54 1.56 1.59 </a:t>
            </a:r>
          </a:p>
          <a:p>
            <a:pPr indent="0" algn="ctr"/>
            <a:r>
              <a:rPr lang="en-US" sz="800" b="0" dirty="0">
                <a:latin typeface="Calibri" panose="020F0502020204030204" pitchFamily="34" charset="0"/>
                <a:cs typeface="Times New Roman" panose="02020603050405020304" pitchFamily="18" charset="0"/>
              </a:rPr>
              <a:t>1.24 1.25 1.26 1.27 1.29 1.30 1.31 1.33 1.34 1.36 1.38 1.39 1.41 1.43 1.45 1.47 1.49 1.51 1.54 1.56 1.58 </a:t>
            </a:r>
          </a:p>
          <a:p>
            <a:pPr indent="0" algn="ctr"/>
            <a:r>
              <a:rPr lang="en-US" sz="800" b="0" dirty="0">
                <a:latin typeface="Calibri" panose="020F0502020204030204" pitchFamily="34" charset="0"/>
                <a:cs typeface="Times New Roman" panose="02020603050405020304" pitchFamily="18" charset="0"/>
              </a:rPr>
              <a:t>1.24 1.25 1.26 1.27 1.28 1.30 1.31 1.32 1.34 1.36 1.37 1.39 1.41 1.43 1.45 1.47 1.49 1.51 1.53 1.55 1.58 </a:t>
            </a:r>
          </a:p>
          <a:p>
            <a:pPr indent="0" algn="ctr"/>
            <a:r>
              <a:rPr lang="en-US" sz="800" b="0" dirty="0">
                <a:latin typeface="Calibri" panose="020F0502020204030204" pitchFamily="34" charset="0"/>
                <a:cs typeface="Times New Roman" panose="02020603050405020304" pitchFamily="18" charset="0"/>
              </a:rPr>
              <a:t>1.23 1.24 1.26 1.27 1.28 1.29 1.31 1.32 1.34 1.35 1.37 1.39 1.40 1.42 1.44 1.46 1.48 1.50 1.53 1.55 1.57 </a:t>
            </a:r>
          </a:p>
          <a:p>
            <a:pPr indent="0" algn="ctr"/>
            <a:r>
              <a:rPr lang="en-US" sz="800" b="0" dirty="0">
                <a:latin typeface="Calibri" panose="020F0502020204030204" pitchFamily="34" charset="0"/>
                <a:cs typeface="Times New Roman" panose="02020603050405020304" pitchFamily="18" charset="0"/>
              </a:rPr>
              <a:t>1.23 1.24 1.25 1.26 1.28 1.29 1.30 1.32 1.33 1.35 1.36 1.38 1.40 1.42 1.44 1.46 1.48 1.50 1.52 1.55 1.57 </a:t>
            </a:r>
          </a:p>
          <a:p>
            <a:pPr indent="0" algn="ctr"/>
            <a:r>
              <a:rPr lang="en-US" sz="800" b="0" dirty="0">
                <a:latin typeface="Calibri" panose="020F0502020204030204" pitchFamily="34" charset="0"/>
                <a:cs typeface="Times New Roman" panose="02020603050405020304" pitchFamily="18" charset="0"/>
              </a:rPr>
              <a:t>1.23 1.24 1.25 1.26 1.27 1.29 1.30 1.31 1.33 1.34 1.36 1.38 1.40 1.41 1.43 1.45 1.47 1.49 1.52 1.54 1.56 </a:t>
            </a:r>
          </a:p>
          <a:p>
            <a:pPr indent="0" algn="ctr"/>
            <a:r>
              <a:rPr lang="en-US" sz="800" b="0" dirty="0">
                <a:latin typeface="Calibri" panose="020F0502020204030204" pitchFamily="34" charset="0"/>
                <a:cs typeface="Times New Roman" panose="02020603050405020304" pitchFamily="18" charset="0"/>
              </a:rPr>
              <a:t>1.22 1.23 1.25 1.26 1.27 1.28 1.30 1.31 1.32 1.34 1.36 1.37 1.39 1.41 1.43 1.45 1.47 1.49 1.51 1.53 1.56 </a:t>
            </a:r>
          </a:p>
          <a:p>
            <a:pPr indent="0" algn="ctr"/>
            <a:r>
              <a:rPr lang="en-US" sz="800" b="0" dirty="0">
                <a:latin typeface="Calibri" panose="020F0502020204030204" pitchFamily="34" charset="0"/>
                <a:cs typeface="Times New Roman" panose="02020603050405020304" pitchFamily="18" charset="0"/>
              </a:rPr>
              <a:t>1.22 1.23 1.24 1.25 1.26 1.28 1.29 1.31 1.32 1.34 1.35 1.37 1.39 1.40 1.42 1.44 1.46 1.48 1.51 1.53 1.55 </a:t>
            </a:r>
          </a:p>
          <a:p>
            <a:pPr indent="0" algn="ctr"/>
            <a:r>
              <a:rPr lang="en-US" sz="800" b="0" dirty="0">
                <a:latin typeface="Calibri" panose="020F0502020204030204" pitchFamily="34" charset="0"/>
                <a:cs typeface="Times New Roman" panose="02020603050405020304" pitchFamily="18" charset="0"/>
              </a:rPr>
              <a:t>1.22 1.23 1.24 1.25 1.26 1.27 1.29 1.30 1.31 1.33 1.35 1.36 1.38 1.40 1.42 1.44 1.46 1.48 1.50 1.52 1.54 </a:t>
            </a:r>
          </a:p>
          <a:p>
            <a:pPr indent="0" algn="ctr"/>
            <a:r>
              <a:rPr lang="en-US" sz="800" b="0" dirty="0">
                <a:latin typeface="Calibri" panose="020F0502020204030204" pitchFamily="34" charset="0"/>
                <a:cs typeface="Times New Roman" panose="02020603050405020304" pitchFamily="18" charset="0"/>
              </a:rPr>
              <a:t>1.21 1.22 1.23 1.24 1.26 1.27 1.28 1.30 1.31 1.33 1.34 1.36 1.37 1.39 1.41 1.43 1.45 1.47 1.49 1.52 0.00</a:t>
            </a:r>
          </a:p>
          <a:p>
            <a:pPr indent="0" algn="ctr"/>
            <a:r>
              <a:rPr lang="en-US" sz="800" b="0" dirty="0" err="1">
                <a:latin typeface="Calibri" panose="020F0502020204030204" pitchFamily="34" charset="0"/>
                <a:cs typeface="Times New Roman" panose="02020603050405020304" pitchFamily="18" charset="0"/>
              </a:rPr>
              <a:t>D</a:t>
            </a:r>
            <a:r>
              <a:rPr lang="en-US" sz="800" b="0" baseline="-25000" dirty="0" err="1">
                <a:latin typeface="Calibri" panose="020F0502020204030204" pitchFamily="34" charset="0"/>
                <a:cs typeface="Times New Roman" panose="02020603050405020304" pitchFamily="18" charset="0"/>
              </a:rPr>
              <a:t>max</a:t>
            </a:r>
            <a:r>
              <a:rPr lang="en-US" sz="800" b="0" dirty="0">
                <a:latin typeface="Calibri" panose="020F0502020204030204" pitchFamily="34" charset="0"/>
                <a:cs typeface="Times New Roman" panose="02020603050405020304" pitchFamily="18" charset="0"/>
              </a:rPr>
              <a:t>/</a:t>
            </a:r>
            <a:r>
              <a:rPr lang="en-US" sz="800" b="0" dirty="0" err="1">
                <a:latin typeface="Calibri" panose="020F0502020204030204" pitchFamily="34" charset="0"/>
                <a:cs typeface="Times New Roman" panose="02020603050405020304" pitchFamily="18" charset="0"/>
              </a:rPr>
              <a:t>d</a:t>
            </a:r>
            <a:r>
              <a:rPr lang="en-US" sz="800" b="0" baseline="-25000" dirty="0" err="1">
                <a:latin typeface="Calibri" panose="020F0502020204030204" pitchFamily="34" charset="0"/>
                <a:cs typeface="Times New Roman" panose="02020603050405020304" pitchFamily="18" charset="0"/>
              </a:rPr>
              <a:t>min</a:t>
            </a:r>
            <a:r>
              <a:rPr lang="en-US" sz="800" b="0" dirty="0">
                <a:latin typeface="Calibri" panose="020F0502020204030204" pitchFamily="34" charset="0"/>
                <a:cs typeface="Times New Roman" panose="02020603050405020304" pitchFamily="18" charset="0"/>
              </a:rPr>
              <a:t> ratios</a:t>
            </a:r>
            <a:endParaRPr lang="en-US" sz="1000" b="0" baseline="-25000" dirty="0">
              <a:latin typeface="Calibri" panose="020F0502020204030204" pitchFamily="34" charset="0"/>
              <a:cs typeface="Times New Roman" panose="02020603050405020304" pitchFamily="18" charset="0"/>
            </a:endParaRPr>
          </a:p>
          <a:p>
            <a:pPr indent="0" algn="ctr">
              <a:spcAft>
                <a:spcPts val="600"/>
              </a:spcAft>
            </a:pPr>
            <a:r>
              <a:rPr lang="en-US" sz="2400" b="1" u="sng" baseline="-25000" dirty="0">
                <a:solidFill>
                  <a:srgbClr val="0000FF"/>
                </a:solidFill>
                <a:latin typeface="Calibri" panose="020F0502020204030204" pitchFamily="34" charset="0"/>
                <a:cs typeface="Times New Roman" panose="02020603050405020304" pitchFamily="18" charset="0"/>
              </a:rPr>
              <a:t> Spherical Mirror (passenger side)</a:t>
            </a:r>
            <a:endParaRPr lang="en-US" sz="2400" b="1" u="sng" dirty="0">
              <a:solidFill>
                <a:srgbClr val="0000FF"/>
              </a:solidFill>
              <a:highlight>
                <a:srgbClr val="FFFF00"/>
              </a:highlight>
              <a:latin typeface="Calibri" panose="020F0502020204030204" pitchFamily="34" charset="0"/>
              <a:cs typeface="Times New Roman" panose="02020603050405020304" pitchFamily="18" charset="0"/>
            </a:endParaRPr>
          </a:p>
          <a:p>
            <a:pPr indent="0" algn="ctr"/>
            <a:r>
              <a:rPr lang="en-US" sz="1400" b="1" dirty="0">
                <a:highlight>
                  <a:srgbClr val="FFFF00"/>
                </a:highlight>
                <a:latin typeface="Calibri" panose="020F0502020204030204" pitchFamily="34" charset="0"/>
                <a:cs typeface="Times New Roman" panose="02020603050405020304" pitchFamily="18" charset="0"/>
              </a:rPr>
              <a:t>Mean value = 1.38, standard deviation = 0.1015, min. val. = 1.21, max. val. = 1.59</a:t>
            </a:r>
            <a:endParaRPr lang="en-US" sz="1400" dirty="0"/>
          </a:p>
        </p:txBody>
      </p:sp>
      <p:grpSp>
        <p:nvGrpSpPr>
          <p:cNvPr id="8" name="Area di disegno 8"/>
          <p:cNvGrpSpPr/>
          <p:nvPr/>
        </p:nvGrpSpPr>
        <p:grpSpPr>
          <a:xfrm>
            <a:off x="4621643" y="1056266"/>
            <a:ext cx="2037715" cy="2471420"/>
            <a:chOff x="-123154" y="0"/>
            <a:chExt cx="3834609" cy="3744533"/>
          </a:xfrm>
        </p:grpSpPr>
        <p:sp>
          <p:nvSpPr>
            <p:cNvPr id="6" name="Area di disegno 8"/>
            <p:cNvSpPr>
              <a:spLocks noChangeAspect="1"/>
            </p:cNvSpPr>
            <p:nvPr/>
          </p:nvSpPr>
          <p:spPr>
            <a:xfrm>
              <a:off x="0" y="0"/>
              <a:ext cx="3680460" cy="3369310"/>
            </a:xfrm>
          </p:spPr>
        </p:sp>
        <p:grpSp>
          <p:nvGrpSpPr>
            <p:cNvPr id="60" name="Gruppo 60"/>
            <p:cNvGrpSpPr/>
            <p:nvPr/>
          </p:nvGrpSpPr>
          <p:grpSpPr>
            <a:xfrm>
              <a:off x="-123154" y="64137"/>
              <a:ext cx="3803540" cy="2790834"/>
              <a:chOff x="1865666" y="19541"/>
              <a:chExt cx="3803540" cy="2790834"/>
            </a:xfrm>
          </p:grpSpPr>
          <p:grpSp>
            <p:nvGrpSpPr>
              <p:cNvPr id="59" name="Gruppo 59"/>
              <p:cNvGrpSpPr/>
              <p:nvPr/>
            </p:nvGrpSpPr>
            <p:grpSpPr>
              <a:xfrm>
                <a:off x="1865666" y="19541"/>
                <a:ext cx="3803540" cy="2790834"/>
                <a:chOff x="1865666" y="19541"/>
                <a:chExt cx="3803540" cy="2790834"/>
              </a:xfrm>
            </p:grpSpPr>
            <p:grpSp>
              <p:nvGrpSpPr>
                <p:cNvPr id="58" name="Gruppo 58"/>
                <p:cNvGrpSpPr/>
                <p:nvPr/>
              </p:nvGrpSpPr>
              <p:grpSpPr>
                <a:xfrm>
                  <a:off x="1865666" y="596560"/>
                  <a:ext cx="3803540" cy="2213815"/>
                  <a:chOff x="1865666" y="596560"/>
                  <a:chExt cx="3803540" cy="2213815"/>
                </a:xfrm>
              </p:grpSpPr>
              <p:sp>
                <p:nvSpPr>
                  <p:cNvPr id="44" name="Casella di testo 15"/>
                  <p:cNvSpPr txBox="1"/>
                  <p:nvPr/>
                </p:nvSpPr>
                <p:spPr>
                  <a:xfrm>
                    <a:off x="3909038" y="1448990"/>
                    <a:ext cx="1508033" cy="33673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nSpc>
                        <a:spcPct val="105000"/>
                      </a:lnSpc>
                      <a:spcBef>
                        <a:spcPts val="0"/>
                      </a:spcBef>
                      <a:spcAft>
                        <a:spcPts val="800"/>
                      </a:spcAft>
                    </a:pPr>
                    <a:r>
                      <a:rPr lang="en-US" altLang="zh-CN" sz="1100" kern="100">
                        <a:latin typeface="Calibri" panose="020F0502020204030204"/>
                        <a:ea typeface="Calibri" panose="020F0502020204030204"/>
                        <a:cs typeface="Times New Roman" panose="02020603050405020304"/>
                        <a:sym typeface="Times New Roman" panose="02020603050405020304"/>
                      </a:rPr>
                      <a:t>31 deg</a:t>
                    </a:r>
                    <a:endParaRPr lang="en-US" altLang="zh-CN" sz="1200" kern="100">
                      <a:latin typeface="Times New Roman" panose="02020603050405020304"/>
                      <a:ea typeface="等线"/>
                      <a:cs typeface="Times New Roman" panose="02020603050405020304"/>
                      <a:sym typeface="Times New Roman" panose="02020603050405020304"/>
                    </a:endParaRPr>
                  </a:p>
                </p:txBody>
              </p:sp>
              <p:sp>
                <p:nvSpPr>
                  <p:cNvPr id="45" name="Casella di testo 15"/>
                  <p:cNvSpPr txBox="1"/>
                  <p:nvPr/>
                </p:nvSpPr>
                <p:spPr>
                  <a:xfrm>
                    <a:off x="2096292" y="767816"/>
                    <a:ext cx="1139987" cy="57534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nSpc>
                        <a:spcPct val="106000"/>
                      </a:lnSpc>
                      <a:spcBef>
                        <a:spcPts val="0"/>
                      </a:spcBef>
                      <a:spcAft>
                        <a:spcPts val="800"/>
                      </a:spcAft>
                    </a:pPr>
                    <a:r>
                      <a:rPr lang="en-US" altLang="zh-CN" sz="1100" kern="100">
                        <a:latin typeface="Calibri" panose="020F0502020204030204"/>
                        <a:ea typeface="Calibri" panose="020F0502020204030204"/>
                        <a:cs typeface="Times New Roman" panose="02020603050405020304"/>
                        <a:sym typeface="Times New Roman" panose="02020603050405020304"/>
                      </a:rPr>
                      <a:t>31 deg</a:t>
                    </a:r>
                    <a:endParaRPr lang="en-US" altLang="zh-CN" sz="1200" kern="100">
                      <a:latin typeface="Times New Roman" panose="02020603050405020304"/>
                      <a:ea typeface="等线"/>
                      <a:cs typeface="Times New Roman" panose="02020603050405020304"/>
                      <a:sym typeface="Times New Roman" panose="02020603050405020304"/>
                    </a:endParaRPr>
                  </a:p>
                </p:txBody>
              </p:sp>
              <p:sp>
                <p:nvSpPr>
                  <p:cNvPr id="46" name="Casella di testo 15"/>
                  <p:cNvSpPr txBox="1"/>
                  <p:nvPr/>
                </p:nvSpPr>
                <p:spPr>
                  <a:xfrm>
                    <a:off x="3811052" y="596560"/>
                    <a:ext cx="1209294" cy="3146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noAutofit/>
                  </a:bodyPr>
                  <a:lstStyle/>
                  <a:p>
                    <a:pPr>
                      <a:lnSpc>
                        <a:spcPct val="107000"/>
                      </a:lnSpc>
                      <a:spcBef>
                        <a:spcPts val="0"/>
                      </a:spcBef>
                      <a:spcAft>
                        <a:spcPts val="800"/>
                      </a:spcAft>
                    </a:pPr>
                    <a:r>
                      <a:rPr lang="en-US" altLang="zh-CN" sz="1100" kern="100">
                        <a:latin typeface="Calibri" panose="020F0502020204030204"/>
                        <a:ea typeface="Calibri" panose="020F0502020204030204"/>
                        <a:cs typeface="Times New Roman" panose="02020603050405020304"/>
                        <a:sym typeface="Times New Roman" panose="02020603050405020304"/>
                      </a:rPr>
                      <a:t>mirror</a:t>
                    </a:r>
                    <a:endParaRPr lang="en-US" altLang="zh-CN" sz="1200" kern="100">
                      <a:latin typeface="Times New Roman" panose="02020603050405020304"/>
                      <a:ea typeface="等线"/>
                      <a:cs typeface="Times New Roman" panose="02020603050405020304"/>
                      <a:sym typeface="Times New Roman" panose="02020603050405020304"/>
                    </a:endParaRPr>
                  </a:p>
                </p:txBody>
              </p:sp>
              <p:sp>
                <p:nvSpPr>
                  <p:cNvPr id="47" name="Casella di testo 15"/>
                  <p:cNvSpPr txBox="1"/>
                  <p:nvPr/>
                </p:nvSpPr>
                <p:spPr>
                  <a:xfrm>
                    <a:off x="3572061" y="2162875"/>
                    <a:ext cx="2097145" cy="6475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a:lnSpc>
                        <a:spcPct val="106000"/>
                      </a:lnSpc>
                      <a:spcBef>
                        <a:spcPts val="0"/>
                      </a:spcBef>
                      <a:spcAft>
                        <a:spcPts val="800"/>
                      </a:spcAft>
                    </a:pPr>
                    <a:r>
                      <a:rPr lang="en-US" altLang="zh-CN" sz="1100" kern="100">
                        <a:latin typeface="Calibri" panose="020F0502020204030204"/>
                        <a:ea typeface="Calibri" panose="020F0502020204030204"/>
                        <a:cs typeface="Times New Roman" panose="02020603050405020304"/>
                        <a:sym typeface="Times New Roman" panose="02020603050405020304"/>
                      </a:rPr>
                      <a:t>projector</a:t>
                    </a:r>
                    <a:endParaRPr lang="en-US" altLang="zh-CN" sz="1200" kern="100">
                      <a:latin typeface="Times New Roman" panose="02020603050405020304"/>
                      <a:ea typeface="等线"/>
                      <a:cs typeface="Times New Roman" panose="02020603050405020304"/>
                      <a:sym typeface="Times New Roman" panose="02020603050405020304"/>
                    </a:endParaRPr>
                  </a:p>
                </p:txBody>
              </p:sp>
              <p:sp>
                <p:nvSpPr>
                  <p:cNvPr id="48" name="Casella di testo 15"/>
                  <p:cNvSpPr txBox="1"/>
                  <p:nvPr/>
                </p:nvSpPr>
                <p:spPr>
                  <a:xfrm>
                    <a:off x="1865666" y="1498057"/>
                    <a:ext cx="1370613" cy="9573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noAutofit/>
                  </a:bodyPr>
                  <a:lstStyle/>
                  <a:p>
                    <a:pPr>
                      <a:lnSpc>
                        <a:spcPct val="105000"/>
                      </a:lnSpc>
                      <a:spcBef>
                        <a:spcPts val="0"/>
                      </a:spcBef>
                      <a:spcAft>
                        <a:spcPts val="800"/>
                      </a:spcAft>
                    </a:pPr>
                    <a:r>
                      <a:rPr lang="en-US" altLang="zh-CN" sz="1100" kern="100">
                        <a:latin typeface="Calibri" panose="020F0502020204030204"/>
                        <a:ea typeface="Calibri" panose="020F0502020204030204"/>
                        <a:cs typeface="Times New Roman" panose="02020603050405020304"/>
                        <a:sym typeface="Times New Roman" panose="02020603050405020304"/>
                      </a:rPr>
                      <a:t>detector</a:t>
                    </a:r>
                    <a:endParaRPr lang="en-US" altLang="zh-CN" sz="1200" kern="100">
                      <a:latin typeface="Times New Roman" panose="02020603050405020304"/>
                      <a:ea typeface="等线"/>
                      <a:cs typeface="Times New Roman" panose="02020603050405020304"/>
                      <a:sym typeface="Times New Roman" panose="02020603050405020304"/>
                    </a:endParaRPr>
                  </a:p>
                </p:txBody>
              </p:sp>
            </p:grpSp>
            <p:grpSp>
              <p:nvGrpSpPr>
                <p:cNvPr id="57" name="Gruppo 57"/>
                <p:cNvGrpSpPr/>
                <p:nvPr/>
              </p:nvGrpSpPr>
              <p:grpSpPr>
                <a:xfrm>
                  <a:off x="2865120" y="19541"/>
                  <a:ext cx="2487895" cy="2050676"/>
                  <a:chOff x="2865120" y="19541"/>
                  <a:chExt cx="2487895" cy="2050676"/>
                </a:xfrm>
              </p:grpSpPr>
              <p:sp>
                <p:nvSpPr>
                  <p:cNvPr id="50" name="Arco 50"/>
                  <p:cNvSpPr/>
                  <p:nvPr/>
                </p:nvSpPr>
                <p:spPr>
                  <a:xfrm rot="10433518">
                    <a:off x="3785235" y="19541"/>
                    <a:ext cx="1567780" cy="1062169"/>
                  </a:xfrm>
                  <a:prstGeom prst="arc">
                    <a:avLst/>
                  </a:prstGeom>
                  <a:noFill/>
                  <a:ln w="15875">
                    <a:solidFill>
                      <a:schemeClr val="tx1"/>
                    </a:solidFill>
                  </a:ln>
                </p:spPr>
                <p:style>
                  <a:lnRef idx="1">
                    <a:schemeClr val="accent1"/>
                  </a:lnRef>
                  <a:fillRef idx="0">
                    <a:schemeClr val="accent1"/>
                  </a:fillRef>
                  <a:effectRef idx="0">
                    <a:schemeClr val="accent1"/>
                  </a:effectRef>
                  <a:fontRef idx="minor">
                    <a:schemeClr val="tx1"/>
                  </a:fontRef>
                </p:style>
              </p:sp>
              <p:cxnSp>
                <p:nvCxnSpPr>
                  <p:cNvPr id="51" name="Connettore diritto 51"/>
                  <p:cNvCxnSpPr/>
                  <p:nvPr/>
                </p:nvCxnSpPr>
                <p:spPr>
                  <a:xfrm flipH="1">
                    <a:off x="3307080" y="903518"/>
                    <a:ext cx="611287" cy="101774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2" name="Connettore diritto 52"/>
                  <p:cNvCxnSpPr/>
                  <p:nvPr/>
                </p:nvCxnSpPr>
                <p:spPr>
                  <a:xfrm flipH="1">
                    <a:off x="2865120" y="910373"/>
                    <a:ext cx="1050044" cy="537427"/>
                  </a:xfrm>
                  <a:prstGeom prst="line">
                    <a:avLst/>
                  </a:prstGeom>
                  <a:ln>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Connettore diritto 53"/>
                  <p:cNvCxnSpPr/>
                  <p:nvPr/>
                </p:nvCxnSpPr>
                <p:spPr>
                  <a:xfrm rot="1491831">
                    <a:off x="3673556" y="958128"/>
                    <a:ext cx="479914" cy="1112089"/>
                  </a:xfrm>
                  <a:prstGeom prst="line">
                    <a:avLst/>
                  </a:prstGeom>
                  <a:ln>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54" name="Arco 54"/>
                  <p:cNvSpPr/>
                  <p:nvPr/>
                </p:nvSpPr>
                <p:spPr>
                  <a:xfrm rot="11162631">
                    <a:off x="3224043" y="1077157"/>
                    <a:ext cx="579797" cy="50515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sp>
            </p:grpSp>
          </p:grpSp>
          <p:sp>
            <p:nvSpPr>
              <p:cNvPr id="55" name="Arco 55"/>
              <p:cNvSpPr/>
              <p:nvPr/>
            </p:nvSpPr>
            <p:spPr>
              <a:xfrm rot="8910298">
                <a:off x="3470454" y="1169015"/>
                <a:ext cx="611644" cy="52683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sp>
        </p:grpSp>
        <p:sp>
          <p:nvSpPr>
            <p:cNvPr id="62" name="Casella di testo 61"/>
            <p:cNvSpPr txBox="1"/>
            <p:nvPr/>
          </p:nvSpPr>
          <p:spPr>
            <a:xfrm>
              <a:off x="137346" y="3202865"/>
              <a:ext cx="3574109" cy="541668"/>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lnSpc>
                  <a:spcPct val="107000"/>
                </a:lnSpc>
                <a:spcBef>
                  <a:spcPts val="0"/>
                </a:spcBef>
                <a:spcAft>
                  <a:spcPts val="800"/>
                </a:spcAft>
              </a:pPr>
              <a:r>
                <a:rPr lang="en-US" altLang="zh-CN" sz="1100" b="1" kern="100">
                  <a:latin typeface="Calibri" panose="020F0502020204030204"/>
                  <a:ea typeface="Calibri" panose="020F0502020204030204"/>
                  <a:cs typeface="Times New Roman" panose="02020603050405020304"/>
                  <a:sym typeface="Times New Roman" panose="02020603050405020304"/>
                </a:rPr>
                <a:t>mirror oriented as used on the car (3D configuration)</a:t>
              </a:r>
            </a:p>
          </p:txBody>
        </p:sp>
      </p:grpSp>
      <p:sp>
        <p:nvSpPr>
          <p:cNvPr id="7" name="Text Box 6"/>
          <p:cNvSpPr txBox="1"/>
          <p:nvPr/>
        </p:nvSpPr>
        <p:spPr>
          <a:xfrm>
            <a:off x="3344115" y="259715"/>
            <a:ext cx="5080000" cy="368300"/>
          </a:xfrm>
          <a:prstGeom prst="rect">
            <a:avLst/>
          </a:prstGeom>
          <a:noFill/>
          <a:ln w="9525">
            <a:noFill/>
          </a:ln>
        </p:spPr>
        <p:txBody>
          <a:bodyPr>
            <a:spAutoFit/>
          </a:bodyPr>
          <a:lstStyle/>
          <a:p>
            <a:pPr indent="0" algn="ctr"/>
            <a:r>
              <a:rPr lang="en-US" b="1" dirty="0">
                <a:latin typeface="Calibri" panose="020F0502020204030204" pitchFamily="34" charset="0"/>
                <a:cs typeface="Times New Roman" panose="02020603050405020304" pitchFamily="18" charset="0"/>
              </a:rPr>
              <a:t>IMAGE DISTORTION: </a:t>
            </a:r>
            <a:r>
              <a:rPr lang="it-IT" altLang="en-US" b="1" dirty="0">
                <a:latin typeface="Calibri" panose="020F0502020204030204" pitchFamily="34" charset="0"/>
                <a:cs typeface="Times New Roman" panose="02020603050405020304" pitchFamily="18" charset="0"/>
              </a:rPr>
              <a:t>MAP OF POINTS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6172" y="117911"/>
            <a:ext cx="8736474" cy="369332"/>
          </a:xfrm>
          <a:prstGeom prst="rect">
            <a:avLst/>
          </a:prstGeom>
          <a:noFill/>
        </p:spPr>
        <p:txBody>
          <a:bodyPr wrap="square">
            <a:spAutoFit/>
          </a:bodyPr>
          <a:lstStyle/>
          <a:p>
            <a:pPr marR="0">
              <a:spcBef>
                <a:spcPts val="0"/>
              </a:spcBef>
              <a:spcAft>
                <a:spcPts val="0"/>
              </a:spcAft>
            </a:pPr>
            <a:r>
              <a:rPr lang="en-US" b="1" dirty="0">
                <a:latin typeface="Calibri Light" panose="020F0302020204030204" pitchFamily="34" charset="0"/>
                <a:cs typeface="Arial" panose="020B0604020202020204" pitchFamily="34" charset="0"/>
              </a:rPr>
              <a:t>From spherical mirror surface to free form mirrors compliant with ECE 46 Rev. 6 Regulation</a:t>
            </a:r>
            <a:endParaRPr lang="en-US" dirty="0">
              <a:latin typeface="Calibri" panose="020F0502020204030204" pitchFamily="34" charset="0"/>
              <a:cs typeface="Arial" panose="020B0604020202020204" pitchFamily="34" charset="0"/>
            </a:endParaRPr>
          </a:p>
        </p:txBody>
      </p:sp>
      <p:sp>
        <p:nvSpPr>
          <p:cNvPr id="7" name="CasellaDiTesto 6"/>
          <p:cNvSpPr txBox="1"/>
          <p:nvPr/>
        </p:nvSpPr>
        <p:spPr>
          <a:xfrm>
            <a:off x="2743200" y="6403526"/>
            <a:ext cx="9224383" cy="338554"/>
          </a:xfrm>
          <a:prstGeom prst="rect">
            <a:avLst/>
          </a:prstGeom>
          <a:noFill/>
        </p:spPr>
        <p:txBody>
          <a:bodyPr wrap="square">
            <a:spAutoFit/>
          </a:bodyPr>
          <a:lstStyle/>
          <a:p>
            <a:pPr marR="0" indent="0" algn="just">
              <a:spcBef>
                <a:spcPts val="0"/>
              </a:spcBef>
              <a:spcAft>
                <a:spcPts val="0"/>
              </a:spcAft>
              <a:buFont typeface="Times New Roman" panose="02020603050405020304" pitchFamily="18" charset="0"/>
              <a:buNone/>
            </a:pPr>
            <a:r>
              <a:rPr lang="it-IT" altLang="en-US" sz="1600" b="1" u="sng" dirty="0">
                <a:solidFill>
                  <a:srgbClr val="0000FF"/>
                </a:solidFill>
                <a:latin typeface="Calibri" panose="020F0502020204030204" pitchFamily="34" charset="0"/>
                <a:cs typeface="Arial" panose="020B0604020202020204" pitchFamily="34" charset="0"/>
              </a:rPr>
              <a:t>On a </a:t>
            </a:r>
            <a:r>
              <a:rPr lang="en-US" sz="1600" b="1" u="sng" dirty="0">
                <a:solidFill>
                  <a:srgbClr val="0000FF"/>
                </a:solidFill>
                <a:latin typeface="Calibri" panose="020F0502020204030204" pitchFamily="34" charset="0"/>
                <a:cs typeface="Arial" panose="020B0604020202020204" pitchFamily="34" charset="0"/>
              </a:rPr>
              <a:t> </a:t>
            </a:r>
            <a:r>
              <a:rPr lang="en-US" sz="1600" b="1" i="1" u="sng" dirty="0">
                <a:solidFill>
                  <a:srgbClr val="0000FF"/>
                </a:solidFill>
                <a:latin typeface="Calibri" panose="020F0502020204030204" pitchFamily="34" charset="0"/>
                <a:cs typeface="Arial" panose="020B0604020202020204" pitchFamily="34" charset="0"/>
              </a:rPr>
              <a:t>free form</a:t>
            </a:r>
            <a:r>
              <a:rPr lang="en-US" sz="1600" b="1" u="sng" dirty="0">
                <a:solidFill>
                  <a:srgbClr val="0000FF"/>
                </a:solidFill>
                <a:latin typeface="Calibri" panose="020F0502020204030204" pitchFamily="34" charset="0"/>
                <a:cs typeface="Arial" panose="020B0604020202020204" pitchFamily="34" charset="0"/>
              </a:rPr>
              <a:t> surface </a:t>
            </a:r>
            <a:r>
              <a:rPr lang="it-IT" altLang="en-US" sz="1600" b="1" u="sng" dirty="0">
                <a:solidFill>
                  <a:srgbClr val="0000FF"/>
                </a:solidFill>
                <a:latin typeface="Calibri" panose="020F0502020204030204" pitchFamily="34" charset="0"/>
                <a:cs typeface="Arial" panose="020B0604020202020204" pitchFamily="34" charset="0"/>
              </a:rPr>
              <a:t>e</a:t>
            </a:r>
            <a:r>
              <a:rPr lang="en-US" sz="1600" b="1" u="sng" dirty="0">
                <a:solidFill>
                  <a:srgbClr val="0000FF"/>
                </a:solidFill>
                <a:latin typeface="Calibri" panose="020F0502020204030204" pitchFamily="34" charset="0"/>
                <a:cs typeface="Arial" panose="020B0604020202020204" pitchFamily="34" charset="0"/>
              </a:rPr>
              <a:t>ach point has been defined through an </a:t>
            </a:r>
            <a:r>
              <a:rPr lang="it-IT" altLang="en-US" sz="1600" b="1" u="sng" dirty="0">
                <a:solidFill>
                  <a:srgbClr val="0000FF"/>
                </a:solidFill>
                <a:latin typeface="Calibri" panose="020F0502020204030204" pitchFamily="34" charset="0"/>
                <a:cs typeface="Arial" panose="020B0604020202020204" pitchFamily="34" charset="0"/>
              </a:rPr>
              <a:t>algorithm</a:t>
            </a:r>
            <a:r>
              <a:rPr lang="en-US" sz="1600" b="1" u="sng" dirty="0">
                <a:solidFill>
                  <a:srgbClr val="0000FF"/>
                </a:solidFill>
                <a:latin typeface="Calibri" panose="020F0502020204030204" pitchFamily="34" charset="0"/>
                <a:cs typeface="Arial" panose="020B0604020202020204" pitchFamily="34" charset="0"/>
              </a:rPr>
              <a:t> to achieve optical design targets.</a:t>
            </a:r>
            <a:endParaRPr lang="en-US" sz="1600" b="1" u="sng" dirty="0">
              <a:latin typeface="Calibri" panose="020F0502020204030204" pitchFamily="34" charset="0"/>
              <a:cs typeface="Arial" panose="020B0604020202020204" pitchFamily="34" charset="0"/>
            </a:endParaRPr>
          </a:p>
        </p:txBody>
      </p:sp>
      <p:pic>
        <p:nvPicPr>
          <p:cNvPr id="3" name="Immagin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4320" y="1251128"/>
            <a:ext cx="3827145" cy="2868930"/>
          </a:xfrm>
          <a:prstGeom prst="rect">
            <a:avLst/>
          </a:prstGeom>
          <a:noFill/>
          <a:ln>
            <a:noFill/>
          </a:ln>
        </p:spPr>
      </p:pic>
      <p:sp>
        <p:nvSpPr>
          <p:cNvPr id="102" name="Text Box 101"/>
          <p:cNvSpPr txBox="1"/>
          <p:nvPr/>
        </p:nvSpPr>
        <p:spPr>
          <a:xfrm>
            <a:off x="1736090" y="461823"/>
            <a:ext cx="9097010" cy="1076325"/>
          </a:xfrm>
          <a:prstGeom prst="rect">
            <a:avLst/>
          </a:prstGeom>
          <a:noFill/>
          <a:ln w="9525">
            <a:noFill/>
          </a:ln>
        </p:spPr>
        <p:txBody>
          <a:bodyPr wrap="square">
            <a:spAutoFit/>
          </a:bodyPr>
          <a:lstStyle/>
          <a:p>
            <a:pPr indent="0" algn="ctr"/>
            <a:r>
              <a:rPr lang="en-US" b="1">
                <a:latin typeface="Calibri" panose="020F0502020204030204" pitchFamily="34" charset="0"/>
              </a:rPr>
              <a:t>RADII OF CURVATURE MEASUREMENT ACCORDING TO ECE46-rev6 REGULATION</a:t>
            </a:r>
            <a:endParaRPr lang="en-US" b="0">
              <a:latin typeface="Courier New" panose="02070309020205020404" charset="0"/>
              <a:cs typeface="Calibri" panose="020F0502020204030204" pitchFamily="34" charset="0"/>
            </a:endParaRPr>
          </a:p>
          <a:p>
            <a:pPr indent="0" algn="ctr"/>
            <a:r>
              <a:rPr lang="en-US" b="0">
                <a:latin typeface="Courier New" panose="02070309020205020404" charset="0"/>
                <a:cs typeface="Calibri" panose="020F0502020204030204" pitchFamily="34" charset="0"/>
              </a:rPr>
              <a:t>                                                                                                        </a:t>
            </a:r>
            <a:r>
              <a:rPr lang="en-US" sz="1400" b="0">
                <a:latin typeface="Courier New" panose="02070309020205020404" charset="0"/>
                <a:cs typeface="Calibri" panose="020F0502020204030204" pitchFamily="34" charset="0"/>
              </a:rPr>
              <a:t>Distances between the tracing pin of the dial gauge and the fixed legs = 31.62 [mm]                                               </a:t>
            </a:r>
          </a:p>
          <a:p>
            <a:pPr indent="0" algn="ctr"/>
            <a:r>
              <a:rPr lang="en-US" sz="1400" b="0">
                <a:latin typeface="Courier New" panose="02070309020205020404" charset="0"/>
                <a:cs typeface="Calibri" panose="020F0502020204030204" pitchFamily="34" charset="0"/>
              </a:rPr>
              <a:t>          tolerance = 190.34 [mm]  (0.15r </a:t>
            </a:r>
            <a:r>
              <a:rPr lang="it-IT" altLang="en-US" sz="1400" b="0">
                <a:latin typeface="Courier New" panose="02070309020205020404" charset="0"/>
                <a:cs typeface="Calibri" panose="020F0502020204030204" pitchFamily="34" charset="0"/>
              </a:rPr>
              <a:t>&gt;&gt;1268.91 mm.</a:t>
            </a:r>
            <a:r>
              <a:rPr lang="en-US" sz="1400" b="0">
                <a:latin typeface="Courier New" panose="02070309020205020404" charset="0"/>
                <a:cs typeface="Calibri" panose="020F0502020204030204" pitchFamily="34" charset="0"/>
              </a:rPr>
              <a:t>) </a:t>
            </a:r>
            <a:endParaRPr lang="en-US" sz="1400"/>
          </a:p>
        </p:txBody>
      </p:sp>
      <p:sp>
        <p:nvSpPr>
          <p:cNvPr id="4" name="Text Box 3"/>
          <p:cNvSpPr txBox="1"/>
          <p:nvPr/>
        </p:nvSpPr>
        <p:spPr>
          <a:xfrm>
            <a:off x="3928745" y="1996618"/>
            <a:ext cx="7827645" cy="1938020"/>
          </a:xfrm>
          <a:prstGeom prst="rect">
            <a:avLst/>
          </a:prstGeom>
          <a:noFill/>
          <a:ln w="9525">
            <a:noFill/>
          </a:ln>
        </p:spPr>
        <p:txBody>
          <a:bodyPr wrap="square">
            <a:spAutoFit/>
          </a:bodyPr>
          <a:lstStyle/>
          <a:p>
            <a:pPr indent="0"/>
            <a:r>
              <a:rPr lang="en-US" sz="1200" b="1">
                <a:latin typeface="Courier New" panose="02070309020205020404" charset="0"/>
                <a:cs typeface="Calibri" panose="020F0502020204030204" pitchFamily="34" charset="0"/>
              </a:rPr>
              <a:t>   Horizontal Radii	</a:t>
            </a:r>
            <a:r>
              <a:rPr lang="it-IT" altLang="en-US" sz="1200" b="1">
                <a:latin typeface="Courier New" panose="02070309020205020404" charset="0"/>
                <a:cs typeface="Calibri" panose="020F0502020204030204" pitchFamily="34" charset="0"/>
              </a:rPr>
              <a:t>	     </a:t>
            </a:r>
            <a:r>
              <a:rPr lang="en-US" sz="1200" b="1">
                <a:latin typeface="Courier New" panose="02070309020205020404" charset="0"/>
                <a:cs typeface="Calibri" panose="020F0502020204030204" pitchFamily="34" charset="0"/>
              </a:rPr>
              <a:t>Vertical Radii               Average Radii rp                                                             </a:t>
            </a:r>
            <a:endParaRPr lang="en-US" sz="1200" b="0">
              <a:latin typeface="Courier New" panose="02070309020205020404" charset="0"/>
              <a:cs typeface="Calibri" panose="020F0502020204030204" pitchFamily="34" charset="0"/>
            </a:endParaRPr>
          </a:p>
          <a:p>
            <a:pPr indent="0"/>
            <a:r>
              <a:rPr lang="en-US" sz="1200" b="0">
                <a:latin typeface="Courier New" panose="02070309020205020404" charset="0"/>
                <a:cs typeface="Calibri" panose="020F0502020204030204" pitchFamily="34" charset="0"/>
              </a:rPr>
              <a:t>a) r1  = 1348.62[mm]   </a:t>
            </a:r>
            <a:r>
              <a:rPr lang="it-IT" altLang="en-US" sz="1200" b="0">
                <a:latin typeface="Courier New" panose="02070309020205020404" charset="0"/>
                <a:cs typeface="Calibri" panose="020F0502020204030204" pitchFamily="34" charset="0"/>
              </a:rPr>
              <a:t>	</a:t>
            </a:r>
            <a:r>
              <a:rPr lang="en-US" sz="1200" b="0">
                <a:latin typeface="Courier New" panose="02070309020205020404" charset="0"/>
                <a:cs typeface="Calibri" panose="020F0502020204030204" pitchFamily="34" charset="0"/>
              </a:rPr>
              <a:t>r'1 = 1114.37[mm]                 rp1 = 1231.49[mm]   </a:t>
            </a:r>
          </a:p>
          <a:p>
            <a:pPr indent="0"/>
            <a:r>
              <a:rPr lang="en-US" sz="1200" b="1">
                <a:solidFill>
                  <a:srgbClr val="4472C4"/>
                </a:solidFill>
                <a:latin typeface="Courier New" panose="02070309020205020404" charset="0"/>
                <a:cs typeface="Calibri" panose="020F0502020204030204" pitchFamily="34" charset="0"/>
              </a:rPr>
              <a:t>r1-rp1 = 117.12[mm]           r'1-rp1 = -117.12[mm]</a:t>
            </a:r>
            <a:endParaRPr lang="en-US" sz="1200" b="0">
              <a:latin typeface="Courier New" panose="02070309020205020404" charset="0"/>
              <a:cs typeface="Calibri" panose="020F0502020204030204" pitchFamily="34" charset="0"/>
            </a:endParaRPr>
          </a:p>
          <a:p>
            <a:pPr indent="0"/>
            <a:r>
              <a:rPr lang="en-US" sz="1200" b="0">
                <a:latin typeface="Courier New" panose="02070309020205020404" charset="0"/>
                <a:cs typeface="Calibri" panose="020F0502020204030204" pitchFamily="34" charset="0"/>
              </a:rPr>
              <a:t>b) r2  = 1441.58[mm]   </a:t>
            </a:r>
            <a:r>
              <a:rPr lang="it-IT" altLang="en-US" sz="1200" b="0">
                <a:latin typeface="Courier New" panose="02070309020205020404" charset="0"/>
                <a:cs typeface="Calibri" panose="020F0502020204030204" pitchFamily="34" charset="0"/>
              </a:rPr>
              <a:t>	</a:t>
            </a:r>
            <a:r>
              <a:rPr lang="en-US" sz="1200" b="0">
                <a:latin typeface="Courier New" panose="02070309020205020404" charset="0"/>
                <a:cs typeface="Calibri" panose="020F0502020204030204" pitchFamily="34" charset="0"/>
              </a:rPr>
              <a:t>r'2 = 1133.67[mm]                 rp2 = 1287.63[mm] </a:t>
            </a:r>
            <a:r>
              <a:rPr lang="en-US" sz="1200" b="1">
                <a:solidFill>
                  <a:srgbClr val="4472C4"/>
                </a:solidFill>
                <a:latin typeface="Courier New" panose="02070309020205020404" charset="0"/>
                <a:cs typeface="Calibri" panose="020F0502020204030204" pitchFamily="34" charset="0"/>
              </a:rPr>
              <a:t>r2-rp2 = 153.96[mm]           r'2-rp2 = -153.96[mm]</a:t>
            </a:r>
            <a:endParaRPr lang="en-US" sz="1200" b="0">
              <a:latin typeface="Courier New" panose="02070309020205020404" charset="0"/>
              <a:cs typeface="Calibri" panose="020F0502020204030204" pitchFamily="34" charset="0"/>
            </a:endParaRPr>
          </a:p>
          <a:p>
            <a:pPr indent="0"/>
            <a:r>
              <a:rPr lang="en-US" sz="1200" b="0">
                <a:latin typeface="Courier New" panose="02070309020205020404" charset="0"/>
                <a:cs typeface="Calibri" panose="020F0502020204030204" pitchFamily="34" charset="0"/>
              </a:rPr>
              <a:t>c) r3  = 1441.58[mm]   </a:t>
            </a:r>
            <a:r>
              <a:rPr lang="it-IT" altLang="en-US" sz="1200" b="0">
                <a:latin typeface="Courier New" panose="02070309020205020404" charset="0"/>
                <a:cs typeface="Calibri" panose="020F0502020204030204" pitchFamily="34" charset="0"/>
              </a:rPr>
              <a:t>	</a:t>
            </a:r>
            <a:r>
              <a:rPr lang="en-US" sz="1200" b="0">
                <a:latin typeface="Courier New" panose="02070309020205020404" charset="0"/>
                <a:cs typeface="Calibri" panose="020F0502020204030204" pitchFamily="34" charset="0"/>
              </a:rPr>
              <a:t>r'3 = 1133.67[mm]                 rp3 = 1287.63[mm]   </a:t>
            </a:r>
          </a:p>
          <a:p>
            <a:pPr indent="0"/>
            <a:r>
              <a:rPr lang="en-US" sz="1200" b="1">
                <a:solidFill>
                  <a:srgbClr val="4472C4"/>
                </a:solidFill>
                <a:latin typeface="Courier New" panose="02070309020205020404" charset="0"/>
                <a:cs typeface="Calibri" panose="020F0502020204030204" pitchFamily="34" charset="0"/>
              </a:rPr>
              <a:t>r3-rp3 = 153.96[mm]           r'3-rp3 = -153.96[mm]</a:t>
            </a:r>
            <a:endParaRPr lang="en-US" sz="1200" b="0">
              <a:latin typeface="Courier New" panose="02070309020205020404" charset="0"/>
              <a:cs typeface="Calibri" panose="020F0502020204030204" pitchFamily="34" charset="0"/>
            </a:endParaRPr>
          </a:p>
          <a:p>
            <a:pPr indent="0"/>
            <a:r>
              <a:rPr lang="en-US" sz="1200" b="0">
                <a:latin typeface="Courier New" panose="02070309020205020404" charset="0"/>
                <a:cs typeface="Calibri" panose="020F0502020204030204" pitchFamily="34" charset="0"/>
              </a:rPr>
              <a:t>                                                                                                        </a:t>
            </a:r>
            <a:r>
              <a:rPr lang="it-IT" altLang="en-US" sz="1200" b="0">
                <a:latin typeface="Courier New" panose="02070309020205020404" charset="0"/>
                <a:cs typeface="Calibri" panose="020F0502020204030204" pitchFamily="34" charset="0"/>
              </a:rPr>
              <a:t>					</a:t>
            </a:r>
            <a:r>
              <a:rPr lang="en-US" sz="1200" b="1">
                <a:solidFill>
                  <a:srgbClr val="4472C4"/>
                </a:solidFill>
                <a:latin typeface="Courier New" panose="02070309020205020404" charset="0"/>
                <a:cs typeface="Calibri" panose="020F0502020204030204" pitchFamily="34" charset="0"/>
              </a:rPr>
              <a:t>                                                                             </a:t>
            </a:r>
            <a:r>
              <a:rPr lang="it-IT" altLang="en-US" sz="1200" b="1">
                <a:solidFill>
                  <a:srgbClr val="4472C4"/>
                </a:solidFill>
                <a:latin typeface="Courier New" panose="02070309020205020404" charset="0"/>
                <a:cs typeface="Calibri" panose="020F0502020204030204" pitchFamily="34" charset="0"/>
              </a:rPr>
              <a:t>					</a:t>
            </a:r>
            <a:r>
              <a:rPr lang="en-US" sz="1200" b="1">
                <a:solidFill>
                  <a:srgbClr val="4472C4"/>
                </a:solidFill>
                <a:latin typeface="Courier New" panose="02070309020205020404" charset="0"/>
                <a:cs typeface="Calibri" panose="020F0502020204030204" pitchFamily="34" charset="0"/>
              </a:rPr>
              <a:t>                                                                                </a:t>
            </a:r>
            <a:r>
              <a:rPr lang="en-US" sz="1200" b="0">
                <a:latin typeface="Courier New" panose="02070309020205020404" charset="0"/>
                <a:cs typeface="Calibri" panose="020F0502020204030204" pitchFamily="34" charset="0"/>
              </a:rPr>
              <a:t> </a:t>
            </a:r>
            <a:endParaRPr lang="en-US" sz="1200"/>
          </a:p>
        </p:txBody>
      </p:sp>
      <p:sp>
        <p:nvSpPr>
          <p:cNvPr id="2" name="Text Box 1"/>
          <p:cNvSpPr txBox="1"/>
          <p:nvPr/>
        </p:nvSpPr>
        <p:spPr>
          <a:xfrm>
            <a:off x="3928745" y="3380918"/>
            <a:ext cx="7223760" cy="275590"/>
          </a:xfrm>
          <a:prstGeom prst="rect">
            <a:avLst/>
          </a:prstGeom>
          <a:noFill/>
        </p:spPr>
        <p:txBody>
          <a:bodyPr wrap="none" rtlCol="0" anchor="t">
            <a:spAutoFit/>
          </a:bodyPr>
          <a:lstStyle/>
          <a:p>
            <a:r>
              <a:rPr lang="en-US" sz="1200" b="1">
                <a:solidFill>
                  <a:srgbClr val="00B050"/>
                </a:solidFill>
                <a:latin typeface="Courier New" panose="02070309020205020404" charset="0"/>
                <a:cs typeface="Calibri" panose="020F0502020204030204" pitchFamily="34" charset="0"/>
                <a:sym typeface="+mn-ea"/>
              </a:rPr>
              <a:t>r  = 1268.91 [mm] </a:t>
            </a:r>
            <a:r>
              <a:rPr lang="en-US" sz="1200" b="1">
                <a:solidFill>
                  <a:srgbClr val="4472C4"/>
                </a:solidFill>
                <a:latin typeface="Courier New" panose="02070309020205020404" charset="0"/>
                <a:cs typeface="Calibri" panose="020F0502020204030204" pitchFamily="34" charset="0"/>
                <a:sym typeface="+mn-ea"/>
              </a:rPr>
              <a:t>rp1-r = -37.42 [mm]</a:t>
            </a:r>
            <a:r>
              <a:rPr lang="en-US" sz="1200" b="1">
                <a:solidFill>
                  <a:srgbClr val="00B050"/>
                </a:solidFill>
                <a:latin typeface="Courier New" panose="02070309020205020404" charset="0"/>
                <a:cs typeface="Calibri" panose="020F0502020204030204" pitchFamily="34" charset="0"/>
                <a:sym typeface="+mn-ea"/>
              </a:rPr>
              <a:t> </a:t>
            </a:r>
            <a:r>
              <a:rPr lang="en-US" sz="1200" b="1">
                <a:solidFill>
                  <a:srgbClr val="4472C4"/>
                </a:solidFill>
                <a:latin typeface="Courier New" panose="02070309020205020404" charset="0"/>
                <a:cs typeface="Calibri" panose="020F0502020204030204" pitchFamily="34" charset="0"/>
                <a:sym typeface="+mn-ea"/>
              </a:rPr>
              <a:t>rp2-r = 18.71 [mm]</a:t>
            </a:r>
            <a:r>
              <a:rPr lang="en-US" sz="1200" b="1">
                <a:solidFill>
                  <a:srgbClr val="00B050"/>
                </a:solidFill>
                <a:latin typeface="Courier New" panose="02070309020205020404" charset="0"/>
                <a:cs typeface="Calibri" panose="020F0502020204030204" pitchFamily="34" charset="0"/>
                <a:sym typeface="+mn-ea"/>
              </a:rPr>
              <a:t>   </a:t>
            </a:r>
            <a:r>
              <a:rPr lang="en-US" sz="1200" b="1">
                <a:solidFill>
                  <a:srgbClr val="4472C4"/>
                </a:solidFill>
                <a:latin typeface="Courier New" panose="02070309020205020404" charset="0"/>
                <a:cs typeface="Calibri" panose="020F0502020204030204" pitchFamily="34" charset="0"/>
                <a:sym typeface="+mn-ea"/>
              </a:rPr>
              <a:t>rp3-r = 18.71 [mm]</a:t>
            </a:r>
            <a:endParaRPr lang="en-US" sz="1200"/>
          </a:p>
        </p:txBody>
      </p:sp>
      <p:pic>
        <p:nvPicPr>
          <p:cNvPr id="8" name="Immagin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320" y="3672383"/>
            <a:ext cx="3848100" cy="2884170"/>
          </a:xfrm>
          <a:prstGeom prst="rect">
            <a:avLst/>
          </a:prstGeom>
          <a:noFill/>
          <a:ln>
            <a:noFill/>
          </a:ln>
        </p:spPr>
      </p:pic>
      <p:sp>
        <p:nvSpPr>
          <p:cNvPr id="6" name="Text Box 5"/>
          <p:cNvSpPr txBox="1"/>
          <p:nvPr/>
        </p:nvSpPr>
        <p:spPr>
          <a:xfrm>
            <a:off x="3928745" y="4387393"/>
            <a:ext cx="7827645" cy="1845310"/>
          </a:xfrm>
          <a:prstGeom prst="rect">
            <a:avLst/>
          </a:prstGeom>
          <a:noFill/>
        </p:spPr>
        <p:txBody>
          <a:bodyPr wrap="square" rtlCol="0" anchor="t">
            <a:spAutoFit/>
          </a:bodyPr>
          <a:lstStyle/>
          <a:p>
            <a:pPr indent="0"/>
            <a:r>
              <a:rPr lang="en-US" sz="1200" b="1">
                <a:latin typeface="Courier New" panose="02070309020205020404" charset="0"/>
                <a:cs typeface="Calibri" panose="020F0502020204030204" pitchFamily="34" charset="0"/>
                <a:sym typeface="+mn-ea"/>
              </a:rPr>
              <a:t>       45° Radii	       </a:t>
            </a:r>
            <a:r>
              <a:rPr lang="it-IT" altLang="en-US" sz="1200" b="1">
                <a:latin typeface="Courier New" panose="02070309020205020404" charset="0"/>
                <a:cs typeface="Calibri" panose="020F0502020204030204" pitchFamily="34" charset="0"/>
                <a:sym typeface="+mn-ea"/>
              </a:rPr>
              <a:t>	     </a:t>
            </a:r>
            <a:r>
              <a:rPr lang="en-US" sz="1200" b="1">
                <a:latin typeface="Courier New" panose="02070309020205020404" charset="0"/>
                <a:cs typeface="Calibri" panose="020F0502020204030204" pitchFamily="34" charset="0"/>
                <a:sym typeface="+mn-ea"/>
              </a:rPr>
              <a:t>135°  Radii                  Average Radii rp                                                                                                   </a:t>
            </a:r>
            <a:endParaRPr lang="en-US" sz="1200">
              <a:latin typeface="Courier New" panose="02070309020205020404" charset="0"/>
              <a:cs typeface="Calibri" panose="020F0502020204030204" pitchFamily="34" charset="0"/>
              <a:sym typeface="+mn-ea"/>
            </a:endParaRPr>
          </a:p>
          <a:p>
            <a:pPr indent="0"/>
            <a:r>
              <a:rPr lang="en-US" sz="1200">
                <a:latin typeface="Courier New" panose="02070309020205020404" charset="0"/>
                <a:cs typeface="Calibri" panose="020F0502020204030204" pitchFamily="34" charset="0"/>
                <a:sym typeface="+mn-ea"/>
              </a:rPr>
              <a:t>a) r1  = 1231.66[mm]          r'1 = 1217.71[mm]                 rp1 = 1224.68[mm]   </a:t>
            </a:r>
          </a:p>
          <a:p>
            <a:pPr indent="0"/>
            <a:r>
              <a:rPr lang="en-US" sz="1200" b="1">
                <a:solidFill>
                  <a:srgbClr val="4472C4"/>
                </a:solidFill>
                <a:latin typeface="Courier New" panose="02070309020205020404" charset="0"/>
                <a:cs typeface="Calibri" panose="020F0502020204030204" pitchFamily="34" charset="0"/>
                <a:sym typeface="+mn-ea"/>
              </a:rPr>
              <a:t>r1-rp1 = 6.98[mm]             r'1-rp1 = -6.98[mm]</a:t>
            </a:r>
            <a:endParaRPr lang="en-US" sz="1200">
              <a:latin typeface="Courier New" panose="02070309020205020404" charset="0"/>
              <a:cs typeface="Calibri" panose="020F0502020204030204" pitchFamily="34" charset="0"/>
              <a:sym typeface="+mn-ea"/>
            </a:endParaRPr>
          </a:p>
          <a:p>
            <a:pPr indent="0"/>
            <a:r>
              <a:rPr lang="en-US" sz="1200">
                <a:latin typeface="Courier New" panose="02070309020205020404" charset="0"/>
                <a:cs typeface="Calibri" panose="020F0502020204030204" pitchFamily="34" charset="0"/>
                <a:sym typeface="+mn-ea"/>
              </a:rPr>
              <a:t>b) r2  = 1274.97[mm]          r'2 = 1268.23[mm]                 rp2 = 1271.60[mm]   </a:t>
            </a:r>
          </a:p>
          <a:p>
            <a:pPr indent="0"/>
            <a:r>
              <a:rPr lang="en-US" sz="1200" b="1">
                <a:solidFill>
                  <a:srgbClr val="4472C4"/>
                </a:solidFill>
                <a:latin typeface="Courier New" panose="02070309020205020404" charset="0"/>
                <a:cs typeface="Calibri" panose="020F0502020204030204" pitchFamily="34" charset="0"/>
                <a:sym typeface="+mn-ea"/>
              </a:rPr>
              <a:t>r2-rp2 = 3.37[mm]             r'2-rp2 = -3.37[mm]</a:t>
            </a:r>
            <a:endParaRPr lang="en-US" sz="1200">
              <a:latin typeface="Courier New" panose="02070309020205020404" charset="0"/>
              <a:cs typeface="Calibri" panose="020F0502020204030204" pitchFamily="34" charset="0"/>
              <a:sym typeface="+mn-ea"/>
            </a:endParaRPr>
          </a:p>
          <a:p>
            <a:pPr indent="0"/>
            <a:r>
              <a:rPr lang="en-US" sz="1200">
                <a:latin typeface="Courier New" panose="02070309020205020404" charset="0"/>
                <a:cs typeface="Calibri" panose="020F0502020204030204" pitchFamily="34" charset="0"/>
                <a:sym typeface="+mn-ea"/>
              </a:rPr>
              <a:t>c) r3  = 1268.23[mm]          r'3 = 1274.97[mm]                 rp3 = 1271.60[mm]   </a:t>
            </a:r>
          </a:p>
          <a:p>
            <a:pPr indent="0"/>
            <a:r>
              <a:rPr lang="en-US" sz="1200" b="1">
                <a:solidFill>
                  <a:srgbClr val="4472C4"/>
                </a:solidFill>
                <a:latin typeface="Courier New" panose="02070309020205020404" charset="0"/>
                <a:cs typeface="Calibri" panose="020F0502020204030204" pitchFamily="34" charset="0"/>
                <a:sym typeface="+mn-ea"/>
              </a:rPr>
              <a:t>r3-rp3 = -3.37[mm]            r'3-rp3 = 3.37[mm]</a:t>
            </a:r>
            <a:endParaRPr lang="en-US" sz="1200">
              <a:latin typeface="Courier New" panose="02070309020205020404" charset="0"/>
              <a:cs typeface="Calibri" panose="020F0502020204030204" pitchFamily="34" charset="0"/>
              <a:sym typeface="+mn-ea"/>
            </a:endParaRPr>
          </a:p>
          <a:p>
            <a:pPr indent="0"/>
            <a:r>
              <a:rPr lang="en-US" sz="1200">
                <a:latin typeface="Courier New" panose="02070309020205020404" charset="0"/>
                <a:cs typeface="Calibri" panose="020F0502020204030204" pitchFamily="34" charset="0"/>
                <a:sym typeface="+mn-ea"/>
              </a:rPr>
              <a:t>                                                                                                         </a:t>
            </a:r>
            <a:r>
              <a:rPr lang="en-US" sz="1200" b="1">
                <a:solidFill>
                  <a:srgbClr val="00B050"/>
                </a:solidFill>
                <a:latin typeface="Courier New" panose="02070309020205020404" charset="0"/>
                <a:cs typeface="Calibri" panose="020F0502020204030204" pitchFamily="34" charset="0"/>
                <a:sym typeface="+mn-ea"/>
              </a:rPr>
              <a:t>r = 1255.96 [mm]  </a:t>
            </a:r>
            <a:r>
              <a:rPr lang="en-US" sz="1200" b="1">
                <a:solidFill>
                  <a:srgbClr val="4472C4"/>
                </a:solidFill>
                <a:latin typeface="Courier New" panose="02070309020205020404" charset="0"/>
                <a:cs typeface="Calibri" panose="020F0502020204030204" pitchFamily="34" charset="0"/>
                <a:sym typeface="+mn-ea"/>
              </a:rPr>
              <a:t>rp1-r = -31.28 [mm] rp2-r = 15.64 [mm]</a:t>
            </a:r>
            <a:r>
              <a:rPr lang="en-US" sz="1200" b="1">
                <a:solidFill>
                  <a:srgbClr val="00B050"/>
                </a:solidFill>
                <a:latin typeface="Courier New" panose="02070309020205020404" charset="0"/>
                <a:cs typeface="Calibri" panose="020F0502020204030204" pitchFamily="34" charset="0"/>
                <a:sym typeface="+mn-ea"/>
              </a:rPr>
              <a:t>  </a:t>
            </a:r>
            <a:r>
              <a:rPr lang="en-US" sz="1200" b="1">
                <a:solidFill>
                  <a:srgbClr val="4472C4"/>
                </a:solidFill>
                <a:latin typeface="Courier New" panose="02070309020205020404" charset="0"/>
                <a:cs typeface="Calibri" panose="020F0502020204030204" pitchFamily="34" charset="0"/>
                <a:sym typeface="+mn-ea"/>
              </a:rPr>
              <a:t>rp3-r =   15.64 [mm]</a:t>
            </a:r>
            <a:r>
              <a:rPr lang="en-US" sz="1200" b="1">
                <a:solidFill>
                  <a:srgbClr val="00B050"/>
                </a:solidFill>
                <a:latin typeface="Courier New" panose="02070309020205020404" charset="0"/>
                <a:cs typeface="Calibri" panose="020F0502020204030204" pitchFamily="34" charset="0"/>
                <a:sym typeface="+mn-ea"/>
              </a:rPr>
              <a:t>                                                           </a:t>
            </a:r>
            <a:r>
              <a:rPr lang="en-US" sz="1200" b="1">
                <a:solidFill>
                  <a:srgbClr val="4472C4"/>
                </a:solidFill>
                <a:latin typeface="Courier New" panose="02070309020205020404" charset="0"/>
                <a:cs typeface="Calibri" panose="020F0502020204030204" pitchFamily="34" charset="0"/>
                <a:sym typeface="+mn-ea"/>
              </a:rPr>
              <a:t>                                                                       </a:t>
            </a:r>
            <a:r>
              <a:rPr lang="en-US" b="1">
                <a:solidFill>
                  <a:srgbClr val="4472C4"/>
                </a:solidFill>
                <a:latin typeface="Courier New" panose="02070309020205020404" charset="0"/>
                <a:cs typeface="Calibri" panose="020F0502020204030204" pitchFamily="34" charset="0"/>
                <a:sym typeface="+mn-ea"/>
              </a:rPr>
              <a:t> </a:t>
            </a:r>
            <a:endParaRPr lang="en-US"/>
          </a:p>
        </p:txBody>
      </p:sp>
      <p:sp>
        <p:nvSpPr>
          <p:cNvPr id="9" name="Text Box 8"/>
          <p:cNvSpPr txBox="1"/>
          <p:nvPr/>
        </p:nvSpPr>
        <p:spPr>
          <a:xfrm>
            <a:off x="4101465" y="3934638"/>
            <a:ext cx="7387590" cy="337185"/>
          </a:xfrm>
          <a:prstGeom prst="rect">
            <a:avLst/>
          </a:prstGeom>
          <a:noFill/>
        </p:spPr>
        <p:txBody>
          <a:bodyPr wrap="square" rtlCol="0" anchor="t">
            <a:spAutoFit/>
          </a:bodyPr>
          <a:lstStyle/>
          <a:p>
            <a:r>
              <a:rPr lang="it-IT" altLang="en-US" sz="1600" b="1">
                <a:latin typeface="Courier New" panose="02070309020205020404" charset="0"/>
                <a:cs typeface="Calibri" panose="020F0502020204030204" pitchFamily="34" charset="0"/>
                <a:sym typeface="+mn-ea"/>
              </a:rPr>
              <a:t>  </a:t>
            </a:r>
            <a:r>
              <a:rPr lang="en-US" sz="1600" b="1">
                <a:latin typeface="Courier New" panose="02070309020205020404" charset="0"/>
                <a:cs typeface="Calibri" panose="020F0502020204030204" pitchFamily="34" charset="0"/>
                <a:sym typeface="+mn-ea"/>
              </a:rPr>
              <a:t>orientation: </a:t>
            </a:r>
            <a:r>
              <a:rPr lang="it-IT" altLang="en-US" sz="1600" b="1">
                <a:latin typeface="Courier New" panose="02070309020205020404" charset="0"/>
                <a:cs typeface="Calibri" panose="020F0502020204030204" pitchFamily="34" charset="0"/>
                <a:sym typeface="+mn-ea"/>
              </a:rPr>
              <a:t>+ </a:t>
            </a:r>
            <a:r>
              <a:rPr lang="en-US" sz="1600" b="1">
                <a:latin typeface="Courier New" panose="02070309020205020404" charset="0"/>
                <a:cs typeface="Calibri" panose="020F0502020204030204" pitchFamily="34" charset="0"/>
                <a:sym typeface="+mn-ea"/>
              </a:rPr>
              <a:t>45 deg </a:t>
            </a:r>
            <a:r>
              <a:rPr lang="it-IT" altLang="en-US" sz="1600" b="1">
                <a:latin typeface="Courier New" panose="02070309020205020404" charset="0"/>
                <a:cs typeface="Calibri" panose="020F0502020204030204" pitchFamily="34" charset="0"/>
                <a:sym typeface="+mn-ea"/>
              </a:rPr>
              <a:t>and 135° </a:t>
            </a:r>
            <a:endParaRPr lang="en-US" sz="1600"/>
          </a:p>
        </p:txBody>
      </p:sp>
      <p:sp>
        <p:nvSpPr>
          <p:cNvPr id="10" name="Text Box 9"/>
          <p:cNvSpPr txBox="1"/>
          <p:nvPr/>
        </p:nvSpPr>
        <p:spPr>
          <a:xfrm>
            <a:off x="4375150" y="1628318"/>
            <a:ext cx="4117340" cy="368300"/>
          </a:xfrm>
          <a:prstGeom prst="rect">
            <a:avLst/>
          </a:prstGeom>
          <a:noFill/>
        </p:spPr>
        <p:txBody>
          <a:bodyPr wrap="none" rtlCol="0" anchor="t">
            <a:spAutoFit/>
          </a:bodyPr>
          <a:lstStyle/>
          <a:p>
            <a:r>
              <a:rPr lang="en-US" sz="1600" b="1">
                <a:latin typeface="Courier New" panose="02070309020205020404" charset="0"/>
                <a:cs typeface="Calibri" panose="020F0502020204030204" pitchFamily="34" charset="0"/>
                <a:sym typeface="+mn-ea"/>
              </a:rPr>
              <a:t>orientation: </a:t>
            </a:r>
            <a:r>
              <a:rPr lang="it-IT" altLang="en-US" sz="1600" b="1">
                <a:latin typeface="Courier New" panose="02070309020205020404" charset="0"/>
                <a:cs typeface="Calibri" panose="020F0502020204030204" pitchFamily="34" charset="0"/>
                <a:sym typeface="+mn-ea"/>
              </a:rPr>
              <a:t>0° deg. and 90°</a:t>
            </a:r>
            <a:r>
              <a:rPr lang="en-US" sz="1600" b="1">
                <a:latin typeface="Courier New" panose="02070309020205020404" charset="0"/>
                <a:cs typeface="Calibri" panose="020F0502020204030204" pitchFamily="34" charset="0"/>
                <a:sym typeface="+mn-ea"/>
              </a:rPr>
              <a:t> deg</a:t>
            </a:r>
            <a:r>
              <a:rPr lang="en-US" b="1">
                <a:latin typeface="Courier New" panose="02070309020205020404" charset="0"/>
                <a:cs typeface="Calibri" panose="020F0502020204030204" pitchFamily="34" charset="0"/>
                <a:sym typeface="+mn-ea"/>
              </a:rPr>
              <a:t>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
          <p:cNvPicPr>
            <a:picLocks noChangeAspect="1" noChangeArrowheads="1"/>
          </p:cNvPicPr>
          <p:nvPr/>
        </p:nvPicPr>
        <p:blipFill>
          <a:blip r:embed="rId2">
            <a:extLst>
              <a:ext uri="{28A0092B-C50C-407E-A947-70E740481C1C}">
                <a14:useLocalDpi xmlns:a14="http://schemas.microsoft.com/office/drawing/2010/main" val="0"/>
              </a:ext>
            </a:extLst>
          </a:blip>
          <a:srcRect l="13653" t="9351" r="18814"/>
          <a:stretch>
            <a:fillRect/>
          </a:stretch>
        </p:blipFill>
        <p:spPr>
          <a:xfrm>
            <a:off x="244475" y="1223010"/>
            <a:ext cx="2644140" cy="2661285"/>
          </a:xfrm>
          <a:prstGeom prst="rect">
            <a:avLst/>
          </a:prstGeom>
          <a:noFill/>
          <a:ln>
            <a:noFill/>
          </a:ln>
        </p:spPr>
      </p:pic>
      <p:pic>
        <p:nvPicPr>
          <p:cNvPr id="9" name="Immagine 9"/>
          <p:cNvPicPr>
            <a:picLocks noChangeAspect="1" noChangeArrowheads="1"/>
          </p:cNvPicPr>
          <p:nvPr/>
        </p:nvPicPr>
        <p:blipFill>
          <a:blip r:embed="rId3">
            <a:extLst>
              <a:ext uri="{28A0092B-C50C-407E-A947-70E740481C1C}">
                <a14:useLocalDpi xmlns:a14="http://schemas.microsoft.com/office/drawing/2010/main" val="0"/>
              </a:ext>
            </a:extLst>
          </a:blip>
          <a:srcRect l="13734" t="9733" r="19600"/>
          <a:stretch>
            <a:fillRect/>
          </a:stretch>
        </p:blipFill>
        <p:spPr>
          <a:xfrm>
            <a:off x="327025" y="4258310"/>
            <a:ext cx="2561590" cy="2599690"/>
          </a:xfrm>
          <a:prstGeom prst="rect">
            <a:avLst/>
          </a:prstGeom>
          <a:noFill/>
          <a:ln>
            <a:noFill/>
          </a:ln>
        </p:spPr>
      </p:pic>
      <p:pic>
        <p:nvPicPr>
          <p:cNvPr id="100" name="Picture 99"/>
          <p:cNvPicPr/>
          <p:nvPr/>
        </p:nvPicPr>
        <p:blipFill>
          <a:blip r:embed="rId4"/>
          <a:stretch>
            <a:fillRect/>
          </a:stretch>
        </p:blipFill>
        <p:spPr>
          <a:xfrm>
            <a:off x="2888615" y="1265555"/>
            <a:ext cx="1866900" cy="342900"/>
          </a:xfrm>
          <a:prstGeom prst="rect">
            <a:avLst/>
          </a:prstGeom>
          <a:noFill/>
          <a:ln w="9525">
            <a:noFill/>
          </a:ln>
          <a:effectLst>
            <a:glow rad="127000">
              <a:schemeClr val="accent4"/>
            </a:glow>
          </a:effectLst>
        </p:spPr>
      </p:pic>
      <p:pic>
        <p:nvPicPr>
          <p:cNvPr id="101" name="Picture 100"/>
          <p:cNvPicPr/>
          <p:nvPr/>
        </p:nvPicPr>
        <p:blipFill>
          <a:blip r:embed="rId5"/>
          <a:stretch>
            <a:fillRect/>
          </a:stretch>
        </p:blipFill>
        <p:spPr>
          <a:xfrm>
            <a:off x="2888615" y="6257925"/>
            <a:ext cx="1866589" cy="342900"/>
          </a:xfrm>
          <a:prstGeom prst="rect">
            <a:avLst/>
          </a:prstGeom>
          <a:noFill/>
          <a:ln w="9525">
            <a:noFill/>
          </a:ln>
          <a:effectLst>
            <a:glow rad="127000">
              <a:schemeClr val="accent4"/>
            </a:glow>
          </a:effectLst>
        </p:spPr>
      </p:pic>
      <p:sp>
        <p:nvSpPr>
          <p:cNvPr id="102" name="Text Box 101"/>
          <p:cNvSpPr txBox="1"/>
          <p:nvPr/>
        </p:nvSpPr>
        <p:spPr>
          <a:xfrm>
            <a:off x="0" y="466725"/>
            <a:ext cx="4965065" cy="798830"/>
          </a:xfrm>
          <a:prstGeom prst="rect">
            <a:avLst/>
          </a:prstGeom>
          <a:noFill/>
          <a:ln w="9525">
            <a:noFill/>
          </a:ln>
        </p:spPr>
        <p:txBody>
          <a:bodyPr wrap="square">
            <a:spAutoFit/>
          </a:bodyPr>
          <a:lstStyle/>
          <a:p>
            <a:pPr marL="0" marR="0">
              <a:spcBef>
                <a:spcPts val="0"/>
              </a:spcBef>
              <a:spcAft>
                <a:spcPts val="0"/>
              </a:spcAft>
            </a:pPr>
            <a:r>
              <a:rPr lang="en-US" b="1">
                <a:latin typeface="Calibri" panose="020F0502020204030204" pitchFamily="34" charset="0"/>
                <a:cs typeface="Times New Roman" panose="02020603050405020304" pitchFamily="18" charset="0"/>
              </a:rPr>
              <a:t>car at 10 m – </a:t>
            </a:r>
          </a:p>
          <a:p>
            <a:pPr marL="0" marR="0">
              <a:spcBef>
                <a:spcPts val="0"/>
              </a:spcBef>
              <a:spcAft>
                <a:spcPts val="0"/>
              </a:spcAft>
            </a:pPr>
            <a:r>
              <a:rPr lang="en-US" sz="1400" b="1" dirty="0">
                <a:solidFill>
                  <a:srgbClr val="FF0000"/>
                </a:solidFill>
                <a:effectLst/>
                <a:latin typeface="Calibri" panose="020F0502020204030204" pitchFamily="34" charset="0"/>
                <a:cs typeface="Times New Roman" panose="02020603050405020304" pitchFamily="18" charset="0"/>
                <a:sym typeface="+mn-ea"/>
              </a:rPr>
              <a:t>Free Form mirror on passenger side</a:t>
            </a:r>
            <a:endParaRPr lang="en-US" sz="1400" b="1" dirty="0">
              <a:solidFill>
                <a:srgbClr val="FF0000"/>
              </a:solidFill>
              <a:effectLst/>
              <a:latin typeface="Calibri" panose="020F0502020204030204" pitchFamily="34" charset="0"/>
              <a:cs typeface="Times New Roman" panose="02020603050405020304" pitchFamily="18" charset="0"/>
            </a:endParaRPr>
          </a:p>
          <a:p>
            <a:pPr marL="0" marR="0">
              <a:spcBef>
                <a:spcPts val="0"/>
              </a:spcBef>
              <a:spcAft>
                <a:spcPts val="0"/>
              </a:spcAft>
            </a:pPr>
            <a:r>
              <a:rPr lang="it-IT" altLang="en-US" sz="1400" b="1" dirty="0">
                <a:solidFill>
                  <a:srgbClr val="FF0000"/>
                </a:solidFill>
                <a:effectLst/>
                <a:latin typeface="Calibri" panose="020F0502020204030204" pitchFamily="34" charset="0"/>
                <a:cs typeface="Arial" panose="020B0604020202020204" pitchFamily="34" charset="0"/>
                <a:sym typeface="+mn-ea"/>
              </a:rPr>
              <a:t>              reflected size of vehicle 238 sq.mm</a:t>
            </a:r>
            <a:endParaRPr lang="en-US" sz="1400"/>
          </a:p>
        </p:txBody>
      </p:sp>
      <p:sp>
        <p:nvSpPr>
          <p:cNvPr id="3" name="Text Box 2"/>
          <p:cNvSpPr txBox="1"/>
          <p:nvPr/>
        </p:nvSpPr>
        <p:spPr>
          <a:xfrm>
            <a:off x="0" y="3736340"/>
            <a:ext cx="5080000" cy="521970"/>
          </a:xfrm>
          <a:prstGeom prst="rect">
            <a:avLst/>
          </a:prstGeom>
          <a:noFill/>
          <a:ln w="9525">
            <a:noFill/>
          </a:ln>
        </p:spPr>
        <p:txBody>
          <a:bodyPr>
            <a:spAutoFit/>
          </a:bodyPr>
          <a:lstStyle/>
          <a:p>
            <a:pPr indent="0"/>
            <a:r>
              <a:rPr lang="en-US" sz="1400" b="1" dirty="0">
                <a:solidFill>
                  <a:srgbClr val="FF0000"/>
                </a:solidFill>
                <a:latin typeface="Calibri" panose="020F0502020204030204" pitchFamily="34" charset="0"/>
                <a:cs typeface="Times New Roman" panose="02020603050405020304" pitchFamily="18" charset="0"/>
              </a:rPr>
              <a:t>Spherical mirror on passenger side </a:t>
            </a:r>
          </a:p>
          <a:p>
            <a:pPr indent="0"/>
            <a:r>
              <a:rPr lang="it-IT" altLang="en-US" sz="1400" b="1" dirty="0">
                <a:solidFill>
                  <a:srgbClr val="FF0000"/>
                </a:solidFill>
                <a:effectLst/>
                <a:latin typeface="Calibri" panose="020F0502020204030204" pitchFamily="34" charset="0"/>
                <a:cs typeface="Arial" panose="020B0604020202020204" pitchFamily="34" charset="0"/>
                <a:sym typeface="+mn-ea"/>
              </a:rPr>
              <a:t>reflected size of vehicle 239 sq.mm</a:t>
            </a:r>
          </a:p>
        </p:txBody>
      </p:sp>
      <p:sp>
        <p:nvSpPr>
          <p:cNvPr id="5" name="Freccia in giù 14"/>
          <p:cNvSpPr/>
          <p:nvPr/>
        </p:nvSpPr>
        <p:spPr>
          <a:xfrm>
            <a:off x="9046845" y="5701665"/>
            <a:ext cx="175260" cy="55626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sp>
      <p:sp>
        <p:nvSpPr>
          <p:cNvPr id="6" name="Text Box 5"/>
          <p:cNvSpPr txBox="1"/>
          <p:nvPr/>
        </p:nvSpPr>
        <p:spPr>
          <a:xfrm>
            <a:off x="2888615" y="97790"/>
            <a:ext cx="6414770" cy="368300"/>
          </a:xfrm>
          <a:prstGeom prst="rect">
            <a:avLst/>
          </a:prstGeom>
          <a:noFill/>
          <a:ln w="9525">
            <a:noFill/>
          </a:ln>
        </p:spPr>
        <p:txBody>
          <a:bodyPr wrap="square">
            <a:spAutoFit/>
          </a:bodyPr>
          <a:lstStyle/>
          <a:p>
            <a:pPr indent="0" algn="ctr"/>
            <a:r>
              <a:rPr lang="it-IT" altLang="en-US" b="1">
                <a:latin typeface="Calibri" panose="020F0502020204030204" pitchFamily="34" charset="0"/>
                <a:cs typeface="Times New Roman" panose="02020603050405020304" pitchFamily="18" charset="0"/>
              </a:rPr>
              <a:t>QUALITY OF OBJECTS REFLECTED </a:t>
            </a:r>
            <a:r>
              <a:rPr lang="en-US" b="1">
                <a:latin typeface="Calibri" panose="020F0502020204030204" pitchFamily="34" charset="0"/>
                <a:cs typeface="Times New Roman" panose="02020603050405020304" pitchFamily="18" charset="0"/>
              </a:rPr>
              <a:t> </a:t>
            </a:r>
            <a:r>
              <a:rPr lang="it-IT" altLang="en-US" b="1">
                <a:latin typeface="Calibri" panose="020F0502020204030204" pitchFamily="34" charset="0"/>
                <a:cs typeface="Times New Roman" panose="02020603050405020304" pitchFamily="18" charset="0"/>
              </a:rPr>
              <a:t>- </a:t>
            </a:r>
            <a:r>
              <a:rPr lang="en-US" b="1">
                <a:latin typeface="Calibri" panose="020F0502020204030204" pitchFamily="34" charset="0"/>
                <a:cs typeface="Times New Roman" panose="02020603050405020304" pitchFamily="18" charset="0"/>
              </a:rPr>
              <a:t> </a:t>
            </a:r>
            <a:r>
              <a:rPr lang="it-IT" altLang="en-US" b="1">
                <a:latin typeface="Calibri" panose="020F0502020204030204" pitchFamily="34" charset="0"/>
                <a:cs typeface="Times New Roman" panose="02020603050405020304" pitchFamily="18" charset="0"/>
              </a:rPr>
              <a:t>MIRRORS ON VEHICLE</a:t>
            </a:r>
          </a:p>
        </p:txBody>
      </p:sp>
      <p:pic>
        <p:nvPicPr>
          <p:cNvPr id="4" name="Immagine 5"/>
          <p:cNvPicPr>
            <a:picLocks noChangeAspect="1" noChangeArrowheads="1"/>
          </p:cNvPicPr>
          <p:nvPr/>
        </p:nvPicPr>
        <p:blipFill>
          <a:blip r:embed="rId6">
            <a:extLst>
              <a:ext uri="{28A0092B-C50C-407E-A947-70E740481C1C}">
                <a14:useLocalDpi xmlns:a14="http://schemas.microsoft.com/office/drawing/2010/main" val="0"/>
              </a:ext>
            </a:extLst>
          </a:blip>
          <a:srcRect l="13392" t="8871" r="16597"/>
          <a:stretch>
            <a:fillRect/>
          </a:stretch>
        </p:blipFill>
        <p:spPr>
          <a:xfrm>
            <a:off x="8488680" y="1223010"/>
            <a:ext cx="2799715" cy="2732405"/>
          </a:xfrm>
          <a:prstGeom prst="rect">
            <a:avLst/>
          </a:prstGeom>
          <a:noFill/>
          <a:ln>
            <a:noFill/>
          </a:ln>
        </p:spPr>
      </p:pic>
      <p:pic>
        <p:nvPicPr>
          <p:cNvPr id="10" name="Immagine 10"/>
          <p:cNvPicPr>
            <a:picLocks noChangeAspect="1" noChangeArrowheads="1"/>
          </p:cNvPicPr>
          <p:nvPr/>
        </p:nvPicPr>
        <p:blipFill>
          <a:blip r:embed="rId7">
            <a:extLst>
              <a:ext uri="{28A0092B-C50C-407E-A947-70E740481C1C}">
                <a14:useLocalDpi xmlns:a14="http://schemas.microsoft.com/office/drawing/2010/main" val="0"/>
              </a:ext>
            </a:extLst>
          </a:blip>
          <a:srcRect l="13100" t="8871" r="16014"/>
          <a:stretch>
            <a:fillRect/>
          </a:stretch>
        </p:blipFill>
        <p:spPr>
          <a:xfrm>
            <a:off x="8642985" y="4307840"/>
            <a:ext cx="2645410" cy="2550160"/>
          </a:xfrm>
          <a:prstGeom prst="rect">
            <a:avLst/>
          </a:prstGeom>
          <a:noFill/>
          <a:ln>
            <a:noFill/>
          </a:ln>
        </p:spPr>
      </p:pic>
      <p:sp>
        <p:nvSpPr>
          <p:cNvPr id="7" name="Text Box 6"/>
          <p:cNvSpPr txBox="1"/>
          <p:nvPr/>
        </p:nvSpPr>
        <p:spPr>
          <a:xfrm>
            <a:off x="8160385" y="466725"/>
            <a:ext cx="3128010" cy="798830"/>
          </a:xfrm>
          <a:prstGeom prst="rect">
            <a:avLst/>
          </a:prstGeom>
          <a:noFill/>
        </p:spPr>
        <p:txBody>
          <a:bodyPr wrap="square" rtlCol="0" anchor="t">
            <a:spAutoFit/>
          </a:bodyPr>
          <a:lstStyle/>
          <a:p>
            <a:pPr indent="0"/>
            <a:r>
              <a:rPr lang="en-US" b="1" dirty="0">
                <a:latin typeface="Calibri" panose="020F0502020204030204" pitchFamily="34" charset="0"/>
                <a:cs typeface="Times New Roman" panose="02020603050405020304" pitchFamily="18" charset="0"/>
                <a:sym typeface="+mn-ea"/>
              </a:rPr>
              <a:t>car at 30 m – </a:t>
            </a:r>
          </a:p>
          <a:p>
            <a:pPr indent="0"/>
            <a:r>
              <a:rPr lang="en-US" sz="1400" b="1" dirty="0">
                <a:solidFill>
                  <a:srgbClr val="FF0000"/>
                </a:solidFill>
                <a:latin typeface="Calibri" panose="020F0502020204030204" pitchFamily="34" charset="0"/>
                <a:cs typeface="Times New Roman" panose="02020603050405020304" pitchFamily="18" charset="0"/>
                <a:sym typeface="+mn-ea"/>
              </a:rPr>
              <a:t>Free Form mirror on passenger side</a:t>
            </a:r>
            <a:r>
              <a:rPr lang="it-IT" altLang="en-US" sz="1400" b="1" dirty="0">
                <a:solidFill>
                  <a:srgbClr val="FF0000"/>
                </a:solidFill>
                <a:latin typeface="Calibri" panose="020F0502020204030204" pitchFamily="34" charset="0"/>
                <a:cs typeface="Times New Roman" panose="02020603050405020304" pitchFamily="18" charset="0"/>
                <a:sym typeface="+mn-ea"/>
              </a:rPr>
              <a:t>	RATIO 1,85</a:t>
            </a:r>
          </a:p>
        </p:txBody>
      </p:sp>
      <p:sp>
        <p:nvSpPr>
          <p:cNvPr id="8" name="Text Box 7"/>
          <p:cNvSpPr txBox="1"/>
          <p:nvPr/>
        </p:nvSpPr>
        <p:spPr>
          <a:xfrm>
            <a:off x="8261350" y="3736340"/>
            <a:ext cx="3408680" cy="521970"/>
          </a:xfrm>
          <a:prstGeom prst="rect">
            <a:avLst/>
          </a:prstGeom>
          <a:noFill/>
        </p:spPr>
        <p:txBody>
          <a:bodyPr wrap="square" rtlCol="0" anchor="t">
            <a:spAutoFit/>
          </a:bodyPr>
          <a:lstStyle/>
          <a:p>
            <a:pPr indent="0"/>
            <a:r>
              <a:rPr lang="en-US" sz="1400" b="1" dirty="0">
                <a:solidFill>
                  <a:srgbClr val="FF0000"/>
                </a:solidFill>
                <a:latin typeface="Calibri" panose="020F0502020204030204" pitchFamily="34" charset="0"/>
                <a:cs typeface="Times New Roman" panose="02020603050405020304" pitchFamily="18" charset="0"/>
                <a:sym typeface="+mn-ea"/>
              </a:rPr>
              <a:t>Spherical mirror</a:t>
            </a:r>
            <a:r>
              <a:rPr lang="it-IT" altLang="en-US" sz="1400" b="1" dirty="0">
                <a:solidFill>
                  <a:srgbClr val="FF0000"/>
                </a:solidFill>
                <a:latin typeface="Calibri" panose="020F0502020204030204" pitchFamily="34" charset="0"/>
                <a:cs typeface="Times New Roman" panose="02020603050405020304" pitchFamily="18" charset="0"/>
                <a:sym typeface="+mn-ea"/>
              </a:rPr>
              <a:t>   </a:t>
            </a:r>
            <a:r>
              <a:rPr lang="en-US" sz="1400" b="1" dirty="0">
                <a:solidFill>
                  <a:srgbClr val="FF0000"/>
                </a:solidFill>
                <a:latin typeface="Calibri" panose="020F0502020204030204" pitchFamily="34" charset="0"/>
                <a:cs typeface="Times New Roman" panose="02020603050405020304" pitchFamily="18" charset="0"/>
                <a:sym typeface="+mn-ea"/>
              </a:rPr>
              <a:t>on passenger side  </a:t>
            </a:r>
          </a:p>
          <a:p>
            <a:pPr indent="0"/>
            <a:r>
              <a:rPr lang="en-US" sz="1400" b="1" dirty="0">
                <a:solidFill>
                  <a:srgbClr val="FF0000"/>
                </a:solidFill>
                <a:latin typeface="Calibri" panose="020F0502020204030204" pitchFamily="34" charset="0"/>
                <a:cs typeface="Times New Roman" panose="02020603050405020304" pitchFamily="18" charset="0"/>
                <a:sym typeface="+mn-ea"/>
              </a:rPr>
              <a:t>                       </a:t>
            </a:r>
            <a:r>
              <a:rPr lang="it-IT" altLang="en-US" sz="1400" b="1" dirty="0">
                <a:solidFill>
                  <a:srgbClr val="FF0000"/>
                </a:solidFill>
                <a:latin typeface="Calibri" panose="020F0502020204030204" pitchFamily="34" charset="0"/>
                <a:cs typeface="Times New Roman" panose="02020603050405020304" pitchFamily="18" charset="0"/>
                <a:sym typeface="+mn-ea"/>
              </a:rPr>
              <a:t>RATIO  1,71</a:t>
            </a: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5097" y="1978126"/>
            <a:ext cx="383857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3948" y="4973744"/>
            <a:ext cx="2825177" cy="731519"/>
          </a:xfrm>
          <a:prstGeom prst="rect">
            <a:avLst/>
          </a:prstGeom>
          <a:noFill/>
          <a:effectLst>
            <a:glow rad="127000">
              <a:schemeClr val="accent4"/>
            </a:glo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1130" y="112395"/>
            <a:ext cx="11657965" cy="645160"/>
          </a:xfrm>
          <a:prstGeom prst="rect">
            <a:avLst/>
          </a:prstGeom>
          <a:noFill/>
        </p:spPr>
        <p:txBody>
          <a:bodyPr wrap="square">
            <a:spAutoFit/>
          </a:bodyPr>
          <a:lstStyle/>
          <a:p>
            <a:pPr marL="0" marR="0" algn="just">
              <a:spcBef>
                <a:spcPts val="0"/>
              </a:spcBef>
              <a:spcAft>
                <a:spcPts val="0"/>
              </a:spcAft>
            </a:pPr>
            <a:r>
              <a:rPr lang="it-IT" altLang="en-US" b="1" dirty="0">
                <a:effectLst/>
                <a:latin typeface="Calibri Light" panose="020F0302020204030204" pitchFamily="34" charset="0"/>
                <a:cs typeface="Arial" panose="020B0604020202020204" pitchFamily="34" charset="0"/>
              </a:rPr>
              <a:t>		</a:t>
            </a:r>
            <a:r>
              <a:rPr lang="en-US" b="1" dirty="0">
                <a:effectLst/>
                <a:latin typeface="Calibri Light" panose="020F0302020204030204" pitchFamily="34" charset="0"/>
                <a:cs typeface="Arial" panose="020B0604020202020204" pitchFamily="34" charset="0"/>
              </a:rPr>
              <a:t>Experience of process design and manufacturing on mirrors for vehicles</a:t>
            </a:r>
          </a:p>
          <a:p>
            <a:pPr marL="0" marR="0" algn="just">
              <a:spcBef>
                <a:spcPts val="0"/>
              </a:spcBef>
              <a:spcAft>
                <a:spcPts val="0"/>
              </a:spcAft>
            </a:pPr>
            <a:r>
              <a:rPr lang="it-IT" altLang="en-US" dirty="0">
                <a:effectLst/>
                <a:latin typeface="Calibri" panose="020F0502020204030204" pitchFamily="34" charset="0"/>
                <a:cs typeface="Arial" panose="020B0604020202020204" pitchFamily="34" charset="0"/>
              </a:rPr>
              <a:t>                        		 		DRIVING FIELD TEST </a:t>
            </a:r>
          </a:p>
        </p:txBody>
      </p:sp>
      <p:sp>
        <p:nvSpPr>
          <p:cNvPr id="5" name="CasellaDiTesto 4"/>
          <p:cNvSpPr txBox="1"/>
          <p:nvPr/>
        </p:nvSpPr>
        <p:spPr>
          <a:xfrm>
            <a:off x="80645" y="626930"/>
            <a:ext cx="3959860" cy="6124754"/>
          </a:xfrm>
          <a:prstGeom prst="rect">
            <a:avLst/>
          </a:prstGeom>
          <a:noFill/>
        </p:spPr>
        <p:txBody>
          <a:bodyPr wrap="square">
            <a:spAutoFit/>
          </a:bodyPr>
          <a:lstStyle/>
          <a:p>
            <a:r>
              <a:rPr lang="en-US" dirty="0">
                <a:effectLst/>
                <a:latin typeface="Calibri" panose="020F0502020204030204" pitchFamily="34" charset="0"/>
                <a:cs typeface="Arial" panose="020B0604020202020204" pitchFamily="34" charset="0"/>
              </a:rPr>
              <a:t>         </a:t>
            </a:r>
          </a:p>
          <a:p>
            <a:pPr algn="ctr"/>
            <a:r>
              <a:rPr lang="it-IT" altLang="en-US" dirty="0">
                <a:latin typeface="Calibri" panose="020F0502020204030204" pitchFamily="34" charset="0"/>
                <a:cs typeface="Arial" panose="020B0604020202020204" pitchFamily="34" charset="0"/>
              </a:rPr>
              <a:t>TARGET OF THE PROJECT WAS </a:t>
            </a:r>
            <a:r>
              <a:rPr lang="en-US" dirty="0">
                <a:latin typeface="Calibri" panose="020F0502020204030204" pitchFamily="34" charset="0"/>
                <a:cs typeface="Arial" panose="020B0604020202020204" pitchFamily="34" charset="0"/>
              </a:rPr>
              <a:t>MIRROR SURFACE AREA -20% </a:t>
            </a:r>
          </a:p>
          <a:p>
            <a:endParaRPr lang="en-US" dirty="0">
              <a:latin typeface="Calibri" panose="020F0502020204030204" pitchFamily="34" charset="0"/>
              <a:cs typeface="Arial" panose="020B0604020202020204" pitchFamily="34" charset="0"/>
            </a:endParaRPr>
          </a:p>
          <a:p>
            <a:pPr marL="742950" marR="0" lvl="1" indent="-285750">
              <a:spcBef>
                <a:spcPts val="0"/>
              </a:spcBef>
              <a:spcAft>
                <a:spcPts val="0"/>
              </a:spcAft>
              <a:buFont typeface="Times New Roman" panose="02020603050405020304" pitchFamily="18" charset="0"/>
              <a:buChar char="•"/>
            </a:pPr>
            <a:r>
              <a:rPr lang="en-US" sz="1600" dirty="0">
                <a:effectLst/>
                <a:latin typeface="Calibri" panose="020F0502020204030204" pitchFamily="34" charset="0"/>
                <a:cs typeface="Arial" panose="020B0604020202020204" pitchFamily="34" charset="0"/>
              </a:rPr>
              <a:t>Application was dedicated to a passenger rear view mirror </a:t>
            </a:r>
          </a:p>
          <a:p>
            <a:pPr marL="742950" marR="0" lvl="1" indent="-285750">
              <a:spcBef>
                <a:spcPts val="0"/>
              </a:spcBef>
              <a:spcAft>
                <a:spcPts val="0"/>
              </a:spcAft>
              <a:buFont typeface="Times New Roman" panose="02020603050405020304" pitchFamily="18" charset="0"/>
              <a:buChar char="•"/>
            </a:pPr>
            <a:r>
              <a:rPr lang="en-US" sz="1600" dirty="0">
                <a:effectLst/>
                <a:latin typeface="Calibri" panose="020F0502020204030204" pitchFamily="34" charset="0"/>
                <a:cs typeface="Arial" panose="020B0604020202020204" pitchFamily="34" charset="0"/>
              </a:rPr>
              <a:t>the </a:t>
            </a:r>
            <a:r>
              <a:rPr lang="en-US" sz="1600" i="1" dirty="0">
                <a:effectLst/>
                <a:latin typeface="Calibri" panose="020F0502020204030204" pitchFamily="34" charset="0"/>
                <a:cs typeface="Arial" panose="020B0604020202020204" pitchFamily="34" charset="0"/>
              </a:rPr>
              <a:t>free form mirror</a:t>
            </a:r>
            <a:r>
              <a:rPr lang="en-US" sz="1600" dirty="0">
                <a:effectLst/>
                <a:latin typeface="Calibri" panose="020F0502020204030204" pitchFamily="34" charset="0"/>
                <a:cs typeface="Arial" panose="020B0604020202020204" pitchFamily="34" charset="0"/>
              </a:rPr>
              <a:t> complied with ECE R46 and contributed to reduce volume of the mirror body, noise at wind gallery test and CX of the vehicle. Results have been validated by an car maker.</a:t>
            </a:r>
          </a:p>
          <a:p>
            <a:pPr marL="742950" marR="0" lvl="1" indent="-285750">
              <a:spcBef>
                <a:spcPts val="0"/>
              </a:spcBef>
              <a:spcAft>
                <a:spcPts val="0"/>
              </a:spcAft>
              <a:buFont typeface="Times New Roman" panose="02020603050405020304" pitchFamily="18" charset="0"/>
              <a:buChar char="•"/>
            </a:pPr>
            <a:r>
              <a:rPr lang="en-US" sz="1600" dirty="0">
                <a:effectLst/>
                <a:latin typeface="Calibri" panose="020F0502020204030204" pitchFamily="34" charset="0"/>
                <a:ea typeface="Arial" panose="020B0604020202020204" pitchFamily="34" charset="0"/>
                <a:cs typeface="Arial" panose="020B0604020202020204" pitchFamily="34" charset="0"/>
              </a:rPr>
              <a:t>The field of view is absolutely identical to the original mirror; the exceeding area of the overlaid spherical mirror shows the same images as the peripheral area of the free form mirror</a:t>
            </a:r>
            <a:endParaRPr lang="en-US" sz="1600" dirty="0">
              <a:effectLst/>
              <a:latin typeface="Calibri" panose="020F0502020204030204" pitchFamily="34" charset="0"/>
              <a:cs typeface="Arial" panose="020B0604020202020204" pitchFamily="34" charset="0"/>
            </a:endParaRPr>
          </a:p>
          <a:p>
            <a:pPr marL="742950" marR="0" lvl="1" indent="-285750">
              <a:spcBef>
                <a:spcPts val="0"/>
              </a:spcBef>
              <a:spcAft>
                <a:spcPts val="0"/>
              </a:spcAft>
              <a:buFont typeface="Times New Roman" panose="02020603050405020304" pitchFamily="18" charset="0"/>
              <a:buChar char="•"/>
            </a:pPr>
            <a:r>
              <a:rPr lang="en-US" sz="1600" dirty="0">
                <a:effectLst/>
                <a:latin typeface="Calibri" panose="020F0502020204030204" pitchFamily="34" charset="0"/>
                <a:ea typeface="Arial" panose="020B0604020202020204" pitchFamily="34" charset="0"/>
                <a:cs typeface="Arial" panose="020B0604020202020204" pitchFamily="34" charset="0"/>
              </a:rPr>
              <a:t>Comfort of view is absolutely evident; absence of distortion and  perception of object sizes</a:t>
            </a:r>
            <a:endParaRPr lang="en-US" sz="1600" dirty="0">
              <a:effectLst/>
              <a:latin typeface="Calibri" panose="020F0502020204030204" pitchFamily="34" charset="0"/>
              <a:cs typeface="Arial" panose="020B0604020202020204" pitchFamily="34" charset="0"/>
            </a:endParaRPr>
          </a:p>
          <a:p>
            <a:pPr marL="742950" marR="0" lvl="1" indent="-285750">
              <a:spcBef>
                <a:spcPts val="0"/>
              </a:spcBef>
              <a:spcAft>
                <a:spcPts val="0"/>
              </a:spcAft>
              <a:buFont typeface="Times New Roman" panose="02020603050405020304" pitchFamily="18" charset="0"/>
              <a:buChar char="•"/>
            </a:pPr>
            <a:r>
              <a:rPr lang="en-US" sz="1600" dirty="0">
                <a:effectLst/>
                <a:latin typeface="Calibri" panose="020F0502020204030204" pitchFamily="34" charset="0"/>
                <a:ea typeface="Arial" panose="020B0604020202020204" pitchFamily="34" charset="0"/>
                <a:cs typeface="Arial" panose="020B0604020202020204" pitchFamily="34" charset="0"/>
              </a:rPr>
              <a:t>Reduction of size combined with correlated volume of the assembly makes a big difference in impact </a:t>
            </a:r>
            <a:endParaRPr lang="en-US" sz="1600" dirty="0">
              <a:effectLst/>
              <a:latin typeface="Calibri" panose="020F0502020204030204" pitchFamily="34" charset="0"/>
              <a:cs typeface="Arial" panose="020B0604020202020204" pitchFamily="34" charset="0"/>
            </a:endParaRPr>
          </a:p>
        </p:txBody>
      </p:sp>
    </p:spTree>
  </p:cSld>
  <p:clrMapOvr>
    <a:masterClrMapping/>
  </p:clrMapOvr>
  <p:transition>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666712" y="233043"/>
            <a:ext cx="9077693" cy="700405"/>
          </a:xfrm>
        </p:spPr>
        <p:txBody>
          <a:bodyPr/>
          <a:lstStyle/>
          <a:p>
            <a:r>
              <a:rPr lang="fr-FR" dirty="0" err="1"/>
              <a:t>Proposed</a:t>
            </a:r>
            <a:r>
              <a:rPr lang="fr-FR" dirty="0"/>
              <a:t> </a:t>
            </a:r>
            <a:r>
              <a:rPr lang="fr-FR" dirty="0" err="1"/>
              <a:t>amendments</a:t>
            </a:r>
            <a:r>
              <a:rPr lang="fr-FR" dirty="0"/>
              <a:t> (1)</a:t>
            </a:r>
          </a:p>
        </p:txBody>
      </p:sp>
      <p:sp>
        <p:nvSpPr>
          <p:cNvPr id="14" name="Textplatzhalter 13"/>
          <p:cNvSpPr>
            <a:spLocks noGrp="1"/>
          </p:cNvSpPr>
          <p:nvPr>
            <p:ph type="body" sz="quarter" idx="10"/>
          </p:nvPr>
        </p:nvSpPr>
        <p:spPr>
          <a:xfrm>
            <a:off x="666712" y="857232"/>
            <a:ext cx="7429552" cy="276225"/>
          </a:xfrm>
        </p:spPr>
        <p:txBody>
          <a:bodyPr/>
          <a:lstStyle/>
          <a:p>
            <a:r>
              <a:rPr lang="fr-FR" dirty="0"/>
              <a:t>ECE-TRANS-WP.29-GRSG-2020-06e</a:t>
            </a:r>
          </a:p>
        </p:txBody>
      </p:sp>
      <p:pic>
        <p:nvPicPr>
          <p:cNvPr id="2" name="Grafik 1"/>
          <p:cNvPicPr>
            <a:picLocks noChangeAspect="1"/>
          </p:cNvPicPr>
          <p:nvPr/>
        </p:nvPicPr>
        <p:blipFill>
          <a:blip r:embed="rId2"/>
          <a:stretch>
            <a:fillRect/>
          </a:stretch>
        </p:blipFill>
        <p:spPr>
          <a:xfrm>
            <a:off x="1871531" y="1700808"/>
            <a:ext cx="8181816" cy="4492904"/>
          </a:xfrm>
          <a:prstGeom prst="rect">
            <a:avLst/>
          </a:prstGeom>
        </p:spPr>
      </p:pic>
    </p:spTree>
  </p:cSld>
  <p:clrMapOvr>
    <a:masterClrMapping/>
  </p:clrMapOvr>
  <p:transition>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2" ma:contentTypeDescription="Create a new document." ma:contentTypeScope="" ma:versionID="b46f68f7fd4ddbec8f9d92b9ae221ac3">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49ff99f9a570207563b6136515cf8a36"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DB3BCD-02BF-4173-BF1A-2ABD8CB7C785}">
  <ds:schemaRefs>
    <ds:schemaRef ds:uri="http://purl.org/dc/elements/1.1/"/>
    <ds:schemaRef ds:uri="http://schemas.microsoft.com/office/2006/metadata/properties"/>
    <ds:schemaRef ds:uri="4b4a1c0d-4a69-4996-a84a-fc699b9f49d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ccb6d4-dbe5-46d2-b4d3-5733603d8cc6"/>
    <ds:schemaRef ds:uri="http://www.w3.org/XML/1998/namespace"/>
    <ds:schemaRef ds:uri="http://purl.org/dc/dcmitype/"/>
  </ds:schemaRefs>
</ds:datastoreItem>
</file>

<file path=customXml/itemProps2.xml><?xml version="1.0" encoding="utf-8"?>
<ds:datastoreItem xmlns:ds="http://schemas.openxmlformats.org/officeDocument/2006/customXml" ds:itemID="{B2C11B90-216E-4D24-B4E2-3540CDB8E730}">
  <ds:schemaRefs>
    <ds:schemaRef ds:uri="http://schemas.microsoft.com/sharepoint/v3/contenttype/forms"/>
  </ds:schemaRefs>
</ds:datastoreItem>
</file>

<file path=customXml/itemProps3.xml><?xml version="1.0" encoding="utf-8"?>
<ds:datastoreItem xmlns:ds="http://schemas.openxmlformats.org/officeDocument/2006/customXml" ds:itemID="{768E72AF-745C-421C-8BA7-AC251E79C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1829</Words>
  <Application>Microsoft Office PowerPoint</Application>
  <PresentationFormat>Widescreen</PresentationFormat>
  <Paragraphs>137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Times New Roman</vt:lpstr>
      <vt:lpstr>Tema di Office</vt:lpstr>
      <vt:lpstr>       Reg. ECE 46/06  IT proposal for amendments (doc. GRSG/2020/6)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amendments (1)</vt:lpstr>
      <vt:lpstr>Proposed Amendments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 ECE 46/06  IT proposal for amendments (doc. GRSG/2020/6) </dc:title>
  <cp:lastModifiedBy>WN</cp:lastModifiedBy>
  <cp:revision>1</cp:revision>
  <dcterms:created xsi:type="dcterms:W3CDTF">2020-09-12T09:13:00Z</dcterms:created>
  <dcterms:modified xsi:type="dcterms:W3CDTF">2020-10-05T13:27:59Z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y fmtid="{D5CDD505-2E9C-101B-9397-08002B2CF9AE}" pid="3" name="ContentTypeId">
    <vt:lpwstr>0x0101003B8422D08C252547BB1CFA7F78E2CB83</vt:lpwstr>
  </property>
</Properties>
</file>