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259" r:id="rId8"/>
    <p:sldId id="267" r:id="rId9"/>
    <p:sldId id="266" r:id="rId10"/>
    <p:sldId id="268" r:id="rId11"/>
    <p:sldId id="269" r:id="rId12"/>
    <p:sldId id="283" r:id="rId13"/>
    <p:sldId id="262" r:id="rId14"/>
    <p:sldId id="261" r:id="rId15"/>
    <p:sldId id="263" r:id="rId16"/>
    <p:sldId id="265" r:id="rId17"/>
    <p:sldId id="270" r:id="rId18"/>
    <p:sldId id="279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0" r:id="rId27"/>
    <p:sldId id="271" r:id="rId28"/>
    <p:sldId id="264" r:id="rId29"/>
  </p:sldIdLst>
  <p:sldSz cx="12192000" cy="6858000"/>
  <p:notesSz cx="6761163" cy="9856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4C8C6-9561-4415-8747-996AFB7DA6D5}" v="2" dt="2020-10-05T12:44:51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690" autoAdjust="0"/>
    <p:restoredTop sz="94737" autoAdjust="0"/>
  </p:normalViewPr>
  <p:slideViewPr>
    <p:cSldViewPr>
      <p:cViewPr varScale="1">
        <p:scale>
          <a:sx n="102" d="100"/>
          <a:sy n="102" d="100"/>
        </p:scale>
        <p:origin x="72" y="3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55DF59-0F53-4050-AF5E-93585945D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9FE615-1A8E-46A9-928A-77BADCFDE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0299-3734-408F-BE89-7B5D604F3AE9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20359-3716-4F65-9039-AF43318B2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55E68-307C-4842-94B4-6ED33D51A7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363075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C91E-EDAE-45FA-B21E-72AE395D1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3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1538"/>
            <a:ext cx="540861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289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361488"/>
            <a:ext cx="2928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41FE2CFF-C77F-45F5-8196-7FFE9E57B434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1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74211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0C45F-D7AC-40B8-B361-5609B0B61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6" y="128212"/>
            <a:ext cx="1512168" cy="1230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−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5CF22-54B9-40F4-91F9-FB0988E059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512" y="20335"/>
            <a:ext cx="884497" cy="14047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CF181AD-2138-4110-A5E2-8649EDB84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Proposal</a:t>
            </a:r>
            <a:r>
              <a:rPr lang="fr-FR" dirty="0"/>
              <a:t> to </a:t>
            </a:r>
            <a:r>
              <a:rPr lang="fr-FR" dirty="0" err="1"/>
              <a:t>amend</a:t>
            </a:r>
            <a:br>
              <a:rPr lang="fr-FR" dirty="0"/>
            </a:br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 110</a:t>
            </a:r>
            <a:br>
              <a:rPr lang="fr-FR" dirty="0"/>
            </a:b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5054904-277D-4336-8282-11732B047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400" dirty="0" err="1"/>
              <a:t>Shut</a:t>
            </a:r>
            <a:r>
              <a:rPr lang="fr-FR" sz="4400" dirty="0"/>
              <a:t> off Valve</a:t>
            </a:r>
          </a:p>
          <a:p>
            <a:endParaRPr lang="fr-FR" sz="4400" dirty="0"/>
          </a:p>
          <a:p>
            <a:r>
              <a:rPr lang="fr-FR" dirty="0"/>
              <a:t>GRSG-119 / </a:t>
            </a:r>
            <a:r>
              <a:rPr lang="fr-FR" dirty="0" err="1"/>
              <a:t>October</a:t>
            </a:r>
            <a:r>
              <a:rPr lang="fr-FR" dirty="0"/>
              <a:t> 2020</a:t>
            </a:r>
            <a:endParaRPr lang="en-GB" dirty="0"/>
          </a:p>
          <a:p>
            <a:endParaRPr lang="fr-FR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C353B-A01F-4C79-B363-565CE259ABD0}"/>
              </a:ext>
            </a:extLst>
          </p:cNvPr>
          <p:cNvSpPr txBox="1"/>
          <p:nvPr/>
        </p:nvSpPr>
        <p:spPr>
          <a:xfrm>
            <a:off x="8400256" y="2606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Informal document</a:t>
            </a:r>
            <a:r>
              <a:rPr lang="en-GB" dirty="0"/>
              <a:t> </a:t>
            </a:r>
            <a:r>
              <a:rPr lang="en-GB" b="1" dirty="0"/>
              <a:t>GRSG-119-21</a:t>
            </a:r>
            <a:endParaRPr lang="en-GB" dirty="0"/>
          </a:p>
          <a:p>
            <a:r>
              <a:rPr lang="en-GB" dirty="0"/>
              <a:t>(119</a:t>
            </a:r>
            <a:r>
              <a:rPr lang="en-GB" baseline="30000" dirty="0"/>
              <a:t>th</a:t>
            </a:r>
            <a:r>
              <a:rPr lang="en-GB" dirty="0"/>
              <a:t> GRSG, 6 to 9 October 2020</a:t>
            </a:r>
            <a:br>
              <a:rPr lang="en-GB" dirty="0"/>
            </a:br>
            <a:r>
              <a:rPr lang="en-GB" dirty="0"/>
              <a:t>Agenda item 7)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335360" y="332656"/>
            <a:ext cx="11449272" cy="6264696"/>
          </a:xfrm>
        </p:spPr>
        <p:txBody>
          <a:bodyPr anchor="t"/>
          <a:lstStyle/>
          <a:p>
            <a:pPr algn="ctr"/>
            <a:r>
              <a:rPr lang="de-DE" sz="6000" dirty="0"/>
              <a:t>Backup Material</a:t>
            </a:r>
          </a:p>
          <a:p>
            <a:r>
              <a:rPr lang="de-DE" sz="3200" dirty="0"/>
              <a:t>The </a:t>
            </a:r>
            <a:r>
              <a:rPr lang="de-DE" sz="3200" dirty="0" err="1"/>
              <a:t>following</a:t>
            </a:r>
            <a:r>
              <a:rPr lang="de-DE" sz="3200" dirty="0"/>
              <a:t> </a:t>
            </a:r>
            <a:r>
              <a:rPr lang="de-DE" sz="3200" dirty="0" err="1"/>
              <a:t>slides</a:t>
            </a:r>
            <a:r>
              <a:rPr lang="de-DE" sz="3200" dirty="0"/>
              <a:t> </a:t>
            </a:r>
            <a:r>
              <a:rPr lang="de-DE" sz="3200" dirty="0" err="1"/>
              <a:t>document</a:t>
            </a:r>
            <a:r>
              <a:rPr lang="de-DE" sz="3200" dirty="0"/>
              <a:t> </a:t>
            </a:r>
            <a:r>
              <a:rPr lang="de-DE" sz="3200" dirty="0" err="1"/>
              <a:t>considerations</a:t>
            </a:r>
            <a:r>
              <a:rPr lang="de-DE" sz="3200" dirty="0"/>
              <a:t> </a:t>
            </a:r>
            <a:r>
              <a:rPr lang="de-DE" sz="3200" dirty="0" err="1"/>
              <a:t>which</a:t>
            </a:r>
            <a:r>
              <a:rPr lang="de-DE" sz="3200" dirty="0"/>
              <a:t>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been</a:t>
            </a:r>
            <a:r>
              <a:rPr lang="de-DE" sz="3200" dirty="0"/>
              <a:t> </a:t>
            </a:r>
            <a:r>
              <a:rPr lang="de-DE" sz="3200" dirty="0" err="1"/>
              <a:t>taken</a:t>
            </a:r>
            <a:r>
              <a:rPr lang="de-DE" sz="3200" dirty="0"/>
              <a:t> </a:t>
            </a:r>
            <a:r>
              <a:rPr lang="de-DE" sz="3200" dirty="0" err="1"/>
              <a:t>into</a:t>
            </a:r>
            <a:r>
              <a:rPr lang="de-DE" sz="3200" dirty="0"/>
              <a:t> </a:t>
            </a:r>
            <a:r>
              <a:rPr lang="de-DE" sz="3200" dirty="0" err="1"/>
              <a:t>account</a:t>
            </a:r>
            <a:r>
              <a:rPr lang="de-DE" sz="3200" dirty="0"/>
              <a:t>, </a:t>
            </a:r>
            <a:r>
              <a:rPr lang="de-DE" sz="3200" dirty="0" err="1"/>
              <a:t>when</a:t>
            </a:r>
            <a:r>
              <a:rPr lang="de-DE" sz="3200" dirty="0"/>
              <a:t> </a:t>
            </a:r>
            <a:r>
              <a:rPr lang="de-DE" sz="3200" dirty="0" err="1"/>
              <a:t>creating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proposal</a:t>
            </a:r>
            <a:r>
              <a:rPr lang="de-DE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Excess flow valve</a:t>
            </a:r>
            <a:r>
              <a:rPr lang="ja-JP" altLang="en-US" sz="2800" dirty="0"/>
              <a:t>（</a:t>
            </a:r>
            <a:r>
              <a:rPr lang="en-US" altLang="ja-JP" sz="2800" dirty="0"/>
              <a:t>EFV): </a:t>
            </a:r>
            <a:endParaRPr lang="de-DE" altLang="ja-JP" sz="2800" dirty="0"/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US" altLang="ja-JP" sz="2600" dirty="0"/>
              <a:t>Structure and Operation (Comparison of both types)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US" altLang="ja-JP" sz="2600" dirty="0"/>
              <a:t>Operational Performance (shut-off type)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US" altLang="ja-JP" sz="2600" dirty="0"/>
              <a:t>Current configuration under UN R110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Assessment of proposed alternative configuration compared to current UN R110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Example of accident in Japan with shut-off type valve configuration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9998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697330" y="159024"/>
            <a:ext cx="871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xcess flow valve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EFV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de-DE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Structure and Operation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八角形 3"/>
          <p:cNvSpPr/>
          <p:nvPr/>
        </p:nvSpPr>
        <p:spPr>
          <a:xfrm>
            <a:off x="2613524" y="1584584"/>
            <a:ext cx="1588651" cy="559797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244476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335321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456248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62774">
                <a:moveTo>
                  <a:pt x="0" y="0"/>
                </a:moveTo>
                <a:lnTo>
                  <a:pt x="1256120" y="1794"/>
                </a:lnTo>
                <a:lnTo>
                  <a:pt x="1456248" y="250518"/>
                </a:lnTo>
                <a:lnTo>
                  <a:pt x="2016910" y="259616"/>
                </a:lnTo>
                <a:lnTo>
                  <a:pt x="2013493" y="561124"/>
                </a:lnTo>
                <a:lnTo>
                  <a:pt x="1255520" y="562774"/>
                </a:lnTo>
                <a:cubicBezTo>
                  <a:pt x="1255869" y="502856"/>
                  <a:pt x="1244127" y="428651"/>
                  <a:pt x="1244476" y="368733"/>
                </a:cubicBezTo>
                <a:lnTo>
                  <a:pt x="7815" y="365740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617998" y="1949439"/>
            <a:ext cx="324036" cy="28803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122054" y="2032106"/>
            <a:ext cx="72008" cy="648072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11" idx="0"/>
          </p:cNvCxnSpPr>
          <p:nvPr/>
        </p:nvCxnSpPr>
        <p:spPr>
          <a:xfrm>
            <a:off x="2613523" y="1584584"/>
            <a:ext cx="0" cy="1324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3"/>
            <a:endCxn id="18" idx="3"/>
          </p:cNvCxnSpPr>
          <p:nvPr/>
        </p:nvCxnSpPr>
        <p:spPr>
          <a:xfrm>
            <a:off x="4202174" y="1842826"/>
            <a:ext cx="0" cy="993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八角形 3"/>
          <p:cNvSpPr/>
          <p:nvPr/>
        </p:nvSpPr>
        <p:spPr>
          <a:xfrm flipV="1">
            <a:off x="2606756" y="2558845"/>
            <a:ext cx="1595419" cy="519967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026807 w 2016910"/>
              <a:gd name="connsiteY6" fmla="*/ 371726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485840 w 2016910"/>
              <a:gd name="connsiteY2" fmla="*/ 258890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13751 h 587283"/>
              <a:gd name="connsiteX1" fmla="*/ 1279563 w 2016910"/>
              <a:gd name="connsiteY1" fmla="*/ 0 h 587283"/>
              <a:gd name="connsiteX2" fmla="*/ 1485840 w 2016910"/>
              <a:gd name="connsiteY2" fmla="*/ 269648 h 587283"/>
              <a:gd name="connsiteX3" fmla="*/ 2016910 w 2016910"/>
              <a:gd name="connsiteY3" fmla="*/ 273367 h 587283"/>
              <a:gd name="connsiteX4" fmla="*/ 2013493 w 2016910"/>
              <a:gd name="connsiteY4" fmla="*/ 574875 h 587283"/>
              <a:gd name="connsiteX5" fmla="*/ 1248525 w 2016910"/>
              <a:gd name="connsiteY5" fmla="*/ 587283 h 587283"/>
              <a:gd name="connsiteX6" fmla="*/ 1255593 w 2016910"/>
              <a:gd name="connsiteY6" fmla="*/ 377105 h 587283"/>
              <a:gd name="connsiteX7" fmla="*/ 7815 w 2016910"/>
              <a:gd name="connsiteY7" fmla="*/ 379491 h 587283"/>
              <a:gd name="connsiteX8" fmla="*/ 0 w 2016910"/>
              <a:gd name="connsiteY8" fmla="*/ 13751 h 58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87283">
                <a:moveTo>
                  <a:pt x="0" y="13751"/>
                </a:moveTo>
                <a:lnTo>
                  <a:pt x="1279563" y="0"/>
                </a:lnTo>
                <a:lnTo>
                  <a:pt x="1485840" y="269648"/>
                </a:lnTo>
                <a:lnTo>
                  <a:pt x="2016910" y="273367"/>
                </a:lnTo>
                <a:lnTo>
                  <a:pt x="2013493" y="574875"/>
                </a:lnTo>
                <a:lnTo>
                  <a:pt x="1248525" y="587283"/>
                </a:lnTo>
                <a:cubicBezTo>
                  <a:pt x="1248874" y="527365"/>
                  <a:pt x="1255244" y="437023"/>
                  <a:pt x="1255593" y="377105"/>
                </a:cubicBezTo>
                <a:lnTo>
                  <a:pt x="7815" y="379491"/>
                </a:lnTo>
                <a:lnTo>
                  <a:pt x="0" y="13751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624318" y="2449585"/>
            <a:ext cx="317717" cy="28803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>
            <a:stCxn id="11" idx="5"/>
            <a:endCxn id="18" idx="5"/>
          </p:cNvCxnSpPr>
          <p:nvPr/>
        </p:nvCxnSpPr>
        <p:spPr>
          <a:xfrm flipH="1">
            <a:off x="3594365" y="2144380"/>
            <a:ext cx="8088" cy="414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227403" y="2168175"/>
            <a:ext cx="0" cy="38248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227403" y="2180020"/>
            <a:ext cx="175576" cy="36599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522541" y="2167553"/>
            <a:ext cx="175576" cy="36599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3402979" y="2180020"/>
            <a:ext cx="119562" cy="382489"/>
          </a:xfrm>
          <a:prstGeom prst="line">
            <a:avLst/>
          </a:prstGeom>
          <a:ln w="44450">
            <a:solidFill>
              <a:srgbClr val="00B05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3703389" y="2170130"/>
            <a:ext cx="119562" cy="382489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4017391" y="2180020"/>
            <a:ext cx="149502" cy="362837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837052" y="2176419"/>
            <a:ext cx="175576" cy="36599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183189" y="2176419"/>
            <a:ext cx="0" cy="35713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462739" y="2353155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八角形 3"/>
          <p:cNvSpPr/>
          <p:nvPr/>
        </p:nvSpPr>
        <p:spPr>
          <a:xfrm>
            <a:off x="2566861" y="4399595"/>
            <a:ext cx="1588651" cy="559797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244476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335321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456248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62774">
                <a:moveTo>
                  <a:pt x="0" y="0"/>
                </a:moveTo>
                <a:lnTo>
                  <a:pt x="1256120" y="1794"/>
                </a:lnTo>
                <a:lnTo>
                  <a:pt x="1456248" y="250518"/>
                </a:lnTo>
                <a:lnTo>
                  <a:pt x="2016910" y="259616"/>
                </a:lnTo>
                <a:lnTo>
                  <a:pt x="2013493" y="561124"/>
                </a:lnTo>
                <a:lnTo>
                  <a:pt x="1255520" y="562774"/>
                </a:lnTo>
                <a:cubicBezTo>
                  <a:pt x="1255869" y="502856"/>
                  <a:pt x="1244127" y="428651"/>
                  <a:pt x="1244476" y="368733"/>
                </a:cubicBezTo>
                <a:lnTo>
                  <a:pt x="7815" y="365740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571335" y="4764450"/>
            <a:ext cx="324036" cy="28803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075391" y="4847117"/>
            <a:ext cx="72008" cy="648072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>
            <a:stCxn id="30" idx="0"/>
          </p:cNvCxnSpPr>
          <p:nvPr/>
        </p:nvCxnSpPr>
        <p:spPr>
          <a:xfrm>
            <a:off x="2566860" y="4399595"/>
            <a:ext cx="0" cy="1324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0" idx="3"/>
            <a:endCxn id="35" idx="3"/>
          </p:cNvCxnSpPr>
          <p:nvPr/>
        </p:nvCxnSpPr>
        <p:spPr>
          <a:xfrm>
            <a:off x="4155511" y="4657837"/>
            <a:ext cx="0" cy="993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八角形 3"/>
          <p:cNvSpPr/>
          <p:nvPr/>
        </p:nvSpPr>
        <p:spPr>
          <a:xfrm flipV="1">
            <a:off x="2560093" y="5373856"/>
            <a:ext cx="1595419" cy="519967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026807 w 2016910"/>
              <a:gd name="connsiteY6" fmla="*/ 371726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485840 w 2016910"/>
              <a:gd name="connsiteY2" fmla="*/ 258890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13751 h 587283"/>
              <a:gd name="connsiteX1" fmla="*/ 1279563 w 2016910"/>
              <a:gd name="connsiteY1" fmla="*/ 0 h 587283"/>
              <a:gd name="connsiteX2" fmla="*/ 1485840 w 2016910"/>
              <a:gd name="connsiteY2" fmla="*/ 269648 h 587283"/>
              <a:gd name="connsiteX3" fmla="*/ 2016910 w 2016910"/>
              <a:gd name="connsiteY3" fmla="*/ 273367 h 587283"/>
              <a:gd name="connsiteX4" fmla="*/ 2013493 w 2016910"/>
              <a:gd name="connsiteY4" fmla="*/ 574875 h 587283"/>
              <a:gd name="connsiteX5" fmla="*/ 1248525 w 2016910"/>
              <a:gd name="connsiteY5" fmla="*/ 587283 h 587283"/>
              <a:gd name="connsiteX6" fmla="*/ 1255593 w 2016910"/>
              <a:gd name="connsiteY6" fmla="*/ 377105 h 587283"/>
              <a:gd name="connsiteX7" fmla="*/ 7815 w 2016910"/>
              <a:gd name="connsiteY7" fmla="*/ 379491 h 587283"/>
              <a:gd name="connsiteX8" fmla="*/ 0 w 2016910"/>
              <a:gd name="connsiteY8" fmla="*/ 13751 h 58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87283">
                <a:moveTo>
                  <a:pt x="0" y="13751"/>
                </a:moveTo>
                <a:lnTo>
                  <a:pt x="1279563" y="0"/>
                </a:lnTo>
                <a:lnTo>
                  <a:pt x="1485840" y="269648"/>
                </a:lnTo>
                <a:lnTo>
                  <a:pt x="2016910" y="273367"/>
                </a:lnTo>
                <a:lnTo>
                  <a:pt x="2013493" y="574875"/>
                </a:lnTo>
                <a:lnTo>
                  <a:pt x="1248525" y="587283"/>
                </a:lnTo>
                <a:cubicBezTo>
                  <a:pt x="1248874" y="527365"/>
                  <a:pt x="1255244" y="437023"/>
                  <a:pt x="1255593" y="377105"/>
                </a:cubicBezTo>
                <a:lnTo>
                  <a:pt x="7815" y="379491"/>
                </a:lnTo>
                <a:lnTo>
                  <a:pt x="0" y="13751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77655" y="5264596"/>
            <a:ext cx="317717" cy="28803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>
            <a:stCxn id="30" idx="5"/>
            <a:endCxn id="35" idx="5"/>
          </p:cNvCxnSpPr>
          <p:nvPr/>
        </p:nvCxnSpPr>
        <p:spPr>
          <a:xfrm flipH="1">
            <a:off x="3547702" y="4959391"/>
            <a:ext cx="8088" cy="414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3180740" y="4983186"/>
            <a:ext cx="0" cy="38248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180740" y="4995031"/>
            <a:ext cx="175576" cy="36599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475878" y="4982564"/>
            <a:ext cx="175576" cy="36599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3356316" y="4995031"/>
            <a:ext cx="119562" cy="382489"/>
          </a:xfrm>
          <a:prstGeom prst="line">
            <a:avLst/>
          </a:prstGeom>
          <a:ln w="44450">
            <a:solidFill>
              <a:srgbClr val="00B05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3656726" y="4985141"/>
            <a:ext cx="119562" cy="382489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3970728" y="4995031"/>
            <a:ext cx="149502" cy="362837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3650007" y="5076297"/>
            <a:ext cx="505505" cy="178532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/>
          <p:nvPr/>
        </p:nvCxnSpPr>
        <p:spPr>
          <a:xfrm>
            <a:off x="3790389" y="4991430"/>
            <a:ext cx="175576" cy="36599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136526" y="4991430"/>
            <a:ext cx="0" cy="35713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416076" y="5168166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3120530" y="2312078"/>
            <a:ext cx="72008" cy="720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八角形 3"/>
          <p:cNvSpPr/>
          <p:nvPr/>
        </p:nvSpPr>
        <p:spPr>
          <a:xfrm>
            <a:off x="5175119" y="1708928"/>
            <a:ext cx="1198197" cy="459259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244476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335321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456248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62774">
                <a:moveTo>
                  <a:pt x="0" y="0"/>
                </a:moveTo>
                <a:lnTo>
                  <a:pt x="1256120" y="1794"/>
                </a:lnTo>
                <a:lnTo>
                  <a:pt x="1456248" y="250518"/>
                </a:lnTo>
                <a:lnTo>
                  <a:pt x="2016910" y="259616"/>
                </a:lnTo>
                <a:lnTo>
                  <a:pt x="2013493" y="561124"/>
                </a:lnTo>
                <a:lnTo>
                  <a:pt x="1255520" y="562774"/>
                </a:lnTo>
                <a:cubicBezTo>
                  <a:pt x="1255869" y="502856"/>
                  <a:pt x="1244127" y="428651"/>
                  <a:pt x="1244476" y="368733"/>
                </a:cubicBezTo>
                <a:lnTo>
                  <a:pt x="7815" y="365740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178494" y="2008256"/>
            <a:ext cx="244395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5558664" y="2076076"/>
            <a:ext cx="54310" cy="531680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49" idx="0"/>
          </p:cNvCxnSpPr>
          <p:nvPr/>
        </p:nvCxnSpPr>
        <p:spPr>
          <a:xfrm>
            <a:off x="5175118" y="1708927"/>
            <a:ext cx="0" cy="1086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9" idx="3"/>
            <a:endCxn id="54" idx="3"/>
          </p:cNvCxnSpPr>
          <p:nvPr/>
        </p:nvCxnSpPr>
        <p:spPr>
          <a:xfrm>
            <a:off x="6373316" y="1920790"/>
            <a:ext cx="0" cy="815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八角形 3"/>
          <p:cNvSpPr/>
          <p:nvPr/>
        </p:nvSpPr>
        <p:spPr>
          <a:xfrm flipV="1">
            <a:off x="5170014" y="2508213"/>
            <a:ext cx="1203302" cy="426582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026807 w 2016910"/>
              <a:gd name="connsiteY6" fmla="*/ 371726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485840 w 2016910"/>
              <a:gd name="connsiteY2" fmla="*/ 258890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13751 h 587283"/>
              <a:gd name="connsiteX1" fmla="*/ 1279563 w 2016910"/>
              <a:gd name="connsiteY1" fmla="*/ 0 h 587283"/>
              <a:gd name="connsiteX2" fmla="*/ 1485840 w 2016910"/>
              <a:gd name="connsiteY2" fmla="*/ 269648 h 587283"/>
              <a:gd name="connsiteX3" fmla="*/ 2016910 w 2016910"/>
              <a:gd name="connsiteY3" fmla="*/ 273367 h 587283"/>
              <a:gd name="connsiteX4" fmla="*/ 2013493 w 2016910"/>
              <a:gd name="connsiteY4" fmla="*/ 574875 h 587283"/>
              <a:gd name="connsiteX5" fmla="*/ 1248525 w 2016910"/>
              <a:gd name="connsiteY5" fmla="*/ 587283 h 587283"/>
              <a:gd name="connsiteX6" fmla="*/ 1255593 w 2016910"/>
              <a:gd name="connsiteY6" fmla="*/ 377105 h 587283"/>
              <a:gd name="connsiteX7" fmla="*/ 7815 w 2016910"/>
              <a:gd name="connsiteY7" fmla="*/ 379491 h 587283"/>
              <a:gd name="connsiteX8" fmla="*/ 0 w 2016910"/>
              <a:gd name="connsiteY8" fmla="*/ 13751 h 58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87283">
                <a:moveTo>
                  <a:pt x="0" y="13751"/>
                </a:moveTo>
                <a:lnTo>
                  <a:pt x="1279563" y="0"/>
                </a:lnTo>
                <a:lnTo>
                  <a:pt x="1485840" y="269648"/>
                </a:lnTo>
                <a:lnTo>
                  <a:pt x="2016910" y="273367"/>
                </a:lnTo>
                <a:lnTo>
                  <a:pt x="2013493" y="574875"/>
                </a:lnTo>
                <a:lnTo>
                  <a:pt x="1248525" y="587283"/>
                </a:lnTo>
                <a:cubicBezTo>
                  <a:pt x="1248874" y="527365"/>
                  <a:pt x="1255244" y="437023"/>
                  <a:pt x="1255593" y="377105"/>
                </a:cubicBezTo>
                <a:lnTo>
                  <a:pt x="7815" y="379491"/>
                </a:lnTo>
                <a:lnTo>
                  <a:pt x="0" y="13751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5183259" y="2418577"/>
            <a:ext cx="239630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>
            <a:stCxn id="49" idx="5"/>
            <a:endCxn id="54" idx="5"/>
          </p:cNvCxnSpPr>
          <p:nvPr/>
        </p:nvCxnSpPr>
        <p:spPr>
          <a:xfrm flipH="1">
            <a:off x="5914892" y="2168187"/>
            <a:ext cx="6100" cy="340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638121" y="2187707"/>
            <a:ext cx="0" cy="31379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5638122" y="2197424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5860722" y="2187196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5770544" y="2197425"/>
            <a:ext cx="90176" cy="313795"/>
          </a:xfrm>
          <a:prstGeom prst="line">
            <a:avLst/>
          </a:prstGeom>
          <a:ln w="44450">
            <a:solidFill>
              <a:srgbClr val="00B05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5997120" y="2189311"/>
            <a:ext cx="90176" cy="313795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6233948" y="2197424"/>
            <a:ext cx="112758" cy="297672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6097933" y="2194470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6358997" y="2194471"/>
            <a:ext cx="0" cy="29299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5061394" y="2339465"/>
            <a:ext cx="141206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八角形 3"/>
          <p:cNvSpPr/>
          <p:nvPr/>
        </p:nvSpPr>
        <p:spPr>
          <a:xfrm>
            <a:off x="7047327" y="4526195"/>
            <a:ext cx="1198197" cy="459259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244476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335321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456248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62774">
                <a:moveTo>
                  <a:pt x="0" y="0"/>
                </a:moveTo>
                <a:lnTo>
                  <a:pt x="1256120" y="1794"/>
                </a:lnTo>
                <a:lnTo>
                  <a:pt x="1456248" y="250518"/>
                </a:lnTo>
                <a:lnTo>
                  <a:pt x="2016910" y="259616"/>
                </a:lnTo>
                <a:lnTo>
                  <a:pt x="2013493" y="561124"/>
                </a:lnTo>
                <a:lnTo>
                  <a:pt x="1255520" y="562774"/>
                </a:lnTo>
                <a:cubicBezTo>
                  <a:pt x="1255869" y="502856"/>
                  <a:pt x="1244127" y="428651"/>
                  <a:pt x="1244476" y="368733"/>
                </a:cubicBezTo>
                <a:lnTo>
                  <a:pt x="7815" y="365740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7050702" y="4825523"/>
            <a:ext cx="244395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7727294" y="4893343"/>
            <a:ext cx="54310" cy="531680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/>
          <p:cNvCxnSpPr>
            <a:stCxn id="66" idx="0"/>
          </p:cNvCxnSpPr>
          <p:nvPr/>
        </p:nvCxnSpPr>
        <p:spPr>
          <a:xfrm>
            <a:off x="7047326" y="4526194"/>
            <a:ext cx="0" cy="1086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66" idx="3"/>
            <a:endCxn id="71" idx="3"/>
          </p:cNvCxnSpPr>
          <p:nvPr/>
        </p:nvCxnSpPr>
        <p:spPr>
          <a:xfrm>
            <a:off x="8245523" y="4738057"/>
            <a:ext cx="0" cy="815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八角形 3"/>
          <p:cNvSpPr/>
          <p:nvPr/>
        </p:nvSpPr>
        <p:spPr>
          <a:xfrm flipV="1">
            <a:off x="7042221" y="5325480"/>
            <a:ext cx="1203302" cy="426582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026807 w 2016910"/>
              <a:gd name="connsiteY6" fmla="*/ 371726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485840 w 2016910"/>
              <a:gd name="connsiteY2" fmla="*/ 258890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13751 h 587283"/>
              <a:gd name="connsiteX1" fmla="*/ 1279563 w 2016910"/>
              <a:gd name="connsiteY1" fmla="*/ 0 h 587283"/>
              <a:gd name="connsiteX2" fmla="*/ 1485840 w 2016910"/>
              <a:gd name="connsiteY2" fmla="*/ 269648 h 587283"/>
              <a:gd name="connsiteX3" fmla="*/ 2016910 w 2016910"/>
              <a:gd name="connsiteY3" fmla="*/ 273367 h 587283"/>
              <a:gd name="connsiteX4" fmla="*/ 2013493 w 2016910"/>
              <a:gd name="connsiteY4" fmla="*/ 574875 h 587283"/>
              <a:gd name="connsiteX5" fmla="*/ 1248525 w 2016910"/>
              <a:gd name="connsiteY5" fmla="*/ 587283 h 587283"/>
              <a:gd name="connsiteX6" fmla="*/ 1255593 w 2016910"/>
              <a:gd name="connsiteY6" fmla="*/ 377105 h 587283"/>
              <a:gd name="connsiteX7" fmla="*/ 7815 w 2016910"/>
              <a:gd name="connsiteY7" fmla="*/ 379491 h 587283"/>
              <a:gd name="connsiteX8" fmla="*/ 0 w 2016910"/>
              <a:gd name="connsiteY8" fmla="*/ 13751 h 58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87283">
                <a:moveTo>
                  <a:pt x="0" y="13751"/>
                </a:moveTo>
                <a:lnTo>
                  <a:pt x="1279563" y="0"/>
                </a:lnTo>
                <a:lnTo>
                  <a:pt x="1485840" y="269648"/>
                </a:lnTo>
                <a:lnTo>
                  <a:pt x="2016910" y="273367"/>
                </a:lnTo>
                <a:lnTo>
                  <a:pt x="2013493" y="574875"/>
                </a:lnTo>
                <a:lnTo>
                  <a:pt x="1248525" y="587283"/>
                </a:lnTo>
                <a:cubicBezTo>
                  <a:pt x="1248874" y="527365"/>
                  <a:pt x="1255244" y="437023"/>
                  <a:pt x="1255593" y="377105"/>
                </a:cubicBezTo>
                <a:lnTo>
                  <a:pt x="7815" y="379491"/>
                </a:lnTo>
                <a:lnTo>
                  <a:pt x="0" y="13751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7055467" y="5235844"/>
            <a:ext cx="239630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>
            <a:stCxn id="66" idx="5"/>
            <a:endCxn id="71" idx="5"/>
          </p:cNvCxnSpPr>
          <p:nvPr/>
        </p:nvCxnSpPr>
        <p:spPr>
          <a:xfrm flipH="1">
            <a:off x="7787100" y="4985454"/>
            <a:ext cx="6100" cy="340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813389" y="5002529"/>
            <a:ext cx="0" cy="31379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endCxn id="71" idx="5"/>
          </p:cNvCxnSpPr>
          <p:nvPr/>
        </p:nvCxnSpPr>
        <p:spPr>
          <a:xfrm flipH="1">
            <a:off x="7787100" y="5014692"/>
            <a:ext cx="106541" cy="310789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>
            <a:off x="8162536" y="5014691"/>
            <a:ext cx="56379" cy="290038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8231204" y="5011738"/>
            <a:ext cx="0" cy="29299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6933602" y="5156732"/>
            <a:ext cx="141206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5557515" y="2305766"/>
            <a:ext cx="54310" cy="5906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八角形 3"/>
          <p:cNvSpPr/>
          <p:nvPr/>
        </p:nvSpPr>
        <p:spPr>
          <a:xfrm>
            <a:off x="7033378" y="1708928"/>
            <a:ext cx="1198197" cy="459259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244476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335321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456248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62774">
                <a:moveTo>
                  <a:pt x="0" y="0"/>
                </a:moveTo>
                <a:lnTo>
                  <a:pt x="1256120" y="1794"/>
                </a:lnTo>
                <a:lnTo>
                  <a:pt x="1456248" y="250518"/>
                </a:lnTo>
                <a:lnTo>
                  <a:pt x="2016910" y="259616"/>
                </a:lnTo>
                <a:lnTo>
                  <a:pt x="2013493" y="561124"/>
                </a:lnTo>
                <a:lnTo>
                  <a:pt x="1255520" y="562774"/>
                </a:lnTo>
                <a:cubicBezTo>
                  <a:pt x="1255869" y="502856"/>
                  <a:pt x="1244127" y="428651"/>
                  <a:pt x="1244476" y="368733"/>
                </a:cubicBezTo>
                <a:lnTo>
                  <a:pt x="7815" y="365740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7036753" y="2008256"/>
            <a:ext cx="244395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7711770" y="2076076"/>
            <a:ext cx="54310" cy="531680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/>
          <p:cNvCxnSpPr>
            <a:stCxn id="80" idx="0"/>
          </p:cNvCxnSpPr>
          <p:nvPr/>
        </p:nvCxnSpPr>
        <p:spPr>
          <a:xfrm>
            <a:off x="7033377" y="1708927"/>
            <a:ext cx="0" cy="1086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80" idx="3"/>
            <a:endCxn id="85" idx="3"/>
          </p:cNvCxnSpPr>
          <p:nvPr/>
        </p:nvCxnSpPr>
        <p:spPr>
          <a:xfrm>
            <a:off x="8231575" y="1920790"/>
            <a:ext cx="0" cy="815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八角形 3"/>
          <p:cNvSpPr/>
          <p:nvPr/>
        </p:nvSpPr>
        <p:spPr>
          <a:xfrm flipV="1">
            <a:off x="7028273" y="2508213"/>
            <a:ext cx="1203302" cy="426582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026807 w 2016910"/>
              <a:gd name="connsiteY6" fmla="*/ 371726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485840 w 2016910"/>
              <a:gd name="connsiteY2" fmla="*/ 258890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13751 h 587283"/>
              <a:gd name="connsiteX1" fmla="*/ 1279563 w 2016910"/>
              <a:gd name="connsiteY1" fmla="*/ 0 h 587283"/>
              <a:gd name="connsiteX2" fmla="*/ 1485840 w 2016910"/>
              <a:gd name="connsiteY2" fmla="*/ 269648 h 587283"/>
              <a:gd name="connsiteX3" fmla="*/ 2016910 w 2016910"/>
              <a:gd name="connsiteY3" fmla="*/ 273367 h 587283"/>
              <a:gd name="connsiteX4" fmla="*/ 2013493 w 2016910"/>
              <a:gd name="connsiteY4" fmla="*/ 574875 h 587283"/>
              <a:gd name="connsiteX5" fmla="*/ 1248525 w 2016910"/>
              <a:gd name="connsiteY5" fmla="*/ 587283 h 587283"/>
              <a:gd name="connsiteX6" fmla="*/ 1255593 w 2016910"/>
              <a:gd name="connsiteY6" fmla="*/ 377105 h 587283"/>
              <a:gd name="connsiteX7" fmla="*/ 7815 w 2016910"/>
              <a:gd name="connsiteY7" fmla="*/ 379491 h 587283"/>
              <a:gd name="connsiteX8" fmla="*/ 0 w 2016910"/>
              <a:gd name="connsiteY8" fmla="*/ 13751 h 58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87283">
                <a:moveTo>
                  <a:pt x="0" y="13751"/>
                </a:moveTo>
                <a:lnTo>
                  <a:pt x="1279563" y="0"/>
                </a:lnTo>
                <a:lnTo>
                  <a:pt x="1485840" y="269648"/>
                </a:lnTo>
                <a:lnTo>
                  <a:pt x="2016910" y="273367"/>
                </a:lnTo>
                <a:lnTo>
                  <a:pt x="2013493" y="574875"/>
                </a:lnTo>
                <a:lnTo>
                  <a:pt x="1248525" y="587283"/>
                </a:lnTo>
                <a:cubicBezTo>
                  <a:pt x="1248874" y="527365"/>
                  <a:pt x="1255244" y="437023"/>
                  <a:pt x="1255593" y="377105"/>
                </a:cubicBezTo>
                <a:lnTo>
                  <a:pt x="7815" y="379491"/>
                </a:lnTo>
                <a:lnTo>
                  <a:pt x="0" y="13751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7041518" y="2418577"/>
            <a:ext cx="239630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7" name="直線コネクタ 86"/>
          <p:cNvCxnSpPr>
            <a:stCxn id="80" idx="5"/>
            <a:endCxn id="85" idx="5"/>
          </p:cNvCxnSpPr>
          <p:nvPr/>
        </p:nvCxnSpPr>
        <p:spPr>
          <a:xfrm flipH="1">
            <a:off x="7773151" y="2168187"/>
            <a:ext cx="6100" cy="340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7791227" y="2187707"/>
            <a:ext cx="0" cy="31379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7785700" y="2197424"/>
            <a:ext cx="111300" cy="290038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7942089" y="2202481"/>
            <a:ext cx="70061" cy="28239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H="1">
            <a:off x="7895209" y="2237471"/>
            <a:ext cx="45088" cy="243876"/>
          </a:xfrm>
          <a:prstGeom prst="line">
            <a:avLst/>
          </a:prstGeom>
          <a:ln w="44450">
            <a:solidFill>
              <a:srgbClr val="00B05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H="1">
            <a:off x="8012150" y="2237471"/>
            <a:ext cx="69271" cy="247402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H="1">
            <a:off x="8115134" y="2237471"/>
            <a:ext cx="86365" cy="243876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8085147" y="2202482"/>
            <a:ext cx="59972" cy="284981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8217256" y="2194471"/>
            <a:ext cx="0" cy="29299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6919653" y="2339465"/>
            <a:ext cx="141206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八角形 3"/>
          <p:cNvSpPr/>
          <p:nvPr/>
        </p:nvSpPr>
        <p:spPr>
          <a:xfrm>
            <a:off x="5203216" y="4519228"/>
            <a:ext cx="1198197" cy="459259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244476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335321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456248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62774">
                <a:moveTo>
                  <a:pt x="0" y="0"/>
                </a:moveTo>
                <a:lnTo>
                  <a:pt x="1256120" y="1794"/>
                </a:lnTo>
                <a:lnTo>
                  <a:pt x="1456248" y="250518"/>
                </a:lnTo>
                <a:lnTo>
                  <a:pt x="2016910" y="259616"/>
                </a:lnTo>
                <a:lnTo>
                  <a:pt x="2013493" y="561124"/>
                </a:lnTo>
                <a:lnTo>
                  <a:pt x="1255520" y="562774"/>
                </a:lnTo>
                <a:cubicBezTo>
                  <a:pt x="1255869" y="502856"/>
                  <a:pt x="1244127" y="428651"/>
                  <a:pt x="1244476" y="368733"/>
                </a:cubicBezTo>
                <a:lnTo>
                  <a:pt x="7815" y="365740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5206591" y="4818556"/>
            <a:ext cx="244395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5586761" y="4886376"/>
            <a:ext cx="54310" cy="531680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コネクタ 99"/>
          <p:cNvCxnSpPr/>
          <p:nvPr/>
        </p:nvCxnSpPr>
        <p:spPr>
          <a:xfrm>
            <a:off x="5198110" y="4519227"/>
            <a:ext cx="0" cy="1086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97" idx="3"/>
            <a:endCxn id="102" idx="3"/>
          </p:cNvCxnSpPr>
          <p:nvPr/>
        </p:nvCxnSpPr>
        <p:spPr>
          <a:xfrm>
            <a:off x="6401412" y="4731090"/>
            <a:ext cx="0" cy="815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八角形 3"/>
          <p:cNvSpPr/>
          <p:nvPr/>
        </p:nvSpPr>
        <p:spPr>
          <a:xfrm flipV="1">
            <a:off x="5198110" y="5318513"/>
            <a:ext cx="1203302" cy="426582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026807 w 2016910"/>
              <a:gd name="connsiteY6" fmla="*/ 371726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485840 w 2016910"/>
              <a:gd name="connsiteY2" fmla="*/ 258890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13751 h 587283"/>
              <a:gd name="connsiteX1" fmla="*/ 1279563 w 2016910"/>
              <a:gd name="connsiteY1" fmla="*/ 0 h 587283"/>
              <a:gd name="connsiteX2" fmla="*/ 1485840 w 2016910"/>
              <a:gd name="connsiteY2" fmla="*/ 269648 h 587283"/>
              <a:gd name="connsiteX3" fmla="*/ 2016910 w 2016910"/>
              <a:gd name="connsiteY3" fmla="*/ 273367 h 587283"/>
              <a:gd name="connsiteX4" fmla="*/ 2013493 w 2016910"/>
              <a:gd name="connsiteY4" fmla="*/ 574875 h 587283"/>
              <a:gd name="connsiteX5" fmla="*/ 1248525 w 2016910"/>
              <a:gd name="connsiteY5" fmla="*/ 587283 h 587283"/>
              <a:gd name="connsiteX6" fmla="*/ 1255593 w 2016910"/>
              <a:gd name="connsiteY6" fmla="*/ 377105 h 587283"/>
              <a:gd name="connsiteX7" fmla="*/ 7815 w 2016910"/>
              <a:gd name="connsiteY7" fmla="*/ 379491 h 587283"/>
              <a:gd name="connsiteX8" fmla="*/ 0 w 2016910"/>
              <a:gd name="connsiteY8" fmla="*/ 13751 h 58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87283">
                <a:moveTo>
                  <a:pt x="0" y="13751"/>
                </a:moveTo>
                <a:lnTo>
                  <a:pt x="1279563" y="0"/>
                </a:lnTo>
                <a:lnTo>
                  <a:pt x="1485840" y="269648"/>
                </a:lnTo>
                <a:lnTo>
                  <a:pt x="2016910" y="273367"/>
                </a:lnTo>
                <a:lnTo>
                  <a:pt x="2013493" y="574875"/>
                </a:lnTo>
                <a:lnTo>
                  <a:pt x="1248525" y="587283"/>
                </a:lnTo>
                <a:cubicBezTo>
                  <a:pt x="1248874" y="527365"/>
                  <a:pt x="1255244" y="437023"/>
                  <a:pt x="1255593" y="377105"/>
                </a:cubicBezTo>
                <a:lnTo>
                  <a:pt x="7815" y="379491"/>
                </a:lnTo>
                <a:lnTo>
                  <a:pt x="0" y="13751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5211356" y="5228877"/>
            <a:ext cx="239630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4" name="直線コネクタ 103"/>
          <p:cNvCxnSpPr>
            <a:stCxn id="97" idx="5"/>
            <a:endCxn id="102" idx="5"/>
          </p:cNvCxnSpPr>
          <p:nvPr/>
        </p:nvCxnSpPr>
        <p:spPr>
          <a:xfrm flipH="1">
            <a:off x="5942989" y="4978487"/>
            <a:ext cx="6100" cy="340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5666217" y="4998007"/>
            <a:ext cx="0" cy="31379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666218" y="5007724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888818" y="4997496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>
            <a:off x="5798641" y="5007725"/>
            <a:ext cx="90176" cy="313795"/>
          </a:xfrm>
          <a:prstGeom prst="line">
            <a:avLst/>
          </a:prstGeom>
          <a:ln w="44450">
            <a:solidFill>
              <a:srgbClr val="00B05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H="1">
            <a:off x="6025217" y="4999611"/>
            <a:ext cx="90176" cy="313795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>
            <a:off x="6262045" y="5007724"/>
            <a:ext cx="112758" cy="297672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正方形/長方形 110"/>
          <p:cNvSpPr/>
          <p:nvPr/>
        </p:nvSpPr>
        <p:spPr>
          <a:xfrm>
            <a:off x="6020149" y="5074396"/>
            <a:ext cx="381264" cy="146468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/>
          <p:cNvCxnSpPr/>
          <p:nvPr/>
        </p:nvCxnSpPr>
        <p:spPr>
          <a:xfrm>
            <a:off x="6126030" y="5004770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6387093" y="5004771"/>
            <a:ext cx="0" cy="29299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5089491" y="5149765"/>
            <a:ext cx="141206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正方形/長方形 114"/>
          <p:cNvSpPr/>
          <p:nvPr/>
        </p:nvSpPr>
        <p:spPr>
          <a:xfrm>
            <a:off x="7710621" y="2305766"/>
            <a:ext cx="54310" cy="5906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八角形 3"/>
          <p:cNvSpPr/>
          <p:nvPr/>
        </p:nvSpPr>
        <p:spPr>
          <a:xfrm>
            <a:off x="8830111" y="4526195"/>
            <a:ext cx="1198197" cy="459259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255520 w 2016910"/>
              <a:gd name="connsiteY5" fmla="*/ 565767 h 565767"/>
              <a:gd name="connsiteX6" fmla="*/ 1244476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335321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  <a:gd name="connsiteX0" fmla="*/ 0 w 2016910"/>
              <a:gd name="connsiteY0" fmla="*/ 0 h 562774"/>
              <a:gd name="connsiteX1" fmla="*/ 1256120 w 2016910"/>
              <a:gd name="connsiteY1" fmla="*/ 1794 h 562774"/>
              <a:gd name="connsiteX2" fmla="*/ 1456248 w 2016910"/>
              <a:gd name="connsiteY2" fmla="*/ 250518 h 562774"/>
              <a:gd name="connsiteX3" fmla="*/ 2016910 w 2016910"/>
              <a:gd name="connsiteY3" fmla="*/ 259616 h 562774"/>
              <a:gd name="connsiteX4" fmla="*/ 2013493 w 2016910"/>
              <a:gd name="connsiteY4" fmla="*/ 561124 h 562774"/>
              <a:gd name="connsiteX5" fmla="*/ 1255520 w 2016910"/>
              <a:gd name="connsiteY5" fmla="*/ 562774 h 562774"/>
              <a:gd name="connsiteX6" fmla="*/ 1244476 w 2016910"/>
              <a:gd name="connsiteY6" fmla="*/ 368733 h 562774"/>
              <a:gd name="connsiteX7" fmla="*/ 7815 w 2016910"/>
              <a:gd name="connsiteY7" fmla="*/ 365740 h 562774"/>
              <a:gd name="connsiteX8" fmla="*/ 0 w 2016910"/>
              <a:gd name="connsiteY8" fmla="*/ 0 h 56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62774">
                <a:moveTo>
                  <a:pt x="0" y="0"/>
                </a:moveTo>
                <a:lnTo>
                  <a:pt x="1256120" y="1794"/>
                </a:lnTo>
                <a:lnTo>
                  <a:pt x="1456248" y="250518"/>
                </a:lnTo>
                <a:lnTo>
                  <a:pt x="2016910" y="259616"/>
                </a:lnTo>
                <a:lnTo>
                  <a:pt x="2013493" y="561124"/>
                </a:lnTo>
                <a:lnTo>
                  <a:pt x="1255520" y="562774"/>
                </a:lnTo>
                <a:cubicBezTo>
                  <a:pt x="1255869" y="502856"/>
                  <a:pt x="1244127" y="428651"/>
                  <a:pt x="1244476" y="368733"/>
                </a:cubicBezTo>
                <a:lnTo>
                  <a:pt x="7815" y="365740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8833486" y="4825523"/>
            <a:ext cx="244395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9213656" y="4893343"/>
            <a:ext cx="54310" cy="531680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9" name="直線コネクタ 118"/>
          <p:cNvCxnSpPr>
            <a:stCxn id="116" idx="0"/>
          </p:cNvCxnSpPr>
          <p:nvPr/>
        </p:nvCxnSpPr>
        <p:spPr>
          <a:xfrm>
            <a:off x="8830110" y="4526194"/>
            <a:ext cx="0" cy="1086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116" idx="3"/>
            <a:endCxn id="121" idx="3"/>
          </p:cNvCxnSpPr>
          <p:nvPr/>
        </p:nvCxnSpPr>
        <p:spPr>
          <a:xfrm>
            <a:off x="10028307" y="4738057"/>
            <a:ext cx="0" cy="815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八角形 3"/>
          <p:cNvSpPr/>
          <p:nvPr/>
        </p:nvSpPr>
        <p:spPr>
          <a:xfrm flipV="1">
            <a:off x="8825005" y="5325480"/>
            <a:ext cx="1203302" cy="426582"/>
          </a:xfrm>
          <a:custGeom>
            <a:avLst/>
            <a:gdLst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253085 w 1224136"/>
              <a:gd name="connsiteY6" fmla="*/ 864096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864096"/>
              <a:gd name="connsiteX1" fmla="*/ 253085 w 1224136"/>
              <a:gd name="connsiteY1" fmla="*/ 0 h 864096"/>
              <a:gd name="connsiteX2" fmla="*/ 971051 w 1224136"/>
              <a:gd name="connsiteY2" fmla="*/ 0 h 864096"/>
              <a:gd name="connsiteX3" fmla="*/ 1224136 w 1224136"/>
              <a:gd name="connsiteY3" fmla="*/ 253085 h 864096"/>
              <a:gd name="connsiteX4" fmla="*/ 1224136 w 1224136"/>
              <a:gd name="connsiteY4" fmla="*/ 611011 h 864096"/>
              <a:gd name="connsiteX5" fmla="*/ 971051 w 1224136"/>
              <a:gd name="connsiteY5" fmla="*/ 864096 h 864096"/>
              <a:gd name="connsiteX6" fmla="*/ 370316 w 1224136"/>
              <a:gd name="connsiteY6" fmla="*/ 621819 h 864096"/>
              <a:gd name="connsiteX7" fmla="*/ 0 w 1224136"/>
              <a:gd name="connsiteY7" fmla="*/ 611011 h 864096"/>
              <a:gd name="connsiteX8" fmla="*/ 0 w 1224136"/>
              <a:gd name="connsiteY8" fmla="*/ 253085 h 864096"/>
              <a:gd name="connsiteX0" fmla="*/ 0 w 1224136"/>
              <a:gd name="connsiteY0" fmla="*/ 253085 h 910988"/>
              <a:gd name="connsiteX1" fmla="*/ 253085 w 1224136"/>
              <a:gd name="connsiteY1" fmla="*/ 0 h 910988"/>
              <a:gd name="connsiteX2" fmla="*/ 971051 w 1224136"/>
              <a:gd name="connsiteY2" fmla="*/ 0 h 910988"/>
              <a:gd name="connsiteX3" fmla="*/ 1224136 w 1224136"/>
              <a:gd name="connsiteY3" fmla="*/ 253085 h 910988"/>
              <a:gd name="connsiteX4" fmla="*/ 1224136 w 1224136"/>
              <a:gd name="connsiteY4" fmla="*/ 611011 h 910988"/>
              <a:gd name="connsiteX5" fmla="*/ 384897 w 1224136"/>
              <a:gd name="connsiteY5" fmla="*/ 910988 h 910988"/>
              <a:gd name="connsiteX6" fmla="*/ 370316 w 1224136"/>
              <a:gd name="connsiteY6" fmla="*/ 621819 h 910988"/>
              <a:gd name="connsiteX7" fmla="*/ 0 w 1224136"/>
              <a:gd name="connsiteY7" fmla="*/ 611011 h 910988"/>
              <a:gd name="connsiteX8" fmla="*/ 0 w 1224136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971051 w 1239767"/>
              <a:gd name="connsiteY2" fmla="*/ 0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239767"/>
              <a:gd name="connsiteY0" fmla="*/ 253085 h 910988"/>
              <a:gd name="connsiteX1" fmla="*/ 253085 w 1239767"/>
              <a:gd name="connsiteY1" fmla="*/ 0 h 910988"/>
              <a:gd name="connsiteX2" fmla="*/ 658436 w 1239767"/>
              <a:gd name="connsiteY2" fmla="*/ 281354 h 910988"/>
              <a:gd name="connsiteX3" fmla="*/ 1224136 w 1239767"/>
              <a:gd name="connsiteY3" fmla="*/ 253085 h 910988"/>
              <a:gd name="connsiteX4" fmla="*/ 1239767 w 1239767"/>
              <a:gd name="connsiteY4" fmla="*/ 900180 h 910988"/>
              <a:gd name="connsiteX5" fmla="*/ 384897 w 1239767"/>
              <a:gd name="connsiteY5" fmla="*/ 910988 h 910988"/>
              <a:gd name="connsiteX6" fmla="*/ 370316 w 1239767"/>
              <a:gd name="connsiteY6" fmla="*/ 621819 h 910988"/>
              <a:gd name="connsiteX7" fmla="*/ 0 w 1239767"/>
              <a:gd name="connsiteY7" fmla="*/ 611011 h 910988"/>
              <a:gd name="connsiteX8" fmla="*/ 0 w 1239767"/>
              <a:gd name="connsiteY8" fmla="*/ 253085 h 910988"/>
              <a:gd name="connsiteX0" fmla="*/ 0 w 1575829"/>
              <a:gd name="connsiteY0" fmla="*/ 253085 h 910988"/>
              <a:gd name="connsiteX1" fmla="*/ 253085 w 1575829"/>
              <a:gd name="connsiteY1" fmla="*/ 0 h 910988"/>
              <a:gd name="connsiteX2" fmla="*/ 658436 w 1575829"/>
              <a:gd name="connsiteY2" fmla="*/ 281354 h 910988"/>
              <a:gd name="connsiteX3" fmla="*/ 1575829 w 1575829"/>
              <a:gd name="connsiteY3" fmla="*/ 495362 h 910988"/>
              <a:gd name="connsiteX4" fmla="*/ 1239767 w 1575829"/>
              <a:gd name="connsiteY4" fmla="*/ 900180 h 910988"/>
              <a:gd name="connsiteX5" fmla="*/ 384897 w 1575829"/>
              <a:gd name="connsiteY5" fmla="*/ 910988 h 910988"/>
              <a:gd name="connsiteX6" fmla="*/ 370316 w 1575829"/>
              <a:gd name="connsiteY6" fmla="*/ 621819 h 910988"/>
              <a:gd name="connsiteX7" fmla="*/ 0 w 1575829"/>
              <a:gd name="connsiteY7" fmla="*/ 611011 h 910988"/>
              <a:gd name="connsiteX8" fmla="*/ 0 w 1575829"/>
              <a:gd name="connsiteY8" fmla="*/ 253085 h 910988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658436 w 1614906"/>
              <a:gd name="connsiteY2" fmla="*/ 281354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253085 h 915810"/>
              <a:gd name="connsiteX1" fmla="*/ 253085 w 1614906"/>
              <a:gd name="connsiteY1" fmla="*/ 0 h 915810"/>
              <a:gd name="connsiteX2" fmla="*/ 947605 w 1614906"/>
              <a:gd name="connsiteY2" fmla="*/ 468923 h 915810"/>
              <a:gd name="connsiteX3" fmla="*/ 1575829 w 1614906"/>
              <a:gd name="connsiteY3" fmla="*/ 495362 h 915810"/>
              <a:gd name="connsiteX4" fmla="*/ 1614906 w 1614906"/>
              <a:gd name="connsiteY4" fmla="*/ 915810 h 915810"/>
              <a:gd name="connsiteX5" fmla="*/ 384897 w 1614906"/>
              <a:gd name="connsiteY5" fmla="*/ 910988 h 915810"/>
              <a:gd name="connsiteX6" fmla="*/ 370316 w 1614906"/>
              <a:gd name="connsiteY6" fmla="*/ 621819 h 915810"/>
              <a:gd name="connsiteX7" fmla="*/ 0 w 1614906"/>
              <a:gd name="connsiteY7" fmla="*/ 611011 h 915810"/>
              <a:gd name="connsiteX8" fmla="*/ 0 w 1614906"/>
              <a:gd name="connsiteY8" fmla="*/ 253085 h 915810"/>
              <a:gd name="connsiteX0" fmla="*/ 0 w 1614906"/>
              <a:gd name="connsiteY0" fmla="*/ 120223 h 782948"/>
              <a:gd name="connsiteX1" fmla="*/ 675116 w 1614906"/>
              <a:gd name="connsiteY1" fmla="*/ 0 h 782948"/>
              <a:gd name="connsiteX2" fmla="*/ 947605 w 1614906"/>
              <a:gd name="connsiteY2" fmla="*/ 336061 h 782948"/>
              <a:gd name="connsiteX3" fmla="*/ 1575829 w 1614906"/>
              <a:gd name="connsiteY3" fmla="*/ 362500 h 782948"/>
              <a:gd name="connsiteX4" fmla="*/ 1614906 w 1614906"/>
              <a:gd name="connsiteY4" fmla="*/ 782948 h 782948"/>
              <a:gd name="connsiteX5" fmla="*/ 384897 w 1614906"/>
              <a:gd name="connsiteY5" fmla="*/ 778126 h 782948"/>
              <a:gd name="connsiteX6" fmla="*/ 370316 w 1614906"/>
              <a:gd name="connsiteY6" fmla="*/ 488957 h 782948"/>
              <a:gd name="connsiteX7" fmla="*/ 0 w 1614906"/>
              <a:gd name="connsiteY7" fmla="*/ 478149 h 782948"/>
              <a:gd name="connsiteX8" fmla="*/ 0 w 1614906"/>
              <a:gd name="connsiteY8" fmla="*/ 120223 h 782948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947605 w 1614906"/>
              <a:gd name="connsiteY2" fmla="*/ 348699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675116 w 1614906"/>
              <a:gd name="connsiteY1" fmla="*/ 12638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370316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5586"/>
              <a:gd name="connsiteX1" fmla="*/ 956470 w 1614906"/>
              <a:gd name="connsiteY1" fmla="*/ 4823 h 795586"/>
              <a:gd name="connsiteX2" fmla="*/ 1166436 w 1614906"/>
              <a:gd name="connsiteY2" fmla="*/ 356515 h 795586"/>
              <a:gd name="connsiteX3" fmla="*/ 1575829 w 1614906"/>
              <a:gd name="connsiteY3" fmla="*/ 375138 h 795586"/>
              <a:gd name="connsiteX4" fmla="*/ 1614906 w 1614906"/>
              <a:gd name="connsiteY4" fmla="*/ 795586 h 795586"/>
              <a:gd name="connsiteX5" fmla="*/ 384897 w 1614906"/>
              <a:gd name="connsiteY5" fmla="*/ 790764 h 795586"/>
              <a:gd name="connsiteX6" fmla="*/ 870500 w 1614906"/>
              <a:gd name="connsiteY6" fmla="*/ 501595 h 795586"/>
              <a:gd name="connsiteX7" fmla="*/ 0 w 1614906"/>
              <a:gd name="connsiteY7" fmla="*/ 490787 h 795586"/>
              <a:gd name="connsiteX8" fmla="*/ 7816 w 1614906"/>
              <a:gd name="connsiteY8" fmla="*/ 0 h 795586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0500 w 1614906"/>
              <a:gd name="connsiteY6" fmla="*/ 501595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490787 h 798579"/>
              <a:gd name="connsiteX8" fmla="*/ 7816 w 1614906"/>
              <a:gd name="connsiteY8" fmla="*/ 0 h 798579"/>
              <a:gd name="connsiteX0" fmla="*/ 7816 w 1614906"/>
              <a:gd name="connsiteY0" fmla="*/ 0 h 798579"/>
              <a:gd name="connsiteX1" fmla="*/ 956470 w 1614906"/>
              <a:gd name="connsiteY1" fmla="*/ 4823 h 798579"/>
              <a:gd name="connsiteX2" fmla="*/ 1166436 w 1614906"/>
              <a:gd name="connsiteY2" fmla="*/ 356515 h 798579"/>
              <a:gd name="connsiteX3" fmla="*/ 1575829 w 1614906"/>
              <a:gd name="connsiteY3" fmla="*/ 375138 h 798579"/>
              <a:gd name="connsiteX4" fmla="*/ 1614906 w 1614906"/>
              <a:gd name="connsiteY4" fmla="*/ 795586 h 798579"/>
              <a:gd name="connsiteX5" fmla="*/ 846005 w 1614906"/>
              <a:gd name="connsiteY5" fmla="*/ 798579 h 798579"/>
              <a:gd name="connsiteX6" fmla="*/ 878315 w 1614906"/>
              <a:gd name="connsiteY6" fmla="*/ 376549 h 798579"/>
              <a:gd name="connsiteX7" fmla="*/ 0 w 1614906"/>
              <a:gd name="connsiteY7" fmla="*/ 373556 h 798579"/>
              <a:gd name="connsiteX8" fmla="*/ 7816 w 1614906"/>
              <a:gd name="connsiteY8" fmla="*/ 0 h 798579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66436 w 1614906"/>
              <a:gd name="connsiteY2" fmla="*/ 356515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575829 w 1614906"/>
              <a:gd name="connsiteY3" fmla="*/ 375138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614906"/>
              <a:gd name="connsiteY0" fmla="*/ 0 h 806395"/>
              <a:gd name="connsiteX1" fmla="*/ 956470 w 1614906"/>
              <a:gd name="connsiteY1" fmla="*/ 4823 h 806395"/>
              <a:gd name="connsiteX2" fmla="*/ 1182067 w 1614906"/>
              <a:gd name="connsiteY2" fmla="*/ 239284 h 806395"/>
              <a:gd name="connsiteX3" fmla="*/ 1607091 w 1614906"/>
              <a:gd name="connsiteY3" fmla="*/ 234461 h 806395"/>
              <a:gd name="connsiteX4" fmla="*/ 1614906 w 1614906"/>
              <a:gd name="connsiteY4" fmla="*/ 795586 h 806395"/>
              <a:gd name="connsiteX5" fmla="*/ 900713 w 1614906"/>
              <a:gd name="connsiteY5" fmla="*/ 806395 h 806395"/>
              <a:gd name="connsiteX6" fmla="*/ 878315 w 1614906"/>
              <a:gd name="connsiteY6" fmla="*/ 376549 h 806395"/>
              <a:gd name="connsiteX7" fmla="*/ 0 w 1614906"/>
              <a:gd name="connsiteY7" fmla="*/ 373556 h 806395"/>
              <a:gd name="connsiteX8" fmla="*/ 7816 w 1614906"/>
              <a:gd name="connsiteY8" fmla="*/ 0 h 806395"/>
              <a:gd name="connsiteX0" fmla="*/ 7816 w 1849368"/>
              <a:gd name="connsiteY0" fmla="*/ 0 h 806395"/>
              <a:gd name="connsiteX1" fmla="*/ 956470 w 1849368"/>
              <a:gd name="connsiteY1" fmla="*/ 4823 h 806395"/>
              <a:gd name="connsiteX2" fmla="*/ 1182067 w 1849368"/>
              <a:gd name="connsiteY2" fmla="*/ 239284 h 806395"/>
              <a:gd name="connsiteX3" fmla="*/ 1849368 w 1849368"/>
              <a:gd name="connsiteY3" fmla="*/ 257907 h 806395"/>
              <a:gd name="connsiteX4" fmla="*/ 1614906 w 1849368"/>
              <a:gd name="connsiteY4" fmla="*/ 795586 h 806395"/>
              <a:gd name="connsiteX5" fmla="*/ 900713 w 1849368"/>
              <a:gd name="connsiteY5" fmla="*/ 806395 h 806395"/>
              <a:gd name="connsiteX6" fmla="*/ 878315 w 1849368"/>
              <a:gd name="connsiteY6" fmla="*/ 376549 h 806395"/>
              <a:gd name="connsiteX7" fmla="*/ 0 w 1849368"/>
              <a:gd name="connsiteY7" fmla="*/ 373556 h 806395"/>
              <a:gd name="connsiteX8" fmla="*/ 7816 w 1849368"/>
              <a:gd name="connsiteY8" fmla="*/ 0 h 806395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0713 w 1880630"/>
              <a:gd name="connsiteY5" fmla="*/ 80639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0630"/>
              <a:gd name="connsiteY0" fmla="*/ 0 h 819032"/>
              <a:gd name="connsiteX1" fmla="*/ 956470 w 1880630"/>
              <a:gd name="connsiteY1" fmla="*/ 4823 h 819032"/>
              <a:gd name="connsiteX2" fmla="*/ 1182067 w 1880630"/>
              <a:gd name="connsiteY2" fmla="*/ 239284 h 819032"/>
              <a:gd name="connsiteX3" fmla="*/ 1849368 w 1880630"/>
              <a:gd name="connsiteY3" fmla="*/ 257907 h 819032"/>
              <a:gd name="connsiteX4" fmla="*/ 1880630 w 1880630"/>
              <a:gd name="connsiteY4" fmla="*/ 819032 h 819032"/>
              <a:gd name="connsiteX5" fmla="*/ 908528 w 1880630"/>
              <a:gd name="connsiteY5" fmla="*/ 689165 h 819032"/>
              <a:gd name="connsiteX6" fmla="*/ 878315 w 1880630"/>
              <a:gd name="connsiteY6" fmla="*/ 376549 h 819032"/>
              <a:gd name="connsiteX7" fmla="*/ 0 w 1880630"/>
              <a:gd name="connsiteY7" fmla="*/ 373556 h 819032"/>
              <a:gd name="connsiteX8" fmla="*/ 7816 w 1880630"/>
              <a:gd name="connsiteY8" fmla="*/ 0 h 819032"/>
              <a:gd name="connsiteX0" fmla="*/ 7816 w 1888446"/>
              <a:gd name="connsiteY0" fmla="*/ 0 h 689165"/>
              <a:gd name="connsiteX1" fmla="*/ 956470 w 1888446"/>
              <a:gd name="connsiteY1" fmla="*/ 4823 h 689165"/>
              <a:gd name="connsiteX2" fmla="*/ 1182067 w 1888446"/>
              <a:gd name="connsiteY2" fmla="*/ 239284 h 689165"/>
              <a:gd name="connsiteX3" fmla="*/ 1849368 w 1888446"/>
              <a:gd name="connsiteY3" fmla="*/ 257907 h 689165"/>
              <a:gd name="connsiteX4" fmla="*/ 1888446 w 1888446"/>
              <a:gd name="connsiteY4" fmla="*/ 678355 h 689165"/>
              <a:gd name="connsiteX5" fmla="*/ 908528 w 1888446"/>
              <a:gd name="connsiteY5" fmla="*/ 689165 h 689165"/>
              <a:gd name="connsiteX6" fmla="*/ 878315 w 1888446"/>
              <a:gd name="connsiteY6" fmla="*/ 376549 h 689165"/>
              <a:gd name="connsiteX7" fmla="*/ 0 w 1888446"/>
              <a:gd name="connsiteY7" fmla="*/ 373556 h 689165"/>
              <a:gd name="connsiteX8" fmla="*/ 7816 w 1888446"/>
              <a:gd name="connsiteY8" fmla="*/ 0 h 689165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148492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31261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84342"/>
              <a:gd name="connsiteX1" fmla="*/ 1104962 w 2036938"/>
              <a:gd name="connsiteY1" fmla="*/ 0 h 684342"/>
              <a:gd name="connsiteX2" fmla="*/ 1330559 w 2036938"/>
              <a:gd name="connsiteY2" fmla="*/ 234461 h 684342"/>
              <a:gd name="connsiteX3" fmla="*/ 1997860 w 2036938"/>
              <a:gd name="connsiteY3" fmla="*/ 253084 h 684342"/>
              <a:gd name="connsiteX4" fmla="*/ 2036938 w 2036938"/>
              <a:gd name="connsiteY4" fmla="*/ 673532 h 684342"/>
              <a:gd name="connsiteX5" fmla="*/ 1057020 w 2036938"/>
              <a:gd name="connsiteY5" fmla="*/ 684342 h 684342"/>
              <a:gd name="connsiteX6" fmla="*/ 1026807 w 2036938"/>
              <a:gd name="connsiteY6" fmla="*/ 371726 h 684342"/>
              <a:gd name="connsiteX7" fmla="*/ 7815 w 2036938"/>
              <a:gd name="connsiteY7" fmla="*/ 368733 h 684342"/>
              <a:gd name="connsiteX8" fmla="*/ 0 w 2036938"/>
              <a:gd name="connsiteY8" fmla="*/ 2993 h 684342"/>
              <a:gd name="connsiteX0" fmla="*/ 0 w 2036938"/>
              <a:gd name="connsiteY0" fmla="*/ 2993 h 673532"/>
              <a:gd name="connsiteX1" fmla="*/ 1104962 w 2036938"/>
              <a:gd name="connsiteY1" fmla="*/ 0 h 673532"/>
              <a:gd name="connsiteX2" fmla="*/ 1330559 w 2036938"/>
              <a:gd name="connsiteY2" fmla="*/ 234461 h 673532"/>
              <a:gd name="connsiteX3" fmla="*/ 1997860 w 2036938"/>
              <a:gd name="connsiteY3" fmla="*/ 253084 h 673532"/>
              <a:gd name="connsiteX4" fmla="*/ 2036938 w 2036938"/>
              <a:gd name="connsiteY4" fmla="*/ 673532 h 673532"/>
              <a:gd name="connsiteX5" fmla="*/ 1033574 w 2036938"/>
              <a:gd name="connsiteY5" fmla="*/ 653081 h 673532"/>
              <a:gd name="connsiteX6" fmla="*/ 1026807 w 2036938"/>
              <a:gd name="connsiteY6" fmla="*/ 371726 h 673532"/>
              <a:gd name="connsiteX7" fmla="*/ 7815 w 2036938"/>
              <a:gd name="connsiteY7" fmla="*/ 368733 h 673532"/>
              <a:gd name="connsiteX8" fmla="*/ 0 w 2036938"/>
              <a:gd name="connsiteY8" fmla="*/ 2993 h 673532"/>
              <a:gd name="connsiteX0" fmla="*/ 0 w 1997860"/>
              <a:gd name="connsiteY0" fmla="*/ 2993 h 653081"/>
              <a:gd name="connsiteX1" fmla="*/ 1104962 w 1997860"/>
              <a:gd name="connsiteY1" fmla="*/ 0 h 653081"/>
              <a:gd name="connsiteX2" fmla="*/ 1330559 w 1997860"/>
              <a:gd name="connsiteY2" fmla="*/ 234461 h 653081"/>
              <a:gd name="connsiteX3" fmla="*/ 1997860 w 1997860"/>
              <a:gd name="connsiteY3" fmla="*/ 253084 h 653081"/>
              <a:gd name="connsiteX4" fmla="*/ 1990046 w 1997860"/>
              <a:gd name="connsiteY4" fmla="*/ 650086 h 653081"/>
              <a:gd name="connsiteX5" fmla="*/ 1033574 w 1997860"/>
              <a:gd name="connsiteY5" fmla="*/ 653081 h 653081"/>
              <a:gd name="connsiteX6" fmla="*/ 1026807 w 1997860"/>
              <a:gd name="connsiteY6" fmla="*/ 371726 h 653081"/>
              <a:gd name="connsiteX7" fmla="*/ 7815 w 1997860"/>
              <a:gd name="connsiteY7" fmla="*/ 368733 h 653081"/>
              <a:gd name="connsiteX8" fmla="*/ 0 w 1997860"/>
              <a:gd name="connsiteY8" fmla="*/ 2993 h 653081"/>
              <a:gd name="connsiteX0" fmla="*/ 0 w 1997860"/>
              <a:gd name="connsiteY0" fmla="*/ 2993 h 650086"/>
              <a:gd name="connsiteX1" fmla="*/ 1104962 w 1997860"/>
              <a:gd name="connsiteY1" fmla="*/ 0 h 650086"/>
              <a:gd name="connsiteX2" fmla="*/ 1330559 w 1997860"/>
              <a:gd name="connsiteY2" fmla="*/ 234461 h 650086"/>
              <a:gd name="connsiteX3" fmla="*/ 1997860 w 1997860"/>
              <a:gd name="connsiteY3" fmla="*/ 253084 h 650086"/>
              <a:gd name="connsiteX4" fmla="*/ 1990046 w 1997860"/>
              <a:gd name="connsiteY4" fmla="*/ 650086 h 650086"/>
              <a:gd name="connsiteX5" fmla="*/ 1025759 w 1997860"/>
              <a:gd name="connsiteY5" fmla="*/ 551481 h 650086"/>
              <a:gd name="connsiteX6" fmla="*/ 1026807 w 1997860"/>
              <a:gd name="connsiteY6" fmla="*/ 371726 h 650086"/>
              <a:gd name="connsiteX7" fmla="*/ 7815 w 1997860"/>
              <a:gd name="connsiteY7" fmla="*/ 368733 h 650086"/>
              <a:gd name="connsiteX8" fmla="*/ 0 w 1997860"/>
              <a:gd name="connsiteY8" fmla="*/ 2993 h 650086"/>
              <a:gd name="connsiteX0" fmla="*/ 0 w 1997860"/>
              <a:gd name="connsiteY0" fmla="*/ 2993 h 551481"/>
              <a:gd name="connsiteX1" fmla="*/ 1104962 w 1997860"/>
              <a:gd name="connsiteY1" fmla="*/ 0 h 551481"/>
              <a:gd name="connsiteX2" fmla="*/ 1330559 w 1997860"/>
              <a:gd name="connsiteY2" fmla="*/ 234461 h 551481"/>
              <a:gd name="connsiteX3" fmla="*/ 1997860 w 1997860"/>
              <a:gd name="connsiteY3" fmla="*/ 253084 h 551481"/>
              <a:gd name="connsiteX4" fmla="*/ 1982231 w 1997860"/>
              <a:gd name="connsiteY4" fmla="*/ 548486 h 551481"/>
              <a:gd name="connsiteX5" fmla="*/ 1025759 w 1997860"/>
              <a:gd name="connsiteY5" fmla="*/ 551481 h 551481"/>
              <a:gd name="connsiteX6" fmla="*/ 1026807 w 1997860"/>
              <a:gd name="connsiteY6" fmla="*/ 371726 h 551481"/>
              <a:gd name="connsiteX7" fmla="*/ 7815 w 1997860"/>
              <a:gd name="connsiteY7" fmla="*/ 368733 h 551481"/>
              <a:gd name="connsiteX8" fmla="*/ 0 w 1997860"/>
              <a:gd name="connsiteY8" fmla="*/ 2993 h 551481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0559 w 2013493"/>
              <a:gd name="connsiteY2" fmla="*/ 23446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1997860 w 2013493"/>
              <a:gd name="connsiteY3" fmla="*/ 253084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21673"/>
              <a:gd name="connsiteY0" fmla="*/ 2993 h 564117"/>
              <a:gd name="connsiteX1" fmla="*/ 1104962 w 2021673"/>
              <a:gd name="connsiteY1" fmla="*/ 0 h 564117"/>
              <a:gd name="connsiteX2" fmla="*/ 1335321 w 2021673"/>
              <a:gd name="connsiteY2" fmla="*/ 253511 h 564117"/>
              <a:gd name="connsiteX3" fmla="*/ 2021673 w 2021673"/>
              <a:gd name="connsiteY3" fmla="*/ 248321 h 564117"/>
              <a:gd name="connsiteX4" fmla="*/ 2013493 w 2021673"/>
              <a:gd name="connsiteY4" fmla="*/ 564117 h 564117"/>
              <a:gd name="connsiteX5" fmla="*/ 1025759 w 2021673"/>
              <a:gd name="connsiteY5" fmla="*/ 551481 h 564117"/>
              <a:gd name="connsiteX6" fmla="*/ 1026807 w 2021673"/>
              <a:gd name="connsiteY6" fmla="*/ 371726 h 564117"/>
              <a:gd name="connsiteX7" fmla="*/ 7815 w 2021673"/>
              <a:gd name="connsiteY7" fmla="*/ 368733 h 564117"/>
              <a:gd name="connsiteX8" fmla="*/ 0 w 2021673"/>
              <a:gd name="connsiteY8" fmla="*/ 2993 h 564117"/>
              <a:gd name="connsiteX0" fmla="*/ 0 w 2013493"/>
              <a:gd name="connsiteY0" fmla="*/ 2993 h 564117"/>
              <a:gd name="connsiteX1" fmla="*/ 1104962 w 2013493"/>
              <a:gd name="connsiteY1" fmla="*/ 0 h 564117"/>
              <a:gd name="connsiteX2" fmla="*/ 1335321 w 2013493"/>
              <a:gd name="connsiteY2" fmla="*/ 253511 h 564117"/>
              <a:gd name="connsiteX3" fmla="*/ 2002623 w 2013493"/>
              <a:gd name="connsiteY3" fmla="*/ 262609 h 564117"/>
              <a:gd name="connsiteX4" fmla="*/ 2013493 w 2013493"/>
              <a:gd name="connsiteY4" fmla="*/ 564117 h 564117"/>
              <a:gd name="connsiteX5" fmla="*/ 1025759 w 2013493"/>
              <a:gd name="connsiteY5" fmla="*/ 551481 h 564117"/>
              <a:gd name="connsiteX6" fmla="*/ 1026807 w 2013493"/>
              <a:gd name="connsiteY6" fmla="*/ 371726 h 564117"/>
              <a:gd name="connsiteX7" fmla="*/ 7815 w 2013493"/>
              <a:gd name="connsiteY7" fmla="*/ 368733 h 564117"/>
              <a:gd name="connsiteX8" fmla="*/ 0 w 2013493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1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0046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3052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49571 w 2016910"/>
              <a:gd name="connsiteY5" fmla="*/ 546718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4117"/>
              <a:gd name="connsiteX1" fmla="*/ 1104962 w 2016910"/>
              <a:gd name="connsiteY1" fmla="*/ 0 h 564117"/>
              <a:gd name="connsiteX2" fmla="*/ 1335321 w 2016910"/>
              <a:gd name="connsiteY2" fmla="*/ 253511 h 564117"/>
              <a:gd name="connsiteX3" fmla="*/ 2016910 w 2016910"/>
              <a:gd name="connsiteY3" fmla="*/ 262609 h 564117"/>
              <a:gd name="connsiteX4" fmla="*/ 2013493 w 2016910"/>
              <a:gd name="connsiteY4" fmla="*/ 564117 h 564117"/>
              <a:gd name="connsiteX5" fmla="*/ 1025759 w 2016910"/>
              <a:gd name="connsiteY5" fmla="*/ 551480 h 564117"/>
              <a:gd name="connsiteX6" fmla="*/ 1026807 w 2016910"/>
              <a:gd name="connsiteY6" fmla="*/ 371726 h 564117"/>
              <a:gd name="connsiteX7" fmla="*/ 7815 w 2016910"/>
              <a:gd name="connsiteY7" fmla="*/ 368733 h 564117"/>
              <a:gd name="connsiteX8" fmla="*/ 0 w 2016910"/>
              <a:gd name="connsiteY8" fmla="*/ 2993 h 564117"/>
              <a:gd name="connsiteX0" fmla="*/ 0 w 2016910"/>
              <a:gd name="connsiteY0" fmla="*/ 2993 h 565767"/>
              <a:gd name="connsiteX1" fmla="*/ 1104962 w 2016910"/>
              <a:gd name="connsiteY1" fmla="*/ 0 h 565767"/>
              <a:gd name="connsiteX2" fmla="*/ 1335321 w 2016910"/>
              <a:gd name="connsiteY2" fmla="*/ 253511 h 565767"/>
              <a:gd name="connsiteX3" fmla="*/ 2016910 w 2016910"/>
              <a:gd name="connsiteY3" fmla="*/ 262609 h 565767"/>
              <a:gd name="connsiteX4" fmla="*/ 2013493 w 2016910"/>
              <a:gd name="connsiteY4" fmla="*/ 564117 h 565767"/>
              <a:gd name="connsiteX5" fmla="*/ 1025759 w 2016910"/>
              <a:gd name="connsiteY5" fmla="*/ 565767 h 565767"/>
              <a:gd name="connsiteX6" fmla="*/ 1026807 w 2016910"/>
              <a:gd name="connsiteY6" fmla="*/ 371726 h 565767"/>
              <a:gd name="connsiteX7" fmla="*/ 7815 w 2016910"/>
              <a:gd name="connsiteY7" fmla="*/ 368733 h 565767"/>
              <a:gd name="connsiteX8" fmla="*/ 0 w 2016910"/>
              <a:gd name="connsiteY8" fmla="*/ 2993 h 565767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026807 w 2016910"/>
              <a:gd name="connsiteY6" fmla="*/ 371726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335321 w 2016910"/>
              <a:gd name="connsiteY2" fmla="*/ 253511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2993 h 576525"/>
              <a:gd name="connsiteX1" fmla="*/ 1104962 w 2016910"/>
              <a:gd name="connsiteY1" fmla="*/ 0 h 576525"/>
              <a:gd name="connsiteX2" fmla="*/ 1485840 w 2016910"/>
              <a:gd name="connsiteY2" fmla="*/ 258890 h 576525"/>
              <a:gd name="connsiteX3" fmla="*/ 2016910 w 2016910"/>
              <a:gd name="connsiteY3" fmla="*/ 262609 h 576525"/>
              <a:gd name="connsiteX4" fmla="*/ 2013493 w 2016910"/>
              <a:gd name="connsiteY4" fmla="*/ 564117 h 576525"/>
              <a:gd name="connsiteX5" fmla="*/ 1248525 w 2016910"/>
              <a:gd name="connsiteY5" fmla="*/ 576525 h 576525"/>
              <a:gd name="connsiteX6" fmla="*/ 1255593 w 2016910"/>
              <a:gd name="connsiteY6" fmla="*/ 366347 h 576525"/>
              <a:gd name="connsiteX7" fmla="*/ 7815 w 2016910"/>
              <a:gd name="connsiteY7" fmla="*/ 368733 h 576525"/>
              <a:gd name="connsiteX8" fmla="*/ 0 w 2016910"/>
              <a:gd name="connsiteY8" fmla="*/ 2993 h 576525"/>
              <a:gd name="connsiteX0" fmla="*/ 0 w 2016910"/>
              <a:gd name="connsiteY0" fmla="*/ 13751 h 587283"/>
              <a:gd name="connsiteX1" fmla="*/ 1279563 w 2016910"/>
              <a:gd name="connsiteY1" fmla="*/ 0 h 587283"/>
              <a:gd name="connsiteX2" fmla="*/ 1485840 w 2016910"/>
              <a:gd name="connsiteY2" fmla="*/ 269648 h 587283"/>
              <a:gd name="connsiteX3" fmla="*/ 2016910 w 2016910"/>
              <a:gd name="connsiteY3" fmla="*/ 273367 h 587283"/>
              <a:gd name="connsiteX4" fmla="*/ 2013493 w 2016910"/>
              <a:gd name="connsiteY4" fmla="*/ 574875 h 587283"/>
              <a:gd name="connsiteX5" fmla="*/ 1248525 w 2016910"/>
              <a:gd name="connsiteY5" fmla="*/ 587283 h 587283"/>
              <a:gd name="connsiteX6" fmla="*/ 1255593 w 2016910"/>
              <a:gd name="connsiteY6" fmla="*/ 377105 h 587283"/>
              <a:gd name="connsiteX7" fmla="*/ 7815 w 2016910"/>
              <a:gd name="connsiteY7" fmla="*/ 379491 h 587283"/>
              <a:gd name="connsiteX8" fmla="*/ 0 w 2016910"/>
              <a:gd name="connsiteY8" fmla="*/ 13751 h 58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910" h="587283">
                <a:moveTo>
                  <a:pt x="0" y="13751"/>
                </a:moveTo>
                <a:lnTo>
                  <a:pt x="1279563" y="0"/>
                </a:lnTo>
                <a:lnTo>
                  <a:pt x="1485840" y="269648"/>
                </a:lnTo>
                <a:lnTo>
                  <a:pt x="2016910" y="273367"/>
                </a:lnTo>
                <a:lnTo>
                  <a:pt x="2013493" y="574875"/>
                </a:lnTo>
                <a:lnTo>
                  <a:pt x="1248525" y="587283"/>
                </a:lnTo>
                <a:cubicBezTo>
                  <a:pt x="1248874" y="527365"/>
                  <a:pt x="1255244" y="437023"/>
                  <a:pt x="1255593" y="377105"/>
                </a:cubicBezTo>
                <a:lnTo>
                  <a:pt x="7815" y="379491"/>
                </a:lnTo>
                <a:lnTo>
                  <a:pt x="0" y="13751"/>
                </a:lnTo>
                <a:close/>
              </a:path>
            </a:pathLst>
          </a:cu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8838251" y="5235844"/>
            <a:ext cx="239630" cy="236302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コネクタ 122"/>
          <p:cNvCxnSpPr>
            <a:stCxn id="116" idx="5"/>
            <a:endCxn id="121" idx="5"/>
          </p:cNvCxnSpPr>
          <p:nvPr/>
        </p:nvCxnSpPr>
        <p:spPr>
          <a:xfrm flipH="1">
            <a:off x="9569884" y="4985454"/>
            <a:ext cx="6100" cy="340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9515713" y="5004463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>
            <a:off x="9425536" y="5014692"/>
            <a:ext cx="90176" cy="313795"/>
          </a:xfrm>
          <a:prstGeom prst="line">
            <a:avLst/>
          </a:prstGeom>
          <a:ln w="44450">
            <a:solidFill>
              <a:srgbClr val="00B05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H="1">
            <a:off x="9652112" y="5006578"/>
            <a:ext cx="90176" cy="313795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H="1">
            <a:off x="9888940" y="5014691"/>
            <a:ext cx="112758" cy="297672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正方形/長方形 127"/>
          <p:cNvSpPr/>
          <p:nvPr/>
        </p:nvSpPr>
        <p:spPr>
          <a:xfrm>
            <a:off x="9267966" y="5081363"/>
            <a:ext cx="760342" cy="146468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9" name="直線コネクタ 128"/>
          <p:cNvCxnSpPr/>
          <p:nvPr/>
        </p:nvCxnSpPr>
        <p:spPr>
          <a:xfrm>
            <a:off x="9752925" y="5011737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10013988" y="5011738"/>
            <a:ext cx="0" cy="29299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8716386" y="5156732"/>
            <a:ext cx="141206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7999835" y="5014692"/>
            <a:ext cx="79967" cy="294867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H="1">
            <a:off x="7973608" y="5014691"/>
            <a:ext cx="42634" cy="290038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>
            <a:off x="8079802" y="5011737"/>
            <a:ext cx="26575" cy="292992"/>
          </a:xfrm>
          <a:prstGeom prst="line">
            <a:avLst/>
          </a:prstGeom>
          <a:ln w="44450">
            <a:solidFill>
              <a:srgbClr val="00B05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7864260" y="5081363"/>
            <a:ext cx="381264" cy="146468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/>
          <p:cNvCxnSpPr/>
          <p:nvPr/>
        </p:nvCxnSpPr>
        <p:spPr>
          <a:xfrm>
            <a:off x="7893641" y="5014692"/>
            <a:ext cx="79967" cy="294867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8089197" y="5014692"/>
            <a:ext cx="79967" cy="294867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7994757" y="5014692"/>
            <a:ext cx="79967" cy="294867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9293112" y="5004974"/>
            <a:ext cx="0" cy="31379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9303609" y="5014691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9519690" y="5002528"/>
            <a:ext cx="132423" cy="300266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テキスト ボックス 141"/>
          <p:cNvSpPr txBox="1"/>
          <p:nvPr/>
        </p:nvSpPr>
        <p:spPr>
          <a:xfrm>
            <a:off x="1595500" y="692696"/>
            <a:ext cx="425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Pressure-equalization type 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650241" y="1111236"/>
            <a:ext cx="114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Valve body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2062179" y="3193744"/>
            <a:ext cx="152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Pressure plate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3924840" y="3082579"/>
            <a:ext cx="988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Spring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847529" y="1701949"/>
            <a:ext cx="87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Gas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flow</a:t>
            </a: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847529" y="963087"/>
            <a:ext cx="1798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pressure equalizing nozzle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右矢印 147"/>
          <p:cNvSpPr/>
          <p:nvPr/>
        </p:nvSpPr>
        <p:spPr>
          <a:xfrm>
            <a:off x="2101900" y="2236233"/>
            <a:ext cx="424532" cy="224496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右矢印 148"/>
          <p:cNvSpPr/>
          <p:nvPr/>
        </p:nvSpPr>
        <p:spPr>
          <a:xfrm>
            <a:off x="4280006" y="2236233"/>
            <a:ext cx="212266" cy="218458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0" name="直線矢印コネクタ 149"/>
          <p:cNvCxnSpPr/>
          <p:nvPr/>
        </p:nvCxnSpPr>
        <p:spPr>
          <a:xfrm flipV="1">
            <a:off x="2783175" y="2552619"/>
            <a:ext cx="328220" cy="6702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/>
          <p:cNvCxnSpPr/>
          <p:nvPr/>
        </p:nvCxnSpPr>
        <p:spPr>
          <a:xfrm flipH="1" flipV="1">
            <a:off x="3766564" y="2412370"/>
            <a:ext cx="369963" cy="6702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51"/>
          <p:cNvCxnSpPr/>
          <p:nvPr/>
        </p:nvCxnSpPr>
        <p:spPr>
          <a:xfrm flipH="1">
            <a:off x="3615295" y="1424582"/>
            <a:ext cx="262882" cy="2144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52"/>
          <p:cNvCxnSpPr/>
          <p:nvPr/>
        </p:nvCxnSpPr>
        <p:spPr>
          <a:xfrm>
            <a:off x="2722722" y="1482442"/>
            <a:ext cx="407519" cy="86263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 flipH="1">
            <a:off x="3631729" y="4317431"/>
            <a:ext cx="262882" cy="2144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/>
          <p:cNvSpPr txBox="1"/>
          <p:nvPr/>
        </p:nvSpPr>
        <p:spPr>
          <a:xfrm>
            <a:off x="3951544" y="5940570"/>
            <a:ext cx="1231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Push rod</a:t>
            </a:r>
          </a:p>
        </p:txBody>
      </p:sp>
      <p:cxnSp>
        <p:nvCxnSpPr>
          <p:cNvPr id="156" name="直線矢印コネクタ 155"/>
          <p:cNvCxnSpPr/>
          <p:nvPr/>
        </p:nvCxnSpPr>
        <p:spPr>
          <a:xfrm flipH="1" flipV="1">
            <a:off x="3772014" y="5238728"/>
            <a:ext cx="348217" cy="72710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56"/>
          <p:cNvCxnSpPr/>
          <p:nvPr/>
        </p:nvCxnSpPr>
        <p:spPr>
          <a:xfrm flipV="1">
            <a:off x="3268529" y="5334265"/>
            <a:ext cx="72487" cy="86824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 flipV="1">
            <a:off x="2314167" y="5402474"/>
            <a:ext cx="747407" cy="6702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右矢印 158"/>
          <p:cNvSpPr/>
          <p:nvPr/>
        </p:nvSpPr>
        <p:spPr>
          <a:xfrm>
            <a:off x="2038207" y="5049876"/>
            <a:ext cx="424532" cy="224496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右矢印 159"/>
          <p:cNvSpPr/>
          <p:nvPr/>
        </p:nvSpPr>
        <p:spPr>
          <a:xfrm>
            <a:off x="4280006" y="5067155"/>
            <a:ext cx="212266" cy="218458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1568497" y="374403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Shut-off type 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5009905" y="102712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Normal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6930660" y="102714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Operation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8637349" y="394725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Reset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" name="曲折矢印 164"/>
          <p:cNvSpPr/>
          <p:nvPr/>
        </p:nvSpPr>
        <p:spPr>
          <a:xfrm>
            <a:off x="5465618" y="2015803"/>
            <a:ext cx="106529" cy="91476"/>
          </a:xfrm>
          <a:prstGeom prst="bentArrow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6" name="曲折矢印 165"/>
          <p:cNvSpPr/>
          <p:nvPr/>
        </p:nvSpPr>
        <p:spPr>
          <a:xfrm rot="5400000">
            <a:off x="5405219" y="2307007"/>
            <a:ext cx="112448" cy="122594"/>
          </a:xfrm>
          <a:prstGeom prst="bentArrow">
            <a:avLst>
              <a:gd name="adj1" fmla="val 37266"/>
              <a:gd name="adj2" fmla="val 33852"/>
              <a:gd name="adj3" fmla="val 25000"/>
              <a:gd name="adj4" fmla="val 43750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7" name="曲折矢印 166"/>
          <p:cNvSpPr/>
          <p:nvPr/>
        </p:nvSpPr>
        <p:spPr>
          <a:xfrm rot="16200000" flipV="1">
            <a:off x="5641824" y="2514858"/>
            <a:ext cx="119662" cy="112384"/>
          </a:xfrm>
          <a:prstGeom prst="bentArrow">
            <a:avLst>
              <a:gd name="adj1" fmla="val 32488"/>
              <a:gd name="adj2" fmla="val 25000"/>
              <a:gd name="adj3" fmla="val 25000"/>
              <a:gd name="adj4" fmla="val 53513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8" name="曲折矢印 167"/>
          <p:cNvSpPr/>
          <p:nvPr/>
        </p:nvSpPr>
        <p:spPr>
          <a:xfrm flipV="1">
            <a:off x="5737063" y="2202482"/>
            <a:ext cx="123154" cy="89401"/>
          </a:xfrm>
          <a:prstGeom prst="bentArrow">
            <a:avLst>
              <a:gd name="adj1" fmla="val 46961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9" name="右矢印 168"/>
          <p:cNvSpPr/>
          <p:nvPr/>
        </p:nvSpPr>
        <p:spPr>
          <a:xfrm>
            <a:off x="6744073" y="2150557"/>
            <a:ext cx="288032" cy="385640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右矢印 169"/>
          <p:cNvSpPr/>
          <p:nvPr/>
        </p:nvSpPr>
        <p:spPr>
          <a:xfrm>
            <a:off x="7821924" y="2302905"/>
            <a:ext cx="132595" cy="72639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右矢印 170"/>
          <p:cNvSpPr/>
          <p:nvPr/>
        </p:nvSpPr>
        <p:spPr>
          <a:xfrm>
            <a:off x="8331716" y="2302905"/>
            <a:ext cx="132595" cy="72639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曲折矢印 171"/>
          <p:cNvSpPr/>
          <p:nvPr/>
        </p:nvSpPr>
        <p:spPr>
          <a:xfrm rot="5400000">
            <a:off x="5426687" y="5124977"/>
            <a:ext cx="112448" cy="122594"/>
          </a:xfrm>
          <a:prstGeom prst="bentArrow">
            <a:avLst>
              <a:gd name="adj1" fmla="val 37266"/>
              <a:gd name="adj2" fmla="val 33852"/>
              <a:gd name="adj3" fmla="val 25000"/>
              <a:gd name="adj4" fmla="val 43750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3" name="曲折矢印 172"/>
          <p:cNvSpPr/>
          <p:nvPr/>
        </p:nvSpPr>
        <p:spPr>
          <a:xfrm rot="16200000" flipV="1">
            <a:off x="5682617" y="5337903"/>
            <a:ext cx="119662" cy="112384"/>
          </a:xfrm>
          <a:prstGeom prst="bentArrow">
            <a:avLst>
              <a:gd name="adj1" fmla="val 32488"/>
              <a:gd name="adj2" fmla="val 25000"/>
              <a:gd name="adj3" fmla="val 25000"/>
              <a:gd name="adj4" fmla="val 53513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4" name="曲折矢印 173"/>
          <p:cNvSpPr/>
          <p:nvPr/>
        </p:nvSpPr>
        <p:spPr>
          <a:xfrm flipV="1">
            <a:off x="5752865" y="5024918"/>
            <a:ext cx="123154" cy="89401"/>
          </a:xfrm>
          <a:prstGeom prst="bentArrow">
            <a:avLst>
              <a:gd name="adj1" fmla="val 46961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5" name="曲折矢印 174"/>
          <p:cNvSpPr/>
          <p:nvPr/>
        </p:nvSpPr>
        <p:spPr>
          <a:xfrm>
            <a:off x="5522742" y="4827964"/>
            <a:ext cx="106529" cy="91476"/>
          </a:xfrm>
          <a:prstGeom prst="bentArrow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6" name="右矢印 175"/>
          <p:cNvSpPr/>
          <p:nvPr/>
        </p:nvSpPr>
        <p:spPr>
          <a:xfrm>
            <a:off x="4797343" y="2221362"/>
            <a:ext cx="282619" cy="203166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右矢印 176"/>
          <p:cNvSpPr/>
          <p:nvPr/>
        </p:nvSpPr>
        <p:spPr>
          <a:xfrm>
            <a:off x="6409315" y="2228100"/>
            <a:ext cx="212266" cy="218458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右矢印 177"/>
          <p:cNvSpPr/>
          <p:nvPr/>
        </p:nvSpPr>
        <p:spPr>
          <a:xfrm>
            <a:off x="7380178" y="2150557"/>
            <a:ext cx="288032" cy="385640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右矢印 178"/>
          <p:cNvSpPr/>
          <p:nvPr/>
        </p:nvSpPr>
        <p:spPr>
          <a:xfrm>
            <a:off x="6752124" y="4972743"/>
            <a:ext cx="288032" cy="385640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右矢印 179"/>
          <p:cNvSpPr/>
          <p:nvPr/>
        </p:nvSpPr>
        <p:spPr>
          <a:xfrm>
            <a:off x="7364462" y="4981435"/>
            <a:ext cx="288032" cy="385640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右矢印 180"/>
          <p:cNvSpPr/>
          <p:nvPr/>
        </p:nvSpPr>
        <p:spPr>
          <a:xfrm>
            <a:off x="6439680" y="5042987"/>
            <a:ext cx="212266" cy="218458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右矢印 181"/>
          <p:cNvSpPr/>
          <p:nvPr/>
        </p:nvSpPr>
        <p:spPr>
          <a:xfrm>
            <a:off x="4806872" y="5028467"/>
            <a:ext cx="282619" cy="203166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6828846" y="3024468"/>
            <a:ext cx="165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Gas flow restricted when excessive flow rate occurs</a:t>
            </a: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8618526" y="2934797"/>
            <a:ext cx="186996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Small amount of gas is allowed to flow, and when it is equalized, automatic return</a:t>
            </a:r>
          </a:p>
        </p:txBody>
      </p:sp>
      <p:sp>
        <p:nvSpPr>
          <p:cNvPr id="185" name="右矢印 184"/>
          <p:cNvSpPr/>
          <p:nvPr/>
        </p:nvSpPr>
        <p:spPr>
          <a:xfrm>
            <a:off x="8328304" y="3222827"/>
            <a:ext cx="212266" cy="218458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8166014" y="4919889"/>
            <a:ext cx="20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7" name="右矢印 186"/>
          <p:cNvSpPr/>
          <p:nvPr/>
        </p:nvSpPr>
        <p:spPr>
          <a:xfrm flipH="1" flipV="1">
            <a:off x="9369819" y="5105382"/>
            <a:ext cx="339004" cy="8855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6854484" y="5803453"/>
            <a:ext cx="172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Shut off gas flow when excessive flow occurs</a:t>
            </a: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8653406" y="5893823"/>
            <a:ext cx="17630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Manual pushing push rod reset</a:t>
            </a:r>
          </a:p>
        </p:txBody>
      </p:sp>
      <p:sp>
        <p:nvSpPr>
          <p:cNvPr id="190" name="右矢印 189"/>
          <p:cNvSpPr/>
          <p:nvPr/>
        </p:nvSpPr>
        <p:spPr>
          <a:xfrm>
            <a:off x="8363185" y="6093276"/>
            <a:ext cx="212266" cy="218458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212204" y="5236813"/>
            <a:ext cx="84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Shut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endParaRPr kumimoji="1" lang="ja-JP" altLang="en-US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3666700" y="4017291"/>
            <a:ext cx="114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Valve body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1791423" y="4526565"/>
            <a:ext cx="87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Gas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flow</a:t>
            </a: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1620684" y="6003958"/>
            <a:ext cx="152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Pressure plate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2895371" y="6165566"/>
            <a:ext cx="988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Spring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5009905" y="395573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Normal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6705799" y="395573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Operation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8" name="直線コネクタ 197"/>
          <p:cNvCxnSpPr/>
          <p:nvPr/>
        </p:nvCxnSpPr>
        <p:spPr>
          <a:xfrm flipH="1">
            <a:off x="2947286" y="1949440"/>
            <a:ext cx="1" cy="798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flipH="1">
            <a:off x="2894304" y="4730182"/>
            <a:ext cx="1" cy="798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5455620" y="4818951"/>
            <a:ext cx="0" cy="676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5429714" y="1999210"/>
            <a:ext cx="0" cy="676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>
            <a:off x="7281148" y="1992363"/>
            <a:ext cx="0" cy="676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>
            <a:off x="7298650" y="4795908"/>
            <a:ext cx="0" cy="676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>
            <a:off x="9081123" y="4813631"/>
            <a:ext cx="0" cy="676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8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2011975" y="773706"/>
            <a:ext cx="8159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Operation performance of fuel shutoff type EFV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36" y="1541979"/>
            <a:ext cx="7622289" cy="44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 bwMode="auto">
          <a:xfrm>
            <a:off x="6096002" y="1718810"/>
            <a:ext cx="3510389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pressure inside the container </a:t>
            </a:r>
          </a:p>
          <a:p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 the outlet pressure</a:t>
            </a: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3143672" y="1578278"/>
            <a:ext cx="175519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Gas flow</a:t>
            </a:r>
          </a:p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(gradually release ball valve)</a:t>
            </a: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2855640" y="2978951"/>
            <a:ext cx="1360412" cy="577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outlet pressure </a:t>
            </a:r>
          </a:p>
          <a:p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(P2)</a:t>
            </a: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4385808" y="2319989"/>
            <a:ext cx="1800202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ja-JP" sz="105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inside pressure (P1)</a:t>
            </a: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5375920" y="3374200"/>
            <a:ext cx="1108680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ja-JP" sz="105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EFV Shutoff</a:t>
            </a:r>
          </a:p>
        </p:txBody>
      </p:sp>
      <p:sp>
        <p:nvSpPr>
          <p:cNvPr id="12" name="テキスト ボックス 11"/>
          <p:cNvSpPr txBox="1"/>
          <p:nvPr/>
        </p:nvSpPr>
        <p:spPr bwMode="auto">
          <a:xfrm rot="16200000">
            <a:off x="1762333" y="3431925"/>
            <a:ext cx="1360412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Pressure  (MPa)</a:t>
            </a: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5763298" y="5830379"/>
            <a:ext cx="884465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Time  (s)</a:t>
            </a:r>
          </a:p>
        </p:txBody>
      </p:sp>
      <p:sp>
        <p:nvSpPr>
          <p:cNvPr id="14" name="テキスト ボックス 13"/>
          <p:cNvSpPr txBox="1"/>
          <p:nvPr/>
        </p:nvSpPr>
        <p:spPr bwMode="auto">
          <a:xfrm>
            <a:off x="3409009" y="3582513"/>
            <a:ext cx="65297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Ball valve</a:t>
            </a:r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4880866" y="3744035"/>
            <a:ext cx="1673409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EFV integrally cylinder valve</a:t>
            </a:r>
          </a:p>
        </p:txBody>
      </p:sp>
      <p:sp>
        <p:nvSpPr>
          <p:cNvPr id="16" name="テキスト ボックス 15"/>
          <p:cNvSpPr txBox="1"/>
          <p:nvPr/>
        </p:nvSpPr>
        <p:spPr bwMode="auto">
          <a:xfrm>
            <a:off x="3203441" y="4689140"/>
            <a:ext cx="128663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ja-JP" sz="800" dirty="0"/>
              <a:t>Pressure sensor</a:t>
            </a:r>
          </a:p>
          <a:p>
            <a:pPr algn="r"/>
            <a:r>
              <a:rPr lang="en-US" altLang="ja-JP" sz="800" dirty="0"/>
              <a:t> mounting attachment</a:t>
            </a:r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3589581" y="5136311"/>
            <a:ext cx="86028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ja-JP" sz="800" dirty="0"/>
              <a:t>NGV container</a:t>
            </a:r>
          </a:p>
          <a:p>
            <a:pPr algn="r"/>
            <a:r>
              <a:rPr lang="en-US" altLang="ja-JP" sz="800" dirty="0"/>
              <a:t>(92L)</a:t>
            </a:r>
          </a:p>
        </p:txBody>
      </p:sp>
      <p:sp>
        <p:nvSpPr>
          <p:cNvPr id="18" name="テキスト ボックス 17"/>
          <p:cNvSpPr txBox="1"/>
          <p:nvPr/>
        </p:nvSpPr>
        <p:spPr bwMode="auto">
          <a:xfrm>
            <a:off x="4520826" y="4509121"/>
            <a:ext cx="41454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/>
              <a:t>Test</a:t>
            </a:r>
          </a:p>
          <a:p>
            <a:pPr algn="ctr"/>
            <a:r>
              <a:rPr lang="en-US" altLang="ja-JP" sz="800" dirty="0"/>
              <a:t>Gas</a:t>
            </a:r>
          </a:p>
          <a:p>
            <a:pPr algn="ctr"/>
            <a:r>
              <a:rPr lang="en-US" altLang="ja-JP" sz="800" dirty="0"/>
              <a:t>N2</a:t>
            </a:r>
          </a:p>
        </p:txBody>
      </p:sp>
      <p:sp>
        <p:nvSpPr>
          <p:cNvPr id="19" name="テキスト ボックス 18"/>
          <p:cNvSpPr txBox="1"/>
          <p:nvPr/>
        </p:nvSpPr>
        <p:spPr bwMode="auto">
          <a:xfrm>
            <a:off x="4970875" y="5245314"/>
            <a:ext cx="1577240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Circuit diagram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64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108921"/>
            <a:ext cx="3973512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20"/>
          <p:cNvSpPr txBox="1">
            <a:spLocks noChangeArrowheads="1"/>
          </p:cNvSpPr>
          <p:nvPr/>
        </p:nvSpPr>
        <p:spPr bwMode="auto">
          <a:xfrm>
            <a:off x="2721116" y="3597870"/>
            <a:ext cx="1512887" cy="153888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ja-JP" altLang="en-US" sz="1000" b="1" kern="0" dirty="0">
              <a:solidFill>
                <a:prstClr val="black"/>
              </a:solidFill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331531" y="315243"/>
            <a:ext cx="10453101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Example 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of a cylinder valve according to the current UN regulation No. 110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br>
              <a:rPr lang="de-DE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(made by EMER)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ja-JP" sz="18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de-DE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</a:t>
            </a:r>
            <a:r>
              <a:rPr lang="de-DE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Valve body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de-DE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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Manual valve handle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de-DE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</a:t>
            </a:r>
            <a:r>
              <a:rPr lang="de-DE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Automatic valve coil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de-DE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 2" panose="05020102010507070707" pitchFamily="18" charset="2"/>
              </a:rPr>
              <a:t></a:t>
            </a:r>
            <a:r>
              <a:rPr lang="de-DE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 relief valve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de-DE" altLang="ja-JP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 2" panose="05020102010507070707" pitchFamily="18" charset="2"/>
              </a:rPr>
              <a:t></a:t>
            </a:r>
            <a:r>
              <a:rPr lang="de-DE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Excess flow valve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7173"/>
          <p:cNvGrpSpPr>
            <a:grpSpLocks/>
          </p:cNvGrpSpPr>
          <p:nvPr/>
        </p:nvGrpSpPr>
        <p:grpSpPr bwMode="auto">
          <a:xfrm rot="5400000">
            <a:off x="4572934" y="4606727"/>
            <a:ext cx="242887" cy="304800"/>
            <a:chOff x="4421981" y="1690502"/>
            <a:chExt cx="180975" cy="307365"/>
          </a:xfrm>
        </p:grpSpPr>
        <p:sp>
          <p:nvSpPr>
            <p:cNvPr id="13" name="二等辺三角形 12"/>
            <p:cNvSpPr/>
            <p:nvPr/>
          </p:nvSpPr>
          <p:spPr bwMode="auto">
            <a:xfrm>
              <a:off x="4407787" y="1856991"/>
              <a:ext cx="134844" cy="140876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4" name="二等辺三角形 13"/>
            <p:cNvSpPr/>
            <p:nvPr/>
          </p:nvSpPr>
          <p:spPr bwMode="auto">
            <a:xfrm rot="16200000">
              <a:off x="4465127" y="1800805"/>
              <a:ext cx="163288" cy="11237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grpSp>
          <p:nvGrpSpPr>
            <p:cNvPr id="15" name="グループ化 62"/>
            <p:cNvGrpSpPr>
              <a:grpSpLocks/>
            </p:cNvGrpSpPr>
            <p:nvPr/>
          </p:nvGrpSpPr>
          <p:grpSpPr bwMode="auto">
            <a:xfrm>
              <a:off x="4458776" y="1690502"/>
              <a:ext cx="59761" cy="178830"/>
              <a:chOff x="6213052" y="2819400"/>
              <a:chExt cx="130601" cy="319087"/>
            </a:xfrm>
          </p:grpSpPr>
          <p:sp>
            <p:nvSpPr>
              <p:cNvPr id="16" name="フリーフォーム 15"/>
              <p:cNvSpPr/>
              <p:nvPr/>
            </p:nvSpPr>
            <p:spPr>
              <a:xfrm rot="16200000">
                <a:off x="6190142" y="2904871"/>
                <a:ext cx="177098" cy="131835"/>
              </a:xfrm>
              <a:custGeom>
                <a:avLst/>
                <a:gdLst>
                  <a:gd name="connsiteX0" fmla="*/ 0 w 2571750"/>
                  <a:gd name="connsiteY0" fmla="*/ 504825 h 1019175"/>
                  <a:gd name="connsiteX1" fmla="*/ 381000 w 2571750"/>
                  <a:gd name="connsiteY1" fmla="*/ 0 h 1019175"/>
                  <a:gd name="connsiteX2" fmla="*/ 1057275 w 2571750"/>
                  <a:gd name="connsiteY2" fmla="*/ 1009650 h 1019175"/>
                  <a:gd name="connsiteX3" fmla="*/ 1609725 w 2571750"/>
                  <a:gd name="connsiteY3" fmla="*/ 19050 h 1019175"/>
                  <a:gd name="connsiteX4" fmla="*/ 2209800 w 2571750"/>
                  <a:gd name="connsiteY4" fmla="*/ 1019175 h 1019175"/>
                  <a:gd name="connsiteX5" fmla="*/ 2571750 w 2571750"/>
                  <a:gd name="connsiteY5" fmla="*/ 400050 h 1019175"/>
                  <a:gd name="connsiteX0" fmla="*/ 0 w 2571750"/>
                  <a:gd name="connsiteY0" fmla="*/ 555263 h 1069613"/>
                  <a:gd name="connsiteX1" fmla="*/ 381000 w 2571750"/>
                  <a:gd name="connsiteY1" fmla="*/ 50438 h 1069613"/>
                  <a:gd name="connsiteX2" fmla="*/ 1057275 w 2571750"/>
                  <a:gd name="connsiteY2" fmla="*/ 1060088 h 1069613"/>
                  <a:gd name="connsiteX3" fmla="*/ 1609725 w 2571750"/>
                  <a:gd name="connsiteY3" fmla="*/ 0 h 1069613"/>
                  <a:gd name="connsiteX4" fmla="*/ 2209800 w 2571750"/>
                  <a:gd name="connsiteY4" fmla="*/ 1069613 h 1069613"/>
                  <a:gd name="connsiteX5" fmla="*/ 2571750 w 2571750"/>
                  <a:gd name="connsiteY5" fmla="*/ 450488 h 1069613"/>
                  <a:gd name="connsiteX0" fmla="*/ 0 w 2571750"/>
                  <a:gd name="connsiteY0" fmla="*/ 555263 h 1069613"/>
                  <a:gd name="connsiteX1" fmla="*/ 404163 w 2571750"/>
                  <a:gd name="connsiteY1" fmla="*/ 4112 h 1069613"/>
                  <a:gd name="connsiteX2" fmla="*/ 1057275 w 2571750"/>
                  <a:gd name="connsiteY2" fmla="*/ 1060088 h 1069613"/>
                  <a:gd name="connsiteX3" fmla="*/ 1609725 w 2571750"/>
                  <a:gd name="connsiteY3" fmla="*/ 0 h 1069613"/>
                  <a:gd name="connsiteX4" fmla="*/ 2209800 w 2571750"/>
                  <a:gd name="connsiteY4" fmla="*/ 1069613 h 1069613"/>
                  <a:gd name="connsiteX5" fmla="*/ 2571750 w 2571750"/>
                  <a:gd name="connsiteY5" fmla="*/ 450488 h 106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1750" h="1069613">
                    <a:moveTo>
                      <a:pt x="0" y="555263"/>
                    </a:moveTo>
                    <a:lnTo>
                      <a:pt x="404163" y="4112"/>
                    </a:lnTo>
                    <a:lnTo>
                      <a:pt x="1057275" y="1060088"/>
                    </a:lnTo>
                    <a:lnTo>
                      <a:pt x="1609725" y="0"/>
                    </a:lnTo>
                    <a:lnTo>
                      <a:pt x="2209800" y="1069613"/>
                    </a:lnTo>
                    <a:lnTo>
                      <a:pt x="2571750" y="450488"/>
                    </a:lnTo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 dirty="0">
                  <a:solidFill>
                    <a:srgbClr val="FFFFFF"/>
                  </a:solidFill>
                  <a:latin typeface="Calibri"/>
                  <a:ea typeface="ＭＳ Ｐゴシック"/>
                </a:endParaRPr>
              </a:p>
            </p:txBody>
          </p:sp>
          <p:cxnSp>
            <p:nvCxnSpPr>
              <p:cNvPr id="17" name="直線コネクタ 16"/>
              <p:cNvCxnSpPr/>
              <p:nvPr/>
            </p:nvCxnSpPr>
            <p:spPr>
              <a:xfrm>
                <a:off x="6259303" y="3090757"/>
                <a:ext cx="0" cy="8283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6251548" y="2819398"/>
                <a:ext cx="0" cy="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9" name="テキスト ボックス 80"/>
          <p:cNvSpPr txBox="1">
            <a:spLocks noChangeArrowheads="1"/>
          </p:cNvSpPr>
          <p:nvPr/>
        </p:nvSpPr>
        <p:spPr bwMode="auto">
          <a:xfrm>
            <a:off x="4373702" y="4229696"/>
            <a:ext cx="1804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 relief valve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(Temperature type)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20" name="テキスト ボックス 80"/>
          <p:cNvSpPr txBox="1">
            <a:spLocks noChangeArrowheads="1"/>
          </p:cNvSpPr>
          <p:nvPr/>
        </p:nvSpPr>
        <p:spPr bwMode="auto">
          <a:xfrm>
            <a:off x="1767027" y="4305896"/>
            <a:ext cx="1020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Automatic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valve</a:t>
            </a:r>
          </a:p>
        </p:txBody>
      </p:sp>
      <p:sp>
        <p:nvSpPr>
          <p:cNvPr id="21" name="テキスト ボックス 80"/>
          <p:cNvSpPr txBox="1">
            <a:spLocks noChangeArrowheads="1"/>
          </p:cNvSpPr>
          <p:nvPr/>
        </p:nvSpPr>
        <p:spPr bwMode="auto">
          <a:xfrm>
            <a:off x="7401145" y="2888940"/>
            <a:ext cx="1754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External view</a:t>
            </a:r>
            <a:endParaRPr lang="en-US" altLang="ja-JP" sz="1800" b="1" u="sng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80"/>
          <p:cNvSpPr txBox="1">
            <a:spLocks noChangeArrowheads="1"/>
          </p:cNvSpPr>
          <p:nvPr/>
        </p:nvSpPr>
        <p:spPr bwMode="auto">
          <a:xfrm>
            <a:off x="2500907" y="3149678"/>
            <a:ext cx="1964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Circuit diagram</a:t>
            </a:r>
            <a:endParaRPr lang="en-US" altLang="ja-JP" sz="1800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80"/>
          <p:cNvSpPr txBox="1">
            <a:spLocks noChangeArrowheads="1"/>
          </p:cNvSpPr>
          <p:nvPr/>
        </p:nvSpPr>
        <p:spPr bwMode="auto">
          <a:xfrm>
            <a:off x="7245350" y="3135909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①</a:t>
            </a:r>
            <a:r>
              <a:rPr lang="ja-JP" altLang="en-US" sz="1200" b="1" dirty="0">
                <a:solidFill>
                  <a:srgbClr val="000000"/>
                </a:solidFill>
                <a:latin typeface="ＭＳ Ｐゴシック" charset="-128"/>
              </a:rPr>
              <a:t> </a:t>
            </a:r>
          </a:p>
        </p:txBody>
      </p:sp>
      <p:cxnSp>
        <p:nvCxnSpPr>
          <p:cNvPr id="24" name="直線コネクタ 23"/>
          <p:cNvCxnSpPr/>
          <p:nvPr/>
        </p:nvCxnSpPr>
        <p:spPr>
          <a:xfrm flipH="1" flipV="1">
            <a:off x="7483475" y="3321646"/>
            <a:ext cx="628650" cy="42386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25" name="直線コネクタ 24"/>
          <p:cNvCxnSpPr/>
          <p:nvPr/>
        </p:nvCxnSpPr>
        <p:spPr>
          <a:xfrm>
            <a:off x="9523413" y="4775795"/>
            <a:ext cx="315912" cy="38258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26" name="直線コネクタ 25"/>
          <p:cNvCxnSpPr/>
          <p:nvPr/>
        </p:nvCxnSpPr>
        <p:spPr>
          <a:xfrm>
            <a:off x="8831263" y="5290146"/>
            <a:ext cx="360362" cy="36671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stealth"/>
          </a:ln>
          <a:effectLst/>
        </p:spPr>
      </p:cxnSp>
      <p:cxnSp>
        <p:nvCxnSpPr>
          <p:cNvPr id="27" name="直線コネクタ 26"/>
          <p:cNvCxnSpPr/>
          <p:nvPr/>
        </p:nvCxnSpPr>
        <p:spPr>
          <a:xfrm flipH="1" flipV="1">
            <a:off x="7175500" y="3629621"/>
            <a:ext cx="215900" cy="55086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29" name="直線コネクタ 28"/>
          <p:cNvCxnSpPr/>
          <p:nvPr/>
        </p:nvCxnSpPr>
        <p:spPr>
          <a:xfrm flipV="1">
            <a:off x="9688514" y="3372445"/>
            <a:ext cx="295275" cy="33178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sp>
        <p:nvSpPr>
          <p:cNvPr id="30" name="テキスト ボックス 80"/>
          <p:cNvSpPr txBox="1">
            <a:spLocks noChangeArrowheads="1"/>
          </p:cNvSpPr>
          <p:nvPr/>
        </p:nvSpPr>
        <p:spPr bwMode="auto">
          <a:xfrm>
            <a:off x="9858376" y="3135909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②</a:t>
            </a:r>
            <a:r>
              <a:rPr lang="ja-JP" altLang="en-US" sz="1200" b="1" dirty="0">
                <a:solidFill>
                  <a:srgbClr val="000000"/>
                </a:solidFill>
                <a:latin typeface="ＭＳ Ｐゴシック" charset="-128"/>
              </a:rPr>
              <a:t> </a:t>
            </a:r>
          </a:p>
        </p:txBody>
      </p:sp>
      <p:sp>
        <p:nvSpPr>
          <p:cNvPr id="31" name="テキスト ボックス 80"/>
          <p:cNvSpPr txBox="1">
            <a:spLocks noChangeArrowheads="1"/>
          </p:cNvSpPr>
          <p:nvPr/>
        </p:nvSpPr>
        <p:spPr bwMode="auto">
          <a:xfrm>
            <a:off x="6967538" y="3381971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③</a:t>
            </a:r>
            <a:r>
              <a:rPr lang="ja-JP" altLang="en-US" sz="1200" b="1" dirty="0">
                <a:solidFill>
                  <a:srgbClr val="000000"/>
                </a:solidFill>
                <a:latin typeface="ＭＳ Ｐゴシック" charset="-128"/>
              </a:rPr>
              <a:t> </a:t>
            </a:r>
          </a:p>
        </p:txBody>
      </p:sp>
      <p:sp>
        <p:nvSpPr>
          <p:cNvPr id="32" name="テキスト ボックス 80"/>
          <p:cNvSpPr txBox="1">
            <a:spLocks noChangeArrowheads="1"/>
          </p:cNvSpPr>
          <p:nvPr/>
        </p:nvSpPr>
        <p:spPr bwMode="auto">
          <a:xfrm>
            <a:off x="9696451" y="5048846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④</a:t>
            </a:r>
            <a:r>
              <a:rPr lang="ja-JP" altLang="en-US" sz="1200" b="1" dirty="0">
                <a:solidFill>
                  <a:srgbClr val="000000"/>
                </a:solidFill>
                <a:latin typeface="ＭＳ Ｐゴシック" charset="-128"/>
              </a:rPr>
              <a:t> </a:t>
            </a: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3356116" y="3739159"/>
            <a:ext cx="33337" cy="2276475"/>
          </a:xfrm>
          <a:prstGeom prst="line">
            <a:avLst/>
          </a:prstGeom>
          <a:noFill/>
          <a:ln w="25400" cap="flat" cmpd="sng" algn="ctr">
            <a:solidFill>
              <a:srgbClr val="E119D7"/>
            </a:solidFill>
            <a:prstDash val="solid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>
            <a:off x="3883165" y="4707534"/>
            <a:ext cx="0" cy="992187"/>
          </a:xfrm>
          <a:prstGeom prst="line">
            <a:avLst/>
          </a:prstGeom>
          <a:noFill/>
          <a:ln w="25400" cap="flat" cmpd="sng" algn="ctr">
            <a:solidFill>
              <a:srgbClr val="E119D7"/>
            </a:solidFill>
            <a:prstDash val="solid"/>
          </a:ln>
          <a:effectLst/>
        </p:spPr>
      </p:cxnSp>
      <p:grpSp>
        <p:nvGrpSpPr>
          <p:cNvPr id="35" name="グループ化 7173"/>
          <p:cNvGrpSpPr>
            <a:grpSpLocks/>
          </p:cNvGrpSpPr>
          <p:nvPr/>
        </p:nvGrpSpPr>
        <p:grpSpPr bwMode="auto">
          <a:xfrm rot="5400000">
            <a:off x="4561821" y="5129014"/>
            <a:ext cx="242888" cy="304800"/>
            <a:chOff x="4421981" y="1690502"/>
            <a:chExt cx="180975" cy="307365"/>
          </a:xfrm>
        </p:grpSpPr>
        <p:sp>
          <p:nvSpPr>
            <p:cNvPr id="36" name="二等辺三角形 35"/>
            <p:cNvSpPr/>
            <p:nvPr/>
          </p:nvSpPr>
          <p:spPr bwMode="auto">
            <a:xfrm>
              <a:off x="4407787" y="1856992"/>
              <a:ext cx="134844" cy="140876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7" name="二等辺三角形 36"/>
            <p:cNvSpPr/>
            <p:nvPr/>
          </p:nvSpPr>
          <p:spPr bwMode="auto">
            <a:xfrm rot="16200000">
              <a:off x="4465127" y="1800807"/>
              <a:ext cx="163288" cy="11237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grpSp>
          <p:nvGrpSpPr>
            <p:cNvPr id="38" name="グループ化 62"/>
            <p:cNvGrpSpPr>
              <a:grpSpLocks/>
            </p:cNvGrpSpPr>
            <p:nvPr/>
          </p:nvGrpSpPr>
          <p:grpSpPr bwMode="auto">
            <a:xfrm>
              <a:off x="4458776" y="1690502"/>
              <a:ext cx="59761" cy="178830"/>
              <a:chOff x="6213052" y="2819400"/>
              <a:chExt cx="130601" cy="319087"/>
            </a:xfrm>
          </p:grpSpPr>
          <p:sp>
            <p:nvSpPr>
              <p:cNvPr id="39" name="フリーフォーム 38"/>
              <p:cNvSpPr/>
              <p:nvPr/>
            </p:nvSpPr>
            <p:spPr>
              <a:xfrm rot="16200000">
                <a:off x="6190142" y="2904874"/>
                <a:ext cx="177098" cy="131832"/>
              </a:xfrm>
              <a:custGeom>
                <a:avLst/>
                <a:gdLst>
                  <a:gd name="connsiteX0" fmla="*/ 0 w 2571750"/>
                  <a:gd name="connsiteY0" fmla="*/ 504825 h 1019175"/>
                  <a:gd name="connsiteX1" fmla="*/ 381000 w 2571750"/>
                  <a:gd name="connsiteY1" fmla="*/ 0 h 1019175"/>
                  <a:gd name="connsiteX2" fmla="*/ 1057275 w 2571750"/>
                  <a:gd name="connsiteY2" fmla="*/ 1009650 h 1019175"/>
                  <a:gd name="connsiteX3" fmla="*/ 1609725 w 2571750"/>
                  <a:gd name="connsiteY3" fmla="*/ 19050 h 1019175"/>
                  <a:gd name="connsiteX4" fmla="*/ 2209800 w 2571750"/>
                  <a:gd name="connsiteY4" fmla="*/ 1019175 h 1019175"/>
                  <a:gd name="connsiteX5" fmla="*/ 2571750 w 2571750"/>
                  <a:gd name="connsiteY5" fmla="*/ 400050 h 1019175"/>
                  <a:gd name="connsiteX0" fmla="*/ 0 w 2571750"/>
                  <a:gd name="connsiteY0" fmla="*/ 555263 h 1069613"/>
                  <a:gd name="connsiteX1" fmla="*/ 381000 w 2571750"/>
                  <a:gd name="connsiteY1" fmla="*/ 50438 h 1069613"/>
                  <a:gd name="connsiteX2" fmla="*/ 1057275 w 2571750"/>
                  <a:gd name="connsiteY2" fmla="*/ 1060088 h 1069613"/>
                  <a:gd name="connsiteX3" fmla="*/ 1609725 w 2571750"/>
                  <a:gd name="connsiteY3" fmla="*/ 0 h 1069613"/>
                  <a:gd name="connsiteX4" fmla="*/ 2209800 w 2571750"/>
                  <a:gd name="connsiteY4" fmla="*/ 1069613 h 1069613"/>
                  <a:gd name="connsiteX5" fmla="*/ 2571750 w 2571750"/>
                  <a:gd name="connsiteY5" fmla="*/ 450488 h 1069613"/>
                  <a:gd name="connsiteX0" fmla="*/ 0 w 2571750"/>
                  <a:gd name="connsiteY0" fmla="*/ 555263 h 1069613"/>
                  <a:gd name="connsiteX1" fmla="*/ 404163 w 2571750"/>
                  <a:gd name="connsiteY1" fmla="*/ 4112 h 1069613"/>
                  <a:gd name="connsiteX2" fmla="*/ 1057275 w 2571750"/>
                  <a:gd name="connsiteY2" fmla="*/ 1060088 h 1069613"/>
                  <a:gd name="connsiteX3" fmla="*/ 1609725 w 2571750"/>
                  <a:gd name="connsiteY3" fmla="*/ 0 h 1069613"/>
                  <a:gd name="connsiteX4" fmla="*/ 2209800 w 2571750"/>
                  <a:gd name="connsiteY4" fmla="*/ 1069613 h 1069613"/>
                  <a:gd name="connsiteX5" fmla="*/ 2571750 w 2571750"/>
                  <a:gd name="connsiteY5" fmla="*/ 450488 h 106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1750" h="1069613">
                    <a:moveTo>
                      <a:pt x="0" y="555263"/>
                    </a:moveTo>
                    <a:lnTo>
                      <a:pt x="404163" y="4112"/>
                    </a:lnTo>
                    <a:lnTo>
                      <a:pt x="1057275" y="1060088"/>
                    </a:lnTo>
                    <a:lnTo>
                      <a:pt x="1609725" y="0"/>
                    </a:lnTo>
                    <a:lnTo>
                      <a:pt x="2209800" y="1069613"/>
                    </a:lnTo>
                    <a:lnTo>
                      <a:pt x="2571750" y="450488"/>
                    </a:lnTo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 dirty="0">
                  <a:solidFill>
                    <a:srgbClr val="FFFFFF"/>
                  </a:solidFill>
                  <a:latin typeface="Calibri"/>
                  <a:ea typeface="ＭＳ Ｐゴシック"/>
                </a:endParaRPr>
              </a:p>
            </p:txBody>
          </p:sp>
          <p:cxnSp>
            <p:nvCxnSpPr>
              <p:cNvPr id="40" name="直線コネクタ 39"/>
              <p:cNvCxnSpPr/>
              <p:nvPr/>
            </p:nvCxnSpPr>
            <p:spPr>
              <a:xfrm>
                <a:off x="6259304" y="3090759"/>
                <a:ext cx="0" cy="8283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6251548" y="2819399"/>
                <a:ext cx="0" cy="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42" name="正方形/長方形 41"/>
          <p:cNvSpPr/>
          <p:nvPr/>
        </p:nvSpPr>
        <p:spPr bwMode="auto">
          <a:xfrm>
            <a:off x="3162441" y="5334596"/>
            <a:ext cx="420687" cy="20637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prstClr val="black"/>
                </a:solidFill>
                <a:latin typeface="Calibri"/>
                <a:ea typeface="ＭＳ Ｐゴシック"/>
              </a:rPr>
              <a:t>EFV</a:t>
            </a:r>
            <a:endParaRPr lang="ja-JP" altLang="en-US" sz="900" b="1" kern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3" name="二等辺三角形 42"/>
          <p:cNvSpPr/>
          <p:nvPr/>
        </p:nvSpPr>
        <p:spPr bwMode="auto">
          <a:xfrm rot="10800000">
            <a:off x="3291028" y="4342408"/>
            <a:ext cx="163513" cy="112712"/>
          </a:xfrm>
          <a:prstGeom prst="triangl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44" name="二等辺三角形 43"/>
          <p:cNvSpPr/>
          <p:nvPr/>
        </p:nvSpPr>
        <p:spPr bwMode="auto">
          <a:xfrm>
            <a:off x="3297378" y="4455121"/>
            <a:ext cx="163513" cy="112713"/>
          </a:xfrm>
          <a:prstGeom prst="triangl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45" name="直線コネクタ 44"/>
          <p:cNvCxnSpPr/>
          <p:nvPr/>
        </p:nvCxnSpPr>
        <p:spPr bwMode="auto">
          <a:xfrm rot="16200000" flipH="1">
            <a:off x="3279915" y="4345583"/>
            <a:ext cx="6350" cy="21272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6" name="正方形/長方形 45"/>
          <p:cNvSpPr/>
          <p:nvPr/>
        </p:nvSpPr>
        <p:spPr bwMode="auto">
          <a:xfrm>
            <a:off x="2949716" y="4342408"/>
            <a:ext cx="225425" cy="2159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b="1" kern="0" dirty="0">
                <a:solidFill>
                  <a:srgbClr val="000000"/>
                </a:solidFill>
                <a:latin typeface="Calibri"/>
                <a:ea typeface="ＭＳ Ｐゴシック"/>
              </a:rPr>
              <a:t>M</a:t>
            </a:r>
            <a:endParaRPr lang="ja-JP" altLang="en-US" sz="1100" b="1" kern="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3883166" y="4707533"/>
            <a:ext cx="638175" cy="0"/>
          </a:xfrm>
          <a:prstGeom prst="line">
            <a:avLst/>
          </a:prstGeom>
          <a:noFill/>
          <a:ln w="25400" cap="flat" cmpd="sng" algn="ctr">
            <a:solidFill>
              <a:srgbClr val="E119D7"/>
            </a:solidFill>
            <a:prstDash val="solid"/>
          </a:ln>
          <a:effectLst/>
        </p:spPr>
      </p:cxnSp>
      <p:cxnSp>
        <p:nvCxnSpPr>
          <p:cNvPr id="48" name="直線コネクタ 47"/>
          <p:cNvCxnSpPr/>
          <p:nvPr/>
        </p:nvCxnSpPr>
        <p:spPr>
          <a:xfrm flipH="1">
            <a:off x="3873640" y="5215533"/>
            <a:ext cx="647700" cy="0"/>
          </a:xfrm>
          <a:prstGeom prst="line">
            <a:avLst/>
          </a:prstGeom>
          <a:noFill/>
          <a:ln w="25400" cap="flat" cmpd="sng" algn="ctr">
            <a:solidFill>
              <a:srgbClr val="E119D7"/>
            </a:solidFill>
            <a:prstDash val="solid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 flipH="1">
            <a:off x="2244865" y="3739158"/>
            <a:ext cx="2297112" cy="12700"/>
          </a:xfrm>
          <a:prstGeom prst="line">
            <a:avLst/>
          </a:prstGeom>
          <a:noFill/>
          <a:ln w="25400" cap="flat" cmpd="sng" algn="ctr">
            <a:solidFill>
              <a:srgbClr val="E119D7"/>
            </a:solidFill>
            <a:prstDash val="solid"/>
          </a:ln>
          <a:effectLst/>
        </p:spPr>
      </p:cxnSp>
      <p:grpSp>
        <p:nvGrpSpPr>
          <p:cNvPr id="50" name="グループ化 38"/>
          <p:cNvGrpSpPr>
            <a:grpSpLocks/>
          </p:cNvGrpSpPr>
          <p:nvPr/>
        </p:nvGrpSpPr>
        <p:grpSpPr bwMode="auto">
          <a:xfrm rot="-5400000">
            <a:off x="3107672" y="4763890"/>
            <a:ext cx="288925" cy="427037"/>
            <a:chOff x="6973888" y="2582863"/>
            <a:chExt cx="225425" cy="341312"/>
          </a:xfrm>
        </p:grpSpPr>
        <p:sp>
          <p:nvSpPr>
            <p:cNvPr id="51" name="二等辺三角形 50"/>
            <p:cNvSpPr/>
            <p:nvPr/>
          </p:nvSpPr>
          <p:spPr bwMode="auto">
            <a:xfrm rot="16200000">
              <a:off x="7083412" y="2779636"/>
              <a:ext cx="163678" cy="112713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2" name="二等辺三角形 51"/>
            <p:cNvSpPr/>
            <p:nvPr/>
          </p:nvSpPr>
          <p:spPr bwMode="auto">
            <a:xfrm rot="5400000">
              <a:off x="6970700" y="2785980"/>
              <a:ext cx="163677" cy="112712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 flipH="1">
              <a:off x="7101463" y="2639959"/>
              <a:ext cx="6193" cy="21316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4" name="正方形/長方形 53"/>
            <p:cNvSpPr/>
            <p:nvPr/>
          </p:nvSpPr>
          <p:spPr>
            <a:xfrm>
              <a:off x="6973888" y="2582863"/>
              <a:ext cx="225425" cy="4314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55" name="テキスト ボックス 80"/>
          <p:cNvSpPr txBox="1">
            <a:spLocks noChangeArrowheads="1"/>
          </p:cNvSpPr>
          <p:nvPr/>
        </p:nvSpPr>
        <p:spPr bwMode="auto">
          <a:xfrm>
            <a:off x="1730515" y="4839296"/>
            <a:ext cx="1196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Manual valve</a:t>
            </a:r>
          </a:p>
        </p:txBody>
      </p:sp>
      <p:sp>
        <p:nvSpPr>
          <p:cNvPr id="56" name="テキスト ボックス 80"/>
          <p:cNvSpPr txBox="1">
            <a:spLocks noChangeArrowheads="1"/>
          </p:cNvSpPr>
          <p:nvPr/>
        </p:nvSpPr>
        <p:spPr bwMode="auto">
          <a:xfrm>
            <a:off x="1730516" y="5312242"/>
            <a:ext cx="1074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Excess flow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valve</a:t>
            </a:r>
          </a:p>
        </p:txBody>
      </p:sp>
      <p:sp>
        <p:nvSpPr>
          <p:cNvPr id="57" name="テキスト ボックス 80"/>
          <p:cNvSpPr txBox="1">
            <a:spLocks noChangeArrowheads="1"/>
          </p:cNvSpPr>
          <p:nvPr/>
        </p:nvSpPr>
        <p:spPr bwMode="auto">
          <a:xfrm>
            <a:off x="4373703" y="5477471"/>
            <a:ext cx="2032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 relief valve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(Pressure type , option)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349750" y="4965438"/>
            <a:ext cx="2355586" cy="927531"/>
          </a:xfrm>
          <a:prstGeom prst="rect">
            <a:avLst/>
          </a:prstGeom>
          <a:solidFill>
            <a:srgbClr val="4F81BD">
              <a:alpha val="5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9" name="下矢印 58"/>
          <p:cNvSpPr/>
          <p:nvPr/>
        </p:nvSpPr>
        <p:spPr>
          <a:xfrm rot="10800000">
            <a:off x="3346590" y="6048970"/>
            <a:ext cx="411162" cy="196850"/>
          </a:xfrm>
          <a:prstGeom prst="downArrow">
            <a:avLst/>
          </a:prstGeom>
          <a:solidFill>
            <a:srgbClr val="E119D7">
              <a:alpha val="40000"/>
            </a:srgbClr>
          </a:solidFill>
          <a:ln w="25400" cap="flat" cmpd="sng" algn="ctr">
            <a:solidFill>
              <a:srgbClr val="E119D7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0" name="下矢印 59"/>
          <p:cNvSpPr/>
          <p:nvPr/>
        </p:nvSpPr>
        <p:spPr>
          <a:xfrm rot="16200000">
            <a:off x="4652309" y="3601839"/>
            <a:ext cx="304800" cy="277813"/>
          </a:xfrm>
          <a:prstGeom prst="downArrow">
            <a:avLst/>
          </a:prstGeom>
          <a:solidFill>
            <a:srgbClr val="E119D7">
              <a:alpha val="40000"/>
            </a:srgbClr>
          </a:solidFill>
          <a:ln w="25400" cap="flat" cmpd="sng" algn="ctr">
            <a:solidFill>
              <a:srgbClr val="E119D7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1" name="下矢印 60"/>
          <p:cNvSpPr/>
          <p:nvPr/>
        </p:nvSpPr>
        <p:spPr>
          <a:xfrm rot="16200000" flipV="1">
            <a:off x="1866246" y="3609777"/>
            <a:ext cx="279400" cy="271462"/>
          </a:xfrm>
          <a:prstGeom prst="downArrow">
            <a:avLst/>
          </a:prstGeom>
          <a:solidFill>
            <a:srgbClr val="E119D7">
              <a:alpha val="40000"/>
            </a:srgbClr>
          </a:solidFill>
          <a:ln w="25400" cap="flat" cmpd="sng" algn="ctr">
            <a:solidFill>
              <a:srgbClr val="E119D7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2" name="テキスト ボックス 80"/>
          <p:cNvSpPr txBox="1">
            <a:spLocks noChangeArrowheads="1"/>
          </p:cNvSpPr>
          <p:nvPr/>
        </p:nvSpPr>
        <p:spPr bwMode="auto">
          <a:xfrm>
            <a:off x="1730516" y="3891559"/>
            <a:ext cx="8996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Engine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Port A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80"/>
          <p:cNvSpPr txBox="1">
            <a:spLocks noChangeArrowheads="1"/>
          </p:cNvSpPr>
          <p:nvPr/>
        </p:nvSpPr>
        <p:spPr bwMode="auto">
          <a:xfrm>
            <a:off x="4810266" y="3809009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Engine or  Receptacle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Port B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80"/>
          <p:cNvSpPr txBox="1">
            <a:spLocks noChangeArrowheads="1"/>
          </p:cNvSpPr>
          <p:nvPr/>
        </p:nvSpPr>
        <p:spPr bwMode="auto">
          <a:xfrm>
            <a:off x="3848240" y="6047383"/>
            <a:ext cx="11560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cylinder</a:t>
            </a:r>
          </a:p>
        </p:txBody>
      </p:sp>
      <p:sp>
        <p:nvSpPr>
          <p:cNvPr id="65" name="テキスト ボックス 80"/>
          <p:cNvSpPr txBox="1">
            <a:spLocks noChangeArrowheads="1"/>
          </p:cNvSpPr>
          <p:nvPr/>
        </p:nvSpPr>
        <p:spPr bwMode="auto">
          <a:xfrm>
            <a:off x="3487878" y="3845521"/>
            <a:ext cx="621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Valve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body</a:t>
            </a:r>
          </a:p>
        </p:txBody>
      </p:sp>
      <p:sp>
        <p:nvSpPr>
          <p:cNvPr id="66" name="テキスト ボックス 80"/>
          <p:cNvSpPr txBox="1">
            <a:spLocks noChangeArrowheads="1"/>
          </p:cNvSpPr>
          <p:nvPr/>
        </p:nvSpPr>
        <p:spPr bwMode="auto">
          <a:xfrm>
            <a:off x="8661285" y="5656858"/>
            <a:ext cx="1532664" cy="738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Attachment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cylinder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charset="-128"/>
              </a:rPr>
              <a:t>⑤</a:t>
            </a: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EFV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inside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3371990" y="5699720"/>
            <a:ext cx="501650" cy="0"/>
          </a:xfrm>
          <a:prstGeom prst="line">
            <a:avLst/>
          </a:prstGeom>
          <a:noFill/>
          <a:ln w="25400" cap="flat" cmpd="sng" algn="ctr">
            <a:solidFill>
              <a:srgbClr val="E119D7"/>
            </a:solidFill>
            <a:prstDash val="solid"/>
          </a:ln>
          <a:effectLst/>
        </p:spPr>
      </p:cxnSp>
      <p:sp>
        <p:nvSpPr>
          <p:cNvPr id="3" name="テキスト ボックス 2"/>
          <p:cNvSpPr txBox="1"/>
          <p:nvPr/>
        </p:nvSpPr>
        <p:spPr bwMode="auto">
          <a:xfrm>
            <a:off x="4247356" y="932777"/>
            <a:ext cx="73212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Since the </a:t>
            </a:r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Excess flow valve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 inserted in the threaded portion for attachment to the cylinder, it is difficult to break. On the other hand, the automatic valve is exposed to the outside.</a:t>
            </a: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Excess flow valves</a:t>
            </a:r>
            <a:r>
              <a:rPr lang="en-US" altLang="ja-JP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more suitable than automatic valves, for preventing fuel outflow during accidents.</a:t>
            </a:r>
          </a:p>
        </p:txBody>
      </p:sp>
      <p:sp>
        <p:nvSpPr>
          <p:cNvPr id="4" name="下矢印 3"/>
          <p:cNvSpPr/>
          <p:nvPr/>
        </p:nvSpPr>
        <p:spPr bwMode="auto">
          <a:xfrm>
            <a:off x="6732589" y="1988840"/>
            <a:ext cx="719137" cy="27003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86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1344" y="1339309"/>
            <a:ext cx="756084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Aft>
                <a:spcPts val="600"/>
              </a:spcAft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During discussion with experts following concerns have been raised on </a:t>
            </a:r>
          </a:p>
          <a:p>
            <a:pPr marL="4763" lvl="1">
              <a:spcAft>
                <a:spcPts val="600"/>
              </a:spcAft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(1) Setup of automatic valve (AV)</a:t>
            </a:r>
          </a:p>
          <a:p>
            <a:pPr marL="4763" lvl="1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- adds potential leaking points upstream of the AV</a:t>
            </a:r>
          </a:p>
          <a:p>
            <a:pPr marL="534988" lvl="1" indent="-530225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- slow leaks cannot be avoided because they are not detected by EFVs</a:t>
            </a:r>
          </a:p>
          <a:p>
            <a:pPr marL="450850" lvl="1" indent="-446088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0850" lvl="1" indent="-446088">
              <a:spcAft>
                <a:spcPts val="600"/>
              </a:spcAft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(2) Malfunction of EFV</a:t>
            </a:r>
          </a:p>
          <a:p>
            <a:pPr marL="450850" lvl="1" indent="-446088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- access to reset EFV</a:t>
            </a:r>
          </a:p>
          <a:p>
            <a:pPr marL="450850" lvl="1" indent="-446088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- how to detect if there is gas inside the cylinder</a:t>
            </a:r>
          </a:p>
          <a:p>
            <a:pPr marL="450850" lvl="1" indent="-446088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0850" lvl="1" indent="-446088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(3) Harmonization with ISO</a:t>
            </a:r>
          </a:p>
          <a:p>
            <a:pPr marL="450850" lvl="1" indent="-446088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763" lvl="1">
              <a:spcAft>
                <a:spcPts val="1200"/>
              </a:spcAft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Concerns seem to come from reflecting partial points of view.</a:t>
            </a:r>
          </a:p>
          <a:p>
            <a:pPr marL="4763" lvl="1">
              <a:spcAft>
                <a:spcPts val="600"/>
              </a:spcAft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Risk assessment was made considering both configuration (with/without shut off type EFB) and various cases of possible accidents, events/operations and the risks in each case.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87488" y="476672"/>
            <a:ext cx="8892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sz="3200" b="1" kern="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Assessment of Proposal</a:t>
            </a:r>
            <a:endParaRPr lang="ja-JP" altLang="en-US" sz="3200" b="1" kern="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824192" y="1340768"/>
            <a:ext cx="432048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>
              <a:spcAft>
                <a:spcPts val="600"/>
              </a:spcAft>
            </a:pP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Risk Assessment (next slides):</a:t>
            </a:r>
          </a:p>
          <a:p>
            <a:pPr marL="1077913" lvl="1" indent="-1077913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Case 1  Malfunction of EFV</a:t>
            </a:r>
          </a:p>
          <a:p>
            <a:pPr marL="1077913" lvl="1" indent="-1077913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Case 2  Slow leak in enclosed parking places</a:t>
            </a:r>
          </a:p>
          <a:p>
            <a:pPr marL="1077913" lvl="1" indent="-1077913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Case 3  Pipe break (just after AV)</a:t>
            </a:r>
          </a:p>
          <a:p>
            <a:pPr marL="1077913" lvl="1" indent="-1077913">
              <a:spcAft>
                <a:spcPts val="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Case 4  Pipe break (just after AV) with malfunction of AV or pressure switch (AV open)</a:t>
            </a:r>
          </a:p>
          <a:p>
            <a:pPr marL="1077913" lvl="1" indent="-1077913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Case 5  Cylinder dropout (cylinder valve survive)</a:t>
            </a:r>
          </a:p>
          <a:p>
            <a:pPr marL="1077913" lvl="1" indent="-1077913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Case 6  Cylinder dropout (only PRD and EFV survive)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6312024" y="3104234"/>
            <a:ext cx="1432386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05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631503" y="1265314"/>
            <a:ext cx="87529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Connection points upstream of AV exist and are allowed in UNR and ISO.</a:t>
            </a:r>
          </a:p>
          <a:p>
            <a:pPr marL="4763" lvl="1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PRDs for cylinders of long length are assembled by extending from the opposite end of the cylinder with piping connection.</a:t>
            </a:r>
          </a:p>
          <a:p>
            <a:pPr marL="4763" lvl="1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UNR110 provides methods of bonfire test.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40466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b="1" kern="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Risk Assessment: Concerns about potential leak points upstream of the Automatic Valve</a:t>
            </a:r>
            <a:endParaRPr lang="ja-JP" altLang="en-US" b="1" kern="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03512" y="3172650"/>
            <a:ext cx="8667964" cy="3493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dirty="0"/>
              <a:t>UNR110  Annex 3A – Appendix A</a:t>
            </a:r>
          </a:p>
          <a:p>
            <a:r>
              <a:rPr lang="en-US" altLang="ja-JP" dirty="0"/>
              <a:t>A.15.7.  Cylinders greater than 1.65 m length</a:t>
            </a:r>
          </a:p>
          <a:p>
            <a:pPr marL="450850"/>
            <a:r>
              <a:rPr lang="en-US" altLang="ja-JP" dirty="0"/>
              <a:t>If the cylinder is fitted with a pressure relief device at one end, the fire source</a:t>
            </a:r>
          </a:p>
          <a:p>
            <a:pPr marL="450850"/>
            <a:r>
              <a:rPr lang="en-US" altLang="ja-JP" dirty="0"/>
              <a:t>shall commence at the opposite end of the cylinder. If </a:t>
            </a:r>
            <a:r>
              <a:rPr lang="en-US" altLang="ja-JP" dirty="0">
                <a:solidFill>
                  <a:srgbClr val="FF0000"/>
                </a:solidFill>
              </a:rPr>
              <a:t>the cylinder is fitted</a:t>
            </a:r>
          </a:p>
          <a:p>
            <a:pPr marL="450850"/>
            <a:r>
              <a:rPr lang="en-US" altLang="ja-JP" dirty="0">
                <a:solidFill>
                  <a:srgbClr val="FF0000"/>
                </a:solidFill>
              </a:rPr>
              <a:t>with pressure relief devices at both ends, or at more than one location along</a:t>
            </a:r>
          </a:p>
          <a:p>
            <a:pPr marL="450850"/>
            <a:r>
              <a:rPr lang="en-US" altLang="ja-JP" dirty="0">
                <a:solidFill>
                  <a:srgbClr val="FF0000"/>
                </a:solidFill>
              </a:rPr>
              <a:t>the length of the cylinder,</a:t>
            </a:r>
            <a:r>
              <a:rPr lang="en-US" altLang="ja-JP" dirty="0"/>
              <a:t> the </a:t>
            </a:r>
            <a:r>
              <a:rPr lang="en-US" altLang="ja-JP" dirty="0" err="1"/>
              <a:t>centre</a:t>
            </a:r>
            <a:r>
              <a:rPr lang="en-US" altLang="ja-JP" dirty="0"/>
              <a:t> of the fire source shall be </a:t>
            </a:r>
            <a:r>
              <a:rPr lang="en-US" altLang="ja-JP" dirty="0" err="1"/>
              <a:t>centred</a:t>
            </a:r>
            <a:endParaRPr lang="en-US" altLang="ja-JP" dirty="0"/>
          </a:p>
          <a:p>
            <a:pPr marL="450850"/>
            <a:r>
              <a:rPr lang="en-US" altLang="ja-JP" dirty="0"/>
              <a:t>midway between the pressure relief devices that are separated by the greatest</a:t>
            </a:r>
          </a:p>
          <a:p>
            <a:pPr marL="450850"/>
            <a:r>
              <a:rPr lang="en-US" altLang="ja-JP" dirty="0"/>
              <a:t>horizontal distance.</a:t>
            </a:r>
          </a:p>
          <a:p>
            <a:pPr marL="450850"/>
            <a:r>
              <a:rPr lang="en-US" altLang="ja-JP" dirty="0"/>
              <a:t>If the cylinder is additionally protected using thermal insulation, then two fire</a:t>
            </a:r>
          </a:p>
          <a:p>
            <a:pPr marL="450850"/>
            <a:r>
              <a:rPr lang="en-US" altLang="ja-JP" dirty="0"/>
              <a:t>tests at service pressure shall be performed, one with the fire </a:t>
            </a:r>
            <a:r>
              <a:rPr lang="en-US" altLang="ja-JP" dirty="0" err="1"/>
              <a:t>centred</a:t>
            </a:r>
            <a:r>
              <a:rPr lang="en-US" altLang="ja-JP" dirty="0"/>
              <a:t> midway</a:t>
            </a:r>
          </a:p>
          <a:p>
            <a:pPr marL="450850"/>
            <a:r>
              <a:rPr lang="en-US" altLang="ja-JP" dirty="0"/>
              <a:t>along the cylinder length, and the other with the fire commencing at one of</a:t>
            </a:r>
          </a:p>
          <a:p>
            <a:pPr marL="450850"/>
            <a:r>
              <a:rPr lang="en-US" altLang="ja-JP" dirty="0"/>
              <a:t>the cylinder ends.</a:t>
            </a:r>
          </a:p>
        </p:txBody>
      </p:sp>
    </p:spTree>
    <p:extLst>
      <p:ext uri="{BB962C8B-B14F-4D97-AF65-F5344CB8AC3E}">
        <p14:creationId xmlns:p14="http://schemas.microsoft.com/office/powerpoint/2010/main" val="187093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38300" y="206525"/>
            <a:ext cx="8892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Risk Assessment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 1  Malfunction of EFV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765629" y="818710"/>
          <a:ext cx="6660742" cy="54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8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Event / Operation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49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 stop</a:t>
                      </a: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Leak check by driver</a:t>
                      </a:r>
                      <a:endParaRPr kumimoji="1" lang="en-US" altLang="ja-JP" b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Operation of MV and EFV reset</a:t>
                      </a:r>
                    </a:p>
                    <a:p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 restart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 stop</a:t>
                      </a: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Automatic pressure equalization and 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EFV reset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restart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5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Risk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Collision from other approaching vehicles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Contact with driver operating outside the vehicle by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other approaching vehicles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Collision from other approaching vehicles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25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Safety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7" name="テキスト ボックス 126"/>
          <p:cNvSpPr txBox="1"/>
          <p:nvPr/>
        </p:nvSpPr>
        <p:spPr bwMode="auto">
          <a:xfrm>
            <a:off x="5542834" y="5519724"/>
            <a:ext cx="10801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≤</a:t>
            </a:r>
          </a:p>
        </p:txBody>
      </p:sp>
      <p:sp>
        <p:nvSpPr>
          <p:cNvPr id="126" name="Rectangle 9"/>
          <p:cNvSpPr>
            <a:spLocks noChangeArrowheads="1"/>
          </p:cNvSpPr>
          <p:nvPr/>
        </p:nvSpPr>
        <p:spPr bwMode="auto">
          <a:xfrm>
            <a:off x="2374211" y="2788530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128" name="Rectangle 9"/>
          <p:cNvSpPr>
            <a:spLocks noChangeArrowheads="1"/>
          </p:cNvSpPr>
          <p:nvPr/>
        </p:nvSpPr>
        <p:spPr bwMode="auto">
          <a:xfrm>
            <a:off x="2378989" y="4038889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2384601" y="4674653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130" name="Rectangle 9"/>
          <p:cNvSpPr>
            <a:spLocks noChangeArrowheads="1"/>
          </p:cNvSpPr>
          <p:nvPr/>
        </p:nvSpPr>
        <p:spPr bwMode="auto">
          <a:xfrm>
            <a:off x="2376615" y="5258965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131" name="Freeform 277"/>
          <p:cNvSpPr>
            <a:spLocks/>
          </p:cNvSpPr>
          <p:nvPr/>
        </p:nvSpPr>
        <p:spPr bwMode="auto">
          <a:xfrm rot="5400000">
            <a:off x="1283557" y="5493108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DBEEF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32" name="直線コネクタ 131"/>
          <p:cNvCxnSpPr/>
          <p:nvPr/>
        </p:nvCxnSpPr>
        <p:spPr bwMode="auto">
          <a:xfrm>
            <a:off x="1804173" y="791430"/>
            <a:ext cx="0" cy="4871769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Freeform 278"/>
          <p:cNvSpPr>
            <a:spLocks/>
          </p:cNvSpPr>
          <p:nvPr/>
        </p:nvSpPr>
        <p:spPr bwMode="auto">
          <a:xfrm rot="5400000">
            <a:off x="1283557" y="5493108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34" name="グループ化 133"/>
          <p:cNvGrpSpPr/>
          <p:nvPr/>
        </p:nvGrpSpPr>
        <p:grpSpPr>
          <a:xfrm rot="5400000">
            <a:off x="1658205" y="5245462"/>
            <a:ext cx="320675" cy="198437"/>
            <a:chOff x="7074185" y="5878076"/>
            <a:chExt cx="320675" cy="198437"/>
          </a:xfrm>
        </p:grpSpPr>
        <p:sp>
          <p:nvSpPr>
            <p:cNvPr id="135" name="Rectangle 279"/>
            <p:cNvSpPr>
              <a:spLocks noChangeArrowheads="1"/>
            </p:cNvSpPr>
            <p:nvPr/>
          </p:nvSpPr>
          <p:spPr bwMode="auto">
            <a:xfrm>
              <a:off x="7074185" y="5878076"/>
              <a:ext cx="320675" cy="1984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Rectangle 280"/>
            <p:cNvSpPr>
              <a:spLocks noChangeArrowheads="1"/>
            </p:cNvSpPr>
            <p:nvPr/>
          </p:nvSpPr>
          <p:spPr bwMode="auto">
            <a:xfrm>
              <a:off x="7083410" y="5904597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137" name="グループ化 136"/>
          <p:cNvGrpSpPr/>
          <p:nvPr/>
        </p:nvGrpSpPr>
        <p:grpSpPr>
          <a:xfrm rot="5400000">
            <a:off x="1799493" y="2673357"/>
            <a:ext cx="222250" cy="388937"/>
            <a:chOff x="3381660" y="5690751"/>
            <a:chExt cx="222250" cy="388937"/>
          </a:xfrm>
        </p:grpSpPr>
        <p:sp>
          <p:nvSpPr>
            <p:cNvPr id="138" name="Freeform 281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Line 285"/>
            <p:cNvSpPr>
              <a:spLocks noChangeShapeType="1"/>
            </p:cNvSpPr>
            <p:nvPr/>
          </p:nvSpPr>
          <p:spPr bwMode="auto">
            <a:xfrm>
              <a:off x="34959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Rectangle 286"/>
            <p:cNvSpPr>
              <a:spLocks noChangeArrowheads="1"/>
            </p:cNvSpPr>
            <p:nvPr/>
          </p:nvSpPr>
          <p:spPr bwMode="auto">
            <a:xfrm>
              <a:off x="3389598" y="5690752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Rectangle 287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Rectangle 288"/>
            <p:cNvSpPr>
              <a:spLocks noChangeArrowheads="1"/>
            </p:cNvSpPr>
            <p:nvPr/>
          </p:nvSpPr>
          <p:spPr bwMode="auto">
            <a:xfrm>
              <a:off x="3428683" y="5720822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grpSp>
        <p:nvGrpSpPr>
          <p:cNvPr id="157" name="グループ化 156"/>
          <p:cNvGrpSpPr/>
          <p:nvPr/>
        </p:nvGrpSpPr>
        <p:grpSpPr>
          <a:xfrm rot="5400000">
            <a:off x="1733613" y="3993027"/>
            <a:ext cx="220663" cy="271462"/>
            <a:chOff x="5135847" y="5816163"/>
            <a:chExt cx="220663" cy="271462"/>
          </a:xfrm>
        </p:grpSpPr>
        <p:sp>
          <p:nvSpPr>
            <p:cNvPr id="158" name="Freeform 299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300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301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302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Line 303"/>
            <p:cNvSpPr>
              <a:spLocks noChangeShapeType="1"/>
            </p:cNvSpPr>
            <p:nvPr/>
          </p:nvSpPr>
          <p:spPr bwMode="auto">
            <a:xfrm>
              <a:off x="5242210" y="5820926"/>
              <a:ext cx="0" cy="1762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Line 304"/>
            <p:cNvSpPr>
              <a:spLocks noChangeShapeType="1"/>
            </p:cNvSpPr>
            <p:nvPr/>
          </p:nvSpPr>
          <p:spPr bwMode="auto">
            <a:xfrm>
              <a:off x="5146960" y="5816163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4" name="Freeform 305"/>
          <p:cNvSpPr>
            <a:spLocks noEditPoints="1"/>
          </p:cNvSpPr>
          <p:nvPr/>
        </p:nvSpPr>
        <p:spPr bwMode="auto">
          <a:xfrm rot="5400000">
            <a:off x="982180" y="4523600"/>
            <a:ext cx="1933699" cy="554588"/>
          </a:xfrm>
          <a:custGeom>
            <a:avLst/>
            <a:gdLst>
              <a:gd name="T0" fmla="*/ 0 w 5280"/>
              <a:gd name="T1" fmla="*/ 699 h 1088"/>
              <a:gd name="T2" fmla="*/ 0 w 5280"/>
              <a:gd name="T3" fmla="*/ 459 h 1088"/>
              <a:gd name="T4" fmla="*/ 48 w 5280"/>
              <a:gd name="T5" fmla="*/ 267 h 1088"/>
              <a:gd name="T6" fmla="*/ 48 w 5280"/>
              <a:gd name="T7" fmla="*/ 73 h 1088"/>
              <a:gd name="T8" fmla="*/ 118 w 5280"/>
              <a:gd name="T9" fmla="*/ 76 h 1088"/>
              <a:gd name="T10" fmla="*/ 337 w 5280"/>
              <a:gd name="T11" fmla="*/ 48 h 1088"/>
              <a:gd name="T12" fmla="*/ 481 w 5280"/>
              <a:gd name="T13" fmla="*/ 48 h 1088"/>
              <a:gd name="T14" fmla="*/ 673 w 5280"/>
              <a:gd name="T15" fmla="*/ 0 h 1088"/>
              <a:gd name="T16" fmla="*/ 961 w 5280"/>
              <a:gd name="T17" fmla="*/ 0 h 1088"/>
              <a:gd name="T18" fmla="*/ 1201 w 5280"/>
              <a:gd name="T19" fmla="*/ 0 h 1088"/>
              <a:gd name="T20" fmla="*/ 1393 w 5280"/>
              <a:gd name="T21" fmla="*/ 48 h 1088"/>
              <a:gd name="T22" fmla="*/ 1537 w 5280"/>
              <a:gd name="T23" fmla="*/ 48 h 1088"/>
              <a:gd name="T24" fmla="*/ 1729 w 5280"/>
              <a:gd name="T25" fmla="*/ 0 h 1088"/>
              <a:gd name="T26" fmla="*/ 2017 w 5280"/>
              <a:gd name="T27" fmla="*/ 0 h 1088"/>
              <a:gd name="T28" fmla="*/ 2257 w 5280"/>
              <a:gd name="T29" fmla="*/ 0 h 1088"/>
              <a:gd name="T30" fmla="*/ 2449 w 5280"/>
              <a:gd name="T31" fmla="*/ 48 h 1088"/>
              <a:gd name="T32" fmla="*/ 2593 w 5280"/>
              <a:gd name="T33" fmla="*/ 48 h 1088"/>
              <a:gd name="T34" fmla="*/ 2785 w 5280"/>
              <a:gd name="T35" fmla="*/ 0 h 1088"/>
              <a:gd name="T36" fmla="*/ 3073 w 5280"/>
              <a:gd name="T37" fmla="*/ 0 h 1088"/>
              <a:gd name="T38" fmla="*/ 3313 w 5280"/>
              <a:gd name="T39" fmla="*/ 0 h 1088"/>
              <a:gd name="T40" fmla="*/ 3505 w 5280"/>
              <a:gd name="T41" fmla="*/ 48 h 1088"/>
              <a:gd name="T42" fmla="*/ 3649 w 5280"/>
              <a:gd name="T43" fmla="*/ 48 h 1088"/>
              <a:gd name="T44" fmla="*/ 3841 w 5280"/>
              <a:gd name="T45" fmla="*/ 0 h 1088"/>
              <a:gd name="T46" fmla="*/ 4129 w 5280"/>
              <a:gd name="T47" fmla="*/ 0 h 1088"/>
              <a:gd name="T48" fmla="*/ 4369 w 5280"/>
              <a:gd name="T49" fmla="*/ 0 h 1088"/>
              <a:gd name="T50" fmla="*/ 4561 w 5280"/>
              <a:gd name="T51" fmla="*/ 48 h 1088"/>
              <a:gd name="T52" fmla="*/ 4705 w 5280"/>
              <a:gd name="T53" fmla="*/ 48 h 1088"/>
              <a:gd name="T54" fmla="*/ 4897 w 5280"/>
              <a:gd name="T55" fmla="*/ 0 h 1088"/>
              <a:gd name="T56" fmla="*/ 5112 w 5280"/>
              <a:gd name="T57" fmla="*/ 51 h 1088"/>
              <a:gd name="T58" fmla="*/ 5165 w 5280"/>
              <a:gd name="T59" fmla="*/ 76 h 1088"/>
              <a:gd name="T60" fmla="*/ 5220 w 5280"/>
              <a:gd name="T61" fmla="*/ 138 h 1088"/>
              <a:gd name="T62" fmla="*/ 5232 w 5280"/>
              <a:gd name="T63" fmla="*/ 365 h 1088"/>
              <a:gd name="T64" fmla="*/ 5232 w 5280"/>
              <a:gd name="T65" fmla="*/ 509 h 1088"/>
              <a:gd name="T66" fmla="*/ 5280 w 5280"/>
              <a:gd name="T67" fmla="*/ 701 h 1088"/>
              <a:gd name="T68" fmla="*/ 5231 w 5280"/>
              <a:gd name="T69" fmla="*/ 919 h 1088"/>
              <a:gd name="T70" fmla="*/ 5207 w 5280"/>
              <a:gd name="T71" fmla="*/ 969 h 1088"/>
              <a:gd name="T72" fmla="*/ 5144 w 5280"/>
              <a:gd name="T73" fmla="*/ 1028 h 1088"/>
              <a:gd name="T74" fmla="*/ 4921 w 5280"/>
              <a:gd name="T75" fmla="*/ 1040 h 1088"/>
              <a:gd name="T76" fmla="*/ 4777 w 5280"/>
              <a:gd name="T77" fmla="*/ 1040 h 1088"/>
              <a:gd name="T78" fmla="*/ 4585 w 5280"/>
              <a:gd name="T79" fmla="*/ 1088 h 1088"/>
              <a:gd name="T80" fmla="*/ 4297 w 5280"/>
              <a:gd name="T81" fmla="*/ 1088 h 1088"/>
              <a:gd name="T82" fmla="*/ 4057 w 5280"/>
              <a:gd name="T83" fmla="*/ 1088 h 1088"/>
              <a:gd name="T84" fmla="*/ 3865 w 5280"/>
              <a:gd name="T85" fmla="*/ 1040 h 1088"/>
              <a:gd name="T86" fmla="*/ 3721 w 5280"/>
              <a:gd name="T87" fmla="*/ 1040 h 1088"/>
              <a:gd name="T88" fmla="*/ 3529 w 5280"/>
              <a:gd name="T89" fmla="*/ 1088 h 1088"/>
              <a:gd name="T90" fmla="*/ 3241 w 5280"/>
              <a:gd name="T91" fmla="*/ 1088 h 1088"/>
              <a:gd name="T92" fmla="*/ 3001 w 5280"/>
              <a:gd name="T93" fmla="*/ 1088 h 1088"/>
              <a:gd name="T94" fmla="*/ 2809 w 5280"/>
              <a:gd name="T95" fmla="*/ 1040 h 1088"/>
              <a:gd name="T96" fmla="*/ 2665 w 5280"/>
              <a:gd name="T97" fmla="*/ 1040 h 1088"/>
              <a:gd name="T98" fmla="*/ 2473 w 5280"/>
              <a:gd name="T99" fmla="*/ 1088 h 1088"/>
              <a:gd name="T100" fmla="*/ 2185 w 5280"/>
              <a:gd name="T101" fmla="*/ 1088 h 1088"/>
              <a:gd name="T102" fmla="*/ 1945 w 5280"/>
              <a:gd name="T103" fmla="*/ 1088 h 1088"/>
              <a:gd name="T104" fmla="*/ 1753 w 5280"/>
              <a:gd name="T105" fmla="*/ 1040 h 1088"/>
              <a:gd name="T106" fmla="*/ 1609 w 5280"/>
              <a:gd name="T107" fmla="*/ 1040 h 1088"/>
              <a:gd name="T108" fmla="*/ 1417 w 5280"/>
              <a:gd name="T109" fmla="*/ 1088 h 1088"/>
              <a:gd name="T110" fmla="*/ 1129 w 5280"/>
              <a:gd name="T111" fmla="*/ 1088 h 1088"/>
              <a:gd name="T112" fmla="*/ 889 w 5280"/>
              <a:gd name="T113" fmla="*/ 1088 h 1088"/>
              <a:gd name="T114" fmla="*/ 697 w 5280"/>
              <a:gd name="T115" fmla="*/ 1040 h 1088"/>
              <a:gd name="T116" fmla="*/ 553 w 5280"/>
              <a:gd name="T117" fmla="*/ 1040 h 1088"/>
              <a:gd name="T118" fmla="*/ 361 w 5280"/>
              <a:gd name="T119" fmla="*/ 1088 h 1088"/>
              <a:gd name="T120" fmla="*/ 111 w 5280"/>
              <a:gd name="T121" fmla="*/ 1067 h 1088"/>
              <a:gd name="T122" fmla="*/ 35 w 5280"/>
              <a:gd name="T123" fmla="*/ 997 h 1088"/>
              <a:gd name="T124" fmla="*/ 52 w 5280"/>
              <a:gd name="T125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80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92" y="1"/>
                </a:moveTo>
                <a:lnTo>
                  <a:pt x="5121" y="5"/>
                </a:lnTo>
                <a:cubicBezTo>
                  <a:pt x="5123" y="5"/>
                  <a:pt x="5124" y="5"/>
                  <a:pt x="5125" y="5"/>
                </a:cubicBezTo>
                <a:lnTo>
                  <a:pt x="5143" y="11"/>
                </a:lnTo>
                <a:lnTo>
                  <a:pt x="5129" y="57"/>
                </a:lnTo>
                <a:lnTo>
                  <a:pt x="5112" y="51"/>
                </a:lnTo>
                <a:lnTo>
                  <a:pt x="5116" y="52"/>
                </a:lnTo>
                <a:lnTo>
                  <a:pt x="5087" y="49"/>
                </a:lnTo>
                <a:lnTo>
                  <a:pt x="5092" y="1"/>
                </a:lnTo>
                <a:close/>
                <a:moveTo>
                  <a:pt x="5192" y="37"/>
                </a:moveTo>
                <a:lnTo>
                  <a:pt x="5220" y="56"/>
                </a:lnTo>
                <a:cubicBezTo>
                  <a:pt x="5223" y="57"/>
                  <a:pt x="5225" y="60"/>
                  <a:pt x="5227" y="62"/>
                </a:cubicBezTo>
                <a:lnTo>
                  <a:pt x="5234" y="74"/>
                </a:lnTo>
                <a:lnTo>
                  <a:pt x="5194" y="100"/>
                </a:lnTo>
                <a:lnTo>
                  <a:pt x="5186" y="89"/>
                </a:lnTo>
                <a:lnTo>
                  <a:pt x="5193" y="95"/>
                </a:lnTo>
                <a:lnTo>
                  <a:pt x="5165" y="76"/>
                </a:lnTo>
                <a:lnTo>
                  <a:pt x="5192" y="37"/>
                </a:lnTo>
                <a:close/>
                <a:moveTo>
                  <a:pt x="5261" y="114"/>
                </a:moveTo>
                <a:lnTo>
                  <a:pt x="5263" y="117"/>
                </a:lnTo>
                <a:cubicBezTo>
                  <a:pt x="5264" y="119"/>
                  <a:pt x="5265" y="121"/>
                  <a:pt x="5265" y="123"/>
                </a:cubicBezTo>
                <a:lnTo>
                  <a:pt x="5276" y="156"/>
                </a:lnTo>
                <a:cubicBezTo>
                  <a:pt x="5277" y="158"/>
                  <a:pt x="5277" y="160"/>
                  <a:pt x="5277" y="161"/>
                </a:cubicBezTo>
                <a:lnTo>
                  <a:pt x="5278" y="171"/>
                </a:lnTo>
                <a:lnTo>
                  <a:pt x="5230" y="175"/>
                </a:lnTo>
                <a:lnTo>
                  <a:pt x="5230" y="166"/>
                </a:lnTo>
                <a:lnTo>
                  <a:pt x="5231" y="171"/>
                </a:lnTo>
                <a:lnTo>
                  <a:pt x="5220" y="138"/>
                </a:lnTo>
                <a:lnTo>
                  <a:pt x="5222" y="144"/>
                </a:lnTo>
                <a:lnTo>
                  <a:pt x="5220" y="140"/>
                </a:lnTo>
                <a:lnTo>
                  <a:pt x="5261" y="114"/>
                </a:lnTo>
                <a:close/>
                <a:moveTo>
                  <a:pt x="5280" y="221"/>
                </a:moveTo>
                <a:lnTo>
                  <a:pt x="5280" y="269"/>
                </a:lnTo>
                <a:lnTo>
                  <a:pt x="5232" y="269"/>
                </a:lnTo>
                <a:lnTo>
                  <a:pt x="5232" y="221"/>
                </a:lnTo>
                <a:lnTo>
                  <a:pt x="5280" y="221"/>
                </a:lnTo>
                <a:close/>
                <a:moveTo>
                  <a:pt x="5280" y="317"/>
                </a:moveTo>
                <a:lnTo>
                  <a:pt x="5280" y="365"/>
                </a:lnTo>
                <a:lnTo>
                  <a:pt x="5232" y="365"/>
                </a:lnTo>
                <a:lnTo>
                  <a:pt x="5232" y="317"/>
                </a:lnTo>
                <a:lnTo>
                  <a:pt x="5280" y="317"/>
                </a:lnTo>
                <a:close/>
                <a:moveTo>
                  <a:pt x="5280" y="413"/>
                </a:moveTo>
                <a:lnTo>
                  <a:pt x="5280" y="461"/>
                </a:lnTo>
                <a:lnTo>
                  <a:pt x="5232" y="461"/>
                </a:lnTo>
                <a:lnTo>
                  <a:pt x="5232" y="413"/>
                </a:lnTo>
                <a:lnTo>
                  <a:pt x="5280" y="413"/>
                </a:lnTo>
                <a:close/>
                <a:moveTo>
                  <a:pt x="5280" y="509"/>
                </a:moveTo>
                <a:lnTo>
                  <a:pt x="5280" y="557"/>
                </a:lnTo>
                <a:lnTo>
                  <a:pt x="5232" y="557"/>
                </a:lnTo>
                <a:lnTo>
                  <a:pt x="5232" y="509"/>
                </a:lnTo>
                <a:lnTo>
                  <a:pt x="5280" y="509"/>
                </a:lnTo>
                <a:close/>
                <a:moveTo>
                  <a:pt x="5280" y="605"/>
                </a:moveTo>
                <a:lnTo>
                  <a:pt x="5280" y="653"/>
                </a:lnTo>
                <a:lnTo>
                  <a:pt x="5232" y="653"/>
                </a:lnTo>
                <a:lnTo>
                  <a:pt x="5232" y="605"/>
                </a:lnTo>
                <a:lnTo>
                  <a:pt x="5280" y="605"/>
                </a:lnTo>
                <a:close/>
                <a:moveTo>
                  <a:pt x="5280" y="701"/>
                </a:moveTo>
                <a:lnTo>
                  <a:pt x="5280" y="749"/>
                </a:lnTo>
                <a:lnTo>
                  <a:pt x="5232" y="749"/>
                </a:lnTo>
                <a:lnTo>
                  <a:pt x="5232" y="701"/>
                </a:lnTo>
                <a:lnTo>
                  <a:pt x="5280" y="701"/>
                </a:lnTo>
                <a:close/>
                <a:moveTo>
                  <a:pt x="5280" y="797"/>
                </a:moveTo>
                <a:lnTo>
                  <a:pt x="5280" y="845"/>
                </a:lnTo>
                <a:lnTo>
                  <a:pt x="5232" y="845"/>
                </a:lnTo>
                <a:lnTo>
                  <a:pt x="5232" y="797"/>
                </a:lnTo>
                <a:lnTo>
                  <a:pt x="5280" y="797"/>
                </a:lnTo>
                <a:close/>
                <a:moveTo>
                  <a:pt x="5280" y="895"/>
                </a:moveTo>
                <a:lnTo>
                  <a:pt x="5277" y="929"/>
                </a:lnTo>
                <a:cubicBezTo>
                  <a:pt x="5277" y="930"/>
                  <a:pt x="5277" y="932"/>
                  <a:pt x="5276" y="934"/>
                </a:cubicBezTo>
                <a:lnTo>
                  <a:pt x="5272" y="948"/>
                </a:lnTo>
                <a:lnTo>
                  <a:pt x="5226" y="932"/>
                </a:lnTo>
                <a:lnTo>
                  <a:pt x="5231" y="919"/>
                </a:lnTo>
                <a:lnTo>
                  <a:pt x="5230" y="924"/>
                </a:lnTo>
                <a:lnTo>
                  <a:pt x="5232" y="891"/>
                </a:lnTo>
                <a:lnTo>
                  <a:pt x="5280" y="895"/>
                </a:lnTo>
                <a:close/>
                <a:moveTo>
                  <a:pt x="5248" y="996"/>
                </a:moveTo>
                <a:lnTo>
                  <a:pt x="5227" y="1028"/>
                </a:lnTo>
                <a:cubicBezTo>
                  <a:pt x="5225" y="1030"/>
                  <a:pt x="5222" y="1033"/>
                  <a:pt x="5220" y="1035"/>
                </a:cubicBezTo>
                <a:lnTo>
                  <a:pt x="5211" y="1040"/>
                </a:lnTo>
                <a:lnTo>
                  <a:pt x="5185" y="1000"/>
                </a:lnTo>
                <a:lnTo>
                  <a:pt x="5193" y="994"/>
                </a:lnTo>
                <a:lnTo>
                  <a:pt x="5186" y="1001"/>
                </a:lnTo>
                <a:lnTo>
                  <a:pt x="5207" y="969"/>
                </a:lnTo>
                <a:lnTo>
                  <a:pt x="5248" y="996"/>
                </a:lnTo>
                <a:close/>
                <a:moveTo>
                  <a:pt x="5171" y="1066"/>
                </a:moveTo>
                <a:lnTo>
                  <a:pt x="5165" y="1071"/>
                </a:lnTo>
                <a:cubicBezTo>
                  <a:pt x="5163" y="1072"/>
                  <a:pt x="5161" y="1073"/>
                  <a:pt x="5159" y="1073"/>
                </a:cubicBezTo>
                <a:lnTo>
                  <a:pt x="5126" y="1084"/>
                </a:lnTo>
                <a:cubicBezTo>
                  <a:pt x="5124" y="1085"/>
                  <a:pt x="5122" y="1085"/>
                  <a:pt x="5121" y="1085"/>
                </a:cubicBezTo>
                <a:lnTo>
                  <a:pt x="5115" y="1086"/>
                </a:lnTo>
                <a:lnTo>
                  <a:pt x="5111" y="1038"/>
                </a:lnTo>
                <a:lnTo>
                  <a:pt x="5116" y="1038"/>
                </a:lnTo>
                <a:lnTo>
                  <a:pt x="5111" y="1039"/>
                </a:lnTo>
                <a:lnTo>
                  <a:pt x="5144" y="1028"/>
                </a:lnTo>
                <a:lnTo>
                  <a:pt x="5138" y="1030"/>
                </a:lnTo>
                <a:lnTo>
                  <a:pt x="5145" y="1026"/>
                </a:lnTo>
                <a:lnTo>
                  <a:pt x="5171" y="1066"/>
                </a:lnTo>
                <a:close/>
                <a:moveTo>
                  <a:pt x="5065" y="1088"/>
                </a:moveTo>
                <a:lnTo>
                  <a:pt x="5017" y="1088"/>
                </a:lnTo>
                <a:lnTo>
                  <a:pt x="5017" y="1040"/>
                </a:lnTo>
                <a:lnTo>
                  <a:pt x="5065" y="1040"/>
                </a:lnTo>
                <a:lnTo>
                  <a:pt x="5065" y="1088"/>
                </a:lnTo>
                <a:close/>
                <a:moveTo>
                  <a:pt x="4969" y="1088"/>
                </a:moveTo>
                <a:lnTo>
                  <a:pt x="4921" y="1088"/>
                </a:lnTo>
                <a:lnTo>
                  <a:pt x="4921" y="1040"/>
                </a:lnTo>
                <a:lnTo>
                  <a:pt x="4969" y="1040"/>
                </a:lnTo>
                <a:lnTo>
                  <a:pt x="4969" y="1088"/>
                </a:lnTo>
                <a:close/>
                <a:moveTo>
                  <a:pt x="4873" y="1088"/>
                </a:moveTo>
                <a:lnTo>
                  <a:pt x="4825" y="1088"/>
                </a:lnTo>
                <a:lnTo>
                  <a:pt x="4825" y="1040"/>
                </a:lnTo>
                <a:lnTo>
                  <a:pt x="4873" y="1040"/>
                </a:lnTo>
                <a:lnTo>
                  <a:pt x="4873" y="1088"/>
                </a:lnTo>
                <a:close/>
                <a:moveTo>
                  <a:pt x="4777" y="1088"/>
                </a:moveTo>
                <a:lnTo>
                  <a:pt x="4729" y="1088"/>
                </a:lnTo>
                <a:lnTo>
                  <a:pt x="4729" y="1040"/>
                </a:lnTo>
                <a:lnTo>
                  <a:pt x="4777" y="1040"/>
                </a:lnTo>
                <a:lnTo>
                  <a:pt x="4777" y="1088"/>
                </a:lnTo>
                <a:close/>
                <a:moveTo>
                  <a:pt x="4681" y="1088"/>
                </a:moveTo>
                <a:lnTo>
                  <a:pt x="4633" y="1088"/>
                </a:lnTo>
                <a:lnTo>
                  <a:pt x="4633" y="1040"/>
                </a:lnTo>
                <a:lnTo>
                  <a:pt x="4681" y="1040"/>
                </a:lnTo>
                <a:lnTo>
                  <a:pt x="4681" y="1088"/>
                </a:lnTo>
                <a:close/>
                <a:moveTo>
                  <a:pt x="4585" y="1088"/>
                </a:moveTo>
                <a:lnTo>
                  <a:pt x="4537" y="1088"/>
                </a:lnTo>
                <a:lnTo>
                  <a:pt x="4537" y="1040"/>
                </a:lnTo>
                <a:lnTo>
                  <a:pt x="4585" y="1040"/>
                </a:lnTo>
                <a:lnTo>
                  <a:pt x="4585" y="1088"/>
                </a:lnTo>
                <a:close/>
                <a:moveTo>
                  <a:pt x="4489" y="1088"/>
                </a:moveTo>
                <a:lnTo>
                  <a:pt x="4441" y="1088"/>
                </a:lnTo>
                <a:lnTo>
                  <a:pt x="4441" y="1040"/>
                </a:lnTo>
                <a:lnTo>
                  <a:pt x="4489" y="1040"/>
                </a:lnTo>
                <a:lnTo>
                  <a:pt x="4489" y="1088"/>
                </a:lnTo>
                <a:close/>
                <a:moveTo>
                  <a:pt x="4393" y="1088"/>
                </a:moveTo>
                <a:lnTo>
                  <a:pt x="4345" y="1088"/>
                </a:lnTo>
                <a:lnTo>
                  <a:pt x="4345" y="1040"/>
                </a:lnTo>
                <a:lnTo>
                  <a:pt x="4393" y="1040"/>
                </a:lnTo>
                <a:lnTo>
                  <a:pt x="4393" y="1088"/>
                </a:lnTo>
                <a:close/>
                <a:moveTo>
                  <a:pt x="4297" y="1088"/>
                </a:moveTo>
                <a:lnTo>
                  <a:pt x="4249" y="1088"/>
                </a:lnTo>
                <a:lnTo>
                  <a:pt x="4249" y="1040"/>
                </a:lnTo>
                <a:lnTo>
                  <a:pt x="4297" y="1040"/>
                </a:lnTo>
                <a:lnTo>
                  <a:pt x="4297" y="1088"/>
                </a:lnTo>
                <a:close/>
                <a:moveTo>
                  <a:pt x="4201" y="1088"/>
                </a:moveTo>
                <a:lnTo>
                  <a:pt x="4153" y="1088"/>
                </a:lnTo>
                <a:lnTo>
                  <a:pt x="4153" y="1040"/>
                </a:lnTo>
                <a:lnTo>
                  <a:pt x="4201" y="1040"/>
                </a:lnTo>
                <a:lnTo>
                  <a:pt x="4201" y="1088"/>
                </a:lnTo>
                <a:close/>
                <a:moveTo>
                  <a:pt x="4105" y="1088"/>
                </a:moveTo>
                <a:lnTo>
                  <a:pt x="4057" y="1088"/>
                </a:lnTo>
                <a:lnTo>
                  <a:pt x="4057" y="1040"/>
                </a:lnTo>
                <a:lnTo>
                  <a:pt x="4105" y="1040"/>
                </a:lnTo>
                <a:lnTo>
                  <a:pt x="4105" y="1088"/>
                </a:lnTo>
                <a:close/>
                <a:moveTo>
                  <a:pt x="4009" y="1088"/>
                </a:moveTo>
                <a:lnTo>
                  <a:pt x="3961" y="1088"/>
                </a:lnTo>
                <a:lnTo>
                  <a:pt x="3961" y="1040"/>
                </a:lnTo>
                <a:lnTo>
                  <a:pt x="4009" y="1040"/>
                </a:lnTo>
                <a:lnTo>
                  <a:pt x="4009" y="1088"/>
                </a:lnTo>
                <a:close/>
                <a:moveTo>
                  <a:pt x="3913" y="1088"/>
                </a:moveTo>
                <a:lnTo>
                  <a:pt x="3865" y="1088"/>
                </a:lnTo>
                <a:lnTo>
                  <a:pt x="3865" y="1040"/>
                </a:lnTo>
                <a:lnTo>
                  <a:pt x="3913" y="1040"/>
                </a:lnTo>
                <a:lnTo>
                  <a:pt x="3913" y="1088"/>
                </a:lnTo>
                <a:close/>
                <a:moveTo>
                  <a:pt x="3817" y="1088"/>
                </a:moveTo>
                <a:lnTo>
                  <a:pt x="3769" y="1088"/>
                </a:lnTo>
                <a:lnTo>
                  <a:pt x="3769" y="1040"/>
                </a:lnTo>
                <a:lnTo>
                  <a:pt x="3817" y="1040"/>
                </a:lnTo>
                <a:lnTo>
                  <a:pt x="3817" y="1088"/>
                </a:lnTo>
                <a:close/>
                <a:moveTo>
                  <a:pt x="3721" y="1088"/>
                </a:moveTo>
                <a:lnTo>
                  <a:pt x="3673" y="1088"/>
                </a:lnTo>
                <a:lnTo>
                  <a:pt x="3673" y="1040"/>
                </a:lnTo>
                <a:lnTo>
                  <a:pt x="3721" y="1040"/>
                </a:lnTo>
                <a:lnTo>
                  <a:pt x="3721" y="1088"/>
                </a:lnTo>
                <a:close/>
                <a:moveTo>
                  <a:pt x="3625" y="1088"/>
                </a:moveTo>
                <a:lnTo>
                  <a:pt x="3577" y="1088"/>
                </a:lnTo>
                <a:lnTo>
                  <a:pt x="3577" y="1040"/>
                </a:lnTo>
                <a:lnTo>
                  <a:pt x="3625" y="1040"/>
                </a:lnTo>
                <a:lnTo>
                  <a:pt x="3625" y="1088"/>
                </a:lnTo>
                <a:close/>
                <a:moveTo>
                  <a:pt x="3529" y="1088"/>
                </a:moveTo>
                <a:lnTo>
                  <a:pt x="3481" y="1088"/>
                </a:lnTo>
                <a:lnTo>
                  <a:pt x="3481" y="1040"/>
                </a:lnTo>
                <a:lnTo>
                  <a:pt x="3529" y="1040"/>
                </a:lnTo>
                <a:lnTo>
                  <a:pt x="3529" y="1088"/>
                </a:lnTo>
                <a:close/>
                <a:moveTo>
                  <a:pt x="3433" y="1088"/>
                </a:moveTo>
                <a:lnTo>
                  <a:pt x="3385" y="1088"/>
                </a:lnTo>
                <a:lnTo>
                  <a:pt x="3385" y="1040"/>
                </a:lnTo>
                <a:lnTo>
                  <a:pt x="3433" y="1040"/>
                </a:lnTo>
                <a:lnTo>
                  <a:pt x="3433" y="1088"/>
                </a:lnTo>
                <a:close/>
                <a:moveTo>
                  <a:pt x="3337" y="1088"/>
                </a:moveTo>
                <a:lnTo>
                  <a:pt x="3289" y="1088"/>
                </a:lnTo>
                <a:lnTo>
                  <a:pt x="3289" y="1040"/>
                </a:lnTo>
                <a:lnTo>
                  <a:pt x="3337" y="1040"/>
                </a:lnTo>
                <a:lnTo>
                  <a:pt x="3337" y="1088"/>
                </a:lnTo>
                <a:close/>
                <a:moveTo>
                  <a:pt x="3241" y="1088"/>
                </a:moveTo>
                <a:lnTo>
                  <a:pt x="3193" y="1088"/>
                </a:lnTo>
                <a:lnTo>
                  <a:pt x="3193" y="1040"/>
                </a:lnTo>
                <a:lnTo>
                  <a:pt x="3241" y="1040"/>
                </a:lnTo>
                <a:lnTo>
                  <a:pt x="3241" y="1088"/>
                </a:lnTo>
                <a:close/>
                <a:moveTo>
                  <a:pt x="3145" y="1088"/>
                </a:moveTo>
                <a:lnTo>
                  <a:pt x="3097" y="1088"/>
                </a:lnTo>
                <a:lnTo>
                  <a:pt x="3097" y="1040"/>
                </a:lnTo>
                <a:lnTo>
                  <a:pt x="3145" y="1040"/>
                </a:lnTo>
                <a:lnTo>
                  <a:pt x="3145" y="1088"/>
                </a:lnTo>
                <a:close/>
                <a:moveTo>
                  <a:pt x="3049" y="1088"/>
                </a:moveTo>
                <a:lnTo>
                  <a:pt x="3001" y="1088"/>
                </a:lnTo>
                <a:lnTo>
                  <a:pt x="3001" y="1040"/>
                </a:lnTo>
                <a:lnTo>
                  <a:pt x="3049" y="1040"/>
                </a:lnTo>
                <a:lnTo>
                  <a:pt x="3049" y="1088"/>
                </a:lnTo>
                <a:close/>
                <a:moveTo>
                  <a:pt x="2953" y="1088"/>
                </a:moveTo>
                <a:lnTo>
                  <a:pt x="2905" y="1088"/>
                </a:lnTo>
                <a:lnTo>
                  <a:pt x="2905" y="1040"/>
                </a:lnTo>
                <a:lnTo>
                  <a:pt x="2953" y="1040"/>
                </a:lnTo>
                <a:lnTo>
                  <a:pt x="2953" y="1088"/>
                </a:lnTo>
                <a:close/>
                <a:moveTo>
                  <a:pt x="2857" y="1088"/>
                </a:moveTo>
                <a:lnTo>
                  <a:pt x="2809" y="1088"/>
                </a:lnTo>
                <a:lnTo>
                  <a:pt x="2809" y="1040"/>
                </a:lnTo>
                <a:lnTo>
                  <a:pt x="2857" y="1040"/>
                </a:lnTo>
                <a:lnTo>
                  <a:pt x="2857" y="1088"/>
                </a:lnTo>
                <a:close/>
                <a:moveTo>
                  <a:pt x="2761" y="1088"/>
                </a:moveTo>
                <a:lnTo>
                  <a:pt x="2713" y="1088"/>
                </a:lnTo>
                <a:lnTo>
                  <a:pt x="2713" y="1040"/>
                </a:lnTo>
                <a:lnTo>
                  <a:pt x="2761" y="1040"/>
                </a:lnTo>
                <a:lnTo>
                  <a:pt x="2761" y="1088"/>
                </a:lnTo>
                <a:close/>
                <a:moveTo>
                  <a:pt x="2665" y="1088"/>
                </a:moveTo>
                <a:lnTo>
                  <a:pt x="2617" y="1088"/>
                </a:lnTo>
                <a:lnTo>
                  <a:pt x="2617" y="1040"/>
                </a:lnTo>
                <a:lnTo>
                  <a:pt x="2665" y="1040"/>
                </a:lnTo>
                <a:lnTo>
                  <a:pt x="2665" y="1088"/>
                </a:lnTo>
                <a:close/>
                <a:moveTo>
                  <a:pt x="2569" y="1088"/>
                </a:moveTo>
                <a:lnTo>
                  <a:pt x="2521" y="1088"/>
                </a:lnTo>
                <a:lnTo>
                  <a:pt x="2521" y="1040"/>
                </a:lnTo>
                <a:lnTo>
                  <a:pt x="2569" y="1040"/>
                </a:lnTo>
                <a:lnTo>
                  <a:pt x="2569" y="1088"/>
                </a:lnTo>
                <a:close/>
                <a:moveTo>
                  <a:pt x="2473" y="1088"/>
                </a:moveTo>
                <a:lnTo>
                  <a:pt x="2425" y="1088"/>
                </a:lnTo>
                <a:lnTo>
                  <a:pt x="2425" y="1040"/>
                </a:lnTo>
                <a:lnTo>
                  <a:pt x="2473" y="1040"/>
                </a:lnTo>
                <a:lnTo>
                  <a:pt x="2473" y="1088"/>
                </a:lnTo>
                <a:close/>
                <a:moveTo>
                  <a:pt x="2377" y="1088"/>
                </a:moveTo>
                <a:lnTo>
                  <a:pt x="2329" y="1088"/>
                </a:lnTo>
                <a:lnTo>
                  <a:pt x="2329" y="1040"/>
                </a:lnTo>
                <a:lnTo>
                  <a:pt x="2377" y="1040"/>
                </a:lnTo>
                <a:lnTo>
                  <a:pt x="2377" y="1088"/>
                </a:lnTo>
                <a:close/>
                <a:moveTo>
                  <a:pt x="2281" y="1088"/>
                </a:moveTo>
                <a:lnTo>
                  <a:pt x="2233" y="1088"/>
                </a:lnTo>
                <a:lnTo>
                  <a:pt x="2233" y="1040"/>
                </a:lnTo>
                <a:lnTo>
                  <a:pt x="2281" y="1040"/>
                </a:lnTo>
                <a:lnTo>
                  <a:pt x="2281" y="1088"/>
                </a:lnTo>
                <a:close/>
                <a:moveTo>
                  <a:pt x="2185" y="1088"/>
                </a:moveTo>
                <a:lnTo>
                  <a:pt x="2137" y="1088"/>
                </a:lnTo>
                <a:lnTo>
                  <a:pt x="2137" y="1040"/>
                </a:lnTo>
                <a:lnTo>
                  <a:pt x="2185" y="1040"/>
                </a:lnTo>
                <a:lnTo>
                  <a:pt x="2185" y="1088"/>
                </a:lnTo>
                <a:close/>
                <a:moveTo>
                  <a:pt x="2089" y="1088"/>
                </a:moveTo>
                <a:lnTo>
                  <a:pt x="2041" y="1088"/>
                </a:lnTo>
                <a:lnTo>
                  <a:pt x="2041" y="1040"/>
                </a:lnTo>
                <a:lnTo>
                  <a:pt x="2089" y="1040"/>
                </a:lnTo>
                <a:lnTo>
                  <a:pt x="2089" y="1088"/>
                </a:lnTo>
                <a:close/>
                <a:moveTo>
                  <a:pt x="1993" y="1088"/>
                </a:moveTo>
                <a:lnTo>
                  <a:pt x="1945" y="1088"/>
                </a:lnTo>
                <a:lnTo>
                  <a:pt x="1945" y="1040"/>
                </a:lnTo>
                <a:lnTo>
                  <a:pt x="1993" y="1040"/>
                </a:lnTo>
                <a:lnTo>
                  <a:pt x="1993" y="1088"/>
                </a:lnTo>
                <a:close/>
                <a:moveTo>
                  <a:pt x="1897" y="1088"/>
                </a:moveTo>
                <a:lnTo>
                  <a:pt x="1849" y="1088"/>
                </a:lnTo>
                <a:lnTo>
                  <a:pt x="1849" y="1040"/>
                </a:lnTo>
                <a:lnTo>
                  <a:pt x="1897" y="1040"/>
                </a:lnTo>
                <a:lnTo>
                  <a:pt x="1897" y="1088"/>
                </a:lnTo>
                <a:close/>
                <a:moveTo>
                  <a:pt x="1801" y="1088"/>
                </a:moveTo>
                <a:lnTo>
                  <a:pt x="1753" y="1088"/>
                </a:lnTo>
                <a:lnTo>
                  <a:pt x="1753" y="1040"/>
                </a:lnTo>
                <a:lnTo>
                  <a:pt x="1801" y="1040"/>
                </a:lnTo>
                <a:lnTo>
                  <a:pt x="1801" y="1088"/>
                </a:lnTo>
                <a:close/>
                <a:moveTo>
                  <a:pt x="1705" y="1088"/>
                </a:moveTo>
                <a:lnTo>
                  <a:pt x="1657" y="1088"/>
                </a:lnTo>
                <a:lnTo>
                  <a:pt x="1657" y="1040"/>
                </a:lnTo>
                <a:lnTo>
                  <a:pt x="1705" y="1040"/>
                </a:lnTo>
                <a:lnTo>
                  <a:pt x="1705" y="1088"/>
                </a:lnTo>
                <a:close/>
                <a:moveTo>
                  <a:pt x="1609" y="1088"/>
                </a:moveTo>
                <a:lnTo>
                  <a:pt x="1561" y="1088"/>
                </a:lnTo>
                <a:lnTo>
                  <a:pt x="1561" y="1040"/>
                </a:lnTo>
                <a:lnTo>
                  <a:pt x="1609" y="1040"/>
                </a:lnTo>
                <a:lnTo>
                  <a:pt x="1609" y="1088"/>
                </a:lnTo>
                <a:close/>
                <a:moveTo>
                  <a:pt x="1513" y="1088"/>
                </a:moveTo>
                <a:lnTo>
                  <a:pt x="1465" y="1088"/>
                </a:lnTo>
                <a:lnTo>
                  <a:pt x="1465" y="1040"/>
                </a:lnTo>
                <a:lnTo>
                  <a:pt x="1513" y="1040"/>
                </a:lnTo>
                <a:lnTo>
                  <a:pt x="1513" y="1088"/>
                </a:lnTo>
                <a:close/>
                <a:moveTo>
                  <a:pt x="1417" y="1088"/>
                </a:moveTo>
                <a:lnTo>
                  <a:pt x="1369" y="1088"/>
                </a:lnTo>
                <a:lnTo>
                  <a:pt x="1369" y="1040"/>
                </a:lnTo>
                <a:lnTo>
                  <a:pt x="1417" y="1040"/>
                </a:lnTo>
                <a:lnTo>
                  <a:pt x="1417" y="1088"/>
                </a:lnTo>
                <a:close/>
                <a:moveTo>
                  <a:pt x="1321" y="1088"/>
                </a:moveTo>
                <a:lnTo>
                  <a:pt x="1273" y="1088"/>
                </a:lnTo>
                <a:lnTo>
                  <a:pt x="1273" y="1040"/>
                </a:lnTo>
                <a:lnTo>
                  <a:pt x="1321" y="1040"/>
                </a:lnTo>
                <a:lnTo>
                  <a:pt x="1321" y="1088"/>
                </a:lnTo>
                <a:close/>
                <a:moveTo>
                  <a:pt x="1225" y="1088"/>
                </a:moveTo>
                <a:lnTo>
                  <a:pt x="1177" y="1088"/>
                </a:lnTo>
                <a:lnTo>
                  <a:pt x="1177" y="1040"/>
                </a:lnTo>
                <a:lnTo>
                  <a:pt x="1225" y="1040"/>
                </a:lnTo>
                <a:lnTo>
                  <a:pt x="1225" y="1088"/>
                </a:lnTo>
                <a:close/>
                <a:moveTo>
                  <a:pt x="1129" y="1088"/>
                </a:moveTo>
                <a:lnTo>
                  <a:pt x="1081" y="1088"/>
                </a:lnTo>
                <a:lnTo>
                  <a:pt x="1081" y="1040"/>
                </a:lnTo>
                <a:lnTo>
                  <a:pt x="1129" y="1040"/>
                </a:lnTo>
                <a:lnTo>
                  <a:pt x="1129" y="1088"/>
                </a:lnTo>
                <a:close/>
                <a:moveTo>
                  <a:pt x="1033" y="1088"/>
                </a:moveTo>
                <a:lnTo>
                  <a:pt x="985" y="1088"/>
                </a:lnTo>
                <a:lnTo>
                  <a:pt x="985" y="1040"/>
                </a:lnTo>
                <a:lnTo>
                  <a:pt x="1033" y="1040"/>
                </a:lnTo>
                <a:lnTo>
                  <a:pt x="1033" y="1088"/>
                </a:lnTo>
                <a:close/>
                <a:moveTo>
                  <a:pt x="937" y="1088"/>
                </a:moveTo>
                <a:lnTo>
                  <a:pt x="889" y="1088"/>
                </a:lnTo>
                <a:lnTo>
                  <a:pt x="889" y="1040"/>
                </a:lnTo>
                <a:lnTo>
                  <a:pt x="937" y="1040"/>
                </a:lnTo>
                <a:lnTo>
                  <a:pt x="937" y="1088"/>
                </a:lnTo>
                <a:close/>
                <a:moveTo>
                  <a:pt x="841" y="1088"/>
                </a:moveTo>
                <a:lnTo>
                  <a:pt x="793" y="1088"/>
                </a:lnTo>
                <a:lnTo>
                  <a:pt x="793" y="1040"/>
                </a:lnTo>
                <a:lnTo>
                  <a:pt x="841" y="1040"/>
                </a:lnTo>
                <a:lnTo>
                  <a:pt x="841" y="1088"/>
                </a:lnTo>
                <a:close/>
                <a:moveTo>
                  <a:pt x="745" y="1088"/>
                </a:moveTo>
                <a:lnTo>
                  <a:pt x="697" y="1088"/>
                </a:lnTo>
                <a:lnTo>
                  <a:pt x="697" y="1040"/>
                </a:lnTo>
                <a:lnTo>
                  <a:pt x="745" y="1040"/>
                </a:lnTo>
                <a:lnTo>
                  <a:pt x="745" y="1088"/>
                </a:lnTo>
                <a:close/>
                <a:moveTo>
                  <a:pt x="649" y="1088"/>
                </a:moveTo>
                <a:lnTo>
                  <a:pt x="601" y="1088"/>
                </a:lnTo>
                <a:lnTo>
                  <a:pt x="601" y="1040"/>
                </a:lnTo>
                <a:lnTo>
                  <a:pt x="649" y="1040"/>
                </a:lnTo>
                <a:lnTo>
                  <a:pt x="649" y="1088"/>
                </a:lnTo>
                <a:close/>
                <a:moveTo>
                  <a:pt x="553" y="1088"/>
                </a:moveTo>
                <a:lnTo>
                  <a:pt x="505" y="1088"/>
                </a:lnTo>
                <a:lnTo>
                  <a:pt x="505" y="1040"/>
                </a:lnTo>
                <a:lnTo>
                  <a:pt x="553" y="1040"/>
                </a:lnTo>
                <a:lnTo>
                  <a:pt x="553" y="1088"/>
                </a:lnTo>
                <a:close/>
                <a:moveTo>
                  <a:pt x="457" y="1088"/>
                </a:moveTo>
                <a:lnTo>
                  <a:pt x="409" y="1088"/>
                </a:lnTo>
                <a:lnTo>
                  <a:pt x="409" y="1040"/>
                </a:lnTo>
                <a:lnTo>
                  <a:pt x="457" y="1040"/>
                </a:lnTo>
                <a:lnTo>
                  <a:pt x="457" y="1088"/>
                </a:lnTo>
                <a:close/>
                <a:moveTo>
                  <a:pt x="361" y="1088"/>
                </a:moveTo>
                <a:lnTo>
                  <a:pt x="313" y="1088"/>
                </a:lnTo>
                <a:lnTo>
                  <a:pt x="313" y="1040"/>
                </a:lnTo>
                <a:lnTo>
                  <a:pt x="361" y="1040"/>
                </a:lnTo>
                <a:lnTo>
                  <a:pt x="361" y="1088"/>
                </a:lnTo>
                <a:close/>
                <a:moveTo>
                  <a:pt x="265" y="1088"/>
                </a:moveTo>
                <a:lnTo>
                  <a:pt x="217" y="1088"/>
                </a:lnTo>
                <a:lnTo>
                  <a:pt x="217" y="1040"/>
                </a:lnTo>
                <a:lnTo>
                  <a:pt x="265" y="1040"/>
                </a:lnTo>
                <a:lnTo>
                  <a:pt x="265" y="1088"/>
                </a:lnTo>
                <a:close/>
                <a:moveTo>
                  <a:pt x="167" y="1086"/>
                </a:move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23" y="1073"/>
                </a:lnTo>
                <a:cubicBezTo>
                  <a:pt x="121" y="1073"/>
                  <a:pt x="119" y="1072"/>
                  <a:pt x="117" y="1071"/>
                </a:cubicBezTo>
                <a:lnTo>
                  <a:pt x="111" y="1067"/>
                </a:lnTo>
                <a:lnTo>
                  <a:pt x="138" y="1026"/>
                </a:lnTo>
                <a:lnTo>
                  <a:pt x="144" y="1030"/>
                </a:lnTo>
                <a:lnTo>
                  <a:pt x="138" y="1028"/>
                </a:lnTo>
                <a:lnTo>
                  <a:pt x="171" y="1039"/>
                </a:lnTo>
                <a:lnTo>
                  <a:pt x="166" y="1038"/>
                </a:lnTo>
                <a:lnTo>
                  <a:pt x="172" y="1038"/>
                </a:lnTo>
                <a:lnTo>
                  <a:pt x="167" y="1086"/>
                </a:lnTo>
                <a:close/>
                <a:moveTo>
                  <a:pt x="71" y="1040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35" y="997"/>
                </a:lnTo>
                <a:lnTo>
                  <a:pt x="74" y="970"/>
                </a:lnTo>
                <a:lnTo>
                  <a:pt x="95" y="1001"/>
                </a:lnTo>
                <a:lnTo>
                  <a:pt x="89" y="994"/>
                </a:lnTo>
                <a:lnTo>
                  <a:pt x="97" y="1000"/>
                </a:lnTo>
                <a:lnTo>
                  <a:pt x="71" y="1040"/>
                </a:lnTo>
                <a:close/>
                <a:moveTo>
                  <a:pt x="10" y="948"/>
                </a:move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1" y="897"/>
                </a:lnTo>
                <a:lnTo>
                  <a:pt x="49" y="891"/>
                </a:lnTo>
                <a:lnTo>
                  <a:pt x="52" y="924"/>
                </a:lnTo>
                <a:lnTo>
                  <a:pt x="51" y="920"/>
                </a:lnTo>
                <a:lnTo>
                  <a:pt x="56" y="934"/>
                </a:lnTo>
                <a:lnTo>
                  <a:pt x="10" y="948"/>
                </a:lnTo>
                <a:close/>
              </a:path>
            </a:pathLst>
          </a:custGeom>
          <a:solidFill>
            <a:srgbClr val="6600CC"/>
          </a:solidFill>
          <a:ln w="0" cap="flat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5" name="グループ化 164"/>
          <p:cNvGrpSpPr/>
          <p:nvPr/>
        </p:nvGrpSpPr>
        <p:grpSpPr>
          <a:xfrm rot="5400000">
            <a:off x="1803462" y="2039318"/>
            <a:ext cx="222250" cy="396875"/>
            <a:chOff x="2505360" y="5682813"/>
            <a:chExt cx="222250" cy="396875"/>
          </a:xfrm>
        </p:grpSpPr>
        <p:sp>
          <p:nvSpPr>
            <p:cNvPr id="166" name="Freeform 306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307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308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309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310"/>
            <p:cNvSpPr>
              <a:spLocks noChangeShapeType="1"/>
            </p:cNvSpPr>
            <p:nvPr/>
          </p:nvSpPr>
          <p:spPr bwMode="auto">
            <a:xfrm>
              <a:off x="26196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Oval 311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Oval 312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Rectangle 313"/>
            <p:cNvSpPr>
              <a:spLocks noChangeArrowheads="1"/>
            </p:cNvSpPr>
            <p:nvPr/>
          </p:nvSpPr>
          <p:spPr bwMode="auto">
            <a:xfrm>
              <a:off x="2558801" y="5739395"/>
              <a:ext cx="138499" cy="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</a:t>
              </a:r>
              <a:endParaRPr lang="ja-JP" altLang="ja-JP" dirty="0"/>
            </a:p>
          </p:txBody>
        </p:sp>
      </p:grpSp>
      <p:grpSp>
        <p:nvGrpSpPr>
          <p:cNvPr id="174" name="グループ化 173"/>
          <p:cNvGrpSpPr/>
          <p:nvPr/>
        </p:nvGrpSpPr>
        <p:grpSpPr>
          <a:xfrm rot="5400000">
            <a:off x="1791556" y="1413217"/>
            <a:ext cx="222250" cy="388937"/>
            <a:chOff x="1629060" y="5698688"/>
            <a:chExt cx="222250" cy="388937"/>
          </a:xfrm>
        </p:grpSpPr>
        <p:sp>
          <p:nvSpPr>
            <p:cNvPr id="181" name="Freeform 314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315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316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Freeform 317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318"/>
            <p:cNvSpPr>
              <a:spLocks noChangeShapeType="1"/>
            </p:cNvSpPr>
            <p:nvPr/>
          </p:nvSpPr>
          <p:spPr bwMode="auto">
            <a:xfrm>
              <a:off x="1743360" y="5812988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Rectangle 319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Rectangle 320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Rectangle 321"/>
            <p:cNvSpPr>
              <a:spLocks noChangeArrowheads="1"/>
            </p:cNvSpPr>
            <p:nvPr/>
          </p:nvSpPr>
          <p:spPr bwMode="auto">
            <a:xfrm>
              <a:off x="1676113" y="5729952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300" name="直線コネクタ 299"/>
          <p:cNvCxnSpPr>
            <a:stCxn id="151" idx="1"/>
          </p:cNvCxnSpPr>
          <p:nvPr/>
        </p:nvCxnSpPr>
        <p:spPr bwMode="auto">
          <a:xfrm>
            <a:off x="1994787" y="4754861"/>
            <a:ext cx="7142" cy="806509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直線コネクタ 300"/>
          <p:cNvCxnSpPr/>
          <p:nvPr/>
        </p:nvCxnSpPr>
        <p:spPr bwMode="auto">
          <a:xfrm rot="5400000" flipH="1" flipV="1">
            <a:off x="1901294" y="5457104"/>
            <a:ext cx="8249" cy="20249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2" name="星 7 301"/>
          <p:cNvSpPr/>
          <p:nvPr/>
        </p:nvSpPr>
        <p:spPr bwMode="auto">
          <a:xfrm rot="5400000">
            <a:off x="1527910" y="5118578"/>
            <a:ext cx="623330" cy="450050"/>
          </a:xfrm>
          <a:prstGeom prst="star7">
            <a:avLst/>
          </a:prstGeom>
          <a:noFill/>
          <a:ln w="31750">
            <a:solidFill>
              <a:srgbClr val="FF000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grpSp>
        <p:nvGrpSpPr>
          <p:cNvPr id="146" name="グループ化 145"/>
          <p:cNvGrpSpPr/>
          <p:nvPr/>
        </p:nvGrpSpPr>
        <p:grpSpPr>
          <a:xfrm rot="5400000">
            <a:off x="1986852" y="4559597"/>
            <a:ext cx="206375" cy="412750"/>
            <a:chOff x="6018497" y="5682813"/>
            <a:chExt cx="206375" cy="412750"/>
          </a:xfrm>
        </p:grpSpPr>
        <p:sp>
          <p:nvSpPr>
            <p:cNvPr id="147" name="Line 289"/>
            <p:cNvSpPr>
              <a:spLocks noChangeShapeType="1"/>
            </p:cNvSpPr>
            <p:nvPr/>
          </p:nvSpPr>
          <p:spPr bwMode="auto">
            <a:xfrm>
              <a:off x="6110572" y="5682813"/>
              <a:ext cx="0" cy="3746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290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291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292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293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Line 294"/>
            <p:cNvSpPr>
              <a:spLocks noChangeShapeType="1"/>
            </p:cNvSpPr>
            <p:nvPr/>
          </p:nvSpPr>
          <p:spPr bwMode="auto">
            <a:xfrm flipH="1">
              <a:off x="6056597" y="5866963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Line 295"/>
            <p:cNvSpPr>
              <a:spLocks noChangeShapeType="1"/>
            </p:cNvSpPr>
            <p:nvPr/>
          </p:nvSpPr>
          <p:spPr bwMode="auto">
            <a:xfrm flipH="1">
              <a:off x="6056597" y="5812988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Line 296"/>
            <p:cNvSpPr>
              <a:spLocks noChangeShapeType="1"/>
            </p:cNvSpPr>
            <p:nvPr/>
          </p:nvSpPr>
          <p:spPr bwMode="auto">
            <a:xfrm flipH="1">
              <a:off x="6064535" y="5805051"/>
              <a:ext cx="104775" cy="555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Line 297"/>
            <p:cNvSpPr>
              <a:spLocks noChangeShapeType="1"/>
            </p:cNvSpPr>
            <p:nvPr/>
          </p:nvSpPr>
          <p:spPr bwMode="auto">
            <a:xfrm flipH="1">
              <a:off x="6064535" y="5782826"/>
              <a:ext cx="50800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Line 298"/>
            <p:cNvSpPr>
              <a:spLocks noChangeShapeType="1"/>
            </p:cNvSpPr>
            <p:nvPr/>
          </p:nvSpPr>
          <p:spPr bwMode="auto">
            <a:xfrm flipH="1">
              <a:off x="6118510" y="5866963"/>
              <a:ext cx="49212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03" name="Rectangle 9"/>
          <p:cNvSpPr>
            <a:spLocks noChangeArrowheads="1"/>
          </p:cNvSpPr>
          <p:nvPr/>
        </p:nvSpPr>
        <p:spPr bwMode="auto">
          <a:xfrm>
            <a:off x="10340096" y="3415895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304" name="Rectangle 9"/>
          <p:cNvSpPr>
            <a:spLocks noChangeArrowheads="1"/>
          </p:cNvSpPr>
          <p:nvPr/>
        </p:nvSpPr>
        <p:spPr bwMode="auto">
          <a:xfrm>
            <a:off x="10344103" y="4024809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305" name="Rectangle 9"/>
          <p:cNvSpPr>
            <a:spLocks noChangeArrowheads="1"/>
          </p:cNvSpPr>
          <p:nvPr/>
        </p:nvSpPr>
        <p:spPr bwMode="auto">
          <a:xfrm>
            <a:off x="10349715" y="4620341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306" name="Rectangle 9"/>
          <p:cNvSpPr>
            <a:spLocks noChangeArrowheads="1"/>
          </p:cNvSpPr>
          <p:nvPr/>
        </p:nvSpPr>
        <p:spPr bwMode="auto">
          <a:xfrm>
            <a:off x="10336851" y="5246985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307" name="Freeform 82"/>
          <p:cNvSpPr>
            <a:spLocks/>
          </p:cNvSpPr>
          <p:nvPr/>
        </p:nvSpPr>
        <p:spPr bwMode="auto">
          <a:xfrm rot="5400000">
            <a:off x="9294447" y="5493531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FDEA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8" name="Freeform 83"/>
          <p:cNvSpPr>
            <a:spLocks/>
          </p:cNvSpPr>
          <p:nvPr/>
        </p:nvSpPr>
        <p:spPr bwMode="auto">
          <a:xfrm rot="5400000">
            <a:off x="9294447" y="5493531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9" name="Freeform 84"/>
          <p:cNvSpPr>
            <a:spLocks noEditPoints="1"/>
          </p:cNvSpPr>
          <p:nvPr/>
        </p:nvSpPr>
        <p:spPr bwMode="auto">
          <a:xfrm rot="5400000">
            <a:off x="8677431" y="4221670"/>
            <a:ext cx="2545617" cy="556902"/>
          </a:xfrm>
          <a:custGeom>
            <a:avLst/>
            <a:gdLst>
              <a:gd name="T0" fmla="*/ 48 w 6976"/>
              <a:gd name="T1" fmla="*/ 699 h 1088"/>
              <a:gd name="T2" fmla="*/ 48 w 6976"/>
              <a:gd name="T3" fmla="*/ 363 h 1088"/>
              <a:gd name="T4" fmla="*/ 0 w 6976"/>
              <a:gd name="T5" fmla="*/ 219 h 1088"/>
              <a:gd name="T6" fmla="*/ 91 w 6976"/>
              <a:gd name="T7" fmla="*/ 36 h 1088"/>
              <a:gd name="T8" fmla="*/ 433 w 6976"/>
              <a:gd name="T9" fmla="*/ 0 h 1088"/>
              <a:gd name="T10" fmla="*/ 673 w 6976"/>
              <a:gd name="T11" fmla="*/ 0 h 1088"/>
              <a:gd name="T12" fmla="*/ 865 w 6976"/>
              <a:gd name="T13" fmla="*/ 0 h 1088"/>
              <a:gd name="T14" fmla="*/ 1153 w 6976"/>
              <a:gd name="T15" fmla="*/ 48 h 1088"/>
              <a:gd name="T16" fmla="*/ 1489 w 6976"/>
              <a:gd name="T17" fmla="*/ 48 h 1088"/>
              <a:gd name="T18" fmla="*/ 1777 w 6976"/>
              <a:gd name="T19" fmla="*/ 0 h 1088"/>
              <a:gd name="T20" fmla="*/ 2017 w 6976"/>
              <a:gd name="T21" fmla="*/ 0 h 1088"/>
              <a:gd name="T22" fmla="*/ 2209 w 6976"/>
              <a:gd name="T23" fmla="*/ 0 h 1088"/>
              <a:gd name="T24" fmla="*/ 2497 w 6976"/>
              <a:gd name="T25" fmla="*/ 48 h 1088"/>
              <a:gd name="T26" fmla="*/ 2833 w 6976"/>
              <a:gd name="T27" fmla="*/ 48 h 1088"/>
              <a:gd name="T28" fmla="*/ 3121 w 6976"/>
              <a:gd name="T29" fmla="*/ 0 h 1088"/>
              <a:gd name="T30" fmla="*/ 3361 w 6976"/>
              <a:gd name="T31" fmla="*/ 0 h 1088"/>
              <a:gd name="T32" fmla="*/ 3553 w 6976"/>
              <a:gd name="T33" fmla="*/ 0 h 1088"/>
              <a:gd name="T34" fmla="*/ 3841 w 6976"/>
              <a:gd name="T35" fmla="*/ 48 h 1088"/>
              <a:gd name="T36" fmla="*/ 4177 w 6976"/>
              <a:gd name="T37" fmla="*/ 48 h 1088"/>
              <a:gd name="T38" fmla="*/ 4465 w 6976"/>
              <a:gd name="T39" fmla="*/ 0 h 1088"/>
              <a:gd name="T40" fmla="*/ 4705 w 6976"/>
              <a:gd name="T41" fmla="*/ 0 h 1088"/>
              <a:gd name="T42" fmla="*/ 4897 w 6976"/>
              <a:gd name="T43" fmla="*/ 0 h 1088"/>
              <a:gd name="T44" fmla="*/ 5185 w 6976"/>
              <a:gd name="T45" fmla="*/ 48 h 1088"/>
              <a:gd name="T46" fmla="*/ 5521 w 6976"/>
              <a:gd name="T47" fmla="*/ 48 h 1088"/>
              <a:gd name="T48" fmla="*/ 5809 w 6976"/>
              <a:gd name="T49" fmla="*/ 0 h 1088"/>
              <a:gd name="T50" fmla="*/ 6049 w 6976"/>
              <a:gd name="T51" fmla="*/ 0 h 1088"/>
              <a:gd name="T52" fmla="*/ 6241 w 6976"/>
              <a:gd name="T53" fmla="*/ 0 h 1088"/>
              <a:gd name="T54" fmla="*/ 6529 w 6976"/>
              <a:gd name="T55" fmla="*/ 48 h 1088"/>
              <a:gd name="T56" fmla="*/ 6861 w 6976"/>
              <a:gd name="T57" fmla="*/ 19 h 1088"/>
              <a:gd name="T58" fmla="*/ 6887 w 6976"/>
              <a:gd name="T59" fmla="*/ 94 h 1088"/>
              <a:gd name="T60" fmla="*/ 6976 w 6976"/>
              <a:gd name="T61" fmla="*/ 301 h 1088"/>
              <a:gd name="T62" fmla="*/ 6976 w 6976"/>
              <a:gd name="T63" fmla="*/ 541 h 1088"/>
              <a:gd name="T64" fmla="*/ 6976 w 6976"/>
              <a:gd name="T65" fmla="*/ 733 h 1088"/>
              <a:gd name="T66" fmla="*/ 6916 w 6976"/>
              <a:gd name="T67" fmla="*/ 952 h 1088"/>
              <a:gd name="T68" fmla="*/ 6832 w 6976"/>
              <a:gd name="T69" fmla="*/ 1081 h 1088"/>
              <a:gd name="T70" fmla="*/ 6729 w 6976"/>
              <a:gd name="T71" fmla="*/ 1040 h 1088"/>
              <a:gd name="T72" fmla="*/ 6393 w 6976"/>
              <a:gd name="T73" fmla="*/ 1040 h 1088"/>
              <a:gd name="T74" fmla="*/ 6105 w 6976"/>
              <a:gd name="T75" fmla="*/ 1088 h 1088"/>
              <a:gd name="T76" fmla="*/ 5865 w 6976"/>
              <a:gd name="T77" fmla="*/ 1088 h 1088"/>
              <a:gd name="T78" fmla="*/ 5673 w 6976"/>
              <a:gd name="T79" fmla="*/ 1088 h 1088"/>
              <a:gd name="T80" fmla="*/ 5385 w 6976"/>
              <a:gd name="T81" fmla="*/ 1040 h 1088"/>
              <a:gd name="T82" fmla="*/ 5049 w 6976"/>
              <a:gd name="T83" fmla="*/ 1040 h 1088"/>
              <a:gd name="T84" fmla="*/ 4761 w 6976"/>
              <a:gd name="T85" fmla="*/ 1088 h 1088"/>
              <a:gd name="T86" fmla="*/ 4521 w 6976"/>
              <a:gd name="T87" fmla="*/ 1088 h 1088"/>
              <a:gd name="T88" fmla="*/ 4329 w 6976"/>
              <a:gd name="T89" fmla="*/ 1088 h 1088"/>
              <a:gd name="T90" fmla="*/ 4041 w 6976"/>
              <a:gd name="T91" fmla="*/ 1040 h 1088"/>
              <a:gd name="T92" fmla="*/ 3705 w 6976"/>
              <a:gd name="T93" fmla="*/ 1040 h 1088"/>
              <a:gd name="T94" fmla="*/ 3417 w 6976"/>
              <a:gd name="T95" fmla="*/ 1088 h 1088"/>
              <a:gd name="T96" fmla="*/ 3177 w 6976"/>
              <a:gd name="T97" fmla="*/ 1088 h 1088"/>
              <a:gd name="T98" fmla="*/ 2985 w 6976"/>
              <a:gd name="T99" fmla="*/ 1088 h 1088"/>
              <a:gd name="T100" fmla="*/ 2697 w 6976"/>
              <a:gd name="T101" fmla="*/ 1040 h 1088"/>
              <a:gd name="T102" fmla="*/ 2361 w 6976"/>
              <a:gd name="T103" fmla="*/ 1040 h 1088"/>
              <a:gd name="T104" fmla="*/ 2073 w 6976"/>
              <a:gd name="T105" fmla="*/ 1088 h 1088"/>
              <a:gd name="T106" fmla="*/ 1833 w 6976"/>
              <a:gd name="T107" fmla="*/ 1088 h 1088"/>
              <a:gd name="T108" fmla="*/ 1641 w 6976"/>
              <a:gd name="T109" fmla="*/ 1088 h 1088"/>
              <a:gd name="T110" fmla="*/ 1353 w 6976"/>
              <a:gd name="T111" fmla="*/ 1040 h 1088"/>
              <a:gd name="T112" fmla="*/ 1017 w 6976"/>
              <a:gd name="T113" fmla="*/ 1040 h 1088"/>
              <a:gd name="T114" fmla="*/ 729 w 6976"/>
              <a:gd name="T115" fmla="*/ 1088 h 1088"/>
              <a:gd name="T116" fmla="*/ 489 w 6976"/>
              <a:gd name="T117" fmla="*/ 1088 h 1088"/>
              <a:gd name="T118" fmla="*/ 297 w 6976"/>
              <a:gd name="T119" fmla="*/ 1088 h 1088"/>
              <a:gd name="T120" fmla="*/ 56 w 6976"/>
              <a:gd name="T121" fmla="*/ 1028 h 1088"/>
              <a:gd name="T122" fmla="*/ 52 w 6976"/>
              <a:gd name="T123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76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89" y="0"/>
                </a:moveTo>
                <a:lnTo>
                  <a:pt x="5137" y="0"/>
                </a:lnTo>
                <a:lnTo>
                  <a:pt x="5137" y="48"/>
                </a:lnTo>
                <a:lnTo>
                  <a:pt x="5089" y="48"/>
                </a:lnTo>
                <a:lnTo>
                  <a:pt x="5089" y="0"/>
                </a:lnTo>
                <a:close/>
                <a:moveTo>
                  <a:pt x="5185" y="0"/>
                </a:moveTo>
                <a:lnTo>
                  <a:pt x="5233" y="0"/>
                </a:lnTo>
                <a:lnTo>
                  <a:pt x="5233" y="48"/>
                </a:lnTo>
                <a:lnTo>
                  <a:pt x="5185" y="48"/>
                </a:lnTo>
                <a:lnTo>
                  <a:pt x="5185" y="0"/>
                </a:lnTo>
                <a:close/>
                <a:moveTo>
                  <a:pt x="5281" y="0"/>
                </a:moveTo>
                <a:lnTo>
                  <a:pt x="5329" y="0"/>
                </a:lnTo>
                <a:lnTo>
                  <a:pt x="5329" y="48"/>
                </a:lnTo>
                <a:lnTo>
                  <a:pt x="5281" y="48"/>
                </a:lnTo>
                <a:lnTo>
                  <a:pt x="5281" y="0"/>
                </a:lnTo>
                <a:close/>
                <a:moveTo>
                  <a:pt x="5377" y="0"/>
                </a:moveTo>
                <a:lnTo>
                  <a:pt x="5425" y="0"/>
                </a:lnTo>
                <a:lnTo>
                  <a:pt x="5425" y="48"/>
                </a:lnTo>
                <a:lnTo>
                  <a:pt x="5377" y="48"/>
                </a:lnTo>
                <a:lnTo>
                  <a:pt x="5377" y="0"/>
                </a:lnTo>
                <a:close/>
                <a:moveTo>
                  <a:pt x="5473" y="0"/>
                </a:moveTo>
                <a:lnTo>
                  <a:pt x="5521" y="0"/>
                </a:lnTo>
                <a:lnTo>
                  <a:pt x="5521" y="48"/>
                </a:lnTo>
                <a:lnTo>
                  <a:pt x="5473" y="48"/>
                </a:lnTo>
                <a:lnTo>
                  <a:pt x="5473" y="0"/>
                </a:lnTo>
                <a:close/>
                <a:moveTo>
                  <a:pt x="5569" y="0"/>
                </a:moveTo>
                <a:lnTo>
                  <a:pt x="5617" y="0"/>
                </a:lnTo>
                <a:lnTo>
                  <a:pt x="5617" y="48"/>
                </a:lnTo>
                <a:lnTo>
                  <a:pt x="5569" y="48"/>
                </a:lnTo>
                <a:lnTo>
                  <a:pt x="5569" y="0"/>
                </a:lnTo>
                <a:close/>
                <a:moveTo>
                  <a:pt x="5665" y="0"/>
                </a:moveTo>
                <a:lnTo>
                  <a:pt x="5713" y="0"/>
                </a:lnTo>
                <a:lnTo>
                  <a:pt x="5713" y="48"/>
                </a:lnTo>
                <a:lnTo>
                  <a:pt x="5665" y="48"/>
                </a:lnTo>
                <a:lnTo>
                  <a:pt x="5665" y="0"/>
                </a:lnTo>
                <a:close/>
                <a:moveTo>
                  <a:pt x="5761" y="0"/>
                </a:moveTo>
                <a:lnTo>
                  <a:pt x="5809" y="0"/>
                </a:lnTo>
                <a:lnTo>
                  <a:pt x="5809" y="48"/>
                </a:lnTo>
                <a:lnTo>
                  <a:pt x="5761" y="48"/>
                </a:lnTo>
                <a:lnTo>
                  <a:pt x="5761" y="0"/>
                </a:lnTo>
                <a:close/>
                <a:moveTo>
                  <a:pt x="5857" y="0"/>
                </a:moveTo>
                <a:lnTo>
                  <a:pt x="5905" y="0"/>
                </a:lnTo>
                <a:lnTo>
                  <a:pt x="5905" y="48"/>
                </a:lnTo>
                <a:lnTo>
                  <a:pt x="5857" y="48"/>
                </a:lnTo>
                <a:lnTo>
                  <a:pt x="5857" y="0"/>
                </a:lnTo>
                <a:close/>
                <a:moveTo>
                  <a:pt x="5953" y="0"/>
                </a:moveTo>
                <a:lnTo>
                  <a:pt x="6001" y="0"/>
                </a:lnTo>
                <a:lnTo>
                  <a:pt x="6001" y="48"/>
                </a:lnTo>
                <a:lnTo>
                  <a:pt x="5953" y="48"/>
                </a:lnTo>
                <a:lnTo>
                  <a:pt x="5953" y="0"/>
                </a:lnTo>
                <a:close/>
                <a:moveTo>
                  <a:pt x="6049" y="0"/>
                </a:moveTo>
                <a:lnTo>
                  <a:pt x="6097" y="0"/>
                </a:lnTo>
                <a:lnTo>
                  <a:pt x="6097" y="48"/>
                </a:lnTo>
                <a:lnTo>
                  <a:pt x="6049" y="48"/>
                </a:lnTo>
                <a:lnTo>
                  <a:pt x="6049" y="0"/>
                </a:lnTo>
                <a:close/>
                <a:moveTo>
                  <a:pt x="6145" y="0"/>
                </a:moveTo>
                <a:lnTo>
                  <a:pt x="6193" y="0"/>
                </a:lnTo>
                <a:lnTo>
                  <a:pt x="6193" y="48"/>
                </a:lnTo>
                <a:lnTo>
                  <a:pt x="6145" y="48"/>
                </a:lnTo>
                <a:lnTo>
                  <a:pt x="6145" y="0"/>
                </a:lnTo>
                <a:close/>
                <a:moveTo>
                  <a:pt x="6241" y="0"/>
                </a:moveTo>
                <a:lnTo>
                  <a:pt x="6289" y="0"/>
                </a:lnTo>
                <a:lnTo>
                  <a:pt x="6289" y="48"/>
                </a:lnTo>
                <a:lnTo>
                  <a:pt x="6241" y="48"/>
                </a:lnTo>
                <a:lnTo>
                  <a:pt x="6241" y="0"/>
                </a:lnTo>
                <a:close/>
                <a:moveTo>
                  <a:pt x="6337" y="0"/>
                </a:moveTo>
                <a:lnTo>
                  <a:pt x="6385" y="0"/>
                </a:lnTo>
                <a:lnTo>
                  <a:pt x="6385" y="48"/>
                </a:lnTo>
                <a:lnTo>
                  <a:pt x="6337" y="48"/>
                </a:lnTo>
                <a:lnTo>
                  <a:pt x="6337" y="0"/>
                </a:lnTo>
                <a:close/>
                <a:moveTo>
                  <a:pt x="6433" y="0"/>
                </a:moveTo>
                <a:lnTo>
                  <a:pt x="6481" y="0"/>
                </a:lnTo>
                <a:lnTo>
                  <a:pt x="6481" y="48"/>
                </a:lnTo>
                <a:lnTo>
                  <a:pt x="6433" y="48"/>
                </a:lnTo>
                <a:lnTo>
                  <a:pt x="6433" y="0"/>
                </a:lnTo>
                <a:close/>
                <a:moveTo>
                  <a:pt x="6529" y="0"/>
                </a:moveTo>
                <a:lnTo>
                  <a:pt x="6577" y="0"/>
                </a:lnTo>
                <a:lnTo>
                  <a:pt x="6577" y="48"/>
                </a:lnTo>
                <a:lnTo>
                  <a:pt x="6529" y="48"/>
                </a:lnTo>
                <a:lnTo>
                  <a:pt x="6529" y="0"/>
                </a:lnTo>
                <a:close/>
                <a:moveTo>
                  <a:pt x="6625" y="0"/>
                </a:moveTo>
                <a:lnTo>
                  <a:pt x="6673" y="0"/>
                </a:lnTo>
                <a:lnTo>
                  <a:pt x="6673" y="48"/>
                </a:lnTo>
                <a:lnTo>
                  <a:pt x="6625" y="48"/>
                </a:lnTo>
                <a:lnTo>
                  <a:pt x="6625" y="0"/>
                </a:lnTo>
                <a:close/>
                <a:moveTo>
                  <a:pt x="6721" y="0"/>
                </a:moveTo>
                <a:lnTo>
                  <a:pt x="6769" y="0"/>
                </a:lnTo>
                <a:lnTo>
                  <a:pt x="6769" y="48"/>
                </a:lnTo>
                <a:lnTo>
                  <a:pt x="6721" y="48"/>
                </a:lnTo>
                <a:lnTo>
                  <a:pt x="6721" y="0"/>
                </a:lnTo>
                <a:close/>
                <a:moveTo>
                  <a:pt x="6824" y="6"/>
                </a:moveTo>
                <a:lnTo>
                  <a:pt x="6854" y="15"/>
                </a:lnTo>
                <a:cubicBezTo>
                  <a:pt x="6857" y="16"/>
                  <a:pt x="6859" y="17"/>
                  <a:pt x="6861" y="19"/>
                </a:cubicBezTo>
                <a:lnTo>
                  <a:pt x="6874" y="28"/>
                </a:lnTo>
                <a:lnTo>
                  <a:pt x="6848" y="67"/>
                </a:lnTo>
                <a:lnTo>
                  <a:pt x="6834" y="58"/>
                </a:lnTo>
                <a:lnTo>
                  <a:pt x="6841" y="61"/>
                </a:lnTo>
                <a:lnTo>
                  <a:pt x="6810" y="52"/>
                </a:lnTo>
                <a:lnTo>
                  <a:pt x="6824" y="6"/>
                </a:lnTo>
                <a:close/>
                <a:moveTo>
                  <a:pt x="6914" y="54"/>
                </a:moveTo>
                <a:lnTo>
                  <a:pt x="6916" y="56"/>
                </a:lnTo>
                <a:cubicBezTo>
                  <a:pt x="6919" y="57"/>
                  <a:pt x="6921" y="60"/>
                  <a:pt x="6923" y="62"/>
                </a:cubicBezTo>
                <a:lnTo>
                  <a:pt x="6948" y="101"/>
                </a:lnTo>
                <a:lnTo>
                  <a:pt x="6908" y="127"/>
                </a:lnTo>
                <a:lnTo>
                  <a:pt x="6882" y="89"/>
                </a:lnTo>
                <a:lnTo>
                  <a:pt x="6889" y="95"/>
                </a:lnTo>
                <a:lnTo>
                  <a:pt x="6887" y="94"/>
                </a:lnTo>
                <a:lnTo>
                  <a:pt x="6914" y="54"/>
                </a:lnTo>
                <a:close/>
                <a:moveTo>
                  <a:pt x="6970" y="150"/>
                </a:moveTo>
                <a:lnTo>
                  <a:pt x="6972" y="156"/>
                </a:lnTo>
                <a:cubicBezTo>
                  <a:pt x="6973" y="158"/>
                  <a:pt x="6973" y="160"/>
                  <a:pt x="6973" y="161"/>
                </a:cubicBezTo>
                <a:lnTo>
                  <a:pt x="6976" y="196"/>
                </a:lnTo>
                <a:lnTo>
                  <a:pt x="6976" y="205"/>
                </a:lnTo>
                <a:lnTo>
                  <a:pt x="6928" y="205"/>
                </a:lnTo>
                <a:lnTo>
                  <a:pt x="6929" y="201"/>
                </a:lnTo>
                <a:lnTo>
                  <a:pt x="6926" y="166"/>
                </a:lnTo>
                <a:lnTo>
                  <a:pt x="6927" y="171"/>
                </a:lnTo>
                <a:lnTo>
                  <a:pt x="6925" y="165"/>
                </a:lnTo>
                <a:lnTo>
                  <a:pt x="6970" y="150"/>
                </a:lnTo>
                <a:close/>
                <a:moveTo>
                  <a:pt x="6976" y="253"/>
                </a:moveTo>
                <a:lnTo>
                  <a:pt x="6976" y="301"/>
                </a:lnTo>
                <a:lnTo>
                  <a:pt x="6928" y="301"/>
                </a:lnTo>
                <a:lnTo>
                  <a:pt x="6928" y="253"/>
                </a:lnTo>
                <a:lnTo>
                  <a:pt x="6976" y="253"/>
                </a:lnTo>
                <a:close/>
                <a:moveTo>
                  <a:pt x="6976" y="349"/>
                </a:moveTo>
                <a:lnTo>
                  <a:pt x="6976" y="397"/>
                </a:lnTo>
                <a:lnTo>
                  <a:pt x="6928" y="397"/>
                </a:lnTo>
                <a:lnTo>
                  <a:pt x="6928" y="349"/>
                </a:lnTo>
                <a:lnTo>
                  <a:pt x="6976" y="349"/>
                </a:lnTo>
                <a:close/>
                <a:moveTo>
                  <a:pt x="6976" y="445"/>
                </a:moveTo>
                <a:lnTo>
                  <a:pt x="6976" y="493"/>
                </a:lnTo>
                <a:lnTo>
                  <a:pt x="6928" y="493"/>
                </a:lnTo>
                <a:lnTo>
                  <a:pt x="6928" y="445"/>
                </a:lnTo>
                <a:lnTo>
                  <a:pt x="6976" y="445"/>
                </a:lnTo>
                <a:close/>
                <a:moveTo>
                  <a:pt x="6976" y="541"/>
                </a:moveTo>
                <a:lnTo>
                  <a:pt x="6976" y="589"/>
                </a:lnTo>
                <a:lnTo>
                  <a:pt x="6928" y="589"/>
                </a:lnTo>
                <a:lnTo>
                  <a:pt x="6928" y="541"/>
                </a:lnTo>
                <a:lnTo>
                  <a:pt x="6976" y="541"/>
                </a:lnTo>
                <a:close/>
                <a:moveTo>
                  <a:pt x="6976" y="637"/>
                </a:moveTo>
                <a:lnTo>
                  <a:pt x="6976" y="685"/>
                </a:lnTo>
                <a:lnTo>
                  <a:pt x="6928" y="685"/>
                </a:lnTo>
                <a:lnTo>
                  <a:pt x="6928" y="637"/>
                </a:lnTo>
                <a:lnTo>
                  <a:pt x="6976" y="637"/>
                </a:lnTo>
                <a:close/>
                <a:moveTo>
                  <a:pt x="6976" y="733"/>
                </a:moveTo>
                <a:lnTo>
                  <a:pt x="6976" y="781"/>
                </a:lnTo>
                <a:lnTo>
                  <a:pt x="6928" y="781"/>
                </a:lnTo>
                <a:lnTo>
                  <a:pt x="6928" y="733"/>
                </a:lnTo>
                <a:lnTo>
                  <a:pt x="6976" y="733"/>
                </a:lnTo>
                <a:close/>
                <a:moveTo>
                  <a:pt x="6976" y="829"/>
                </a:moveTo>
                <a:lnTo>
                  <a:pt x="6976" y="877"/>
                </a:lnTo>
                <a:lnTo>
                  <a:pt x="6928" y="877"/>
                </a:lnTo>
                <a:lnTo>
                  <a:pt x="6928" y="829"/>
                </a:lnTo>
                <a:lnTo>
                  <a:pt x="6976" y="829"/>
                </a:lnTo>
                <a:close/>
                <a:moveTo>
                  <a:pt x="6974" y="927"/>
                </a:moveTo>
                <a:lnTo>
                  <a:pt x="6973" y="929"/>
                </a:lnTo>
                <a:cubicBezTo>
                  <a:pt x="6973" y="930"/>
                  <a:pt x="6973" y="932"/>
                  <a:pt x="6972" y="934"/>
                </a:cubicBezTo>
                <a:lnTo>
                  <a:pt x="6961" y="967"/>
                </a:lnTo>
                <a:cubicBezTo>
                  <a:pt x="6961" y="969"/>
                  <a:pt x="6960" y="971"/>
                  <a:pt x="6959" y="973"/>
                </a:cubicBezTo>
                <a:lnTo>
                  <a:pt x="6952" y="982"/>
                </a:lnTo>
                <a:lnTo>
                  <a:pt x="6912" y="956"/>
                </a:lnTo>
                <a:lnTo>
                  <a:pt x="6918" y="946"/>
                </a:lnTo>
                <a:lnTo>
                  <a:pt x="6916" y="952"/>
                </a:lnTo>
                <a:lnTo>
                  <a:pt x="6927" y="919"/>
                </a:lnTo>
                <a:lnTo>
                  <a:pt x="6926" y="924"/>
                </a:lnTo>
                <a:lnTo>
                  <a:pt x="6926" y="923"/>
                </a:lnTo>
                <a:lnTo>
                  <a:pt x="6974" y="927"/>
                </a:lnTo>
                <a:close/>
                <a:moveTo>
                  <a:pt x="6926" y="1022"/>
                </a:moveTo>
                <a:lnTo>
                  <a:pt x="6923" y="1028"/>
                </a:lnTo>
                <a:cubicBezTo>
                  <a:pt x="6921" y="1030"/>
                  <a:pt x="6918" y="1033"/>
                  <a:pt x="6916" y="1035"/>
                </a:cubicBezTo>
                <a:lnTo>
                  <a:pt x="6881" y="1057"/>
                </a:lnTo>
                <a:lnTo>
                  <a:pt x="6854" y="1017"/>
                </a:lnTo>
                <a:lnTo>
                  <a:pt x="6889" y="994"/>
                </a:lnTo>
                <a:lnTo>
                  <a:pt x="6882" y="1001"/>
                </a:lnTo>
                <a:lnTo>
                  <a:pt x="6886" y="996"/>
                </a:lnTo>
                <a:lnTo>
                  <a:pt x="6926" y="1022"/>
                </a:lnTo>
                <a:close/>
                <a:moveTo>
                  <a:pt x="6832" y="1081"/>
                </a:moveTo>
                <a:lnTo>
                  <a:pt x="6822" y="1084"/>
                </a:lnTo>
                <a:cubicBezTo>
                  <a:pt x="6820" y="1085"/>
                  <a:pt x="6818" y="1085"/>
                  <a:pt x="6817" y="1085"/>
                </a:cubicBezTo>
                <a:lnTo>
                  <a:pt x="6782" y="1088"/>
                </a:lnTo>
                <a:lnTo>
                  <a:pt x="6777" y="1088"/>
                </a:lnTo>
                <a:lnTo>
                  <a:pt x="6777" y="1040"/>
                </a:lnTo>
                <a:lnTo>
                  <a:pt x="6777" y="1041"/>
                </a:lnTo>
                <a:lnTo>
                  <a:pt x="6812" y="1038"/>
                </a:lnTo>
                <a:lnTo>
                  <a:pt x="6807" y="1039"/>
                </a:lnTo>
                <a:lnTo>
                  <a:pt x="6817" y="1035"/>
                </a:lnTo>
                <a:lnTo>
                  <a:pt x="6832" y="1081"/>
                </a:lnTo>
                <a:close/>
                <a:moveTo>
                  <a:pt x="6729" y="1088"/>
                </a:moveTo>
                <a:lnTo>
                  <a:pt x="6681" y="1088"/>
                </a:lnTo>
                <a:lnTo>
                  <a:pt x="6681" y="1040"/>
                </a:lnTo>
                <a:lnTo>
                  <a:pt x="6729" y="1040"/>
                </a:lnTo>
                <a:lnTo>
                  <a:pt x="6729" y="1088"/>
                </a:lnTo>
                <a:close/>
                <a:moveTo>
                  <a:pt x="6633" y="1088"/>
                </a:moveTo>
                <a:lnTo>
                  <a:pt x="6585" y="1088"/>
                </a:lnTo>
                <a:lnTo>
                  <a:pt x="6585" y="1040"/>
                </a:lnTo>
                <a:lnTo>
                  <a:pt x="6633" y="1040"/>
                </a:lnTo>
                <a:lnTo>
                  <a:pt x="6633" y="1088"/>
                </a:lnTo>
                <a:close/>
                <a:moveTo>
                  <a:pt x="6537" y="1088"/>
                </a:moveTo>
                <a:lnTo>
                  <a:pt x="6489" y="1088"/>
                </a:lnTo>
                <a:lnTo>
                  <a:pt x="6489" y="1040"/>
                </a:lnTo>
                <a:lnTo>
                  <a:pt x="6537" y="1040"/>
                </a:lnTo>
                <a:lnTo>
                  <a:pt x="6537" y="1088"/>
                </a:lnTo>
                <a:close/>
                <a:moveTo>
                  <a:pt x="6441" y="1088"/>
                </a:moveTo>
                <a:lnTo>
                  <a:pt x="6393" y="1088"/>
                </a:lnTo>
                <a:lnTo>
                  <a:pt x="6393" y="1040"/>
                </a:lnTo>
                <a:lnTo>
                  <a:pt x="6441" y="1040"/>
                </a:lnTo>
                <a:lnTo>
                  <a:pt x="6441" y="1088"/>
                </a:lnTo>
                <a:close/>
                <a:moveTo>
                  <a:pt x="6345" y="1088"/>
                </a:moveTo>
                <a:lnTo>
                  <a:pt x="6297" y="1088"/>
                </a:lnTo>
                <a:lnTo>
                  <a:pt x="6297" y="1040"/>
                </a:lnTo>
                <a:lnTo>
                  <a:pt x="6345" y="1040"/>
                </a:lnTo>
                <a:lnTo>
                  <a:pt x="6345" y="1088"/>
                </a:lnTo>
                <a:close/>
                <a:moveTo>
                  <a:pt x="6249" y="1088"/>
                </a:moveTo>
                <a:lnTo>
                  <a:pt x="6201" y="1088"/>
                </a:lnTo>
                <a:lnTo>
                  <a:pt x="6201" y="1040"/>
                </a:lnTo>
                <a:lnTo>
                  <a:pt x="6249" y="1040"/>
                </a:lnTo>
                <a:lnTo>
                  <a:pt x="6249" y="1088"/>
                </a:lnTo>
                <a:close/>
                <a:moveTo>
                  <a:pt x="6153" y="1088"/>
                </a:moveTo>
                <a:lnTo>
                  <a:pt x="6105" y="1088"/>
                </a:lnTo>
                <a:lnTo>
                  <a:pt x="6105" y="1040"/>
                </a:lnTo>
                <a:lnTo>
                  <a:pt x="6153" y="1040"/>
                </a:lnTo>
                <a:lnTo>
                  <a:pt x="6153" y="1088"/>
                </a:lnTo>
                <a:close/>
                <a:moveTo>
                  <a:pt x="6057" y="1088"/>
                </a:moveTo>
                <a:lnTo>
                  <a:pt x="6009" y="1088"/>
                </a:lnTo>
                <a:lnTo>
                  <a:pt x="6009" y="1040"/>
                </a:lnTo>
                <a:lnTo>
                  <a:pt x="6057" y="1040"/>
                </a:lnTo>
                <a:lnTo>
                  <a:pt x="6057" y="1088"/>
                </a:lnTo>
                <a:close/>
                <a:moveTo>
                  <a:pt x="5961" y="1088"/>
                </a:moveTo>
                <a:lnTo>
                  <a:pt x="5913" y="1088"/>
                </a:lnTo>
                <a:lnTo>
                  <a:pt x="5913" y="1040"/>
                </a:lnTo>
                <a:lnTo>
                  <a:pt x="5961" y="1040"/>
                </a:lnTo>
                <a:lnTo>
                  <a:pt x="5961" y="1088"/>
                </a:lnTo>
                <a:close/>
                <a:moveTo>
                  <a:pt x="5865" y="1088"/>
                </a:moveTo>
                <a:lnTo>
                  <a:pt x="5817" y="1088"/>
                </a:lnTo>
                <a:lnTo>
                  <a:pt x="5817" y="1040"/>
                </a:lnTo>
                <a:lnTo>
                  <a:pt x="5865" y="1040"/>
                </a:lnTo>
                <a:lnTo>
                  <a:pt x="5865" y="1088"/>
                </a:lnTo>
                <a:close/>
                <a:moveTo>
                  <a:pt x="5769" y="1088"/>
                </a:moveTo>
                <a:lnTo>
                  <a:pt x="5721" y="1088"/>
                </a:lnTo>
                <a:lnTo>
                  <a:pt x="5721" y="1040"/>
                </a:lnTo>
                <a:lnTo>
                  <a:pt x="5769" y="1040"/>
                </a:lnTo>
                <a:lnTo>
                  <a:pt x="5769" y="1088"/>
                </a:lnTo>
                <a:close/>
                <a:moveTo>
                  <a:pt x="5673" y="1088"/>
                </a:moveTo>
                <a:lnTo>
                  <a:pt x="5625" y="1088"/>
                </a:lnTo>
                <a:lnTo>
                  <a:pt x="5625" y="1040"/>
                </a:lnTo>
                <a:lnTo>
                  <a:pt x="5673" y="1040"/>
                </a:lnTo>
                <a:lnTo>
                  <a:pt x="5673" y="1088"/>
                </a:lnTo>
                <a:close/>
                <a:moveTo>
                  <a:pt x="5577" y="1088"/>
                </a:moveTo>
                <a:lnTo>
                  <a:pt x="5529" y="1088"/>
                </a:lnTo>
                <a:lnTo>
                  <a:pt x="5529" y="1040"/>
                </a:lnTo>
                <a:lnTo>
                  <a:pt x="5577" y="1040"/>
                </a:lnTo>
                <a:lnTo>
                  <a:pt x="5577" y="1088"/>
                </a:lnTo>
                <a:close/>
                <a:moveTo>
                  <a:pt x="5481" y="1088"/>
                </a:moveTo>
                <a:lnTo>
                  <a:pt x="5433" y="1088"/>
                </a:lnTo>
                <a:lnTo>
                  <a:pt x="5433" y="1040"/>
                </a:lnTo>
                <a:lnTo>
                  <a:pt x="5481" y="1040"/>
                </a:lnTo>
                <a:lnTo>
                  <a:pt x="5481" y="1088"/>
                </a:lnTo>
                <a:close/>
                <a:moveTo>
                  <a:pt x="5385" y="1088"/>
                </a:moveTo>
                <a:lnTo>
                  <a:pt x="5337" y="1088"/>
                </a:lnTo>
                <a:lnTo>
                  <a:pt x="5337" y="1040"/>
                </a:lnTo>
                <a:lnTo>
                  <a:pt x="5385" y="1040"/>
                </a:lnTo>
                <a:lnTo>
                  <a:pt x="5385" y="1088"/>
                </a:lnTo>
                <a:close/>
                <a:moveTo>
                  <a:pt x="5289" y="1088"/>
                </a:moveTo>
                <a:lnTo>
                  <a:pt x="5241" y="1088"/>
                </a:lnTo>
                <a:lnTo>
                  <a:pt x="5241" y="1040"/>
                </a:lnTo>
                <a:lnTo>
                  <a:pt x="5289" y="1040"/>
                </a:lnTo>
                <a:lnTo>
                  <a:pt x="5289" y="1088"/>
                </a:lnTo>
                <a:close/>
                <a:moveTo>
                  <a:pt x="5193" y="1088"/>
                </a:moveTo>
                <a:lnTo>
                  <a:pt x="5145" y="1088"/>
                </a:lnTo>
                <a:lnTo>
                  <a:pt x="5145" y="1040"/>
                </a:lnTo>
                <a:lnTo>
                  <a:pt x="5193" y="1040"/>
                </a:lnTo>
                <a:lnTo>
                  <a:pt x="5193" y="1088"/>
                </a:lnTo>
                <a:close/>
                <a:moveTo>
                  <a:pt x="5097" y="1088"/>
                </a:moveTo>
                <a:lnTo>
                  <a:pt x="5049" y="1088"/>
                </a:lnTo>
                <a:lnTo>
                  <a:pt x="5049" y="1040"/>
                </a:lnTo>
                <a:lnTo>
                  <a:pt x="5097" y="1040"/>
                </a:lnTo>
                <a:lnTo>
                  <a:pt x="5097" y="1088"/>
                </a:lnTo>
                <a:close/>
                <a:moveTo>
                  <a:pt x="5001" y="1088"/>
                </a:moveTo>
                <a:lnTo>
                  <a:pt x="4953" y="1088"/>
                </a:lnTo>
                <a:lnTo>
                  <a:pt x="4953" y="1040"/>
                </a:lnTo>
                <a:lnTo>
                  <a:pt x="5001" y="1040"/>
                </a:lnTo>
                <a:lnTo>
                  <a:pt x="5001" y="1088"/>
                </a:lnTo>
                <a:close/>
                <a:moveTo>
                  <a:pt x="4905" y="1088"/>
                </a:moveTo>
                <a:lnTo>
                  <a:pt x="4857" y="1088"/>
                </a:lnTo>
                <a:lnTo>
                  <a:pt x="4857" y="1040"/>
                </a:lnTo>
                <a:lnTo>
                  <a:pt x="4905" y="1040"/>
                </a:lnTo>
                <a:lnTo>
                  <a:pt x="4905" y="1088"/>
                </a:lnTo>
                <a:close/>
                <a:moveTo>
                  <a:pt x="4809" y="1088"/>
                </a:moveTo>
                <a:lnTo>
                  <a:pt x="4761" y="1088"/>
                </a:lnTo>
                <a:lnTo>
                  <a:pt x="4761" y="1040"/>
                </a:lnTo>
                <a:lnTo>
                  <a:pt x="4809" y="1040"/>
                </a:lnTo>
                <a:lnTo>
                  <a:pt x="4809" y="1088"/>
                </a:lnTo>
                <a:close/>
                <a:moveTo>
                  <a:pt x="4713" y="1088"/>
                </a:moveTo>
                <a:lnTo>
                  <a:pt x="4665" y="1088"/>
                </a:lnTo>
                <a:lnTo>
                  <a:pt x="4665" y="1040"/>
                </a:lnTo>
                <a:lnTo>
                  <a:pt x="4713" y="1040"/>
                </a:lnTo>
                <a:lnTo>
                  <a:pt x="4713" y="1088"/>
                </a:lnTo>
                <a:close/>
                <a:moveTo>
                  <a:pt x="4617" y="1088"/>
                </a:moveTo>
                <a:lnTo>
                  <a:pt x="4569" y="1088"/>
                </a:lnTo>
                <a:lnTo>
                  <a:pt x="4569" y="1040"/>
                </a:lnTo>
                <a:lnTo>
                  <a:pt x="4617" y="1040"/>
                </a:lnTo>
                <a:lnTo>
                  <a:pt x="4617" y="1088"/>
                </a:lnTo>
                <a:close/>
                <a:moveTo>
                  <a:pt x="4521" y="1088"/>
                </a:moveTo>
                <a:lnTo>
                  <a:pt x="4473" y="1088"/>
                </a:lnTo>
                <a:lnTo>
                  <a:pt x="4473" y="1040"/>
                </a:lnTo>
                <a:lnTo>
                  <a:pt x="4521" y="1040"/>
                </a:lnTo>
                <a:lnTo>
                  <a:pt x="4521" y="1088"/>
                </a:lnTo>
                <a:close/>
                <a:moveTo>
                  <a:pt x="4425" y="1088"/>
                </a:moveTo>
                <a:lnTo>
                  <a:pt x="4377" y="1088"/>
                </a:lnTo>
                <a:lnTo>
                  <a:pt x="4377" y="1040"/>
                </a:lnTo>
                <a:lnTo>
                  <a:pt x="4425" y="1040"/>
                </a:lnTo>
                <a:lnTo>
                  <a:pt x="4425" y="1088"/>
                </a:lnTo>
                <a:close/>
                <a:moveTo>
                  <a:pt x="4329" y="1088"/>
                </a:moveTo>
                <a:lnTo>
                  <a:pt x="4281" y="1088"/>
                </a:lnTo>
                <a:lnTo>
                  <a:pt x="4281" y="1040"/>
                </a:lnTo>
                <a:lnTo>
                  <a:pt x="4329" y="1040"/>
                </a:lnTo>
                <a:lnTo>
                  <a:pt x="4329" y="1088"/>
                </a:lnTo>
                <a:close/>
                <a:moveTo>
                  <a:pt x="4233" y="1088"/>
                </a:moveTo>
                <a:lnTo>
                  <a:pt x="4185" y="1088"/>
                </a:lnTo>
                <a:lnTo>
                  <a:pt x="4185" y="1040"/>
                </a:lnTo>
                <a:lnTo>
                  <a:pt x="4233" y="1040"/>
                </a:lnTo>
                <a:lnTo>
                  <a:pt x="4233" y="1088"/>
                </a:lnTo>
                <a:close/>
                <a:moveTo>
                  <a:pt x="4137" y="1088"/>
                </a:moveTo>
                <a:lnTo>
                  <a:pt x="4089" y="1088"/>
                </a:lnTo>
                <a:lnTo>
                  <a:pt x="4089" y="1040"/>
                </a:lnTo>
                <a:lnTo>
                  <a:pt x="4137" y="1040"/>
                </a:lnTo>
                <a:lnTo>
                  <a:pt x="4137" y="1088"/>
                </a:lnTo>
                <a:close/>
                <a:moveTo>
                  <a:pt x="4041" y="1088"/>
                </a:moveTo>
                <a:lnTo>
                  <a:pt x="3993" y="1088"/>
                </a:lnTo>
                <a:lnTo>
                  <a:pt x="3993" y="1040"/>
                </a:lnTo>
                <a:lnTo>
                  <a:pt x="4041" y="1040"/>
                </a:lnTo>
                <a:lnTo>
                  <a:pt x="4041" y="1088"/>
                </a:lnTo>
                <a:close/>
                <a:moveTo>
                  <a:pt x="3945" y="1088"/>
                </a:moveTo>
                <a:lnTo>
                  <a:pt x="3897" y="1088"/>
                </a:lnTo>
                <a:lnTo>
                  <a:pt x="3897" y="1040"/>
                </a:lnTo>
                <a:lnTo>
                  <a:pt x="3945" y="1040"/>
                </a:lnTo>
                <a:lnTo>
                  <a:pt x="3945" y="1088"/>
                </a:lnTo>
                <a:close/>
                <a:moveTo>
                  <a:pt x="3849" y="1088"/>
                </a:moveTo>
                <a:lnTo>
                  <a:pt x="3801" y="1088"/>
                </a:lnTo>
                <a:lnTo>
                  <a:pt x="3801" y="1040"/>
                </a:lnTo>
                <a:lnTo>
                  <a:pt x="3849" y="1040"/>
                </a:lnTo>
                <a:lnTo>
                  <a:pt x="3849" y="1088"/>
                </a:lnTo>
                <a:close/>
                <a:moveTo>
                  <a:pt x="3753" y="1088"/>
                </a:moveTo>
                <a:lnTo>
                  <a:pt x="3705" y="1088"/>
                </a:lnTo>
                <a:lnTo>
                  <a:pt x="3705" y="1040"/>
                </a:lnTo>
                <a:lnTo>
                  <a:pt x="3753" y="1040"/>
                </a:lnTo>
                <a:lnTo>
                  <a:pt x="3753" y="1088"/>
                </a:lnTo>
                <a:close/>
                <a:moveTo>
                  <a:pt x="3657" y="1088"/>
                </a:moveTo>
                <a:lnTo>
                  <a:pt x="3609" y="1088"/>
                </a:lnTo>
                <a:lnTo>
                  <a:pt x="3609" y="1040"/>
                </a:lnTo>
                <a:lnTo>
                  <a:pt x="3657" y="1040"/>
                </a:lnTo>
                <a:lnTo>
                  <a:pt x="3657" y="1088"/>
                </a:lnTo>
                <a:close/>
                <a:moveTo>
                  <a:pt x="3561" y="1088"/>
                </a:moveTo>
                <a:lnTo>
                  <a:pt x="3513" y="1088"/>
                </a:lnTo>
                <a:lnTo>
                  <a:pt x="3513" y="1040"/>
                </a:lnTo>
                <a:lnTo>
                  <a:pt x="3561" y="1040"/>
                </a:lnTo>
                <a:lnTo>
                  <a:pt x="3561" y="1088"/>
                </a:lnTo>
                <a:close/>
                <a:moveTo>
                  <a:pt x="3465" y="1088"/>
                </a:moveTo>
                <a:lnTo>
                  <a:pt x="3417" y="1088"/>
                </a:lnTo>
                <a:lnTo>
                  <a:pt x="3417" y="1040"/>
                </a:lnTo>
                <a:lnTo>
                  <a:pt x="3465" y="1040"/>
                </a:lnTo>
                <a:lnTo>
                  <a:pt x="3465" y="1088"/>
                </a:lnTo>
                <a:close/>
                <a:moveTo>
                  <a:pt x="3369" y="1088"/>
                </a:moveTo>
                <a:lnTo>
                  <a:pt x="3321" y="1088"/>
                </a:lnTo>
                <a:lnTo>
                  <a:pt x="3321" y="1040"/>
                </a:lnTo>
                <a:lnTo>
                  <a:pt x="3369" y="1040"/>
                </a:lnTo>
                <a:lnTo>
                  <a:pt x="3369" y="1088"/>
                </a:lnTo>
                <a:close/>
                <a:moveTo>
                  <a:pt x="3273" y="1088"/>
                </a:moveTo>
                <a:lnTo>
                  <a:pt x="3225" y="1088"/>
                </a:lnTo>
                <a:lnTo>
                  <a:pt x="3225" y="1040"/>
                </a:lnTo>
                <a:lnTo>
                  <a:pt x="3273" y="1040"/>
                </a:lnTo>
                <a:lnTo>
                  <a:pt x="3273" y="1088"/>
                </a:lnTo>
                <a:close/>
                <a:moveTo>
                  <a:pt x="3177" y="1088"/>
                </a:moveTo>
                <a:lnTo>
                  <a:pt x="3129" y="1088"/>
                </a:lnTo>
                <a:lnTo>
                  <a:pt x="3129" y="1040"/>
                </a:lnTo>
                <a:lnTo>
                  <a:pt x="3177" y="1040"/>
                </a:lnTo>
                <a:lnTo>
                  <a:pt x="3177" y="1088"/>
                </a:lnTo>
                <a:close/>
                <a:moveTo>
                  <a:pt x="3081" y="1088"/>
                </a:moveTo>
                <a:lnTo>
                  <a:pt x="3033" y="1088"/>
                </a:lnTo>
                <a:lnTo>
                  <a:pt x="3033" y="1040"/>
                </a:lnTo>
                <a:lnTo>
                  <a:pt x="3081" y="1040"/>
                </a:lnTo>
                <a:lnTo>
                  <a:pt x="3081" y="1088"/>
                </a:lnTo>
                <a:close/>
                <a:moveTo>
                  <a:pt x="2985" y="1088"/>
                </a:moveTo>
                <a:lnTo>
                  <a:pt x="2937" y="1088"/>
                </a:lnTo>
                <a:lnTo>
                  <a:pt x="2937" y="1040"/>
                </a:lnTo>
                <a:lnTo>
                  <a:pt x="2985" y="1040"/>
                </a:lnTo>
                <a:lnTo>
                  <a:pt x="2985" y="1088"/>
                </a:lnTo>
                <a:close/>
                <a:moveTo>
                  <a:pt x="2889" y="1088"/>
                </a:moveTo>
                <a:lnTo>
                  <a:pt x="2841" y="1088"/>
                </a:lnTo>
                <a:lnTo>
                  <a:pt x="2841" y="1040"/>
                </a:lnTo>
                <a:lnTo>
                  <a:pt x="2889" y="1040"/>
                </a:lnTo>
                <a:lnTo>
                  <a:pt x="2889" y="1088"/>
                </a:lnTo>
                <a:close/>
                <a:moveTo>
                  <a:pt x="2793" y="1088"/>
                </a:moveTo>
                <a:lnTo>
                  <a:pt x="2745" y="1088"/>
                </a:lnTo>
                <a:lnTo>
                  <a:pt x="2745" y="1040"/>
                </a:lnTo>
                <a:lnTo>
                  <a:pt x="2793" y="1040"/>
                </a:lnTo>
                <a:lnTo>
                  <a:pt x="2793" y="1088"/>
                </a:lnTo>
                <a:close/>
                <a:moveTo>
                  <a:pt x="2697" y="1088"/>
                </a:moveTo>
                <a:lnTo>
                  <a:pt x="2649" y="1088"/>
                </a:lnTo>
                <a:lnTo>
                  <a:pt x="2649" y="1040"/>
                </a:lnTo>
                <a:lnTo>
                  <a:pt x="2697" y="1040"/>
                </a:lnTo>
                <a:lnTo>
                  <a:pt x="2697" y="1088"/>
                </a:lnTo>
                <a:close/>
                <a:moveTo>
                  <a:pt x="2601" y="1088"/>
                </a:moveTo>
                <a:lnTo>
                  <a:pt x="2553" y="1088"/>
                </a:lnTo>
                <a:lnTo>
                  <a:pt x="2553" y="1040"/>
                </a:lnTo>
                <a:lnTo>
                  <a:pt x="2601" y="1040"/>
                </a:lnTo>
                <a:lnTo>
                  <a:pt x="2601" y="1088"/>
                </a:lnTo>
                <a:close/>
                <a:moveTo>
                  <a:pt x="2505" y="1088"/>
                </a:moveTo>
                <a:lnTo>
                  <a:pt x="2457" y="1088"/>
                </a:lnTo>
                <a:lnTo>
                  <a:pt x="2457" y="1040"/>
                </a:lnTo>
                <a:lnTo>
                  <a:pt x="2505" y="1040"/>
                </a:lnTo>
                <a:lnTo>
                  <a:pt x="2505" y="1088"/>
                </a:lnTo>
                <a:close/>
                <a:moveTo>
                  <a:pt x="2409" y="1088"/>
                </a:moveTo>
                <a:lnTo>
                  <a:pt x="2361" y="1088"/>
                </a:lnTo>
                <a:lnTo>
                  <a:pt x="2361" y="1040"/>
                </a:lnTo>
                <a:lnTo>
                  <a:pt x="2409" y="1040"/>
                </a:lnTo>
                <a:lnTo>
                  <a:pt x="2409" y="1088"/>
                </a:lnTo>
                <a:close/>
                <a:moveTo>
                  <a:pt x="2313" y="1088"/>
                </a:moveTo>
                <a:lnTo>
                  <a:pt x="2265" y="1088"/>
                </a:lnTo>
                <a:lnTo>
                  <a:pt x="2265" y="1040"/>
                </a:lnTo>
                <a:lnTo>
                  <a:pt x="2313" y="1040"/>
                </a:lnTo>
                <a:lnTo>
                  <a:pt x="2313" y="1088"/>
                </a:lnTo>
                <a:close/>
                <a:moveTo>
                  <a:pt x="2217" y="1088"/>
                </a:moveTo>
                <a:lnTo>
                  <a:pt x="2169" y="1088"/>
                </a:lnTo>
                <a:lnTo>
                  <a:pt x="2169" y="1040"/>
                </a:lnTo>
                <a:lnTo>
                  <a:pt x="2217" y="1040"/>
                </a:lnTo>
                <a:lnTo>
                  <a:pt x="2217" y="1088"/>
                </a:lnTo>
                <a:close/>
                <a:moveTo>
                  <a:pt x="2121" y="1088"/>
                </a:moveTo>
                <a:lnTo>
                  <a:pt x="2073" y="1088"/>
                </a:lnTo>
                <a:lnTo>
                  <a:pt x="2073" y="1040"/>
                </a:lnTo>
                <a:lnTo>
                  <a:pt x="2121" y="1040"/>
                </a:lnTo>
                <a:lnTo>
                  <a:pt x="2121" y="1088"/>
                </a:lnTo>
                <a:close/>
                <a:moveTo>
                  <a:pt x="2025" y="1088"/>
                </a:moveTo>
                <a:lnTo>
                  <a:pt x="1977" y="1088"/>
                </a:lnTo>
                <a:lnTo>
                  <a:pt x="1977" y="1040"/>
                </a:lnTo>
                <a:lnTo>
                  <a:pt x="2025" y="1040"/>
                </a:lnTo>
                <a:lnTo>
                  <a:pt x="2025" y="1088"/>
                </a:lnTo>
                <a:close/>
                <a:moveTo>
                  <a:pt x="1929" y="1088"/>
                </a:moveTo>
                <a:lnTo>
                  <a:pt x="1881" y="1088"/>
                </a:lnTo>
                <a:lnTo>
                  <a:pt x="1881" y="1040"/>
                </a:lnTo>
                <a:lnTo>
                  <a:pt x="1929" y="1040"/>
                </a:lnTo>
                <a:lnTo>
                  <a:pt x="1929" y="1088"/>
                </a:lnTo>
                <a:close/>
                <a:moveTo>
                  <a:pt x="1833" y="1088"/>
                </a:moveTo>
                <a:lnTo>
                  <a:pt x="1785" y="1088"/>
                </a:lnTo>
                <a:lnTo>
                  <a:pt x="1785" y="1040"/>
                </a:lnTo>
                <a:lnTo>
                  <a:pt x="1833" y="1040"/>
                </a:lnTo>
                <a:lnTo>
                  <a:pt x="1833" y="1088"/>
                </a:lnTo>
                <a:close/>
                <a:moveTo>
                  <a:pt x="1737" y="1088"/>
                </a:moveTo>
                <a:lnTo>
                  <a:pt x="1689" y="1088"/>
                </a:lnTo>
                <a:lnTo>
                  <a:pt x="1689" y="1040"/>
                </a:lnTo>
                <a:lnTo>
                  <a:pt x="1737" y="1040"/>
                </a:lnTo>
                <a:lnTo>
                  <a:pt x="1737" y="1088"/>
                </a:lnTo>
                <a:close/>
                <a:moveTo>
                  <a:pt x="1641" y="1088"/>
                </a:moveTo>
                <a:lnTo>
                  <a:pt x="1593" y="1088"/>
                </a:lnTo>
                <a:lnTo>
                  <a:pt x="1593" y="1040"/>
                </a:lnTo>
                <a:lnTo>
                  <a:pt x="1641" y="1040"/>
                </a:lnTo>
                <a:lnTo>
                  <a:pt x="1641" y="1088"/>
                </a:lnTo>
                <a:close/>
                <a:moveTo>
                  <a:pt x="1545" y="1088"/>
                </a:moveTo>
                <a:lnTo>
                  <a:pt x="1497" y="1088"/>
                </a:lnTo>
                <a:lnTo>
                  <a:pt x="1497" y="1040"/>
                </a:lnTo>
                <a:lnTo>
                  <a:pt x="1545" y="1040"/>
                </a:lnTo>
                <a:lnTo>
                  <a:pt x="1545" y="1088"/>
                </a:lnTo>
                <a:close/>
                <a:moveTo>
                  <a:pt x="1449" y="1088"/>
                </a:moveTo>
                <a:lnTo>
                  <a:pt x="1401" y="1088"/>
                </a:lnTo>
                <a:lnTo>
                  <a:pt x="1401" y="1040"/>
                </a:lnTo>
                <a:lnTo>
                  <a:pt x="1449" y="1040"/>
                </a:lnTo>
                <a:lnTo>
                  <a:pt x="1449" y="1088"/>
                </a:lnTo>
                <a:close/>
                <a:moveTo>
                  <a:pt x="1353" y="1088"/>
                </a:moveTo>
                <a:lnTo>
                  <a:pt x="1305" y="1088"/>
                </a:lnTo>
                <a:lnTo>
                  <a:pt x="1305" y="1040"/>
                </a:lnTo>
                <a:lnTo>
                  <a:pt x="1353" y="1040"/>
                </a:lnTo>
                <a:lnTo>
                  <a:pt x="1353" y="1088"/>
                </a:lnTo>
                <a:close/>
                <a:moveTo>
                  <a:pt x="1257" y="1088"/>
                </a:moveTo>
                <a:lnTo>
                  <a:pt x="1209" y="1088"/>
                </a:lnTo>
                <a:lnTo>
                  <a:pt x="1209" y="1040"/>
                </a:lnTo>
                <a:lnTo>
                  <a:pt x="1257" y="1040"/>
                </a:lnTo>
                <a:lnTo>
                  <a:pt x="1257" y="1088"/>
                </a:lnTo>
                <a:close/>
                <a:moveTo>
                  <a:pt x="1161" y="1088"/>
                </a:moveTo>
                <a:lnTo>
                  <a:pt x="1113" y="1088"/>
                </a:lnTo>
                <a:lnTo>
                  <a:pt x="1113" y="1040"/>
                </a:lnTo>
                <a:lnTo>
                  <a:pt x="1161" y="1040"/>
                </a:lnTo>
                <a:lnTo>
                  <a:pt x="1161" y="1088"/>
                </a:lnTo>
                <a:close/>
                <a:moveTo>
                  <a:pt x="1065" y="1088"/>
                </a:moveTo>
                <a:lnTo>
                  <a:pt x="1017" y="1088"/>
                </a:lnTo>
                <a:lnTo>
                  <a:pt x="1017" y="1040"/>
                </a:lnTo>
                <a:lnTo>
                  <a:pt x="1065" y="1040"/>
                </a:lnTo>
                <a:lnTo>
                  <a:pt x="1065" y="1088"/>
                </a:lnTo>
                <a:close/>
                <a:moveTo>
                  <a:pt x="969" y="1088"/>
                </a:moveTo>
                <a:lnTo>
                  <a:pt x="921" y="1088"/>
                </a:lnTo>
                <a:lnTo>
                  <a:pt x="921" y="1040"/>
                </a:lnTo>
                <a:lnTo>
                  <a:pt x="969" y="1040"/>
                </a:lnTo>
                <a:lnTo>
                  <a:pt x="969" y="1088"/>
                </a:lnTo>
                <a:close/>
                <a:moveTo>
                  <a:pt x="873" y="1088"/>
                </a:moveTo>
                <a:lnTo>
                  <a:pt x="825" y="1088"/>
                </a:lnTo>
                <a:lnTo>
                  <a:pt x="825" y="1040"/>
                </a:lnTo>
                <a:lnTo>
                  <a:pt x="873" y="1040"/>
                </a:lnTo>
                <a:lnTo>
                  <a:pt x="873" y="1088"/>
                </a:lnTo>
                <a:close/>
                <a:moveTo>
                  <a:pt x="777" y="1088"/>
                </a:moveTo>
                <a:lnTo>
                  <a:pt x="729" y="1088"/>
                </a:lnTo>
                <a:lnTo>
                  <a:pt x="729" y="1040"/>
                </a:lnTo>
                <a:lnTo>
                  <a:pt x="777" y="1040"/>
                </a:lnTo>
                <a:lnTo>
                  <a:pt x="777" y="1088"/>
                </a:lnTo>
                <a:close/>
                <a:moveTo>
                  <a:pt x="681" y="1088"/>
                </a:moveTo>
                <a:lnTo>
                  <a:pt x="633" y="1088"/>
                </a:lnTo>
                <a:lnTo>
                  <a:pt x="633" y="1040"/>
                </a:lnTo>
                <a:lnTo>
                  <a:pt x="681" y="1040"/>
                </a:lnTo>
                <a:lnTo>
                  <a:pt x="681" y="1088"/>
                </a:lnTo>
                <a:close/>
                <a:moveTo>
                  <a:pt x="585" y="1088"/>
                </a:moveTo>
                <a:lnTo>
                  <a:pt x="537" y="1088"/>
                </a:lnTo>
                <a:lnTo>
                  <a:pt x="537" y="1040"/>
                </a:lnTo>
                <a:lnTo>
                  <a:pt x="585" y="1040"/>
                </a:lnTo>
                <a:lnTo>
                  <a:pt x="585" y="1088"/>
                </a:lnTo>
                <a:close/>
                <a:moveTo>
                  <a:pt x="489" y="1088"/>
                </a:moveTo>
                <a:lnTo>
                  <a:pt x="441" y="1088"/>
                </a:lnTo>
                <a:lnTo>
                  <a:pt x="441" y="1040"/>
                </a:lnTo>
                <a:lnTo>
                  <a:pt x="489" y="1040"/>
                </a:lnTo>
                <a:lnTo>
                  <a:pt x="489" y="1088"/>
                </a:lnTo>
                <a:close/>
                <a:moveTo>
                  <a:pt x="393" y="1088"/>
                </a:moveTo>
                <a:lnTo>
                  <a:pt x="345" y="1088"/>
                </a:lnTo>
                <a:lnTo>
                  <a:pt x="345" y="1040"/>
                </a:lnTo>
                <a:lnTo>
                  <a:pt x="393" y="1040"/>
                </a:lnTo>
                <a:lnTo>
                  <a:pt x="393" y="1088"/>
                </a:lnTo>
                <a:close/>
                <a:moveTo>
                  <a:pt x="297" y="1088"/>
                </a:moveTo>
                <a:lnTo>
                  <a:pt x="249" y="1088"/>
                </a:lnTo>
                <a:lnTo>
                  <a:pt x="249" y="1040"/>
                </a:lnTo>
                <a:lnTo>
                  <a:pt x="297" y="1040"/>
                </a:lnTo>
                <a:lnTo>
                  <a:pt x="297" y="1088"/>
                </a:lnTo>
                <a:close/>
                <a:moveTo>
                  <a:pt x="201" y="1088"/>
                </a:moveTo>
                <a:lnTo>
                  <a:pt x="198" y="1088"/>
                </a:ln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46" y="1081"/>
                </a:lnTo>
                <a:lnTo>
                  <a:pt x="162" y="1036"/>
                </a:lnTo>
                <a:lnTo>
                  <a:pt x="171" y="1039"/>
                </a:lnTo>
                <a:lnTo>
                  <a:pt x="166" y="1038"/>
                </a:lnTo>
                <a:lnTo>
                  <a:pt x="198" y="1040"/>
                </a:lnTo>
                <a:lnTo>
                  <a:pt x="201" y="1040"/>
                </a:lnTo>
                <a:lnTo>
                  <a:pt x="201" y="1088"/>
                </a:lnTo>
                <a:close/>
                <a:moveTo>
                  <a:pt x="98" y="1058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53" y="1023"/>
                </a:lnTo>
                <a:lnTo>
                  <a:pt x="92" y="997"/>
                </a:lnTo>
                <a:lnTo>
                  <a:pt x="95" y="1001"/>
                </a:lnTo>
                <a:lnTo>
                  <a:pt x="89" y="994"/>
                </a:lnTo>
                <a:lnTo>
                  <a:pt x="124" y="1018"/>
                </a:lnTo>
                <a:lnTo>
                  <a:pt x="98" y="1058"/>
                </a:lnTo>
                <a:close/>
                <a:moveTo>
                  <a:pt x="26" y="984"/>
                </a:moveTo>
                <a:lnTo>
                  <a:pt x="19" y="973"/>
                </a:lnTo>
                <a:cubicBezTo>
                  <a:pt x="17" y="971"/>
                  <a:pt x="16" y="969"/>
                  <a:pt x="15" y="966"/>
                </a:cubicBez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5" y="929"/>
                </a:lnTo>
                <a:lnTo>
                  <a:pt x="52" y="923"/>
                </a:lnTo>
                <a:lnTo>
                  <a:pt x="52" y="924"/>
                </a:lnTo>
                <a:lnTo>
                  <a:pt x="51" y="920"/>
                </a:lnTo>
                <a:lnTo>
                  <a:pt x="61" y="953"/>
                </a:lnTo>
                <a:lnTo>
                  <a:pt x="58" y="946"/>
                </a:lnTo>
                <a:lnTo>
                  <a:pt x="66" y="957"/>
                </a:lnTo>
                <a:lnTo>
                  <a:pt x="26" y="98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310" name="直線コネクタ 309"/>
          <p:cNvCxnSpPr>
            <a:stCxn id="316" idx="1"/>
          </p:cNvCxnSpPr>
          <p:nvPr/>
        </p:nvCxnSpPr>
        <p:spPr bwMode="auto">
          <a:xfrm flipH="1">
            <a:off x="9986823" y="4709857"/>
            <a:ext cx="14998" cy="855955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1" name="グループ化 310"/>
          <p:cNvGrpSpPr/>
          <p:nvPr/>
        </p:nvGrpSpPr>
        <p:grpSpPr>
          <a:xfrm rot="5400000">
            <a:off x="9993090" y="4515387"/>
            <a:ext cx="206375" cy="411163"/>
            <a:chOff x="6013735" y="2374901"/>
            <a:chExt cx="206375" cy="411163"/>
          </a:xfrm>
        </p:grpSpPr>
        <p:sp>
          <p:nvSpPr>
            <p:cNvPr id="312" name="Line 85"/>
            <p:cNvSpPr>
              <a:spLocks noChangeShapeType="1"/>
            </p:cNvSpPr>
            <p:nvPr/>
          </p:nvSpPr>
          <p:spPr bwMode="auto">
            <a:xfrm>
              <a:off x="6105810" y="2374901"/>
              <a:ext cx="0" cy="3730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95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Freeform 96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97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98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99"/>
            <p:cNvSpPr>
              <a:spLocks noChangeShapeType="1"/>
            </p:cNvSpPr>
            <p:nvPr/>
          </p:nvSpPr>
          <p:spPr bwMode="auto">
            <a:xfrm flipH="1">
              <a:off x="6051835" y="2557463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100"/>
            <p:cNvSpPr>
              <a:spLocks noChangeShapeType="1"/>
            </p:cNvSpPr>
            <p:nvPr/>
          </p:nvSpPr>
          <p:spPr bwMode="auto">
            <a:xfrm flipH="1">
              <a:off x="6051835" y="2503488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101"/>
            <p:cNvSpPr>
              <a:spLocks noChangeShapeType="1"/>
            </p:cNvSpPr>
            <p:nvPr/>
          </p:nvSpPr>
          <p:spPr bwMode="auto">
            <a:xfrm flipH="1">
              <a:off x="6059772" y="2497138"/>
              <a:ext cx="104775" cy="555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102"/>
            <p:cNvSpPr>
              <a:spLocks noChangeShapeType="1"/>
            </p:cNvSpPr>
            <p:nvPr/>
          </p:nvSpPr>
          <p:spPr bwMode="auto">
            <a:xfrm flipH="1">
              <a:off x="6059772" y="2473326"/>
              <a:ext cx="50800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Line 103"/>
            <p:cNvSpPr>
              <a:spLocks noChangeShapeType="1"/>
            </p:cNvSpPr>
            <p:nvPr/>
          </p:nvSpPr>
          <p:spPr bwMode="auto">
            <a:xfrm flipH="1">
              <a:off x="6113747" y="2557463"/>
              <a:ext cx="49213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322" name="直線コネクタ 321"/>
          <p:cNvCxnSpPr/>
          <p:nvPr/>
        </p:nvCxnSpPr>
        <p:spPr bwMode="auto">
          <a:xfrm>
            <a:off x="9817436" y="759348"/>
            <a:ext cx="0" cy="4909036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3" name="グループ化 322"/>
          <p:cNvGrpSpPr/>
          <p:nvPr/>
        </p:nvGrpSpPr>
        <p:grpSpPr>
          <a:xfrm rot="5400000">
            <a:off x="9659083" y="5245880"/>
            <a:ext cx="320675" cy="198438"/>
            <a:chOff x="7069422" y="2722575"/>
            <a:chExt cx="320675" cy="198438"/>
          </a:xfrm>
        </p:grpSpPr>
        <p:sp>
          <p:nvSpPr>
            <p:cNvPr id="324" name="Rectangle 87"/>
            <p:cNvSpPr>
              <a:spLocks noChangeArrowheads="1"/>
            </p:cNvSpPr>
            <p:nvPr/>
          </p:nvSpPr>
          <p:spPr bwMode="auto">
            <a:xfrm>
              <a:off x="7069422" y="2722575"/>
              <a:ext cx="320675" cy="19843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Rectangle 88"/>
            <p:cNvSpPr>
              <a:spLocks noChangeArrowheads="1"/>
            </p:cNvSpPr>
            <p:nvPr/>
          </p:nvSpPr>
          <p:spPr bwMode="auto">
            <a:xfrm>
              <a:off x="7069524" y="2753234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326" name="グループ化 325"/>
          <p:cNvGrpSpPr/>
          <p:nvPr/>
        </p:nvGrpSpPr>
        <p:grpSpPr>
          <a:xfrm rot="5400000">
            <a:off x="9741631" y="3993822"/>
            <a:ext cx="220662" cy="269875"/>
            <a:chOff x="5131085" y="2508251"/>
            <a:chExt cx="220662" cy="269875"/>
          </a:xfrm>
        </p:grpSpPr>
        <p:sp>
          <p:nvSpPr>
            <p:cNvPr id="327" name="Freeform 89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Freeform 90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91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92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93"/>
            <p:cNvSpPr>
              <a:spLocks noChangeShapeType="1"/>
            </p:cNvSpPr>
            <p:nvPr/>
          </p:nvSpPr>
          <p:spPr bwMode="auto">
            <a:xfrm>
              <a:off x="5237447" y="2511426"/>
              <a:ext cx="0" cy="1762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94"/>
            <p:cNvSpPr>
              <a:spLocks noChangeShapeType="1"/>
            </p:cNvSpPr>
            <p:nvPr/>
          </p:nvSpPr>
          <p:spPr bwMode="auto">
            <a:xfrm>
              <a:off x="5142197" y="2508251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33" name="グループ化 332"/>
          <p:cNvGrpSpPr/>
          <p:nvPr/>
        </p:nvGrpSpPr>
        <p:grpSpPr>
          <a:xfrm rot="5400000">
            <a:off x="9800369" y="3303425"/>
            <a:ext cx="222251" cy="388938"/>
            <a:chOff x="4253197" y="2389188"/>
            <a:chExt cx="222251" cy="388938"/>
          </a:xfrm>
        </p:grpSpPr>
        <p:sp>
          <p:nvSpPr>
            <p:cNvPr id="334" name="Freeform 104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105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106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107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108"/>
            <p:cNvSpPr>
              <a:spLocks noChangeShapeType="1"/>
            </p:cNvSpPr>
            <p:nvPr/>
          </p:nvSpPr>
          <p:spPr bwMode="auto">
            <a:xfrm>
              <a:off x="436908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Rectangle 109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Rectangle 110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Rectangle 111"/>
            <p:cNvSpPr>
              <a:spLocks noChangeArrowheads="1"/>
            </p:cNvSpPr>
            <p:nvPr/>
          </p:nvSpPr>
          <p:spPr bwMode="auto">
            <a:xfrm>
              <a:off x="4292692" y="2424495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grpSp>
        <p:nvGrpSpPr>
          <p:cNvPr id="342" name="グループ化 341"/>
          <p:cNvGrpSpPr/>
          <p:nvPr/>
        </p:nvGrpSpPr>
        <p:grpSpPr>
          <a:xfrm rot="5400000">
            <a:off x="9804338" y="1995900"/>
            <a:ext cx="220662" cy="395288"/>
            <a:chOff x="2508535" y="2382838"/>
            <a:chExt cx="220662" cy="395288"/>
          </a:xfrm>
        </p:grpSpPr>
        <p:sp>
          <p:nvSpPr>
            <p:cNvPr id="343" name="Freeform 112"/>
            <p:cNvSpPr>
              <a:spLocks/>
            </p:cNvSpPr>
            <p:nvPr/>
          </p:nvSpPr>
          <p:spPr bwMode="auto">
            <a:xfrm>
              <a:off x="261489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113"/>
            <p:cNvSpPr>
              <a:spLocks/>
            </p:cNvSpPr>
            <p:nvPr/>
          </p:nvSpPr>
          <p:spPr bwMode="auto">
            <a:xfrm>
              <a:off x="261489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114"/>
            <p:cNvSpPr>
              <a:spLocks/>
            </p:cNvSpPr>
            <p:nvPr/>
          </p:nvSpPr>
          <p:spPr bwMode="auto">
            <a:xfrm>
              <a:off x="250853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115"/>
            <p:cNvSpPr>
              <a:spLocks/>
            </p:cNvSpPr>
            <p:nvPr/>
          </p:nvSpPr>
          <p:spPr bwMode="auto">
            <a:xfrm>
              <a:off x="250853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Line 116"/>
            <p:cNvSpPr>
              <a:spLocks noChangeShapeType="1"/>
            </p:cNvSpPr>
            <p:nvPr/>
          </p:nvSpPr>
          <p:spPr bwMode="auto">
            <a:xfrm>
              <a:off x="262283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Oval 117"/>
            <p:cNvSpPr>
              <a:spLocks noChangeArrowheads="1"/>
            </p:cNvSpPr>
            <p:nvPr/>
          </p:nvSpPr>
          <p:spPr bwMode="auto">
            <a:xfrm>
              <a:off x="2524410" y="2382838"/>
              <a:ext cx="198438" cy="1968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Oval 118"/>
            <p:cNvSpPr>
              <a:spLocks noChangeArrowheads="1"/>
            </p:cNvSpPr>
            <p:nvPr/>
          </p:nvSpPr>
          <p:spPr bwMode="auto">
            <a:xfrm>
              <a:off x="2524410" y="2382838"/>
              <a:ext cx="198438" cy="196850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Rectangle 119"/>
            <p:cNvSpPr>
              <a:spLocks noChangeArrowheads="1"/>
            </p:cNvSpPr>
            <p:nvPr/>
          </p:nvSpPr>
          <p:spPr bwMode="auto">
            <a:xfrm>
              <a:off x="2561878" y="2444409"/>
              <a:ext cx="138499" cy="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</a:t>
              </a:r>
              <a:endParaRPr lang="ja-JP" altLang="ja-JP" dirty="0"/>
            </a:p>
          </p:txBody>
        </p:sp>
      </p:grpSp>
      <p:grpSp>
        <p:nvGrpSpPr>
          <p:cNvPr id="351" name="グループ化 350"/>
          <p:cNvGrpSpPr/>
          <p:nvPr/>
        </p:nvGrpSpPr>
        <p:grpSpPr>
          <a:xfrm rot="5400000">
            <a:off x="9800369" y="1368210"/>
            <a:ext cx="222251" cy="388938"/>
            <a:chOff x="1624297" y="2389188"/>
            <a:chExt cx="222251" cy="388938"/>
          </a:xfrm>
        </p:grpSpPr>
        <p:sp>
          <p:nvSpPr>
            <p:cNvPr id="352" name="Freeform 120"/>
            <p:cNvSpPr>
              <a:spLocks/>
            </p:cNvSpPr>
            <p:nvPr/>
          </p:nvSpPr>
          <p:spPr bwMode="auto">
            <a:xfrm>
              <a:off x="17322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121"/>
            <p:cNvSpPr>
              <a:spLocks/>
            </p:cNvSpPr>
            <p:nvPr/>
          </p:nvSpPr>
          <p:spPr bwMode="auto">
            <a:xfrm>
              <a:off x="17322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122"/>
            <p:cNvSpPr>
              <a:spLocks/>
            </p:cNvSpPr>
            <p:nvPr/>
          </p:nvSpPr>
          <p:spPr bwMode="auto">
            <a:xfrm>
              <a:off x="1624297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123"/>
            <p:cNvSpPr>
              <a:spLocks/>
            </p:cNvSpPr>
            <p:nvPr/>
          </p:nvSpPr>
          <p:spPr bwMode="auto">
            <a:xfrm>
              <a:off x="1624297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Line 124"/>
            <p:cNvSpPr>
              <a:spLocks noChangeShapeType="1"/>
            </p:cNvSpPr>
            <p:nvPr/>
          </p:nvSpPr>
          <p:spPr bwMode="auto">
            <a:xfrm>
              <a:off x="1738597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Rectangle 125"/>
            <p:cNvSpPr>
              <a:spLocks noChangeArrowheads="1"/>
            </p:cNvSpPr>
            <p:nvPr/>
          </p:nvSpPr>
          <p:spPr bwMode="auto">
            <a:xfrm>
              <a:off x="16322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Rectangle 126"/>
            <p:cNvSpPr>
              <a:spLocks noChangeArrowheads="1"/>
            </p:cNvSpPr>
            <p:nvPr/>
          </p:nvSpPr>
          <p:spPr bwMode="auto">
            <a:xfrm>
              <a:off x="16322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Rectangle 127"/>
            <p:cNvSpPr>
              <a:spLocks noChangeArrowheads="1"/>
            </p:cNvSpPr>
            <p:nvPr/>
          </p:nvSpPr>
          <p:spPr bwMode="auto">
            <a:xfrm>
              <a:off x="1663792" y="2424495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360" name="直線コネクタ 359"/>
          <p:cNvCxnSpPr/>
          <p:nvPr/>
        </p:nvCxnSpPr>
        <p:spPr bwMode="auto">
          <a:xfrm rot="5400000" flipV="1">
            <a:off x="9904549" y="5478696"/>
            <a:ext cx="0" cy="17422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1" name="星 7 360"/>
          <p:cNvSpPr/>
          <p:nvPr/>
        </p:nvSpPr>
        <p:spPr bwMode="auto">
          <a:xfrm rot="5400000">
            <a:off x="9545705" y="5106598"/>
            <a:ext cx="623330" cy="450050"/>
          </a:xfrm>
          <a:prstGeom prst="star7">
            <a:avLst/>
          </a:prstGeom>
          <a:noFill/>
          <a:ln w="31750">
            <a:solidFill>
              <a:srgbClr val="FF000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sp>
        <p:nvSpPr>
          <p:cNvPr id="124" name="四角形吹き出し 354"/>
          <p:cNvSpPr/>
          <p:nvPr/>
        </p:nvSpPr>
        <p:spPr bwMode="auto">
          <a:xfrm>
            <a:off x="256956" y="6108762"/>
            <a:ext cx="1184676" cy="263525"/>
          </a:xfrm>
          <a:prstGeom prst="wedgeRectCallout">
            <a:avLst>
              <a:gd name="adj1" fmla="val 65383"/>
              <a:gd name="adj2" fmla="val -299184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1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Shut-off type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5" name="四角形吹き出し 353"/>
          <p:cNvSpPr/>
          <p:nvPr/>
        </p:nvSpPr>
        <p:spPr bwMode="auto">
          <a:xfrm>
            <a:off x="10992544" y="5661248"/>
            <a:ext cx="999519" cy="554887"/>
          </a:xfrm>
          <a:prstGeom prst="wedgeRectCallout">
            <a:avLst>
              <a:gd name="adj1" fmla="val -129474"/>
              <a:gd name="adj2" fmla="val -10085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0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Pressure-equalization type</a:t>
            </a:r>
            <a:endParaRPr kumimoji="1" lang="ja-JP" altLang="en-US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16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38300" y="206525"/>
            <a:ext cx="9930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Risk Assessment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 2  Slow leak in enclosed parking places</a:t>
            </a:r>
          </a:p>
        </p:txBody>
      </p:sp>
      <p:graphicFrame>
        <p:nvGraphicFramePr>
          <p:cNvPr id="184" name="表 183"/>
          <p:cNvGraphicFramePr>
            <a:graphicFrameLocks noGrp="1"/>
          </p:cNvGraphicFramePr>
          <p:nvPr/>
        </p:nvGraphicFramePr>
        <p:xfrm>
          <a:off x="2765629" y="818711"/>
          <a:ext cx="6660742" cy="549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801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Event / Operation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535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Leak unpreventable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Automatic cylinder valve shuts off gas leaks downstream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For PRDs installed at the opposite end of the cylinder, leaks due to over-pressurization are unpreventable</a:t>
                      </a:r>
                      <a:endParaRPr kumimoji="1" lang="en-US" altLang="ja-JP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en-US" altLang="ja-JP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54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Risk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2990">
                <a:tc gridSpan="2"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Accumulation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of gas in enclosed parking places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Accumulation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of gas in enclosed parking places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25">
                <a:tc gridSpan="3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Safety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2" name="テキスト ボックス 231"/>
          <p:cNvSpPr txBox="1"/>
          <p:nvPr/>
        </p:nvSpPr>
        <p:spPr bwMode="auto">
          <a:xfrm>
            <a:off x="5542834" y="5519724"/>
            <a:ext cx="10801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≤</a:t>
            </a:r>
          </a:p>
        </p:txBody>
      </p:sp>
      <p:sp>
        <p:nvSpPr>
          <p:cNvPr id="237" name="Freeform 277"/>
          <p:cNvSpPr>
            <a:spLocks/>
          </p:cNvSpPr>
          <p:nvPr/>
        </p:nvSpPr>
        <p:spPr bwMode="auto">
          <a:xfrm rot="5400000">
            <a:off x="1283557" y="4823534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DBEEF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38" name="直線コネクタ 237"/>
          <p:cNvCxnSpPr/>
          <p:nvPr/>
        </p:nvCxnSpPr>
        <p:spPr bwMode="auto">
          <a:xfrm>
            <a:off x="1804173" y="728705"/>
            <a:ext cx="0" cy="426492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" name="Freeform 278"/>
          <p:cNvSpPr>
            <a:spLocks/>
          </p:cNvSpPr>
          <p:nvPr/>
        </p:nvSpPr>
        <p:spPr bwMode="auto">
          <a:xfrm rot="5400000">
            <a:off x="1283557" y="4823534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40" name="グループ化 239"/>
          <p:cNvGrpSpPr/>
          <p:nvPr/>
        </p:nvGrpSpPr>
        <p:grpSpPr>
          <a:xfrm rot="5400000">
            <a:off x="1658207" y="4575885"/>
            <a:ext cx="320675" cy="198437"/>
            <a:chOff x="7074185" y="5878076"/>
            <a:chExt cx="320675" cy="198437"/>
          </a:xfrm>
        </p:grpSpPr>
        <p:sp>
          <p:nvSpPr>
            <p:cNvPr id="241" name="Rectangle 279"/>
            <p:cNvSpPr>
              <a:spLocks noChangeArrowheads="1"/>
            </p:cNvSpPr>
            <p:nvPr/>
          </p:nvSpPr>
          <p:spPr bwMode="auto">
            <a:xfrm>
              <a:off x="7074185" y="5878076"/>
              <a:ext cx="320675" cy="1984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Rectangle 280"/>
            <p:cNvSpPr>
              <a:spLocks noChangeArrowheads="1"/>
            </p:cNvSpPr>
            <p:nvPr/>
          </p:nvSpPr>
          <p:spPr bwMode="auto">
            <a:xfrm>
              <a:off x="7080643" y="5908349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243" name="グループ化 242"/>
          <p:cNvGrpSpPr/>
          <p:nvPr/>
        </p:nvGrpSpPr>
        <p:grpSpPr>
          <a:xfrm rot="5400000">
            <a:off x="1799494" y="2448332"/>
            <a:ext cx="222250" cy="388937"/>
            <a:chOff x="3381660" y="5690751"/>
            <a:chExt cx="222250" cy="388937"/>
          </a:xfrm>
        </p:grpSpPr>
        <p:sp>
          <p:nvSpPr>
            <p:cNvPr id="244" name="Freeform 281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Freeform 282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283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Freeform 284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Line 285"/>
            <p:cNvSpPr>
              <a:spLocks noChangeShapeType="1"/>
            </p:cNvSpPr>
            <p:nvPr/>
          </p:nvSpPr>
          <p:spPr bwMode="auto">
            <a:xfrm>
              <a:off x="34959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Rectangle 286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Rectangle 287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Rectangle 288"/>
            <p:cNvSpPr>
              <a:spLocks noChangeArrowheads="1"/>
            </p:cNvSpPr>
            <p:nvPr/>
          </p:nvSpPr>
          <p:spPr bwMode="auto">
            <a:xfrm>
              <a:off x="3421153" y="5721296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grpSp>
        <p:nvGrpSpPr>
          <p:cNvPr id="264" name="グループ化 263"/>
          <p:cNvGrpSpPr/>
          <p:nvPr/>
        </p:nvGrpSpPr>
        <p:grpSpPr>
          <a:xfrm rot="5400000">
            <a:off x="1733614" y="3677992"/>
            <a:ext cx="220663" cy="271462"/>
            <a:chOff x="5135847" y="5816163"/>
            <a:chExt cx="220663" cy="271462"/>
          </a:xfrm>
        </p:grpSpPr>
        <p:sp>
          <p:nvSpPr>
            <p:cNvPr id="265" name="Freeform 299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300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301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302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Line 303"/>
            <p:cNvSpPr>
              <a:spLocks noChangeShapeType="1"/>
            </p:cNvSpPr>
            <p:nvPr/>
          </p:nvSpPr>
          <p:spPr bwMode="auto">
            <a:xfrm>
              <a:off x="5242210" y="5820926"/>
              <a:ext cx="0" cy="1762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Line 304"/>
            <p:cNvSpPr>
              <a:spLocks noChangeShapeType="1"/>
            </p:cNvSpPr>
            <p:nvPr/>
          </p:nvSpPr>
          <p:spPr bwMode="auto">
            <a:xfrm>
              <a:off x="5146960" y="5816163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71" name="Freeform 305"/>
          <p:cNvSpPr>
            <a:spLocks noEditPoints="1"/>
          </p:cNvSpPr>
          <p:nvPr/>
        </p:nvSpPr>
        <p:spPr bwMode="auto">
          <a:xfrm rot="5400000">
            <a:off x="1173089" y="4044937"/>
            <a:ext cx="1551880" cy="554588"/>
          </a:xfrm>
          <a:custGeom>
            <a:avLst/>
            <a:gdLst>
              <a:gd name="T0" fmla="*/ 0 w 5280"/>
              <a:gd name="T1" fmla="*/ 699 h 1088"/>
              <a:gd name="T2" fmla="*/ 0 w 5280"/>
              <a:gd name="T3" fmla="*/ 459 h 1088"/>
              <a:gd name="T4" fmla="*/ 48 w 5280"/>
              <a:gd name="T5" fmla="*/ 267 h 1088"/>
              <a:gd name="T6" fmla="*/ 48 w 5280"/>
              <a:gd name="T7" fmla="*/ 73 h 1088"/>
              <a:gd name="T8" fmla="*/ 118 w 5280"/>
              <a:gd name="T9" fmla="*/ 76 h 1088"/>
              <a:gd name="T10" fmla="*/ 337 w 5280"/>
              <a:gd name="T11" fmla="*/ 48 h 1088"/>
              <a:gd name="T12" fmla="*/ 481 w 5280"/>
              <a:gd name="T13" fmla="*/ 48 h 1088"/>
              <a:gd name="T14" fmla="*/ 673 w 5280"/>
              <a:gd name="T15" fmla="*/ 0 h 1088"/>
              <a:gd name="T16" fmla="*/ 961 w 5280"/>
              <a:gd name="T17" fmla="*/ 0 h 1088"/>
              <a:gd name="T18" fmla="*/ 1201 w 5280"/>
              <a:gd name="T19" fmla="*/ 0 h 1088"/>
              <a:gd name="T20" fmla="*/ 1393 w 5280"/>
              <a:gd name="T21" fmla="*/ 48 h 1088"/>
              <a:gd name="T22" fmla="*/ 1537 w 5280"/>
              <a:gd name="T23" fmla="*/ 48 h 1088"/>
              <a:gd name="T24" fmla="*/ 1729 w 5280"/>
              <a:gd name="T25" fmla="*/ 0 h 1088"/>
              <a:gd name="T26" fmla="*/ 2017 w 5280"/>
              <a:gd name="T27" fmla="*/ 0 h 1088"/>
              <a:gd name="T28" fmla="*/ 2257 w 5280"/>
              <a:gd name="T29" fmla="*/ 0 h 1088"/>
              <a:gd name="T30" fmla="*/ 2449 w 5280"/>
              <a:gd name="T31" fmla="*/ 48 h 1088"/>
              <a:gd name="T32" fmla="*/ 2593 w 5280"/>
              <a:gd name="T33" fmla="*/ 48 h 1088"/>
              <a:gd name="T34" fmla="*/ 2785 w 5280"/>
              <a:gd name="T35" fmla="*/ 0 h 1088"/>
              <a:gd name="T36" fmla="*/ 3073 w 5280"/>
              <a:gd name="T37" fmla="*/ 0 h 1088"/>
              <a:gd name="T38" fmla="*/ 3313 w 5280"/>
              <a:gd name="T39" fmla="*/ 0 h 1088"/>
              <a:gd name="T40" fmla="*/ 3505 w 5280"/>
              <a:gd name="T41" fmla="*/ 48 h 1088"/>
              <a:gd name="T42" fmla="*/ 3649 w 5280"/>
              <a:gd name="T43" fmla="*/ 48 h 1088"/>
              <a:gd name="T44" fmla="*/ 3841 w 5280"/>
              <a:gd name="T45" fmla="*/ 0 h 1088"/>
              <a:gd name="T46" fmla="*/ 4129 w 5280"/>
              <a:gd name="T47" fmla="*/ 0 h 1088"/>
              <a:gd name="T48" fmla="*/ 4369 w 5280"/>
              <a:gd name="T49" fmla="*/ 0 h 1088"/>
              <a:gd name="T50" fmla="*/ 4561 w 5280"/>
              <a:gd name="T51" fmla="*/ 48 h 1088"/>
              <a:gd name="T52" fmla="*/ 4705 w 5280"/>
              <a:gd name="T53" fmla="*/ 48 h 1088"/>
              <a:gd name="T54" fmla="*/ 4897 w 5280"/>
              <a:gd name="T55" fmla="*/ 0 h 1088"/>
              <a:gd name="T56" fmla="*/ 5112 w 5280"/>
              <a:gd name="T57" fmla="*/ 51 h 1088"/>
              <a:gd name="T58" fmla="*/ 5165 w 5280"/>
              <a:gd name="T59" fmla="*/ 76 h 1088"/>
              <a:gd name="T60" fmla="*/ 5220 w 5280"/>
              <a:gd name="T61" fmla="*/ 138 h 1088"/>
              <a:gd name="T62" fmla="*/ 5232 w 5280"/>
              <a:gd name="T63" fmla="*/ 365 h 1088"/>
              <a:gd name="T64" fmla="*/ 5232 w 5280"/>
              <a:gd name="T65" fmla="*/ 509 h 1088"/>
              <a:gd name="T66" fmla="*/ 5280 w 5280"/>
              <a:gd name="T67" fmla="*/ 701 h 1088"/>
              <a:gd name="T68" fmla="*/ 5231 w 5280"/>
              <a:gd name="T69" fmla="*/ 919 h 1088"/>
              <a:gd name="T70" fmla="*/ 5207 w 5280"/>
              <a:gd name="T71" fmla="*/ 969 h 1088"/>
              <a:gd name="T72" fmla="*/ 5144 w 5280"/>
              <a:gd name="T73" fmla="*/ 1028 h 1088"/>
              <a:gd name="T74" fmla="*/ 4921 w 5280"/>
              <a:gd name="T75" fmla="*/ 1040 h 1088"/>
              <a:gd name="T76" fmla="*/ 4777 w 5280"/>
              <a:gd name="T77" fmla="*/ 1040 h 1088"/>
              <a:gd name="T78" fmla="*/ 4585 w 5280"/>
              <a:gd name="T79" fmla="*/ 1088 h 1088"/>
              <a:gd name="T80" fmla="*/ 4297 w 5280"/>
              <a:gd name="T81" fmla="*/ 1088 h 1088"/>
              <a:gd name="T82" fmla="*/ 4057 w 5280"/>
              <a:gd name="T83" fmla="*/ 1088 h 1088"/>
              <a:gd name="T84" fmla="*/ 3865 w 5280"/>
              <a:gd name="T85" fmla="*/ 1040 h 1088"/>
              <a:gd name="T86" fmla="*/ 3721 w 5280"/>
              <a:gd name="T87" fmla="*/ 1040 h 1088"/>
              <a:gd name="T88" fmla="*/ 3529 w 5280"/>
              <a:gd name="T89" fmla="*/ 1088 h 1088"/>
              <a:gd name="T90" fmla="*/ 3241 w 5280"/>
              <a:gd name="T91" fmla="*/ 1088 h 1088"/>
              <a:gd name="T92" fmla="*/ 3001 w 5280"/>
              <a:gd name="T93" fmla="*/ 1088 h 1088"/>
              <a:gd name="T94" fmla="*/ 2809 w 5280"/>
              <a:gd name="T95" fmla="*/ 1040 h 1088"/>
              <a:gd name="T96" fmla="*/ 2665 w 5280"/>
              <a:gd name="T97" fmla="*/ 1040 h 1088"/>
              <a:gd name="T98" fmla="*/ 2473 w 5280"/>
              <a:gd name="T99" fmla="*/ 1088 h 1088"/>
              <a:gd name="T100" fmla="*/ 2185 w 5280"/>
              <a:gd name="T101" fmla="*/ 1088 h 1088"/>
              <a:gd name="T102" fmla="*/ 1945 w 5280"/>
              <a:gd name="T103" fmla="*/ 1088 h 1088"/>
              <a:gd name="T104" fmla="*/ 1753 w 5280"/>
              <a:gd name="T105" fmla="*/ 1040 h 1088"/>
              <a:gd name="T106" fmla="*/ 1609 w 5280"/>
              <a:gd name="T107" fmla="*/ 1040 h 1088"/>
              <a:gd name="T108" fmla="*/ 1417 w 5280"/>
              <a:gd name="T109" fmla="*/ 1088 h 1088"/>
              <a:gd name="T110" fmla="*/ 1129 w 5280"/>
              <a:gd name="T111" fmla="*/ 1088 h 1088"/>
              <a:gd name="T112" fmla="*/ 889 w 5280"/>
              <a:gd name="T113" fmla="*/ 1088 h 1088"/>
              <a:gd name="T114" fmla="*/ 697 w 5280"/>
              <a:gd name="T115" fmla="*/ 1040 h 1088"/>
              <a:gd name="T116" fmla="*/ 553 w 5280"/>
              <a:gd name="T117" fmla="*/ 1040 h 1088"/>
              <a:gd name="T118" fmla="*/ 361 w 5280"/>
              <a:gd name="T119" fmla="*/ 1088 h 1088"/>
              <a:gd name="T120" fmla="*/ 111 w 5280"/>
              <a:gd name="T121" fmla="*/ 1067 h 1088"/>
              <a:gd name="T122" fmla="*/ 35 w 5280"/>
              <a:gd name="T123" fmla="*/ 997 h 1088"/>
              <a:gd name="T124" fmla="*/ 52 w 5280"/>
              <a:gd name="T125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80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92" y="1"/>
                </a:moveTo>
                <a:lnTo>
                  <a:pt x="5121" y="5"/>
                </a:lnTo>
                <a:cubicBezTo>
                  <a:pt x="5123" y="5"/>
                  <a:pt x="5124" y="5"/>
                  <a:pt x="5125" y="5"/>
                </a:cubicBezTo>
                <a:lnTo>
                  <a:pt x="5143" y="11"/>
                </a:lnTo>
                <a:lnTo>
                  <a:pt x="5129" y="57"/>
                </a:lnTo>
                <a:lnTo>
                  <a:pt x="5112" y="51"/>
                </a:lnTo>
                <a:lnTo>
                  <a:pt x="5116" y="52"/>
                </a:lnTo>
                <a:lnTo>
                  <a:pt x="5087" y="49"/>
                </a:lnTo>
                <a:lnTo>
                  <a:pt x="5092" y="1"/>
                </a:lnTo>
                <a:close/>
                <a:moveTo>
                  <a:pt x="5192" y="37"/>
                </a:moveTo>
                <a:lnTo>
                  <a:pt x="5220" y="56"/>
                </a:lnTo>
                <a:cubicBezTo>
                  <a:pt x="5223" y="57"/>
                  <a:pt x="5225" y="60"/>
                  <a:pt x="5227" y="62"/>
                </a:cubicBezTo>
                <a:lnTo>
                  <a:pt x="5234" y="74"/>
                </a:lnTo>
                <a:lnTo>
                  <a:pt x="5194" y="100"/>
                </a:lnTo>
                <a:lnTo>
                  <a:pt x="5186" y="89"/>
                </a:lnTo>
                <a:lnTo>
                  <a:pt x="5193" y="95"/>
                </a:lnTo>
                <a:lnTo>
                  <a:pt x="5165" y="76"/>
                </a:lnTo>
                <a:lnTo>
                  <a:pt x="5192" y="37"/>
                </a:lnTo>
                <a:close/>
                <a:moveTo>
                  <a:pt x="5261" y="114"/>
                </a:moveTo>
                <a:lnTo>
                  <a:pt x="5263" y="117"/>
                </a:lnTo>
                <a:cubicBezTo>
                  <a:pt x="5264" y="119"/>
                  <a:pt x="5265" y="121"/>
                  <a:pt x="5265" y="123"/>
                </a:cubicBezTo>
                <a:lnTo>
                  <a:pt x="5276" y="156"/>
                </a:lnTo>
                <a:cubicBezTo>
                  <a:pt x="5277" y="158"/>
                  <a:pt x="5277" y="160"/>
                  <a:pt x="5277" y="161"/>
                </a:cubicBezTo>
                <a:lnTo>
                  <a:pt x="5278" y="171"/>
                </a:lnTo>
                <a:lnTo>
                  <a:pt x="5230" y="175"/>
                </a:lnTo>
                <a:lnTo>
                  <a:pt x="5230" y="166"/>
                </a:lnTo>
                <a:lnTo>
                  <a:pt x="5231" y="171"/>
                </a:lnTo>
                <a:lnTo>
                  <a:pt x="5220" y="138"/>
                </a:lnTo>
                <a:lnTo>
                  <a:pt x="5222" y="144"/>
                </a:lnTo>
                <a:lnTo>
                  <a:pt x="5220" y="140"/>
                </a:lnTo>
                <a:lnTo>
                  <a:pt x="5261" y="114"/>
                </a:lnTo>
                <a:close/>
                <a:moveTo>
                  <a:pt x="5280" y="221"/>
                </a:moveTo>
                <a:lnTo>
                  <a:pt x="5280" y="269"/>
                </a:lnTo>
                <a:lnTo>
                  <a:pt x="5232" y="269"/>
                </a:lnTo>
                <a:lnTo>
                  <a:pt x="5232" y="221"/>
                </a:lnTo>
                <a:lnTo>
                  <a:pt x="5280" y="221"/>
                </a:lnTo>
                <a:close/>
                <a:moveTo>
                  <a:pt x="5280" y="317"/>
                </a:moveTo>
                <a:lnTo>
                  <a:pt x="5280" y="365"/>
                </a:lnTo>
                <a:lnTo>
                  <a:pt x="5232" y="365"/>
                </a:lnTo>
                <a:lnTo>
                  <a:pt x="5232" y="317"/>
                </a:lnTo>
                <a:lnTo>
                  <a:pt x="5280" y="317"/>
                </a:lnTo>
                <a:close/>
                <a:moveTo>
                  <a:pt x="5280" y="413"/>
                </a:moveTo>
                <a:lnTo>
                  <a:pt x="5280" y="461"/>
                </a:lnTo>
                <a:lnTo>
                  <a:pt x="5232" y="461"/>
                </a:lnTo>
                <a:lnTo>
                  <a:pt x="5232" y="413"/>
                </a:lnTo>
                <a:lnTo>
                  <a:pt x="5280" y="413"/>
                </a:lnTo>
                <a:close/>
                <a:moveTo>
                  <a:pt x="5280" y="509"/>
                </a:moveTo>
                <a:lnTo>
                  <a:pt x="5280" y="557"/>
                </a:lnTo>
                <a:lnTo>
                  <a:pt x="5232" y="557"/>
                </a:lnTo>
                <a:lnTo>
                  <a:pt x="5232" y="509"/>
                </a:lnTo>
                <a:lnTo>
                  <a:pt x="5280" y="509"/>
                </a:lnTo>
                <a:close/>
                <a:moveTo>
                  <a:pt x="5280" y="605"/>
                </a:moveTo>
                <a:lnTo>
                  <a:pt x="5280" y="653"/>
                </a:lnTo>
                <a:lnTo>
                  <a:pt x="5232" y="653"/>
                </a:lnTo>
                <a:lnTo>
                  <a:pt x="5232" y="605"/>
                </a:lnTo>
                <a:lnTo>
                  <a:pt x="5280" y="605"/>
                </a:lnTo>
                <a:close/>
                <a:moveTo>
                  <a:pt x="5280" y="701"/>
                </a:moveTo>
                <a:lnTo>
                  <a:pt x="5280" y="749"/>
                </a:lnTo>
                <a:lnTo>
                  <a:pt x="5232" y="749"/>
                </a:lnTo>
                <a:lnTo>
                  <a:pt x="5232" y="701"/>
                </a:lnTo>
                <a:lnTo>
                  <a:pt x="5280" y="701"/>
                </a:lnTo>
                <a:close/>
                <a:moveTo>
                  <a:pt x="5280" y="797"/>
                </a:moveTo>
                <a:lnTo>
                  <a:pt x="5280" y="845"/>
                </a:lnTo>
                <a:lnTo>
                  <a:pt x="5232" y="845"/>
                </a:lnTo>
                <a:lnTo>
                  <a:pt x="5232" y="797"/>
                </a:lnTo>
                <a:lnTo>
                  <a:pt x="5280" y="797"/>
                </a:lnTo>
                <a:close/>
                <a:moveTo>
                  <a:pt x="5280" y="895"/>
                </a:moveTo>
                <a:lnTo>
                  <a:pt x="5277" y="929"/>
                </a:lnTo>
                <a:cubicBezTo>
                  <a:pt x="5277" y="930"/>
                  <a:pt x="5277" y="932"/>
                  <a:pt x="5276" y="934"/>
                </a:cubicBezTo>
                <a:lnTo>
                  <a:pt x="5272" y="948"/>
                </a:lnTo>
                <a:lnTo>
                  <a:pt x="5226" y="932"/>
                </a:lnTo>
                <a:lnTo>
                  <a:pt x="5231" y="919"/>
                </a:lnTo>
                <a:lnTo>
                  <a:pt x="5230" y="924"/>
                </a:lnTo>
                <a:lnTo>
                  <a:pt x="5232" y="891"/>
                </a:lnTo>
                <a:lnTo>
                  <a:pt x="5280" y="895"/>
                </a:lnTo>
                <a:close/>
                <a:moveTo>
                  <a:pt x="5248" y="996"/>
                </a:moveTo>
                <a:lnTo>
                  <a:pt x="5227" y="1028"/>
                </a:lnTo>
                <a:cubicBezTo>
                  <a:pt x="5225" y="1030"/>
                  <a:pt x="5222" y="1033"/>
                  <a:pt x="5220" y="1035"/>
                </a:cubicBezTo>
                <a:lnTo>
                  <a:pt x="5211" y="1040"/>
                </a:lnTo>
                <a:lnTo>
                  <a:pt x="5185" y="1000"/>
                </a:lnTo>
                <a:lnTo>
                  <a:pt x="5193" y="994"/>
                </a:lnTo>
                <a:lnTo>
                  <a:pt x="5186" y="1001"/>
                </a:lnTo>
                <a:lnTo>
                  <a:pt x="5207" y="969"/>
                </a:lnTo>
                <a:lnTo>
                  <a:pt x="5248" y="996"/>
                </a:lnTo>
                <a:close/>
                <a:moveTo>
                  <a:pt x="5171" y="1066"/>
                </a:moveTo>
                <a:lnTo>
                  <a:pt x="5165" y="1071"/>
                </a:lnTo>
                <a:cubicBezTo>
                  <a:pt x="5163" y="1072"/>
                  <a:pt x="5161" y="1073"/>
                  <a:pt x="5159" y="1073"/>
                </a:cubicBezTo>
                <a:lnTo>
                  <a:pt x="5126" y="1084"/>
                </a:lnTo>
                <a:cubicBezTo>
                  <a:pt x="5124" y="1085"/>
                  <a:pt x="5122" y="1085"/>
                  <a:pt x="5121" y="1085"/>
                </a:cubicBezTo>
                <a:lnTo>
                  <a:pt x="5115" y="1086"/>
                </a:lnTo>
                <a:lnTo>
                  <a:pt x="5111" y="1038"/>
                </a:lnTo>
                <a:lnTo>
                  <a:pt x="5116" y="1038"/>
                </a:lnTo>
                <a:lnTo>
                  <a:pt x="5111" y="1039"/>
                </a:lnTo>
                <a:lnTo>
                  <a:pt x="5144" y="1028"/>
                </a:lnTo>
                <a:lnTo>
                  <a:pt x="5138" y="1030"/>
                </a:lnTo>
                <a:lnTo>
                  <a:pt x="5145" y="1026"/>
                </a:lnTo>
                <a:lnTo>
                  <a:pt x="5171" y="1066"/>
                </a:lnTo>
                <a:close/>
                <a:moveTo>
                  <a:pt x="5065" y="1088"/>
                </a:moveTo>
                <a:lnTo>
                  <a:pt x="5017" y="1088"/>
                </a:lnTo>
                <a:lnTo>
                  <a:pt x="5017" y="1040"/>
                </a:lnTo>
                <a:lnTo>
                  <a:pt x="5065" y="1040"/>
                </a:lnTo>
                <a:lnTo>
                  <a:pt x="5065" y="1088"/>
                </a:lnTo>
                <a:close/>
                <a:moveTo>
                  <a:pt x="4969" y="1088"/>
                </a:moveTo>
                <a:lnTo>
                  <a:pt x="4921" y="1088"/>
                </a:lnTo>
                <a:lnTo>
                  <a:pt x="4921" y="1040"/>
                </a:lnTo>
                <a:lnTo>
                  <a:pt x="4969" y="1040"/>
                </a:lnTo>
                <a:lnTo>
                  <a:pt x="4969" y="1088"/>
                </a:lnTo>
                <a:close/>
                <a:moveTo>
                  <a:pt x="4873" y="1088"/>
                </a:moveTo>
                <a:lnTo>
                  <a:pt x="4825" y="1088"/>
                </a:lnTo>
                <a:lnTo>
                  <a:pt x="4825" y="1040"/>
                </a:lnTo>
                <a:lnTo>
                  <a:pt x="4873" y="1040"/>
                </a:lnTo>
                <a:lnTo>
                  <a:pt x="4873" y="1088"/>
                </a:lnTo>
                <a:close/>
                <a:moveTo>
                  <a:pt x="4777" y="1088"/>
                </a:moveTo>
                <a:lnTo>
                  <a:pt x="4729" y="1088"/>
                </a:lnTo>
                <a:lnTo>
                  <a:pt x="4729" y="1040"/>
                </a:lnTo>
                <a:lnTo>
                  <a:pt x="4777" y="1040"/>
                </a:lnTo>
                <a:lnTo>
                  <a:pt x="4777" y="1088"/>
                </a:lnTo>
                <a:close/>
                <a:moveTo>
                  <a:pt x="4681" y="1088"/>
                </a:moveTo>
                <a:lnTo>
                  <a:pt x="4633" y="1088"/>
                </a:lnTo>
                <a:lnTo>
                  <a:pt x="4633" y="1040"/>
                </a:lnTo>
                <a:lnTo>
                  <a:pt x="4681" y="1040"/>
                </a:lnTo>
                <a:lnTo>
                  <a:pt x="4681" y="1088"/>
                </a:lnTo>
                <a:close/>
                <a:moveTo>
                  <a:pt x="4585" y="1088"/>
                </a:moveTo>
                <a:lnTo>
                  <a:pt x="4537" y="1088"/>
                </a:lnTo>
                <a:lnTo>
                  <a:pt x="4537" y="1040"/>
                </a:lnTo>
                <a:lnTo>
                  <a:pt x="4585" y="1040"/>
                </a:lnTo>
                <a:lnTo>
                  <a:pt x="4585" y="1088"/>
                </a:lnTo>
                <a:close/>
                <a:moveTo>
                  <a:pt x="4489" y="1088"/>
                </a:moveTo>
                <a:lnTo>
                  <a:pt x="4441" y="1088"/>
                </a:lnTo>
                <a:lnTo>
                  <a:pt x="4441" y="1040"/>
                </a:lnTo>
                <a:lnTo>
                  <a:pt x="4489" y="1040"/>
                </a:lnTo>
                <a:lnTo>
                  <a:pt x="4489" y="1088"/>
                </a:lnTo>
                <a:close/>
                <a:moveTo>
                  <a:pt x="4393" y="1088"/>
                </a:moveTo>
                <a:lnTo>
                  <a:pt x="4345" y="1088"/>
                </a:lnTo>
                <a:lnTo>
                  <a:pt x="4345" y="1040"/>
                </a:lnTo>
                <a:lnTo>
                  <a:pt x="4393" y="1040"/>
                </a:lnTo>
                <a:lnTo>
                  <a:pt x="4393" y="1088"/>
                </a:lnTo>
                <a:close/>
                <a:moveTo>
                  <a:pt x="4297" y="1088"/>
                </a:moveTo>
                <a:lnTo>
                  <a:pt x="4249" y="1088"/>
                </a:lnTo>
                <a:lnTo>
                  <a:pt x="4249" y="1040"/>
                </a:lnTo>
                <a:lnTo>
                  <a:pt x="4297" y="1040"/>
                </a:lnTo>
                <a:lnTo>
                  <a:pt x="4297" y="1088"/>
                </a:lnTo>
                <a:close/>
                <a:moveTo>
                  <a:pt x="4201" y="1088"/>
                </a:moveTo>
                <a:lnTo>
                  <a:pt x="4153" y="1088"/>
                </a:lnTo>
                <a:lnTo>
                  <a:pt x="4153" y="1040"/>
                </a:lnTo>
                <a:lnTo>
                  <a:pt x="4201" y="1040"/>
                </a:lnTo>
                <a:lnTo>
                  <a:pt x="4201" y="1088"/>
                </a:lnTo>
                <a:close/>
                <a:moveTo>
                  <a:pt x="4105" y="1088"/>
                </a:moveTo>
                <a:lnTo>
                  <a:pt x="4057" y="1088"/>
                </a:lnTo>
                <a:lnTo>
                  <a:pt x="4057" y="1040"/>
                </a:lnTo>
                <a:lnTo>
                  <a:pt x="4105" y="1040"/>
                </a:lnTo>
                <a:lnTo>
                  <a:pt x="4105" y="1088"/>
                </a:lnTo>
                <a:close/>
                <a:moveTo>
                  <a:pt x="4009" y="1088"/>
                </a:moveTo>
                <a:lnTo>
                  <a:pt x="3961" y="1088"/>
                </a:lnTo>
                <a:lnTo>
                  <a:pt x="3961" y="1040"/>
                </a:lnTo>
                <a:lnTo>
                  <a:pt x="4009" y="1040"/>
                </a:lnTo>
                <a:lnTo>
                  <a:pt x="4009" y="1088"/>
                </a:lnTo>
                <a:close/>
                <a:moveTo>
                  <a:pt x="3913" y="1088"/>
                </a:moveTo>
                <a:lnTo>
                  <a:pt x="3865" y="1088"/>
                </a:lnTo>
                <a:lnTo>
                  <a:pt x="3865" y="1040"/>
                </a:lnTo>
                <a:lnTo>
                  <a:pt x="3913" y="1040"/>
                </a:lnTo>
                <a:lnTo>
                  <a:pt x="3913" y="1088"/>
                </a:lnTo>
                <a:close/>
                <a:moveTo>
                  <a:pt x="3817" y="1088"/>
                </a:moveTo>
                <a:lnTo>
                  <a:pt x="3769" y="1088"/>
                </a:lnTo>
                <a:lnTo>
                  <a:pt x="3769" y="1040"/>
                </a:lnTo>
                <a:lnTo>
                  <a:pt x="3817" y="1040"/>
                </a:lnTo>
                <a:lnTo>
                  <a:pt x="3817" y="1088"/>
                </a:lnTo>
                <a:close/>
                <a:moveTo>
                  <a:pt x="3721" y="1088"/>
                </a:moveTo>
                <a:lnTo>
                  <a:pt x="3673" y="1088"/>
                </a:lnTo>
                <a:lnTo>
                  <a:pt x="3673" y="1040"/>
                </a:lnTo>
                <a:lnTo>
                  <a:pt x="3721" y="1040"/>
                </a:lnTo>
                <a:lnTo>
                  <a:pt x="3721" y="1088"/>
                </a:lnTo>
                <a:close/>
                <a:moveTo>
                  <a:pt x="3625" y="1088"/>
                </a:moveTo>
                <a:lnTo>
                  <a:pt x="3577" y="1088"/>
                </a:lnTo>
                <a:lnTo>
                  <a:pt x="3577" y="1040"/>
                </a:lnTo>
                <a:lnTo>
                  <a:pt x="3625" y="1040"/>
                </a:lnTo>
                <a:lnTo>
                  <a:pt x="3625" y="1088"/>
                </a:lnTo>
                <a:close/>
                <a:moveTo>
                  <a:pt x="3529" y="1088"/>
                </a:moveTo>
                <a:lnTo>
                  <a:pt x="3481" y="1088"/>
                </a:lnTo>
                <a:lnTo>
                  <a:pt x="3481" y="1040"/>
                </a:lnTo>
                <a:lnTo>
                  <a:pt x="3529" y="1040"/>
                </a:lnTo>
                <a:lnTo>
                  <a:pt x="3529" y="1088"/>
                </a:lnTo>
                <a:close/>
                <a:moveTo>
                  <a:pt x="3433" y="1088"/>
                </a:moveTo>
                <a:lnTo>
                  <a:pt x="3385" y="1088"/>
                </a:lnTo>
                <a:lnTo>
                  <a:pt x="3385" y="1040"/>
                </a:lnTo>
                <a:lnTo>
                  <a:pt x="3433" y="1040"/>
                </a:lnTo>
                <a:lnTo>
                  <a:pt x="3433" y="1088"/>
                </a:lnTo>
                <a:close/>
                <a:moveTo>
                  <a:pt x="3337" y="1088"/>
                </a:moveTo>
                <a:lnTo>
                  <a:pt x="3289" y="1088"/>
                </a:lnTo>
                <a:lnTo>
                  <a:pt x="3289" y="1040"/>
                </a:lnTo>
                <a:lnTo>
                  <a:pt x="3337" y="1040"/>
                </a:lnTo>
                <a:lnTo>
                  <a:pt x="3337" y="1088"/>
                </a:lnTo>
                <a:close/>
                <a:moveTo>
                  <a:pt x="3241" y="1088"/>
                </a:moveTo>
                <a:lnTo>
                  <a:pt x="3193" y="1088"/>
                </a:lnTo>
                <a:lnTo>
                  <a:pt x="3193" y="1040"/>
                </a:lnTo>
                <a:lnTo>
                  <a:pt x="3241" y="1040"/>
                </a:lnTo>
                <a:lnTo>
                  <a:pt x="3241" y="1088"/>
                </a:lnTo>
                <a:close/>
                <a:moveTo>
                  <a:pt x="3145" y="1088"/>
                </a:moveTo>
                <a:lnTo>
                  <a:pt x="3097" y="1088"/>
                </a:lnTo>
                <a:lnTo>
                  <a:pt x="3097" y="1040"/>
                </a:lnTo>
                <a:lnTo>
                  <a:pt x="3145" y="1040"/>
                </a:lnTo>
                <a:lnTo>
                  <a:pt x="3145" y="1088"/>
                </a:lnTo>
                <a:close/>
                <a:moveTo>
                  <a:pt x="3049" y="1088"/>
                </a:moveTo>
                <a:lnTo>
                  <a:pt x="3001" y="1088"/>
                </a:lnTo>
                <a:lnTo>
                  <a:pt x="3001" y="1040"/>
                </a:lnTo>
                <a:lnTo>
                  <a:pt x="3049" y="1040"/>
                </a:lnTo>
                <a:lnTo>
                  <a:pt x="3049" y="1088"/>
                </a:lnTo>
                <a:close/>
                <a:moveTo>
                  <a:pt x="2953" y="1088"/>
                </a:moveTo>
                <a:lnTo>
                  <a:pt x="2905" y="1088"/>
                </a:lnTo>
                <a:lnTo>
                  <a:pt x="2905" y="1040"/>
                </a:lnTo>
                <a:lnTo>
                  <a:pt x="2953" y="1040"/>
                </a:lnTo>
                <a:lnTo>
                  <a:pt x="2953" y="1088"/>
                </a:lnTo>
                <a:close/>
                <a:moveTo>
                  <a:pt x="2857" y="1088"/>
                </a:moveTo>
                <a:lnTo>
                  <a:pt x="2809" y="1088"/>
                </a:lnTo>
                <a:lnTo>
                  <a:pt x="2809" y="1040"/>
                </a:lnTo>
                <a:lnTo>
                  <a:pt x="2857" y="1040"/>
                </a:lnTo>
                <a:lnTo>
                  <a:pt x="2857" y="1088"/>
                </a:lnTo>
                <a:close/>
                <a:moveTo>
                  <a:pt x="2761" y="1088"/>
                </a:moveTo>
                <a:lnTo>
                  <a:pt x="2713" y="1088"/>
                </a:lnTo>
                <a:lnTo>
                  <a:pt x="2713" y="1040"/>
                </a:lnTo>
                <a:lnTo>
                  <a:pt x="2761" y="1040"/>
                </a:lnTo>
                <a:lnTo>
                  <a:pt x="2761" y="1088"/>
                </a:lnTo>
                <a:close/>
                <a:moveTo>
                  <a:pt x="2665" y="1088"/>
                </a:moveTo>
                <a:lnTo>
                  <a:pt x="2617" y="1088"/>
                </a:lnTo>
                <a:lnTo>
                  <a:pt x="2617" y="1040"/>
                </a:lnTo>
                <a:lnTo>
                  <a:pt x="2665" y="1040"/>
                </a:lnTo>
                <a:lnTo>
                  <a:pt x="2665" y="1088"/>
                </a:lnTo>
                <a:close/>
                <a:moveTo>
                  <a:pt x="2569" y="1088"/>
                </a:moveTo>
                <a:lnTo>
                  <a:pt x="2521" y="1088"/>
                </a:lnTo>
                <a:lnTo>
                  <a:pt x="2521" y="1040"/>
                </a:lnTo>
                <a:lnTo>
                  <a:pt x="2569" y="1040"/>
                </a:lnTo>
                <a:lnTo>
                  <a:pt x="2569" y="1088"/>
                </a:lnTo>
                <a:close/>
                <a:moveTo>
                  <a:pt x="2473" y="1088"/>
                </a:moveTo>
                <a:lnTo>
                  <a:pt x="2425" y="1088"/>
                </a:lnTo>
                <a:lnTo>
                  <a:pt x="2425" y="1040"/>
                </a:lnTo>
                <a:lnTo>
                  <a:pt x="2473" y="1040"/>
                </a:lnTo>
                <a:lnTo>
                  <a:pt x="2473" y="1088"/>
                </a:lnTo>
                <a:close/>
                <a:moveTo>
                  <a:pt x="2377" y="1088"/>
                </a:moveTo>
                <a:lnTo>
                  <a:pt x="2329" y="1088"/>
                </a:lnTo>
                <a:lnTo>
                  <a:pt x="2329" y="1040"/>
                </a:lnTo>
                <a:lnTo>
                  <a:pt x="2377" y="1040"/>
                </a:lnTo>
                <a:lnTo>
                  <a:pt x="2377" y="1088"/>
                </a:lnTo>
                <a:close/>
                <a:moveTo>
                  <a:pt x="2281" y="1088"/>
                </a:moveTo>
                <a:lnTo>
                  <a:pt x="2233" y="1088"/>
                </a:lnTo>
                <a:lnTo>
                  <a:pt x="2233" y="1040"/>
                </a:lnTo>
                <a:lnTo>
                  <a:pt x="2281" y="1040"/>
                </a:lnTo>
                <a:lnTo>
                  <a:pt x="2281" y="1088"/>
                </a:lnTo>
                <a:close/>
                <a:moveTo>
                  <a:pt x="2185" y="1088"/>
                </a:moveTo>
                <a:lnTo>
                  <a:pt x="2137" y="1088"/>
                </a:lnTo>
                <a:lnTo>
                  <a:pt x="2137" y="1040"/>
                </a:lnTo>
                <a:lnTo>
                  <a:pt x="2185" y="1040"/>
                </a:lnTo>
                <a:lnTo>
                  <a:pt x="2185" y="1088"/>
                </a:lnTo>
                <a:close/>
                <a:moveTo>
                  <a:pt x="2089" y="1088"/>
                </a:moveTo>
                <a:lnTo>
                  <a:pt x="2041" y="1088"/>
                </a:lnTo>
                <a:lnTo>
                  <a:pt x="2041" y="1040"/>
                </a:lnTo>
                <a:lnTo>
                  <a:pt x="2089" y="1040"/>
                </a:lnTo>
                <a:lnTo>
                  <a:pt x="2089" y="1088"/>
                </a:lnTo>
                <a:close/>
                <a:moveTo>
                  <a:pt x="1993" y="1088"/>
                </a:moveTo>
                <a:lnTo>
                  <a:pt x="1945" y="1088"/>
                </a:lnTo>
                <a:lnTo>
                  <a:pt x="1945" y="1040"/>
                </a:lnTo>
                <a:lnTo>
                  <a:pt x="1993" y="1040"/>
                </a:lnTo>
                <a:lnTo>
                  <a:pt x="1993" y="1088"/>
                </a:lnTo>
                <a:close/>
                <a:moveTo>
                  <a:pt x="1897" y="1088"/>
                </a:moveTo>
                <a:lnTo>
                  <a:pt x="1849" y="1088"/>
                </a:lnTo>
                <a:lnTo>
                  <a:pt x="1849" y="1040"/>
                </a:lnTo>
                <a:lnTo>
                  <a:pt x="1897" y="1040"/>
                </a:lnTo>
                <a:lnTo>
                  <a:pt x="1897" y="1088"/>
                </a:lnTo>
                <a:close/>
                <a:moveTo>
                  <a:pt x="1801" y="1088"/>
                </a:moveTo>
                <a:lnTo>
                  <a:pt x="1753" y="1088"/>
                </a:lnTo>
                <a:lnTo>
                  <a:pt x="1753" y="1040"/>
                </a:lnTo>
                <a:lnTo>
                  <a:pt x="1801" y="1040"/>
                </a:lnTo>
                <a:lnTo>
                  <a:pt x="1801" y="1088"/>
                </a:lnTo>
                <a:close/>
                <a:moveTo>
                  <a:pt x="1705" y="1088"/>
                </a:moveTo>
                <a:lnTo>
                  <a:pt x="1657" y="1088"/>
                </a:lnTo>
                <a:lnTo>
                  <a:pt x="1657" y="1040"/>
                </a:lnTo>
                <a:lnTo>
                  <a:pt x="1705" y="1040"/>
                </a:lnTo>
                <a:lnTo>
                  <a:pt x="1705" y="1088"/>
                </a:lnTo>
                <a:close/>
                <a:moveTo>
                  <a:pt x="1609" y="1088"/>
                </a:moveTo>
                <a:lnTo>
                  <a:pt x="1561" y="1088"/>
                </a:lnTo>
                <a:lnTo>
                  <a:pt x="1561" y="1040"/>
                </a:lnTo>
                <a:lnTo>
                  <a:pt x="1609" y="1040"/>
                </a:lnTo>
                <a:lnTo>
                  <a:pt x="1609" y="1088"/>
                </a:lnTo>
                <a:close/>
                <a:moveTo>
                  <a:pt x="1513" y="1088"/>
                </a:moveTo>
                <a:lnTo>
                  <a:pt x="1465" y="1088"/>
                </a:lnTo>
                <a:lnTo>
                  <a:pt x="1465" y="1040"/>
                </a:lnTo>
                <a:lnTo>
                  <a:pt x="1513" y="1040"/>
                </a:lnTo>
                <a:lnTo>
                  <a:pt x="1513" y="1088"/>
                </a:lnTo>
                <a:close/>
                <a:moveTo>
                  <a:pt x="1417" y="1088"/>
                </a:moveTo>
                <a:lnTo>
                  <a:pt x="1369" y="1088"/>
                </a:lnTo>
                <a:lnTo>
                  <a:pt x="1369" y="1040"/>
                </a:lnTo>
                <a:lnTo>
                  <a:pt x="1417" y="1040"/>
                </a:lnTo>
                <a:lnTo>
                  <a:pt x="1417" y="1088"/>
                </a:lnTo>
                <a:close/>
                <a:moveTo>
                  <a:pt x="1321" y="1088"/>
                </a:moveTo>
                <a:lnTo>
                  <a:pt x="1273" y="1088"/>
                </a:lnTo>
                <a:lnTo>
                  <a:pt x="1273" y="1040"/>
                </a:lnTo>
                <a:lnTo>
                  <a:pt x="1321" y="1040"/>
                </a:lnTo>
                <a:lnTo>
                  <a:pt x="1321" y="1088"/>
                </a:lnTo>
                <a:close/>
                <a:moveTo>
                  <a:pt x="1225" y="1088"/>
                </a:moveTo>
                <a:lnTo>
                  <a:pt x="1177" y="1088"/>
                </a:lnTo>
                <a:lnTo>
                  <a:pt x="1177" y="1040"/>
                </a:lnTo>
                <a:lnTo>
                  <a:pt x="1225" y="1040"/>
                </a:lnTo>
                <a:lnTo>
                  <a:pt x="1225" y="1088"/>
                </a:lnTo>
                <a:close/>
                <a:moveTo>
                  <a:pt x="1129" y="1088"/>
                </a:moveTo>
                <a:lnTo>
                  <a:pt x="1081" y="1088"/>
                </a:lnTo>
                <a:lnTo>
                  <a:pt x="1081" y="1040"/>
                </a:lnTo>
                <a:lnTo>
                  <a:pt x="1129" y="1040"/>
                </a:lnTo>
                <a:lnTo>
                  <a:pt x="1129" y="1088"/>
                </a:lnTo>
                <a:close/>
                <a:moveTo>
                  <a:pt x="1033" y="1088"/>
                </a:moveTo>
                <a:lnTo>
                  <a:pt x="985" y="1088"/>
                </a:lnTo>
                <a:lnTo>
                  <a:pt x="985" y="1040"/>
                </a:lnTo>
                <a:lnTo>
                  <a:pt x="1033" y="1040"/>
                </a:lnTo>
                <a:lnTo>
                  <a:pt x="1033" y="1088"/>
                </a:lnTo>
                <a:close/>
                <a:moveTo>
                  <a:pt x="937" y="1088"/>
                </a:moveTo>
                <a:lnTo>
                  <a:pt x="889" y="1088"/>
                </a:lnTo>
                <a:lnTo>
                  <a:pt x="889" y="1040"/>
                </a:lnTo>
                <a:lnTo>
                  <a:pt x="937" y="1040"/>
                </a:lnTo>
                <a:lnTo>
                  <a:pt x="937" y="1088"/>
                </a:lnTo>
                <a:close/>
                <a:moveTo>
                  <a:pt x="841" y="1088"/>
                </a:moveTo>
                <a:lnTo>
                  <a:pt x="793" y="1088"/>
                </a:lnTo>
                <a:lnTo>
                  <a:pt x="793" y="1040"/>
                </a:lnTo>
                <a:lnTo>
                  <a:pt x="841" y="1040"/>
                </a:lnTo>
                <a:lnTo>
                  <a:pt x="841" y="1088"/>
                </a:lnTo>
                <a:close/>
                <a:moveTo>
                  <a:pt x="745" y="1088"/>
                </a:moveTo>
                <a:lnTo>
                  <a:pt x="697" y="1088"/>
                </a:lnTo>
                <a:lnTo>
                  <a:pt x="697" y="1040"/>
                </a:lnTo>
                <a:lnTo>
                  <a:pt x="745" y="1040"/>
                </a:lnTo>
                <a:lnTo>
                  <a:pt x="745" y="1088"/>
                </a:lnTo>
                <a:close/>
                <a:moveTo>
                  <a:pt x="649" y="1088"/>
                </a:moveTo>
                <a:lnTo>
                  <a:pt x="601" y="1088"/>
                </a:lnTo>
                <a:lnTo>
                  <a:pt x="601" y="1040"/>
                </a:lnTo>
                <a:lnTo>
                  <a:pt x="649" y="1040"/>
                </a:lnTo>
                <a:lnTo>
                  <a:pt x="649" y="1088"/>
                </a:lnTo>
                <a:close/>
                <a:moveTo>
                  <a:pt x="553" y="1088"/>
                </a:moveTo>
                <a:lnTo>
                  <a:pt x="505" y="1088"/>
                </a:lnTo>
                <a:lnTo>
                  <a:pt x="505" y="1040"/>
                </a:lnTo>
                <a:lnTo>
                  <a:pt x="553" y="1040"/>
                </a:lnTo>
                <a:lnTo>
                  <a:pt x="553" y="1088"/>
                </a:lnTo>
                <a:close/>
                <a:moveTo>
                  <a:pt x="457" y="1088"/>
                </a:moveTo>
                <a:lnTo>
                  <a:pt x="409" y="1088"/>
                </a:lnTo>
                <a:lnTo>
                  <a:pt x="409" y="1040"/>
                </a:lnTo>
                <a:lnTo>
                  <a:pt x="457" y="1040"/>
                </a:lnTo>
                <a:lnTo>
                  <a:pt x="457" y="1088"/>
                </a:lnTo>
                <a:close/>
                <a:moveTo>
                  <a:pt x="361" y="1088"/>
                </a:moveTo>
                <a:lnTo>
                  <a:pt x="313" y="1088"/>
                </a:lnTo>
                <a:lnTo>
                  <a:pt x="313" y="1040"/>
                </a:lnTo>
                <a:lnTo>
                  <a:pt x="361" y="1040"/>
                </a:lnTo>
                <a:lnTo>
                  <a:pt x="361" y="1088"/>
                </a:lnTo>
                <a:close/>
                <a:moveTo>
                  <a:pt x="265" y="1088"/>
                </a:moveTo>
                <a:lnTo>
                  <a:pt x="217" y="1088"/>
                </a:lnTo>
                <a:lnTo>
                  <a:pt x="217" y="1040"/>
                </a:lnTo>
                <a:lnTo>
                  <a:pt x="265" y="1040"/>
                </a:lnTo>
                <a:lnTo>
                  <a:pt x="265" y="1088"/>
                </a:lnTo>
                <a:close/>
                <a:moveTo>
                  <a:pt x="167" y="1086"/>
                </a:move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23" y="1073"/>
                </a:lnTo>
                <a:cubicBezTo>
                  <a:pt x="121" y="1073"/>
                  <a:pt x="119" y="1072"/>
                  <a:pt x="117" y="1071"/>
                </a:cubicBezTo>
                <a:lnTo>
                  <a:pt x="111" y="1067"/>
                </a:lnTo>
                <a:lnTo>
                  <a:pt x="138" y="1026"/>
                </a:lnTo>
                <a:lnTo>
                  <a:pt x="144" y="1030"/>
                </a:lnTo>
                <a:lnTo>
                  <a:pt x="138" y="1028"/>
                </a:lnTo>
                <a:lnTo>
                  <a:pt x="171" y="1039"/>
                </a:lnTo>
                <a:lnTo>
                  <a:pt x="166" y="1038"/>
                </a:lnTo>
                <a:lnTo>
                  <a:pt x="172" y="1038"/>
                </a:lnTo>
                <a:lnTo>
                  <a:pt x="167" y="1086"/>
                </a:lnTo>
                <a:close/>
                <a:moveTo>
                  <a:pt x="71" y="1040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35" y="997"/>
                </a:lnTo>
                <a:lnTo>
                  <a:pt x="74" y="970"/>
                </a:lnTo>
                <a:lnTo>
                  <a:pt x="95" y="1001"/>
                </a:lnTo>
                <a:lnTo>
                  <a:pt x="89" y="994"/>
                </a:lnTo>
                <a:lnTo>
                  <a:pt x="97" y="1000"/>
                </a:lnTo>
                <a:lnTo>
                  <a:pt x="71" y="1040"/>
                </a:lnTo>
                <a:close/>
                <a:moveTo>
                  <a:pt x="10" y="948"/>
                </a:move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1" y="897"/>
                </a:lnTo>
                <a:lnTo>
                  <a:pt x="49" y="891"/>
                </a:lnTo>
                <a:lnTo>
                  <a:pt x="52" y="924"/>
                </a:lnTo>
                <a:lnTo>
                  <a:pt x="51" y="920"/>
                </a:lnTo>
                <a:lnTo>
                  <a:pt x="56" y="934"/>
                </a:lnTo>
                <a:lnTo>
                  <a:pt x="10" y="948"/>
                </a:lnTo>
                <a:close/>
              </a:path>
            </a:pathLst>
          </a:custGeom>
          <a:solidFill>
            <a:srgbClr val="6600CC"/>
          </a:solidFill>
          <a:ln w="0" cap="flat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72" name="グループ化 271"/>
          <p:cNvGrpSpPr/>
          <p:nvPr/>
        </p:nvGrpSpPr>
        <p:grpSpPr>
          <a:xfrm rot="5400000">
            <a:off x="1803463" y="1859298"/>
            <a:ext cx="222250" cy="396875"/>
            <a:chOff x="2505360" y="5682813"/>
            <a:chExt cx="222250" cy="396875"/>
          </a:xfrm>
        </p:grpSpPr>
        <p:sp>
          <p:nvSpPr>
            <p:cNvPr id="273" name="Freeform 306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307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308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309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Line 310"/>
            <p:cNvSpPr>
              <a:spLocks noChangeShapeType="1"/>
            </p:cNvSpPr>
            <p:nvPr/>
          </p:nvSpPr>
          <p:spPr bwMode="auto">
            <a:xfrm>
              <a:off x="26196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Oval 311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Oval 312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Rectangle 313"/>
            <p:cNvSpPr>
              <a:spLocks noChangeArrowheads="1"/>
            </p:cNvSpPr>
            <p:nvPr/>
          </p:nvSpPr>
          <p:spPr bwMode="auto">
            <a:xfrm>
              <a:off x="2555172" y="5741209"/>
              <a:ext cx="138499" cy="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</a:t>
              </a:r>
              <a:endParaRPr lang="ja-JP" altLang="ja-JP" dirty="0"/>
            </a:p>
          </p:txBody>
        </p:sp>
      </p:grpSp>
      <p:grpSp>
        <p:nvGrpSpPr>
          <p:cNvPr id="281" name="グループ化 280"/>
          <p:cNvGrpSpPr/>
          <p:nvPr/>
        </p:nvGrpSpPr>
        <p:grpSpPr>
          <a:xfrm rot="5400000">
            <a:off x="1791557" y="1275428"/>
            <a:ext cx="222250" cy="388937"/>
            <a:chOff x="1629060" y="5698688"/>
            <a:chExt cx="222250" cy="388937"/>
          </a:xfrm>
        </p:grpSpPr>
        <p:sp>
          <p:nvSpPr>
            <p:cNvPr id="282" name="Freeform 314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Freeform 315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Freeform 316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Freeform 317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Line 318"/>
            <p:cNvSpPr>
              <a:spLocks noChangeShapeType="1"/>
            </p:cNvSpPr>
            <p:nvPr/>
          </p:nvSpPr>
          <p:spPr bwMode="auto">
            <a:xfrm>
              <a:off x="1743360" y="5812988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Rectangle 319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Rectangle 320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Rectangle 321"/>
            <p:cNvSpPr>
              <a:spLocks noChangeArrowheads="1"/>
            </p:cNvSpPr>
            <p:nvPr/>
          </p:nvSpPr>
          <p:spPr bwMode="auto">
            <a:xfrm>
              <a:off x="1674903" y="5734790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290" name="直線コネクタ 289"/>
          <p:cNvCxnSpPr>
            <a:stCxn id="258" idx="1"/>
          </p:cNvCxnSpPr>
          <p:nvPr/>
        </p:nvCxnSpPr>
        <p:spPr bwMode="auto">
          <a:xfrm>
            <a:off x="1994904" y="4222107"/>
            <a:ext cx="7026" cy="669689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1" name="直線コネクタ 290"/>
          <p:cNvCxnSpPr/>
          <p:nvPr/>
        </p:nvCxnSpPr>
        <p:spPr bwMode="auto">
          <a:xfrm rot="5400000" flipH="1" flipV="1">
            <a:off x="1901295" y="4787530"/>
            <a:ext cx="8249" cy="20249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2" name="円弧 291"/>
          <p:cNvSpPr/>
          <p:nvPr/>
        </p:nvSpPr>
        <p:spPr bwMode="auto">
          <a:xfrm rot="5400000" flipV="1">
            <a:off x="1786153" y="2573905"/>
            <a:ext cx="630070" cy="630070"/>
          </a:xfrm>
          <a:prstGeom prst="arc">
            <a:avLst/>
          </a:prstGeom>
          <a:noFill/>
          <a:ln w="38100">
            <a:solidFill>
              <a:srgbClr val="FF0000"/>
            </a:solidFill>
            <a:prstDash val="sysDash"/>
            <a:tailEnd type="triangle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sp>
        <p:nvSpPr>
          <p:cNvPr id="294" name="雲 293"/>
          <p:cNvSpPr/>
          <p:nvPr/>
        </p:nvSpPr>
        <p:spPr bwMode="auto">
          <a:xfrm>
            <a:off x="1834704" y="3040605"/>
            <a:ext cx="585065" cy="343390"/>
          </a:xfrm>
          <a:prstGeom prst="cloud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cxnSp>
        <p:nvCxnSpPr>
          <p:cNvPr id="295" name="直線コネクタ 294"/>
          <p:cNvCxnSpPr/>
          <p:nvPr/>
        </p:nvCxnSpPr>
        <p:spPr bwMode="auto">
          <a:xfrm rot="5400000">
            <a:off x="1449974" y="5951545"/>
            <a:ext cx="720080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直線コネクタ 295"/>
          <p:cNvCxnSpPr/>
          <p:nvPr/>
        </p:nvCxnSpPr>
        <p:spPr bwMode="auto">
          <a:xfrm rot="5400000">
            <a:off x="1787188" y="5817454"/>
            <a:ext cx="988262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" name="直線コネクタ 296"/>
          <p:cNvCxnSpPr/>
          <p:nvPr/>
        </p:nvCxnSpPr>
        <p:spPr bwMode="auto">
          <a:xfrm rot="5400000" flipV="1">
            <a:off x="2044342" y="6074609"/>
            <a:ext cx="0" cy="473953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0" name="グループ化 299"/>
          <p:cNvGrpSpPr/>
          <p:nvPr/>
        </p:nvGrpSpPr>
        <p:grpSpPr>
          <a:xfrm rot="5400000">
            <a:off x="2304352" y="5150547"/>
            <a:ext cx="206375" cy="411163"/>
            <a:chOff x="6013735" y="2374901"/>
            <a:chExt cx="206375" cy="411163"/>
          </a:xfrm>
        </p:grpSpPr>
        <p:sp>
          <p:nvSpPr>
            <p:cNvPr id="301" name="Line 85"/>
            <p:cNvSpPr>
              <a:spLocks noChangeShapeType="1"/>
            </p:cNvSpPr>
            <p:nvPr/>
          </p:nvSpPr>
          <p:spPr bwMode="auto">
            <a:xfrm>
              <a:off x="6105810" y="2374901"/>
              <a:ext cx="0" cy="3730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Freeform 95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Freeform 96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Freeform 97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Freeform 98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Line 99"/>
            <p:cNvSpPr>
              <a:spLocks noChangeShapeType="1"/>
            </p:cNvSpPr>
            <p:nvPr/>
          </p:nvSpPr>
          <p:spPr bwMode="auto">
            <a:xfrm flipH="1">
              <a:off x="6051835" y="2557463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Line 100"/>
            <p:cNvSpPr>
              <a:spLocks noChangeShapeType="1"/>
            </p:cNvSpPr>
            <p:nvPr/>
          </p:nvSpPr>
          <p:spPr bwMode="auto">
            <a:xfrm flipH="1">
              <a:off x="6051835" y="2503488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101"/>
            <p:cNvSpPr>
              <a:spLocks noChangeShapeType="1"/>
            </p:cNvSpPr>
            <p:nvPr/>
          </p:nvSpPr>
          <p:spPr bwMode="auto">
            <a:xfrm flipH="1">
              <a:off x="6059772" y="2497138"/>
              <a:ext cx="104775" cy="555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102"/>
            <p:cNvSpPr>
              <a:spLocks noChangeShapeType="1"/>
            </p:cNvSpPr>
            <p:nvPr/>
          </p:nvSpPr>
          <p:spPr bwMode="auto">
            <a:xfrm flipH="1">
              <a:off x="6059772" y="2473326"/>
              <a:ext cx="50800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103"/>
            <p:cNvSpPr>
              <a:spLocks noChangeShapeType="1"/>
            </p:cNvSpPr>
            <p:nvPr/>
          </p:nvSpPr>
          <p:spPr bwMode="auto">
            <a:xfrm flipH="1">
              <a:off x="6113747" y="2557463"/>
              <a:ext cx="49213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11" name="円弧 310"/>
          <p:cNvSpPr/>
          <p:nvPr/>
        </p:nvSpPr>
        <p:spPr bwMode="auto">
          <a:xfrm rot="16200000" flipH="1">
            <a:off x="2270575" y="5237360"/>
            <a:ext cx="630070" cy="630070"/>
          </a:xfrm>
          <a:prstGeom prst="arc">
            <a:avLst/>
          </a:prstGeom>
          <a:noFill/>
          <a:ln w="38100">
            <a:solidFill>
              <a:srgbClr val="FF0000"/>
            </a:solidFill>
            <a:prstDash val="sysDash"/>
            <a:tailEnd type="triangle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sp>
        <p:nvSpPr>
          <p:cNvPr id="312" name="雲 311"/>
          <p:cNvSpPr/>
          <p:nvPr/>
        </p:nvSpPr>
        <p:spPr bwMode="auto">
          <a:xfrm>
            <a:off x="2343913" y="5740905"/>
            <a:ext cx="585065" cy="343390"/>
          </a:xfrm>
          <a:prstGeom prst="cloud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grpSp>
        <p:nvGrpSpPr>
          <p:cNvPr id="252" name="グループ化 251"/>
          <p:cNvGrpSpPr/>
          <p:nvPr/>
        </p:nvGrpSpPr>
        <p:grpSpPr>
          <a:xfrm rot="5400000">
            <a:off x="1986969" y="4026843"/>
            <a:ext cx="206375" cy="412750"/>
            <a:chOff x="6018497" y="5682813"/>
            <a:chExt cx="206375" cy="412750"/>
          </a:xfrm>
        </p:grpSpPr>
        <p:sp>
          <p:nvSpPr>
            <p:cNvPr id="253" name="Line 289"/>
            <p:cNvSpPr>
              <a:spLocks noChangeShapeType="1"/>
            </p:cNvSpPr>
            <p:nvPr/>
          </p:nvSpPr>
          <p:spPr bwMode="auto">
            <a:xfrm>
              <a:off x="6110572" y="5682813"/>
              <a:ext cx="0" cy="3746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290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291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292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293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Line 294"/>
            <p:cNvSpPr>
              <a:spLocks noChangeShapeType="1"/>
            </p:cNvSpPr>
            <p:nvPr/>
          </p:nvSpPr>
          <p:spPr bwMode="auto">
            <a:xfrm flipH="1">
              <a:off x="6056597" y="5866963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Line 295"/>
            <p:cNvSpPr>
              <a:spLocks noChangeShapeType="1"/>
            </p:cNvSpPr>
            <p:nvPr/>
          </p:nvSpPr>
          <p:spPr bwMode="auto">
            <a:xfrm flipH="1">
              <a:off x="6056597" y="5812988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Line 296"/>
            <p:cNvSpPr>
              <a:spLocks noChangeShapeType="1"/>
            </p:cNvSpPr>
            <p:nvPr/>
          </p:nvSpPr>
          <p:spPr bwMode="auto">
            <a:xfrm flipH="1">
              <a:off x="6064535" y="5805051"/>
              <a:ext cx="104775" cy="555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Line 297"/>
            <p:cNvSpPr>
              <a:spLocks noChangeShapeType="1"/>
            </p:cNvSpPr>
            <p:nvPr/>
          </p:nvSpPr>
          <p:spPr bwMode="auto">
            <a:xfrm flipH="1">
              <a:off x="6064536" y="5782827"/>
              <a:ext cx="50800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Line 298"/>
            <p:cNvSpPr>
              <a:spLocks noChangeShapeType="1"/>
            </p:cNvSpPr>
            <p:nvPr/>
          </p:nvSpPr>
          <p:spPr bwMode="auto">
            <a:xfrm flipH="1">
              <a:off x="6118511" y="5866964"/>
              <a:ext cx="49212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13" name="Rectangle 9"/>
          <p:cNvSpPr>
            <a:spLocks noChangeArrowheads="1"/>
          </p:cNvSpPr>
          <p:nvPr/>
        </p:nvSpPr>
        <p:spPr bwMode="auto">
          <a:xfrm>
            <a:off x="2374211" y="2544484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314" name="Rectangle 9"/>
          <p:cNvSpPr>
            <a:spLocks noChangeArrowheads="1"/>
          </p:cNvSpPr>
          <p:nvPr/>
        </p:nvSpPr>
        <p:spPr bwMode="auto">
          <a:xfrm>
            <a:off x="2378989" y="3699031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315" name="Rectangle 9"/>
          <p:cNvSpPr>
            <a:spLocks noChangeArrowheads="1"/>
          </p:cNvSpPr>
          <p:nvPr/>
        </p:nvSpPr>
        <p:spPr bwMode="auto">
          <a:xfrm>
            <a:off x="2384601" y="4149081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316" name="Rectangle 9"/>
          <p:cNvSpPr>
            <a:spLocks noChangeArrowheads="1"/>
          </p:cNvSpPr>
          <p:nvPr/>
        </p:nvSpPr>
        <p:spPr bwMode="auto">
          <a:xfrm>
            <a:off x="2376615" y="4599131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317" name="Rectangle 9"/>
          <p:cNvSpPr>
            <a:spLocks noChangeArrowheads="1"/>
          </p:cNvSpPr>
          <p:nvPr/>
        </p:nvSpPr>
        <p:spPr bwMode="auto">
          <a:xfrm>
            <a:off x="2383830" y="5104929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322" name="Freeform 82"/>
          <p:cNvSpPr>
            <a:spLocks/>
          </p:cNvSpPr>
          <p:nvPr/>
        </p:nvSpPr>
        <p:spPr bwMode="auto">
          <a:xfrm rot="5400000">
            <a:off x="9249442" y="4863460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FDEA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3" name="Freeform 83"/>
          <p:cNvSpPr>
            <a:spLocks/>
          </p:cNvSpPr>
          <p:nvPr/>
        </p:nvSpPr>
        <p:spPr bwMode="auto">
          <a:xfrm rot="5400000">
            <a:off x="9249442" y="4863460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4" name="Freeform 84"/>
          <p:cNvSpPr>
            <a:spLocks noEditPoints="1"/>
          </p:cNvSpPr>
          <p:nvPr/>
        </p:nvSpPr>
        <p:spPr bwMode="auto">
          <a:xfrm rot="5400000">
            <a:off x="8823280" y="3782453"/>
            <a:ext cx="2163909" cy="556902"/>
          </a:xfrm>
          <a:custGeom>
            <a:avLst/>
            <a:gdLst>
              <a:gd name="T0" fmla="*/ 48 w 6976"/>
              <a:gd name="T1" fmla="*/ 699 h 1088"/>
              <a:gd name="T2" fmla="*/ 48 w 6976"/>
              <a:gd name="T3" fmla="*/ 363 h 1088"/>
              <a:gd name="T4" fmla="*/ 0 w 6976"/>
              <a:gd name="T5" fmla="*/ 219 h 1088"/>
              <a:gd name="T6" fmla="*/ 91 w 6976"/>
              <a:gd name="T7" fmla="*/ 36 h 1088"/>
              <a:gd name="T8" fmla="*/ 433 w 6976"/>
              <a:gd name="T9" fmla="*/ 0 h 1088"/>
              <a:gd name="T10" fmla="*/ 673 w 6976"/>
              <a:gd name="T11" fmla="*/ 0 h 1088"/>
              <a:gd name="T12" fmla="*/ 865 w 6976"/>
              <a:gd name="T13" fmla="*/ 0 h 1088"/>
              <a:gd name="T14" fmla="*/ 1153 w 6976"/>
              <a:gd name="T15" fmla="*/ 48 h 1088"/>
              <a:gd name="T16" fmla="*/ 1489 w 6976"/>
              <a:gd name="T17" fmla="*/ 48 h 1088"/>
              <a:gd name="T18" fmla="*/ 1777 w 6976"/>
              <a:gd name="T19" fmla="*/ 0 h 1088"/>
              <a:gd name="T20" fmla="*/ 2017 w 6976"/>
              <a:gd name="T21" fmla="*/ 0 h 1088"/>
              <a:gd name="T22" fmla="*/ 2209 w 6976"/>
              <a:gd name="T23" fmla="*/ 0 h 1088"/>
              <a:gd name="T24" fmla="*/ 2497 w 6976"/>
              <a:gd name="T25" fmla="*/ 48 h 1088"/>
              <a:gd name="T26" fmla="*/ 2833 w 6976"/>
              <a:gd name="T27" fmla="*/ 48 h 1088"/>
              <a:gd name="T28" fmla="*/ 3121 w 6976"/>
              <a:gd name="T29" fmla="*/ 0 h 1088"/>
              <a:gd name="T30" fmla="*/ 3361 w 6976"/>
              <a:gd name="T31" fmla="*/ 0 h 1088"/>
              <a:gd name="T32" fmla="*/ 3553 w 6976"/>
              <a:gd name="T33" fmla="*/ 0 h 1088"/>
              <a:gd name="T34" fmla="*/ 3841 w 6976"/>
              <a:gd name="T35" fmla="*/ 48 h 1088"/>
              <a:gd name="T36" fmla="*/ 4177 w 6976"/>
              <a:gd name="T37" fmla="*/ 48 h 1088"/>
              <a:gd name="T38" fmla="*/ 4465 w 6976"/>
              <a:gd name="T39" fmla="*/ 0 h 1088"/>
              <a:gd name="T40" fmla="*/ 4705 w 6976"/>
              <a:gd name="T41" fmla="*/ 0 h 1088"/>
              <a:gd name="T42" fmla="*/ 4897 w 6976"/>
              <a:gd name="T43" fmla="*/ 0 h 1088"/>
              <a:gd name="T44" fmla="*/ 5185 w 6976"/>
              <a:gd name="T45" fmla="*/ 48 h 1088"/>
              <a:gd name="T46" fmla="*/ 5521 w 6976"/>
              <a:gd name="T47" fmla="*/ 48 h 1088"/>
              <a:gd name="T48" fmla="*/ 5809 w 6976"/>
              <a:gd name="T49" fmla="*/ 0 h 1088"/>
              <a:gd name="T50" fmla="*/ 6049 w 6976"/>
              <a:gd name="T51" fmla="*/ 0 h 1088"/>
              <a:gd name="T52" fmla="*/ 6241 w 6976"/>
              <a:gd name="T53" fmla="*/ 0 h 1088"/>
              <a:gd name="T54" fmla="*/ 6529 w 6976"/>
              <a:gd name="T55" fmla="*/ 48 h 1088"/>
              <a:gd name="T56" fmla="*/ 6861 w 6976"/>
              <a:gd name="T57" fmla="*/ 19 h 1088"/>
              <a:gd name="T58" fmla="*/ 6887 w 6976"/>
              <a:gd name="T59" fmla="*/ 94 h 1088"/>
              <a:gd name="T60" fmla="*/ 6976 w 6976"/>
              <a:gd name="T61" fmla="*/ 301 h 1088"/>
              <a:gd name="T62" fmla="*/ 6976 w 6976"/>
              <a:gd name="T63" fmla="*/ 541 h 1088"/>
              <a:gd name="T64" fmla="*/ 6976 w 6976"/>
              <a:gd name="T65" fmla="*/ 733 h 1088"/>
              <a:gd name="T66" fmla="*/ 6916 w 6976"/>
              <a:gd name="T67" fmla="*/ 952 h 1088"/>
              <a:gd name="T68" fmla="*/ 6832 w 6976"/>
              <a:gd name="T69" fmla="*/ 1081 h 1088"/>
              <a:gd name="T70" fmla="*/ 6729 w 6976"/>
              <a:gd name="T71" fmla="*/ 1040 h 1088"/>
              <a:gd name="T72" fmla="*/ 6393 w 6976"/>
              <a:gd name="T73" fmla="*/ 1040 h 1088"/>
              <a:gd name="T74" fmla="*/ 6105 w 6976"/>
              <a:gd name="T75" fmla="*/ 1088 h 1088"/>
              <a:gd name="T76" fmla="*/ 5865 w 6976"/>
              <a:gd name="T77" fmla="*/ 1088 h 1088"/>
              <a:gd name="T78" fmla="*/ 5673 w 6976"/>
              <a:gd name="T79" fmla="*/ 1088 h 1088"/>
              <a:gd name="T80" fmla="*/ 5385 w 6976"/>
              <a:gd name="T81" fmla="*/ 1040 h 1088"/>
              <a:gd name="T82" fmla="*/ 5049 w 6976"/>
              <a:gd name="T83" fmla="*/ 1040 h 1088"/>
              <a:gd name="T84" fmla="*/ 4761 w 6976"/>
              <a:gd name="T85" fmla="*/ 1088 h 1088"/>
              <a:gd name="T86" fmla="*/ 4521 w 6976"/>
              <a:gd name="T87" fmla="*/ 1088 h 1088"/>
              <a:gd name="T88" fmla="*/ 4329 w 6976"/>
              <a:gd name="T89" fmla="*/ 1088 h 1088"/>
              <a:gd name="T90" fmla="*/ 4041 w 6976"/>
              <a:gd name="T91" fmla="*/ 1040 h 1088"/>
              <a:gd name="T92" fmla="*/ 3705 w 6976"/>
              <a:gd name="T93" fmla="*/ 1040 h 1088"/>
              <a:gd name="T94" fmla="*/ 3417 w 6976"/>
              <a:gd name="T95" fmla="*/ 1088 h 1088"/>
              <a:gd name="T96" fmla="*/ 3177 w 6976"/>
              <a:gd name="T97" fmla="*/ 1088 h 1088"/>
              <a:gd name="T98" fmla="*/ 2985 w 6976"/>
              <a:gd name="T99" fmla="*/ 1088 h 1088"/>
              <a:gd name="T100" fmla="*/ 2697 w 6976"/>
              <a:gd name="T101" fmla="*/ 1040 h 1088"/>
              <a:gd name="T102" fmla="*/ 2361 w 6976"/>
              <a:gd name="T103" fmla="*/ 1040 h 1088"/>
              <a:gd name="T104" fmla="*/ 2073 w 6976"/>
              <a:gd name="T105" fmla="*/ 1088 h 1088"/>
              <a:gd name="T106" fmla="*/ 1833 w 6976"/>
              <a:gd name="T107" fmla="*/ 1088 h 1088"/>
              <a:gd name="T108" fmla="*/ 1641 w 6976"/>
              <a:gd name="T109" fmla="*/ 1088 h 1088"/>
              <a:gd name="T110" fmla="*/ 1353 w 6976"/>
              <a:gd name="T111" fmla="*/ 1040 h 1088"/>
              <a:gd name="T112" fmla="*/ 1017 w 6976"/>
              <a:gd name="T113" fmla="*/ 1040 h 1088"/>
              <a:gd name="T114" fmla="*/ 729 w 6976"/>
              <a:gd name="T115" fmla="*/ 1088 h 1088"/>
              <a:gd name="T116" fmla="*/ 489 w 6976"/>
              <a:gd name="T117" fmla="*/ 1088 h 1088"/>
              <a:gd name="T118" fmla="*/ 297 w 6976"/>
              <a:gd name="T119" fmla="*/ 1088 h 1088"/>
              <a:gd name="T120" fmla="*/ 56 w 6976"/>
              <a:gd name="T121" fmla="*/ 1028 h 1088"/>
              <a:gd name="T122" fmla="*/ 52 w 6976"/>
              <a:gd name="T123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76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89" y="0"/>
                </a:moveTo>
                <a:lnTo>
                  <a:pt x="5137" y="0"/>
                </a:lnTo>
                <a:lnTo>
                  <a:pt x="5137" y="48"/>
                </a:lnTo>
                <a:lnTo>
                  <a:pt x="5089" y="48"/>
                </a:lnTo>
                <a:lnTo>
                  <a:pt x="5089" y="0"/>
                </a:lnTo>
                <a:close/>
                <a:moveTo>
                  <a:pt x="5185" y="0"/>
                </a:moveTo>
                <a:lnTo>
                  <a:pt x="5233" y="0"/>
                </a:lnTo>
                <a:lnTo>
                  <a:pt x="5233" y="48"/>
                </a:lnTo>
                <a:lnTo>
                  <a:pt x="5185" y="48"/>
                </a:lnTo>
                <a:lnTo>
                  <a:pt x="5185" y="0"/>
                </a:lnTo>
                <a:close/>
                <a:moveTo>
                  <a:pt x="5281" y="0"/>
                </a:moveTo>
                <a:lnTo>
                  <a:pt x="5329" y="0"/>
                </a:lnTo>
                <a:lnTo>
                  <a:pt x="5329" y="48"/>
                </a:lnTo>
                <a:lnTo>
                  <a:pt x="5281" y="48"/>
                </a:lnTo>
                <a:lnTo>
                  <a:pt x="5281" y="0"/>
                </a:lnTo>
                <a:close/>
                <a:moveTo>
                  <a:pt x="5377" y="0"/>
                </a:moveTo>
                <a:lnTo>
                  <a:pt x="5425" y="0"/>
                </a:lnTo>
                <a:lnTo>
                  <a:pt x="5425" y="48"/>
                </a:lnTo>
                <a:lnTo>
                  <a:pt x="5377" y="48"/>
                </a:lnTo>
                <a:lnTo>
                  <a:pt x="5377" y="0"/>
                </a:lnTo>
                <a:close/>
                <a:moveTo>
                  <a:pt x="5473" y="0"/>
                </a:moveTo>
                <a:lnTo>
                  <a:pt x="5521" y="0"/>
                </a:lnTo>
                <a:lnTo>
                  <a:pt x="5521" y="48"/>
                </a:lnTo>
                <a:lnTo>
                  <a:pt x="5473" y="48"/>
                </a:lnTo>
                <a:lnTo>
                  <a:pt x="5473" y="0"/>
                </a:lnTo>
                <a:close/>
                <a:moveTo>
                  <a:pt x="5569" y="0"/>
                </a:moveTo>
                <a:lnTo>
                  <a:pt x="5617" y="0"/>
                </a:lnTo>
                <a:lnTo>
                  <a:pt x="5617" y="48"/>
                </a:lnTo>
                <a:lnTo>
                  <a:pt x="5569" y="48"/>
                </a:lnTo>
                <a:lnTo>
                  <a:pt x="5569" y="0"/>
                </a:lnTo>
                <a:close/>
                <a:moveTo>
                  <a:pt x="5665" y="0"/>
                </a:moveTo>
                <a:lnTo>
                  <a:pt x="5713" y="0"/>
                </a:lnTo>
                <a:lnTo>
                  <a:pt x="5713" y="48"/>
                </a:lnTo>
                <a:lnTo>
                  <a:pt x="5665" y="48"/>
                </a:lnTo>
                <a:lnTo>
                  <a:pt x="5665" y="0"/>
                </a:lnTo>
                <a:close/>
                <a:moveTo>
                  <a:pt x="5761" y="0"/>
                </a:moveTo>
                <a:lnTo>
                  <a:pt x="5809" y="0"/>
                </a:lnTo>
                <a:lnTo>
                  <a:pt x="5809" y="48"/>
                </a:lnTo>
                <a:lnTo>
                  <a:pt x="5761" y="48"/>
                </a:lnTo>
                <a:lnTo>
                  <a:pt x="5761" y="0"/>
                </a:lnTo>
                <a:close/>
                <a:moveTo>
                  <a:pt x="5857" y="0"/>
                </a:moveTo>
                <a:lnTo>
                  <a:pt x="5905" y="0"/>
                </a:lnTo>
                <a:lnTo>
                  <a:pt x="5905" y="48"/>
                </a:lnTo>
                <a:lnTo>
                  <a:pt x="5857" y="48"/>
                </a:lnTo>
                <a:lnTo>
                  <a:pt x="5857" y="0"/>
                </a:lnTo>
                <a:close/>
                <a:moveTo>
                  <a:pt x="5953" y="0"/>
                </a:moveTo>
                <a:lnTo>
                  <a:pt x="6001" y="0"/>
                </a:lnTo>
                <a:lnTo>
                  <a:pt x="6001" y="48"/>
                </a:lnTo>
                <a:lnTo>
                  <a:pt x="5953" y="48"/>
                </a:lnTo>
                <a:lnTo>
                  <a:pt x="5953" y="0"/>
                </a:lnTo>
                <a:close/>
                <a:moveTo>
                  <a:pt x="6049" y="0"/>
                </a:moveTo>
                <a:lnTo>
                  <a:pt x="6097" y="0"/>
                </a:lnTo>
                <a:lnTo>
                  <a:pt x="6097" y="48"/>
                </a:lnTo>
                <a:lnTo>
                  <a:pt x="6049" y="48"/>
                </a:lnTo>
                <a:lnTo>
                  <a:pt x="6049" y="0"/>
                </a:lnTo>
                <a:close/>
                <a:moveTo>
                  <a:pt x="6145" y="0"/>
                </a:moveTo>
                <a:lnTo>
                  <a:pt x="6193" y="0"/>
                </a:lnTo>
                <a:lnTo>
                  <a:pt x="6193" y="48"/>
                </a:lnTo>
                <a:lnTo>
                  <a:pt x="6145" y="48"/>
                </a:lnTo>
                <a:lnTo>
                  <a:pt x="6145" y="0"/>
                </a:lnTo>
                <a:close/>
                <a:moveTo>
                  <a:pt x="6241" y="0"/>
                </a:moveTo>
                <a:lnTo>
                  <a:pt x="6289" y="0"/>
                </a:lnTo>
                <a:lnTo>
                  <a:pt x="6289" y="48"/>
                </a:lnTo>
                <a:lnTo>
                  <a:pt x="6241" y="48"/>
                </a:lnTo>
                <a:lnTo>
                  <a:pt x="6241" y="0"/>
                </a:lnTo>
                <a:close/>
                <a:moveTo>
                  <a:pt x="6337" y="0"/>
                </a:moveTo>
                <a:lnTo>
                  <a:pt x="6385" y="0"/>
                </a:lnTo>
                <a:lnTo>
                  <a:pt x="6385" y="48"/>
                </a:lnTo>
                <a:lnTo>
                  <a:pt x="6337" y="48"/>
                </a:lnTo>
                <a:lnTo>
                  <a:pt x="6337" y="0"/>
                </a:lnTo>
                <a:close/>
                <a:moveTo>
                  <a:pt x="6433" y="0"/>
                </a:moveTo>
                <a:lnTo>
                  <a:pt x="6481" y="0"/>
                </a:lnTo>
                <a:lnTo>
                  <a:pt x="6481" y="48"/>
                </a:lnTo>
                <a:lnTo>
                  <a:pt x="6433" y="48"/>
                </a:lnTo>
                <a:lnTo>
                  <a:pt x="6433" y="0"/>
                </a:lnTo>
                <a:close/>
                <a:moveTo>
                  <a:pt x="6529" y="0"/>
                </a:moveTo>
                <a:lnTo>
                  <a:pt x="6577" y="0"/>
                </a:lnTo>
                <a:lnTo>
                  <a:pt x="6577" y="48"/>
                </a:lnTo>
                <a:lnTo>
                  <a:pt x="6529" y="48"/>
                </a:lnTo>
                <a:lnTo>
                  <a:pt x="6529" y="0"/>
                </a:lnTo>
                <a:close/>
                <a:moveTo>
                  <a:pt x="6625" y="0"/>
                </a:moveTo>
                <a:lnTo>
                  <a:pt x="6673" y="0"/>
                </a:lnTo>
                <a:lnTo>
                  <a:pt x="6673" y="48"/>
                </a:lnTo>
                <a:lnTo>
                  <a:pt x="6625" y="48"/>
                </a:lnTo>
                <a:lnTo>
                  <a:pt x="6625" y="0"/>
                </a:lnTo>
                <a:close/>
                <a:moveTo>
                  <a:pt x="6721" y="0"/>
                </a:moveTo>
                <a:lnTo>
                  <a:pt x="6769" y="0"/>
                </a:lnTo>
                <a:lnTo>
                  <a:pt x="6769" y="48"/>
                </a:lnTo>
                <a:lnTo>
                  <a:pt x="6721" y="48"/>
                </a:lnTo>
                <a:lnTo>
                  <a:pt x="6721" y="0"/>
                </a:lnTo>
                <a:close/>
                <a:moveTo>
                  <a:pt x="6824" y="6"/>
                </a:moveTo>
                <a:lnTo>
                  <a:pt x="6854" y="15"/>
                </a:lnTo>
                <a:cubicBezTo>
                  <a:pt x="6857" y="16"/>
                  <a:pt x="6859" y="17"/>
                  <a:pt x="6861" y="19"/>
                </a:cubicBezTo>
                <a:lnTo>
                  <a:pt x="6874" y="28"/>
                </a:lnTo>
                <a:lnTo>
                  <a:pt x="6848" y="67"/>
                </a:lnTo>
                <a:lnTo>
                  <a:pt x="6834" y="58"/>
                </a:lnTo>
                <a:lnTo>
                  <a:pt x="6841" y="61"/>
                </a:lnTo>
                <a:lnTo>
                  <a:pt x="6810" y="52"/>
                </a:lnTo>
                <a:lnTo>
                  <a:pt x="6824" y="6"/>
                </a:lnTo>
                <a:close/>
                <a:moveTo>
                  <a:pt x="6914" y="54"/>
                </a:moveTo>
                <a:lnTo>
                  <a:pt x="6916" y="56"/>
                </a:lnTo>
                <a:cubicBezTo>
                  <a:pt x="6919" y="57"/>
                  <a:pt x="6921" y="60"/>
                  <a:pt x="6923" y="62"/>
                </a:cubicBezTo>
                <a:lnTo>
                  <a:pt x="6948" y="101"/>
                </a:lnTo>
                <a:lnTo>
                  <a:pt x="6908" y="127"/>
                </a:lnTo>
                <a:lnTo>
                  <a:pt x="6882" y="89"/>
                </a:lnTo>
                <a:lnTo>
                  <a:pt x="6889" y="95"/>
                </a:lnTo>
                <a:lnTo>
                  <a:pt x="6887" y="94"/>
                </a:lnTo>
                <a:lnTo>
                  <a:pt x="6914" y="54"/>
                </a:lnTo>
                <a:close/>
                <a:moveTo>
                  <a:pt x="6970" y="150"/>
                </a:moveTo>
                <a:lnTo>
                  <a:pt x="6972" y="156"/>
                </a:lnTo>
                <a:cubicBezTo>
                  <a:pt x="6973" y="158"/>
                  <a:pt x="6973" y="160"/>
                  <a:pt x="6973" y="161"/>
                </a:cubicBezTo>
                <a:lnTo>
                  <a:pt x="6976" y="196"/>
                </a:lnTo>
                <a:lnTo>
                  <a:pt x="6976" y="205"/>
                </a:lnTo>
                <a:lnTo>
                  <a:pt x="6928" y="205"/>
                </a:lnTo>
                <a:lnTo>
                  <a:pt x="6929" y="201"/>
                </a:lnTo>
                <a:lnTo>
                  <a:pt x="6926" y="166"/>
                </a:lnTo>
                <a:lnTo>
                  <a:pt x="6927" y="171"/>
                </a:lnTo>
                <a:lnTo>
                  <a:pt x="6925" y="165"/>
                </a:lnTo>
                <a:lnTo>
                  <a:pt x="6970" y="150"/>
                </a:lnTo>
                <a:close/>
                <a:moveTo>
                  <a:pt x="6976" y="253"/>
                </a:moveTo>
                <a:lnTo>
                  <a:pt x="6976" y="301"/>
                </a:lnTo>
                <a:lnTo>
                  <a:pt x="6928" y="301"/>
                </a:lnTo>
                <a:lnTo>
                  <a:pt x="6928" y="253"/>
                </a:lnTo>
                <a:lnTo>
                  <a:pt x="6976" y="253"/>
                </a:lnTo>
                <a:close/>
                <a:moveTo>
                  <a:pt x="6976" y="349"/>
                </a:moveTo>
                <a:lnTo>
                  <a:pt x="6976" y="397"/>
                </a:lnTo>
                <a:lnTo>
                  <a:pt x="6928" y="397"/>
                </a:lnTo>
                <a:lnTo>
                  <a:pt x="6928" y="349"/>
                </a:lnTo>
                <a:lnTo>
                  <a:pt x="6976" y="349"/>
                </a:lnTo>
                <a:close/>
                <a:moveTo>
                  <a:pt x="6976" y="445"/>
                </a:moveTo>
                <a:lnTo>
                  <a:pt x="6976" y="493"/>
                </a:lnTo>
                <a:lnTo>
                  <a:pt x="6928" y="493"/>
                </a:lnTo>
                <a:lnTo>
                  <a:pt x="6928" y="445"/>
                </a:lnTo>
                <a:lnTo>
                  <a:pt x="6976" y="445"/>
                </a:lnTo>
                <a:close/>
                <a:moveTo>
                  <a:pt x="6976" y="541"/>
                </a:moveTo>
                <a:lnTo>
                  <a:pt x="6976" y="589"/>
                </a:lnTo>
                <a:lnTo>
                  <a:pt x="6928" y="589"/>
                </a:lnTo>
                <a:lnTo>
                  <a:pt x="6928" y="541"/>
                </a:lnTo>
                <a:lnTo>
                  <a:pt x="6976" y="541"/>
                </a:lnTo>
                <a:close/>
                <a:moveTo>
                  <a:pt x="6976" y="637"/>
                </a:moveTo>
                <a:lnTo>
                  <a:pt x="6976" y="685"/>
                </a:lnTo>
                <a:lnTo>
                  <a:pt x="6928" y="685"/>
                </a:lnTo>
                <a:lnTo>
                  <a:pt x="6928" y="637"/>
                </a:lnTo>
                <a:lnTo>
                  <a:pt x="6976" y="637"/>
                </a:lnTo>
                <a:close/>
                <a:moveTo>
                  <a:pt x="6976" y="733"/>
                </a:moveTo>
                <a:lnTo>
                  <a:pt x="6976" y="781"/>
                </a:lnTo>
                <a:lnTo>
                  <a:pt x="6928" y="781"/>
                </a:lnTo>
                <a:lnTo>
                  <a:pt x="6928" y="733"/>
                </a:lnTo>
                <a:lnTo>
                  <a:pt x="6976" y="733"/>
                </a:lnTo>
                <a:close/>
                <a:moveTo>
                  <a:pt x="6976" y="829"/>
                </a:moveTo>
                <a:lnTo>
                  <a:pt x="6976" y="877"/>
                </a:lnTo>
                <a:lnTo>
                  <a:pt x="6928" y="877"/>
                </a:lnTo>
                <a:lnTo>
                  <a:pt x="6928" y="829"/>
                </a:lnTo>
                <a:lnTo>
                  <a:pt x="6976" y="829"/>
                </a:lnTo>
                <a:close/>
                <a:moveTo>
                  <a:pt x="6974" y="927"/>
                </a:moveTo>
                <a:lnTo>
                  <a:pt x="6973" y="929"/>
                </a:lnTo>
                <a:cubicBezTo>
                  <a:pt x="6973" y="930"/>
                  <a:pt x="6973" y="932"/>
                  <a:pt x="6972" y="934"/>
                </a:cubicBezTo>
                <a:lnTo>
                  <a:pt x="6961" y="967"/>
                </a:lnTo>
                <a:cubicBezTo>
                  <a:pt x="6961" y="969"/>
                  <a:pt x="6960" y="971"/>
                  <a:pt x="6959" y="973"/>
                </a:cubicBezTo>
                <a:lnTo>
                  <a:pt x="6952" y="982"/>
                </a:lnTo>
                <a:lnTo>
                  <a:pt x="6912" y="956"/>
                </a:lnTo>
                <a:lnTo>
                  <a:pt x="6918" y="946"/>
                </a:lnTo>
                <a:lnTo>
                  <a:pt x="6916" y="952"/>
                </a:lnTo>
                <a:lnTo>
                  <a:pt x="6927" y="919"/>
                </a:lnTo>
                <a:lnTo>
                  <a:pt x="6926" y="924"/>
                </a:lnTo>
                <a:lnTo>
                  <a:pt x="6926" y="923"/>
                </a:lnTo>
                <a:lnTo>
                  <a:pt x="6974" y="927"/>
                </a:lnTo>
                <a:close/>
                <a:moveTo>
                  <a:pt x="6926" y="1022"/>
                </a:moveTo>
                <a:lnTo>
                  <a:pt x="6923" y="1028"/>
                </a:lnTo>
                <a:cubicBezTo>
                  <a:pt x="6921" y="1030"/>
                  <a:pt x="6918" y="1033"/>
                  <a:pt x="6916" y="1035"/>
                </a:cubicBezTo>
                <a:lnTo>
                  <a:pt x="6881" y="1057"/>
                </a:lnTo>
                <a:lnTo>
                  <a:pt x="6854" y="1017"/>
                </a:lnTo>
                <a:lnTo>
                  <a:pt x="6889" y="994"/>
                </a:lnTo>
                <a:lnTo>
                  <a:pt x="6882" y="1001"/>
                </a:lnTo>
                <a:lnTo>
                  <a:pt x="6886" y="996"/>
                </a:lnTo>
                <a:lnTo>
                  <a:pt x="6926" y="1022"/>
                </a:lnTo>
                <a:close/>
                <a:moveTo>
                  <a:pt x="6832" y="1081"/>
                </a:moveTo>
                <a:lnTo>
                  <a:pt x="6822" y="1084"/>
                </a:lnTo>
                <a:cubicBezTo>
                  <a:pt x="6820" y="1085"/>
                  <a:pt x="6818" y="1085"/>
                  <a:pt x="6817" y="1085"/>
                </a:cubicBezTo>
                <a:lnTo>
                  <a:pt x="6782" y="1088"/>
                </a:lnTo>
                <a:lnTo>
                  <a:pt x="6777" y="1088"/>
                </a:lnTo>
                <a:lnTo>
                  <a:pt x="6777" y="1040"/>
                </a:lnTo>
                <a:lnTo>
                  <a:pt x="6777" y="1041"/>
                </a:lnTo>
                <a:lnTo>
                  <a:pt x="6812" y="1038"/>
                </a:lnTo>
                <a:lnTo>
                  <a:pt x="6807" y="1039"/>
                </a:lnTo>
                <a:lnTo>
                  <a:pt x="6817" y="1035"/>
                </a:lnTo>
                <a:lnTo>
                  <a:pt x="6832" y="1081"/>
                </a:lnTo>
                <a:close/>
                <a:moveTo>
                  <a:pt x="6729" y="1088"/>
                </a:moveTo>
                <a:lnTo>
                  <a:pt x="6681" y="1088"/>
                </a:lnTo>
                <a:lnTo>
                  <a:pt x="6681" y="1040"/>
                </a:lnTo>
                <a:lnTo>
                  <a:pt x="6729" y="1040"/>
                </a:lnTo>
                <a:lnTo>
                  <a:pt x="6729" y="1088"/>
                </a:lnTo>
                <a:close/>
                <a:moveTo>
                  <a:pt x="6633" y="1088"/>
                </a:moveTo>
                <a:lnTo>
                  <a:pt x="6585" y="1088"/>
                </a:lnTo>
                <a:lnTo>
                  <a:pt x="6585" y="1040"/>
                </a:lnTo>
                <a:lnTo>
                  <a:pt x="6633" y="1040"/>
                </a:lnTo>
                <a:lnTo>
                  <a:pt x="6633" y="1088"/>
                </a:lnTo>
                <a:close/>
                <a:moveTo>
                  <a:pt x="6537" y="1088"/>
                </a:moveTo>
                <a:lnTo>
                  <a:pt x="6489" y="1088"/>
                </a:lnTo>
                <a:lnTo>
                  <a:pt x="6489" y="1040"/>
                </a:lnTo>
                <a:lnTo>
                  <a:pt x="6537" y="1040"/>
                </a:lnTo>
                <a:lnTo>
                  <a:pt x="6537" y="1088"/>
                </a:lnTo>
                <a:close/>
                <a:moveTo>
                  <a:pt x="6441" y="1088"/>
                </a:moveTo>
                <a:lnTo>
                  <a:pt x="6393" y="1088"/>
                </a:lnTo>
                <a:lnTo>
                  <a:pt x="6393" y="1040"/>
                </a:lnTo>
                <a:lnTo>
                  <a:pt x="6441" y="1040"/>
                </a:lnTo>
                <a:lnTo>
                  <a:pt x="6441" y="1088"/>
                </a:lnTo>
                <a:close/>
                <a:moveTo>
                  <a:pt x="6345" y="1088"/>
                </a:moveTo>
                <a:lnTo>
                  <a:pt x="6297" y="1088"/>
                </a:lnTo>
                <a:lnTo>
                  <a:pt x="6297" y="1040"/>
                </a:lnTo>
                <a:lnTo>
                  <a:pt x="6345" y="1040"/>
                </a:lnTo>
                <a:lnTo>
                  <a:pt x="6345" y="1088"/>
                </a:lnTo>
                <a:close/>
                <a:moveTo>
                  <a:pt x="6249" y="1088"/>
                </a:moveTo>
                <a:lnTo>
                  <a:pt x="6201" y="1088"/>
                </a:lnTo>
                <a:lnTo>
                  <a:pt x="6201" y="1040"/>
                </a:lnTo>
                <a:lnTo>
                  <a:pt x="6249" y="1040"/>
                </a:lnTo>
                <a:lnTo>
                  <a:pt x="6249" y="1088"/>
                </a:lnTo>
                <a:close/>
                <a:moveTo>
                  <a:pt x="6153" y="1088"/>
                </a:moveTo>
                <a:lnTo>
                  <a:pt x="6105" y="1088"/>
                </a:lnTo>
                <a:lnTo>
                  <a:pt x="6105" y="1040"/>
                </a:lnTo>
                <a:lnTo>
                  <a:pt x="6153" y="1040"/>
                </a:lnTo>
                <a:lnTo>
                  <a:pt x="6153" y="1088"/>
                </a:lnTo>
                <a:close/>
                <a:moveTo>
                  <a:pt x="6057" y="1088"/>
                </a:moveTo>
                <a:lnTo>
                  <a:pt x="6009" y="1088"/>
                </a:lnTo>
                <a:lnTo>
                  <a:pt x="6009" y="1040"/>
                </a:lnTo>
                <a:lnTo>
                  <a:pt x="6057" y="1040"/>
                </a:lnTo>
                <a:lnTo>
                  <a:pt x="6057" y="1088"/>
                </a:lnTo>
                <a:close/>
                <a:moveTo>
                  <a:pt x="5961" y="1088"/>
                </a:moveTo>
                <a:lnTo>
                  <a:pt x="5913" y="1088"/>
                </a:lnTo>
                <a:lnTo>
                  <a:pt x="5913" y="1040"/>
                </a:lnTo>
                <a:lnTo>
                  <a:pt x="5961" y="1040"/>
                </a:lnTo>
                <a:lnTo>
                  <a:pt x="5961" y="1088"/>
                </a:lnTo>
                <a:close/>
                <a:moveTo>
                  <a:pt x="5865" y="1088"/>
                </a:moveTo>
                <a:lnTo>
                  <a:pt x="5817" y="1088"/>
                </a:lnTo>
                <a:lnTo>
                  <a:pt x="5817" y="1040"/>
                </a:lnTo>
                <a:lnTo>
                  <a:pt x="5865" y="1040"/>
                </a:lnTo>
                <a:lnTo>
                  <a:pt x="5865" y="1088"/>
                </a:lnTo>
                <a:close/>
                <a:moveTo>
                  <a:pt x="5769" y="1088"/>
                </a:moveTo>
                <a:lnTo>
                  <a:pt x="5721" y="1088"/>
                </a:lnTo>
                <a:lnTo>
                  <a:pt x="5721" y="1040"/>
                </a:lnTo>
                <a:lnTo>
                  <a:pt x="5769" y="1040"/>
                </a:lnTo>
                <a:lnTo>
                  <a:pt x="5769" y="1088"/>
                </a:lnTo>
                <a:close/>
                <a:moveTo>
                  <a:pt x="5673" y="1088"/>
                </a:moveTo>
                <a:lnTo>
                  <a:pt x="5625" y="1088"/>
                </a:lnTo>
                <a:lnTo>
                  <a:pt x="5625" y="1040"/>
                </a:lnTo>
                <a:lnTo>
                  <a:pt x="5673" y="1040"/>
                </a:lnTo>
                <a:lnTo>
                  <a:pt x="5673" y="1088"/>
                </a:lnTo>
                <a:close/>
                <a:moveTo>
                  <a:pt x="5577" y="1088"/>
                </a:moveTo>
                <a:lnTo>
                  <a:pt x="5529" y="1088"/>
                </a:lnTo>
                <a:lnTo>
                  <a:pt x="5529" y="1040"/>
                </a:lnTo>
                <a:lnTo>
                  <a:pt x="5577" y="1040"/>
                </a:lnTo>
                <a:lnTo>
                  <a:pt x="5577" y="1088"/>
                </a:lnTo>
                <a:close/>
                <a:moveTo>
                  <a:pt x="5481" y="1088"/>
                </a:moveTo>
                <a:lnTo>
                  <a:pt x="5433" y="1088"/>
                </a:lnTo>
                <a:lnTo>
                  <a:pt x="5433" y="1040"/>
                </a:lnTo>
                <a:lnTo>
                  <a:pt x="5481" y="1040"/>
                </a:lnTo>
                <a:lnTo>
                  <a:pt x="5481" y="1088"/>
                </a:lnTo>
                <a:close/>
                <a:moveTo>
                  <a:pt x="5385" y="1088"/>
                </a:moveTo>
                <a:lnTo>
                  <a:pt x="5337" y="1088"/>
                </a:lnTo>
                <a:lnTo>
                  <a:pt x="5337" y="1040"/>
                </a:lnTo>
                <a:lnTo>
                  <a:pt x="5385" y="1040"/>
                </a:lnTo>
                <a:lnTo>
                  <a:pt x="5385" y="1088"/>
                </a:lnTo>
                <a:close/>
                <a:moveTo>
                  <a:pt x="5289" y="1088"/>
                </a:moveTo>
                <a:lnTo>
                  <a:pt x="5241" y="1088"/>
                </a:lnTo>
                <a:lnTo>
                  <a:pt x="5241" y="1040"/>
                </a:lnTo>
                <a:lnTo>
                  <a:pt x="5289" y="1040"/>
                </a:lnTo>
                <a:lnTo>
                  <a:pt x="5289" y="1088"/>
                </a:lnTo>
                <a:close/>
                <a:moveTo>
                  <a:pt x="5193" y="1088"/>
                </a:moveTo>
                <a:lnTo>
                  <a:pt x="5145" y="1088"/>
                </a:lnTo>
                <a:lnTo>
                  <a:pt x="5145" y="1040"/>
                </a:lnTo>
                <a:lnTo>
                  <a:pt x="5193" y="1040"/>
                </a:lnTo>
                <a:lnTo>
                  <a:pt x="5193" y="1088"/>
                </a:lnTo>
                <a:close/>
                <a:moveTo>
                  <a:pt x="5097" y="1088"/>
                </a:moveTo>
                <a:lnTo>
                  <a:pt x="5049" y="1088"/>
                </a:lnTo>
                <a:lnTo>
                  <a:pt x="5049" y="1040"/>
                </a:lnTo>
                <a:lnTo>
                  <a:pt x="5097" y="1040"/>
                </a:lnTo>
                <a:lnTo>
                  <a:pt x="5097" y="1088"/>
                </a:lnTo>
                <a:close/>
                <a:moveTo>
                  <a:pt x="5001" y="1088"/>
                </a:moveTo>
                <a:lnTo>
                  <a:pt x="4953" y="1088"/>
                </a:lnTo>
                <a:lnTo>
                  <a:pt x="4953" y="1040"/>
                </a:lnTo>
                <a:lnTo>
                  <a:pt x="5001" y="1040"/>
                </a:lnTo>
                <a:lnTo>
                  <a:pt x="5001" y="1088"/>
                </a:lnTo>
                <a:close/>
                <a:moveTo>
                  <a:pt x="4905" y="1088"/>
                </a:moveTo>
                <a:lnTo>
                  <a:pt x="4857" y="1088"/>
                </a:lnTo>
                <a:lnTo>
                  <a:pt x="4857" y="1040"/>
                </a:lnTo>
                <a:lnTo>
                  <a:pt x="4905" y="1040"/>
                </a:lnTo>
                <a:lnTo>
                  <a:pt x="4905" y="1088"/>
                </a:lnTo>
                <a:close/>
                <a:moveTo>
                  <a:pt x="4809" y="1088"/>
                </a:moveTo>
                <a:lnTo>
                  <a:pt x="4761" y="1088"/>
                </a:lnTo>
                <a:lnTo>
                  <a:pt x="4761" y="1040"/>
                </a:lnTo>
                <a:lnTo>
                  <a:pt x="4809" y="1040"/>
                </a:lnTo>
                <a:lnTo>
                  <a:pt x="4809" y="1088"/>
                </a:lnTo>
                <a:close/>
                <a:moveTo>
                  <a:pt x="4713" y="1088"/>
                </a:moveTo>
                <a:lnTo>
                  <a:pt x="4665" y="1088"/>
                </a:lnTo>
                <a:lnTo>
                  <a:pt x="4665" y="1040"/>
                </a:lnTo>
                <a:lnTo>
                  <a:pt x="4713" y="1040"/>
                </a:lnTo>
                <a:lnTo>
                  <a:pt x="4713" y="1088"/>
                </a:lnTo>
                <a:close/>
                <a:moveTo>
                  <a:pt x="4617" y="1088"/>
                </a:moveTo>
                <a:lnTo>
                  <a:pt x="4569" y="1088"/>
                </a:lnTo>
                <a:lnTo>
                  <a:pt x="4569" y="1040"/>
                </a:lnTo>
                <a:lnTo>
                  <a:pt x="4617" y="1040"/>
                </a:lnTo>
                <a:lnTo>
                  <a:pt x="4617" y="1088"/>
                </a:lnTo>
                <a:close/>
                <a:moveTo>
                  <a:pt x="4521" y="1088"/>
                </a:moveTo>
                <a:lnTo>
                  <a:pt x="4473" y="1088"/>
                </a:lnTo>
                <a:lnTo>
                  <a:pt x="4473" y="1040"/>
                </a:lnTo>
                <a:lnTo>
                  <a:pt x="4521" y="1040"/>
                </a:lnTo>
                <a:lnTo>
                  <a:pt x="4521" y="1088"/>
                </a:lnTo>
                <a:close/>
                <a:moveTo>
                  <a:pt x="4425" y="1088"/>
                </a:moveTo>
                <a:lnTo>
                  <a:pt x="4377" y="1088"/>
                </a:lnTo>
                <a:lnTo>
                  <a:pt x="4377" y="1040"/>
                </a:lnTo>
                <a:lnTo>
                  <a:pt x="4425" y="1040"/>
                </a:lnTo>
                <a:lnTo>
                  <a:pt x="4425" y="1088"/>
                </a:lnTo>
                <a:close/>
                <a:moveTo>
                  <a:pt x="4329" y="1088"/>
                </a:moveTo>
                <a:lnTo>
                  <a:pt x="4281" y="1088"/>
                </a:lnTo>
                <a:lnTo>
                  <a:pt x="4281" y="1040"/>
                </a:lnTo>
                <a:lnTo>
                  <a:pt x="4329" y="1040"/>
                </a:lnTo>
                <a:lnTo>
                  <a:pt x="4329" y="1088"/>
                </a:lnTo>
                <a:close/>
                <a:moveTo>
                  <a:pt x="4233" y="1088"/>
                </a:moveTo>
                <a:lnTo>
                  <a:pt x="4185" y="1088"/>
                </a:lnTo>
                <a:lnTo>
                  <a:pt x="4185" y="1040"/>
                </a:lnTo>
                <a:lnTo>
                  <a:pt x="4233" y="1040"/>
                </a:lnTo>
                <a:lnTo>
                  <a:pt x="4233" y="1088"/>
                </a:lnTo>
                <a:close/>
                <a:moveTo>
                  <a:pt x="4137" y="1088"/>
                </a:moveTo>
                <a:lnTo>
                  <a:pt x="4089" y="1088"/>
                </a:lnTo>
                <a:lnTo>
                  <a:pt x="4089" y="1040"/>
                </a:lnTo>
                <a:lnTo>
                  <a:pt x="4137" y="1040"/>
                </a:lnTo>
                <a:lnTo>
                  <a:pt x="4137" y="1088"/>
                </a:lnTo>
                <a:close/>
                <a:moveTo>
                  <a:pt x="4041" y="1088"/>
                </a:moveTo>
                <a:lnTo>
                  <a:pt x="3993" y="1088"/>
                </a:lnTo>
                <a:lnTo>
                  <a:pt x="3993" y="1040"/>
                </a:lnTo>
                <a:lnTo>
                  <a:pt x="4041" y="1040"/>
                </a:lnTo>
                <a:lnTo>
                  <a:pt x="4041" y="1088"/>
                </a:lnTo>
                <a:close/>
                <a:moveTo>
                  <a:pt x="3945" y="1088"/>
                </a:moveTo>
                <a:lnTo>
                  <a:pt x="3897" y="1088"/>
                </a:lnTo>
                <a:lnTo>
                  <a:pt x="3897" y="1040"/>
                </a:lnTo>
                <a:lnTo>
                  <a:pt x="3945" y="1040"/>
                </a:lnTo>
                <a:lnTo>
                  <a:pt x="3945" y="1088"/>
                </a:lnTo>
                <a:close/>
                <a:moveTo>
                  <a:pt x="3849" y="1088"/>
                </a:moveTo>
                <a:lnTo>
                  <a:pt x="3801" y="1088"/>
                </a:lnTo>
                <a:lnTo>
                  <a:pt x="3801" y="1040"/>
                </a:lnTo>
                <a:lnTo>
                  <a:pt x="3849" y="1040"/>
                </a:lnTo>
                <a:lnTo>
                  <a:pt x="3849" y="1088"/>
                </a:lnTo>
                <a:close/>
                <a:moveTo>
                  <a:pt x="3753" y="1088"/>
                </a:moveTo>
                <a:lnTo>
                  <a:pt x="3705" y="1088"/>
                </a:lnTo>
                <a:lnTo>
                  <a:pt x="3705" y="1040"/>
                </a:lnTo>
                <a:lnTo>
                  <a:pt x="3753" y="1040"/>
                </a:lnTo>
                <a:lnTo>
                  <a:pt x="3753" y="1088"/>
                </a:lnTo>
                <a:close/>
                <a:moveTo>
                  <a:pt x="3657" y="1088"/>
                </a:moveTo>
                <a:lnTo>
                  <a:pt x="3609" y="1088"/>
                </a:lnTo>
                <a:lnTo>
                  <a:pt x="3609" y="1040"/>
                </a:lnTo>
                <a:lnTo>
                  <a:pt x="3657" y="1040"/>
                </a:lnTo>
                <a:lnTo>
                  <a:pt x="3657" y="1088"/>
                </a:lnTo>
                <a:close/>
                <a:moveTo>
                  <a:pt x="3561" y="1088"/>
                </a:moveTo>
                <a:lnTo>
                  <a:pt x="3513" y="1088"/>
                </a:lnTo>
                <a:lnTo>
                  <a:pt x="3513" y="1040"/>
                </a:lnTo>
                <a:lnTo>
                  <a:pt x="3561" y="1040"/>
                </a:lnTo>
                <a:lnTo>
                  <a:pt x="3561" y="1088"/>
                </a:lnTo>
                <a:close/>
                <a:moveTo>
                  <a:pt x="3465" y="1088"/>
                </a:moveTo>
                <a:lnTo>
                  <a:pt x="3417" y="1088"/>
                </a:lnTo>
                <a:lnTo>
                  <a:pt x="3417" y="1040"/>
                </a:lnTo>
                <a:lnTo>
                  <a:pt x="3465" y="1040"/>
                </a:lnTo>
                <a:lnTo>
                  <a:pt x="3465" y="1088"/>
                </a:lnTo>
                <a:close/>
                <a:moveTo>
                  <a:pt x="3369" y="1088"/>
                </a:moveTo>
                <a:lnTo>
                  <a:pt x="3321" y="1088"/>
                </a:lnTo>
                <a:lnTo>
                  <a:pt x="3321" y="1040"/>
                </a:lnTo>
                <a:lnTo>
                  <a:pt x="3369" y="1040"/>
                </a:lnTo>
                <a:lnTo>
                  <a:pt x="3369" y="1088"/>
                </a:lnTo>
                <a:close/>
                <a:moveTo>
                  <a:pt x="3273" y="1088"/>
                </a:moveTo>
                <a:lnTo>
                  <a:pt x="3225" y="1088"/>
                </a:lnTo>
                <a:lnTo>
                  <a:pt x="3225" y="1040"/>
                </a:lnTo>
                <a:lnTo>
                  <a:pt x="3273" y="1040"/>
                </a:lnTo>
                <a:lnTo>
                  <a:pt x="3273" y="1088"/>
                </a:lnTo>
                <a:close/>
                <a:moveTo>
                  <a:pt x="3177" y="1088"/>
                </a:moveTo>
                <a:lnTo>
                  <a:pt x="3129" y="1088"/>
                </a:lnTo>
                <a:lnTo>
                  <a:pt x="3129" y="1040"/>
                </a:lnTo>
                <a:lnTo>
                  <a:pt x="3177" y="1040"/>
                </a:lnTo>
                <a:lnTo>
                  <a:pt x="3177" y="1088"/>
                </a:lnTo>
                <a:close/>
                <a:moveTo>
                  <a:pt x="3081" y="1088"/>
                </a:moveTo>
                <a:lnTo>
                  <a:pt x="3033" y="1088"/>
                </a:lnTo>
                <a:lnTo>
                  <a:pt x="3033" y="1040"/>
                </a:lnTo>
                <a:lnTo>
                  <a:pt x="3081" y="1040"/>
                </a:lnTo>
                <a:lnTo>
                  <a:pt x="3081" y="1088"/>
                </a:lnTo>
                <a:close/>
                <a:moveTo>
                  <a:pt x="2985" y="1088"/>
                </a:moveTo>
                <a:lnTo>
                  <a:pt x="2937" y="1088"/>
                </a:lnTo>
                <a:lnTo>
                  <a:pt x="2937" y="1040"/>
                </a:lnTo>
                <a:lnTo>
                  <a:pt x="2985" y="1040"/>
                </a:lnTo>
                <a:lnTo>
                  <a:pt x="2985" y="1088"/>
                </a:lnTo>
                <a:close/>
                <a:moveTo>
                  <a:pt x="2889" y="1088"/>
                </a:moveTo>
                <a:lnTo>
                  <a:pt x="2841" y="1088"/>
                </a:lnTo>
                <a:lnTo>
                  <a:pt x="2841" y="1040"/>
                </a:lnTo>
                <a:lnTo>
                  <a:pt x="2889" y="1040"/>
                </a:lnTo>
                <a:lnTo>
                  <a:pt x="2889" y="1088"/>
                </a:lnTo>
                <a:close/>
                <a:moveTo>
                  <a:pt x="2793" y="1088"/>
                </a:moveTo>
                <a:lnTo>
                  <a:pt x="2745" y="1088"/>
                </a:lnTo>
                <a:lnTo>
                  <a:pt x="2745" y="1040"/>
                </a:lnTo>
                <a:lnTo>
                  <a:pt x="2793" y="1040"/>
                </a:lnTo>
                <a:lnTo>
                  <a:pt x="2793" y="1088"/>
                </a:lnTo>
                <a:close/>
                <a:moveTo>
                  <a:pt x="2697" y="1088"/>
                </a:moveTo>
                <a:lnTo>
                  <a:pt x="2649" y="1088"/>
                </a:lnTo>
                <a:lnTo>
                  <a:pt x="2649" y="1040"/>
                </a:lnTo>
                <a:lnTo>
                  <a:pt x="2697" y="1040"/>
                </a:lnTo>
                <a:lnTo>
                  <a:pt x="2697" y="1088"/>
                </a:lnTo>
                <a:close/>
                <a:moveTo>
                  <a:pt x="2601" y="1088"/>
                </a:moveTo>
                <a:lnTo>
                  <a:pt x="2553" y="1088"/>
                </a:lnTo>
                <a:lnTo>
                  <a:pt x="2553" y="1040"/>
                </a:lnTo>
                <a:lnTo>
                  <a:pt x="2601" y="1040"/>
                </a:lnTo>
                <a:lnTo>
                  <a:pt x="2601" y="1088"/>
                </a:lnTo>
                <a:close/>
                <a:moveTo>
                  <a:pt x="2505" y="1088"/>
                </a:moveTo>
                <a:lnTo>
                  <a:pt x="2457" y="1088"/>
                </a:lnTo>
                <a:lnTo>
                  <a:pt x="2457" y="1040"/>
                </a:lnTo>
                <a:lnTo>
                  <a:pt x="2505" y="1040"/>
                </a:lnTo>
                <a:lnTo>
                  <a:pt x="2505" y="1088"/>
                </a:lnTo>
                <a:close/>
                <a:moveTo>
                  <a:pt x="2409" y="1088"/>
                </a:moveTo>
                <a:lnTo>
                  <a:pt x="2361" y="1088"/>
                </a:lnTo>
                <a:lnTo>
                  <a:pt x="2361" y="1040"/>
                </a:lnTo>
                <a:lnTo>
                  <a:pt x="2409" y="1040"/>
                </a:lnTo>
                <a:lnTo>
                  <a:pt x="2409" y="1088"/>
                </a:lnTo>
                <a:close/>
                <a:moveTo>
                  <a:pt x="2313" y="1088"/>
                </a:moveTo>
                <a:lnTo>
                  <a:pt x="2265" y="1088"/>
                </a:lnTo>
                <a:lnTo>
                  <a:pt x="2265" y="1040"/>
                </a:lnTo>
                <a:lnTo>
                  <a:pt x="2313" y="1040"/>
                </a:lnTo>
                <a:lnTo>
                  <a:pt x="2313" y="1088"/>
                </a:lnTo>
                <a:close/>
                <a:moveTo>
                  <a:pt x="2217" y="1088"/>
                </a:moveTo>
                <a:lnTo>
                  <a:pt x="2169" y="1088"/>
                </a:lnTo>
                <a:lnTo>
                  <a:pt x="2169" y="1040"/>
                </a:lnTo>
                <a:lnTo>
                  <a:pt x="2217" y="1040"/>
                </a:lnTo>
                <a:lnTo>
                  <a:pt x="2217" y="1088"/>
                </a:lnTo>
                <a:close/>
                <a:moveTo>
                  <a:pt x="2121" y="1088"/>
                </a:moveTo>
                <a:lnTo>
                  <a:pt x="2073" y="1088"/>
                </a:lnTo>
                <a:lnTo>
                  <a:pt x="2073" y="1040"/>
                </a:lnTo>
                <a:lnTo>
                  <a:pt x="2121" y="1040"/>
                </a:lnTo>
                <a:lnTo>
                  <a:pt x="2121" y="1088"/>
                </a:lnTo>
                <a:close/>
                <a:moveTo>
                  <a:pt x="2025" y="1088"/>
                </a:moveTo>
                <a:lnTo>
                  <a:pt x="1977" y="1088"/>
                </a:lnTo>
                <a:lnTo>
                  <a:pt x="1977" y="1040"/>
                </a:lnTo>
                <a:lnTo>
                  <a:pt x="2025" y="1040"/>
                </a:lnTo>
                <a:lnTo>
                  <a:pt x="2025" y="1088"/>
                </a:lnTo>
                <a:close/>
                <a:moveTo>
                  <a:pt x="1929" y="1088"/>
                </a:moveTo>
                <a:lnTo>
                  <a:pt x="1881" y="1088"/>
                </a:lnTo>
                <a:lnTo>
                  <a:pt x="1881" y="1040"/>
                </a:lnTo>
                <a:lnTo>
                  <a:pt x="1929" y="1040"/>
                </a:lnTo>
                <a:lnTo>
                  <a:pt x="1929" y="1088"/>
                </a:lnTo>
                <a:close/>
                <a:moveTo>
                  <a:pt x="1833" y="1088"/>
                </a:moveTo>
                <a:lnTo>
                  <a:pt x="1785" y="1088"/>
                </a:lnTo>
                <a:lnTo>
                  <a:pt x="1785" y="1040"/>
                </a:lnTo>
                <a:lnTo>
                  <a:pt x="1833" y="1040"/>
                </a:lnTo>
                <a:lnTo>
                  <a:pt x="1833" y="1088"/>
                </a:lnTo>
                <a:close/>
                <a:moveTo>
                  <a:pt x="1737" y="1088"/>
                </a:moveTo>
                <a:lnTo>
                  <a:pt x="1689" y="1088"/>
                </a:lnTo>
                <a:lnTo>
                  <a:pt x="1689" y="1040"/>
                </a:lnTo>
                <a:lnTo>
                  <a:pt x="1737" y="1040"/>
                </a:lnTo>
                <a:lnTo>
                  <a:pt x="1737" y="1088"/>
                </a:lnTo>
                <a:close/>
                <a:moveTo>
                  <a:pt x="1641" y="1088"/>
                </a:moveTo>
                <a:lnTo>
                  <a:pt x="1593" y="1088"/>
                </a:lnTo>
                <a:lnTo>
                  <a:pt x="1593" y="1040"/>
                </a:lnTo>
                <a:lnTo>
                  <a:pt x="1641" y="1040"/>
                </a:lnTo>
                <a:lnTo>
                  <a:pt x="1641" y="1088"/>
                </a:lnTo>
                <a:close/>
                <a:moveTo>
                  <a:pt x="1545" y="1088"/>
                </a:moveTo>
                <a:lnTo>
                  <a:pt x="1497" y="1088"/>
                </a:lnTo>
                <a:lnTo>
                  <a:pt x="1497" y="1040"/>
                </a:lnTo>
                <a:lnTo>
                  <a:pt x="1545" y="1040"/>
                </a:lnTo>
                <a:lnTo>
                  <a:pt x="1545" y="1088"/>
                </a:lnTo>
                <a:close/>
                <a:moveTo>
                  <a:pt x="1449" y="1088"/>
                </a:moveTo>
                <a:lnTo>
                  <a:pt x="1401" y="1088"/>
                </a:lnTo>
                <a:lnTo>
                  <a:pt x="1401" y="1040"/>
                </a:lnTo>
                <a:lnTo>
                  <a:pt x="1449" y="1040"/>
                </a:lnTo>
                <a:lnTo>
                  <a:pt x="1449" y="1088"/>
                </a:lnTo>
                <a:close/>
                <a:moveTo>
                  <a:pt x="1353" y="1088"/>
                </a:moveTo>
                <a:lnTo>
                  <a:pt x="1305" y="1088"/>
                </a:lnTo>
                <a:lnTo>
                  <a:pt x="1305" y="1040"/>
                </a:lnTo>
                <a:lnTo>
                  <a:pt x="1353" y="1040"/>
                </a:lnTo>
                <a:lnTo>
                  <a:pt x="1353" y="1088"/>
                </a:lnTo>
                <a:close/>
                <a:moveTo>
                  <a:pt x="1257" y="1088"/>
                </a:moveTo>
                <a:lnTo>
                  <a:pt x="1209" y="1088"/>
                </a:lnTo>
                <a:lnTo>
                  <a:pt x="1209" y="1040"/>
                </a:lnTo>
                <a:lnTo>
                  <a:pt x="1257" y="1040"/>
                </a:lnTo>
                <a:lnTo>
                  <a:pt x="1257" y="1088"/>
                </a:lnTo>
                <a:close/>
                <a:moveTo>
                  <a:pt x="1161" y="1088"/>
                </a:moveTo>
                <a:lnTo>
                  <a:pt x="1113" y="1088"/>
                </a:lnTo>
                <a:lnTo>
                  <a:pt x="1113" y="1040"/>
                </a:lnTo>
                <a:lnTo>
                  <a:pt x="1161" y="1040"/>
                </a:lnTo>
                <a:lnTo>
                  <a:pt x="1161" y="1088"/>
                </a:lnTo>
                <a:close/>
                <a:moveTo>
                  <a:pt x="1065" y="1088"/>
                </a:moveTo>
                <a:lnTo>
                  <a:pt x="1017" y="1088"/>
                </a:lnTo>
                <a:lnTo>
                  <a:pt x="1017" y="1040"/>
                </a:lnTo>
                <a:lnTo>
                  <a:pt x="1065" y="1040"/>
                </a:lnTo>
                <a:lnTo>
                  <a:pt x="1065" y="1088"/>
                </a:lnTo>
                <a:close/>
                <a:moveTo>
                  <a:pt x="969" y="1088"/>
                </a:moveTo>
                <a:lnTo>
                  <a:pt x="921" y="1088"/>
                </a:lnTo>
                <a:lnTo>
                  <a:pt x="921" y="1040"/>
                </a:lnTo>
                <a:lnTo>
                  <a:pt x="969" y="1040"/>
                </a:lnTo>
                <a:lnTo>
                  <a:pt x="969" y="1088"/>
                </a:lnTo>
                <a:close/>
                <a:moveTo>
                  <a:pt x="873" y="1088"/>
                </a:moveTo>
                <a:lnTo>
                  <a:pt x="825" y="1088"/>
                </a:lnTo>
                <a:lnTo>
                  <a:pt x="825" y="1040"/>
                </a:lnTo>
                <a:lnTo>
                  <a:pt x="873" y="1040"/>
                </a:lnTo>
                <a:lnTo>
                  <a:pt x="873" y="1088"/>
                </a:lnTo>
                <a:close/>
                <a:moveTo>
                  <a:pt x="777" y="1088"/>
                </a:moveTo>
                <a:lnTo>
                  <a:pt x="729" y="1088"/>
                </a:lnTo>
                <a:lnTo>
                  <a:pt x="729" y="1040"/>
                </a:lnTo>
                <a:lnTo>
                  <a:pt x="777" y="1040"/>
                </a:lnTo>
                <a:lnTo>
                  <a:pt x="777" y="1088"/>
                </a:lnTo>
                <a:close/>
                <a:moveTo>
                  <a:pt x="681" y="1088"/>
                </a:moveTo>
                <a:lnTo>
                  <a:pt x="633" y="1088"/>
                </a:lnTo>
                <a:lnTo>
                  <a:pt x="633" y="1040"/>
                </a:lnTo>
                <a:lnTo>
                  <a:pt x="681" y="1040"/>
                </a:lnTo>
                <a:lnTo>
                  <a:pt x="681" y="1088"/>
                </a:lnTo>
                <a:close/>
                <a:moveTo>
                  <a:pt x="585" y="1088"/>
                </a:moveTo>
                <a:lnTo>
                  <a:pt x="537" y="1088"/>
                </a:lnTo>
                <a:lnTo>
                  <a:pt x="537" y="1040"/>
                </a:lnTo>
                <a:lnTo>
                  <a:pt x="585" y="1040"/>
                </a:lnTo>
                <a:lnTo>
                  <a:pt x="585" y="1088"/>
                </a:lnTo>
                <a:close/>
                <a:moveTo>
                  <a:pt x="489" y="1088"/>
                </a:moveTo>
                <a:lnTo>
                  <a:pt x="441" y="1088"/>
                </a:lnTo>
                <a:lnTo>
                  <a:pt x="441" y="1040"/>
                </a:lnTo>
                <a:lnTo>
                  <a:pt x="489" y="1040"/>
                </a:lnTo>
                <a:lnTo>
                  <a:pt x="489" y="1088"/>
                </a:lnTo>
                <a:close/>
                <a:moveTo>
                  <a:pt x="393" y="1088"/>
                </a:moveTo>
                <a:lnTo>
                  <a:pt x="345" y="1088"/>
                </a:lnTo>
                <a:lnTo>
                  <a:pt x="345" y="1040"/>
                </a:lnTo>
                <a:lnTo>
                  <a:pt x="393" y="1040"/>
                </a:lnTo>
                <a:lnTo>
                  <a:pt x="393" y="1088"/>
                </a:lnTo>
                <a:close/>
                <a:moveTo>
                  <a:pt x="297" y="1088"/>
                </a:moveTo>
                <a:lnTo>
                  <a:pt x="249" y="1088"/>
                </a:lnTo>
                <a:lnTo>
                  <a:pt x="249" y="1040"/>
                </a:lnTo>
                <a:lnTo>
                  <a:pt x="297" y="1040"/>
                </a:lnTo>
                <a:lnTo>
                  <a:pt x="297" y="1088"/>
                </a:lnTo>
                <a:close/>
                <a:moveTo>
                  <a:pt x="201" y="1088"/>
                </a:moveTo>
                <a:lnTo>
                  <a:pt x="198" y="1088"/>
                </a:ln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46" y="1081"/>
                </a:lnTo>
                <a:lnTo>
                  <a:pt x="162" y="1036"/>
                </a:lnTo>
                <a:lnTo>
                  <a:pt x="171" y="1039"/>
                </a:lnTo>
                <a:lnTo>
                  <a:pt x="166" y="1038"/>
                </a:lnTo>
                <a:lnTo>
                  <a:pt x="198" y="1040"/>
                </a:lnTo>
                <a:lnTo>
                  <a:pt x="201" y="1040"/>
                </a:lnTo>
                <a:lnTo>
                  <a:pt x="201" y="1088"/>
                </a:lnTo>
                <a:close/>
                <a:moveTo>
                  <a:pt x="98" y="1058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53" y="1023"/>
                </a:lnTo>
                <a:lnTo>
                  <a:pt x="92" y="997"/>
                </a:lnTo>
                <a:lnTo>
                  <a:pt x="95" y="1001"/>
                </a:lnTo>
                <a:lnTo>
                  <a:pt x="89" y="994"/>
                </a:lnTo>
                <a:lnTo>
                  <a:pt x="124" y="1018"/>
                </a:lnTo>
                <a:lnTo>
                  <a:pt x="98" y="1058"/>
                </a:lnTo>
                <a:close/>
                <a:moveTo>
                  <a:pt x="26" y="984"/>
                </a:moveTo>
                <a:lnTo>
                  <a:pt x="19" y="973"/>
                </a:lnTo>
                <a:cubicBezTo>
                  <a:pt x="17" y="971"/>
                  <a:pt x="16" y="969"/>
                  <a:pt x="15" y="966"/>
                </a:cubicBez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5" y="929"/>
                </a:lnTo>
                <a:lnTo>
                  <a:pt x="52" y="923"/>
                </a:lnTo>
                <a:lnTo>
                  <a:pt x="52" y="924"/>
                </a:lnTo>
                <a:lnTo>
                  <a:pt x="51" y="920"/>
                </a:lnTo>
                <a:lnTo>
                  <a:pt x="61" y="953"/>
                </a:lnTo>
                <a:lnTo>
                  <a:pt x="58" y="946"/>
                </a:lnTo>
                <a:lnTo>
                  <a:pt x="66" y="957"/>
                </a:lnTo>
                <a:lnTo>
                  <a:pt x="26" y="98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325" name="直線コネクタ 324"/>
          <p:cNvCxnSpPr>
            <a:stCxn id="331" idx="1"/>
          </p:cNvCxnSpPr>
          <p:nvPr/>
        </p:nvCxnSpPr>
        <p:spPr bwMode="auto">
          <a:xfrm flipH="1">
            <a:off x="9941818" y="4242266"/>
            <a:ext cx="2298" cy="693474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6" name="グループ化 325"/>
          <p:cNvGrpSpPr/>
          <p:nvPr/>
        </p:nvGrpSpPr>
        <p:grpSpPr>
          <a:xfrm rot="5400000">
            <a:off x="9935385" y="4047797"/>
            <a:ext cx="206375" cy="411163"/>
            <a:chOff x="6013735" y="2374901"/>
            <a:chExt cx="206375" cy="411163"/>
          </a:xfrm>
        </p:grpSpPr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6105810" y="2374901"/>
              <a:ext cx="0" cy="3730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Freeform 95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96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97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Freeform 98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99"/>
            <p:cNvSpPr>
              <a:spLocks noChangeShapeType="1"/>
            </p:cNvSpPr>
            <p:nvPr/>
          </p:nvSpPr>
          <p:spPr bwMode="auto">
            <a:xfrm flipH="1">
              <a:off x="6051835" y="2557463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100"/>
            <p:cNvSpPr>
              <a:spLocks noChangeShapeType="1"/>
            </p:cNvSpPr>
            <p:nvPr/>
          </p:nvSpPr>
          <p:spPr bwMode="auto">
            <a:xfrm flipH="1">
              <a:off x="6051835" y="2503488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101"/>
            <p:cNvSpPr>
              <a:spLocks noChangeShapeType="1"/>
            </p:cNvSpPr>
            <p:nvPr/>
          </p:nvSpPr>
          <p:spPr bwMode="auto">
            <a:xfrm flipH="1">
              <a:off x="6059772" y="2497138"/>
              <a:ext cx="104775" cy="555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Line 102"/>
            <p:cNvSpPr>
              <a:spLocks noChangeShapeType="1"/>
            </p:cNvSpPr>
            <p:nvPr/>
          </p:nvSpPr>
          <p:spPr bwMode="auto">
            <a:xfrm flipH="1">
              <a:off x="6059772" y="2473326"/>
              <a:ext cx="50800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Line 103"/>
            <p:cNvSpPr>
              <a:spLocks noChangeShapeType="1"/>
            </p:cNvSpPr>
            <p:nvPr/>
          </p:nvSpPr>
          <p:spPr bwMode="auto">
            <a:xfrm flipH="1">
              <a:off x="6113747" y="2557463"/>
              <a:ext cx="49213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337" name="直線コネクタ 336"/>
          <p:cNvCxnSpPr/>
          <p:nvPr/>
        </p:nvCxnSpPr>
        <p:spPr bwMode="auto">
          <a:xfrm>
            <a:off x="9772431" y="728705"/>
            <a:ext cx="0" cy="430960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グループ化 337"/>
          <p:cNvGrpSpPr/>
          <p:nvPr/>
        </p:nvGrpSpPr>
        <p:grpSpPr>
          <a:xfrm rot="5400000">
            <a:off x="9614078" y="4615809"/>
            <a:ext cx="320675" cy="198438"/>
            <a:chOff x="7069422" y="2722575"/>
            <a:chExt cx="320675" cy="198438"/>
          </a:xfrm>
        </p:grpSpPr>
        <p:sp>
          <p:nvSpPr>
            <p:cNvPr id="339" name="Rectangle 87"/>
            <p:cNvSpPr>
              <a:spLocks noChangeArrowheads="1"/>
            </p:cNvSpPr>
            <p:nvPr/>
          </p:nvSpPr>
          <p:spPr bwMode="auto">
            <a:xfrm>
              <a:off x="7069422" y="2722575"/>
              <a:ext cx="320675" cy="19843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Rectangle 88"/>
            <p:cNvSpPr>
              <a:spLocks noChangeArrowheads="1"/>
            </p:cNvSpPr>
            <p:nvPr/>
          </p:nvSpPr>
          <p:spPr bwMode="auto">
            <a:xfrm>
              <a:off x="7075874" y="2746884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341" name="グループ化 340"/>
          <p:cNvGrpSpPr/>
          <p:nvPr/>
        </p:nvGrpSpPr>
        <p:grpSpPr>
          <a:xfrm rot="5400000">
            <a:off x="9696627" y="3674425"/>
            <a:ext cx="220662" cy="269875"/>
            <a:chOff x="5131085" y="2508251"/>
            <a:chExt cx="220662" cy="269875"/>
          </a:xfrm>
        </p:grpSpPr>
        <p:sp>
          <p:nvSpPr>
            <p:cNvPr id="342" name="Freeform 89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90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91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92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Line 93"/>
            <p:cNvSpPr>
              <a:spLocks noChangeShapeType="1"/>
            </p:cNvSpPr>
            <p:nvPr/>
          </p:nvSpPr>
          <p:spPr bwMode="auto">
            <a:xfrm>
              <a:off x="5237447" y="2511426"/>
              <a:ext cx="0" cy="1762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Line 94"/>
            <p:cNvSpPr>
              <a:spLocks noChangeShapeType="1"/>
            </p:cNvSpPr>
            <p:nvPr/>
          </p:nvSpPr>
          <p:spPr bwMode="auto">
            <a:xfrm>
              <a:off x="5142197" y="2508251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48" name="グループ化 347"/>
          <p:cNvGrpSpPr/>
          <p:nvPr/>
        </p:nvGrpSpPr>
        <p:grpSpPr>
          <a:xfrm rot="5400000">
            <a:off x="9755365" y="3033395"/>
            <a:ext cx="222251" cy="388938"/>
            <a:chOff x="4253197" y="2389188"/>
            <a:chExt cx="222251" cy="388938"/>
          </a:xfrm>
        </p:grpSpPr>
        <p:sp>
          <p:nvSpPr>
            <p:cNvPr id="349" name="Freeform 104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105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106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107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Line 108"/>
            <p:cNvSpPr>
              <a:spLocks noChangeShapeType="1"/>
            </p:cNvSpPr>
            <p:nvPr/>
          </p:nvSpPr>
          <p:spPr bwMode="auto">
            <a:xfrm>
              <a:off x="436908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Rectangle 109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Rectangle 110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Rectangle 111"/>
            <p:cNvSpPr>
              <a:spLocks noChangeArrowheads="1"/>
            </p:cNvSpPr>
            <p:nvPr/>
          </p:nvSpPr>
          <p:spPr bwMode="auto">
            <a:xfrm>
              <a:off x="4299042" y="2424495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grpSp>
        <p:nvGrpSpPr>
          <p:cNvPr id="401" name="グループ化 400"/>
          <p:cNvGrpSpPr/>
          <p:nvPr/>
        </p:nvGrpSpPr>
        <p:grpSpPr>
          <a:xfrm rot="5400000">
            <a:off x="9759333" y="1856522"/>
            <a:ext cx="220662" cy="395288"/>
            <a:chOff x="2508535" y="2382838"/>
            <a:chExt cx="220662" cy="395288"/>
          </a:xfrm>
        </p:grpSpPr>
        <p:sp>
          <p:nvSpPr>
            <p:cNvPr id="402" name="Freeform 112"/>
            <p:cNvSpPr>
              <a:spLocks/>
            </p:cNvSpPr>
            <p:nvPr/>
          </p:nvSpPr>
          <p:spPr bwMode="auto">
            <a:xfrm>
              <a:off x="261489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Freeform 113"/>
            <p:cNvSpPr>
              <a:spLocks/>
            </p:cNvSpPr>
            <p:nvPr/>
          </p:nvSpPr>
          <p:spPr bwMode="auto">
            <a:xfrm>
              <a:off x="261489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Freeform 114"/>
            <p:cNvSpPr>
              <a:spLocks/>
            </p:cNvSpPr>
            <p:nvPr/>
          </p:nvSpPr>
          <p:spPr bwMode="auto">
            <a:xfrm>
              <a:off x="250853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Freeform 115"/>
            <p:cNvSpPr>
              <a:spLocks/>
            </p:cNvSpPr>
            <p:nvPr/>
          </p:nvSpPr>
          <p:spPr bwMode="auto">
            <a:xfrm>
              <a:off x="250853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Line 116"/>
            <p:cNvSpPr>
              <a:spLocks noChangeShapeType="1"/>
            </p:cNvSpPr>
            <p:nvPr/>
          </p:nvSpPr>
          <p:spPr bwMode="auto">
            <a:xfrm>
              <a:off x="262283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Oval 117"/>
            <p:cNvSpPr>
              <a:spLocks noChangeArrowheads="1"/>
            </p:cNvSpPr>
            <p:nvPr/>
          </p:nvSpPr>
          <p:spPr bwMode="auto">
            <a:xfrm>
              <a:off x="2524410" y="2382838"/>
              <a:ext cx="198438" cy="1968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Oval 118"/>
            <p:cNvSpPr>
              <a:spLocks noChangeArrowheads="1"/>
            </p:cNvSpPr>
            <p:nvPr/>
          </p:nvSpPr>
          <p:spPr bwMode="auto">
            <a:xfrm>
              <a:off x="2524410" y="2382838"/>
              <a:ext cx="198438" cy="196850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Rectangle 119"/>
            <p:cNvSpPr>
              <a:spLocks noChangeArrowheads="1"/>
            </p:cNvSpPr>
            <p:nvPr/>
          </p:nvSpPr>
          <p:spPr bwMode="auto">
            <a:xfrm>
              <a:off x="2557567" y="2438059"/>
              <a:ext cx="138499" cy="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</a:t>
              </a:r>
              <a:endParaRPr lang="ja-JP" altLang="ja-JP" dirty="0"/>
            </a:p>
          </p:txBody>
        </p:sp>
      </p:grpSp>
      <p:grpSp>
        <p:nvGrpSpPr>
          <p:cNvPr id="410" name="グループ化 409"/>
          <p:cNvGrpSpPr/>
          <p:nvPr/>
        </p:nvGrpSpPr>
        <p:grpSpPr>
          <a:xfrm rot="5400000">
            <a:off x="9755365" y="1230422"/>
            <a:ext cx="222251" cy="388938"/>
            <a:chOff x="1624297" y="2389188"/>
            <a:chExt cx="222251" cy="388938"/>
          </a:xfrm>
        </p:grpSpPr>
        <p:sp>
          <p:nvSpPr>
            <p:cNvPr id="411" name="Freeform 120"/>
            <p:cNvSpPr>
              <a:spLocks/>
            </p:cNvSpPr>
            <p:nvPr/>
          </p:nvSpPr>
          <p:spPr bwMode="auto">
            <a:xfrm>
              <a:off x="17322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Freeform 121"/>
            <p:cNvSpPr>
              <a:spLocks/>
            </p:cNvSpPr>
            <p:nvPr/>
          </p:nvSpPr>
          <p:spPr bwMode="auto">
            <a:xfrm>
              <a:off x="17322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Freeform 122"/>
            <p:cNvSpPr>
              <a:spLocks/>
            </p:cNvSpPr>
            <p:nvPr/>
          </p:nvSpPr>
          <p:spPr bwMode="auto">
            <a:xfrm>
              <a:off x="1624297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Freeform 123"/>
            <p:cNvSpPr>
              <a:spLocks/>
            </p:cNvSpPr>
            <p:nvPr/>
          </p:nvSpPr>
          <p:spPr bwMode="auto">
            <a:xfrm>
              <a:off x="1624297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Line 124"/>
            <p:cNvSpPr>
              <a:spLocks noChangeShapeType="1"/>
            </p:cNvSpPr>
            <p:nvPr/>
          </p:nvSpPr>
          <p:spPr bwMode="auto">
            <a:xfrm>
              <a:off x="1738597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Rectangle 125"/>
            <p:cNvSpPr>
              <a:spLocks noChangeArrowheads="1"/>
            </p:cNvSpPr>
            <p:nvPr/>
          </p:nvSpPr>
          <p:spPr bwMode="auto">
            <a:xfrm>
              <a:off x="16322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Rectangle 126"/>
            <p:cNvSpPr>
              <a:spLocks noChangeArrowheads="1"/>
            </p:cNvSpPr>
            <p:nvPr/>
          </p:nvSpPr>
          <p:spPr bwMode="auto">
            <a:xfrm>
              <a:off x="16322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Rectangle 127"/>
            <p:cNvSpPr>
              <a:spLocks noChangeArrowheads="1"/>
            </p:cNvSpPr>
            <p:nvPr/>
          </p:nvSpPr>
          <p:spPr bwMode="auto">
            <a:xfrm>
              <a:off x="1670142" y="2424495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419" name="直線コネクタ 418"/>
          <p:cNvCxnSpPr/>
          <p:nvPr/>
        </p:nvCxnSpPr>
        <p:spPr bwMode="auto">
          <a:xfrm rot="5400000" flipV="1">
            <a:off x="9859544" y="4848625"/>
            <a:ext cx="0" cy="17422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" name="直線コネクタ 419"/>
          <p:cNvCxnSpPr/>
          <p:nvPr/>
        </p:nvCxnSpPr>
        <p:spPr bwMode="auto">
          <a:xfrm rot="5400000">
            <a:off x="9405115" y="5968753"/>
            <a:ext cx="720080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" name="直線コネクタ 420"/>
          <p:cNvCxnSpPr/>
          <p:nvPr/>
        </p:nvCxnSpPr>
        <p:spPr bwMode="auto">
          <a:xfrm rot="5400000">
            <a:off x="9742329" y="5834662"/>
            <a:ext cx="988262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2" name="直線コネクタ 421"/>
          <p:cNvCxnSpPr/>
          <p:nvPr/>
        </p:nvCxnSpPr>
        <p:spPr bwMode="auto">
          <a:xfrm rot="5400000" flipV="1">
            <a:off x="9999484" y="6091818"/>
            <a:ext cx="0" cy="473953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グループ化 423"/>
          <p:cNvGrpSpPr/>
          <p:nvPr/>
        </p:nvGrpSpPr>
        <p:grpSpPr>
          <a:xfrm rot="5400000">
            <a:off x="10259493" y="5167755"/>
            <a:ext cx="206375" cy="411163"/>
            <a:chOff x="6013735" y="2374901"/>
            <a:chExt cx="206375" cy="411163"/>
          </a:xfrm>
        </p:grpSpPr>
        <p:sp>
          <p:nvSpPr>
            <p:cNvPr id="425" name="Line 85"/>
            <p:cNvSpPr>
              <a:spLocks noChangeShapeType="1"/>
            </p:cNvSpPr>
            <p:nvPr/>
          </p:nvSpPr>
          <p:spPr bwMode="auto">
            <a:xfrm>
              <a:off x="6105810" y="2374901"/>
              <a:ext cx="0" cy="3730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95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96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97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98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Line 99"/>
            <p:cNvSpPr>
              <a:spLocks noChangeShapeType="1"/>
            </p:cNvSpPr>
            <p:nvPr/>
          </p:nvSpPr>
          <p:spPr bwMode="auto">
            <a:xfrm flipH="1">
              <a:off x="6051835" y="2557463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1" name="Line 100"/>
            <p:cNvSpPr>
              <a:spLocks noChangeShapeType="1"/>
            </p:cNvSpPr>
            <p:nvPr/>
          </p:nvSpPr>
          <p:spPr bwMode="auto">
            <a:xfrm flipH="1">
              <a:off x="6051835" y="2503488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Line 101"/>
            <p:cNvSpPr>
              <a:spLocks noChangeShapeType="1"/>
            </p:cNvSpPr>
            <p:nvPr/>
          </p:nvSpPr>
          <p:spPr bwMode="auto">
            <a:xfrm flipH="1">
              <a:off x="6059772" y="2497138"/>
              <a:ext cx="104775" cy="555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Line 102"/>
            <p:cNvSpPr>
              <a:spLocks noChangeShapeType="1"/>
            </p:cNvSpPr>
            <p:nvPr/>
          </p:nvSpPr>
          <p:spPr bwMode="auto">
            <a:xfrm flipH="1">
              <a:off x="6059772" y="2473326"/>
              <a:ext cx="50800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Line 103"/>
            <p:cNvSpPr>
              <a:spLocks noChangeShapeType="1"/>
            </p:cNvSpPr>
            <p:nvPr/>
          </p:nvSpPr>
          <p:spPr bwMode="auto">
            <a:xfrm flipH="1">
              <a:off x="6113747" y="2557463"/>
              <a:ext cx="49213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35" name="円弧 434"/>
          <p:cNvSpPr/>
          <p:nvPr/>
        </p:nvSpPr>
        <p:spPr bwMode="auto">
          <a:xfrm rot="16200000" flipH="1">
            <a:off x="10236460" y="5229200"/>
            <a:ext cx="630070" cy="630070"/>
          </a:xfrm>
          <a:prstGeom prst="arc">
            <a:avLst/>
          </a:prstGeom>
          <a:noFill/>
          <a:ln w="38100">
            <a:solidFill>
              <a:srgbClr val="FF0000"/>
            </a:solidFill>
            <a:prstDash val="sysDash"/>
            <a:tailEnd type="triangle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sp>
        <p:nvSpPr>
          <p:cNvPr id="436" name="雲 435"/>
          <p:cNvSpPr/>
          <p:nvPr/>
        </p:nvSpPr>
        <p:spPr bwMode="auto">
          <a:xfrm>
            <a:off x="10056441" y="5740905"/>
            <a:ext cx="585065" cy="343390"/>
          </a:xfrm>
          <a:prstGeom prst="cloud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sp>
        <p:nvSpPr>
          <p:cNvPr id="437" name="Rectangle 9"/>
          <p:cNvSpPr>
            <a:spLocks noChangeArrowheads="1"/>
          </p:cNvSpPr>
          <p:nvPr/>
        </p:nvSpPr>
        <p:spPr bwMode="auto">
          <a:xfrm>
            <a:off x="10295091" y="3150565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438" name="Rectangle 9"/>
          <p:cNvSpPr>
            <a:spLocks noChangeArrowheads="1"/>
          </p:cNvSpPr>
          <p:nvPr/>
        </p:nvSpPr>
        <p:spPr bwMode="auto">
          <a:xfrm>
            <a:off x="10299869" y="3720297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439" name="Rectangle 9"/>
          <p:cNvSpPr>
            <a:spLocks noChangeArrowheads="1"/>
          </p:cNvSpPr>
          <p:nvPr/>
        </p:nvSpPr>
        <p:spPr bwMode="auto">
          <a:xfrm>
            <a:off x="10305481" y="4170347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440" name="Rectangle 9"/>
          <p:cNvSpPr>
            <a:spLocks noChangeArrowheads="1"/>
          </p:cNvSpPr>
          <p:nvPr/>
        </p:nvSpPr>
        <p:spPr bwMode="auto">
          <a:xfrm>
            <a:off x="10297495" y="4620397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441" name="Rectangle 9"/>
          <p:cNvSpPr>
            <a:spLocks noChangeArrowheads="1"/>
          </p:cNvSpPr>
          <p:nvPr/>
        </p:nvSpPr>
        <p:spPr bwMode="auto">
          <a:xfrm>
            <a:off x="10304710" y="5126195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158" name="四角形吹き出し 354"/>
          <p:cNvSpPr/>
          <p:nvPr/>
        </p:nvSpPr>
        <p:spPr bwMode="auto">
          <a:xfrm>
            <a:off x="256956" y="6090802"/>
            <a:ext cx="1184676" cy="263525"/>
          </a:xfrm>
          <a:prstGeom prst="wedgeRectCallout">
            <a:avLst>
              <a:gd name="adj1" fmla="val 62027"/>
              <a:gd name="adj2" fmla="val -57979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1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Shut-off type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9" name="四角形吹き出し 353"/>
          <p:cNvSpPr/>
          <p:nvPr/>
        </p:nvSpPr>
        <p:spPr bwMode="auto">
          <a:xfrm>
            <a:off x="10992544" y="5643288"/>
            <a:ext cx="999519" cy="554887"/>
          </a:xfrm>
          <a:prstGeom prst="wedgeRectCallout">
            <a:avLst>
              <a:gd name="adj1" fmla="val -88107"/>
              <a:gd name="adj2" fmla="val -196865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0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Pressure-equalization type</a:t>
            </a:r>
            <a:endParaRPr kumimoji="1" lang="ja-JP" altLang="en-US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98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38300" y="206525"/>
            <a:ext cx="8892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Risk Assessment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 3  Pipe break (just after AV)</a:t>
            </a:r>
          </a:p>
        </p:txBody>
      </p:sp>
      <p:graphicFrame>
        <p:nvGraphicFramePr>
          <p:cNvPr id="130" name="表 129"/>
          <p:cNvGraphicFramePr>
            <a:graphicFrameLocks noGrp="1"/>
          </p:cNvGraphicFramePr>
          <p:nvPr/>
        </p:nvGraphicFramePr>
        <p:xfrm>
          <a:off x="2765629" y="818710"/>
          <a:ext cx="6660742" cy="54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8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Event / Operation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49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 stop</a:t>
                      </a: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Shut-off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by EFV or manual reset</a:t>
                      </a:r>
                    </a:p>
                    <a:p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Confirmation by driver and proceed to accident handling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 stop</a:t>
                      </a: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Automatic pressure equalization and 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EFV reset</a:t>
                      </a:r>
                    </a:p>
                    <a:p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Confirmation by driver and proceed to accident handling</a:t>
                      </a:r>
                      <a:endParaRPr kumimoji="1" lang="en-US" altLang="ja-JP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5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Risk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Less possibility of misjudging EFV malfunction, by visual observation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 restart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only occurs when misjudges malfunction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Driver misjudges malfunction of EFV and repeat trying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engine restart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25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Safety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1" name="テキスト ボックス 130"/>
          <p:cNvSpPr txBox="1"/>
          <p:nvPr/>
        </p:nvSpPr>
        <p:spPr bwMode="auto">
          <a:xfrm>
            <a:off x="5542834" y="5519724"/>
            <a:ext cx="10801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=</a:t>
            </a:r>
            <a:endParaRPr kumimoji="1" lang="ja-JP" altLang="en-US" sz="6000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28" name="Freeform 277"/>
          <p:cNvSpPr>
            <a:spLocks/>
          </p:cNvSpPr>
          <p:nvPr/>
        </p:nvSpPr>
        <p:spPr bwMode="auto">
          <a:xfrm rot="5400000">
            <a:off x="1306073" y="5461158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DBEEF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29" name="直線コネクタ 128"/>
          <p:cNvCxnSpPr/>
          <p:nvPr/>
        </p:nvCxnSpPr>
        <p:spPr bwMode="auto">
          <a:xfrm>
            <a:off x="1824221" y="3024204"/>
            <a:ext cx="0" cy="258589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線コネクタ 131"/>
          <p:cNvCxnSpPr/>
          <p:nvPr/>
        </p:nvCxnSpPr>
        <p:spPr bwMode="auto">
          <a:xfrm>
            <a:off x="1940186" y="808577"/>
            <a:ext cx="0" cy="230538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上矢印 132"/>
          <p:cNvSpPr/>
          <p:nvPr/>
        </p:nvSpPr>
        <p:spPr bwMode="auto">
          <a:xfrm rot="7854691">
            <a:off x="1531460" y="2692473"/>
            <a:ext cx="405045" cy="270030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sp>
        <p:nvSpPr>
          <p:cNvPr id="138" name="Freeform 278"/>
          <p:cNvSpPr>
            <a:spLocks/>
          </p:cNvSpPr>
          <p:nvPr/>
        </p:nvSpPr>
        <p:spPr bwMode="auto">
          <a:xfrm rot="5400000">
            <a:off x="1306073" y="5461158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39" name="グループ化 138"/>
          <p:cNvGrpSpPr/>
          <p:nvPr/>
        </p:nvGrpSpPr>
        <p:grpSpPr>
          <a:xfrm rot="5400000">
            <a:off x="1680721" y="5213510"/>
            <a:ext cx="320675" cy="198437"/>
            <a:chOff x="7074185" y="5878076"/>
            <a:chExt cx="320675" cy="198437"/>
          </a:xfrm>
        </p:grpSpPr>
        <p:sp>
          <p:nvSpPr>
            <p:cNvPr id="140" name="Rectangle 279"/>
            <p:cNvSpPr>
              <a:spLocks noChangeArrowheads="1"/>
            </p:cNvSpPr>
            <p:nvPr/>
          </p:nvSpPr>
          <p:spPr bwMode="auto">
            <a:xfrm>
              <a:off x="7074185" y="5878076"/>
              <a:ext cx="320675" cy="1984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Rectangle 280"/>
            <p:cNvSpPr>
              <a:spLocks noChangeArrowheads="1"/>
            </p:cNvSpPr>
            <p:nvPr/>
          </p:nvSpPr>
          <p:spPr bwMode="auto">
            <a:xfrm>
              <a:off x="7080641" y="5908347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142" name="グループ化 141"/>
          <p:cNvGrpSpPr/>
          <p:nvPr/>
        </p:nvGrpSpPr>
        <p:grpSpPr>
          <a:xfrm rot="5400000">
            <a:off x="1812043" y="3303427"/>
            <a:ext cx="222250" cy="388937"/>
            <a:chOff x="3381660" y="5690751"/>
            <a:chExt cx="222250" cy="388937"/>
          </a:xfrm>
        </p:grpSpPr>
        <p:sp>
          <p:nvSpPr>
            <p:cNvPr id="143" name="Freeform 281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282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283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284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Line 285"/>
            <p:cNvSpPr>
              <a:spLocks noChangeShapeType="1"/>
            </p:cNvSpPr>
            <p:nvPr/>
          </p:nvSpPr>
          <p:spPr bwMode="auto">
            <a:xfrm>
              <a:off x="34959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Rectangle 286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Rectangle 287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Rectangle 288"/>
            <p:cNvSpPr>
              <a:spLocks noChangeArrowheads="1"/>
            </p:cNvSpPr>
            <p:nvPr/>
          </p:nvSpPr>
          <p:spPr bwMode="auto">
            <a:xfrm>
              <a:off x="3421153" y="5727646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grpSp>
        <p:nvGrpSpPr>
          <p:cNvPr id="162" name="グループ化 161"/>
          <p:cNvGrpSpPr/>
          <p:nvPr/>
        </p:nvGrpSpPr>
        <p:grpSpPr>
          <a:xfrm rot="5400000">
            <a:off x="1756129" y="4007801"/>
            <a:ext cx="220663" cy="271462"/>
            <a:chOff x="5135847" y="5816163"/>
            <a:chExt cx="220663" cy="271462"/>
          </a:xfrm>
        </p:grpSpPr>
        <p:sp>
          <p:nvSpPr>
            <p:cNvPr id="163" name="Freeform 299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300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301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302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Line 303"/>
            <p:cNvSpPr>
              <a:spLocks noChangeShapeType="1"/>
            </p:cNvSpPr>
            <p:nvPr/>
          </p:nvSpPr>
          <p:spPr bwMode="auto">
            <a:xfrm>
              <a:off x="5242210" y="5820926"/>
              <a:ext cx="0" cy="1762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Line 304"/>
            <p:cNvSpPr>
              <a:spLocks noChangeShapeType="1"/>
            </p:cNvSpPr>
            <p:nvPr/>
          </p:nvSpPr>
          <p:spPr bwMode="auto">
            <a:xfrm>
              <a:off x="5146960" y="5816163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9" name="Freeform 305"/>
          <p:cNvSpPr>
            <a:spLocks noEditPoints="1"/>
          </p:cNvSpPr>
          <p:nvPr/>
        </p:nvSpPr>
        <p:spPr bwMode="auto">
          <a:xfrm rot="5400000">
            <a:off x="1043173" y="4530128"/>
            <a:ext cx="1856744" cy="554588"/>
          </a:xfrm>
          <a:custGeom>
            <a:avLst/>
            <a:gdLst>
              <a:gd name="T0" fmla="*/ 0 w 5280"/>
              <a:gd name="T1" fmla="*/ 699 h 1088"/>
              <a:gd name="T2" fmla="*/ 0 w 5280"/>
              <a:gd name="T3" fmla="*/ 459 h 1088"/>
              <a:gd name="T4" fmla="*/ 48 w 5280"/>
              <a:gd name="T5" fmla="*/ 267 h 1088"/>
              <a:gd name="T6" fmla="*/ 48 w 5280"/>
              <a:gd name="T7" fmla="*/ 73 h 1088"/>
              <a:gd name="T8" fmla="*/ 118 w 5280"/>
              <a:gd name="T9" fmla="*/ 76 h 1088"/>
              <a:gd name="T10" fmla="*/ 337 w 5280"/>
              <a:gd name="T11" fmla="*/ 48 h 1088"/>
              <a:gd name="T12" fmla="*/ 481 w 5280"/>
              <a:gd name="T13" fmla="*/ 48 h 1088"/>
              <a:gd name="T14" fmla="*/ 673 w 5280"/>
              <a:gd name="T15" fmla="*/ 0 h 1088"/>
              <a:gd name="T16" fmla="*/ 961 w 5280"/>
              <a:gd name="T17" fmla="*/ 0 h 1088"/>
              <a:gd name="T18" fmla="*/ 1201 w 5280"/>
              <a:gd name="T19" fmla="*/ 0 h 1088"/>
              <a:gd name="T20" fmla="*/ 1393 w 5280"/>
              <a:gd name="T21" fmla="*/ 48 h 1088"/>
              <a:gd name="T22" fmla="*/ 1537 w 5280"/>
              <a:gd name="T23" fmla="*/ 48 h 1088"/>
              <a:gd name="T24" fmla="*/ 1729 w 5280"/>
              <a:gd name="T25" fmla="*/ 0 h 1088"/>
              <a:gd name="T26" fmla="*/ 2017 w 5280"/>
              <a:gd name="T27" fmla="*/ 0 h 1088"/>
              <a:gd name="T28" fmla="*/ 2257 w 5280"/>
              <a:gd name="T29" fmla="*/ 0 h 1088"/>
              <a:gd name="T30" fmla="*/ 2449 w 5280"/>
              <a:gd name="T31" fmla="*/ 48 h 1088"/>
              <a:gd name="T32" fmla="*/ 2593 w 5280"/>
              <a:gd name="T33" fmla="*/ 48 h 1088"/>
              <a:gd name="T34" fmla="*/ 2785 w 5280"/>
              <a:gd name="T35" fmla="*/ 0 h 1088"/>
              <a:gd name="T36" fmla="*/ 3073 w 5280"/>
              <a:gd name="T37" fmla="*/ 0 h 1088"/>
              <a:gd name="T38" fmla="*/ 3313 w 5280"/>
              <a:gd name="T39" fmla="*/ 0 h 1088"/>
              <a:gd name="T40" fmla="*/ 3505 w 5280"/>
              <a:gd name="T41" fmla="*/ 48 h 1088"/>
              <a:gd name="T42" fmla="*/ 3649 w 5280"/>
              <a:gd name="T43" fmla="*/ 48 h 1088"/>
              <a:gd name="T44" fmla="*/ 3841 w 5280"/>
              <a:gd name="T45" fmla="*/ 0 h 1088"/>
              <a:gd name="T46" fmla="*/ 4129 w 5280"/>
              <a:gd name="T47" fmla="*/ 0 h 1088"/>
              <a:gd name="T48" fmla="*/ 4369 w 5280"/>
              <a:gd name="T49" fmla="*/ 0 h 1088"/>
              <a:gd name="T50" fmla="*/ 4561 w 5280"/>
              <a:gd name="T51" fmla="*/ 48 h 1088"/>
              <a:gd name="T52" fmla="*/ 4705 w 5280"/>
              <a:gd name="T53" fmla="*/ 48 h 1088"/>
              <a:gd name="T54" fmla="*/ 4897 w 5280"/>
              <a:gd name="T55" fmla="*/ 0 h 1088"/>
              <a:gd name="T56" fmla="*/ 5112 w 5280"/>
              <a:gd name="T57" fmla="*/ 51 h 1088"/>
              <a:gd name="T58" fmla="*/ 5165 w 5280"/>
              <a:gd name="T59" fmla="*/ 76 h 1088"/>
              <a:gd name="T60" fmla="*/ 5220 w 5280"/>
              <a:gd name="T61" fmla="*/ 138 h 1088"/>
              <a:gd name="T62" fmla="*/ 5232 w 5280"/>
              <a:gd name="T63" fmla="*/ 365 h 1088"/>
              <a:gd name="T64" fmla="*/ 5232 w 5280"/>
              <a:gd name="T65" fmla="*/ 509 h 1088"/>
              <a:gd name="T66" fmla="*/ 5280 w 5280"/>
              <a:gd name="T67" fmla="*/ 701 h 1088"/>
              <a:gd name="T68" fmla="*/ 5231 w 5280"/>
              <a:gd name="T69" fmla="*/ 919 h 1088"/>
              <a:gd name="T70" fmla="*/ 5207 w 5280"/>
              <a:gd name="T71" fmla="*/ 969 h 1088"/>
              <a:gd name="T72" fmla="*/ 5144 w 5280"/>
              <a:gd name="T73" fmla="*/ 1028 h 1088"/>
              <a:gd name="T74" fmla="*/ 4921 w 5280"/>
              <a:gd name="T75" fmla="*/ 1040 h 1088"/>
              <a:gd name="T76" fmla="*/ 4777 w 5280"/>
              <a:gd name="T77" fmla="*/ 1040 h 1088"/>
              <a:gd name="T78" fmla="*/ 4585 w 5280"/>
              <a:gd name="T79" fmla="*/ 1088 h 1088"/>
              <a:gd name="T80" fmla="*/ 4297 w 5280"/>
              <a:gd name="T81" fmla="*/ 1088 h 1088"/>
              <a:gd name="T82" fmla="*/ 4057 w 5280"/>
              <a:gd name="T83" fmla="*/ 1088 h 1088"/>
              <a:gd name="T84" fmla="*/ 3865 w 5280"/>
              <a:gd name="T85" fmla="*/ 1040 h 1088"/>
              <a:gd name="T86" fmla="*/ 3721 w 5280"/>
              <a:gd name="T87" fmla="*/ 1040 h 1088"/>
              <a:gd name="T88" fmla="*/ 3529 w 5280"/>
              <a:gd name="T89" fmla="*/ 1088 h 1088"/>
              <a:gd name="T90" fmla="*/ 3241 w 5280"/>
              <a:gd name="T91" fmla="*/ 1088 h 1088"/>
              <a:gd name="T92" fmla="*/ 3001 w 5280"/>
              <a:gd name="T93" fmla="*/ 1088 h 1088"/>
              <a:gd name="T94" fmla="*/ 2809 w 5280"/>
              <a:gd name="T95" fmla="*/ 1040 h 1088"/>
              <a:gd name="T96" fmla="*/ 2665 w 5280"/>
              <a:gd name="T97" fmla="*/ 1040 h 1088"/>
              <a:gd name="T98" fmla="*/ 2473 w 5280"/>
              <a:gd name="T99" fmla="*/ 1088 h 1088"/>
              <a:gd name="T100" fmla="*/ 2185 w 5280"/>
              <a:gd name="T101" fmla="*/ 1088 h 1088"/>
              <a:gd name="T102" fmla="*/ 1945 w 5280"/>
              <a:gd name="T103" fmla="*/ 1088 h 1088"/>
              <a:gd name="T104" fmla="*/ 1753 w 5280"/>
              <a:gd name="T105" fmla="*/ 1040 h 1088"/>
              <a:gd name="T106" fmla="*/ 1609 w 5280"/>
              <a:gd name="T107" fmla="*/ 1040 h 1088"/>
              <a:gd name="T108" fmla="*/ 1417 w 5280"/>
              <a:gd name="T109" fmla="*/ 1088 h 1088"/>
              <a:gd name="T110" fmla="*/ 1129 w 5280"/>
              <a:gd name="T111" fmla="*/ 1088 h 1088"/>
              <a:gd name="T112" fmla="*/ 889 w 5280"/>
              <a:gd name="T113" fmla="*/ 1088 h 1088"/>
              <a:gd name="T114" fmla="*/ 697 w 5280"/>
              <a:gd name="T115" fmla="*/ 1040 h 1088"/>
              <a:gd name="T116" fmla="*/ 553 w 5280"/>
              <a:gd name="T117" fmla="*/ 1040 h 1088"/>
              <a:gd name="T118" fmla="*/ 361 w 5280"/>
              <a:gd name="T119" fmla="*/ 1088 h 1088"/>
              <a:gd name="T120" fmla="*/ 111 w 5280"/>
              <a:gd name="T121" fmla="*/ 1067 h 1088"/>
              <a:gd name="T122" fmla="*/ 35 w 5280"/>
              <a:gd name="T123" fmla="*/ 997 h 1088"/>
              <a:gd name="T124" fmla="*/ 52 w 5280"/>
              <a:gd name="T125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80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92" y="1"/>
                </a:moveTo>
                <a:lnTo>
                  <a:pt x="5121" y="5"/>
                </a:lnTo>
                <a:cubicBezTo>
                  <a:pt x="5123" y="5"/>
                  <a:pt x="5124" y="5"/>
                  <a:pt x="5125" y="5"/>
                </a:cubicBezTo>
                <a:lnTo>
                  <a:pt x="5143" y="11"/>
                </a:lnTo>
                <a:lnTo>
                  <a:pt x="5129" y="57"/>
                </a:lnTo>
                <a:lnTo>
                  <a:pt x="5112" y="51"/>
                </a:lnTo>
                <a:lnTo>
                  <a:pt x="5116" y="52"/>
                </a:lnTo>
                <a:lnTo>
                  <a:pt x="5087" y="49"/>
                </a:lnTo>
                <a:lnTo>
                  <a:pt x="5092" y="1"/>
                </a:lnTo>
                <a:close/>
                <a:moveTo>
                  <a:pt x="5192" y="37"/>
                </a:moveTo>
                <a:lnTo>
                  <a:pt x="5220" y="56"/>
                </a:lnTo>
                <a:cubicBezTo>
                  <a:pt x="5223" y="57"/>
                  <a:pt x="5225" y="60"/>
                  <a:pt x="5227" y="62"/>
                </a:cubicBezTo>
                <a:lnTo>
                  <a:pt x="5234" y="74"/>
                </a:lnTo>
                <a:lnTo>
                  <a:pt x="5194" y="100"/>
                </a:lnTo>
                <a:lnTo>
                  <a:pt x="5186" y="89"/>
                </a:lnTo>
                <a:lnTo>
                  <a:pt x="5193" y="95"/>
                </a:lnTo>
                <a:lnTo>
                  <a:pt x="5165" y="76"/>
                </a:lnTo>
                <a:lnTo>
                  <a:pt x="5192" y="37"/>
                </a:lnTo>
                <a:close/>
                <a:moveTo>
                  <a:pt x="5261" y="114"/>
                </a:moveTo>
                <a:lnTo>
                  <a:pt x="5263" y="117"/>
                </a:lnTo>
                <a:cubicBezTo>
                  <a:pt x="5264" y="119"/>
                  <a:pt x="5265" y="121"/>
                  <a:pt x="5265" y="123"/>
                </a:cubicBezTo>
                <a:lnTo>
                  <a:pt x="5276" y="156"/>
                </a:lnTo>
                <a:cubicBezTo>
                  <a:pt x="5277" y="158"/>
                  <a:pt x="5277" y="160"/>
                  <a:pt x="5277" y="161"/>
                </a:cubicBezTo>
                <a:lnTo>
                  <a:pt x="5278" y="171"/>
                </a:lnTo>
                <a:lnTo>
                  <a:pt x="5230" y="175"/>
                </a:lnTo>
                <a:lnTo>
                  <a:pt x="5230" y="166"/>
                </a:lnTo>
                <a:lnTo>
                  <a:pt x="5231" y="171"/>
                </a:lnTo>
                <a:lnTo>
                  <a:pt x="5220" y="138"/>
                </a:lnTo>
                <a:lnTo>
                  <a:pt x="5222" y="144"/>
                </a:lnTo>
                <a:lnTo>
                  <a:pt x="5220" y="140"/>
                </a:lnTo>
                <a:lnTo>
                  <a:pt x="5261" y="114"/>
                </a:lnTo>
                <a:close/>
                <a:moveTo>
                  <a:pt x="5280" y="221"/>
                </a:moveTo>
                <a:lnTo>
                  <a:pt x="5280" y="269"/>
                </a:lnTo>
                <a:lnTo>
                  <a:pt x="5232" y="269"/>
                </a:lnTo>
                <a:lnTo>
                  <a:pt x="5232" y="221"/>
                </a:lnTo>
                <a:lnTo>
                  <a:pt x="5280" y="221"/>
                </a:lnTo>
                <a:close/>
                <a:moveTo>
                  <a:pt x="5280" y="317"/>
                </a:moveTo>
                <a:lnTo>
                  <a:pt x="5280" y="365"/>
                </a:lnTo>
                <a:lnTo>
                  <a:pt x="5232" y="365"/>
                </a:lnTo>
                <a:lnTo>
                  <a:pt x="5232" y="317"/>
                </a:lnTo>
                <a:lnTo>
                  <a:pt x="5280" y="317"/>
                </a:lnTo>
                <a:close/>
                <a:moveTo>
                  <a:pt x="5280" y="413"/>
                </a:moveTo>
                <a:lnTo>
                  <a:pt x="5280" y="461"/>
                </a:lnTo>
                <a:lnTo>
                  <a:pt x="5232" y="461"/>
                </a:lnTo>
                <a:lnTo>
                  <a:pt x="5232" y="413"/>
                </a:lnTo>
                <a:lnTo>
                  <a:pt x="5280" y="413"/>
                </a:lnTo>
                <a:close/>
                <a:moveTo>
                  <a:pt x="5280" y="509"/>
                </a:moveTo>
                <a:lnTo>
                  <a:pt x="5280" y="557"/>
                </a:lnTo>
                <a:lnTo>
                  <a:pt x="5232" y="557"/>
                </a:lnTo>
                <a:lnTo>
                  <a:pt x="5232" y="509"/>
                </a:lnTo>
                <a:lnTo>
                  <a:pt x="5280" y="509"/>
                </a:lnTo>
                <a:close/>
                <a:moveTo>
                  <a:pt x="5280" y="605"/>
                </a:moveTo>
                <a:lnTo>
                  <a:pt x="5280" y="653"/>
                </a:lnTo>
                <a:lnTo>
                  <a:pt x="5232" y="653"/>
                </a:lnTo>
                <a:lnTo>
                  <a:pt x="5232" y="605"/>
                </a:lnTo>
                <a:lnTo>
                  <a:pt x="5280" y="605"/>
                </a:lnTo>
                <a:close/>
                <a:moveTo>
                  <a:pt x="5280" y="701"/>
                </a:moveTo>
                <a:lnTo>
                  <a:pt x="5280" y="749"/>
                </a:lnTo>
                <a:lnTo>
                  <a:pt x="5232" y="749"/>
                </a:lnTo>
                <a:lnTo>
                  <a:pt x="5232" y="701"/>
                </a:lnTo>
                <a:lnTo>
                  <a:pt x="5280" y="701"/>
                </a:lnTo>
                <a:close/>
                <a:moveTo>
                  <a:pt x="5280" y="797"/>
                </a:moveTo>
                <a:lnTo>
                  <a:pt x="5280" y="845"/>
                </a:lnTo>
                <a:lnTo>
                  <a:pt x="5232" y="845"/>
                </a:lnTo>
                <a:lnTo>
                  <a:pt x="5232" y="797"/>
                </a:lnTo>
                <a:lnTo>
                  <a:pt x="5280" y="797"/>
                </a:lnTo>
                <a:close/>
                <a:moveTo>
                  <a:pt x="5280" y="895"/>
                </a:moveTo>
                <a:lnTo>
                  <a:pt x="5277" y="929"/>
                </a:lnTo>
                <a:cubicBezTo>
                  <a:pt x="5277" y="930"/>
                  <a:pt x="5277" y="932"/>
                  <a:pt x="5276" y="934"/>
                </a:cubicBezTo>
                <a:lnTo>
                  <a:pt x="5272" y="948"/>
                </a:lnTo>
                <a:lnTo>
                  <a:pt x="5226" y="932"/>
                </a:lnTo>
                <a:lnTo>
                  <a:pt x="5231" y="919"/>
                </a:lnTo>
                <a:lnTo>
                  <a:pt x="5230" y="924"/>
                </a:lnTo>
                <a:lnTo>
                  <a:pt x="5232" y="891"/>
                </a:lnTo>
                <a:lnTo>
                  <a:pt x="5280" y="895"/>
                </a:lnTo>
                <a:close/>
                <a:moveTo>
                  <a:pt x="5248" y="996"/>
                </a:moveTo>
                <a:lnTo>
                  <a:pt x="5227" y="1028"/>
                </a:lnTo>
                <a:cubicBezTo>
                  <a:pt x="5225" y="1030"/>
                  <a:pt x="5222" y="1033"/>
                  <a:pt x="5220" y="1035"/>
                </a:cubicBezTo>
                <a:lnTo>
                  <a:pt x="5211" y="1040"/>
                </a:lnTo>
                <a:lnTo>
                  <a:pt x="5185" y="1000"/>
                </a:lnTo>
                <a:lnTo>
                  <a:pt x="5193" y="994"/>
                </a:lnTo>
                <a:lnTo>
                  <a:pt x="5186" y="1001"/>
                </a:lnTo>
                <a:lnTo>
                  <a:pt x="5207" y="969"/>
                </a:lnTo>
                <a:lnTo>
                  <a:pt x="5248" y="996"/>
                </a:lnTo>
                <a:close/>
                <a:moveTo>
                  <a:pt x="5171" y="1066"/>
                </a:moveTo>
                <a:lnTo>
                  <a:pt x="5165" y="1071"/>
                </a:lnTo>
                <a:cubicBezTo>
                  <a:pt x="5163" y="1072"/>
                  <a:pt x="5161" y="1073"/>
                  <a:pt x="5159" y="1073"/>
                </a:cubicBezTo>
                <a:lnTo>
                  <a:pt x="5126" y="1084"/>
                </a:lnTo>
                <a:cubicBezTo>
                  <a:pt x="5124" y="1085"/>
                  <a:pt x="5122" y="1085"/>
                  <a:pt x="5121" y="1085"/>
                </a:cubicBezTo>
                <a:lnTo>
                  <a:pt x="5115" y="1086"/>
                </a:lnTo>
                <a:lnTo>
                  <a:pt x="5111" y="1038"/>
                </a:lnTo>
                <a:lnTo>
                  <a:pt x="5116" y="1038"/>
                </a:lnTo>
                <a:lnTo>
                  <a:pt x="5111" y="1039"/>
                </a:lnTo>
                <a:lnTo>
                  <a:pt x="5144" y="1028"/>
                </a:lnTo>
                <a:lnTo>
                  <a:pt x="5138" y="1030"/>
                </a:lnTo>
                <a:lnTo>
                  <a:pt x="5145" y="1026"/>
                </a:lnTo>
                <a:lnTo>
                  <a:pt x="5171" y="1066"/>
                </a:lnTo>
                <a:close/>
                <a:moveTo>
                  <a:pt x="5065" y="1088"/>
                </a:moveTo>
                <a:lnTo>
                  <a:pt x="5017" y="1088"/>
                </a:lnTo>
                <a:lnTo>
                  <a:pt x="5017" y="1040"/>
                </a:lnTo>
                <a:lnTo>
                  <a:pt x="5065" y="1040"/>
                </a:lnTo>
                <a:lnTo>
                  <a:pt x="5065" y="1088"/>
                </a:lnTo>
                <a:close/>
                <a:moveTo>
                  <a:pt x="4969" y="1088"/>
                </a:moveTo>
                <a:lnTo>
                  <a:pt x="4921" y="1088"/>
                </a:lnTo>
                <a:lnTo>
                  <a:pt x="4921" y="1040"/>
                </a:lnTo>
                <a:lnTo>
                  <a:pt x="4969" y="1040"/>
                </a:lnTo>
                <a:lnTo>
                  <a:pt x="4969" y="1088"/>
                </a:lnTo>
                <a:close/>
                <a:moveTo>
                  <a:pt x="4873" y="1088"/>
                </a:moveTo>
                <a:lnTo>
                  <a:pt x="4825" y="1088"/>
                </a:lnTo>
                <a:lnTo>
                  <a:pt x="4825" y="1040"/>
                </a:lnTo>
                <a:lnTo>
                  <a:pt x="4873" y="1040"/>
                </a:lnTo>
                <a:lnTo>
                  <a:pt x="4873" y="1088"/>
                </a:lnTo>
                <a:close/>
                <a:moveTo>
                  <a:pt x="4777" y="1088"/>
                </a:moveTo>
                <a:lnTo>
                  <a:pt x="4729" y="1088"/>
                </a:lnTo>
                <a:lnTo>
                  <a:pt x="4729" y="1040"/>
                </a:lnTo>
                <a:lnTo>
                  <a:pt x="4777" y="1040"/>
                </a:lnTo>
                <a:lnTo>
                  <a:pt x="4777" y="1088"/>
                </a:lnTo>
                <a:close/>
                <a:moveTo>
                  <a:pt x="4681" y="1088"/>
                </a:moveTo>
                <a:lnTo>
                  <a:pt x="4633" y="1088"/>
                </a:lnTo>
                <a:lnTo>
                  <a:pt x="4633" y="1040"/>
                </a:lnTo>
                <a:lnTo>
                  <a:pt x="4681" y="1040"/>
                </a:lnTo>
                <a:lnTo>
                  <a:pt x="4681" y="1088"/>
                </a:lnTo>
                <a:close/>
                <a:moveTo>
                  <a:pt x="4585" y="1088"/>
                </a:moveTo>
                <a:lnTo>
                  <a:pt x="4537" y="1088"/>
                </a:lnTo>
                <a:lnTo>
                  <a:pt x="4537" y="1040"/>
                </a:lnTo>
                <a:lnTo>
                  <a:pt x="4585" y="1040"/>
                </a:lnTo>
                <a:lnTo>
                  <a:pt x="4585" y="1088"/>
                </a:lnTo>
                <a:close/>
                <a:moveTo>
                  <a:pt x="4489" y="1088"/>
                </a:moveTo>
                <a:lnTo>
                  <a:pt x="4441" y="1088"/>
                </a:lnTo>
                <a:lnTo>
                  <a:pt x="4441" y="1040"/>
                </a:lnTo>
                <a:lnTo>
                  <a:pt x="4489" y="1040"/>
                </a:lnTo>
                <a:lnTo>
                  <a:pt x="4489" y="1088"/>
                </a:lnTo>
                <a:close/>
                <a:moveTo>
                  <a:pt x="4393" y="1088"/>
                </a:moveTo>
                <a:lnTo>
                  <a:pt x="4345" y="1088"/>
                </a:lnTo>
                <a:lnTo>
                  <a:pt x="4345" y="1040"/>
                </a:lnTo>
                <a:lnTo>
                  <a:pt x="4393" y="1040"/>
                </a:lnTo>
                <a:lnTo>
                  <a:pt x="4393" y="1088"/>
                </a:lnTo>
                <a:close/>
                <a:moveTo>
                  <a:pt x="4297" y="1088"/>
                </a:moveTo>
                <a:lnTo>
                  <a:pt x="4249" y="1088"/>
                </a:lnTo>
                <a:lnTo>
                  <a:pt x="4249" y="1040"/>
                </a:lnTo>
                <a:lnTo>
                  <a:pt x="4297" y="1040"/>
                </a:lnTo>
                <a:lnTo>
                  <a:pt x="4297" y="1088"/>
                </a:lnTo>
                <a:close/>
                <a:moveTo>
                  <a:pt x="4201" y="1088"/>
                </a:moveTo>
                <a:lnTo>
                  <a:pt x="4153" y="1088"/>
                </a:lnTo>
                <a:lnTo>
                  <a:pt x="4153" y="1040"/>
                </a:lnTo>
                <a:lnTo>
                  <a:pt x="4201" y="1040"/>
                </a:lnTo>
                <a:lnTo>
                  <a:pt x="4201" y="1088"/>
                </a:lnTo>
                <a:close/>
                <a:moveTo>
                  <a:pt x="4105" y="1088"/>
                </a:moveTo>
                <a:lnTo>
                  <a:pt x="4057" y="1088"/>
                </a:lnTo>
                <a:lnTo>
                  <a:pt x="4057" y="1040"/>
                </a:lnTo>
                <a:lnTo>
                  <a:pt x="4105" y="1040"/>
                </a:lnTo>
                <a:lnTo>
                  <a:pt x="4105" y="1088"/>
                </a:lnTo>
                <a:close/>
                <a:moveTo>
                  <a:pt x="4009" y="1088"/>
                </a:moveTo>
                <a:lnTo>
                  <a:pt x="3961" y="1088"/>
                </a:lnTo>
                <a:lnTo>
                  <a:pt x="3961" y="1040"/>
                </a:lnTo>
                <a:lnTo>
                  <a:pt x="4009" y="1040"/>
                </a:lnTo>
                <a:lnTo>
                  <a:pt x="4009" y="1088"/>
                </a:lnTo>
                <a:close/>
                <a:moveTo>
                  <a:pt x="3913" y="1088"/>
                </a:moveTo>
                <a:lnTo>
                  <a:pt x="3865" y="1088"/>
                </a:lnTo>
                <a:lnTo>
                  <a:pt x="3865" y="1040"/>
                </a:lnTo>
                <a:lnTo>
                  <a:pt x="3913" y="1040"/>
                </a:lnTo>
                <a:lnTo>
                  <a:pt x="3913" y="1088"/>
                </a:lnTo>
                <a:close/>
                <a:moveTo>
                  <a:pt x="3817" y="1088"/>
                </a:moveTo>
                <a:lnTo>
                  <a:pt x="3769" y="1088"/>
                </a:lnTo>
                <a:lnTo>
                  <a:pt x="3769" y="1040"/>
                </a:lnTo>
                <a:lnTo>
                  <a:pt x="3817" y="1040"/>
                </a:lnTo>
                <a:lnTo>
                  <a:pt x="3817" y="1088"/>
                </a:lnTo>
                <a:close/>
                <a:moveTo>
                  <a:pt x="3721" y="1088"/>
                </a:moveTo>
                <a:lnTo>
                  <a:pt x="3673" y="1088"/>
                </a:lnTo>
                <a:lnTo>
                  <a:pt x="3673" y="1040"/>
                </a:lnTo>
                <a:lnTo>
                  <a:pt x="3721" y="1040"/>
                </a:lnTo>
                <a:lnTo>
                  <a:pt x="3721" y="1088"/>
                </a:lnTo>
                <a:close/>
                <a:moveTo>
                  <a:pt x="3625" y="1088"/>
                </a:moveTo>
                <a:lnTo>
                  <a:pt x="3577" y="1088"/>
                </a:lnTo>
                <a:lnTo>
                  <a:pt x="3577" y="1040"/>
                </a:lnTo>
                <a:lnTo>
                  <a:pt x="3625" y="1040"/>
                </a:lnTo>
                <a:lnTo>
                  <a:pt x="3625" y="1088"/>
                </a:lnTo>
                <a:close/>
                <a:moveTo>
                  <a:pt x="3529" y="1088"/>
                </a:moveTo>
                <a:lnTo>
                  <a:pt x="3481" y="1088"/>
                </a:lnTo>
                <a:lnTo>
                  <a:pt x="3481" y="1040"/>
                </a:lnTo>
                <a:lnTo>
                  <a:pt x="3529" y="1040"/>
                </a:lnTo>
                <a:lnTo>
                  <a:pt x="3529" y="1088"/>
                </a:lnTo>
                <a:close/>
                <a:moveTo>
                  <a:pt x="3433" y="1088"/>
                </a:moveTo>
                <a:lnTo>
                  <a:pt x="3385" y="1088"/>
                </a:lnTo>
                <a:lnTo>
                  <a:pt x="3385" y="1040"/>
                </a:lnTo>
                <a:lnTo>
                  <a:pt x="3433" y="1040"/>
                </a:lnTo>
                <a:lnTo>
                  <a:pt x="3433" y="1088"/>
                </a:lnTo>
                <a:close/>
                <a:moveTo>
                  <a:pt x="3337" y="1088"/>
                </a:moveTo>
                <a:lnTo>
                  <a:pt x="3289" y="1088"/>
                </a:lnTo>
                <a:lnTo>
                  <a:pt x="3289" y="1040"/>
                </a:lnTo>
                <a:lnTo>
                  <a:pt x="3337" y="1040"/>
                </a:lnTo>
                <a:lnTo>
                  <a:pt x="3337" y="1088"/>
                </a:lnTo>
                <a:close/>
                <a:moveTo>
                  <a:pt x="3241" y="1088"/>
                </a:moveTo>
                <a:lnTo>
                  <a:pt x="3193" y="1088"/>
                </a:lnTo>
                <a:lnTo>
                  <a:pt x="3193" y="1040"/>
                </a:lnTo>
                <a:lnTo>
                  <a:pt x="3241" y="1040"/>
                </a:lnTo>
                <a:lnTo>
                  <a:pt x="3241" y="1088"/>
                </a:lnTo>
                <a:close/>
                <a:moveTo>
                  <a:pt x="3145" y="1088"/>
                </a:moveTo>
                <a:lnTo>
                  <a:pt x="3097" y="1088"/>
                </a:lnTo>
                <a:lnTo>
                  <a:pt x="3097" y="1040"/>
                </a:lnTo>
                <a:lnTo>
                  <a:pt x="3145" y="1040"/>
                </a:lnTo>
                <a:lnTo>
                  <a:pt x="3145" y="1088"/>
                </a:lnTo>
                <a:close/>
                <a:moveTo>
                  <a:pt x="3049" y="1088"/>
                </a:moveTo>
                <a:lnTo>
                  <a:pt x="3001" y="1088"/>
                </a:lnTo>
                <a:lnTo>
                  <a:pt x="3001" y="1040"/>
                </a:lnTo>
                <a:lnTo>
                  <a:pt x="3049" y="1040"/>
                </a:lnTo>
                <a:lnTo>
                  <a:pt x="3049" y="1088"/>
                </a:lnTo>
                <a:close/>
                <a:moveTo>
                  <a:pt x="2953" y="1088"/>
                </a:moveTo>
                <a:lnTo>
                  <a:pt x="2905" y="1088"/>
                </a:lnTo>
                <a:lnTo>
                  <a:pt x="2905" y="1040"/>
                </a:lnTo>
                <a:lnTo>
                  <a:pt x="2953" y="1040"/>
                </a:lnTo>
                <a:lnTo>
                  <a:pt x="2953" y="1088"/>
                </a:lnTo>
                <a:close/>
                <a:moveTo>
                  <a:pt x="2857" y="1088"/>
                </a:moveTo>
                <a:lnTo>
                  <a:pt x="2809" y="1088"/>
                </a:lnTo>
                <a:lnTo>
                  <a:pt x="2809" y="1040"/>
                </a:lnTo>
                <a:lnTo>
                  <a:pt x="2857" y="1040"/>
                </a:lnTo>
                <a:lnTo>
                  <a:pt x="2857" y="1088"/>
                </a:lnTo>
                <a:close/>
                <a:moveTo>
                  <a:pt x="2761" y="1088"/>
                </a:moveTo>
                <a:lnTo>
                  <a:pt x="2713" y="1088"/>
                </a:lnTo>
                <a:lnTo>
                  <a:pt x="2713" y="1040"/>
                </a:lnTo>
                <a:lnTo>
                  <a:pt x="2761" y="1040"/>
                </a:lnTo>
                <a:lnTo>
                  <a:pt x="2761" y="1088"/>
                </a:lnTo>
                <a:close/>
                <a:moveTo>
                  <a:pt x="2665" y="1088"/>
                </a:moveTo>
                <a:lnTo>
                  <a:pt x="2617" y="1088"/>
                </a:lnTo>
                <a:lnTo>
                  <a:pt x="2617" y="1040"/>
                </a:lnTo>
                <a:lnTo>
                  <a:pt x="2665" y="1040"/>
                </a:lnTo>
                <a:lnTo>
                  <a:pt x="2665" y="1088"/>
                </a:lnTo>
                <a:close/>
                <a:moveTo>
                  <a:pt x="2569" y="1088"/>
                </a:moveTo>
                <a:lnTo>
                  <a:pt x="2521" y="1088"/>
                </a:lnTo>
                <a:lnTo>
                  <a:pt x="2521" y="1040"/>
                </a:lnTo>
                <a:lnTo>
                  <a:pt x="2569" y="1040"/>
                </a:lnTo>
                <a:lnTo>
                  <a:pt x="2569" y="1088"/>
                </a:lnTo>
                <a:close/>
                <a:moveTo>
                  <a:pt x="2473" y="1088"/>
                </a:moveTo>
                <a:lnTo>
                  <a:pt x="2425" y="1088"/>
                </a:lnTo>
                <a:lnTo>
                  <a:pt x="2425" y="1040"/>
                </a:lnTo>
                <a:lnTo>
                  <a:pt x="2473" y="1040"/>
                </a:lnTo>
                <a:lnTo>
                  <a:pt x="2473" y="1088"/>
                </a:lnTo>
                <a:close/>
                <a:moveTo>
                  <a:pt x="2377" y="1088"/>
                </a:moveTo>
                <a:lnTo>
                  <a:pt x="2329" y="1088"/>
                </a:lnTo>
                <a:lnTo>
                  <a:pt x="2329" y="1040"/>
                </a:lnTo>
                <a:lnTo>
                  <a:pt x="2377" y="1040"/>
                </a:lnTo>
                <a:lnTo>
                  <a:pt x="2377" y="1088"/>
                </a:lnTo>
                <a:close/>
                <a:moveTo>
                  <a:pt x="2281" y="1088"/>
                </a:moveTo>
                <a:lnTo>
                  <a:pt x="2233" y="1088"/>
                </a:lnTo>
                <a:lnTo>
                  <a:pt x="2233" y="1040"/>
                </a:lnTo>
                <a:lnTo>
                  <a:pt x="2281" y="1040"/>
                </a:lnTo>
                <a:lnTo>
                  <a:pt x="2281" y="1088"/>
                </a:lnTo>
                <a:close/>
                <a:moveTo>
                  <a:pt x="2185" y="1088"/>
                </a:moveTo>
                <a:lnTo>
                  <a:pt x="2137" y="1088"/>
                </a:lnTo>
                <a:lnTo>
                  <a:pt x="2137" y="1040"/>
                </a:lnTo>
                <a:lnTo>
                  <a:pt x="2185" y="1040"/>
                </a:lnTo>
                <a:lnTo>
                  <a:pt x="2185" y="1088"/>
                </a:lnTo>
                <a:close/>
                <a:moveTo>
                  <a:pt x="2089" y="1088"/>
                </a:moveTo>
                <a:lnTo>
                  <a:pt x="2041" y="1088"/>
                </a:lnTo>
                <a:lnTo>
                  <a:pt x="2041" y="1040"/>
                </a:lnTo>
                <a:lnTo>
                  <a:pt x="2089" y="1040"/>
                </a:lnTo>
                <a:lnTo>
                  <a:pt x="2089" y="1088"/>
                </a:lnTo>
                <a:close/>
                <a:moveTo>
                  <a:pt x="1993" y="1088"/>
                </a:moveTo>
                <a:lnTo>
                  <a:pt x="1945" y="1088"/>
                </a:lnTo>
                <a:lnTo>
                  <a:pt x="1945" y="1040"/>
                </a:lnTo>
                <a:lnTo>
                  <a:pt x="1993" y="1040"/>
                </a:lnTo>
                <a:lnTo>
                  <a:pt x="1993" y="1088"/>
                </a:lnTo>
                <a:close/>
                <a:moveTo>
                  <a:pt x="1897" y="1088"/>
                </a:moveTo>
                <a:lnTo>
                  <a:pt x="1849" y="1088"/>
                </a:lnTo>
                <a:lnTo>
                  <a:pt x="1849" y="1040"/>
                </a:lnTo>
                <a:lnTo>
                  <a:pt x="1897" y="1040"/>
                </a:lnTo>
                <a:lnTo>
                  <a:pt x="1897" y="1088"/>
                </a:lnTo>
                <a:close/>
                <a:moveTo>
                  <a:pt x="1801" y="1088"/>
                </a:moveTo>
                <a:lnTo>
                  <a:pt x="1753" y="1088"/>
                </a:lnTo>
                <a:lnTo>
                  <a:pt x="1753" y="1040"/>
                </a:lnTo>
                <a:lnTo>
                  <a:pt x="1801" y="1040"/>
                </a:lnTo>
                <a:lnTo>
                  <a:pt x="1801" y="1088"/>
                </a:lnTo>
                <a:close/>
                <a:moveTo>
                  <a:pt x="1705" y="1088"/>
                </a:moveTo>
                <a:lnTo>
                  <a:pt x="1657" y="1088"/>
                </a:lnTo>
                <a:lnTo>
                  <a:pt x="1657" y="1040"/>
                </a:lnTo>
                <a:lnTo>
                  <a:pt x="1705" y="1040"/>
                </a:lnTo>
                <a:lnTo>
                  <a:pt x="1705" y="1088"/>
                </a:lnTo>
                <a:close/>
                <a:moveTo>
                  <a:pt x="1609" y="1088"/>
                </a:moveTo>
                <a:lnTo>
                  <a:pt x="1561" y="1088"/>
                </a:lnTo>
                <a:lnTo>
                  <a:pt x="1561" y="1040"/>
                </a:lnTo>
                <a:lnTo>
                  <a:pt x="1609" y="1040"/>
                </a:lnTo>
                <a:lnTo>
                  <a:pt x="1609" y="1088"/>
                </a:lnTo>
                <a:close/>
                <a:moveTo>
                  <a:pt x="1513" y="1088"/>
                </a:moveTo>
                <a:lnTo>
                  <a:pt x="1465" y="1088"/>
                </a:lnTo>
                <a:lnTo>
                  <a:pt x="1465" y="1040"/>
                </a:lnTo>
                <a:lnTo>
                  <a:pt x="1513" y="1040"/>
                </a:lnTo>
                <a:lnTo>
                  <a:pt x="1513" y="1088"/>
                </a:lnTo>
                <a:close/>
                <a:moveTo>
                  <a:pt x="1417" y="1088"/>
                </a:moveTo>
                <a:lnTo>
                  <a:pt x="1369" y="1088"/>
                </a:lnTo>
                <a:lnTo>
                  <a:pt x="1369" y="1040"/>
                </a:lnTo>
                <a:lnTo>
                  <a:pt x="1417" y="1040"/>
                </a:lnTo>
                <a:lnTo>
                  <a:pt x="1417" y="1088"/>
                </a:lnTo>
                <a:close/>
                <a:moveTo>
                  <a:pt x="1321" y="1088"/>
                </a:moveTo>
                <a:lnTo>
                  <a:pt x="1273" y="1088"/>
                </a:lnTo>
                <a:lnTo>
                  <a:pt x="1273" y="1040"/>
                </a:lnTo>
                <a:lnTo>
                  <a:pt x="1321" y="1040"/>
                </a:lnTo>
                <a:lnTo>
                  <a:pt x="1321" y="1088"/>
                </a:lnTo>
                <a:close/>
                <a:moveTo>
                  <a:pt x="1225" y="1088"/>
                </a:moveTo>
                <a:lnTo>
                  <a:pt x="1177" y="1088"/>
                </a:lnTo>
                <a:lnTo>
                  <a:pt x="1177" y="1040"/>
                </a:lnTo>
                <a:lnTo>
                  <a:pt x="1225" y="1040"/>
                </a:lnTo>
                <a:lnTo>
                  <a:pt x="1225" y="1088"/>
                </a:lnTo>
                <a:close/>
                <a:moveTo>
                  <a:pt x="1129" y="1088"/>
                </a:moveTo>
                <a:lnTo>
                  <a:pt x="1081" y="1088"/>
                </a:lnTo>
                <a:lnTo>
                  <a:pt x="1081" y="1040"/>
                </a:lnTo>
                <a:lnTo>
                  <a:pt x="1129" y="1040"/>
                </a:lnTo>
                <a:lnTo>
                  <a:pt x="1129" y="1088"/>
                </a:lnTo>
                <a:close/>
                <a:moveTo>
                  <a:pt x="1033" y="1088"/>
                </a:moveTo>
                <a:lnTo>
                  <a:pt x="985" y="1088"/>
                </a:lnTo>
                <a:lnTo>
                  <a:pt x="985" y="1040"/>
                </a:lnTo>
                <a:lnTo>
                  <a:pt x="1033" y="1040"/>
                </a:lnTo>
                <a:lnTo>
                  <a:pt x="1033" y="1088"/>
                </a:lnTo>
                <a:close/>
                <a:moveTo>
                  <a:pt x="937" y="1088"/>
                </a:moveTo>
                <a:lnTo>
                  <a:pt x="889" y="1088"/>
                </a:lnTo>
                <a:lnTo>
                  <a:pt x="889" y="1040"/>
                </a:lnTo>
                <a:lnTo>
                  <a:pt x="937" y="1040"/>
                </a:lnTo>
                <a:lnTo>
                  <a:pt x="937" y="1088"/>
                </a:lnTo>
                <a:close/>
                <a:moveTo>
                  <a:pt x="841" y="1088"/>
                </a:moveTo>
                <a:lnTo>
                  <a:pt x="793" y="1088"/>
                </a:lnTo>
                <a:lnTo>
                  <a:pt x="793" y="1040"/>
                </a:lnTo>
                <a:lnTo>
                  <a:pt x="841" y="1040"/>
                </a:lnTo>
                <a:lnTo>
                  <a:pt x="841" y="1088"/>
                </a:lnTo>
                <a:close/>
                <a:moveTo>
                  <a:pt x="745" y="1088"/>
                </a:moveTo>
                <a:lnTo>
                  <a:pt x="697" y="1088"/>
                </a:lnTo>
                <a:lnTo>
                  <a:pt x="697" y="1040"/>
                </a:lnTo>
                <a:lnTo>
                  <a:pt x="745" y="1040"/>
                </a:lnTo>
                <a:lnTo>
                  <a:pt x="745" y="1088"/>
                </a:lnTo>
                <a:close/>
                <a:moveTo>
                  <a:pt x="649" y="1088"/>
                </a:moveTo>
                <a:lnTo>
                  <a:pt x="601" y="1088"/>
                </a:lnTo>
                <a:lnTo>
                  <a:pt x="601" y="1040"/>
                </a:lnTo>
                <a:lnTo>
                  <a:pt x="649" y="1040"/>
                </a:lnTo>
                <a:lnTo>
                  <a:pt x="649" y="1088"/>
                </a:lnTo>
                <a:close/>
                <a:moveTo>
                  <a:pt x="553" y="1088"/>
                </a:moveTo>
                <a:lnTo>
                  <a:pt x="505" y="1088"/>
                </a:lnTo>
                <a:lnTo>
                  <a:pt x="505" y="1040"/>
                </a:lnTo>
                <a:lnTo>
                  <a:pt x="553" y="1040"/>
                </a:lnTo>
                <a:lnTo>
                  <a:pt x="553" y="1088"/>
                </a:lnTo>
                <a:close/>
                <a:moveTo>
                  <a:pt x="457" y="1088"/>
                </a:moveTo>
                <a:lnTo>
                  <a:pt x="409" y="1088"/>
                </a:lnTo>
                <a:lnTo>
                  <a:pt x="409" y="1040"/>
                </a:lnTo>
                <a:lnTo>
                  <a:pt x="457" y="1040"/>
                </a:lnTo>
                <a:lnTo>
                  <a:pt x="457" y="1088"/>
                </a:lnTo>
                <a:close/>
                <a:moveTo>
                  <a:pt x="361" y="1088"/>
                </a:moveTo>
                <a:lnTo>
                  <a:pt x="313" y="1088"/>
                </a:lnTo>
                <a:lnTo>
                  <a:pt x="313" y="1040"/>
                </a:lnTo>
                <a:lnTo>
                  <a:pt x="361" y="1040"/>
                </a:lnTo>
                <a:lnTo>
                  <a:pt x="361" y="1088"/>
                </a:lnTo>
                <a:close/>
                <a:moveTo>
                  <a:pt x="265" y="1088"/>
                </a:moveTo>
                <a:lnTo>
                  <a:pt x="217" y="1088"/>
                </a:lnTo>
                <a:lnTo>
                  <a:pt x="217" y="1040"/>
                </a:lnTo>
                <a:lnTo>
                  <a:pt x="265" y="1040"/>
                </a:lnTo>
                <a:lnTo>
                  <a:pt x="265" y="1088"/>
                </a:lnTo>
                <a:close/>
                <a:moveTo>
                  <a:pt x="167" y="1086"/>
                </a:move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23" y="1073"/>
                </a:lnTo>
                <a:cubicBezTo>
                  <a:pt x="121" y="1073"/>
                  <a:pt x="119" y="1072"/>
                  <a:pt x="117" y="1071"/>
                </a:cubicBezTo>
                <a:lnTo>
                  <a:pt x="111" y="1067"/>
                </a:lnTo>
                <a:lnTo>
                  <a:pt x="138" y="1026"/>
                </a:lnTo>
                <a:lnTo>
                  <a:pt x="144" y="1030"/>
                </a:lnTo>
                <a:lnTo>
                  <a:pt x="138" y="1028"/>
                </a:lnTo>
                <a:lnTo>
                  <a:pt x="171" y="1039"/>
                </a:lnTo>
                <a:lnTo>
                  <a:pt x="166" y="1038"/>
                </a:lnTo>
                <a:lnTo>
                  <a:pt x="172" y="1038"/>
                </a:lnTo>
                <a:lnTo>
                  <a:pt x="167" y="1086"/>
                </a:lnTo>
                <a:close/>
                <a:moveTo>
                  <a:pt x="71" y="1040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35" y="997"/>
                </a:lnTo>
                <a:lnTo>
                  <a:pt x="74" y="970"/>
                </a:lnTo>
                <a:lnTo>
                  <a:pt x="95" y="1001"/>
                </a:lnTo>
                <a:lnTo>
                  <a:pt x="89" y="994"/>
                </a:lnTo>
                <a:lnTo>
                  <a:pt x="97" y="1000"/>
                </a:lnTo>
                <a:lnTo>
                  <a:pt x="71" y="1040"/>
                </a:lnTo>
                <a:close/>
                <a:moveTo>
                  <a:pt x="10" y="948"/>
                </a:move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1" y="897"/>
                </a:lnTo>
                <a:lnTo>
                  <a:pt x="49" y="891"/>
                </a:lnTo>
                <a:lnTo>
                  <a:pt x="52" y="924"/>
                </a:lnTo>
                <a:lnTo>
                  <a:pt x="51" y="920"/>
                </a:lnTo>
                <a:lnTo>
                  <a:pt x="56" y="934"/>
                </a:lnTo>
                <a:lnTo>
                  <a:pt x="10" y="948"/>
                </a:lnTo>
                <a:close/>
              </a:path>
            </a:pathLst>
          </a:custGeom>
          <a:solidFill>
            <a:srgbClr val="6600CC"/>
          </a:solidFill>
          <a:ln w="0" cap="flat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70" name="グループ化 169"/>
          <p:cNvGrpSpPr/>
          <p:nvPr/>
        </p:nvGrpSpPr>
        <p:grpSpPr>
          <a:xfrm rot="5400000">
            <a:off x="1930753" y="2039318"/>
            <a:ext cx="222250" cy="396875"/>
            <a:chOff x="2505360" y="5682813"/>
            <a:chExt cx="222250" cy="396875"/>
          </a:xfrm>
        </p:grpSpPr>
        <p:sp>
          <p:nvSpPr>
            <p:cNvPr id="171" name="Freeform 306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307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308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309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Line 310"/>
            <p:cNvSpPr>
              <a:spLocks noChangeShapeType="1"/>
            </p:cNvSpPr>
            <p:nvPr/>
          </p:nvSpPr>
          <p:spPr bwMode="auto">
            <a:xfrm>
              <a:off x="26196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Oval 311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Oval 312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Rectangle 313"/>
            <p:cNvSpPr>
              <a:spLocks noChangeArrowheads="1"/>
            </p:cNvSpPr>
            <p:nvPr/>
          </p:nvSpPr>
          <p:spPr bwMode="auto">
            <a:xfrm>
              <a:off x="2548822" y="5741209"/>
              <a:ext cx="138499" cy="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</a:t>
              </a:r>
              <a:endParaRPr lang="ja-JP" altLang="ja-JP" dirty="0"/>
            </a:p>
          </p:txBody>
        </p:sp>
      </p:grpSp>
      <p:grpSp>
        <p:nvGrpSpPr>
          <p:cNvPr id="179" name="グループ化 178"/>
          <p:cNvGrpSpPr/>
          <p:nvPr/>
        </p:nvGrpSpPr>
        <p:grpSpPr>
          <a:xfrm rot="5400000">
            <a:off x="1918847" y="1371788"/>
            <a:ext cx="222250" cy="388937"/>
            <a:chOff x="1629060" y="5698688"/>
            <a:chExt cx="222250" cy="388937"/>
          </a:xfrm>
        </p:grpSpPr>
        <p:sp>
          <p:nvSpPr>
            <p:cNvPr id="180" name="Freeform 314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315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316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317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Line 318"/>
            <p:cNvSpPr>
              <a:spLocks noChangeShapeType="1"/>
            </p:cNvSpPr>
            <p:nvPr/>
          </p:nvSpPr>
          <p:spPr bwMode="auto">
            <a:xfrm>
              <a:off x="1743360" y="5812988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Rectangle 319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Rectangle 320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Rectangle 321"/>
            <p:cNvSpPr>
              <a:spLocks noChangeArrowheads="1"/>
            </p:cNvSpPr>
            <p:nvPr/>
          </p:nvSpPr>
          <p:spPr bwMode="auto">
            <a:xfrm>
              <a:off x="1668553" y="5734790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188" name="直線コネクタ 187"/>
          <p:cNvCxnSpPr>
            <a:stCxn id="156" idx="1"/>
          </p:cNvCxnSpPr>
          <p:nvPr/>
        </p:nvCxnSpPr>
        <p:spPr bwMode="auto">
          <a:xfrm flipH="1">
            <a:off x="2024445" y="4748912"/>
            <a:ext cx="2614" cy="780507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線コネクタ 188"/>
          <p:cNvCxnSpPr/>
          <p:nvPr/>
        </p:nvCxnSpPr>
        <p:spPr bwMode="auto">
          <a:xfrm rot="5400000" flipH="1" flipV="1">
            <a:off x="1923810" y="5425153"/>
            <a:ext cx="8249" cy="20249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グループ化 150"/>
          <p:cNvGrpSpPr/>
          <p:nvPr/>
        </p:nvGrpSpPr>
        <p:grpSpPr>
          <a:xfrm rot="5400000">
            <a:off x="2019124" y="4553648"/>
            <a:ext cx="206375" cy="412750"/>
            <a:chOff x="6018497" y="5682813"/>
            <a:chExt cx="206375" cy="412750"/>
          </a:xfrm>
        </p:grpSpPr>
        <p:sp>
          <p:nvSpPr>
            <p:cNvPr id="152" name="Line 289"/>
            <p:cNvSpPr>
              <a:spLocks noChangeShapeType="1"/>
            </p:cNvSpPr>
            <p:nvPr/>
          </p:nvSpPr>
          <p:spPr bwMode="auto">
            <a:xfrm>
              <a:off x="6110572" y="5682813"/>
              <a:ext cx="0" cy="3746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290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291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292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293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Line 294"/>
            <p:cNvSpPr>
              <a:spLocks noChangeShapeType="1"/>
            </p:cNvSpPr>
            <p:nvPr/>
          </p:nvSpPr>
          <p:spPr bwMode="auto">
            <a:xfrm flipH="1">
              <a:off x="6056597" y="5866963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Line 295"/>
            <p:cNvSpPr>
              <a:spLocks noChangeShapeType="1"/>
            </p:cNvSpPr>
            <p:nvPr/>
          </p:nvSpPr>
          <p:spPr bwMode="auto">
            <a:xfrm flipH="1">
              <a:off x="6056597" y="5812988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Line 296"/>
            <p:cNvSpPr>
              <a:spLocks noChangeShapeType="1"/>
            </p:cNvSpPr>
            <p:nvPr/>
          </p:nvSpPr>
          <p:spPr bwMode="auto">
            <a:xfrm flipH="1">
              <a:off x="6064535" y="5805051"/>
              <a:ext cx="104775" cy="555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Line 297"/>
            <p:cNvSpPr>
              <a:spLocks noChangeShapeType="1"/>
            </p:cNvSpPr>
            <p:nvPr/>
          </p:nvSpPr>
          <p:spPr bwMode="auto">
            <a:xfrm flipH="1">
              <a:off x="6064535" y="5782826"/>
              <a:ext cx="50800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Line 298"/>
            <p:cNvSpPr>
              <a:spLocks noChangeShapeType="1"/>
            </p:cNvSpPr>
            <p:nvPr/>
          </p:nvSpPr>
          <p:spPr bwMode="auto">
            <a:xfrm flipH="1">
              <a:off x="6118510" y="5866963"/>
              <a:ext cx="49212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93" name="Rectangle 9"/>
          <p:cNvSpPr>
            <a:spLocks noChangeArrowheads="1"/>
          </p:cNvSpPr>
          <p:nvPr/>
        </p:nvSpPr>
        <p:spPr bwMode="auto">
          <a:xfrm>
            <a:off x="2374211" y="3415895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194" name="Rectangle 9"/>
          <p:cNvSpPr>
            <a:spLocks noChangeArrowheads="1"/>
          </p:cNvSpPr>
          <p:nvPr/>
        </p:nvSpPr>
        <p:spPr bwMode="auto">
          <a:xfrm>
            <a:off x="2378989" y="4059071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195" name="Rectangle 9"/>
          <p:cNvSpPr>
            <a:spLocks noChangeArrowheads="1"/>
          </p:cNvSpPr>
          <p:nvPr/>
        </p:nvSpPr>
        <p:spPr bwMode="auto">
          <a:xfrm>
            <a:off x="2384601" y="4654879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196" name="Rectangle 9"/>
          <p:cNvSpPr>
            <a:spLocks noChangeArrowheads="1"/>
          </p:cNvSpPr>
          <p:nvPr/>
        </p:nvSpPr>
        <p:spPr bwMode="auto">
          <a:xfrm>
            <a:off x="2376615" y="5229201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197" name="Freeform 82"/>
          <p:cNvSpPr>
            <a:spLocks/>
          </p:cNvSpPr>
          <p:nvPr/>
        </p:nvSpPr>
        <p:spPr bwMode="auto">
          <a:xfrm rot="5400000">
            <a:off x="9262950" y="5452475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FDEA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98" name="直線コネクタ 197"/>
          <p:cNvCxnSpPr/>
          <p:nvPr/>
        </p:nvCxnSpPr>
        <p:spPr bwMode="auto">
          <a:xfrm>
            <a:off x="9786108" y="3099250"/>
            <a:ext cx="0" cy="2502983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線コネクタ 198"/>
          <p:cNvCxnSpPr/>
          <p:nvPr/>
        </p:nvCxnSpPr>
        <p:spPr bwMode="auto">
          <a:xfrm>
            <a:off x="9915246" y="808578"/>
            <a:ext cx="0" cy="2350393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" name="上矢印 199"/>
          <p:cNvSpPr/>
          <p:nvPr/>
        </p:nvSpPr>
        <p:spPr bwMode="auto">
          <a:xfrm rot="7854691">
            <a:off x="9503518" y="2770372"/>
            <a:ext cx="405045" cy="270030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 dirty="0">
              <a:ea typeface="ＭＳ Ｐゴシック" charset="-128"/>
            </a:endParaRPr>
          </a:p>
        </p:txBody>
      </p:sp>
      <p:sp>
        <p:nvSpPr>
          <p:cNvPr id="201" name="Freeform 83"/>
          <p:cNvSpPr>
            <a:spLocks/>
          </p:cNvSpPr>
          <p:nvPr/>
        </p:nvSpPr>
        <p:spPr bwMode="auto">
          <a:xfrm rot="5400000">
            <a:off x="9262950" y="5452475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2" name="Freeform 84"/>
          <p:cNvSpPr>
            <a:spLocks noEditPoints="1"/>
          </p:cNvSpPr>
          <p:nvPr/>
        </p:nvSpPr>
        <p:spPr bwMode="auto">
          <a:xfrm rot="5400000">
            <a:off x="8677295" y="4211976"/>
            <a:ext cx="2482894" cy="556902"/>
          </a:xfrm>
          <a:custGeom>
            <a:avLst/>
            <a:gdLst>
              <a:gd name="T0" fmla="*/ 48 w 6976"/>
              <a:gd name="T1" fmla="*/ 699 h 1088"/>
              <a:gd name="T2" fmla="*/ 48 w 6976"/>
              <a:gd name="T3" fmla="*/ 363 h 1088"/>
              <a:gd name="T4" fmla="*/ 0 w 6976"/>
              <a:gd name="T5" fmla="*/ 219 h 1088"/>
              <a:gd name="T6" fmla="*/ 91 w 6976"/>
              <a:gd name="T7" fmla="*/ 36 h 1088"/>
              <a:gd name="T8" fmla="*/ 433 w 6976"/>
              <a:gd name="T9" fmla="*/ 0 h 1088"/>
              <a:gd name="T10" fmla="*/ 673 w 6976"/>
              <a:gd name="T11" fmla="*/ 0 h 1088"/>
              <a:gd name="T12" fmla="*/ 865 w 6976"/>
              <a:gd name="T13" fmla="*/ 0 h 1088"/>
              <a:gd name="T14" fmla="*/ 1153 w 6976"/>
              <a:gd name="T15" fmla="*/ 48 h 1088"/>
              <a:gd name="T16" fmla="*/ 1489 w 6976"/>
              <a:gd name="T17" fmla="*/ 48 h 1088"/>
              <a:gd name="T18" fmla="*/ 1777 w 6976"/>
              <a:gd name="T19" fmla="*/ 0 h 1088"/>
              <a:gd name="T20" fmla="*/ 2017 w 6976"/>
              <a:gd name="T21" fmla="*/ 0 h 1088"/>
              <a:gd name="T22" fmla="*/ 2209 w 6976"/>
              <a:gd name="T23" fmla="*/ 0 h 1088"/>
              <a:gd name="T24" fmla="*/ 2497 w 6976"/>
              <a:gd name="T25" fmla="*/ 48 h 1088"/>
              <a:gd name="T26" fmla="*/ 2833 w 6976"/>
              <a:gd name="T27" fmla="*/ 48 h 1088"/>
              <a:gd name="T28" fmla="*/ 3121 w 6976"/>
              <a:gd name="T29" fmla="*/ 0 h 1088"/>
              <a:gd name="T30" fmla="*/ 3361 w 6976"/>
              <a:gd name="T31" fmla="*/ 0 h 1088"/>
              <a:gd name="T32" fmla="*/ 3553 w 6976"/>
              <a:gd name="T33" fmla="*/ 0 h 1088"/>
              <a:gd name="T34" fmla="*/ 3841 w 6976"/>
              <a:gd name="T35" fmla="*/ 48 h 1088"/>
              <a:gd name="T36" fmla="*/ 4177 w 6976"/>
              <a:gd name="T37" fmla="*/ 48 h 1088"/>
              <a:gd name="T38" fmla="*/ 4465 w 6976"/>
              <a:gd name="T39" fmla="*/ 0 h 1088"/>
              <a:gd name="T40" fmla="*/ 4705 w 6976"/>
              <a:gd name="T41" fmla="*/ 0 h 1088"/>
              <a:gd name="T42" fmla="*/ 4897 w 6976"/>
              <a:gd name="T43" fmla="*/ 0 h 1088"/>
              <a:gd name="T44" fmla="*/ 5185 w 6976"/>
              <a:gd name="T45" fmla="*/ 48 h 1088"/>
              <a:gd name="T46" fmla="*/ 5521 w 6976"/>
              <a:gd name="T47" fmla="*/ 48 h 1088"/>
              <a:gd name="T48" fmla="*/ 5809 w 6976"/>
              <a:gd name="T49" fmla="*/ 0 h 1088"/>
              <a:gd name="T50" fmla="*/ 6049 w 6976"/>
              <a:gd name="T51" fmla="*/ 0 h 1088"/>
              <a:gd name="T52" fmla="*/ 6241 w 6976"/>
              <a:gd name="T53" fmla="*/ 0 h 1088"/>
              <a:gd name="T54" fmla="*/ 6529 w 6976"/>
              <a:gd name="T55" fmla="*/ 48 h 1088"/>
              <a:gd name="T56" fmla="*/ 6861 w 6976"/>
              <a:gd name="T57" fmla="*/ 19 h 1088"/>
              <a:gd name="T58" fmla="*/ 6887 w 6976"/>
              <a:gd name="T59" fmla="*/ 94 h 1088"/>
              <a:gd name="T60" fmla="*/ 6976 w 6976"/>
              <a:gd name="T61" fmla="*/ 301 h 1088"/>
              <a:gd name="T62" fmla="*/ 6976 w 6976"/>
              <a:gd name="T63" fmla="*/ 541 h 1088"/>
              <a:gd name="T64" fmla="*/ 6976 w 6976"/>
              <a:gd name="T65" fmla="*/ 733 h 1088"/>
              <a:gd name="T66" fmla="*/ 6916 w 6976"/>
              <a:gd name="T67" fmla="*/ 952 h 1088"/>
              <a:gd name="T68" fmla="*/ 6832 w 6976"/>
              <a:gd name="T69" fmla="*/ 1081 h 1088"/>
              <a:gd name="T70" fmla="*/ 6729 w 6976"/>
              <a:gd name="T71" fmla="*/ 1040 h 1088"/>
              <a:gd name="T72" fmla="*/ 6393 w 6976"/>
              <a:gd name="T73" fmla="*/ 1040 h 1088"/>
              <a:gd name="T74" fmla="*/ 6105 w 6976"/>
              <a:gd name="T75" fmla="*/ 1088 h 1088"/>
              <a:gd name="T76" fmla="*/ 5865 w 6976"/>
              <a:gd name="T77" fmla="*/ 1088 h 1088"/>
              <a:gd name="T78" fmla="*/ 5673 w 6976"/>
              <a:gd name="T79" fmla="*/ 1088 h 1088"/>
              <a:gd name="T80" fmla="*/ 5385 w 6976"/>
              <a:gd name="T81" fmla="*/ 1040 h 1088"/>
              <a:gd name="T82" fmla="*/ 5049 w 6976"/>
              <a:gd name="T83" fmla="*/ 1040 h 1088"/>
              <a:gd name="T84" fmla="*/ 4761 w 6976"/>
              <a:gd name="T85" fmla="*/ 1088 h 1088"/>
              <a:gd name="T86" fmla="*/ 4521 w 6976"/>
              <a:gd name="T87" fmla="*/ 1088 h 1088"/>
              <a:gd name="T88" fmla="*/ 4329 w 6976"/>
              <a:gd name="T89" fmla="*/ 1088 h 1088"/>
              <a:gd name="T90" fmla="*/ 4041 w 6976"/>
              <a:gd name="T91" fmla="*/ 1040 h 1088"/>
              <a:gd name="T92" fmla="*/ 3705 w 6976"/>
              <a:gd name="T93" fmla="*/ 1040 h 1088"/>
              <a:gd name="T94" fmla="*/ 3417 w 6976"/>
              <a:gd name="T95" fmla="*/ 1088 h 1088"/>
              <a:gd name="T96" fmla="*/ 3177 w 6976"/>
              <a:gd name="T97" fmla="*/ 1088 h 1088"/>
              <a:gd name="T98" fmla="*/ 2985 w 6976"/>
              <a:gd name="T99" fmla="*/ 1088 h 1088"/>
              <a:gd name="T100" fmla="*/ 2697 w 6976"/>
              <a:gd name="T101" fmla="*/ 1040 h 1088"/>
              <a:gd name="T102" fmla="*/ 2361 w 6976"/>
              <a:gd name="T103" fmla="*/ 1040 h 1088"/>
              <a:gd name="T104" fmla="*/ 2073 w 6976"/>
              <a:gd name="T105" fmla="*/ 1088 h 1088"/>
              <a:gd name="T106" fmla="*/ 1833 w 6976"/>
              <a:gd name="T107" fmla="*/ 1088 h 1088"/>
              <a:gd name="T108" fmla="*/ 1641 w 6976"/>
              <a:gd name="T109" fmla="*/ 1088 h 1088"/>
              <a:gd name="T110" fmla="*/ 1353 w 6976"/>
              <a:gd name="T111" fmla="*/ 1040 h 1088"/>
              <a:gd name="T112" fmla="*/ 1017 w 6976"/>
              <a:gd name="T113" fmla="*/ 1040 h 1088"/>
              <a:gd name="T114" fmla="*/ 729 w 6976"/>
              <a:gd name="T115" fmla="*/ 1088 h 1088"/>
              <a:gd name="T116" fmla="*/ 489 w 6976"/>
              <a:gd name="T117" fmla="*/ 1088 h 1088"/>
              <a:gd name="T118" fmla="*/ 297 w 6976"/>
              <a:gd name="T119" fmla="*/ 1088 h 1088"/>
              <a:gd name="T120" fmla="*/ 56 w 6976"/>
              <a:gd name="T121" fmla="*/ 1028 h 1088"/>
              <a:gd name="T122" fmla="*/ 52 w 6976"/>
              <a:gd name="T123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76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89" y="0"/>
                </a:moveTo>
                <a:lnTo>
                  <a:pt x="5137" y="0"/>
                </a:lnTo>
                <a:lnTo>
                  <a:pt x="5137" y="48"/>
                </a:lnTo>
                <a:lnTo>
                  <a:pt x="5089" y="48"/>
                </a:lnTo>
                <a:lnTo>
                  <a:pt x="5089" y="0"/>
                </a:lnTo>
                <a:close/>
                <a:moveTo>
                  <a:pt x="5185" y="0"/>
                </a:moveTo>
                <a:lnTo>
                  <a:pt x="5233" y="0"/>
                </a:lnTo>
                <a:lnTo>
                  <a:pt x="5233" y="48"/>
                </a:lnTo>
                <a:lnTo>
                  <a:pt x="5185" y="48"/>
                </a:lnTo>
                <a:lnTo>
                  <a:pt x="5185" y="0"/>
                </a:lnTo>
                <a:close/>
                <a:moveTo>
                  <a:pt x="5281" y="0"/>
                </a:moveTo>
                <a:lnTo>
                  <a:pt x="5329" y="0"/>
                </a:lnTo>
                <a:lnTo>
                  <a:pt x="5329" y="48"/>
                </a:lnTo>
                <a:lnTo>
                  <a:pt x="5281" y="48"/>
                </a:lnTo>
                <a:lnTo>
                  <a:pt x="5281" y="0"/>
                </a:lnTo>
                <a:close/>
                <a:moveTo>
                  <a:pt x="5377" y="0"/>
                </a:moveTo>
                <a:lnTo>
                  <a:pt x="5425" y="0"/>
                </a:lnTo>
                <a:lnTo>
                  <a:pt x="5425" y="48"/>
                </a:lnTo>
                <a:lnTo>
                  <a:pt x="5377" y="48"/>
                </a:lnTo>
                <a:lnTo>
                  <a:pt x="5377" y="0"/>
                </a:lnTo>
                <a:close/>
                <a:moveTo>
                  <a:pt x="5473" y="0"/>
                </a:moveTo>
                <a:lnTo>
                  <a:pt x="5521" y="0"/>
                </a:lnTo>
                <a:lnTo>
                  <a:pt x="5521" y="48"/>
                </a:lnTo>
                <a:lnTo>
                  <a:pt x="5473" y="48"/>
                </a:lnTo>
                <a:lnTo>
                  <a:pt x="5473" y="0"/>
                </a:lnTo>
                <a:close/>
                <a:moveTo>
                  <a:pt x="5569" y="0"/>
                </a:moveTo>
                <a:lnTo>
                  <a:pt x="5617" y="0"/>
                </a:lnTo>
                <a:lnTo>
                  <a:pt x="5617" y="48"/>
                </a:lnTo>
                <a:lnTo>
                  <a:pt x="5569" y="48"/>
                </a:lnTo>
                <a:lnTo>
                  <a:pt x="5569" y="0"/>
                </a:lnTo>
                <a:close/>
                <a:moveTo>
                  <a:pt x="5665" y="0"/>
                </a:moveTo>
                <a:lnTo>
                  <a:pt x="5713" y="0"/>
                </a:lnTo>
                <a:lnTo>
                  <a:pt x="5713" y="48"/>
                </a:lnTo>
                <a:lnTo>
                  <a:pt x="5665" y="48"/>
                </a:lnTo>
                <a:lnTo>
                  <a:pt x="5665" y="0"/>
                </a:lnTo>
                <a:close/>
                <a:moveTo>
                  <a:pt x="5761" y="0"/>
                </a:moveTo>
                <a:lnTo>
                  <a:pt x="5809" y="0"/>
                </a:lnTo>
                <a:lnTo>
                  <a:pt x="5809" y="48"/>
                </a:lnTo>
                <a:lnTo>
                  <a:pt x="5761" y="48"/>
                </a:lnTo>
                <a:lnTo>
                  <a:pt x="5761" y="0"/>
                </a:lnTo>
                <a:close/>
                <a:moveTo>
                  <a:pt x="5857" y="0"/>
                </a:moveTo>
                <a:lnTo>
                  <a:pt x="5905" y="0"/>
                </a:lnTo>
                <a:lnTo>
                  <a:pt x="5905" y="48"/>
                </a:lnTo>
                <a:lnTo>
                  <a:pt x="5857" y="48"/>
                </a:lnTo>
                <a:lnTo>
                  <a:pt x="5857" y="0"/>
                </a:lnTo>
                <a:close/>
                <a:moveTo>
                  <a:pt x="5953" y="0"/>
                </a:moveTo>
                <a:lnTo>
                  <a:pt x="6001" y="0"/>
                </a:lnTo>
                <a:lnTo>
                  <a:pt x="6001" y="48"/>
                </a:lnTo>
                <a:lnTo>
                  <a:pt x="5953" y="48"/>
                </a:lnTo>
                <a:lnTo>
                  <a:pt x="5953" y="0"/>
                </a:lnTo>
                <a:close/>
                <a:moveTo>
                  <a:pt x="6049" y="0"/>
                </a:moveTo>
                <a:lnTo>
                  <a:pt x="6097" y="0"/>
                </a:lnTo>
                <a:lnTo>
                  <a:pt x="6097" y="48"/>
                </a:lnTo>
                <a:lnTo>
                  <a:pt x="6049" y="48"/>
                </a:lnTo>
                <a:lnTo>
                  <a:pt x="6049" y="0"/>
                </a:lnTo>
                <a:close/>
                <a:moveTo>
                  <a:pt x="6145" y="0"/>
                </a:moveTo>
                <a:lnTo>
                  <a:pt x="6193" y="0"/>
                </a:lnTo>
                <a:lnTo>
                  <a:pt x="6193" y="48"/>
                </a:lnTo>
                <a:lnTo>
                  <a:pt x="6145" y="48"/>
                </a:lnTo>
                <a:lnTo>
                  <a:pt x="6145" y="0"/>
                </a:lnTo>
                <a:close/>
                <a:moveTo>
                  <a:pt x="6241" y="0"/>
                </a:moveTo>
                <a:lnTo>
                  <a:pt x="6289" y="0"/>
                </a:lnTo>
                <a:lnTo>
                  <a:pt x="6289" y="48"/>
                </a:lnTo>
                <a:lnTo>
                  <a:pt x="6241" y="48"/>
                </a:lnTo>
                <a:lnTo>
                  <a:pt x="6241" y="0"/>
                </a:lnTo>
                <a:close/>
                <a:moveTo>
                  <a:pt x="6337" y="0"/>
                </a:moveTo>
                <a:lnTo>
                  <a:pt x="6385" y="0"/>
                </a:lnTo>
                <a:lnTo>
                  <a:pt x="6385" y="48"/>
                </a:lnTo>
                <a:lnTo>
                  <a:pt x="6337" y="48"/>
                </a:lnTo>
                <a:lnTo>
                  <a:pt x="6337" y="0"/>
                </a:lnTo>
                <a:close/>
                <a:moveTo>
                  <a:pt x="6433" y="0"/>
                </a:moveTo>
                <a:lnTo>
                  <a:pt x="6481" y="0"/>
                </a:lnTo>
                <a:lnTo>
                  <a:pt x="6481" y="48"/>
                </a:lnTo>
                <a:lnTo>
                  <a:pt x="6433" y="48"/>
                </a:lnTo>
                <a:lnTo>
                  <a:pt x="6433" y="0"/>
                </a:lnTo>
                <a:close/>
                <a:moveTo>
                  <a:pt x="6529" y="0"/>
                </a:moveTo>
                <a:lnTo>
                  <a:pt x="6577" y="0"/>
                </a:lnTo>
                <a:lnTo>
                  <a:pt x="6577" y="48"/>
                </a:lnTo>
                <a:lnTo>
                  <a:pt x="6529" y="48"/>
                </a:lnTo>
                <a:lnTo>
                  <a:pt x="6529" y="0"/>
                </a:lnTo>
                <a:close/>
                <a:moveTo>
                  <a:pt x="6625" y="0"/>
                </a:moveTo>
                <a:lnTo>
                  <a:pt x="6673" y="0"/>
                </a:lnTo>
                <a:lnTo>
                  <a:pt x="6673" y="48"/>
                </a:lnTo>
                <a:lnTo>
                  <a:pt x="6625" y="48"/>
                </a:lnTo>
                <a:lnTo>
                  <a:pt x="6625" y="0"/>
                </a:lnTo>
                <a:close/>
                <a:moveTo>
                  <a:pt x="6721" y="0"/>
                </a:moveTo>
                <a:lnTo>
                  <a:pt x="6769" y="0"/>
                </a:lnTo>
                <a:lnTo>
                  <a:pt x="6769" y="48"/>
                </a:lnTo>
                <a:lnTo>
                  <a:pt x="6721" y="48"/>
                </a:lnTo>
                <a:lnTo>
                  <a:pt x="6721" y="0"/>
                </a:lnTo>
                <a:close/>
                <a:moveTo>
                  <a:pt x="6824" y="6"/>
                </a:moveTo>
                <a:lnTo>
                  <a:pt x="6854" y="15"/>
                </a:lnTo>
                <a:cubicBezTo>
                  <a:pt x="6857" y="16"/>
                  <a:pt x="6859" y="17"/>
                  <a:pt x="6861" y="19"/>
                </a:cubicBezTo>
                <a:lnTo>
                  <a:pt x="6874" y="28"/>
                </a:lnTo>
                <a:lnTo>
                  <a:pt x="6848" y="67"/>
                </a:lnTo>
                <a:lnTo>
                  <a:pt x="6834" y="58"/>
                </a:lnTo>
                <a:lnTo>
                  <a:pt x="6841" y="61"/>
                </a:lnTo>
                <a:lnTo>
                  <a:pt x="6810" y="52"/>
                </a:lnTo>
                <a:lnTo>
                  <a:pt x="6824" y="6"/>
                </a:lnTo>
                <a:close/>
                <a:moveTo>
                  <a:pt x="6914" y="54"/>
                </a:moveTo>
                <a:lnTo>
                  <a:pt x="6916" y="56"/>
                </a:lnTo>
                <a:cubicBezTo>
                  <a:pt x="6919" y="57"/>
                  <a:pt x="6921" y="60"/>
                  <a:pt x="6923" y="62"/>
                </a:cubicBezTo>
                <a:lnTo>
                  <a:pt x="6948" y="101"/>
                </a:lnTo>
                <a:lnTo>
                  <a:pt x="6908" y="127"/>
                </a:lnTo>
                <a:lnTo>
                  <a:pt x="6882" y="89"/>
                </a:lnTo>
                <a:lnTo>
                  <a:pt x="6889" y="95"/>
                </a:lnTo>
                <a:lnTo>
                  <a:pt x="6887" y="94"/>
                </a:lnTo>
                <a:lnTo>
                  <a:pt x="6914" y="54"/>
                </a:lnTo>
                <a:close/>
                <a:moveTo>
                  <a:pt x="6970" y="150"/>
                </a:moveTo>
                <a:lnTo>
                  <a:pt x="6972" y="156"/>
                </a:lnTo>
                <a:cubicBezTo>
                  <a:pt x="6973" y="158"/>
                  <a:pt x="6973" y="160"/>
                  <a:pt x="6973" y="161"/>
                </a:cubicBezTo>
                <a:lnTo>
                  <a:pt x="6976" y="196"/>
                </a:lnTo>
                <a:lnTo>
                  <a:pt x="6976" y="205"/>
                </a:lnTo>
                <a:lnTo>
                  <a:pt x="6928" y="205"/>
                </a:lnTo>
                <a:lnTo>
                  <a:pt x="6929" y="201"/>
                </a:lnTo>
                <a:lnTo>
                  <a:pt x="6926" y="166"/>
                </a:lnTo>
                <a:lnTo>
                  <a:pt x="6927" y="171"/>
                </a:lnTo>
                <a:lnTo>
                  <a:pt x="6925" y="165"/>
                </a:lnTo>
                <a:lnTo>
                  <a:pt x="6970" y="150"/>
                </a:lnTo>
                <a:close/>
                <a:moveTo>
                  <a:pt x="6976" y="253"/>
                </a:moveTo>
                <a:lnTo>
                  <a:pt x="6976" y="301"/>
                </a:lnTo>
                <a:lnTo>
                  <a:pt x="6928" y="301"/>
                </a:lnTo>
                <a:lnTo>
                  <a:pt x="6928" y="253"/>
                </a:lnTo>
                <a:lnTo>
                  <a:pt x="6976" y="253"/>
                </a:lnTo>
                <a:close/>
                <a:moveTo>
                  <a:pt x="6976" y="349"/>
                </a:moveTo>
                <a:lnTo>
                  <a:pt x="6976" y="397"/>
                </a:lnTo>
                <a:lnTo>
                  <a:pt x="6928" y="397"/>
                </a:lnTo>
                <a:lnTo>
                  <a:pt x="6928" y="349"/>
                </a:lnTo>
                <a:lnTo>
                  <a:pt x="6976" y="349"/>
                </a:lnTo>
                <a:close/>
                <a:moveTo>
                  <a:pt x="6976" y="445"/>
                </a:moveTo>
                <a:lnTo>
                  <a:pt x="6976" y="493"/>
                </a:lnTo>
                <a:lnTo>
                  <a:pt x="6928" y="493"/>
                </a:lnTo>
                <a:lnTo>
                  <a:pt x="6928" y="445"/>
                </a:lnTo>
                <a:lnTo>
                  <a:pt x="6976" y="445"/>
                </a:lnTo>
                <a:close/>
                <a:moveTo>
                  <a:pt x="6976" y="541"/>
                </a:moveTo>
                <a:lnTo>
                  <a:pt x="6976" y="589"/>
                </a:lnTo>
                <a:lnTo>
                  <a:pt x="6928" y="589"/>
                </a:lnTo>
                <a:lnTo>
                  <a:pt x="6928" y="541"/>
                </a:lnTo>
                <a:lnTo>
                  <a:pt x="6976" y="541"/>
                </a:lnTo>
                <a:close/>
                <a:moveTo>
                  <a:pt x="6976" y="637"/>
                </a:moveTo>
                <a:lnTo>
                  <a:pt x="6976" y="685"/>
                </a:lnTo>
                <a:lnTo>
                  <a:pt x="6928" y="685"/>
                </a:lnTo>
                <a:lnTo>
                  <a:pt x="6928" y="637"/>
                </a:lnTo>
                <a:lnTo>
                  <a:pt x="6976" y="637"/>
                </a:lnTo>
                <a:close/>
                <a:moveTo>
                  <a:pt x="6976" y="733"/>
                </a:moveTo>
                <a:lnTo>
                  <a:pt x="6976" y="781"/>
                </a:lnTo>
                <a:lnTo>
                  <a:pt x="6928" y="781"/>
                </a:lnTo>
                <a:lnTo>
                  <a:pt x="6928" y="733"/>
                </a:lnTo>
                <a:lnTo>
                  <a:pt x="6976" y="733"/>
                </a:lnTo>
                <a:close/>
                <a:moveTo>
                  <a:pt x="6976" y="829"/>
                </a:moveTo>
                <a:lnTo>
                  <a:pt x="6976" y="877"/>
                </a:lnTo>
                <a:lnTo>
                  <a:pt x="6928" y="877"/>
                </a:lnTo>
                <a:lnTo>
                  <a:pt x="6928" y="829"/>
                </a:lnTo>
                <a:lnTo>
                  <a:pt x="6976" y="829"/>
                </a:lnTo>
                <a:close/>
                <a:moveTo>
                  <a:pt x="6974" y="927"/>
                </a:moveTo>
                <a:lnTo>
                  <a:pt x="6973" y="929"/>
                </a:lnTo>
                <a:cubicBezTo>
                  <a:pt x="6973" y="930"/>
                  <a:pt x="6973" y="932"/>
                  <a:pt x="6972" y="934"/>
                </a:cubicBezTo>
                <a:lnTo>
                  <a:pt x="6961" y="967"/>
                </a:lnTo>
                <a:cubicBezTo>
                  <a:pt x="6961" y="969"/>
                  <a:pt x="6960" y="971"/>
                  <a:pt x="6959" y="973"/>
                </a:cubicBezTo>
                <a:lnTo>
                  <a:pt x="6952" y="982"/>
                </a:lnTo>
                <a:lnTo>
                  <a:pt x="6912" y="956"/>
                </a:lnTo>
                <a:lnTo>
                  <a:pt x="6918" y="946"/>
                </a:lnTo>
                <a:lnTo>
                  <a:pt x="6916" y="952"/>
                </a:lnTo>
                <a:lnTo>
                  <a:pt x="6927" y="919"/>
                </a:lnTo>
                <a:lnTo>
                  <a:pt x="6926" y="924"/>
                </a:lnTo>
                <a:lnTo>
                  <a:pt x="6926" y="923"/>
                </a:lnTo>
                <a:lnTo>
                  <a:pt x="6974" y="927"/>
                </a:lnTo>
                <a:close/>
                <a:moveTo>
                  <a:pt x="6926" y="1022"/>
                </a:moveTo>
                <a:lnTo>
                  <a:pt x="6923" y="1028"/>
                </a:lnTo>
                <a:cubicBezTo>
                  <a:pt x="6921" y="1030"/>
                  <a:pt x="6918" y="1033"/>
                  <a:pt x="6916" y="1035"/>
                </a:cubicBezTo>
                <a:lnTo>
                  <a:pt x="6881" y="1057"/>
                </a:lnTo>
                <a:lnTo>
                  <a:pt x="6854" y="1017"/>
                </a:lnTo>
                <a:lnTo>
                  <a:pt x="6889" y="994"/>
                </a:lnTo>
                <a:lnTo>
                  <a:pt x="6882" y="1001"/>
                </a:lnTo>
                <a:lnTo>
                  <a:pt x="6886" y="996"/>
                </a:lnTo>
                <a:lnTo>
                  <a:pt x="6926" y="1022"/>
                </a:lnTo>
                <a:close/>
                <a:moveTo>
                  <a:pt x="6832" y="1081"/>
                </a:moveTo>
                <a:lnTo>
                  <a:pt x="6822" y="1084"/>
                </a:lnTo>
                <a:cubicBezTo>
                  <a:pt x="6820" y="1085"/>
                  <a:pt x="6818" y="1085"/>
                  <a:pt x="6817" y="1085"/>
                </a:cubicBezTo>
                <a:lnTo>
                  <a:pt x="6782" y="1088"/>
                </a:lnTo>
                <a:lnTo>
                  <a:pt x="6777" y="1088"/>
                </a:lnTo>
                <a:lnTo>
                  <a:pt x="6777" y="1040"/>
                </a:lnTo>
                <a:lnTo>
                  <a:pt x="6777" y="1041"/>
                </a:lnTo>
                <a:lnTo>
                  <a:pt x="6812" y="1038"/>
                </a:lnTo>
                <a:lnTo>
                  <a:pt x="6807" y="1039"/>
                </a:lnTo>
                <a:lnTo>
                  <a:pt x="6817" y="1035"/>
                </a:lnTo>
                <a:lnTo>
                  <a:pt x="6832" y="1081"/>
                </a:lnTo>
                <a:close/>
                <a:moveTo>
                  <a:pt x="6729" y="1088"/>
                </a:moveTo>
                <a:lnTo>
                  <a:pt x="6681" y="1088"/>
                </a:lnTo>
                <a:lnTo>
                  <a:pt x="6681" y="1040"/>
                </a:lnTo>
                <a:lnTo>
                  <a:pt x="6729" y="1040"/>
                </a:lnTo>
                <a:lnTo>
                  <a:pt x="6729" y="1088"/>
                </a:lnTo>
                <a:close/>
                <a:moveTo>
                  <a:pt x="6633" y="1088"/>
                </a:moveTo>
                <a:lnTo>
                  <a:pt x="6585" y="1088"/>
                </a:lnTo>
                <a:lnTo>
                  <a:pt x="6585" y="1040"/>
                </a:lnTo>
                <a:lnTo>
                  <a:pt x="6633" y="1040"/>
                </a:lnTo>
                <a:lnTo>
                  <a:pt x="6633" y="1088"/>
                </a:lnTo>
                <a:close/>
                <a:moveTo>
                  <a:pt x="6537" y="1088"/>
                </a:moveTo>
                <a:lnTo>
                  <a:pt x="6489" y="1088"/>
                </a:lnTo>
                <a:lnTo>
                  <a:pt x="6489" y="1040"/>
                </a:lnTo>
                <a:lnTo>
                  <a:pt x="6537" y="1040"/>
                </a:lnTo>
                <a:lnTo>
                  <a:pt x="6537" y="1088"/>
                </a:lnTo>
                <a:close/>
                <a:moveTo>
                  <a:pt x="6441" y="1088"/>
                </a:moveTo>
                <a:lnTo>
                  <a:pt x="6393" y="1088"/>
                </a:lnTo>
                <a:lnTo>
                  <a:pt x="6393" y="1040"/>
                </a:lnTo>
                <a:lnTo>
                  <a:pt x="6441" y="1040"/>
                </a:lnTo>
                <a:lnTo>
                  <a:pt x="6441" y="1088"/>
                </a:lnTo>
                <a:close/>
                <a:moveTo>
                  <a:pt x="6345" y="1088"/>
                </a:moveTo>
                <a:lnTo>
                  <a:pt x="6297" y="1088"/>
                </a:lnTo>
                <a:lnTo>
                  <a:pt x="6297" y="1040"/>
                </a:lnTo>
                <a:lnTo>
                  <a:pt x="6345" y="1040"/>
                </a:lnTo>
                <a:lnTo>
                  <a:pt x="6345" y="1088"/>
                </a:lnTo>
                <a:close/>
                <a:moveTo>
                  <a:pt x="6249" y="1088"/>
                </a:moveTo>
                <a:lnTo>
                  <a:pt x="6201" y="1088"/>
                </a:lnTo>
                <a:lnTo>
                  <a:pt x="6201" y="1040"/>
                </a:lnTo>
                <a:lnTo>
                  <a:pt x="6249" y="1040"/>
                </a:lnTo>
                <a:lnTo>
                  <a:pt x="6249" y="1088"/>
                </a:lnTo>
                <a:close/>
                <a:moveTo>
                  <a:pt x="6153" y="1088"/>
                </a:moveTo>
                <a:lnTo>
                  <a:pt x="6105" y="1088"/>
                </a:lnTo>
                <a:lnTo>
                  <a:pt x="6105" y="1040"/>
                </a:lnTo>
                <a:lnTo>
                  <a:pt x="6153" y="1040"/>
                </a:lnTo>
                <a:lnTo>
                  <a:pt x="6153" y="1088"/>
                </a:lnTo>
                <a:close/>
                <a:moveTo>
                  <a:pt x="6057" y="1088"/>
                </a:moveTo>
                <a:lnTo>
                  <a:pt x="6009" y="1088"/>
                </a:lnTo>
                <a:lnTo>
                  <a:pt x="6009" y="1040"/>
                </a:lnTo>
                <a:lnTo>
                  <a:pt x="6057" y="1040"/>
                </a:lnTo>
                <a:lnTo>
                  <a:pt x="6057" y="1088"/>
                </a:lnTo>
                <a:close/>
                <a:moveTo>
                  <a:pt x="5961" y="1088"/>
                </a:moveTo>
                <a:lnTo>
                  <a:pt x="5913" y="1088"/>
                </a:lnTo>
                <a:lnTo>
                  <a:pt x="5913" y="1040"/>
                </a:lnTo>
                <a:lnTo>
                  <a:pt x="5961" y="1040"/>
                </a:lnTo>
                <a:lnTo>
                  <a:pt x="5961" y="1088"/>
                </a:lnTo>
                <a:close/>
                <a:moveTo>
                  <a:pt x="5865" y="1088"/>
                </a:moveTo>
                <a:lnTo>
                  <a:pt x="5817" y="1088"/>
                </a:lnTo>
                <a:lnTo>
                  <a:pt x="5817" y="1040"/>
                </a:lnTo>
                <a:lnTo>
                  <a:pt x="5865" y="1040"/>
                </a:lnTo>
                <a:lnTo>
                  <a:pt x="5865" y="1088"/>
                </a:lnTo>
                <a:close/>
                <a:moveTo>
                  <a:pt x="5769" y="1088"/>
                </a:moveTo>
                <a:lnTo>
                  <a:pt x="5721" y="1088"/>
                </a:lnTo>
                <a:lnTo>
                  <a:pt x="5721" y="1040"/>
                </a:lnTo>
                <a:lnTo>
                  <a:pt x="5769" y="1040"/>
                </a:lnTo>
                <a:lnTo>
                  <a:pt x="5769" y="1088"/>
                </a:lnTo>
                <a:close/>
                <a:moveTo>
                  <a:pt x="5673" y="1088"/>
                </a:moveTo>
                <a:lnTo>
                  <a:pt x="5625" y="1088"/>
                </a:lnTo>
                <a:lnTo>
                  <a:pt x="5625" y="1040"/>
                </a:lnTo>
                <a:lnTo>
                  <a:pt x="5673" y="1040"/>
                </a:lnTo>
                <a:lnTo>
                  <a:pt x="5673" y="1088"/>
                </a:lnTo>
                <a:close/>
                <a:moveTo>
                  <a:pt x="5577" y="1088"/>
                </a:moveTo>
                <a:lnTo>
                  <a:pt x="5529" y="1088"/>
                </a:lnTo>
                <a:lnTo>
                  <a:pt x="5529" y="1040"/>
                </a:lnTo>
                <a:lnTo>
                  <a:pt x="5577" y="1040"/>
                </a:lnTo>
                <a:lnTo>
                  <a:pt x="5577" y="1088"/>
                </a:lnTo>
                <a:close/>
                <a:moveTo>
                  <a:pt x="5481" y="1088"/>
                </a:moveTo>
                <a:lnTo>
                  <a:pt x="5433" y="1088"/>
                </a:lnTo>
                <a:lnTo>
                  <a:pt x="5433" y="1040"/>
                </a:lnTo>
                <a:lnTo>
                  <a:pt x="5481" y="1040"/>
                </a:lnTo>
                <a:lnTo>
                  <a:pt x="5481" y="1088"/>
                </a:lnTo>
                <a:close/>
                <a:moveTo>
                  <a:pt x="5385" y="1088"/>
                </a:moveTo>
                <a:lnTo>
                  <a:pt x="5337" y="1088"/>
                </a:lnTo>
                <a:lnTo>
                  <a:pt x="5337" y="1040"/>
                </a:lnTo>
                <a:lnTo>
                  <a:pt x="5385" y="1040"/>
                </a:lnTo>
                <a:lnTo>
                  <a:pt x="5385" y="1088"/>
                </a:lnTo>
                <a:close/>
                <a:moveTo>
                  <a:pt x="5289" y="1088"/>
                </a:moveTo>
                <a:lnTo>
                  <a:pt x="5241" y="1088"/>
                </a:lnTo>
                <a:lnTo>
                  <a:pt x="5241" y="1040"/>
                </a:lnTo>
                <a:lnTo>
                  <a:pt x="5289" y="1040"/>
                </a:lnTo>
                <a:lnTo>
                  <a:pt x="5289" y="1088"/>
                </a:lnTo>
                <a:close/>
                <a:moveTo>
                  <a:pt x="5193" y="1088"/>
                </a:moveTo>
                <a:lnTo>
                  <a:pt x="5145" y="1088"/>
                </a:lnTo>
                <a:lnTo>
                  <a:pt x="5145" y="1040"/>
                </a:lnTo>
                <a:lnTo>
                  <a:pt x="5193" y="1040"/>
                </a:lnTo>
                <a:lnTo>
                  <a:pt x="5193" y="1088"/>
                </a:lnTo>
                <a:close/>
                <a:moveTo>
                  <a:pt x="5097" y="1088"/>
                </a:moveTo>
                <a:lnTo>
                  <a:pt x="5049" y="1088"/>
                </a:lnTo>
                <a:lnTo>
                  <a:pt x="5049" y="1040"/>
                </a:lnTo>
                <a:lnTo>
                  <a:pt x="5097" y="1040"/>
                </a:lnTo>
                <a:lnTo>
                  <a:pt x="5097" y="1088"/>
                </a:lnTo>
                <a:close/>
                <a:moveTo>
                  <a:pt x="5001" y="1088"/>
                </a:moveTo>
                <a:lnTo>
                  <a:pt x="4953" y="1088"/>
                </a:lnTo>
                <a:lnTo>
                  <a:pt x="4953" y="1040"/>
                </a:lnTo>
                <a:lnTo>
                  <a:pt x="5001" y="1040"/>
                </a:lnTo>
                <a:lnTo>
                  <a:pt x="5001" y="1088"/>
                </a:lnTo>
                <a:close/>
                <a:moveTo>
                  <a:pt x="4905" y="1088"/>
                </a:moveTo>
                <a:lnTo>
                  <a:pt x="4857" y="1088"/>
                </a:lnTo>
                <a:lnTo>
                  <a:pt x="4857" y="1040"/>
                </a:lnTo>
                <a:lnTo>
                  <a:pt x="4905" y="1040"/>
                </a:lnTo>
                <a:lnTo>
                  <a:pt x="4905" y="1088"/>
                </a:lnTo>
                <a:close/>
                <a:moveTo>
                  <a:pt x="4809" y="1088"/>
                </a:moveTo>
                <a:lnTo>
                  <a:pt x="4761" y="1088"/>
                </a:lnTo>
                <a:lnTo>
                  <a:pt x="4761" y="1040"/>
                </a:lnTo>
                <a:lnTo>
                  <a:pt x="4809" y="1040"/>
                </a:lnTo>
                <a:lnTo>
                  <a:pt x="4809" y="1088"/>
                </a:lnTo>
                <a:close/>
                <a:moveTo>
                  <a:pt x="4713" y="1088"/>
                </a:moveTo>
                <a:lnTo>
                  <a:pt x="4665" y="1088"/>
                </a:lnTo>
                <a:lnTo>
                  <a:pt x="4665" y="1040"/>
                </a:lnTo>
                <a:lnTo>
                  <a:pt x="4713" y="1040"/>
                </a:lnTo>
                <a:lnTo>
                  <a:pt x="4713" y="1088"/>
                </a:lnTo>
                <a:close/>
                <a:moveTo>
                  <a:pt x="4617" y="1088"/>
                </a:moveTo>
                <a:lnTo>
                  <a:pt x="4569" y="1088"/>
                </a:lnTo>
                <a:lnTo>
                  <a:pt x="4569" y="1040"/>
                </a:lnTo>
                <a:lnTo>
                  <a:pt x="4617" y="1040"/>
                </a:lnTo>
                <a:lnTo>
                  <a:pt x="4617" y="1088"/>
                </a:lnTo>
                <a:close/>
                <a:moveTo>
                  <a:pt x="4521" y="1088"/>
                </a:moveTo>
                <a:lnTo>
                  <a:pt x="4473" y="1088"/>
                </a:lnTo>
                <a:lnTo>
                  <a:pt x="4473" y="1040"/>
                </a:lnTo>
                <a:lnTo>
                  <a:pt x="4521" y="1040"/>
                </a:lnTo>
                <a:lnTo>
                  <a:pt x="4521" y="1088"/>
                </a:lnTo>
                <a:close/>
                <a:moveTo>
                  <a:pt x="4425" y="1088"/>
                </a:moveTo>
                <a:lnTo>
                  <a:pt x="4377" y="1088"/>
                </a:lnTo>
                <a:lnTo>
                  <a:pt x="4377" y="1040"/>
                </a:lnTo>
                <a:lnTo>
                  <a:pt x="4425" y="1040"/>
                </a:lnTo>
                <a:lnTo>
                  <a:pt x="4425" y="1088"/>
                </a:lnTo>
                <a:close/>
                <a:moveTo>
                  <a:pt x="4329" y="1088"/>
                </a:moveTo>
                <a:lnTo>
                  <a:pt x="4281" y="1088"/>
                </a:lnTo>
                <a:lnTo>
                  <a:pt x="4281" y="1040"/>
                </a:lnTo>
                <a:lnTo>
                  <a:pt x="4329" y="1040"/>
                </a:lnTo>
                <a:lnTo>
                  <a:pt x="4329" y="1088"/>
                </a:lnTo>
                <a:close/>
                <a:moveTo>
                  <a:pt x="4233" y="1088"/>
                </a:moveTo>
                <a:lnTo>
                  <a:pt x="4185" y="1088"/>
                </a:lnTo>
                <a:lnTo>
                  <a:pt x="4185" y="1040"/>
                </a:lnTo>
                <a:lnTo>
                  <a:pt x="4233" y="1040"/>
                </a:lnTo>
                <a:lnTo>
                  <a:pt x="4233" y="1088"/>
                </a:lnTo>
                <a:close/>
                <a:moveTo>
                  <a:pt x="4137" y="1088"/>
                </a:moveTo>
                <a:lnTo>
                  <a:pt x="4089" y="1088"/>
                </a:lnTo>
                <a:lnTo>
                  <a:pt x="4089" y="1040"/>
                </a:lnTo>
                <a:lnTo>
                  <a:pt x="4137" y="1040"/>
                </a:lnTo>
                <a:lnTo>
                  <a:pt x="4137" y="1088"/>
                </a:lnTo>
                <a:close/>
                <a:moveTo>
                  <a:pt x="4041" y="1088"/>
                </a:moveTo>
                <a:lnTo>
                  <a:pt x="3993" y="1088"/>
                </a:lnTo>
                <a:lnTo>
                  <a:pt x="3993" y="1040"/>
                </a:lnTo>
                <a:lnTo>
                  <a:pt x="4041" y="1040"/>
                </a:lnTo>
                <a:lnTo>
                  <a:pt x="4041" y="1088"/>
                </a:lnTo>
                <a:close/>
                <a:moveTo>
                  <a:pt x="3945" y="1088"/>
                </a:moveTo>
                <a:lnTo>
                  <a:pt x="3897" y="1088"/>
                </a:lnTo>
                <a:lnTo>
                  <a:pt x="3897" y="1040"/>
                </a:lnTo>
                <a:lnTo>
                  <a:pt x="3945" y="1040"/>
                </a:lnTo>
                <a:lnTo>
                  <a:pt x="3945" y="1088"/>
                </a:lnTo>
                <a:close/>
                <a:moveTo>
                  <a:pt x="3849" y="1088"/>
                </a:moveTo>
                <a:lnTo>
                  <a:pt x="3801" y="1088"/>
                </a:lnTo>
                <a:lnTo>
                  <a:pt x="3801" y="1040"/>
                </a:lnTo>
                <a:lnTo>
                  <a:pt x="3849" y="1040"/>
                </a:lnTo>
                <a:lnTo>
                  <a:pt x="3849" y="1088"/>
                </a:lnTo>
                <a:close/>
                <a:moveTo>
                  <a:pt x="3753" y="1088"/>
                </a:moveTo>
                <a:lnTo>
                  <a:pt x="3705" y="1088"/>
                </a:lnTo>
                <a:lnTo>
                  <a:pt x="3705" y="1040"/>
                </a:lnTo>
                <a:lnTo>
                  <a:pt x="3753" y="1040"/>
                </a:lnTo>
                <a:lnTo>
                  <a:pt x="3753" y="1088"/>
                </a:lnTo>
                <a:close/>
                <a:moveTo>
                  <a:pt x="3657" y="1088"/>
                </a:moveTo>
                <a:lnTo>
                  <a:pt x="3609" y="1088"/>
                </a:lnTo>
                <a:lnTo>
                  <a:pt x="3609" y="1040"/>
                </a:lnTo>
                <a:lnTo>
                  <a:pt x="3657" y="1040"/>
                </a:lnTo>
                <a:lnTo>
                  <a:pt x="3657" y="1088"/>
                </a:lnTo>
                <a:close/>
                <a:moveTo>
                  <a:pt x="3561" y="1088"/>
                </a:moveTo>
                <a:lnTo>
                  <a:pt x="3513" y="1088"/>
                </a:lnTo>
                <a:lnTo>
                  <a:pt x="3513" y="1040"/>
                </a:lnTo>
                <a:lnTo>
                  <a:pt x="3561" y="1040"/>
                </a:lnTo>
                <a:lnTo>
                  <a:pt x="3561" y="1088"/>
                </a:lnTo>
                <a:close/>
                <a:moveTo>
                  <a:pt x="3465" y="1088"/>
                </a:moveTo>
                <a:lnTo>
                  <a:pt x="3417" y="1088"/>
                </a:lnTo>
                <a:lnTo>
                  <a:pt x="3417" y="1040"/>
                </a:lnTo>
                <a:lnTo>
                  <a:pt x="3465" y="1040"/>
                </a:lnTo>
                <a:lnTo>
                  <a:pt x="3465" y="1088"/>
                </a:lnTo>
                <a:close/>
                <a:moveTo>
                  <a:pt x="3369" y="1088"/>
                </a:moveTo>
                <a:lnTo>
                  <a:pt x="3321" y="1088"/>
                </a:lnTo>
                <a:lnTo>
                  <a:pt x="3321" y="1040"/>
                </a:lnTo>
                <a:lnTo>
                  <a:pt x="3369" y="1040"/>
                </a:lnTo>
                <a:lnTo>
                  <a:pt x="3369" y="1088"/>
                </a:lnTo>
                <a:close/>
                <a:moveTo>
                  <a:pt x="3273" y="1088"/>
                </a:moveTo>
                <a:lnTo>
                  <a:pt x="3225" y="1088"/>
                </a:lnTo>
                <a:lnTo>
                  <a:pt x="3225" y="1040"/>
                </a:lnTo>
                <a:lnTo>
                  <a:pt x="3273" y="1040"/>
                </a:lnTo>
                <a:lnTo>
                  <a:pt x="3273" y="1088"/>
                </a:lnTo>
                <a:close/>
                <a:moveTo>
                  <a:pt x="3177" y="1088"/>
                </a:moveTo>
                <a:lnTo>
                  <a:pt x="3129" y="1088"/>
                </a:lnTo>
                <a:lnTo>
                  <a:pt x="3129" y="1040"/>
                </a:lnTo>
                <a:lnTo>
                  <a:pt x="3177" y="1040"/>
                </a:lnTo>
                <a:lnTo>
                  <a:pt x="3177" y="1088"/>
                </a:lnTo>
                <a:close/>
                <a:moveTo>
                  <a:pt x="3081" y="1088"/>
                </a:moveTo>
                <a:lnTo>
                  <a:pt x="3033" y="1088"/>
                </a:lnTo>
                <a:lnTo>
                  <a:pt x="3033" y="1040"/>
                </a:lnTo>
                <a:lnTo>
                  <a:pt x="3081" y="1040"/>
                </a:lnTo>
                <a:lnTo>
                  <a:pt x="3081" y="1088"/>
                </a:lnTo>
                <a:close/>
                <a:moveTo>
                  <a:pt x="2985" y="1088"/>
                </a:moveTo>
                <a:lnTo>
                  <a:pt x="2937" y="1088"/>
                </a:lnTo>
                <a:lnTo>
                  <a:pt x="2937" y="1040"/>
                </a:lnTo>
                <a:lnTo>
                  <a:pt x="2985" y="1040"/>
                </a:lnTo>
                <a:lnTo>
                  <a:pt x="2985" y="1088"/>
                </a:lnTo>
                <a:close/>
                <a:moveTo>
                  <a:pt x="2889" y="1088"/>
                </a:moveTo>
                <a:lnTo>
                  <a:pt x="2841" y="1088"/>
                </a:lnTo>
                <a:lnTo>
                  <a:pt x="2841" y="1040"/>
                </a:lnTo>
                <a:lnTo>
                  <a:pt x="2889" y="1040"/>
                </a:lnTo>
                <a:lnTo>
                  <a:pt x="2889" y="1088"/>
                </a:lnTo>
                <a:close/>
                <a:moveTo>
                  <a:pt x="2793" y="1088"/>
                </a:moveTo>
                <a:lnTo>
                  <a:pt x="2745" y="1088"/>
                </a:lnTo>
                <a:lnTo>
                  <a:pt x="2745" y="1040"/>
                </a:lnTo>
                <a:lnTo>
                  <a:pt x="2793" y="1040"/>
                </a:lnTo>
                <a:lnTo>
                  <a:pt x="2793" y="1088"/>
                </a:lnTo>
                <a:close/>
                <a:moveTo>
                  <a:pt x="2697" y="1088"/>
                </a:moveTo>
                <a:lnTo>
                  <a:pt x="2649" y="1088"/>
                </a:lnTo>
                <a:lnTo>
                  <a:pt x="2649" y="1040"/>
                </a:lnTo>
                <a:lnTo>
                  <a:pt x="2697" y="1040"/>
                </a:lnTo>
                <a:lnTo>
                  <a:pt x="2697" y="1088"/>
                </a:lnTo>
                <a:close/>
                <a:moveTo>
                  <a:pt x="2601" y="1088"/>
                </a:moveTo>
                <a:lnTo>
                  <a:pt x="2553" y="1088"/>
                </a:lnTo>
                <a:lnTo>
                  <a:pt x="2553" y="1040"/>
                </a:lnTo>
                <a:lnTo>
                  <a:pt x="2601" y="1040"/>
                </a:lnTo>
                <a:lnTo>
                  <a:pt x="2601" y="1088"/>
                </a:lnTo>
                <a:close/>
                <a:moveTo>
                  <a:pt x="2505" y="1088"/>
                </a:moveTo>
                <a:lnTo>
                  <a:pt x="2457" y="1088"/>
                </a:lnTo>
                <a:lnTo>
                  <a:pt x="2457" y="1040"/>
                </a:lnTo>
                <a:lnTo>
                  <a:pt x="2505" y="1040"/>
                </a:lnTo>
                <a:lnTo>
                  <a:pt x="2505" y="1088"/>
                </a:lnTo>
                <a:close/>
                <a:moveTo>
                  <a:pt x="2409" y="1088"/>
                </a:moveTo>
                <a:lnTo>
                  <a:pt x="2361" y="1088"/>
                </a:lnTo>
                <a:lnTo>
                  <a:pt x="2361" y="1040"/>
                </a:lnTo>
                <a:lnTo>
                  <a:pt x="2409" y="1040"/>
                </a:lnTo>
                <a:lnTo>
                  <a:pt x="2409" y="1088"/>
                </a:lnTo>
                <a:close/>
                <a:moveTo>
                  <a:pt x="2313" y="1088"/>
                </a:moveTo>
                <a:lnTo>
                  <a:pt x="2265" y="1088"/>
                </a:lnTo>
                <a:lnTo>
                  <a:pt x="2265" y="1040"/>
                </a:lnTo>
                <a:lnTo>
                  <a:pt x="2313" y="1040"/>
                </a:lnTo>
                <a:lnTo>
                  <a:pt x="2313" y="1088"/>
                </a:lnTo>
                <a:close/>
                <a:moveTo>
                  <a:pt x="2217" y="1088"/>
                </a:moveTo>
                <a:lnTo>
                  <a:pt x="2169" y="1088"/>
                </a:lnTo>
                <a:lnTo>
                  <a:pt x="2169" y="1040"/>
                </a:lnTo>
                <a:lnTo>
                  <a:pt x="2217" y="1040"/>
                </a:lnTo>
                <a:lnTo>
                  <a:pt x="2217" y="1088"/>
                </a:lnTo>
                <a:close/>
                <a:moveTo>
                  <a:pt x="2121" y="1088"/>
                </a:moveTo>
                <a:lnTo>
                  <a:pt x="2073" y="1088"/>
                </a:lnTo>
                <a:lnTo>
                  <a:pt x="2073" y="1040"/>
                </a:lnTo>
                <a:lnTo>
                  <a:pt x="2121" y="1040"/>
                </a:lnTo>
                <a:lnTo>
                  <a:pt x="2121" y="1088"/>
                </a:lnTo>
                <a:close/>
                <a:moveTo>
                  <a:pt x="2025" y="1088"/>
                </a:moveTo>
                <a:lnTo>
                  <a:pt x="1977" y="1088"/>
                </a:lnTo>
                <a:lnTo>
                  <a:pt x="1977" y="1040"/>
                </a:lnTo>
                <a:lnTo>
                  <a:pt x="2025" y="1040"/>
                </a:lnTo>
                <a:lnTo>
                  <a:pt x="2025" y="1088"/>
                </a:lnTo>
                <a:close/>
                <a:moveTo>
                  <a:pt x="1929" y="1088"/>
                </a:moveTo>
                <a:lnTo>
                  <a:pt x="1881" y="1088"/>
                </a:lnTo>
                <a:lnTo>
                  <a:pt x="1881" y="1040"/>
                </a:lnTo>
                <a:lnTo>
                  <a:pt x="1929" y="1040"/>
                </a:lnTo>
                <a:lnTo>
                  <a:pt x="1929" y="1088"/>
                </a:lnTo>
                <a:close/>
                <a:moveTo>
                  <a:pt x="1833" y="1088"/>
                </a:moveTo>
                <a:lnTo>
                  <a:pt x="1785" y="1088"/>
                </a:lnTo>
                <a:lnTo>
                  <a:pt x="1785" y="1040"/>
                </a:lnTo>
                <a:lnTo>
                  <a:pt x="1833" y="1040"/>
                </a:lnTo>
                <a:lnTo>
                  <a:pt x="1833" y="1088"/>
                </a:lnTo>
                <a:close/>
                <a:moveTo>
                  <a:pt x="1737" y="1088"/>
                </a:moveTo>
                <a:lnTo>
                  <a:pt x="1689" y="1088"/>
                </a:lnTo>
                <a:lnTo>
                  <a:pt x="1689" y="1040"/>
                </a:lnTo>
                <a:lnTo>
                  <a:pt x="1737" y="1040"/>
                </a:lnTo>
                <a:lnTo>
                  <a:pt x="1737" y="1088"/>
                </a:lnTo>
                <a:close/>
                <a:moveTo>
                  <a:pt x="1641" y="1088"/>
                </a:moveTo>
                <a:lnTo>
                  <a:pt x="1593" y="1088"/>
                </a:lnTo>
                <a:lnTo>
                  <a:pt x="1593" y="1040"/>
                </a:lnTo>
                <a:lnTo>
                  <a:pt x="1641" y="1040"/>
                </a:lnTo>
                <a:lnTo>
                  <a:pt x="1641" y="1088"/>
                </a:lnTo>
                <a:close/>
                <a:moveTo>
                  <a:pt x="1545" y="1088"/>
                </a:moveTo>
                <a:lnTo>
                  <a:pt x="1497" y="1088"/>
                </a:lnTo>
                <a:lnTo>
                  <a:pt x="1497" y="1040"/>
                </a:lnTo>
                <a:lnTo>
                  <a:pt x="1545" y="1040"/>
                </a:lnTo>
                <a:lnTo>
                  <a:pt x="1545" y="1088"/>
                </a:lnTo>
                <a:close/>
                <a:moveTo>
                  <a:pt x="1449" y="1088"/>
                </a:moveTo>
                <a:lnTo>
                  <a:pt x="1401" y="1088"/>
                </a:lnTo>
                <a:lnTo>
                  <a:pt x="1401" y="1040"/>
                </a:lnTo>
                <a:lnTo>
                  <a:pt x="1449" y="1040"/>
                </a:lnTo>
                <a:lnTo>
                  <a:pt x="1449" y="1088"/>
                </a:lnTo>
                <a:close/>
                <a:moveTo>
                  <a:pt x="1353" y="1088"/>
                </a:moveTo>
                <a:lnTo>
                  <a:pt x="1305" y="1088"/>
                </a:lnTo>
                <a:lnTo>
                  <a:pt x="1305" y="1040"/>
                </a:lnTo>
                <a:lnTo>
                  <a:pt x="1353" y="1040"/>
                </a:lnTo>
                <a:lnTo>
                  <a:pt x="1353" y="1088"/>
                </a:lnTo>
                <a:close/>
                <a:moveTo>
                  <a:pt x="1257" y="1088"/>
                </a:moveTo>
                <a:lnTo>
                  <a:pt x="1209" y="1088"/>
                </a:lnTo>
                <a:lnTo>
                  <a:pt x="1209" y="1040"/>
                </a:lnTo>
                <a:lnTo>
                  <a:pt x="1257" y="1040"/>
                </a:lnTo>
                <a:lnTo>
                  <a:pt x="1257" y="1088"/>
                </a:lnTo>
                <a:close/>
                <a:moveTo>
                  <a:pt x="1161" y="1088"/>
                </a:moveTo>
                <a:lnTo>
                  <a:pt x="1113" y="1088"/>
                </a:lnTo>
                <a:lnTo>
                  <a:pt x="1113" y="1040"/>
                </a:lnTo>
                <a:lnTo>
                  <a:pt x="1161" y="1040"/>
                </a:lnTo>
                <a:lnTo>
                  <a:pt x="1161" y="1088"/>
                </a:lnTo>
                <a:close/>
                <a:moveTo>
                  <a:pt x="1065" y="1088"/>
                </a:moveTo>
                <a:lnTo>
                  <a:pt x="1017" y="1088"/>
                </a:lnTo>
                <a:lnTo>
                  <a:pt x="1017" y="1040"/>
                </a:lnTo>
                <a:lnTo>
                  <a:pt x="1065" y="1040"/>
                </a:lnTo>
                <a:lnTo>
                  <a:pt x="1065" y="1088"/>
                </a:lnTo>
                <a:close/>
                <a:moveTo>
                  <a:pt x="969" y="1088"/>
                </a:moveTo>
                <a:lnTo>
                  <a:pt x="921" y="1088"/>
                </a:lnTo>
                <a:lnTo>
                  <a:pt x="921" y="1040"/>
                </a:lnTo>
                <a:lnTo>
                  <a:pt x="969" y="1040"/>
                </a:lnTo>
                <a:lnTo>
                  <a:pt x="969" y="1088"/>
                </a:lnTo>
                <a:close/>
                <a:moveTo>
                  <a:pt x="873" y="1088"/>
                </a:moveTo>
                <a:lnTo>
                  <a:pt x="825" y="1088"/>
                </a:lnTo>
                <a:lnTo>
                  <a:pt x="825" y="1040"/>
                </a:lnTo>
                <a:lnTo>
                  <a:pt x="873" y="1040"/>
                </a:lnTo>
                <a:lnTo>
                  <a:pt x="873" y="1088"/>
                </a:lnTo>
                <a:close/>
                <a:moveTo>
                  <a:pt x="777" y="1088"/>
                </a:moveTo>
                <a:lnTo>
                  <a:pt x="729" y="1088"/>
                </a:lnTo>
                <a:lnTo>
                  <a:pt x="729" y="1040"/>
                </a:lnTo>
                <a:lnTo>
                  <a:pt x="777" y="1040"/>
                </a:lnTo>
                <a:lnTo>
                  <a:pt x="777" y="1088"/>
                </a:lnTo>
                <a:close/>
                <a:moveTo>
                  <a:pt x="681" y="1088"/>
                </a:moveTo>
                <a:lnTo>
                  <a:pt x="633" y="1088"/>
                </a:lnTo>
                <a:lnTo>
                  <a:pt x="633" y="1040"/>
                </a:lnTo>
                <a:lnTo>
                  <a:pt x="681" y="1040"/>
                </a:lnTo>
                <a:lnTo>
                  <a:pt x="681" y="1088"/>
                </a:lnTo>
                <a:close/>
                <a:moveTo>
                  <a:pt x="585" y="1088"/>
                </a:moveTo>
                <a:lnTo>
                  <a:pt x="537" y="1088"/>
                </a:lnTo>
                <a:lnTo>
                  <a:pt x="537" y="1040"/>
                </a:lnTo>
                <a:lnTo>
                  <a:pt x="585" y="1040"/>
                </a:lnTo>
                <a:lnTo>
                  <a:pt x="585" y="1088"/>
                </a:lnTo>
                <a:close/>
                <a:moveTo>
                  <a:pt x="489" y="1088"/>
                </a:moveTo>
                <a:lnTo>
                  <a:pt x="441" y="1088"/>
                </a:lnTo>
                <a:lnTo>
                  <a:pt x="441" y="1040"/>
                </a:lnTo>
                <a:lnTo>
                  <a:pt x="489" y="1040"/>
                </a:lnTo>
                <a:lnTo>
                  <a:pt x="489" y="1088"/>
                </a:lnTo>
                <a:close/>
                <a:moveTo>
                  <a:pt x="393" y="1088"/>
                </a:moveTo>
                <a:lnTo>
                  <a:pt x="345" y="1088"/>
                </a:lnTo>
                <a:lnTo>
                  <a:pt x="345" y="1040"/>
                </a:lnTo>
                <a:lnTo>
                  <a:pt x="393" y="1040"/>
                </a:lnTo>
                <a:lnTo>
                  <a:pt x="393" y="1088"/>
                </a:lnTo>
                <a:close/>
                <a:moveTo>
                  <a:pt x="297" y="1088"/>
                </a:moveTo>
                <a:lnTo>
                  <a:pt x="249" y="1088"/>
                </a:lnTo>
                <a:lnTo>
                  <a:pt x="249" y="1040"/>
                </a:lnTo>
                <a:lnTo>
                  <a:pt x="297" y="1040"/>
                </a:lnTo>
                <a:lnTo>
                  <a:pt x="297" y="1088"/>
                </a:lnTo>
                <a:close/>
                <a:moveTo>
                  <a:pt x="201" y="1088"/>
                </a:moveTo>
                <a:lnTo>
                  <a:pt x="198" y="1088"/>
                </a:ln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46" y="1081"/>
                </a:lnTo>
                <a:lnTo>
                  <a:pt x="162" y="1036"/>
                </a:lnTo>
                <a:lnTo>
                  <a:pt x="171" y="1039"/>
                </a:lnTo>
                <a:lnTo>
                  <a:pt x="166" y="1038"/>
                </a:lnTo>
                <a:lnTo>
                  <a:pt x="198" y="1040"/>
                </a:lnTo>
                <a:lnTo>
                  <a:pt x="201" y="1040"/>
                </a:lnTo>
                <a:lnTo>
                  <a:pt x="201" y="1088"/>
                </a:lnTo>
                <a:close/>
                <a:moveTo>
                  <a:pt x="98" y="1058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53" y="1023"/>
                </a:lnTo>
                <a:lnTo>
                  <a:pt x="92" y="997"/>
                </a:lnTo>
                <a:lnTo>
                  <a:pt x="95" y="1001"/>
                </a:lnTo>
                <a:lnTo>
                  <a:pt x="89" y="994"/>
                </a:lnTo>
                <a:lnTo>
                  <a:pt x="124" y="1018"/>
                </a:lnTo>
                <a:lnTo>
                  <a:pt x="98" y="1058"/>
                </a:lnTo>
                <a:close/>
                <a:moveTo>
                  <a:pt x="26" y="984"/>
                </a:moveTo>
                <a:lnTo>
                  <a:pt x="19" y="973"/>
                </a:lnTo>
                <a:cubicBezTo>
                  <a:pt x="17" y="971"/>
                  <a:pt x="16" y="969"/>
                  <a:pt x="15" y="966"/>
                </a:cubicBez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5" y="929"/>
                </a:lnTo>
                <a:lnTo>
                  <a:pt x="52" y="923"/>
                </a:lnTo>
                <a:lnTo>
                  <a:pt x="52" y="924"/>
                </a:lnTo>
                <a:lnTo>
                  <a:pt x="51" y="920"/>
                </a:lnTo>
                <a:lnTo>
                  <a:pt x="61" y="953"/>
                </a:lnTo>
                <a:lnTo>
                  <a:pt x="58" y="946"/>
                </a:lnTo>
                <a:lnTo>
                  <a:pt x="66" y="957"/>
                </a:lnTo>
                <a:lnTo>
                  <a:pt x="26" y="98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03" name="直線コネクタ 202"/>
          <p:cNvCxnSpPr>
            <a:stCxn id="209" idx="1"/>
          </p:cNvCxnSpPr>
          <p:nvPr/>
        </p:nvCxnSpPr>
        <p:spPr bwMode="auto">
          <a:xfrm>
            <a:off x="9951274" y="4742715"/>
            <a:ext cx="4052" cy="782041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4" name="グループ化 203"/>
          <p:cNvGrpSpPr/>
          <p:nvPr/>
        </p:nvGrpSpPr>
        <p:grpSpPr>
          <a:xfrm rot="5400000">
            <a:off x="9942543" y="4548245"/>
            <a:ext cx="206375" cy="411163"/>
            <a:chOff x="6013735" y="2374901"/>
            <a:chExt cx="206375" cy="411163"/>
          </a:xfrm>
        </p:grpSpPr>
        <p:sp>
          <p:nvSpPr>
            <p:cNvPr id="205" name="Line 85"/>
            <p:cNvSpPr>
              <a:spLocks noChangeShapeType="1"/>
            </p:cNvSpPr>
            <p:nvPr/>
          </p:nvSpPr>
          <p:spPr bwMode="auto">
            <a:xfrm>
              <a:off x="6105810" y="2374901"/>
              <a:ext cx="0" cy="3730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95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96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97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98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Line 99"/>
            <p:cNvSpPr>
              <a:spLocks noChangeShapeType="1"/>
            </p:cNvSpPr>
            <p:nvPr/>
          </p:nvSpPr>
          <p:spPr bwMode="auto">
            <a:xfrm flipH="1">
              <a:off x="6051835" y="2557463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Line 100"/>
            <p:cNvSpPr>
              <a:spLocks noChangeShapeType="1"/>
            </p:cNvSpPr>
            <p:nvPr/>
          </p:nvSpPr>
          <p:spPr bwMode="auto">
            <a:xfrm flipH="1">
              <a:off x="6051835" y="2503488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Line 101"/>
            <p:cNvSpPr>
              <a:spLocks noChangeShapeType="1"/>
            </p:cNvSpPr>
            <p:nvPr/>
          </p:nvSpPr>
          <p:spPr bwMode="auto">
            <a:xfrm flipH="1">
              <a:off x="6059772" y="2497138"/>
              <a:ext cx="104775" cy="555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Line 102"/>
            <p:cNvSpPr>
              <a:spLocks noChangeShapeType="1"/>
            </p:cNvSpPr>
            <p:nvPr/>
          </p:nvSpPr>
          <p:spPr bwMode="auto">
            <a:xfrm flipH="1">
              <a:off x="6059772" y="2473326"/>
              <a:ext cx="50800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Line 103"/>
            <p:cNvSpPr>
              <a:spLocks noChangeShapeType="1"/>
            </p:cNvSpPr>
            <p:nvPr/>
          </p:nvSpPr>
          <p:spPr bwMode="auto">
            <a:xfrm flipH="1">
              <a:off x="6113747" y="2557463"/>
              <a:ext cx="49213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15" name="グループ化 214"/>
          <p:cNvGrpSpPr/>
          <p:nvPr/>
        </p:nvGrpSpPr>
        <p:grpSpPr>
          <a:xfrm rot="5400000">
            <a:off x="9627587" y="5204825"/>
            <a:ext cx="320675" cy="198438"/>
            <a:chOff x="7069422" y="2722575"/>
            <a:chExt cx="320675" cy="198438"/>
          </a:xfrm>
        </p:grpSpPr>
        <p:sp>
          <p:nvSpPr>
            <p:cNvPr id="216" name="Rectangle 87"/>
            <p:cNvSpPr>
              <a:spLocks noChangeArrowheads="1"/>
            </p:cNvSpPr>
            <p:nvPr/>
          </p:nvSpPr>
          <p:spPr bwMode="auto">
            <a:xfrm>
              <a:off x="7069422" y="2722575"/>
              <a:ext cx="320675" cy="19843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Rectangle 88"/>
            <p:cNvSpPr>
              <a:spLocks noChangeArrowheads="1"/>
            </p:cNvSpPr>
            <p:nvPr/>
          </p:nvSpPr>
          <p:spPr bwMode="auto">
            <a:xfrm>
              <a:off x="7075874" y="2753234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218" name="グループ化 217"/>
          <p:cNvGrpSpPr/>
          <p:nvPr/>
        </p:nvGrpSpPr>
        <p:grpSpPr>
          <a:xfrm rot="5400000">
            <a:off x="9710135" y="4025313"/>
            <a:ext cx="220662" cy="269875"/>
            <a:chOff x="5131085" y="2508251"/>
            <a:chExt cx="220662" cy="269875"/>
          </a:xfrm>
        </p:grpSpPr>
        <p:sp>
          <p:nvSpPr>
            <p:cNvPr id="219" name="Freeform 89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90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91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92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Line 93"/>
            <p:cNvSpPr>
              <a:spLocks noChangeShapeType="1"/>
            </p:cNvSpPr>
            <p:nvPr/>
          </p:nvSpPr>
          <p:spPr bwMode="auto">
            <a:xfrm>
              <a:off x="5237447" y="2511426"/>
              <a:ext cx="0" cy="1762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Line 94"/>
            <p:cNvSpPr>
              <a:spLocks noChangeShapeType="1"/>
            </p:cNvSpPr>
            <p:nvPr/>
          </p:nvSpPr>
          <p:spPr bwMode="auto">
            <a:xfrm>
              <a:off x="5142197" y="2508251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25" name="グループ化 224"/>
          <p:cNvGrpSpPr/>
          <p:nvPr/>
        </p:nvGrpSpPr>
        <p:grpSpPr>
          <a:xfrm rot="5400000">
            <a:off x="9768873" y="3304587"/>
            <a:ext cx="222251" cy="388938"/>
            <a:chOff x="4253197" y="2389188"/>
            <a:chExt cx="222251" cy="388938"/>
          </a:xfrm>
        </p:grpSpPr>
        <p:sp>
          <p:nvSpPr>
            <p:cNvPr id="226" name="Freeform 104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105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106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107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Line 108"/>
            <p:cNvSpPr>
              <a:spLocks noChangeShapeType="1"/>
            </p:cNvSpPr>
            <p:nvPr/>
          </p:nvSpPr>
          <p:spPr bwMode="auto">
            <a:xfrm>
              <a:off x="436908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Rectangle 109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Rectangle 110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Rectangle 111"/>
            <p:cNvSpPr>
              <a:spLocks noChangeArrowheads="1"/>
            </p:cNvSpPr>
            <p:nvPr/>
          </p:nvSpPr>
          <p:spPr bwMode="auto">
            <a:xfrm>
              <a:off x="4299042" y="2424495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grpSp>
        <p:nvGrpSpPr>
          <p:cNvPr id="299" name="グループ化 298"/>
          <p:cNvGrpSpPr/>
          <p:nvPr/>
        </p:nvGrpSpPr>
        <p:grpSpPr>
          <a:xfrm rot="5400000">
            <a:off x="9907219" y="2040905"/>
            <a:ext cx="220662" cy="395288"/>
            <a:chOff x="2508535" y="2382838"/>
            <a:chExt cx="220662" cy="395288"/>
          </a:xfrm>
        </p:grpSpPr>
        <p:sp>
          <p:nvSpPr>
            <p:cNvPr id="352" name="Freeform 112"/>
            <p:cNvSpPr>
              <a:spLocks/>
            </p:cNvSpPr>
            <p:nvPr/>
          </p:nvSpPr>
          <p:spPr bwMode="auto">
            <a:xfrm>
              <a:off x="261489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113"/>
            <p:cNvSpPr>
              <a:spLocks/>
            </p:cNvSpPr>
            <p:nvPr/>
          </p:nvSpPr>
          <p:spPr bwMode="auto">
            <a:xfrm>
              <a:off x="261489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114"/>
            <p:cNvSpPr>
              <a:spLocks/>
            </p:cNvSpPr>
            <p:nvPr/>
          </p:nvSpPr>
          <p:spPr bwMode="auto">
            <a:xfrm>
              <a:off x="250853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115"/>
            <p:cNvSpPr>
              <a:spLocks/>
            </p:cNvSpPr>
            <p:nvPr/>
          </p:nvSpPr>
          <p:spPr bwMode="auto">
            <a:xfrm>
              <a:off x="250853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Line 116"/>
            <p:cNvSpPr>
              <a:spLocks noChangeShapeType="1"/>
            </p:cNvSpPr>
            <p:nvPr/>
          </p:nvSpPr>
          <p:spPr bwMode="auto">
            <a:xfrm>
              <a:off x="262283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Oval 117"/>
            <p:cNvSpPr>
              <a:spLocks noChangeArrowheads="1"/>
            </p:cNvSpPr>
            <p:nvPr/>
          </p:nvSpPr>
          <p:spPr bwMode="auto">
            <a:xfrm>
              <a:off x="2524410" y="2382838"/>
              <a:ext cx="198438" cy="1968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Oval 118"/>
            <p:cNvSpPr>
              <a:spLocks noChangeArrowheads="1"/>
            </p:cNvSpPr>
            <p:nvPr/>
          </p:nvSpPr>
          <p:spPr bwMode="auto">
            <a:xfrm>
              <a:off x="2524410" y="2382838"/>
              <a:ext cx="198438" cy="196850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Rectangle 119"/>
            <p:cNvSpPr>
              <a:spLocks noChangeArrowheads="1"/>
            </p:cNvSpPr>
            <p:nvPr/>
          </p:nvSpPr>
          <p:spPr bwMode="auto">
            <a:xfrm>
              <a:off x="2557555" y="2444409"/>
              <a:ext cx="138499" cy="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</a:t>
              </a:r>
              <a:endParaRPr lang="ja-JP" altLang="ja-JP" dirty="0"/>
            </a:p>
          </p:txBody>
        </p:sp>
      </p:grpSp>
      <p:grpSp>
        <p:nvGrpSpPr>
          <p:cNvPr id="360" name="グループ化 359"/>
          <p:cNvGrpSpPr/>
          <p:nvPr/>
        </p:nvGrpSpPr>
        <p:grpSpPr>
          <a:xfrm rot="5400000">
            <a:off x="9903251" y="1413215"/>
            <a:ext cx="222251" cy="388938"/>
            <a:chOff x="1624297" y="2389188"/>
            <a:chExt cx="222251" cy="388938"/>
          </a:xfrm>
        </p:grpSpPr>
        <p:sp>
          <p:nvSpPr>
            <p:cNvPr id="361" name="Freeform 120"/>
            <p:cNvSpPr>
              <a:spLocks/>
            </p:cNvSpPr>
            <p:nvPr/>
          </p:nvSpPr>
          <p:spPr bwMode="auto">
            <a:xfrm>
              <a:off x="17322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121"/>
            <p:cNvSpPr>
              <a:spLocks/>
            </p:cNvSpPr>
            <p:nvPr/>
          </p:nvSpPr>
          <p:spPr bwMode="auto">
            <a:xfrm>
              <a:off x="17322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122"/>
            <p:cNvSpPr>
              <a:spLocks/>
            </p:cNvSpPr>
            <p:nvPr/>
          </p:nvSpPr>
          <p:spPr bwMode="auto">
            <a:xfrm>
              <a:off x="1624297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123"/>
            <p:cNvSpPr>
              <a:spLocks/>
            </p:cNvSpPr>
            <p:nvPr/>
          </p:nvSpPr>
          <p:spPr bwMode="auto">
            <a:xfrm>
              <a:off x="1624297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Line 124"/>
            <p:cNvSpPr>
              <a:spLocks noChangeShapeType="1"/>
            </p:cNvSpPr>
            <p:nvPr/>
          </p:nvSpPr>
          <p:spPr bwMode="auto">
            <a:xfrm>
              <a:off x="1738597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Rectangle 125"/>
            <p:cNvSpPr>
              <a:spLocks noChangeArrowheads="1"/>
            </p:cNvSpPr>
            <p:nvPr/>
          </p:nvSpPr>
          <p:spPr bwMode="auto">
            <a:xfrm>
              <a:off x="16322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Rectangle 126"/>
            <p:cNvSpPr>
              <a:spLocks noChangeArrowheads="1"/>
            </p:cNvSpPr>
            <p:nvPr/>
          </p:nvSpPr>
          <p:spPr bwMode="auto">
            <a:xfrm>
              <a:off x="16322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Rectangle 127"/>
            <p:cNvSpPr>
              <a:spLocks noChangeArrowheads="1"/>
            </p:cNvSpPr>
            <p:nvPr/>
          </p:nvSpPr>
          <p:spPr bwMode="auto">
            <a:xfrm>
              <a:off x="1663792" y="2424495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369" name="直線コネクタ 368"/>
          <p:cNvCxnSpPr/>
          <p:nvPr/>
        </p:nvCxnSpPr>
        <p:spPr bwMode="auto">
          <a:xfrm rot="5400000" flipV="1">
            <a:off x="9873052" y="5437640"/>
            <a:ext cx="0" cy="17422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" name="Rectangle 9"/>
          <p:cNvSpPr>
            <a:spLocks noChangeArrowheads="1"/>
          </p:cNvSpPr>
          <p:nvPr/>
        </p:nvSpPr>
        <p:spPr bwMode="auto">
          <a:xfrm>
            <a:off x="10327065" y="3418368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371" name="Rectangle 9"/>
          <p:cNvSpPr>
            <a:spLocks noChangeArrowheads="1"/>
          </p:cNvSpPr>
          <p:nvPr/>
        </p:nvSpPr>
        <p:spPr bwMode="auto">
          <a:xfrm>
            <a:off x="10331843" y="4061544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372" name="Rectangle 9"/>
          <p:cNvSpPr>
            <a:spLocks noChangeArrowheads="1"/>
          </p:cNvSpPr>
          <p:nvPr/>
        </p:nvSpPr>
        <p:spPr bwMode="auto">
          <a:xfrm>
            <a:off x="10337455" y="4657352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373" name="Rectangle 9"/>
          <p:cNvSpPr>
            <a:spLocks noChangeArrowheads="1"/>
          </p:cNvSpPr>
          <p:nvPr/>
        </p:nvSpPr>
        <p:spPr bwMode="auto">
          <a:xfrm>
            <a:off x="10329469" y="5231674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126" name="四角形吹き出し 354"/>
          <p:cNvSpPr/>
          <p:nvPr/>
        </p:nvSpPr>
        <p:spPr bwMode="auto">
          <a:xfrm>
            <a:off x="256956" y="6090802"/>
            <a:ext cx="1184676" cy="263525"/>
          </a:xfrm>
          <a:prstGeom prst="wedgeRectCallout">
            <a:avLst>
              <a:gd name="adj1" fmla="val 65383"/>
              <a:gd name="adj2" fmla="val -299184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1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Shut-off type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7" name="四角形吹き出し 353"/>
          <p:cNvSpPr/>
          <p:nvPr/>
        </p:nvSpPr>
        <p:spPr bwMode="auto">
          <a:xfrm>
            <a:off x="10992544" y="5643288"/>
            <a:ext cx="999519" cy="554887"/>
          </a:xfrm>
          <a:prstGeom prst="wedgeRectCallout">
            <a:avLst>
              <a:gd name="adj1" fmla="val -129474"/>
              <a:gd name="adj2" fmla="val -10085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0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Pressure-equalization type</a:t>
            </a:r>
            <a:endParaRPr kumimoji="1" lang="ja-JP" altLang="en-US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82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38300" y="-41940"/>
            <a:ext cx="8892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Risk Assessment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 4  Pipe break (just after AV)</a:t>
            </a:r>
          </a:p>
          <a:p>
            <a:pPr>
              <a:defRPr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with malfunction of AV or pressure switch (AV open)</a:t>
            </a:r>
          </a:p>
        </p:txBody>
      </p:sp>
      <p:graphicFrame>
        <p:nvGraphicFramePr>
          <p:cNvPr id="235" name="表 234"/>
          <p:cNvGraphicFramePr>
            <a:graphicFrameLocks noGrp="1"/>
          </p:cNvGraphicFramePr>
          <p:nvPr/>
        </p:nvGraphicFramePr>
        <p:xfrm>
          <a:off x="2765629" y="818710"/>
          <a:ext cx="6660742" cy="54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8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Event / Operation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49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 stops</a:t>
                      </a: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Continuous shut-off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by EFV</a:t>
                      </a:r>
                    </a:p>
                    <a:p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Driver proceeds to accident handling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Engine stops,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continuous leak</a:t>
                      </a:r>
                      <a:endParaRPr kumimoji="1" lang="en-US" altLang="ja-JP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D</a:t>
                      </a: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river evacuates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or operates MV</a:t>
                      </a:r>
                    </a:p>
                    <a:p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When MV is shut, driver proceeds to accident handling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5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Risk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Small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gas leak by fast response of EFV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Ignition of leaking gas (Driver injury when operating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MV)</a:t>
                      </a:r>
                      <a:endParaRPr kumimoji="1" lang="en-US" altLang="ja-JP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25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Safety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" name="テキスト ボックス 235"/>
          <p:cNvSpPr txBox="1"/>
          <p:nvPr/>
        </p:nvSpPr>
        <p:spPr bwMode="auto">
          <a:xfrm>
            <a:off x="5542834" y="5519724"/>
            <a:ext cx="10801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≥</a:t>
            </a:r>
          </a:p>
        </p:txBody>
      </p:sp>
      <p:sp>
        <p:nvSpPr>
          <p:cNvPr id="234" name="Freeform 277"/>
          <p:cNvSpPr>
            <a:spLocks/>
          </p:cNvSpPr>
          <p:nvPr/>
        </p:nvSpPr>
        <p:spPr bwMode="auto">
          <a:xfrm rot="5400000">
            <a:off x="1312245" y="5463803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DBEEF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37" name="直線コネクタ 236"/>
          <p:cNvCxnSpPr/>
          <p:nvPr/>
        </p:nvCxnSpPr>
        <p:spPr bwMode="auto">
          <a:xfrm>
            <a:off x="1830393" y="2998188"/>
            <a:ext cx="0" cy="261456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直線コネクタ 237"/>
          <p:cNvCxnSpPr/>
          <p:nvPr/>
        </p:nvCxnSpPr>
        <p:spPr bwMode="auto">
          <a:xfrm>
            <a:off x="1967624" y="765175"/>
            <a:ext cx="0" cy="232720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" name="上矢印 238"/>
          <p:cNvSpPr/>
          <p:nvPr/>
        </p:nvSpPr>
        <p:spPr bwMode="auto">
          <a:xfrm rot="7854691">
            <a:off x="1537633" y="2692473"/>
            <a:ext cx="405045" cy="270030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sp>
        <p:nvSpPr>
          <p:cNvPr id="244" name="Freeform 278"/>
          <p:cNvSpPr>
            <a:spLocks/>
          </p:cNvSpPr>
          <p:nvPr/>
        </p:nvSpPr>
        <p:spPr bwMode="auto">
          <a:xfrm rot="5400000">
            <a:off x="1312245" y="5463803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45" name="グループ化 244"/>
          <p:cNvGrpSpPr/>
          <p:nvPr/>
        </p:nvGrpSpPr>
        <p:grpSpPr>
          <a:xfrm rot="5400000">
            <a:off x="1686894" y="5216155"/>
            <a:ext cx="320675" cy="198437"/>
            <a:chOff x="7074185" y="5878076"/>
            <a:chExt cx="320675" cy="198437"/>
          </a:xfrm>
        </p:grpSpPr>
        <p:sp>
          <p:nvSpPr>
            <p:cNvPr id="246" name="Rectangle 279"/>
            <p:cNvSpPr>
              <a:spLocks noChangeArrowheads="1"/>
            </p:cNvSpPr>
            <p:nvPr/>
          </p:nvSpPr>
          <p:spPr bwMode="auto">
            <a:xfrm>
              <a:off x="7074185" y="5878076"/>
              <a:ext cx="320675" cy="1984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Rectangle 280"/>
            <p:cNvSpPr>
              <a:spLocks noChangeArrowheads="1"/>
            </p:cNvSpPr>
            <p:nvPr/>
          </p:nvSpPr>
          <p:spPr bwMode="auto">
            <a:xfrm>
              <a:off x="7080642" y="5914698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248" name="グループ化 247"/>
          <p:cNvGrpSpPr/>
          <p:nvPr/>
        </p:nvGrpSpPr>
        <p:grpSpPr>
          <a:xfrm rot="5400000">
            <a:off x="1816992" y="3289967"/>
            <a:ext cx="222250" cy="388937"/>
            <a:chOff x="3381660" y="5690751"/>
            <a:chExt cx="222250" cy="388937"/>
          </a:xfrm>
        </p:grpSpPr>
        <p:sp>
          <p:nvSpPr>
            <p:cNvPr id="249" name="Freeform 281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282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283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284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Line 285"/>
            <p:cNvSpPr>
              <a:spLocks noChangeShapeType="1"/>
            </p:cNvSpPr>
            <p:nvPr/>
          </p:nvSpPr>
          <p:spPr bwMode="auto">
            <a:xfrm>
              <a:off x="34959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Rectangle 286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Rectangle 287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Rectangle 288"/>
            <p:cNvSpPr>
              <a:spLocks noChangeArrowheads="1"/>
            </p:cNvSpPr>
            <p:nvPr/>
          </p:nvSpPr>
          <p:spPr bwMode="auto">
            <a:xfrm>
              <a:off x="3427503" y="5727646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grpSp>
        <p:nvGrpSpPr>
          <p:cNvPr id="268" name="グループ化 267"/>
          <p:cNvGrpSpPr/>
          <p:nvPr/>
        </p:nvGrpSpPr>
        <p:grpSpPr>
          <a:xfrm rot="5400000">
            <a:off x="1762302" y="3993027"/>
            <a:ext cx="220663" cy="271462"/>
            <a:chOff x="5135847" y="5816163"/>
            <a:chExt cx="220663" cy="271462"/>
          </a:xfrm>
        </p:grpSpPr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Line 303"/>
            <p:cNvSpPr>
              <a:spLocks noChangeShapeType="1"/>
            </p:cNvSpPr>
            <p:nvPr/>
          </p:nvSpPr>
          <p:spPr bwMode="auto">
            <a:xfrm>
              <a:off x="5242210" y="5820926"/>
              <a:ext cx="0" cy="1762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Line 304"/>
            <p:cNvSpPr>
              <a:spLocks noChangeShapeType="1"/>
            </p:cNvSpPr>
            <p:nvPr/>
          </p:nvSpPr>
          <p:spPr bwMode="auto">
            <a:xfrm>
              <a:off x="5146960" y="5816163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75" name="Freeform 305"/>
          <p:cNvSpPr>
            <a:spLocks noEditPoints="1"/>
          </p:cNvSpPr>
          <p:nvPr/>
        </p:nvSpPr>
        <p:spPr bwMode="auto">
          <a:xfrm rot="5400000">
            <a:off x="1048022" y="4531451"/>
            <a:ext cx="1859390" cy="554588"/>
          </a:xfrm>
          <a:custGeom>
            <a:avLst/>
            <a:gdLst>
              <a:gd name="T0" fmla="*/ 0 w 5280"/>
              <a:gd name="T1" fmla="*/ 699 h 1088"/>
              <a:gd name="T2" fmla="*/ 0 w 5280"/>
              <a:gd name="T3" fmla="*/ 459 h 1088"/>
              <a:gd name="T4" fmla="*/ 48 w 5280"/>
              <a:gd name="T5" fmla="*/ 267 h 1088"/>
              <a:gd name="T6" fmla="*/ 48 w 5280"/>
              <a:gd name="T7" fmla="*/ 73 h 1088"/>
              <a:gd name="T8" fmla="*/ 118 w 5280"/>
              <a:gd name="T9" fmla="*/ 76 h 1088"/>
              <a:gd name="T10" fmla="*/ 337 w 5280"/>
              <a:gd name="T11" fmla="*/ 48 h 1088"/>
              <a:gd name="T12" fmla="*/ 481 w 5280"/>
              <a:gd name="T13" fmla="*/ 48 h 1088"/>
              <a:gd name="T14" fmla="*/ 673 w 5280"/>
              <a:gd name="T15" fmla="*/ 0 h 1088"/>
              <a:gd name="T16" fmla="*/ 961 w 5280"/>
              <a:gd name="T17" fmla="*/ 0 h 1088"/>
              <a:gd name="T18" fmla="*/ 1201 w 5280"/>
              <a:gd name="T19" fmla="*/ 0 h 1088"/>
              <a:gd name="T20" fmla="*/ 1393 w 5280"/>
              <a:gd name="T21" fmla="*/ 48 h 1088"/>
              <a:gd name="T22" fmla="*/ 1537 w 5280"/>
              <a:gd name="T23" fmla="*/ 48 h 1088"/>
              <a:gd name="T24" fmla="*/ 1729 w 5280"/>
              <a:gd name="T25" fmla="*/ 0 h 1088"/>
              <a:gd name="T26" fmla="*/ 2017 w 5280"/>
              <a:gd name="T27" fmla="*/ 0 h 1088"/>
              <a:gd name="T28" fmla="*/ 2257 w 5280"/>
              <a:gd name="T29" fmla="*/ 0 h 1088"/>
              <a:gd name="T30" fmla="*/ 2449 w 5280"/>
              <a:gd name="T31" fmla="*/ 48 h 1088"/>
              <a:gd name="T32" fmla="*/ 2593 w 5280"/>
              <a:gd name="T33" fmla="*/ 48 h 1088"/>
              <a:gd name="T34" fmla="*/ 2785 w 5280"/>
              <a:gd name="T35" fmla="*/ 0 h 1088"/>
              <a:gd name="T36" fmla="*/ 3073 w 5280"/>
              <a:gd name="T37" fmla="*/ 0 h 1088"/>
              <a:gd name="T38" fmla="*/ 3313 w 5280"/>
              <a:gd name="T39" fmla="*/ 0 h 1088"/>
              <a:gd name="T40" fmla="*/ 3505 w 5280"/>
              <a:gd name="T41" fmla="*/ 48 h 1088"/>
              <a:gd name="T42" fmla="*/ 3649 w 5280"/>
              <a:gd name="T43" fmla="*/ 48 h 1088"/>
              <a:gd name="T44" fmla="*/ 3841 w 5280"/>
              <a:gd name="T45" fmla="*/ 0 h 1088"/>
              <a:gd name="T46" fmla="*/ 4129 w 5280"/>
              <a:gd name="T47" fmla="*/ 0 h 1088"/>
              <a:gd name="T48" fmla="*/ 4369 w 5280"/>
              <a:gd name="T49" fmla="*/ 0 h 1088"/>
              <a:gd name="T50" fmla="*/ 4561 w 5280"/>
              <a:gd name="T51" fmla="*/ 48 h 1088"/>
              <a:gd name="T52" fmla="*/ 4705 w 5280"/>
              <a:gd name="T53" fmla="*/ 48 h 1088"/>
              <a:gd name="T54" fmla="*/ 4897 w 5280"/>
              <a:gd name="T55" fmla="*/ 0 h 1088"/>
              <a:gd name="T56" fmla="*/ 5112 w 5280"/>
              <a:gd name="T57" fmla="*/ 51 h 1088"/>
              <a:gd name="T58" fmla="*/ 5165 w 5280"/>
              <a:gd name="T59" fmla="*/ 76 h 1088"/>
              <a:gd name="T60" fmla="*/ 5220 w 5280"/>
              <a:gd name="T61" fmla="*/ 138 h 1088"/>
              <a:gd name="T62" fmla="*/ 5232 w 5280"/>
              <a:gd name="T63" fmla="*/ 365 h 1088"/>
              <a:gd name="T64" fmla="*/ 5232 w 5280"/>
              <a:gd name="T65" fmla="*/ 509 h 1088"/>
              <a:gd name="T66" fmla="*/ 5280 w 5280"/>
              <a:gd name="T67" fmla="*/ 701 h 1088"/>
              <a:gd name="T68" fmla="*/ 5231 w 5280"/>
              <a:gd name="T69" fmla="*/ 919 h 1088"/>
              <a:gd name="T70" fmla="*/ 5207 w 5280"/>
              <a:gd name="T71" fmla="*/ 969 h 1088"/>
              <a:gd name="T72" fmla="*/ 5144 w 5280"/>
              <a:gd name="T73" fmla="*/ 1028 h 1088"/>
              <a:gd name="T74" fmla="*/ 4921 w 5280"/>
              <a:gd name="T75" fmla="*/ 1040 h 1088"/>
              <a:gd name="T76" fmla="*/ 4777 w 5280"/>
              <a:gd name="T77" fmla="*/ 1040 h 1088"/>
              <a:gd name="T78" fmla="*/ 4585 w 5280"/>
              <a:gd name="T79" fmla="*/ 1088 h 1088"/>
              <a:gd name="T80" fmla="*/ 4297 w 5280"/>
              <a:gd name="T81" fmla="*/ 1088 h 1088"/>
              <a:gd name="T82" fmla="*/ 4057 w 5280"/>
              <a:gd name="T83" fmla="*/ 1088 h 1088"/>
              <a:gd name="T84" fmla="*/ 3865 w 5280"/>
              <a:gd name="T85" fmla="*/ 1040 h 1088"/>
              <a:gd name="T86" fmla="*/ 3721 w 5280"/>
              <a:gd name="T87" fmla="*/ 1040 h 1088"/>
              <a:gd name="T88" fmla="*/ 3529 w 5280"/>
              <a:gd name="T89" fmla="*/ 1088 h 1088"/>
              <a:gd name="T90" fmla="*/ 3241 w 5280"/>
              <a:gd name="T91" fmla="*/ 1088 h 1088"/>
              <a:gd name="T92" fmla="*/ 3001 w 5280"/>
              <a:gd name="T93" fmla="*/ 1088 h 1088"/>
              <a:gd name="T94" fmla="*/ 2809 w 5280"/>
              <a:gd name="T95" fmla="*/ 1040 h 1088"/>
              <a:gd name="T96" fmla="*/ 2665 w 5280"/>
              <a:gd name="T97" fmla="*/ 1040 h 1088"/>
              <a:gd name="T98" fmla="*/ 2473 w 5280"/>
              <a:gd name="T99" fmla="*/ 1088 h 1088"/>
              <a:gd name="T100" fmla="*/ 2185 w 5280"/>
              <a:gd name="T101" fmla="*/ 1088 h 1088"/>
              <a:gd name="T102" fmla="*/ 1945 w 5280"/>
              <a:gd name="T103" fmla="*/ 1088 h 1088"/>
              <a:gd name="T104" fmla="*/ 1753 w 5280"/>
              <a:gd name="T105" fmla="*/ 1040 h 1088"/>
              <a:gd name="T106" fmla="*/ 1609 w 5280"/>
              <a:gd name="T107" fmla="*/ 1040 h 1088"/>
              <a:gd name="T108" fmla="*/ 1417 w 5280"/>
              <a:gd name="T109" fmla="*/ 1088 h 1088"/>
              <a:gd name="T110" fmla="*/ 1129 w 5280"/>
              <a:gd name="T111" fmla="*/ 1088 h 1088"/>
              <a:gd name="T112" fmla="*/ 889 w 5280"/>
              <a:gd name="T113" fmla="*/ 1088 h 1088"/>
              <a:gd name="T114" fmla="*/ 697 w 5280"/>
              <a:gd name="T115" fmla="*/ 1040 h 1088"/>
              <a:gd name="T116" fmla="*/ 553 w 5280"/>
              <a:gd name="T117" fmla="*/ 1040 h 1088"/>
              <a:gd name="T118" fmla="*/ 361 w 5280"/>
              <a:gd name="T119" fmla="*/ 1088 h 1088"/>
              <a:gd name="T120" fmla="*/ 111 w 5280"/>
              <a:gd name="T121" fmla="*/ 1067 h 1088"/>
              <a:gd name="T122" fmla="*/ 35 w 5280"/>
              <a:gd name="T123" fmla="*/ 997 h 1088"/>
              <a:gd name="T124" fmla="*/ 52 w 5280"/>
              <a:gd name="T125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80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92" y="1"/>
                </a:moveTo>
                <a:lnTo>
                  <a:pt x="5121" y="5"/>
                </a:lnTo>
                <a:cubicBezTo>
                  <a:pt x="5123" y="5"/>
                  <a:pt x="5124" y="5"/>
                  <a:pt x="5125" y="5"/>
                </a:cubicBezTo>
                <a:lnTo>
                  <a:pt x="5143" y="11"/>
                </a:lnTo>
                <a:lnTo>
                  <a:pt x="5129" y="57"/>
                </a:lnTo>
                <a:lnTo>
                  <a:pt x="5112" y="51"/>
                </a:lnTo>
                <a:lnTo>
                  <a:pt x="5116" y="52"/>
                </a:lnTo>
                <a:lnTo>
                  <a:pt x="5087" y="49"/>
                </a:lnTo>
                <a:lnTo>
                  <a:pt x="5092" y="1"/>
                </a:lnTo>
                <a:close/>
                <a:moveTo>
                  <a:pt x="5192" y="37"/>
                </a:moveTo>
                <a:lnTo>
                  <a:pt x="5220" y="56"/>
                </a:lnTo>
                <a:cubicBezTo>
                  <a:pt x="5223" y="57"/>
                  <a:pt x="5225" y="60"/>
                  <a:pt x="5227" y="62"/>
                </a:cubicBezTo>
                <a:lnTo>
                  <a:pt x="5234" y="74"/>
                </a:lnTo>
                <a:lnTo>
                  <a:pt x="5194" y="100"/>
                </a:lnTo>
                <a:lnTo>
                  <a:pt x="5186" y="89"/>
                </a:lnTo>
                <a:lnTo>
                  <a:pt x="5193" y="95"/>
                </a:lnTo>
                <a:lnTo>
                  <a:pt x="5165" y="76"/>
                </a:lnTo>
                <a:lnTo>
                  <a:pt x="5192" y="37"/>
                </a:lnTo>
                <a:close/>
                <a:moveTo>
                  <a:pt x="5261" y="114"/>
                </a:moveTo>
                <a:lnTo>
                  <a:pt x="5263" y="117"/>
                </a:lnTo>
                <a:cubicBezTo>
                  <a:pt x="5264" y="119"/>
                  <a:pt x="5265" y="121"/>
                  <a:pt x="5265" y="123"/>
                </a:cubicBezTo>
                <a:lnTo>
                  <a:pt x="5276" y="156"/>
                </a:lnTo>
                <a:cubicBezTo>
                  <a:pt x="5277" y="158"/>
                  <a:pt x="5277" y="160"/>
                  <a:pt x="5277" y="161"/>
                </a:cubicBezTo>
                <a:lnTo>
                  <a:pt x="5278" y="171"/>
                </a:lnTo>
                <a:lnTo>
                  <a:pt x="5230" y="175"/>
                </a:lnTo>
                <a:lnTo>
                  <a:pt x="5230" y="166"/>
                </a:lnTo>
                <a:lnTo>
                  <a:pt x="5231" y="171"/>
                </a:lnTo>
                <a:lnTo>
                  <a:pt x="5220" y="138"/>
                </a:lnTo>
                <a:lnTo>
                  <a:pt x="5222" y="144"/>
                </a:lnTo>
                <a:lnTo>
                  <a:pt x="5220" y="140"/>
                </a:lnTo>
                <a:lnTo>
                  <a:pt x="5261" y="114"/>
                </a:lnTo>
                <a:close/>
                <a:moveTo>
                  <a:pt x="5280" y="221"/>
                </a:moveTo>
                <a:lnTo>
                  <a:pt x="5280" y="269"/>
                </a:lnTo>
                <a:lnTo>
                  <a:pt x="5232" y="269"/>
                </a:lnTo>
                <a:lnTo>
                  <a:pt x="5232" y="221"/>
                </a:lnTo>
                <a:lnTo>
                  <a:pt x="5280" y="221"/>
                </a:lnTo>
                <a:close/>
                <a:moveTo>
                  <a:pt x="5280" y="317"/>
                </a:moveTo>
                <a:lnTo>
                  <a:pt x="5280" y="365"/>
                </a:lnTo>
                <a:lnTo>
                  <a:pt x="5232" y="365"/>
                </a:lnTo>
                <a:lnTo>
                  <a:pt x="5232" y="317"/>
                </a:lnTo>
                <a:lnTo>
                  <a:pt x="5280" y="317"/>
                </a:lnTo>
                <a:close/>
                <a:moveTo>
                  <a:pt x="5280" y="413"/>
                </a:moveTo>
                <a:lnTo>
                  <a:pt x="5280" y="461"/>
                </a:lnTo>
                <a:lnTo>
                  <a:pt x="5232" y="461"/>
                </a:lnTo>
                <a:lnTo>
                  <a:pt x="5232" y="413"/>
                </a:lnTo>
                <a:lnTo>
                  <a:pt x="5280" y="413"/>
                </a:lnTo>
                <a:close/>
                <a:moveTo>
                  <a:pt x="5280" y="509"/>
                </a:moveTo>
                <a:lnTo>
                  <a:pt x="5280" y="557"/>
                </a:lnTo>
                <a:lnTo>
                  <a:pt x="5232" y="557"/>
                </a:lnTo>
                <a:lnTo>
                  <a:pt x="5232" y="509"/>
                </a:lnTo>
                <a:lnTo>
                  <a:pt x="5280" y="509"/>
                </a:lnTo>
                <a:close/>
                <a:moveTo>
                  <a:pt x="5280" y="605"/>
                </a:moveTo>
                <a:lnTo>
                  <a:pt x="5280" y="653"/>
                </a:lnTo>
                <a:lnTo>
                  <a:pt x="5232" y="653"/>
                </a:lnTo>
                <a:lnTo>
                  <a:pt x="5232" y="605"/>
                </a:lnTo>
                <a:lnTo>
                  <a:pt x="5280" y="605"/>
                </a:lnTo>
                <a:close/>
                <a:moveTo>
                  <a:pt x="5280" y="701"/>
                </a:moveTo>
                <a:lnTo>
                  <a:pt x="5280" y="749"/>
                </a:lnTo>
                <a:lnTo>
                  <a:pt x="5232" y="749"/>
                </a:lnTo>
                <a:lnTo>
                  <a:pt x="5232" y="701"/>
                </a:lnTo>
                <a:lnTo>
                  <a:pt x="5280" y="701"/>
                </a:lnTo>
                <a:close/>
                <a:moveTo>
                  <a:pt x="5280" y="797"/>
                </a:moveTo>
                <a:lnTo>
                  <a:pt x="5280" y="845"/>
                </a:lnTo>
                <a:lnTo>
                  <a:pt x="5232" y="845"/>
                </a:lnTo>
                <a:lnTo>
                  <a:pt x="5232" y="797"/>
                </a:lnTo>
                <a:lnTo>
                  <a:pt x="5280" y="797"/>
                </a:lnTo>
                <a:close/>
                <a:moveTo>
                  <a:pt x="5280" y="895"/>
                </a:moveTo>
                <a:lnTo>
                  <a:pt x="5277" y="929"/>
                </a:lnTo>
                <a:cubicBezTo>
                  <a:pt x="5277" y="930"/>
                  <a:pt x="5277" y="932"/>
                  <a:pt x="5276" y="934"/>
                </a:cubicBezTo>
                <a:lnTo>
                  <a:pt x="5272" y="948"/>
                </a:lnTo>
                <a:lnTo>
                  <a:pt x="5226" y="932"/>
                </a:lnTo>
                <a:lnTo>
                  <a:pt x="5231" y="919"/>
                </a:lnTo>
                <a:lnTo>
                  <a:pt x="5230" y="924"/>
                </a:lnTo>
                <a:lnTo>
                  <a:pt x="5232" y="891"/>
                </a:lnTo>
                <a:lnTo>
                  <a:pt x="5280" y="895"/>
                </a:lnTo>
                <a:close/>
                <a:moveTo>
                  <a:pt x="5248" y="996"/>
                </a:moveTo>
                <a:lnTo>
                  <a:pt x="5227" y="1028"/>
                </a:lnTo>
                <a:cubicBezTo>
                  <a:pt x="5225" y="1030"/>
                  <a:pt x="5222" y="1033"/>
                  <a:pt x="5220" y="1035"/>
                </a:cubicBezTo>
                <a:lnTo>
                  <a:pt x="5211" y="1040"/>
                </a:lnTo>
                <a:lnTo>
                  <a:pt x="5185" y="1000"/>
                </a:lnTo>
                <a:lnTo>
                  <a:pt x="5193" y="994"/>
                </a:lnTo>
                <a:lnTo>
                  <a:pt x="5186" y="1001"/>
                </a:lnTo>
                <a:lnTo>
                  <a:pt x="5207" y="969"/>
                </a:lnTo>
                <a:lnTo>
                  <a:pt x="5248" y="996"/>
                </a:lnTo>
                <a:close/>
                <a:moveTo>
                  <a:pt x="5171" y="1066"/>
                </a:moveTo>
                <a:lnTo>
                  <a:pt x="5165" y="1071"/>
                </a:lnTo>
                <a:cubicBezTo>
                  <a:pt x="5163" y="1072"/>
                  <a:pt x="5161" y="1073"/>
                  <a:pt x="5159" y="1073"/>
                </a:cubicBezTo>
                <a:lnTo>
                  <a:pt x="5126" y="1084"/>
                </a:lnTo>
                <a:cubicBezTo>
                  <a:pt x="5124" y="1085"/>
                  <a:pt x="5122" y="1085"/>
                  <a:pt x="5121" y="1085"/>
                </a:cubicBezTo>
                <a:lnTo>
                  <a:pt x="5115" y="1086"/>
                </a:lnTo>
                <a:lnTo>
                  <a:pt x="5111" y="1038"/>
                </a:lnTo>
                <a:lnTo>
                  <a:pt x="5116" y="1038"/>
                </a:lnTo>
                <a:lnTo>
                  <a:pt x="5111" y="1039"/>
                </a:lnTo>
                <a:lnTo>
                  <a:pt x="5144" y="1028"/>
                </a:lnTo>
                <a:lnTo>
                  <a:pt x="5138" y="1030"/>
                </a:lnTo>
                <a:lnTo>
                  <a:pt x="5145" y="1026"/>
                </a:lnTo>
                <a:lnTo>
                  <a:pt x="5171" y="1066"/>
                </a:lnTo>
                <a:close/>
                <a:moveTo>
                  <a:pt x="5065" y="1088"/>
                </a:moveTo>
                <a:lnTo>
                  <a:pt x="5017" y="1088"/>
                </a:lnTo>
                <a:lnTo>
                  <a:pt x="5017" y="1040"/>
                </a:lnTo>
                <a:lnTo>
                  <a:pt x="5065" y="1040"/>
                </a:lnTo>
                <a:lnTo>
                  <a:pt x="5065" y="1088"/>
                </a:lnTo>
                <a:close/>
                <a:moveTo>
                  <a:pt x="4969" y="1088"/>
                </a:moveTo>
                <a:lnTo>
                  <a:pt x="4921" y="1088"/>
                </a:lnTo>
                <a:lnTo>
                  <a:pt x="4921" y="1040"/>
                </a:lnTo>
                <a:lnTo>
                  <a:pt x="4969" y="1040"/>
                </a:lnTo>
                <a:lnTo>
                  <a:pt x="4969" y="1088"/>
                </a:lnTo>
                <a:close/>
                <a:moveTo>
                  <a:pt x="4873" y="1088"/>
                </a:moveTo>
                <a:lnTo>
                  <a:pt x="4825" y="1088"/>
                </a:lnTo>
                <a:lnTo>
                  <a:pt x="4825" y="1040"/>
                </a:lnTo>
                <a:lnTo>
                  <a:pt x="4873" y="1040"/>
                </a:lnTo>
                <a:lnTo>
                  <a:pt x="4873" y="1088"/>
                </a:lnTo>
                <a:close/>
                <a:moveTo>
                  <a:pt x="4777" y="1088"/>
                </a:moveTo>
                <a:lnTo>
                  <a:pt x="4729" y="1088"/>
                </a:lnTo>
                <a:lnTo>
                  <a:pt x="4729" y="1040"/>
                </a:lnTo>
                <a:lnTo>
                  <a:pt x="4777" y="1040"/>
                </a:lnTo>
                <a:lnTo>
                  <a:pt x="4777" y="1088"/>
                </a:lnTo>
                <a:close/>
                <a:moveTo>
                  <a:pt x="4681" y="1088"/>
                </a:moveTo>
                <a:lnTo>
                  <a:pt x="4633" y="1088"/>
                </a:lnTo>
                <a:lnTo>
                  <a:pt x="4633" y="1040"/>
                </a:lnTo>
                <a:lnTo>
                  <a:pt x="4681" y="1040"/>
                </a:lnTo>
                <a:lnTo>
                  <a:pt x="4681" y="1088"/>
                </a:lnTo>
                <a:close/>
                <a:moveTo>
                  <a:pt x="4585" y="1088"/>
                </a:moveTo>
                <a:lnTo>
                  <a:pt x="4537" y="1088"/>
                </a:lnTo>
                <a:lnTo>
                  <a:pt x="4537" y="1040"/>
                </a:lnTo>
                <a:lnTo>
                  <a:pt x="4585" y="1040"/>
                </a:lnTo>
                <a:lnTo>
                  <a:pt x="4585" y="1088"/>
                </a:lnTo>
                <a:close/>
                <a:moveTo>
                  <a:pt x="4489" y="1088"/>
                </a:moveTo>
                <a:lnTo>
                  <a:pt x="4441" y="1088"/>
                </a:lnTo>
                <a:lnTo>
                  <a:pt x="4441" y="1040"/>
                </a:lnTo>
                <a:lnTo>
                  <a:pt x="4489" y="1040"/>
                </a:lnTo>
                <a:lnTo>
                  <a:pt x="4489" y="1088"/>
                </a:lnTo>
                <a:close/>
                <a:moveTo>
                  <a:pt x="4393" y="1088"/>
                </a:moveTo>
                <a:lnTo>
                  <a:pt x="4345" y="1088"/>
                </a:lnTo>
                <a:lnTo>
                  <a:pt x="4345" y="1040"/>
                </a:lnTo>
                <a:lnTo>
                  <a:pt x="4393" y="1040"/>
                </a:lnTo>
                <a:lnTo>
                  <a:pt x="4393" y="1088"/>
                </a:lnTo>
                <a:close/>
                <a:moveTo>
                  <a:pt x="4297" y="1088"/>
                </a:moveTo>
                <a:lnTo>
                  <a:pt x="4249" y="1088"/>
                </a:lnTo>
                <a:lnTo>
                  <a:pt x="4249" y="1040"/>
                </a:lnTo>
                <a:lnTo>
                  <a:pt x="4297" y="1040"/>
                </a:lnTo>
                <a:lnTo>
                  <a:pt x="4297" y="1088"/>
                </a:lnTo>
                <a:close/>
                <a:moveTo>
                  <a:pt x="4201" y="1088"/>
                </a:moveTo>
                <a:lnTo>
                  <a:pt x="4153" y="1088"/>
                </a:lnTo>
                <a:lnTo>
                  <a:pt x="4153" y="1040"/>
                </a:lnTo>
                <a:lnTo>
                  <a:pt x="4201" y="1040"/>
                </a:lnTo>
                <a:lnTo>
                  <a:pt x="4201" y="1088"/>
                </a:lnTo>
                <a:close/>
                <a:moveTo>
                  <a:pt x="4105" y="1088"/>
                </a:moveTo>
                <a:lnTo>
                  <a:pt x="4057" y="1088"/>
                </a:lnTo>
                <a:lnTo>
                  <a:pt x="4057" y="1040"/>
                </a:lnTo>
                <a:lnTo>
                  <a:pt x="4105" y="1040"/>
                </a:lnTo>
                <a:lnTo>
                  <a:pt x="4105" y="1088"/>
                </a:lnTo>
                <a:close/>
                <a:moveTo>
                  <a:pt x="4009" y="1088"/>
                </a:moveTo>
                <a:lnTo>
                  <a:pt x="3961" y="1088"/>
                </a:lnTo>
                <a:lnTo>
                  <a:pt x="3961" y="1040"/>
                </a:lnTo>
                <a:lnTo>
                  <a:pt x="4009" y="1040"/>
                </a:lnTo>
                <a:lnTo>
                  <a:pt x="4009" y="1088"/>
                </a:lnTo>
                <a:close/>
                <a:moveTo>
                  <a:pt x="3913" y="1088"/>
                </a:moveTo>
                <a:lnTo>
                  <a:pt x="3865" y="1088"/>
                </a:lnTo>
                <a:lnTo>
                  <a:pt x="3865" y="1040"/>
                </a:lnTo>
                <a:lnTo>
                  <a:pt x="3913" y="1040"/>
                </a:lnTo>
                <a:lnTo>
                  <a:pt x="3913" y="1088"/>
                </a:lnTo>
                <a:close/>
                <a:moveTo>
                  <a:pt x="3817" y="1088"/>
                </a:moveTo>
                <a:lnTo>
                  <a:pt x="3769" y="1088"/>
                </a:lnTo>
                <a:lnTo>
                  <a:pt x="3769" y="1040"/>
                </a:lnTo>
                <a:lnTo>
                  <a:pt x="3817" y="1040"/>
                </a:lnTo>
                <a:lnTo>
                  <a:pt x="3817" y="1088"/>
                </a:lnTo>
                <a:close/>
                <a:moveTo>
                  <a:pt x="3721" y="1088"/>
                </a:moveTo>
                <a:lnTo>
                  <a:pt x="3673" y="1088"/>
                </a:lnTo>
                <a:lnTo>
                  <a:pt x="3673" y="1040"/>
                </a:lnTo>
                <a:lnTo>
                  <a:pt x="3721" y="1040"/>
                </a:lnTo>
                <a:lnTo>
                  <a:pt x="3721" y="1088"/>
                </a:lnTo>
                <a:close/>
                <a:moveTo>
                  <a:pt x="3625" y="1088"/>
                </a:moveTo>
                <a:lnTo>
                  <a:pt x="3577" y="1088"/>
                </a:lnTo>
                <a:lnTo>
                  <a:pt x="3577" y="1040"/>
                </a:lnTo>
                <a:lnTo>
                  <a:pt x="3625" y="1040"/>
                </a:lnTo>
                <a:lnTo>
                  <a:pt x="3625" y="1088"/>
                </a:lnTo>
                <a:close/>
                <a:moveTo>
                  <a:pt x="3529" y="1088"/>
                </a:moveTo>
                <a:lnTo>
                  <a:pt x="3481" y="1088"/>
                </a:lnTo>
                <a:lnTo>
                  <a:pt x="3481" y="1040"/>
                </a:lnTo>
                <a:lnTo>
                  <a:pt x="3529" y="1040"/>
                </a:lnTo>
                <a:lnTo>
                  <a:pt x="3529" y="1088"/>
                </a:lnTo>
                <a:close/>
                <a:moveTo>
                  <a:pt x="3433" y="1088"/>
                </a:moveTo>
                <a:lnTo>
                  <a:pt x="3385" y="1088"/>
                </a:lnTo>
                <a:lnTo>
                  <a:pt x="3385" y="1040"/>
                </a:lnTo>
                <a:lnTo>
                  <a:pt x="3433" y="1040"/>
                </a:lnTo>
                <a:lnTo>
                  <a:pt x="3433" y="1088"/>
                </a:lnTo>
                <a:close/>
                <a:moveTo>
                  <a:pt x="3337" y="1088"/>
                </a:moveTo>
                <a:lnTo>
                  <a:pt x="3289" y="1088"/>
                </a:lnTo>
                <a:lnTo>
                  <a:pt x="3289" y="1040"/>
                </a:lnTo>
                <a:lnTo>
                  <a:pt x="3337" y="1040"/>
                </a:lnTo>
                <a:lnTo>
                  <a:pt x="3337" y="1088"/>
                </a:lnTo>
                <a:close/>
                <a:moveTo>
                  <a:pt x="3241" y="1088"/>
                </a:moveTo>
                <a:lnTo>
                  <a:pt x="3193" y="1088"/>
                </a:lnTo>
                <a:lnTo>
                  <a:pt x="3193" y="1040"/>
                </a:lnTo>
                <a:lnTo>
                  <a:pt x="3241" y="1040"/>
                </a:lnTo>
                <a:lnTo>
                  <a:pt x="3241" y="1088"/>
                </a:lnTo>
                <a:close/>
                <a:moveTo>
                  <a:pt x="3145" y="1088"/>
                </a:moveTo>
                <a:lnTo>
                  <a:pt x="3097" y="1088"/>
                </a:lnTo>
                <a:lnTo>
                  <a:pt x="3097" y="1040"/>
                </a:lnTo>
                <a:lnTo>
                  <a:pt x="3145" y="1040"/>
                </a:lnTo>
                <a:lnTo>
                  <a:pt x="3145" y="1088"/>
                </a:lnTo>
                <a:close/>
                <a:moveTo>
                  <a:pt x="3049" y="1088"/>
                </a:moveTo>
                <a:lnTo>
                  <a:pt x="3001" y="1088"/>
                </a:lnTo>
                <a:lnTo>
                  <a:pt x="3001" y="1040"/>
                </a:lnTo>
                <a:lnTo>
                  <a:pt x="3049" y="1040"/>
                </a:lnTo>
                <a:lnTo>
                  <a:pt x="3049" y="1088"/>
                </a:lnTo>
                <a:close/>
                <a:moveTo>
                  <a:pt x="2953" y="1088"/>
                </a:moveTo>
                <a:lnTo>
                  <a:pt x="2905" y="1088"/>
                </a:lnTo>
                <a:lnTo>
                  <a:pt x="2905" y="1040"/>
                </a:lnTo>
                <a:lnTo>
                  <a:pt x="2953" y="1040"/>
                </a:lnTo>
                <a:lnTo>
                  <a:pt x="2953" y="1088"/>
                </a:lnTo>
                <a:close/>
                <a:moveTo>
                  <a:pt x="2857" y="1088"/>
                </a:moveTo>
                <a:lnTo>
                  <a:pt x="2809" y="1088"/>
                </a:lnTo>
                <a:lnTo>
                  <a:pt x="2809" y="1040"/>
                </a:lnTo>
                <a:lnTo>
                  <a:pt x="2857" y="1040"/>
                </a:lnTo>
                <a:lnTo>
                  <a:pt x="2857" y="1088"/>
                </a:lnTo>
                <a:close/>
                <a:moveTo>
                  <a:pt x="2761" y="1088"/>
                </a:moveTo>
                <a:lnTo>
                  <a:pt x="2713" y="1088"/>
                </a:lnTo>
                <a:lnTo>
                  <a:pt x="2713" y="1040"/>
                </a:lnTo>
                <a:lnTo>
                  <a:pt x="2761" y="1040"/>
                </a:lnTo>
                <a:lnTo>
                  <a:pt x="2761" y="1088"/>
                </a:lnTo>
                <a:close/>
                <a:moveTo>
                  <a:pt x="2665" y="1088"/>
                </a:moveTo>
                <a:lnTo>
                  <a:pt x="2617" y="1088"/>
                </a:lnTo>
                <a:lnTo>
                  <a:pt x="2617" y="1040"/>
                </a:lnTo>
                <a:lnTo>
                  <a:pt x="2665" y="1040"/>
                </a:lnTo>
                <a:lnTo>
                  <a:pt x="2665" y="1088"/>
                </a:lnTo>
                <a:close/>
                <a:moveTo>
                  <a:pt x="2569" y="1088"/>
                </a:moveTo>
                <a:lnTo>
                  <a:pt x="2521" y="1088"/>
                </a:lnTo>
                <a:lnTo>
                  <a:pt x="2521" y="1040"/>
                </a:lnTo>
                <a:lnTo>
                  <a:pt x="2569" y="1040"/>
                </a:lnTo>
                <a:lnTo>
                  <a:pt x="2569" y="1088"/>
                </a:lnTo>
                <a:close/>
                <a:moveTo>
                  <a:pt x="2473" y="1088"/>
                </a:moveTo>
                <a:lnTo>
                  <a:pt x="2425" y="1088"/>
                </a:lnTo>
                <a:lnTo>
                  <a:pt x="2425" y="1040"/>
                </a:lnTo>
                <a:lnTo>
                  <a:pt x="2473" y="1040"/>
                </a:lnTo>
                <a:lnTo>
                  <a:pt x="2473" y="1088"/>
                </a:lnTo>
                <a:close/>
                <a:moveTo>
                  <a:pt x="2377" y="1088"/>
                </a:moveTo>
                <a:lnTo>
                  <a:pt x="2329" y="1088"/>
                </a:lnTo>
                <a:lnTo>
                  <a:pt x="2329" y="1040"/>
                </a:lnTo>
                <a:lnTo>
                  <a:pt x="2377" y="1040"/>
                </a:lnTo>
                <a:lnTo>
                  <a:pt x="2377" y="1088"/>
                </a:lnTo>
                <a:close/>
                <a:moveTo>
                  <a:pt x="2281" y="1088"/>
                </a:moveTo>
                <a:lnTo>
                  <a:pt x="2233" y="1088"/>
                </a:lnTo>
                <a:lnTo>
                  <a:pt x="2233" y="1040"/>
                </a:lnTo>
                <a:lnTo>
                  <a:pt x="2281" y="1040"/>
                </a:lnTo>
                <a:lnTo>
                  <a:pt x="2281" y="1088"/>
                </a:lnTo>
                <a:close/>
                <a:moveTo>
                  <a:pt x="2185" y="1088"/>
                </a:moveTo>
                <a:lnTo>
                  <a:pt x="2137" y="1088"/>
                </a:lnTo>
                <a:lnTo>
                  <a:pt x="2137" y="1040"/>
                </a:lnTo>
                <a:lnTo>
                  <a:pt x="2185" y="1040"/>
                </a:lnTo>
                <a:lnTo>
                  <a:pt x="2185" y="1088"/>
                </a:lnTo>
                <a:close/>
                <a:moveTo>
                  <a:pt x="2089" y="1088"/>
                </a:moveTo>
                <a:lnTo>
                  <a:pt x="2041" y="1088"/>
                </a:lnTo>
                <a:lnTo>
                  <a:pt x="2041" y="1040"/>
                </a:lnTo>
                <a:lnTo>
                  <a:pt x="2089" y="1040"/>
                </a:lnTo>
                <a:lnTo>
                  <a:pt x="2089" y="1088"/>
                </a:lnTo>
                <a:close/>
                <a:moveTo>
                  <a:pt x="1993" y="1088"/>
                </a:moveTo>
                <a:lnTo>
                  <a:pt x="1945" y="1088"/>
                </a:lnTo>
                <a:lnTo>
                  <a:pt x="1945" y="1040"/>
                </a:lnTo>
                <a:lnTo>
                  <a:pt x="1993" y="1040"/>
                </a:lnTo>
                <a:lnTo>
                  <a:pt x="1993" y="1088"/>
                </a:lnTo>
                <a:close/>
                <a:moveTo>
                  <a:pt x="1897" y="1088"/>
                </a:moveTo>
                <a:lnTo>
                  <a:pt x="1849" y="1088"/>
                </a:lnTo>
                <a:lnTo>
                  <a:pt x="1849" y="1040"/>
                </a:lnTo>
                <a:lnTo>
                  <a:pt x="1897" y="1040"/>
                </a:lnTo>
                <a:lnTo>
                  <a:pt x="1897" y="1088"/>
                </a:lnTo>
                <a:close/>
                <a:moveTo>
                  <a:pt x="1801" y="1088"/>
                </a:moveTo>
                <a:lnTo>
                  <a:pt x="1753" y="1088"/>
                </a:lnTo>
                <a:lnTo>
                  <a:pt x="1753" y="1040"/>
                </a:lnTo>
                <a:lnTo>
                  <a:pt x="1801" y="1040"/>
                </a:lnTo>
                <a:lnTo>
                  <a:pt x="1801" y="1088"/>
                </a:lnTo>
                <a:close/>
                <a:moveTo>
                  <a:pt x="1705" y="1088"/>
                </a:moveTo>
                <a:lnTo>
                  <a:pt x="1657" y="1088"/>
                </a:lnTo>
                <a:lnTo>
                  <a:pt x="1657" y="1040"/>
                </a:lnTo>
                <a:lnTo>
                  <a:pt x="1705" y="1040"/>
                </a:lnTo>
                <a:lnTo>
                  <a:pt x="1705" y="1088"/>
                </a:lnTo>
                <a:close/>
                <a:moveTo>
                  <a:pt x="1609" y="1088"/>
                </a:moveTo>
                <a:lnTo>
                  <a:pt x="1561" y="1088"/>
                </a:lnTo>
                <a:lnTo>
                  <a:pt x="1561" y="1040"/>
                </a:lnTo>
                <a:lnTo>
                  <a:pt x="1609" y="1040"/>
                </a:lnTo>
                <a:lnTo>
                  <a:pt x="1609" y="1088"/>
                </a:lnTo>
                <a:close/>
                <a:moveTo>
                  <a:pt x="1513" y="1088"/>
                </a:moveTo>
                <a:lnTo>
                  <a:pt x="1465" y="1088"/>
                </a:lnTo>
                <a:lnTo>
                  <a:pt x="1465" y="1040"/>
                </a:lnTo>
                <a:lnTo>
                  <a:pt x="1513" y="1040"/>
                </a:lnTo>
                <a:lnTo>
                  <a:pt x="1513" y="1088"/>
                </a:lnTo>
                <a:close/>
                <a:moveTo>
                  <a:pt x="1417" y="1088"/>
                </a:moveTo>
                <a:lnTo>
                  <a:pt x="1369" y="1088"/>
                </a:lnTo>
                <a:lnTo>
                  <a:pt x="1369" y="1040"/>
                </a:lnTo>
                <a:lnTo>
                  <a:pt x="1417" y="1040"/>
                </a:lnTo>
                <a:lnTo>
                  <a:pt x="1417" y="1088"/>
                </a:lnTo>
                <a:close/>
                <a:moveTo>
                  <a:pt x="1321" y="1088"/>
                </a:moveTo>
                <a:lnTo>
                  <a:pt x="1273" y="1088"/>
                </a:lnTo>
                <a:lnTo>
                  <a:pt x="1273" y="1040"/>
                </a:lnTo>
                <a:lnTo>
                  <a:pt x="1321" y="1040"/>
                </a:lnTo>
                <a:lnTo>
                  <a:pt x="1321" y="1088"/>
                </a:lnTo>
                <a:close/>
                <a:moveTo>
                  <a:pt x="1225" y="1088"/>
                </a:moveTo>
                <a:lnTo>
                  <a:pt x="1177" y="1088"/>
                </a:lnTo>
                <a:lnTo>
                  <a:pt x="1177" y="1040"/>
                </a:lnTo>
                <a:lnTo>
                  <a:pt x="1225" y="1040"/>
                </a:lnTo>
                <a:lnTo>
                  <a:pt x="1225" y="1088"/>
                </a:lnTo>
                <a:close/>
                <a:moveTo>
                  <a:pt x="1129" y="1088"/>
                </a:moveTo>
                <a:lnTo>
                  <a:pt x="1081" y="1088"/>
                </a:lnTo>
                <a:lnTo>
                  <a:pt x="1081" y="1040"/>
                </a:lnTo>
                <a:lnTo>
                  <a:pt x="1129" y="1040"/>
                </a:lnTo>
                <a:lnTo>
                  <a:pt x="1129" y="1088"/>
                </a:lnTo>
                <a:close/>
                <a:moveTo>
                  <a:pt x="1033" y="1088"/>
                </a:moveTo>
                <a:lnTo>
                  <a:pt x="985" y="1088"/>
                </a:lnTo>
                <a:lnTo>
                  <a:pt x="985" y="1040"/>
                </a:lnTo>
                <a:lnTo>
                  <a:pt x="1033" y="1040"/>
                </a:lnTo>
                <a:lnTo>
                  <a:pt x="1033" y="1088"/>
                </a:lnTo>
                <a:close/>
                <a:moveTo>
                  <a:pt x="937" y="1088"/>
                </a:moveTo>
                <a:lnTo>
                  <a:pt x="889" y="1088"/>
                </a:lnTo>
                <a:lnTo>
                  <a:pt x="889" y="1040"/>
                </a:lnTo>
                <a:lnTo>
                  <a:pt x="937" y="1040"/>
                </a:lnTo>
                <a:lnTo>
                  <a:pt x="937" y="1088"/>
                </a:lnTo>
                <a:close/>
                <a:moveTo>
                  <a:pt x="841" y="1088"/>
                </a:moveTo>
                <a:lnTo>
                  <a:pt x="793" y="1088"/>
                </a:lnTo>
                <a:lnTo>
                  <a:pt x="793" y="1040"/>
                </a:lnTo>
                <a:lnTo>
                  <a:pt x="841" y="1040"/>
                </a:lnTo>
                <a:lnTo>
                  <a:pt x="841" y="1088"/>
                </a:lnTo>
                <a:close/>
                <a:moveTo>
                  <a:pt x="745" y="1088"/>
                </a:moveTo>
                <a:lnTo>
                  <a:pt x="697" y="1088"/>
                </a:lnTo>
                <a:lnTo>
                  <a:pt x="697" y="1040"/>
                </a:lnTo>
                <a:lnTo>
                  <a:pt x="745" y="1040"/>
                </a:lnTo>
                <a:lnTo>
                  <a:pt x="745" y="1088"/>
                </a:lnTo>
                <a:close/>
                <a:moveTo>
                  <a:pt x="649" y="1088"/>
                </a:moveTo>
                <a:lnTo>
                  <a:pt x="601" y="1088"/>
                </a:lnTo>
                <a:lnTo>
                  <a:pt x="601" y="1040"/>
                </a:lnTo>
                <a:lnTo>
                  <a:pt x="649" y="1040"/>
                </a:lnTo>
                <a:lnTo>
                  <a:pt x="649" y="1088"/>
                </a:lnTo>
                <a:close/>
                <a:moveTo>
                  <a:pt x="553" y="1088"/>
                </a:moveTo>
                <a:lnTo>
                  <a:pt x="505" y="1088"/>
                </a:lnTo>
                <a:lnTo>
                  <a:pt x="505" y="1040"/>
                </a:lnTo>
                <a:lnTo>
                  <a:pt x="553" y="1040"/>
                </a:lnTo>
                <a:lnTo>
                  <a:pt x="553" y="1088"/>
                </a:lnTo>
                <a:close/>
                <a:moveTo>
                  <a:pt x="457" y="1088"/>
                </a:moveTo>
                <a:lnTo>
                  <a:pt x="409" y="1088"/>
                </a:lnTo>
                <a:lnTo>
                  <a:pt x="409" y="1040"/>
                </a:lnTo>
                <a:lnTo>
                  <a:pt x="457" y="1040"/>
                </a:lnTo>
                <a:lnTo>
                  <a:pt x="457" y="1088"/>
                </a:lnTo>
                <a:close/>
                <a:moveTo>
                  <a:pt x="361" y="1088"/>
                </a:moveTo>
                <a:lnTo>
                  <a:pt x="313" y="1088"/>
                </a:lnTo>
                <a:lnTo>
                  <a:pt x="313" y="1040"/>
                </a:lnTo>
                <a:lnTo>
                  <a:pt x="361" y="1040"/>
                </a:lnTo>
                <a:lnTo>
                  <a:pt x="361" y="1088"/>
                </a:lnTo>
                <a:close/>
                <a:moveTo>
                  <a:pt x="265" y="1088"/>
                </a:moveTo>
                <a:lnTo>
                  <a:pt x="217" y="1088"/>
                </a:lnTo>
                <a:lnTo>
                  <a:pt x="217" y="1040"/>
                </a:lnTo>
                <a:lnTo>
                  <a:pt x="265" y="1040"/>
                </a:lnTo>
                <a:lnTo>
                  <a:pt x="265" y="1088"/>
                </a:lnTo>
                <a:close/>
                <a:moveTo>
                  <a:pt x="167" y="1086"/>
                </a:move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23" y="1073"/>
                </a:lnTo>
                <a:cubicBezTo>
                  <a:pt x="121" y="1073"/>
                  <a:pt x="119" y="1072"/>
                  <a:pt x="117" y="1071"/>
                </a:cubicBezTo>
                <a:lnTo>
                  <a:pt x="111" y="1067"/>
                </a:lnTo>
                <a:lnTo>
                  <a:pt x="138" y="1026"/>
                </a:lnTo>
                <a:lnTo>
                  <a:pt x="144" y="1030"/>
                </a:lnTo>
                <a:lnTo>
                  <a:pt x="138" y="1028"/>
                </a:lnTo>
                <a:lnTo>
                  <a:pt x="171" y="1039"/>
                </a:lnTo>
                <a:lnTo>
                  <a:pt x="166" y="1038"/>
                </a:lnTo>
                <a:lnTo>
                  <a:pt x="172" y="1038"/>
                </a:lnTo>
                <a:lnTo>
                  <a:pt x="167" y="1086"/>
                </a:lnTo>
                <a:close/>
                <a:moveTo>
                  <a:pt x="71" y="1040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35" y="997"/>
                </a:lnTo>
                <a:lnTo>
                  <a:pt x="74" y="970"/>
                </a:lnTo>
                <a:lnTo>
                  <a:pt x="95" y="1001"/>
                </a:lnTo>
                <a:lnTo>
                  <a:pt x="89" y="994"/>
                </a:lnTo>
                <a:lnTo>
                  <a:pt x="97" y="1000"/>
                </a:lnTo>
                <a:lnTo>
                  <a:pt x="71" y="1040"/>
                </a:lnTo>
                <a:close/>
                <a:moveTo>
                  <a:pt x="10" y="948"/>
                </a:move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1" y="897"/>
                </a:lnTo>
                <a:lnTo>
                  <a:pt x="49" y="891"/>
                </a:lnTo>
                <a:lnTo>
                  <a:pt x="52" y="924"/>
                </a:lnTo>
                <a:lnTo>
                  <a:pt x="51" y="920"/>
                </a:lnTo>
                <a:lnTo>
                  <a:pt x="56" y="934"/>
                </a:lnTo>
                <a:lnTo>
                  <a:pt x="10" y="948"/>
                </a:lnTo>
                <a:close/>
              </a:path>
            </a:pathLst>
          </a:custGeom>
          <a:solidFill>
            <a:srgbClr val="6600CC"/>
          </a:solidFill>
          <a:ln w="0" cap="flat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76" name="グループ化 275"/>
          <p:cNvGrpSpPr/>
          <p:nvPr/>
        </p:nvGrpSpPr>
        <p:grpSpPr>
          <a:xfrm rot="5400000">
            <a:off x="1958192" y="1991539"/>
            <a:ext cx="222250" cy="396875"/>
            <a:chOff x="2505360" y="5682813"/>
            <a:chExt cx="222250" cy="396875"/>
          </a:xfrm>
        </p:grpSpPr>
        <p:sp>
          <p:nvSpPr>
            <p:cNvPr id="277" name="Freeform 306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307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308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309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Line 310"/>
            <p:cNvSpPr>
              <a:spLocks noChangeShapeType="1"/>
            </p:cNvSpPr>
            <p:nvPr/>
          </p:nvSpPr>
          <p:spPr bwMode="auto">
            <a:xfrm>
              <a:off x="26196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Oval 311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Oval 312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Rectangle 313"/>
            <p:cNvSpPr>
              <a:spLocks noChangeArrowheads="1"/>
            </p:cNvSpPr>
            <p:nvPr/>
          </p:nvSpPr>
          <p:spPr bwMode="auto">
            <a:xfrm>
              <a:off x="2555172" y="5741209"/>
              <a:ext cx="138499" cy="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</a:t>
              </a:r>
              <a:endParaRPr lang="ja-JP" altLang="ja-JP" dirty="0"/>
            </a:p>
          </p:txBody>
        </p:sp>
      </p:grpSp>
      <p:grpSp>
        <p:nvGrpSpPr>
          <p:cNvPr id="285" name="グループ化 284"/>
          <p:cNvGrpSpPr/>
          <p:nvPr/>
        </p:nvGrpSpPr>
        <p:grpSpPr>
          <a:xfrm rot="5400000">
            <a:off x="1946286" y="1368212"/>
            <a:ext cx="222250" cy="388937"/>
            <a:chOff x="1629060" y="5698688"/>
            <a:chExt cx="222250" cy="388937"/>
          </a:xfrm>
        </p:grpSpPr>
        <p:sp>
          <p:nvSpPr>
            <p:cNvPr id="286" name="Freeform 314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315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316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317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Line 318"/>
            <p:cNvSpPr>
              <a:spLocks noChangeShapeType="1"/>
            </p:cNvSpPr>
            <p:nvPr/>
          </p:nvSpPr>
          <p:spPr bwMode="auto">
            <a:xfrm>
              <a:off x="1743360" y="5812988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Rectangle 319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Rectangle 320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Rectangle 321"/>
            <p:cNvSpPr>
              <a:spLocks noChangeArrowheads="1"/>
            </p:cNvSpPr>
            <p:nvPr/>
          </p:nvSpPr>
          <p:spPr bwMode="auto">
            <a:xfrm>
              <a:off x="1674903" y="5734790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294" name="直線コネクタ 293"/>
          <p:cNvCxnSpPr>
            <a:stCxn id="262" idx="1"/>
          </p:cNvCxnSpPr>
          <p:nvPr/>
        </p:nvCxnSpPr>
        <p:spPr bwMode="auto">
          <a:xfrm flipH="1">
            <a:off x="2030619" y="4743872"/>
            <a:ext cx="1275" cy="788193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" name="直線コネクタ 294"/>
          <p:cNvCxnSpPr/>
          <p:nvPr/>
        </p:nvCxnSpPr>
        <p:spPr bwMode="auto">
          <a:xfrm rot="5400000" flipH="1" flipV="1">
            <a:off x="1929983" y="5427799"/>
            <a:ext cx="8249" cy="20249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6" name="グループ化 295"/>
          <p:cNvGrpSpPr/>
          <p:nvPr/>
        </p:nvGrpSpPr>
        <p:grpSpPr>
          <a:xfrm rot="5400000">
            <a:off x="1681464" y="3095373"/>
            <a:ext cx="501376" cy="795948"/>
            <a:chOff x="1808447" y="3235170"/>
            <a:chExt cx="510284" cy="810090"/>
          </a:xfrm>
        </p:grpSpPr>
        <p:cxnSp>
          <p:nvCxnSpPr>
            <p:cNvPr id="297" name="直線コネクタ 296"/>
            <p:cNvCxnSpPr/>
            <p:nvPr/>
          </p:nvCxnSpPr>
          <p:spPr bwMode="auto">
            <a:xfrm>
              <a:off x="1808447" y="3235170"/>
              <a:ext cx="510284" cy="81009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8" name="直線コネクタ 297"/>
            <p:cNvCxnSpPr/>
            <p:nvPr/>
          </p:nvCxnSpPr>
          <p:spPr bwMode="auto">
            <a:xfrm flipH="1">
              <a:off x="1808447" y="3235170"/>
              <a:ext cx="510284" cy="81009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7" name="グループ化 256"/>
          <p:cNvGrpSpPr/>
          <p:nvPr/>
        </p:nvGrpSpPr>
        <p:grpSpPr>
          <a:xfrm rot="5400000">
            <a:off x="2023958" y="4548608"/>
            <a:ext cx="206375" cy="412750"/>
            <a:chOff x="6018497" y="5682813"/>
            <a:chExt cx="206375" cy="412750"/>
          </a:xfrm>
        </p:grpSpPr>
        <p:sp>
          <p:nvSpPr>
            <p:cNvPr id="258" name="Line 289"/>
            <p:cNvSpPr>
              <a:spLocks noChangeShapeType="1"/>
            </p:cNvSpPr>
            <p:nvPr/>
          </p:nvSpPr>
          <p:spPr bwMode="auto">
            <a:xfrm>
              <a:off x="6110572" y="5682813"/>
              <a:ext cx="0" cy="3746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290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291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292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293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Line 294"/>
            <p:cNvSpPr>
              <a:spLocks noChangeShapeType="1"/>
            </p:cNvSpPr>
            <p:nvPr/>
          </p:nvSpPr>
          <p:spPr bwMode="auto">
            <a:xfrm flipH="1">
              <a:off x="6056597" y="5866963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Line 295"/>
            <p:cNvSpPr>
              <a:spLocks noChangeShapeType="1"/>
            </p:cNvSpPr>
            <p:nvPr/>
          </p:nvSpPr>
          <p:spPr bwMode="auto">
            <a:xfrm flipH="1">
              <a:off x="6056597" y="5812988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Line 296"/>
            <p:cNvSpPr>
              <a:spLocks noChangeShapeType="1"/>
            </p:cNvSpPr>
            <p:nvPr/>
          </p:nvSpPr>
          <p:spPr bwMode="auto">
            <a:xfrm flipH="1">
              <a:off x="6064535" y="5805051"/>
              <a:ext cx="104775" cy="555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Line 297"/>
            <p:cNvSpPr>
              <a:spLocks noChangeShapeType="1"/>
            </p:cNvSpPr>
            <p:nvPr/>
          </p:nvSpPr>
          <p:spPr bwMode="auto">
            <a:xfrm flipH="1">
              <a:off x="6064535" y="5782826"/>
              <a:ext cx="50800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Line 298"/>
            <p:cNvSpPr>
              <a:spLocks noChangeShapeType="1"/>
            </p:cNvSpPr>
            <p:nvPr/>
          </p:nvSpPr>
          <p:spPr bwMode="auto">
            <a:xfrm flipH="1">
              <a:off x="6118510" y="5866963"/>
              <a:ext cx="49212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99" name="Rectangle 9"/>
          <p:cNvSpPr>
            <a:spLocks noChangeArrowheads="1"/>
          </p:cNvSpPr>
          <p:nvPr/>
        </p:nvSpPr>
        <p:spPr bwMode="auto">
          <a:xfrm>
            <a:off x="2374211" y="3415895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300" name="Rectangle 9"/>
          <p:cNvSpPr>
            <a:spLocks noChangeArrowheads="1"/>
          </p:cNvSpPr>
          <p:nvPr/>
        </p:nvSpPr>
        <p:spPr bwMode="auto">
          <a:xfrm>
            <a:off x="2378989" y="4059071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301" name="Rectangle 9"/>
          <p:cNvSpPr>
            <a:spLocks noChangeArrowheads="1"/>
          </p:cNvSpPr>
          <p:nvPr/>
        </p:nvSpPr>
        <p:spPr bwMode="auto">
          <a:xfrm>
            <a:off x="2384601" y="4654879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302" name="Rectangle 9"/>
          <p:cNvSpPr>
            <a:spLocks noChangeArrowheads="1"/>
          </p:cNvSpPr>
          <p:nvPr/>
        </p:nvSpPr>
        <p:spPr bwMode="auto">
          <a:xfrm>
            <a:off x="2376615" y="5229201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303" name="Freeform 82"/>
          <p:cNvSpPr>
            <a:spLocks/>
          </p:cNvSpPr>
          <p:nvPr/>
        </p:nvSpPr>
        <p:spPr bwMode="auto">
          <a:xfrm rot="5400000">
            <a:off x="9286215" y="5452476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FDEA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304" name="直線コネクタ 303"/>
          <p:cNvCxnSpPr/>
          <p:nvPr/>
        </p:nvCxnSpPr>
        <p:spPr bwMode="auto">
          <a:xfrm>
            <a:off x="9809373" y="2998189"/>
            <a:ext cx="0" cy="2604045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直線コネクタ 304"/>
          <p:cNvCxnSpPr/>
          <p:nvPr/>
        </p:nvCxnSpPr>
        <p:spPr bwMode="auto">
          <a:xfrm>
            <a:off x="9930174" y="765175"/>
            <a:ext cx="0" cy="232720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上矢印 305"/>
          <p:cNvSpPr/>
          <p:nvPr/>
        </p:nvSpPr>
        <p:spPr bwMode="auto">
          <a:xfrm rot="7854691">
            <a:off x="9516624" y="2692473"/>
            <a:ext cx="405045" cy="270030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1400">
              <a:ea typeface="ＭＳ Ｐゴシック" charset="-128"/>
            </a:endParaRPr>
          </a:p>
        </p:txBody>
      </p:sp>
      <p:sp>
        <p:nvSpPr>
          <p:cNvPr id="311" name="Freeform 83"/>
          <p:cNvSpPr>
            <a:spLocks/>
          </p:cNvSpPr>
          <p:nvPr/>
        </p:nvSpPr>
        <p:spPr bwMode="auto">
          <a:xfrm rot="5400000">
            <a:off x="9286215" y="5452476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2" name="Freeform 84"/>
          <p:cNvSpPr>
            <a:spLocks noEditPoints="1"/>
          </p:cNvSpPr>
          <p:nvPr/>
        </p:nvSpPr>
        <p:spPr bwMode="auto">
          <a:xfrm rot="5400000">
            <a:off x="8697399" y="4208816"/>
            <a:ext cx="2489216" cy="556902"/>
          </a:xfrm>
          <a:custGeom>
            <a:avLst/>
            <a:gdLst>
              <a:gd name="T0" fmla="*/ 48 w 6976"/>
              <a:gd name="T1" fmla="*/ 699 h 1088"/>
              <a:gd name="T2" fmla="*/ 48 w 6976"/>
              <a:gd name="T3" fmla="*/ 363 h 1088"/>
              <a:gd name="T4" fmla="*/ 0 w 6976"/>
              <a:gd name="T5" fmla="*/ 219 h 1088"/>
              <a:gd name="T6" fmla="*/ 91 w 6976"/>
              <a:gd name="T7" fmla="*/ 36 h 1088"/>
              <a:gd name="T8" fmla="*/ 433 w 6976"/>
              <a:gd name="T9" fmla="*/ 0 h 1088"/>
              <a:gd name="T10" fmla="*/ 673 w 6976"/>
              <a:gd name="T11" fmla="*/ 0 h 1088"/>
              <a:gd name="T12" fmla="*/ 865 w 6976"/>
              <a:gd name="T13" fmla="*/ 0 h 1088"/>
              <a:gd name="T14" fmla="*/ 1153 w 6976"/>
              <a:gd name="T15" fmla="*/ 48 h 1088"/>
              <a:gd name="T16" fmla="*/ 1489 w 6976"/>
              <a:gd name="T17" fmla="*/ 48 h 1088"/>
              <a:gd name="T18" fmla="*/ 1777 w 6976"/>
              <a:gd name="T19" fmla="*/ 0 h 1088"/>
              <a:gd name="T20" fmla="*/ 2017 w 6976"/>
              <a:gd name="T21" fmla="*/ 0 h 1088"/>
              <a:gd name="T22" fmla="*/ 2209 w 6976"/>
              <a:gd name="T23" fmla="*/ 0 h 1088"/>
              <a:gd name="T24" fmla="*/ 2497 w 6976"/>
              <a:gd name="T25" fmla="*/ 48 h 1088"/>
              <a:gd name="T26" fmla="*/ 2833 w 6976"/>
              <a:gd name="T27" fmla="*/ 48 h 1088"/>
              <a:gd name="T28" fmla="*/ 3121 w 6976"/>
              <a:gd name="T29" fmla="*/ 0 h 1088"/>
              <a:gd name="T30" fmla="*/ 3361 w 6976"/>
              <a:gd name="T31" fmla="*/ 0 h 1088"/>
              <a:gd name="T32" fmla="*/ 3553 w 6976"/>
              <a:gd name="T33" fmla="*/ 0 h 1088"/>
              <a:gd name="T34" fmla="*/ 3841 w 6976"/>
              <a:gd name="T35" fmla="*/ 48 h 1088"/>
              <a:gd name="T36" fmla="*/ 4177 w 6976"/>
              <a:gd name="T37" fmla="*/ 48 h 1088"/>
              <a:gd name="T38" fmla="*/ 4465 w 6976"/>
              <a:gd name="T39" fmla="*/ 0 h 1088"/>
              <a:gd name="T40" fmla="*/ 4705 w 6976"/>
              <a:gd name="T41" fmla="*/ 0 h 1088"/>
              <a:gd name="T42" fmla="*/ 4897 w 6976"/>
              <a:gd name="T43" fmla="*/ 0 h 1088"/>
              <a:gd name="T44" fmla="*/ 5185 w 6976"/>
              <a:gd name="T45" fmla="*/ 48 h 1088"/>
              <a:gd name="T46" fmla="*/ 5521 w 6976"/>
              <a:gd name="T47" fmla="*/ 48 h 1088"/>
              <a:gd name="T48" fmla="*/ 5809 w 6976"/>
              <a:gd name="T49" fmla="*/ 0 h 1088"/>
              <a:gd name="T50" fmla="*/ 6049 w 6976"/>
              <a:gd name="T51" fmla="*/ 0 h 1088"/>
              <a:gd name="T52" fmla="*/ 6241 w 6976"/>
              <a:gd name="T53" fmla="*/ 0 h 1088"/>
              <a:gd name="T54" fmla="*/ 6529 w 6976"/>
              <a:gd name="T55" fmla="*/ 48 h 1088"/>
              <a:gd name="T56" fmla="*/ 6861 w 6976"/>
              <a:gd name="T57" fmla="*/ 19 h 1088"/>
              <a:gd name="T58" fmla="*/ 6887 w 6976"/>
              <a:gd name="T59" fmla="*/ 94 h 1088"/>
              <a:gd name="T60" fmla="*/ 6976 w 6976"/>
              <a:gd name="T61" fmla="*/ 301 h 1088"/>
              <a:gd name="T62" fmla="*/ 6976 w 6976"/>
              <a:gd name="T63" fmla="*/ 541 h 1088"/>
              <a:gd name="T64" fmla="*/ 6976 w 6976"/>
              <a:gd name="T65" fmla="*/ 733 h 1088"/>
              <a:gd name="T66" fmla="*/ 6916 w 6976"/>
              <a:gd name="T67" fmla="*/ 952 h 1088"/>
              <a:gd name="T68" fmla="*/ 6832 w 6976"/>
              <a:gd name="T69" fmla="*/ 1081 h 1088"/>
              <a:gd name="T70" fmla="*/ 6729 w 6976"/>
              <a:gd name="T71" fmla="*/ 1040 h 1088"/>
              <a:gd name="T72" fmla="*/ 6393 w 6976"/>
              <a:gd name="T73" fmla="*/ 1040 h 1088"/>
              <a:gd name="T74" fmla="*/ 6105 w 6976"/>
              <a:gd name="T75" fmla="*/ 1088 h 1088"/>
              <a:gd name="T76" fmla="*/ 5865 w 6976"/>
              <a:gd name="T77" fmla="*/ 1088 h 1088"/>
              <a:gd name="T78" fmla="*/ 5673 w 6976"/>
              <a:gd name="T79" fmla="*/ 1088 h 1088"/>
              <a:gd name="T80" fmla="*/ 5385 w 6976"/>
              <a:gd name="T81" fmla="*/ 1040 h 1088"/>
              <a:gd name="T82" fmla="*/ 5049 w 6976"/>
              <a:gd name="T83" fmla="*/ 1040 h 1088"/>
              <a:gd name="T84" fmla="*/ 4761 w 6976"/>
              <a:gd name="T85" fmla="*/ 1088 h 1088"/>
              <a:gd name="T86" fmla="*/ 4521 w 6976"/>
              <a:gd name="T87" fmla="*/ 1088 h 1088"/>
              <a:gd name="T88" fmla="*/ 4329 w 6976"/>
              <a:gd name="T89" fmla="*/ 1088 h 1088"/>
              <a:gd name="T90" fmla="*/ 4041 w 6976"/>
              <a:gd name="T91" fmla="*/ 1040 h 1088"/>
              <a:gd name="T92" fmla="*/ 3705 w 6976"/>
              <a:gd name="T93" fmla="*/ 1040 h 1088"/>
              <a:gd name="T94" fmla="*/ 3417 w 6976"/>
              <a:gd name="T95" fmla="*/ 1088 h 1088"/>
              <a:gd name="T96" fmla="*/ 3177 w 6976"/>
              <a:gd name="T97" fmla="*/ 1088 h 1088"/>
              <a:gd name="T98" fmla="*/ 2985 w 6976"/>
              <a:gd name="T99" fmla="*/ 1088 h 1088"/>
              <a:gd name="T100" fmla="*/ 2697 w 6976"/>
              <a:gd name="T101" fmla="*/ 1040 h 1088"/>
              <a:gd name="T102" fmla="*/ 2361 w 6976"/>
              <a:gd name="T103" fmla="*/ 1040 h 1088"/>
              <a:gd name="T104" fmla="*/ 2073 w 6976"/>
              <a:gd name="T105" fmla="*/ 1088 h 1088"/>
              <a:gd name="T106" fmla="*/ 1833 w 6976"/>
              <a:gd name="T107" fmla="*/ 1088 h 1088"/>
              <a:gd name="T108" fmla="*/ 1641 w 6976"/>
              <a:gd name="T109" fmla="*/ 1088 h 1088"/>
              <a:gd name="T110" fmla="*/ 1353 w 6976"/>
              <a:gd name="T111" fmla="*/ 1040 h 1088"/>
              <a:gd name="T112" fmla="*/ 1017 w 6976"/>
              <a:gd name="T113" fmla="*/ 1040 h 1088"/>
              <a:gd name="T114" fmla="*/ 729 w 6976"/>
              <a:gd name="T115" fmla="*/ 1088 h 1088"/>
              <a:gd name="T116" fmla="*/ 489 w 6976"/>
              <a:gd name="T117" fmla="*/ 1088 h 1088"/>
              <a:gd name="T118" fmla="*/ 297 w 6976"/>
              <a:gd name="T119" fmla="*/ 1088 h 1088"/>
              <a:gd name="T120" fmla="*/ 56 w 6976"/>
              <a:gd name="T121" fmla="*/ 1028 h 1088"/>
              <a:gd name="T122" fmla="*/ 52 w 6976"/>
              <a:gd name="T123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76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89" y="0"/>
                </a:moveTo>
                <a:lnTo>
                  <a:pt x="5137" y="0"/>
                </a:lnTo>
                <a:lnTo>
                  <a:pt x="5137" y="48"/>
                </a:lnTo>
                <a:lnTo>
                  <a:pt x="5089" y="48"/>
                </a:lnTo>
                <a:lnTo>
                  <a:pt x="5089" y="0"/>
                </a:lnTo>
                <a:close/>
                <a:moveTo>
                  <a:pt x="5185" y="0"/>
                </a:moveTo>
                <a:lnTo>
                  <a:pt x="5233" y="0"/>
                </a:lnTo>
                <a:lnTo>
                  <a:pt x="5233" y="48"/>
                </a:lnTo>
                <a:lnTo>
                  <a:pt x="5185" y="48"/>
                </a:lnTo>
                <a:lnTo>
                  <a:pt x="5185" y="0"/>
                </a:lnTo>
                <a:close/>
                <a:moveTo>
                  <a:pt x="5281" y="0"/>
                </a:moveTo>
                <a:lnTo>
                  <a:pt x="5329" y="0"/>
                </a:lnTo>
                <a:lnTo>
                  <a:pt x="5329" y="48"/>
                </a:lnTo>
                <a:lnTo>
                  <a:pt x="5281" y="48"/>
                </a:lnTo>
                <a:lnTo>
                  <a:pt x="5281" y="0"/>
                </a:lnTo>
                <a:close/>
                <a:moveTo>
                  <a:pt x="5377" y="0"/>
                </a:moveTo>
                <a:lnTo>
                  <a:pt x="5425" y="0"/>
                </a:lnTo>
                <a:lnTo>
                  <a:pt x="5425" y="48"/>
                </a:lnTo>
                <a:lnTo>
                  <a:pt x="5377" y="48"/>
                </a:lnTo>
                <a:lnTo>
                  <a:pt x="5377" y="0"/>
                </a:lnTo>
                <a:close/>
                <a:moveTo>
                  <a:pt x="5473" y="0"/>
                </a:moveTo>
                <a:lnTo>
                  <a:pt x="5521" y="0"/>
                </a:lnTo>
                <a:lnTo>
                  <a:pt x="5521" y="48"/>
                </a:lnTo>
                <a:lnTo>
                  <a:pt x="5473" y="48"/>
                </a:lnTo>
                <a:lnTo>
                  <a:pt x="5473" y="0"/>
                </a:lnTo>
                <a:close/>
                <a:moveTo>
                  <a:pt x="5569" y="0"/>
                </a:moveTo>
                <a:lnTo>
                  <a:pt x="5617" y="0"/>
                </a:lnTo>
                <a:lnTo>
                  <a:pt x="5617" y="48"/>
                </a:lnTo>
                <a:lnTo>
                  <a:pt x="5569" y="48"/>
                </a:lnTo>
                <a:lnTo>
                  <a:pt x="5569" y="0"/>
                </a:lnTo>
                <a:close/>
                <a:moveTo>
                  <a:pt x="5665" y="0"/>
                </a:moveTo>
                <a:lnTo>
                  <a:pt x="5713" y="0"/>
                </a:lnTo>
                <a:lnTo>
                  <a:pt x="5713" y="48"/>
                </a:lnTo>
                <a:lnTo>
                  <a:pt x="5665" y="48"/>
                </a:lnTo>
                <a:lnTo>
                  <a:pt x="5665" y="0"/>
                </a:lnTo>
                <a:close/>
                <a:moveTo>
                  <a:pt x="5761" y="0"/>
                </a:moveTo>
                <a:lnTo>
                  <a:pt x="5809" y="0"/>
                </a:lnTo>
                <a:lnTo>
                  <a:pt x="5809" y="48"/>
                </a:lnTo>
                <a:lnTo>
                  <a:pt x="5761" y="48"/>
                </a:lnTo>
                <a:lnTo>
                  <a:pt x="5761" y="0"/>
                </a:lnTo>
                <a:close/>
                <a:moveTo>
                  <a:pt x="5857" y="0"/>
                </a:moveTo>
                <a:lnTo>
                  <a:pt x="5905" y="0"/>
                </a:lnTo>
                <a:lnTo>
                  <a:pt x="5905" y="48"/>
                </a:lnTo>
                <a:lnTo>
                  <a:pt x="5857" y="48"/>
                </a:lnTo>
                <a:lnTo>
                  <a:pt x="5857" y="0"/>
                </a:lnTo>
                <a:close/>
                <a:moveTo>
                  <a:pt x="5953" y="0"/>
                </a:moveTo>
                <a:lnTo>
                  <a:pt x="6001" y="0"/>
                </a:lnTo>
                <a:lnTo>
                  <a:pt x="6001" y="48"/>
                </a:lnTo>
                <a:lnTo>
                  <a:pt x="5953" y="48"/>
                </a:lnTo>
                <a:lnTo>
                  <a:pt x="5953" y="0"/>
                </a:lnTo>
                <a:close/>
                <a:moveTo>
                  <a:pt x="6049" y="0"/>
                </a:moveTo>
                <a:lnTo>
                  <a:pt x="6097" y="0"/>
                </a:lnTo>
                <a:lnTo>
                  <a:pt x="6097" y="48"/>
                </a:lnTo>
                <a:lnTo>
                  <a:pt x="6049" y="48"/>
                </a:lnTo>
                <a:lnTo>
                  <a:pt x="6049" y="0"/>
                </a:lnTo>
                <a:close/>
                <a:moveTo>
                  <a:pt x="6145" y="0"/>
                </a:moveTo>
                <a:lnTo>
                  <a:pt x="6193" y="0"/>
                </a:lnTo>
                <a:lnTo>
                  <a:pt x="6193" y="48"/>
                </a:lnTo>
                <a:lnTo>
                  <a:pt x="6145" y="48"/>
                </a:lnTo>
                <a:lnTo>
                  <a:pt x="6145" y="0"/>
                </a:lnTo>
                <a:close/>
                <a:moveTo>
                  <a:pt x="6241" y="0"/>
                </a:moveTo>
                <a:lnTo>
                  <a:pt x="6289" y="0"/>
                </a:lnTo>
                <a:lnTo>
                  <a:pt x="6289" y="48"/>
                </a:lnTo>
                <a:lnTo>
                  <a:pt x="6241" y="48"/>
                </a:lnTo>
                <a:lnTo>
                  <a:pt x="6241" y="0"/>
                </a:lnTo>
                <a:close/>
                <a:moveTo>
                  <a:pt x="6337" y="0"/>
                </a:moveTo>
                <a:lnTo>
                  <a:pt x="6385" y="0"/>
                </a:lnTo>
                <a:lnTo>
                  <a:pt x="6385" y="48"/>
                </a:lnTo>
                <a:lnTo>
                  <a:pt x="6337" y="48"/>
                </a:lnTo>
                <a:lnTo>
                  <a:pt x="6337" y="0"/>
                </a:lnTo>
                <a:close/>
                <a:moveTo>
                  <a:pt x="6433" y="0"/>
                </a:moveTo>
                <a:lnTo>
                  <a:pt x="6481" y="0"/>
                </a:lnTo>
                <a:lnTo>
                  <a:pt x="6481" y="48"/>
                </a:lnTo>
                <a:lnTo>
                  <a:pt x="6433" y="48"/>
                </a:lnTo>
                <a:lnTo>
                  <a:pt x="6433" y="0"/>
                </a:lnTo>
                <a:close/>
                <a:moveTo>
                  <a:pt x="6529" y="0"/>
                </a:moveTo>
                <a:lnTo>
                  <a:pt x="6577" y="0"/>
                </a:lnTo>
                <a:lnTo>
                  <a:pt x="6577" y="48"/>
                </a:lnTo>
                <a:lnTo>
                  <a:pt x="6529" y="48"/>
                </a:lnTo>
                <a:lnTo>
                  <a:pt x="6529" y="0"/>
                </a:lnTo>
                <a:close/>
                <a:moveTo>
                  <a:pt x="6625" y="0"/>
                </a:moveTo>
                <a:lnTo>
                  <a:pt x="6673" y="0"/>
                </a:lnTo>
                <a:lnTo>
                  <a:pt x="6673" y="48"/>
                </a:lnTo>
                <a:lnTo>
                  <a:pt x="6625" y="48"/>
                </a:lnTo>
                <a:lnTo>
                  <a:pt x="6625" y="0"/>
                </a:lnTo>
                <a:close/>
                <a:moveTo>
                  <a:pt x="6721" y="0"/>
                </a:moveTo>
                <a:lnTo>
                  <a:pt x="6769" y="0"/>
                </a:lnTo>
                <a:lnTo>
                  <a:pt x="6769" y="48"/>
                </a:lnTo>
                <a:lnTo>
                  <a:pt x="6721" y="48"/>
                </a:lnTo>
                <a:lnTo>
                  <a:pt x="6721" y="0"/>
                </a:lnTo>
                <a:close/>
                <a:moveTo>
                  <a:pt x="6824" y="6"/>
                </a:moveTo>
                <a:lnTo>
                  <a:pt x="6854" y="15"/>
                </a:lnTo>
                <a:cubicBezTo>
                  <a:pt x="6857" y="16"/>
                  <a:pt x="6859" y="17"/>
                  <a:pt x="6861" y="19"/>
                </a:cubicBezTo>
                <a:lnTo>
                  <a:pt x="6874" y="28"/>
                </a:lnTo>
                <a:lnTo>
                  <a:pt x="6848" y="67"/>
                </a:lnTo>
                <a:lnTo>
                  <a:pt x="6834" y="58"/>
                </a:lnTo>
                <a:lnTo>
                  <a:pt x="6841" y="61"/>
                </a:lnTo>
                <a:lnTo>
                  <a:pt x="6810" y="52"/>
                </a:lnTo>
                <a:lnTo>
                  <a:pt x="6824" y="6"/>
                </a:lnTo>
                <a:close/>
                <a:moveTo>
                  <a:pt x="6914" y="54"/>
                </a:moveTo>
                <a:lnTo>
                  <a:pt x="6916" y="56"/>
                </a:lnTo>
                <a:cubicBezTo>
                  <a:pt x="6919" y="57"/>
                  <a:pt x="6921" y="60"/>
                  <a:pt x="6923" y="62"/>
                </a:cubicBezTo>
                <a:lnTo>
                  <a:pt x="6948" y="101"/>
                </a:lnTo>
                <a:lnTo>
                  <a:pt x="6908" y="127"/>
                </a:lnTo>
                <a:lnTo>
                  <a:pt x="6882" y="89"/>
                </a:lnTo>
                <a:lnTo>
                  <a:pt x="6889" y="95"/>
                </a:lnTo>
                <a:lnTo>
                  <a:pt x="6887" y="94"/>
                </a:lnTo>
                <a:lnTo>
                  <a:pt x="6914" y="54"/>
                </a:lnTo>
                <a:close/>
                <a:moveTo>
                  <a:pt x="6970" y="150"/>
                </a:moveTo>
                <a:lnTo>
                  <a:pt x="6972" y="156"/>
                </a:lnTo>
                <a:cubicBezTo>
                  <a:pt x="6973" y="158"/>
                  <a:pt x="6973" y="160"/>
                  <a:pt x="6973" y="161"/>
                </a:cubicBezTo>
                <a:lnTo>
                  <a:pt x="6976" y="196"/>
                </a:lnTo>
                <a:lnTo>
                  <a:pt x="6976" y="205"/>
                </a:lnTo>
                <a:lnTo>
                  <a:pt x="6928" y="205"/>
                </a:lnTo>
                <a:lnTo>
                  <a:pt x="6929" y="201"/>
                </a:lnTo>
                <a:lnTo>
                  <a:pt x="6926" y="166"/>
                </a:lnTo>
                <a:lnTo>
                  <a:pt x="6927" y="171"/>
                </a:lnTo>
                <a:lnTo>
                  <a:pt x="6925" y="165"/>
                </a:lnTo>
                <a:lnTo>
                  <a:pt x="6970" y="150"/>
                </a:lnTo>
                <a:close/>
                <a:moveTo>
                  <a:pt x="6976" y="253"/>
                </a:moveTo>
                <a:lnTo>
                  <a:pt x="6976" y="301"/>
                </a:lnTo>
                <a:lnTo>
                  <a:pt x="6928" y="301"/>
                </a:lnTo>
                <a:lnTo>
                  <a:pt x="6928" y="253"/>
                </a:lnTo>
                <a:lnTo>
                  <a:pt x="6976" y="253"/>
                </a:lnTo>
                <a:close/>
                <a:moveTo>
                  <a:pt x="6976" y="349"/>
                </a:moveTo>
                <a:lnTo>
                  <a:pt x="6976" y="397"/>
                </a:lnTo>
                <a:lnTo>
                  <a:pt x="6928" y="397"/>
                </a:lnTo>
                <a:lnTo>
                  <a:pt x="6928" y="349"/>
                </a:lnTo>
                <a:lnTo>
                  <a:pt x="6976" y="349"/>
                </a:lnTo>
                <a:close/>
                <a:moveTo>
                  <a:pt x="6976" y="445"/>
                </a:moveTo>
                <a:lnTo>
                  <a:pt x="6976" y="493"/>
                </a:lnTo>
                <a:lnTo>
                  <a:pt x="6928" y="493"/>
                </a:lnTo>
                <a:lnTo>
                  <a:pt x="6928" y="445"/>
                </a:lnTo>
                <a:lnTo>
                  <a:pt x="6976" y="445"/>
                </a:lnTo>
                <a:close/>
                <a:moveTo>
                  <a:pt x="6976" y="541"/>
                </a:moveTo>
                <a:lnTo>
                  <a:pt x="6976" y="589"/>
                </a:lnTo>
                <a:lnTo>
                  <a:pt x="6928" y="589"/>
                </a:lnTo>
                <a:lnTo>
                  <a:pt x="6928" y="541"/>
                </a:lnTo>
                <a:lnTo>
                  <a:pt x="6976" y="541"/>
                </a:lnTo>
                <a:close/>
                <a:moveTo>
                  <a:pt x="6976" y="637"/>
                </a:moveTo>
                <a:lnTo>
                  <a:pt x="6976" y="685"/>
                </a:lnTo>
                <a:lnTo>
                  <a:pt x="6928" y="685"/>
                </a:lnTo>
                <a:lnTo>
                  <a:pt x="6928" y="637"/>
                </a:lnTo>
                <a:lnTo>
                  <a:pt x="6976" y="637"/>
                </a:lnTo>
                <a:close/>
                <a:moveTo>
                  <a:pt x="6976" y="733"/>
                </a:moveTo>
                <a:lnTo>
                  <a:pt x="6976" y="781"/>
                </a:lnTo>
                <a:lnTo>
                  <a:pt x="6928" y="781"/>
                </a:lnTo>
                <a:lnTo>
                  <a:pt x="6928" y="733"/>
                </a:lnTo>
                <a:lnTo>
                  <a:pt x="6976" y="733"/>
                </a:lnTo>
                <a:close/>
                <a:moveTo>
                  <a:pt x="6976" y="829"/>
                </a:moveTo>
                <a:lnTo>
                  <a:pt x="6976" y="877"/>
                </a:lnTo>
                <a:lnTo>
                  <a:pt x="6928" y="877"/>
                </a:lnTo>
                <a:lnTo>
                  <a:pt x="6928" y="829"/>
                </a:lnTo>
                <a:lnTo>
                  <a:pt x="6976" y="829"/>
                </a:lnTo>
                <a:close/>
                <a:moveTo>
                  <a:pt x="6974" y="927"/>
                </a:moveTo>
                <a:lnTo>
                  <a:pt x="6973" y="929"/>
                </a:lnTo>
                <a:cubicBezTo>
                  <a:pt x="6973" y="930"/>
                  <a:pt x="6973" y="932"/>
                  <a:pt x="6972" y="934"/>
                </a:cubicBezTo>
                <a:lnTo>
                  <a:pt x="6961" y="967"/>
                </a:lnTo>
                <a:cubicBezTo>
                  <a:pt x="6961" y="969"/>
                  <a:pt x="6960" y="971"/>
                  <a:pt x="6959" y="973"/>
                </a:cubicBezTo>
                <a:lnTo>
                  <a:pt x="6952" y="982"/>
                </a:lnTo>
                <a:lnTo>
                  <a:pt x="6912" y="956"/>
                </a:lnTo>
                <a:lnTo>
                  <a:pt x="6918" y="946"/>
                </a:lnTo>
                <a:lnTo>
                  <a:pt x="6916" y="952"/>
                </a:lnTo>
                <a:lnTo>
                  <a:pt x="6927" y="919"/>
                </a:lnTo>
                <a:lnTo>
                  <a:pt x="6926" y="924"/>
                </a:lnTo>
                <a:lnTo>
                  <a:pt x="6926" y="923"/>
                </a:lnTo>
                <a:lnTo>
                  <a:pt x="6974" y="927"/>
                </a:lnTo>
                <a:close/>
                <a:moveTo>
                  <a:pt x="6926" y="1022"/>
                </a:moveTo>
                <a:lnTo>
                  <a:pt x="6923" y="1028"/>
                </a:lnTo>
                <a:cubicBezTo>
                  <a:pt x="6921" y="1030"/>
                  <a:pt x="6918" y="1033"/>
                  <a:pt x="6916" y="1035"/>
                </a:cubicBezTo>
                <a:lnTo>
                  <a:pt x="6881" y="1057"/>
                </a:lnTo>
                <a:lnTo>
                  <a:pt x="6854" y="1017"/>
                </a:lnTo>
                <a:lnTo>
                  <a:pt x="6889" y="994"/>
                </a:lnTo>
                <a:lnTo>
                  <a:pt x="6882" y="1001"/>
                </a:lnTo>
                <a:lnTo>
                  <a:pt x="6886" y="996"/>
                </a:lnTo>
                <a:lnTo>
                  <a:pt x="6926" y="1022"/>
                </a:lnTo>
                <a:close/>
                <a:moveTo>
                  <a:pt x="6832" y="1081"/>
                </a:moveTo>
                <a:lnTo>
                  <a:pt x="6822" y="1084"/>
                </a:lnTo>
                <a:cubicBezTo>
                  <a:pt x="6820" y="1085"/>
                  <a:pt x="6818" y="1085"/>
                  <a:pt x="6817" y="1085"/>
                </a:cubicBezTo>
                <a:lnTo>
                  <a:pt x="6782" y="1088"/>
                </a:lnTo>
                <a:lnTo>
                  <a:pt x="6777" y="1088"/>
                </a:lnTo>
                <a:lnTo>
                  <a:pt x="6777" y="1040"/>
                </a:lnTo>
                <a:lnTo>
                  <a:pt x="6777" y="1041"/>
                </a:lnTo>
                <a:lnTo>
                  <a:pt x="6812" y="1038"/>
                </a:lnTo>
                <a:lnTo>
                  <a:pt x="6807" y="1039"/>
                </a:lnTo>
                <a:lnTo>
                  <a:pt x="6817" y="1035"/>
                </a:lnTo>
                <a:lnTo>
                  <a:pt x="6832" y="1081"/>
                </a:lnTo>
                <a:close/>
                <a:moveTo>
                  <a:pt x="6729" y="1088"/>
                </a:moveTo>
                <a:lnTo>
                  <a:pt x="6681" y="1088"/>
                </a:lnTo>
                <a:lnTo>
                  <a:pt x="6681" y="1040"/>
                </a:lnTo>
                <a:lnTo>
                  <a:pt x="6729" y="1040"/>
                </a:lnTo>
                <a:lnTo>
                  <a:pt x="6729" y="1088"/>
                </a:lnTo>
                <a:close/>
                <a:moveTo>
                  <a:pt x="6633" y="1088"/>
                </a:moveTo>
                <a:lnTo>
                  <a:pt x="6585" y="1088"/>
                </a:lnTo>
                <a:lnTo>
                  <a:pt x="6585" y="1040"/>
                </a:lnTo>
                <a:lnTo>
                  <a:pt x="6633" y="1040"/>
                </a:lnTo>
                <a:lnTo>
                  <a:pt x="6633" y="1088"/>
                </a:lnTo>
                <a:close/>
                <a:moveTo>
                  <a:pt x="6537" y="1088"/>
                </a:moveTo>
                <a:lnTo>
                  <a:pt x="6489" y="1088"/>
                </a:lnTo>
                <a:lnTo>
                  <a:pt x="6489" y="1040"/>
                </a:lnTo>
                <a:lnTo>
                  <a:pt x="6537" y="1040"/>
                </a:lnTo>
                <a:lnTo>
                  <a:pt x="6537" y="1088"/>
                </a:lnTo>
                <a:close/>
                <a:moveTo>
                  <a:pt x="6441" y="1088"/>
                </a:moveTo>
                <a:lnTo>
                  <a:pt x="6393" y="1088"/>
                </a:lnTo>
                <a:lnTo>
                  <a:pt x="6393" y="1040"/>
                </a:lnTo>
                <a:lnTo>
                  <a:pt x="6441" y="1040"/>
                </a:lnTo>
                <a:lnTo>
                  <a:pt x="6441" y="1088"/>
                </a:lnTo>
                <a:close/>
                <a:moveTo>
                  <a:pt x="6345" y="1088"/>
                </a:moveTo>
                <a:lnTo>
                  <a:pt x="6297" y="1088"/>
                </a:lnTo>
                <a:lnTo>
                  <a:pt x="6297" y="1040"/>
                </a:lnTo>
                <a:lnTo>
                  <a:pt x="6345" y="1040"/>
                </a:lnTo>
                <a:lnTo>
                  <a:pt x="6345" y="1088"/>
                </a:lnTo>
                <a:close/>
                <a:moveTo>
                  <a:pt x="6249" y="1088"/>
                </a:moveTo>
                <a:lnTo>
                  <a:pt x="6201" y="1088"/>
                </a:lnTo>
                <a:lnTo>
                  <a:pt x="6201" y="1040"/>
                </a:lnTo>
                <a:lnTo>
                  <a:pt x="6249" y="1040"/>
                </a:lnTo>
                <a:lnTo>
                  <a:pt x="6249" y="1088"/>
                </a:lnTo>
                <a:close/>
                <a:moveTo>
                  <a:pt x="6153" y="1088"/>
                </a:moveTo>
                <a:lnTo>
                  <a:pt x="6105" y="1088"/>
                </a:lnTo>
                <a:lnTo>
                  <a:pt x="6105" y="1040"/>
                </a:lnTo>
                <a:lnTo>
                  <a:pt x="6153" y="1040"/>
                </a:lnTo>
                <a:lnTo>
                  <a:pt x="6153" y="1088"/>
                </a:lnTo>
                <a:close/>
                <a:moveTo>
                  <a:pt x="6057" y="1088"/>
                </a:moveTo>
                <a:lnTo>
                  <a:pt x="6009" y="1088"/>
                </a:lnTo>
                <a:lnTo>
                  <a:pt x="6009" y="1040"/>
                </a:lnTo>
                <a:lnTo>
                  <a:pt x="6057" y="1040"/>
                </a:lnTo>
                <a:lnTo>
                  <a:pt x="6057" y="1088"/>
                </a:lnTo>
                <a:close/>
                <a:moveTo>
                  <a:pt x="5961" y="1088"/>
                </a:moveTo>
                <a:lnTo>
                  <a:pt x="5913" y="1088"/>
                </a:lnTo>
                <a:lnTo>
                  <a:pt x="5913" y="1040"/>
                </a:lnTo>
                <a:lnTo>
                  <a:pt x="5961" y="1040"/>
                </a:lnTo>
                <a:lnTo>
                  <a:pt x="5961" y="1088"/>
                </a:lnTo>
                <a:close/>
                <a:moveTo>
                  <a:pt x="5865" y="1088"/>
                </a:moveTo>
                <a:lnTo>
                  <a:pt x="5817" y="1088"/>
                </a:lnTo>
                <a:lnTo>
                  <a:pt x="5817" y="1040"/>
                </a:lnTo>
                <a:lnTo>
                  <a:pt x="5865" y="1040"/>
                </a:lnTo>
                <a:lnTo>
                  <a:pt x="5865" y="1088"/>
                </a:lnTo>
                <a:close/>
                <a:moveTo>
                  <a:pt x="5769" y="1088"/>
                </a:moveTo>
                <a:lnTo>
                  <a:pt x="5721" y="1088"/>
                </a:lnTo>
                <a:lnTo>
                  <a:pt x="5721" y="1040"/>
                </a:lnTo>
                <a:lnTo>
                  <a:pt x="5769" y="1040"/>
                </a:lnTo>
                <a:lnTo>
                  <a:pt x="5769" y="1088"/>
                </a:lnTo>
                <a:close/>
                <a:moveTo>
                  <a:pt x="5673" y="1088"/>
                </a:moveTo>
                <a:lnTo>
                  <a:pt x="5625" y="1088"/>
                </a:lnTo>
                <a:lnTo>
                  <a:pt x="5625" y="1040"/>
                </a:lnTo>
                <a:lnTo>
                  <a:pt x="5673" y="1040"/>
                </a:lnTo>
                <a:lnTo>
                  <a:pt x="5673" y="1088"/>
                </a:lnTo>
                <a:close/>
                <a:moveTo>
                  <a:pt x="5577" y="1088"/>
                </a:moveTo>
                <a:lnTo>
                  <a:pt x="5529" y="1088"/>
                </a:lnTo>
                <a:lnTo>
                  <a:pt x="5529" y="1040"/>
                </a:lnTo>
                <a:lnTo>
                  <a:pt x="5577" y="1040"/>
                </a:lnTo>
                <a:lnTo>
                  <a:pt x="5577" y="1088"/>
                </a:lnTo>
                <a:close/>
                <a:moveTo>
                  <a:pt x="5481" y="1088"/>
                </a:moveTo>
                <a:lnTo>
                  <a:pt x="5433" y="1088"/>
                </a:lnTo>
                <a:lnTo>
                  <a:pt x="5433" y="1040"/>
                </a:lnTo>
                <a:lnTo>
                  <a:pt x="5481" y="1040"/>
                </a:lnTo>
                <a:lnTo>
                  <a:pt x="5481" y="1088"/>
                </a:lnTo>
                <a:close/>
                <a:moveTo>
                  <a:pt x="5385" y="1088"/>
                </a:moveTo>
                <a:lnTo>
                  <a:pt x="5337" y="1088"/>
                </a:lnTo>
                <a:lnTo>
                  <a:pt x="5337" y="1040"/>
                </a:lnTo>
                <a:lnTo>
                  <a:pt x="5385" y="1040"/>
                </a:lnTo>
                <a:lnTo>
                  <a:pt x="5385" y="1088"/>
                </a:lnTo>
                <a:close/>
                <a:moveTo>
                  <a:pt x="5289" y="1088"/>
                </a:moveTo>
                <a:lnTo>
                  <a:pt x="5241" y="1088"/>
                </a:lnTo>
                <a:lnTo>
                  <a:pt x="5241" y="1040"/>
                </a:lnTo>
                <a:lnTo>
                  <a:pt x="5289" y="1040"/>
                </a:lnTo>
                <a:lnTo>
                  <a:pt x="5289" y="1088"/>
                </a:lnTo>
                <a:close/>
                <a:moveTo>
                  <a:pt x="5193" y="1088"/>
                </a:moveTo>
                <a:lnTo>
                  <a:pt x="5145" y="1088"/>
                </a:lnTo>
                <a:lnTo>
                  <a:pt x="5145" y="1040"/>
                </a:lnTo>
                <a:lnTo>
                  <a:pt x="5193" y="1040"/>
                </a:lnTo>
                <a:lnTo>
                  <a:pt x="5193" y="1088"/>
                </a:lnTo>
                <a:close/>
                <a:moveTo>
                  <a:pt x="5097" y="1088"/>
                </a:moveTo>
                <a:lnTo>
                  <a:pt x="5049" y="1088"/>
                </a:lnTo>
                <a:lnTo>
                  <a:pt x="5049" y="1040"/>
                </a:lnTo>
                <a:lnTo>
                  <a:pt x="5097" y="1040"/>
                </a:lnTo>
                <a:lnTo>
                  <a:pt x="5097" y="1088"/>
                </a:lnTo>
                <a:close/>
                <a:moveTo>
                  <a:pt x="5001" y="1088"/>
                </a:moveTo>
                <a:lnTo>
                  <a:pt x="4953" y="1088"/>
                </a:lnTo>
                <a:lnTo>
                  <a:pt x="4953" y="1040"/>
                </a:lnTo>
                <a:lnTo>
                  <a:pt x="5001" y="1040"/>
                </a:lnTo>
                <a:lnTo>
                  <a:pt x="5001" y="1088"/>
                </a:lnTo>
                <a:close/>
                <a:moveTo>
                  <a:pt x="4905" y="1088"/>
                </a:moveTo>
                <a:lnTo>
                  <a:pt x="4857" y="1088"/>
                </a:lnTo>
                <a:lnTo>
                  <a:pt x="4857" y="1040"/>
                </a:lnTo>
                <a:lnTo>
                  <a:pt x="4905" y="1040"/>
                </a:lnTo>
                <a:lnTo>
                  <a:pt x="4905" y="1088"/>
                </a:lnTo>
                <a:close/>
                <a:moveTo>
                  <a:pt x="4809" y="1088"/>
                </a:moveTo>
                <a:lnTo>
                  <a:pt x="4761" y="1088"/>
                </a:lnTo>
                <a:lnTo>
                  <a:pt x="4761" y="1040"/>
                </a:lnTo>
                <a:lnTo>
                  <a:pt x="4809" y="1040"/>
                </a:lnTo>
                <a:lnTo>
                  <a:pt x="4809" y="1088"/>
                </a:lnTo>
                <a:close/>
                <a:moveTo>
                  <a:pt x="4713" y="1088"/>
                </a:moveTo>
                <a:lnTo>
                  <a:pt x="4665" y="1088"/>
                </a:lnTo>
                <a:lnTo>
                  <a:pt x="4665" y="1040"/>
                </a:lnTo>
                <a:lnTo>
                  <a:pt x="4713" y="1040"/>
                </a:lnTo>
                <a:lnTo>
                  <a:pt x="4713" y="1088"/>
                </a:lnTo>
                <a:close/>
                <a:moveTo>
                  <a:pt x="4617" y="1088"/>
                </a:moveTo>
                <a:lnTo>
                  <a:pt x="4569" y="1088"/>
                </a:lnTo>
                <a:lnTo>
                  <a:pt x="4569" y="1040"/>
                </a:lnTo>
                <a:lnTo>
                  <a:pt x="4617" y="1040"/>
                </a:lnTo>
                <a:lnTo>
                  <a:pt x="4617" y="1088"/>
                </a:lnTo>
                <a:close/>
                <a:moveTo>
                  <a:pt x="4521" y="1088"/>
                </a:moveTo>
                <a:lnTo>
                  <a:pt x="4473" y="1088"/>
                </a:lnTo>
                <a:lnTo>
                  <a:pt x="4473" y="1040"/>
                </a:lnTo>
                <a:lnTo>
                  <a:pt x="4521" y="1040"/>
                </a:lnTo>
                <a:lnTo>
                  <a:pt x="4521" y="1088"/>
                </a:lnTo>
                <a:close/>
                <a:moveTo>
                  <a:pt x="4425" y="1088"/>
                </a:moveTo>
                <a:lnTo>
                  <a:pt x="4377" y="1088"/>
                </a:lnTo>
                <a:lnTo>
                  <a:pt x="4377" y="1040"/>
                </a:lnTo>
                <a:lnTo>
                  <a:pt x="4425" y="1040"/>
                </a:lnTo>
                <a:lnTo>
                  <a:pt x="4425" y="1088"/>
                </a:lnTo>
                <a:close/>
                <a:moveTo>
                  <a:pt x="4329" y="1088"/>
                </a:moveTo>
                <a:lnTo>
                  <a:pt x="4281" y="1088"/>
                </a:lnTo>
                <a:lnTo>
                  <a:pt x="4281" y="1040"/>
                </a:lnTo>
                <a:lnTo>
                  <a:pt x="4329" y="1040"/>
                </a:lnTo>
                <a:lnTo>
                  <a:pt x="4329" y="1088"/>
                </a:lnTo>
                <a:close/>
                <a:moveTo>
                  <a:pt x="4233" y="1088"/>
                </a:moveTo>
                <a:lnTo>
                  <a:pt x="4185" y="1088"/>
                </a:lnTo>
                <a:lnTo>
                  <a:pt x="4185" y="1040"/>
                </a:lnTo>
                <a:lnTo>
                  <a:pt x="4233" y="1040"/>
                </a:lnTo>
                <a:lnTo>
                  <a:pt x="4233" y="1088"/>
                </a:lnTo>
                <a:close/>
                <a:moveTo>
                  <a:pt x="4137" y="1088"/>
                </a:moveTo>
                <a:lnTo>
                  <a:pt x="4089" y="1088"/>
                </a:lnTo>
                <a:lnTo>
                  <a:pt x="4089" y="1040"/>
                </a:lnTo>
                <a:lnTo>
                  <a:pt x="4137" y="1040"/>
                </a:lnTo>
                <a:lnTo>
                  <a:pt x="4137" y="1088"/>
                </a:lnTo>
                <a:close/>
                <a:moveTo>
                  <a:pt x="4041" y="1088"/>
                </a:moveTo>
                <a:lnTo>
                  <a:pt x="3993" y="1088"/>
                </a:lnTo>
                <a:lnTo>
                  <a:pt x="3993" y="1040"/>
                </a:lnTo>
                <a:lnTo>
                  <a:pt x="4041" y="1040"/>
                </a:lnTo>
                <a:lnTo>
                  <a:pt x="4041" y="1088"/>
                </a:lnTo>
                <a:close/>
                <a:moveTo>
                  <a:pt x="3945" y="1088"/>
                </a:moveTo>
                <a:lnTo>
                  <a:pt x="3897" y="1088"/>
                </a:lnTo>
                <a:lnTo>
                  <a:pt x="3897" y="1040"/>
                </a:lnTo>
                <a:lnTo>
                  <a:pt x="3945" y="1040"/>
                </a:lnTo>
                <a:lnTo>
                  <a:pt x="3945" y="1088"/>
                </a:lnTo>
                <a:close/>
                <a:moveTo>
                  <a:pt x="3849" y="1088"/>
                </a:moveTo>
                <a:lnTo>
                  <a:pt x="3801" y="1088"/>
                </a:lnTo>
                <a:lnTo>
                  <a:pt x="3801" y="1040"/>
                </a:lnTo>
                <a:lnTo>
                  <a:pt x="3849" y="1040"/>
                </a:lnTo>
                <a:lnTo>
                  <a:pt x="3849" y="1088"/>
                </a:lnTo>
                <a:close/>
                <a:moveTo>
                  <a:pt x="3753" y="1088"/>
                </a:moveTo>
                <a:lnTo>
                  <a:pt x="3705" y="1088"/>
                </a:lnTo>
                <a:lnTo>
                  <a:pt x="3705" y="1040"/>
                </a:lnTo>
                <a:lnTo>
                  <a:pt x="3753" y="1040"/>
                </a:lnTo>
                <a:lnTo>
                  <a:pt x="3753" y="1088"/>
                </a:lnTo>
                <a:close/>
                <a:moveTo>
                  <a:pt x="3657" y="1088"/>
                </a:moveTo>
                <a:lnTo>
                  <a:pt x="3609" y="1088"/>
                </a:lnTo>
                <a:lnTo>
                  <a:pt x="3609" y="1040"/>
                </a:lnTo>
                <a:lnTo>
                  <a:pt x="3657" y="1040"/>
                </a:lnTo>
                <a:lnTo>
                  <a:pt x="3657" y="1088"/>
                </a:lnTo>
                <a:close/>
                <a:moveTo>
                  <a:pt x="3561" y="1088"/>
                </a:moveTo>
                <a:lnTo>
                  <a:pt x="3513" y="1088"/>
                </a:lnTo>
                <a:lnTo>
                  <a:pt x="3513" y="1040"/>
                </a:lnTo>
                <a:lnTo>
                  <a:pt x="3561" y="1040"/>
                </a:lnTo>
                <a:lnTo>
                  <a:pt x="3561" y="1088"/>
                </a:lnTo>
                <a:close/>
                <a:moveTo>
                  <a:pt x="3465" y="1088"/>
                </a:moveTo>
                <a:lnTo>
                  <a:pt x="3417" y="1088"/>
                </a:lnTo>
                <a:lnTo>
                  <a:pt x="3417" y="1040"/>
                </a:lnTo>
                <a:lnTo>
                  <a:pt x="3465" y="1040"/>
                </a:lnTo>
                <a:lnTo>
                  <a:pt x="3465" y="1088"/>
                </a:lnTo>
                <a:close/>
                <a:moveTo>
                  <a:pt x="3369" y="1088"/>
                </a:moveTo>
                <a:lnTo>
                  <a:pt x="3321" y="1088"/>
                </a:lnTo>
                <a:lnTo>
                  <a:pt x="3321" y="1040"/>
                </a:lnTo>
                <a:lnTo>
                  <a:pt x="3369" y="1040"/>
                </a:lnTo>
                <a:lnTo>
                  <a:pt x="3369" y="1088"/>
                </a:lnTo>
                <a:close/>
                <a:moveTo>
                  <a:pt x="3273" y="1088"/>
                </a:moveTo>
                <a:lnTo>
                  <a:pt x="3225" y="1088"/>
                </a:lnTo>
                <a:lnTo>
                  <a:pt x="3225" y="1040"/>
                </a:lnTo>
                <a:lnTo>
                  <a:pt x="3273" y="1040"/>
                </a:lnTo>
                <a:lnTo>
                  <a:pt x="3273" y="1088"/>
                </a:lnTo>
                <a:close/>
                <a:moveTo>
                  <a:pt x="3177" y="1088"/>
                </a:moveTo>
                <a:lnTo>
                  <a:pt x="3129" y="1088"/>
                </a:lnTo>
                <a:lnTo>
                  <a:pt x="3129" y="1040"/>
                </a:lnTo>
                <a:lnTo>
                  <a:pt x="3177" y="1040"/>
                </a:lnTo>
                <a:lnTo>
                  <a:pt x="3177" y="1088"/>
                </a:lnTo>
                <a:close/>
                <a:moveTo>
                  <a:pt x="3081" y="1088"/>
                </a:moveTo>
                <a:lnTo>
                  <a:pt x="3033" y="1088"/>
                </a:lnTo>
                <a:lnTo>
                  <a:pt x="3033" y="1040"/>
                </a:lnTo>
                <a:lnTo>
                  <a:pt x="3081" y="1040"/>
                </a:lnTo>
                <a:lnTo>
                  <a:pt x="3081" y="1088"/>
                </a:lnTo>
                <a:close/>
                <a:moveTo>
                  <a:pt x="2985" y="1088"/>
                </a:moveTo>
                <a:lnTo>
                  <a:pt x="2937" y="1088"/>
                </a:lnTo>
                <a:lnTo>
                  <a:pt x="2937" y="1040"/>
                </a:lnTo>
                <a:lnTo>
                  <a:pt x="2985" y="1040"/>
                </a:lnTo>
                <a:lnTo>
                  <a:pt x="2985" y="1088"/>
                </a:lnTo>
                <a:close/>
                <a:moveTo>
                  <a:pt x="2889" y="1088"/>
                </a:moveTo>
                <a:lnTo>
                  <a:pt x="2841" y="1088"/>
                </a:lnTo>
                <a:lnTo>
                  <a:pt x="2841" y="1040"/>
                </a:lnTo>
                <a:lnTo>
                  <a:pt x="2889" y="1040"/>
                </a:lnTo>
                <a:lnTo>
                  <a:pt x="2889" y="1088"/>
                </a:lnTo>
                <a:close/>
                <a:moveTo>
                  <a:pt x="2793" y="1088"/>
                </a:moveTo>
                <a:lnTo>
                  <a:pt x="2745" y="1088"/>
                </a:lnTo>
                <a:lnTo>
                  <a:pt x="2745" y="1040"/>
                </a:lnTo>
                <a:lnTo>
                  <a:pt x="2793" y="1040"/>
                </a:lnTo>
                <a:lnTo>
                  <a:pt x="2793" y="1088"/>
                </a:lnTo>
                <a:close/>
                <a:moveTo>
                  <a:pt x="2697" y="1088"/>
                </a:moveTo>
                <a:lnTo>
                  <a:pt x="2649" y="1088"/>
                </a:lnTo>
                <a:lnTo>
                  <a:pt x="2649" y="1040"/>
                </a:lnTo>
                <a:lnTo>
                  <a:pt x="2697" y="1040"/>
                </a:lnTo>
                <a:lnTo>
                  <a:pt x="2697" y="1088"/>
                </a:lnTo>
                <a:close/>
                <a:moveTo>
                  <a:pt x="2601" y="1088"/>
                </a:moveTo>
                <a:lnTo>
                  <a:pt x="2553" y="1088"/>
                </a:lnTo>
                <a:lnTo>
                  <a:pt x="2553" y="1040"/>
                </a:lnTo>
                <a:lnTo>
                  <a:pt x="2601" y="1040"/>
                </a:lnTo>
                <a:lnTo>
                  <a:pt x="2601" y="1088"/>
                </a:lnTo>
                <a:close/>
                <a:moveTo>
                  <a:pt x="2505" y="1088"/>
                </a:moveTo>
                <a:lnTo>
                  <a:pt x="2457" y="1088"/>
                </a:lnTo>
                <a:lnTo>
                  <a:pt x="2457" y="1040"/>
                </a:lnTo>
                <a:lnTo>
                  <a:pt x="2505" y="1040"/>
                </a:lnTo>
                <a:lnTo>
                  <a:pt x="2505" y="1088"/>
                </a:lnTo>
                <a:close/>
                <a:moveTo>
                  <a:pt x="2409" y="1088"/>
                </a:moveTo>
                <a:lnTo>
                  <a:pt x="2361" y="1088"/>
                </a:lnTo>
                <a:lnTo>
                  <a:pt x="2361" y="1040"/>
                </a:lnTo>
                <a:lnTo>
                  <a:pt x="2409" y="1040"/>
                </a:lnTo>
                <a:lnTo>
                  <a:pt x="2409" y="1088"/>
                </a:lnTo>
                <a:close/>
                <a:moveTo>
                  <a:pt x="2313" y="1088"/>
                </a:moveTo>
                <a:lnTo>
                  <a:pt x="2265" y="1088"/>
                </a:lnTo>
                <a:lnTo>
                  <a:pt x="2265" y="1040"/>
                </a:lnTo>
                <a:lnTo>
                  <a:pt x="2313" y="1040"/>
                </a:lnTo>
                <a:lnTo>
                  <a:pt x="2313" y="1088"/>
                </a:lnTo>
                <a:close/>
                <a:moveTo>
                  <a:pt x="2217" y="1088"/>
                </a:moveTo>
                <a:lnTo>
                  <a:pt x="2169" y="1088"/>
                </a:lnTo>
                <a:lnTo>
                  <a:pt x="2169" y="1040"/>
                </a:lnTo>
                <a:lnTo>
                  <a:pt x="2217" y="1040"/>
                </a:lnTo>
                <a:lnTo>
                  <a:pt x="2217" y="1088"/>
                </a:lnTo>
                <a:close/>
                <a:moveTo>
                  <a:pt x="2121" y="1088"/>
                </a:moveTo>
                <a:lnTo>
                  <a:pt x="2073" y="1088"/>
                </a:lnTo>
                <a:lnTo>
                  <a:pt x="2073" y="1040"/>
                </a:lnTo>
                <a:lnTo>
                  <a:pt x="2121" y="1040"/>
                </a:lnTo>
                <a:lnTo>
                  <a:pt x="2121" y="1088"/>
                </a:lnTo>
                <a:close/>
                <a:moveTo>
                  <a:pt x="2025" y="1088"/>
                </a:moveTo>
                <a:lnTo>
                  <a:pt x="1977" y="1088"/>
                </a:lnTo>
                <a:lnTo>
                  <a:pt x="1977" y="1040"/>
                </a:lnTo>
                <a:lnTo>
                  <a:pt x="2025" y="1040"/>
                </a:lnTo>
                <a:lnTo>
                  <a:pt x="2025" y="1088"/>
                </a:lnTo>
                <a:close/>
                <a:moveTo>
                  <a:pt x="1929" y="1088"/>
                </a:moveTo>
                <a:lnTo>
                  <a:pt x="1881" y="1088"/>
                </a:lnTo>
                <a:lnTo>
                  <a:pt x="1881" y="1040"/>
                </a:lnTo>
                <a:lnTo>
                  <a:pt x="1929" y="1040"/>
                </a:lnTo>
                <a:lnTo>
                  <a:pt x="1929" y="1088"/>
                </a:lnTo>
                <a:close/>
                <a:moveTo>
                  <a:pt x="1833" y="1088"/>
                </a:moveTo>
                <a:lnTo>
                  <a:pt x="1785" y="1088"/>
                </a:lnTo>
                <a:lnTo>
                  <a:pt x="1785" y="1040"/>
                </a:lnTo>
                <a:lnTo>
                  <a:pt x="1833" y="1040"/>
                </a:lnTo>
                <a:lnTo>
                  <a:pt x="1833" y="1088"/>
                </a:lnTo>
                <a:close/>
                <a:moveTo>
                  <a:pt x="1737" y="1088"/>
                </a:moveTo>
                <a:lnTo>
                  <a:pt x="1689" y="1088"/>
                </a:lnTo>
                <a:lnTo>
                  <a:pt x="1689" y="1040"/>
                </a:lnTo>
                <a:lnTo>
                  <a:pt x="1737" y="1040"/>
                </a:lnTo>
                <a:lnTo>
                  <a:pt x="1737" y="1088"/>
                </a:lnTo>
                <a:close/>
                <a:moveTo>
                  <a:pt x="1641" y="1088"/>
                </a:moveTo>
                <a:lnTo>
                  <a:pt x="1593" y="1088"/>
                </a:lnTo>
                <a:lnTo>
                  <a:pt x="1593" y="1040"/>
                </a:lnTo>
                <a:lnTo>
                  <a:pt x="1641" y="1040"/>
                </a:lnTo>
                <a:lnTo>
                  <a:pt x="1641" y="1088"/>
                </a:lnTo>
                <a:close/>
                <a:moveTo>
                  <a:pt x="1545" y="1088"/>
                </a:moveTo>
                <a:lnTo>
                  <a:pt x="1497" y="1088"/>
                </a:lnTo>
                <a:lnTo>
                  <a:pt x="1497" y="1040"/>
                </a:lnTo>
                <a:lnTo>
                  <a:pt x="1545" y="1040"/>
                </a:lnTo>
                <a:lnTo>
                  <a:pt x="1545" y="1088"/>
                </a:lnTo>
                <a:close/>
                <a:moveTo>
                  <a:pt x="1449" y="1088"/>
                </a:moveTo>
                <a:lnTo>
                  <a:pt x="1401" y="1088"/>
                </a:lnTo>
                <a:lnTo>
                  <a:pt x="1401" y="1040"/>
                </a:lnTo>
                <a:lnTo>
                  <a:pt x="1449" y="1040"/>
                </a:lnTo>
                <a:lnTo>
                  <a:pt x="1449" y="1088"/>
                </a:lnTo>
                <a:close/>
                <a:moveTo>
                  <a:pt x="1353" y="1088"/>
                </a:moveTo>
                <a:lnTo>
                  <a:pt x="1305" y="1088"/>
                </a:lnTo>
                <a:lnTo>
                  <a:pt x="1305" y="1040"/>
                </a:lnTo>
                <a:lnTo>
                  <a:pt x="1353" y="1040"/>
                </a:lnTo>
                <a:lnTo>
                  <a:pt x="1353" y="1088"/>
                </a:lnTo>
                <a:close/>
                <a:moveTo>
                  <a:pt x="1257" y="1088"/>
                </a:moveTo>
                <a:lnTo>
                  <a:pt x="1209" y="1088"/>
                </a:lnTo>
                <a:lnTo>
                  <a:pt x="1209" y="1040"/>
                </a:lnTo>
                <a:lnTo>
                  <a:pt x="1257" y="1040"/>
                </a:lnTo>
                <a:lnTo>
                  <a:pt x="1257" y="1088"/>
                </a:lnTo>
                <a:close/>
                <a:moveTo>
                  <a:pt x="1161" y="1088"/>
                </a:moveTo>
                <a:lnTo>
                  <a:pt x="1113" y="1088"/>
                </a:lnTo>
                <a:lnTo>
                  <a:pt x="1113" y="1040"/>
                </a:lnTo>
                <a:lnTo>
                  <a:pt x="1161" y="1040"/>
                </a:lnTo>
                <a:lnTo>
                  <a:pt x="1161" y="1088"/>
                </a:lnTo>
                <a:close/>
                <a:moveTo>
                  <a:pt x="1065" y="1088"/>
                </a:moveTo>
                <a:lnTo>
                  <a:pt x="1017" y="1088"/>
                </a:lnTo>
                <a:lnTo>
                  <a:pt x="1017" y="1040"/>
                </a:lnTo>
                <a:lnTo>
                  <a:pt x="1065" y="1040"/>
                </a:lnTo>
                <a:lnTo>
                  <a:pt x="1065" y="1088"/>
                </a:lnTo>
                <a:close/>
                <a:moveTo>
                  <a:pt x="969" y="1088"/>
                </a:moveTo>
                <a:lnTo>
                  <a:pt x="921" y="1088"/>
                </a:lnTo>
                <a:lnTo>
                  <a:pt x="921" y="1040"/>
                </a:lnTo>
                <a:lnTo>
                  <a:pt x="969" y="1040"/>
                </a:lnTo>
                <a:lnTo>
                  <a:pt x="969" y="1088"/>
                </a:lnTo>
                <a:close/>
                <a:moveTo>
                  <a:pt x="873" y="1088"/>
                </a:moveTo>
                <a:lnTo>
                  <a:pt x="825" y="1088"/>
                </a:lnTo>
                <a:lnTo>
                  <a:pt x="825" y="1040"/>
                </a:lnTo>
                <a:lnTo>
                  <a:pt x="873" y="1040"/>
                </a:lnTo>
                <a:lnTo>
                  <a:pt x="873" y="1088"/>
                </a:lnTo>
                <a:close/>
                <a:moveTo>
                  <a:pt x="777" y="1088"/>
                </a:moveTo>
                <a:lnTo>
                  <a:pt x="729" y="1088"/>
                </a:lnTo>
                <a:lnTo>
                  <a:pt x="729" y="1040"/>
                </a:lnTo>
                <a:lnTo>
                  <a:pt x="777" y="1040"/>
                </a:lnTo>
                <a:lnTo>
                  <a:pt x="777" y="1088"/>
                </a:lnTo>
                <a:close/>
                <a:moveTo>
                  <a:pt x="681" y="1088"/>
                </a:moveTo>
                <a:lnTo>
                  <a:pt x="633" y="1088"/>
                </a:lnTo>
                <a:lnTo>
                  <a:pt x="633" y="1040"/>
                </a:lnTo>
                <a:lnTo>
                  <a:pt x="681" y="1040"/>
                </a:lnTo>
                <a:lnTo>
                  <a:pt x="681" y="1088"/>
                </a:lnTo>
                <a:close/>
                <a:moveTo>
                  <a:pt x="585" y="1088"/>
                </a:moveTo>
                <a:lnTo>
                  <a:pt x="537" y="1088"/>
                </a:lnTo>
                <a:lnTo>
                  <a:pt x="537" y="1040"/>
                </a:lnTo>
                <a:lnTo>
                  <a:pt x="585" y="1040"/>
                </a:lnTo>
                <a:lnTo>
                  <a:pt x="585" y="1088"/>
                </a:lnTo>
                <a:close/>
                <a:moveTo>
                  <a:pt x="489" y="1088"/>
                </a:moveTo>
                <a:lnTo>
                  <a:pt x="441" y="1088"/>
                </a:lnTo>
                <a:lnTo>
                  <a:pt x="441" y="1040"/>
                </a:lnTo>
                <a:lnTo>
                  <a:pt x="489" y="1040"/>
                </a:lnTo>
                <a:lnTo>
                  <a:pt x="489" y="1088"/>
                </a:lnTo>
                <a:close/>
                <a:moveTo>
                  <a:pt x="393" y="1088"/>
                </a:moveTo>
                <a:lnTo>
                  <a:pt x="345" y="1088"/>
                </a:lnTo>
                <a:lnTo>
                  <a:pt x="345" y="1040"/>
                </a:lnTo>
                <a:lnTo>
                  <a:pt x="393" y="1040"/>
                </a:lnTo>
                <a:lnTo>
                  <a:pt x="393" y="1088"/>
                </a:lnTo>
                <a:close/>
                <a:moveTo>
                  <a:pt x="297" y="1088"/>
                </a:moveTo>
                <a:lnTo>
                  <a:pt x="249" y="1088"/>
                </a:lnTo>
                <a:lnTo>
                  <a:pt x="249" y="1040"/>
                </a:lnTo>
                <a:lnTo>
                  <a:pt x="297" y="1040"/>
                </a:lnTo>
                <a:lnTo>
                  <a:pt x="297" y="1088"/>
                </a:lnTo>
                <a:close/>
                <a:moveTo>
                  <a:pt x="201" y="1088"/>
                </a:moveTo>
                <a:lnTo>
                  <a:pt x="198" y="1088"/>
                </a:ln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46" y="1081"/>
                </a:lnTo>
                <a:lnTo>
                  <a:pt x="162" y="1036"/>
                </a:lnTo>
                <a:lnTo>
                  <a:pt x="171" y="1039"/>
                </a:lnTo>
                <a:lnTo>
                  <a:pt x="166" y="1038"/>
                </a:lnTo>
                <a:lnTo>
                  <a:pt x="198" y="1040"/>
                </a:lnTo>
                <a:lnTo>
                  <a:pt x="201" y="1040"/>
                </a:lnTo>
                <a:lnTo>
                  <a:pt x="201" y="1088"/>
                </a:lnTo>
                <a:close/>
                <a:moveTo>
                  <a:pt x="98" y="1058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53" y="1023"/>
                </a:lnTo>
                <a:lnTo>
                  <a:pt x="92" y="997"/>
                </a:lnTo>
                <a:lnTo>
                  <a:pt x="95" y="1001"/>
                </a:lnTo>
                <a:lnTo>
                  <a:pt x="89" y="994"/>
                </a:lnTo>
                <a:lnTo>
                  <a:pt x="124" y="1018"/>
                </a:lnTo>
                <a:lnTo>
                  <a:pt x="98" y="1058"/>
                </a:lnTo>
                <a:close/>
                <a:moveTo>
                  <a:pt x="26" y="984"/>
                </a:moveTo>
                <a:lnTo>
                  <a:pt x="19" y="973"/>
                </a:lnTo>
                <a:cubicBezTo>
                  <a:pt x="17" y="971"/>
                  <a:pt x="16" y="969"/>
                  <a:pt x="15" y="966"/>
                </a:cubicBez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5" y="929"/>
                </a:lnTo>
                <a:lnTo>
                  <a:pt x="52" y="923"/>
                </a:lnTo>
                <a:lnTo>
                  <a:pt x="52" y="924"/>
                </a:lnTo>
                <a:lnTo>
                  <a:pt x="51" y="920"/>
                </a:lnTo>
                <a:lnTo>
                  <a:pt x="61" y="953"/>
                </a:lnTo>
                <a:lnTo>
                  <a:pt x="58" y="946"/>
                </a:lnTo>
                <a:lnTo>
                  <a:pt x="66" y="957"/>
                </a:lnTo>
                <a:lnTo>
                  <a:pt x="26" y="98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313" name="直線コネクタ 312"/>
          <p:cNvCxnSpPr>
            <a:stCxn id="319" idx="1"/>
          </p:cNvCxnSpPr>
          <p:nvPr/>
        </p:nvCxnSpPr>
        <p:spPr bwMode="auto">
          <a:xfrm>
            <a:off x="9974539" y="4709856"/>
            <a:ext cx="4052" cy="81490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4" name="グループ化 313"/>
          <p:cNvGrpSpPr/>
          <p:nvPr/>
        </p:nvGrpSpPr>
        <p:grpSpPr>
          <a:xfrm rot="5400000">
            <a:off x="9965808" y="4515387"/>
            <a:ext cx="206375" cy="411163"/>
            <a:chOff x="6013735" y="2374901"/>
            <a:chExt cx="206375" cy="411163"/>
          </a:xfrm>
        </p:grpSpPr>
        <p:sp>
          <p:nvSpPr>
            <p:cNvPr id="315" name="Line 85"/>
            <p:cNvSpPr>
              <a:spLocks noChangeShapeType="1"/>
            </p:cNvSpPr>
            <p:nvPr/>
          </p:nvSpPr>
          <p:spPr bwMode="auto">
            <a:xfrm>
              <a:off x="6105810" y="2374901"/>
              <a:ext cx="0" cy="3730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95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96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Freeform 97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Freeform 98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99"/>
            <p:cNvSpPr>
              <a:spLocks noChangeShapeType="1"/>
            </p:cNvSpPr>
            <p:nvPr/>
          </p:nvSpPr>
          <p:spPr bwMode="auto">
            <a:xfrm flipH="1">
              <a:off x="6051835" y="2557463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Line 100"/>
            <p:cNvSpPr>
              <a:spLocks noChangeShapeType="1"/>
            </p:cNvSpPr>
            <p:nvPr/>
          </p:nvSpPr>
          <p:spPr bwMode="auto">
            <a:xfrm flipH="1">
              <a:off x="6051835" y="2503488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101"/>
            <p:cNvSpPr>
              <a:spLocks noChangeShapeType="1"/>
            </p:cNvSpPr>
            <p:nvPr/>
          </p:nvSpPr>
          <p:spPr bwMode="auto">
            <a:xfrm flipH="1">
              <a:off x="6059772" y="2497138"/>
              <a:ext cx="104775" cy="555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Line 102"/>
            <p:cNvSpPr>
              <a:spLocks noChangeShapeType="1"/>
            </p:cNvSpPr>
            <p:nvPr/>
          </p:nvSpPr>
          <p:spPr bwMode="auto">
            <a:xfrm flipH="1">
              <a:off x="6059772" y="2473326"/>
              <a:ext cx="50800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103"/>
            <p:cNvSpPr>
              <a:spLocks noChangeShapeType="1"/>
            </p:cNvSpPr>
            <p:nvPr/>
          </p:nvSpPr>
          <p:spPr bwMode="auto">
            <a:xfrm flipH="1">
              <a:off x="6113747" y="2557463"/>
              <a:ext cx="49213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25" name="グループ化 324"/>
          <p:cNvGrpSpPr/>
          <p:nvPr/>
        </p:nvGrpSpPr>
        <p:grpSpPr>
          <a:xfrm rot="5400000">
            <a:off x="9650851" y="5204825"/>
            <a:ext cx="320675" cy="198438"/>
            <a:chOff x="7069422" y="2722575"/>
            <a:chExt cx="320675" cy="198438"/>
          </a:xfrm>
        </p:grpSpPr>
        <p:sp>
          <p:nvSpPr>
            <p:cNvPr id="326" name="Rectangle 87"/>
            <p:cNvSpPr>
              <a:spLocks noChangeArrowheads="1"/>
            </p:cNvSpPr>
            <p:nvPr/>
          </p:nvSpPr>
          <p:spPr bwMode="auto">
            <a:xfrm>
              <a:off x="7069422" y="2722575"/>
              <a:ext cx="320675" cy="19843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Rectangle 88"/>
            <p:cNvSpPr>
              <a:spLocks noChangeArrowheads="1"/>
            </p:cNvSpPr>
            <p:nvPr/>
          </p:nvSpPr>
          <p:spPr bwMode="auto">
            <a:xfrm>
              <a:off x="7069524" y="2753234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328" name="グループ化 327"/>
          <p:cNvGrpSpPr/>
          <p:nvPr/>
        </p:nvGrpSpPr>
        <p:grpSpPr>
          <a:xfrm rot="5400000">
            <a:off x="9733399" y="3993822"/>
            <a:ext cx="220662" cy="269875"/>
            <a:chOff x="5131085" y="2508251"/>
            <a:chExt cx="220662" cy="269875"/>
          </a:xfrm>
        </p:grpSpPr>
        <p:sp>
          <p:nvSpPr>
            <p:cNvPr id="329" name="Freeform 89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90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Freeform 91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Freeform 92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93"/>
            <p:cNvSpPr>
              <a:spLocks noChangeShapeType="1"/>
            </p:cNvSpPr>
            <p:nvPr/>
          </p:nvSpPr>
          <p:spPr bwMode="auto">
            <a:xfrm>
              <a:off x="5237447" y="2511426"/>
              <a:ext cx="0" cy="1762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94"/>
            <p:cNvSpPr>
              <a:spLocks noChangeShapeType="1"/>
            </p:cNvSpPr>
            <p:nvPr/>
          </p:nvSpPr>
          <p:spPr bwMode="auto">
            <a:xfrm>
              <a:off x="5142197" y="2508251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35" name="グループ化 334"/>
          <p:cNvGrpSpPr/>
          <p:nvPr/>
        </p:nvGrpSpPr>
        <p:grpSpPr>
          <a:xfrm rot="5400000">
            <a:off x="9792137" y="3300833"/>
            <a:ext cx="222251" cy="388938"/>
            <a:chOff x="4253197" y="2389188"/>
            <a:chExt cx="222251" cy="388938"/>
          </a:xfrm>
        </p:grpSpPr>
        <p:sp>
          <p:nvSpPr>
            <p:cNvPr id="336" name="Freeform 104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105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106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Freeform 107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108"/>
            <p:cNvSpPr>
              <a:spLocks noChangeShapeType="1"/>
            </p:cNvSpPr>
            <p:nvPr/>
          </p:nvSpPr>
          <p:spPr bwMode="auto">
            <a:xfrm>
              <a:off x="436908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Rectangle 109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Rectangle 110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Rectangle 111"/>
            <p:cNvSpPr>
              <a:spLocks noChangeArrowheads="1"/>
            </p:cNvSpPr>
            <p:nvPr/>
          </p:nvSpPr>
          <p:spPr bwMode="auto">
            <a:xfrm>
              <a:off x="4351212" y="2397726"/>
              <a:ext cx="8496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/>
            </a:p>
          </p:txBody>
        </p:sp>
      </p:grpSp>
      <p:grpSp>
        <p:nvGrpSpPr>
          <p:cNvPr id="345" name="グループ化 344"/>
          <p:cNvGrpSpPr/>
          <p:nvPr/>
        </p:nvGrpSpPr>
        <p:grpSpPr>
          <a:xfrm rot="5400000">
            <a:off x="9922147" y="1995900"/>
            <a:ext cx="220662" cy="395288"/>
            <a:chOff x="2508535" y="2382838"/>
            <a:chExt cx="220662" cy="395288"/>
          </a:xfrm>
        </p:grpSpPr>
        <p:sp>
          <p:nvSpPr>
            <p:cNvPr id="346" name="Freeform 112"/>
            <p:cNvSpPr>
              <a:spLocks/>
            </p:cNvSpPr>
            <p:nvPr/>
          </p:nvSpPr>
          <p:spPr bwMode="auto">
            <a:xfrm>
              <a:off x="261489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113"/>
            <p:cNvSpPr>
              <a:spLocks/>
            </p:cNvSpPr>
            <p:nvPr/>
          </p:nvSpPr>
          <p:spPr bwMode="auto">
            <a:xfrm>
              <a:off x="261489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114"/>
            <p:cNvSpPr>
              <a:spLocks/>
            </p:cNvSpPr>
            <p:nvPr/>
          </p:nvSpPr>
          <p:spPr bwMode="auto">
            <a:xfrm>
              <a:off x="250853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115"/>
            <p:cNvSpPr>
              <a:spLocks/>
            </p:cNvSpPr>
            <p:nvPr/>
          </p:nvSpPr>
          <p:spPr bwMode="auto">
            <a:xfrm>
              <a:off x="250853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Line 116"/>
            <p:cNvSpPr>
              <a:spLocks noChangeShapeType="1"/>
            </p:cNvSpPr>
            <p:nvPr/>
          </p:nvSpPr>
          <p:spPr bwMode="auto">
            <a:xfrm>
              <a:off x="262283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Oval 117"/>
            <p:cNvSpPr>
              <a:spLocks noChangeArrowheads="1"/>
            </p:cNvSpPr>
            <p:nvPr/>
          </p:nvSpPr>
          <p:spPr bwMode="auto">
            <a:xfrm>
              <a:off x="2524410" y="2382838"/>
              <a:ext cx="198438" cy="1968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Oval 118"/>
            <p:cNvSpPr>
              <a:spLocks noChangeArrowheads="1"/>
            </p:cNvSpPr>
            <p:nvPr/>
          </p:nvSpPr>
          <p:spPr bwMode="auto">
            <a:xfrm>
              <a:off x="2524410" y="2382838"/>
              <a:ext cx="198438" cy="196850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Rectangle 119"/>
            <p:cNvSpPr>
              <a:spLocks noChangeArrowheads="1"/>
            </p:cNvSpPr>
            <p:nvPr/>
          </p:nvSpPr>
          <p:spPr bwMode="auto">
            <a:xfrm>
              <a:off x="2557555" y="2438059"/>
              <a:ext cx="138499" cy="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</a:t>
              </a:r>
              <a:endParaRPr lang="ja-JP" altLang="ja-JP" dirty="0"/>
            </a:p>
          </p:txBody>
        </p:sp>
      </p:grpSp>
      <p:grpSp>
        <p:nvGrpSpPr>
          <p:cNvPr id="371" name="グループ化 370"/>
          <p:cNvGrpSpPr/>
          <p:nvPr/>
        </p:nvGrpSpPr>
        <p:grpSpPr>
          <a:xfrm rot="5400000">
            <a:off x="9918179" y="1365438"/>
            <a:ext cx="222251" cy="388938"/>
            <a:chOff x="1624297" y="2389188"/>
            <a:chExt cx="222251" cy="388938"/>
          </a:xfrm>
        </p:grpSpPr>
        <p:sp>
          <p:nvSpPr>
            <p:cNvPr id="372" name="Freeform 120"/>
            <p:cNvSpPr>
              <a:spLocks/>
            </p:cNvSpPr>
            <p:nvPr/>
          </p:nvSpPr>
          <p:spPr bwMode="auto">
            <a:xfrm>
              <a:off x="17322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auto">
            <a:xfrm>
              <a:off x="17322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auto">
            <a:xfrm>
              <a:off x="1624297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auto">
            <a:xfrm>
              <a:off x="1624297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Line 124"/>
            <p:cNvSpPr>
              <a:spLocks noChangeShapeType="1"/>
            </p:cNvSpPr>
            <p:nvPr/>
          </p:nvSpPr>
          <p:spPr bwMode="auto">
            <a:xfrm>
              <a:off x="1738597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Rectangle 125"/>
            <p:cNvSpPr>
              <a:spLocks noChangeArrowheads="1"/>
            </p:cNvSpPr>
            <p:nvPr/>
          </p:nvSpPr>
          <p:spPr bwMode="auto">
            <a:xfrm>
              <a:off x="16322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Rectangle 126"/>
            <p:cNvSpPr>
              <a:spLocks noChangeArrowheads="1"/>
            </p:cNvSpPr>
            <p:nvPr/>
          </p:nvSpPr>
          <p:spPr bwMode="auto">
            <a:xfrm>
              <a:off x="16322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Rectangle 127"/>
            <p:cNvSpPr>
              <a:spLocks noChangeArrowheads="1"/>
            </p:cNvSpPr>
            <p:nvPr/>
          </p:nvSpPr>
          <p:spPr bwMode="auto">
            <a:xfrm>
              <a:off x="1666169" y="2413837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380" name="直線コネクタ 379"/>
          <p:cNvCxnSpPr/>
          <p:nvPr/>
        </p:nvCxnSpPr>
        <p:spPr bwMode="auto">
          <a:xfrm rot="5400000" flipV="1">
            <a:off x="9896317" y="5437641"/>
            <a:ext cx="0" cy="17422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1" name="グループ化 380"/>
          <p:cNvGrpSpPr/>
          <p:nvPr/>
        </p:nvGrpSpPr>
        <p:grpSpPr>
          <a:xfrm rot="5400000">
            <a:off x="9645909" y="3095373"/>
            <a:ext cx="501376" cy="795948"/>
            <a:chOff x="1808447" y="3235170"/>
            <a:chExt cx="510284" cy="810090"/>
          </a:xfrm>
        </p:grpSpPr>
        <p:cxnSp>
          <p:nvCxnSpPr>
            <p:cNvPr id="382" name="直線コネクタ 381"/>
            <p:cNvCxnSpPr/>
            <p:nvPr/>
          </p:nvCxnSpPr>
          <p:spPr bwMode="auto">
            <a:xfrm>
              <a:off x="1808447" y="3235170"/>
              <a:ext cx="510284" cy="81009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3" name="直線コネクタ 382"/>
            <p:cNvCxnSpPr/>
            <p:nvPr/>
          </p:nvCxnSpPr>
          <p:spPr bwMode="auto">
            <a:xfrm flipH="1">
              <a:off x="1808447" y="3235170"/>
              <a:ext cx="510284" cy="81009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4" name="Rectangle 9"/>
          <p:cNvSpPr>
            <a:spLocks noChangeArrowheads="1"/>
          </p:cNvSpPr>
          <p:nvPr/>
        </p:nvSpPr>
        <p:spPr bwMode="auto">
          <a:xfrm>
            <a:off x="10327065" y="3418368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385" name="Rectangle 9"/>
          <p:cNvSpPr>
            <a:spLocks noChangeArrowheads="1"/>
          </p:cNvSpPr>
          <p:nvPr/>
        </p:nvSpPr>
        <p:spPr bwMode="auto">
          <a:xfrm>
            <a:off x="10331843" y="4061544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386" name="Rectangle 9"/>
          <p:cNvSpPr>
            <a:spLocks noChangeArrowheads="1"/>
          </p:cNvSpPr>
          <p:nvPr/>
        </p:nvSpPr>
        <p:spPr bwMode="auto">
          <a:xfrm>
            <a:off x="10337455" y="4636086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387" name="Rectangle 9"/>
          <p:cNvSpPr>
            <a:spLocks noChangeArrowheads="1"/>
          </p:cNvSpPr>
          <p:nvPr/>
        </p:nvSpPr>
        <p:spPr bwMode="auto">
          <a:xfrm>
            <a:off x="10329469" y="5231674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132" name="四角形吹き出し 354"/>
          <p:cNvSpPr/>
          <p:nvPr/>
        </p:nvSpPr>
        <p:spPr bwMode="auto">
          <a:xfrm>
            <a:off x="256956" y="6090802"/>
            <a:ext cx="1184676" cy="263525"/>
          </a:xfrm>
          <a:prstGeom prst="wedgeRectCallout">
            <a:avLst>
              <a:gd name="adj1" fmla="val 65383"/>
              <a:gd name="adj2" fmla="val -299184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1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Shut-off type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3" name="四角形吹き出し 353"/>
          <p:cNvSpPr/>
          <p:nvPr/>
        </p:nvSpPr>
        <p:spPr bwMode="auto">
          <a:xfrm>
            <a:off x="10992544" y="5643288"/>
            <a:ext cx="999519" cy="554887"/>
          </a:xfrm>
          <a:prstGeom prst="wedgeRectCallout">
            <a:avLst>
              <a:gd name="adj1" fmla="val -129474"/>
              <a:gd name="adj2" fmla="val -10085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0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Pressure-equalization type</a:t>
            </a:r>
            <a:endParaRPr kumimoji="1" lang="ja-JP" altLang="en-US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83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268760"/>
            <a:ext cx="11377264" cy="5040560"/>
          </a:xfrm>
        </p:spPr>
        <p:txBody>
          <a:bodyPr/>
          <a:lstStyle/>
          <a:p>
            <a:r>
              <a:rPr lang="fr-FR" sz="2800" dirty="0"/>
              <a:t>ISO 15500-14 </a:t>
            </a:r>
            <a:r>
              <a:rPr lang="en-US" sz="2800" dirty="0"/>
              <a:t>Road vehicles — Compressed natural gas (CNG) fuel system components — Part 14: Excess flow valve</a:t>
            </a:r>
            <a:r>
              <a:rPr lang="fr-FR" sz="2800" dirty="0"/>
              <a:t> </a:t>
            </a:r>
            <a:r>
              <a:rPr lang="fr-FR" sz="2800" dirty="0" err="1"/>
              <a:t>defines</a:t>
            </a:r>
            <a:r>
              <a:rPr lang="fr-FR" sz="2800" dirty="0"/>
              <a:t> </a:t>
            </a:r>
            <a:r>
              <a:rPr lang="en-GB" sz="2800" dirty="0"/>
              <a:t>“</a:t>
            </a:r>
            <a:r>
              <a:rPr lang="fr-FR" sz="2800" dirty="0" err="1"/>
              <a:t>shut</a:t>
            </a:r>
            <a:r>
              <a:rPr lang="fr-FR" sz="2800" dirty="0"/>
              <a:t>-off type </a:t>
            </a:r>
            <a:r>
              <a:rPr lang="fr-FR" sz="2800" dirty="0" err="1"/>
              <a:t>excess</a:t>
            </a:r>
            <a:r>
              <a:rPr lang="fr-FR" sz="2800" dirty="0"/>
              <a:t> flow valve</a:t>
            </a:r>
            <a:r>
              <a:rPr lang="en-US" sz="2800" dirty="0"/>
              <a:t>”</a:t>
            </a:r>
            <a:endParaRPr lang="fr-FR" sz="2800" dirty="0"/>
          </a:p>
          <a:p>
            <a:r>
              <a:rPr lang="fr-FR" sz="2800" dirty="0"/>
              <a:t>ISO 15501-1 </a:t>
            </a:r>
            <a:r>
              <a:rPr lang="en-US" sz="2800" dirty="0"/>
              <a:t>Road vehicles — Compressed natural gas (CNG) fuel systems — Part 1: Safety requirements does not restrict the used of such an excess flow valve</a:t>
            </a:r>
          </a:p>
          <a:p>
            <a:r>
              <a:rPr lang="en-US" sz="2800" dirty="0"/>
              <a:t>UN R110 currently only recognizes “pressure-equalization type excess flow valve” as excess flow limiting devices</a:t>
            </a:r>
            <a:endParaRPr lang="fr-FR" sz="2800" dirty="0"/>
          </a:p>
          <a:p>
            <a:r>
              <a:rPr lang="fr-FR" sz="2800" dirty="0"/>
              <a:t>In Japan </a:t>
            </a:r>
            <a:r>
              <a:rPr lang="fr-FR" sz="2800" dirty="0" err="1"/>
              <a:t>current</a:t>
            </a:r>
            <a:r>
              <a:rPr lang="fr-FR" sz="2800" dirty="0"/>
              <a:t> </a:t>
            </a:r>
            <a:r>
              <a:rPr lang="fr-FR" sz="2800" dirty="0" err="1"/>
              <a:t>systems</a:t>
            </a:r>
            <a:r>
              <a:rPr lang="fr-FR" sz="2800" dirty="0"/>
              <a:t> use configurations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en-US" sz="2800" dirty="0"/>
              <a:t>“</a:t>
            </a:r>
            <a:r>
              <a:rPr lang="fr-FR" sz="2800" dirty="0" err="1"/>
              <a:t>shut</a:t>
            </a:r>
            <a:r>
              <a:rPr lang="fr-FR" sz="2800" dirty="0"/>
              <a:t>-off type </a:t>
            </a:r>
            <a:r>
              <a:rPr lang="fr-FR" sz="2800" dirty="0" err="1"/>
              <a:t>excess</a:t>
            </a:r>
            <a:r>
              <a:rPr lang="fr-FR" sz="2800" dirty="0"/>
              <a:t> flow valves</a:t>
            </a:r>
            <a:r>
              <a:rPr lang="en-US" sz="2800" dirty="0"/>
              <a:t>”</a:t>
            </a:r>
            <a:r>
              <a:rPr lang="fr-FR" sz="2800" dirty="0"/>
              <a:t> </a:t>
            </a:r>
          </a:p>
          <a:p>
            <a:r>
              <a:rPr lang="fr-FR" sz="2800" dirty="0"/>
              <a:t>UN R110 </a:t>
            </a:r>
            <a:r>
              <a:rPr lang="fr-FR" sz="2800" dirty="0" err="1"/>
              <a:t>coming</a:t>
            </a:r>
            <a:r>
              <a:rPr lang="fr-FR" sz="2800" dirty="0"/>
              <a:t> </a:t>
            </a:r>
            <a:r>
              <a:rPr lang="fr-FR" sz="2800" dirty="0" err="1"/>
              <a:t>into</a:t>
            </a:r>
            <a:r>
              <a:rPr lang="fr-FR" sz="2800" dirty="0"/>
              <a:t> </a:t>
            </a:r>
            <a:r>
              <a:rPr lang="fr-FR" sz="2800" dirty="0" err="1"/>
              <a:t>effect</a:t>
            </a:r>
            <a:r>
              <a:rPr lang="fr-FR" sz="2800" dirty="0"/>
              <a:t> in </a:t>
            </a:r>
            <a:r>
              <a:rPr lang="fr-FR" sz="2800" dirty="0" err="1"/>
              <a:t>Japan</a:t>
            </a:r>
            <a:r>
              <a:rPr lang="fr-FR" sz="2800" dirty="0"/>
              <a:t> in March 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99456" y="206525"/>
            <a:ext cx="10585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Risk Assessment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 5  Cylinder dropout (cylinder valve survive)</a:t>
            </a:r>
          </a:p>
        </p:txBody>
      </p:sp>
      <p:graphicFrame>
        <p:nvGraphicFramePr>
          <p:cNvPr id="142" name="表 141"/>
          <p:cNvGraphicFramePr>
            <a:graphicFrameLocks noGrp="1"/>
          </p:cNvGraphicFramePr>
          <p:nvPr/>
        </p:nvGraphicFramePr>
        <p:xfrm>
          <a:off x="2765629" y="818710"/>
          <a:ext cx="6660742" cy="54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8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Event / Operation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535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EFV activated</a:t>
                      </a: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Continuous shut-off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by EFV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Gas residual found by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close MV -&gt; open MV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EFV activated</a:t>
                      </a: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Pressure equalization to AV and reset EFV (AV shut off gas leakage)</a:t>
                      </a:r>
                    </a:p>
                    <a:p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Gas residual found by close MV -&gt; open AV -&gt; open MV</a:t>
                      </a: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5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Risk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en-US" altLang="ja-JP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25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Safety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" name="テキスト ボックス 142"/>
          <p:cNvSpPr txBox="1"/>
          <p:nvPr/>
        </p:nvSpPr>
        <p:spPr bwMode="auto">
          <a:xfrm>
            <a:off x="5542834" y="5519724"/>
            <a:ext cx="10801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=</a:t>
            </a:r>
            <a:endParaRPr kumimoji="1" lang="ja-JP" altLang="en-US" sz="6000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44" name="Freeform 277"/>
          <p:cNvSpPr>
            <a:spLocks/>
          </p:cNvSpPr>
          <p:nvPr/>
        </p:nvSpPr>
        <p:spPr bwMode="auto">
          <a:xfrm rot="5400000">
            <a:off x="1294306" y="5461764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DBEEF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45" name="直線コネクタ 144"/>
          <p:cNvCxnSpPr/>
          <p:nvPr/>
        </p:nvCxnSpPr>
        <p:spPr bwMode="auto">
          <a:xfrm>
            <a:off x="1812454" y="2747340"/>
            <a:ext cx="0" cy="2863369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Freeform 278"/>
          <p:cNvSpPr>
            <a:spLocks/>
          </p:cNvSpPr>
          <p:nvPr/>
        </p:nvSpPr>
        <p:spPr bwMode="auto">
          <a:xfrm rot="5400000">
            <a:off x="1294306" y="5461764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7" name="グループ化 146"/>
          <p:cNvGrpSpPr/>
          <p:nvPr/>
        </p:nvGrpSpPr>
        <p:grpSpPr>
          <a:xfrm rot="5400000">
            <a:off x="1668954" y="5214116"/>
            <a:ext cx="320675" cy="198437"/>
            <a:chOff x="7074185" y="5878076"/>
            <a:chExt cx="320675" cy="198437"/>
          </a:xfrm>
        </p:grpSpPr>
        <p:sp>
          <p:nvSpPr>
            <p:cNvPr id="148" name="Rectangle 279"/>
            <p:cNvSpPr>
              <a:spLocks noChangeArrowheads="1"/>
            </p:cNvSpPr>
            <p:nvPr/>
          </p:nvSpPr>
          <p:spPr bwMode="auto">
            <a:xfrm>
              <a:off x="7074185" y="5878076"/>
              <a:ext cx="320675" cy="1984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Rectangle 280"/>
            <p:cNvSpPr>
              <a:spLocks noChangeArrowheads="1"/>
            </p:cNvSpPr>
            <p:nvPr/>
          </p:nvSpPr>
          <p:spPr bwMode="auto">
            <a:xfrm>
              <a:off x="7074292" y="5908348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161" name="グループ化 160"/>
          <p:cNvGrpSpPr/>
          <p:nvPr/>
        </p:nvGrpSpPr>
        <p:grpSpPr>
          <a:xfrm rot="5400000">
            <a:off x="1744362" y="3328957"/>
            <a:ext cx="220663" cy="271462"/>
            <a:chOff x="5135847" y="5816163"/>
            <a:chExt cx="220663" cy="271462"/>
          </a:xfrm>
        </p:grpSpPr>
        <p:sp>
          <p:nvSpPr>
            <p:cNvPr id="162" name="Freeform 299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300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301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302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Line 303"/>
            <p:cNvSpPr>
              <a:spLocks noChangeShapeType="1"/>
            </p:cNvSpPr>
            <p:nvPr/>
          </p:nvSpPr>
          <p:spPr bwMode="auto">
            <a:xfrm>
              <a:off x="5242210" y="5820926"/>
              <a:ext cx="0" cy="1762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Line 304"/>
            <p:cNvSpPr>
              <a:spLocks noChangeShapeType="1"/>
            </p:cNvSpPr>
            <p:nvPr/>
          </p:nvSpPr>
          <p:spPr bwMode="auto">
            <a:xfrm>
              <a:off x="5146960" y="5816163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8" name="Freeform 305"/>
          <p:cNvSpPr>
            <a:spLocks noEditPoints="1"/>
          </p:cNvSpPr>
          <p:nvPr/>
        </p:nvSpPr>
        <p:spPr bwMode="auto">
          <a:xfrm rot="5400000">
            <a:off x="699438" y="4198765"/>
            <a:ext cx="2520681" cy="554588"/>
          </a:xfrm>
          <a:custGeom>
            <a:avLst/>
            <a:gdLst>
              <a:gd name="T0" fmla="*/ 0 w 5280"/>
              <a:gd name="T1" fmla="*/ 699 h 1088"/>
              <a:gd name="T2" fmla="*/ 0 w 5280"/>
              <a:gd name="T3" fmla="*/ 459 h 1088"/>
              <a:gd name="T4" fmla="*/ 48 w 5280"/>
              <a:gd name="T5" fmla="*/ 267 h 1088"/>
              <a:gd name="T6" fmla="*/ 48 w 5280"/>
              <a:gd name="T7" fmla="*/ 73 h 1088"/>
              <a:gd name="T8" fmla="*/ 118 w 5280"/>
              <a:gd name="T9" fmla="*/ 76 h 1088"/>
              <a:gd name="T10" fmla="*/ 337 w 5280"/>
              <a:gd name="T11" fmla="*/ 48 h 1088"/>
              <a:gd name="T12" fmla="*/ 481 w 5280"/>
              <a:gd name="T13" fmla="*/ 48 h 1088"/>
              <a:gd name="T14" fmla="*/ 673 w 5280"/>
              <a:gd name="T15" fmla="*/ 0 h 1088"/>
              <a:gd name="T16" fmla="*/ 961 w 5280"/>
              <a:gd name="T17" fmla="*/ 0 h 1088"/>
              <a:gd name="T18" fmla="*/ 1201 w 5280"/>
              <a:gd name="T19" fmla="*/ 0 h 1088"/>
              <a:gd name="T20" fmla="*/ 1393 w 5280"/>
              <a:gd name="T21" fmla="*/ 48 h 1088"/>
              <a:gd name="T22" fmla="*/ 1537 w 5280"/>
              <a:gd name="T23" fmla="*/ 48 h 1088"/>
              <a:gd name="T24" fmla="*/ 1729 w 5280"/>
              <a:gd name="T25" fmla="*/ 0 h 1088"/>
              <a:gd name="T26" fmla="*/ 2017 w 5280"/>
              <a:gd name="T27" fmla="*/ 0 h 1088"/>
              <a:gd name="T28" fmla="*/ 2257 w 5280"/>
              <a:gd name="T29" fmla="*/ 0 h 1088"/>
              <a:gd name="T30" fmla="*/ 2449 w 5280"/>
              <a:gd name="T31" fmla="*/ 48 h 1088"/>
              <a:gd name="T32" fmla="*/ 2593 w 5280"/>
              <a:gd name="T33" fmla="*/ 48 h 1088"/>
              <a:gd name="T34" fmla="*/ 2785 w 5280"/>
              <a:gd name="T35" fmla="*/ 0 h 1088"/>
              <a:gd name="T36" fmla="*/ 3073 w 5280"/>
              <a:gd name="T37" fmla="*/ 0 h 1088"/>
              <a:gd name="T38" fmla="*/ 3313 w 5280"/>
              <a:gd name="T39" fmla="*/ 0 h 1088"/>
              <a:gd name="T40" fmla="*/ 3505 w 5280"/>
              <a:gd name="T41" fmla="*/ 48 h 1088"/>
              <a:gd name="T42" fmla="*/ 3649 w 5280"/>
              <a:gd name="T43" fmla="*/ 48 h 1088"/>
              <a:gd name="T44" fmla="*/ 3841 w 5280"/>
              <a:gd name="T45" fmla="*/ 0 h 1088"/>
              <a:gd name="T46" fmla="*/ 4129 w 5280"/>
              <a:gd name="T47" fmla="*/ 0 h 1088"/>
              <a:gd name="T48" fmla="*/ 4369 w 5280"/>
              <a:gd name="T49" fmla="*/ 0 h 1088"/>
              <a:gd name="T50" fmla="*/ 4561 w 5280"/>
              <a:gd name="T51" fmla="*/ 48 h 1088"/>
              <a:gd name="T52" fmla="*/ 4705 w 5280"/>
              <a:gd name="T53" fmla="*/ 48 h 1088"/>
              <a:gd name="T54" fmla="*/ 4897 w 5280"/>
              <a:gd name="T55" fmla="*/ 0 h 1088"/>
              <a:gd name="T56" fmla="*/ 5112 w 5280"/>
              <a:gd name="T57" fmla="*/ 51 h 1088"/>
              <a:gd name="T58" fmla="*/ 5165 w 5280"/>
              <a:gd name="T59" fmla="*/ 76 h 1088"/>
              <a:gd name="T60" fmla="*/ 5220 w 5280"/>
              <a:gd name="T61" fmla="*/ 138 h 1088"/>
              <a:gd name="T62" fmla="*/ 5232 w 5280"/>
              <a:gd name="T63" fmla="*/ 365 h 1088"/>
              <a:gd name="T64" fmla="*/ 5232 w 5280"/>
              <a:gd name="T65" fmla="*/ 509 h 1088"/>
              <a:gd name="T66" fmla="*/ 5280 w 5280"/>
              <a:gd name="T67" fmla="*/ 701 h 1088"/>
              <a:gd name="T68" fmla="*/ 5231 w 5280"/>
              <a:gd name="T69" fmla="*/ 919 h 1088"/>
              <a:gd name="T70" fmla="*/ 5207 w 5280"/>
              <a:gd name="T71" fmla="*/ 969 h 1088"/>
              <a:gd name="T72" fmla="*/ 5144 w 5280"/>
              <a:gd name="T73" fmla="*/ 1028 h 1088"/>
              <a:gd name="T74" fmla="*/ 4921 w 5280"/>
              <a:gd name="T75" fmla="*/ 1040 h 1088"/>
              <a:gd name="T76" fmla="*/ 4777 w 5280"/>
              <a:gd name="T77" fmla="*/ 1040 h 1088"/>
              <a:gd name="T78" fmla="*/ 4585 w 5280"/>
              <a:gd name="T79" fmla="*/ 1088 h 1088"/>
              <a:gd name="T80" fmla="*/ 4297 w 5280"/>
              <a:gd name="T81" fmla="*/ 1088 h 1088"/>
              <a:gd name="T82" fmla="*/ 4057 w 5280"/>
              <a:gd name="T83" fmla="*/ 1088 h 1088"/>
              <a:gd name="T84" fmla="*/ 3865 w 5280"/>
              <a:gd name="T85" fmla="*/ 1040 h 1088"/>
              <a:gd name="T86" fmla="*/ 3721 w 5280"/>
              <a:gd name="T87" fmla="*/ 1040 h 1088"/>
              <a:gd name="T88" fmla="*/ 3529 w 5280"/>
              <a:gd name="T89" fmla="*/ 1088 h 1088"/>
              <a:gd name="T90" fmla="*/ 3241 w 5280"/>
              <a:gd name="T91" fmla="*/ 1088 h 1088"/>
              <a:gd name="T92" fmla="*/ 3001 w 5280"/>
              <a:gd name="T93" fmla="*/ 1088 h 1088"/>
              <a:gd name="T94" fmla="*/ 2809 w 5280"/>
              <a:gd name="T95" fmla="*/ 1040 h 1088"/>
              <a:gd name="T96" fmla="*/ 2665 w 5280"/>
              <a:gd name="T97" fmla="*/ 1040 h 1088"/>
              <a:gd name="T98" fmla="*/ 2473 w 5280"/>
              <a:gd name="T99" fmla="*/ 1088 h 1088"/>
              <a:gd name="T100" fmla="*/ 2185 w 5280"/>
              <a:gd name="T101" fmla="*/ 1088 h 1088"/>
              <a:gd name="T102" fmla="*/ 1945 w 5280"/>
              <a:gd name="T103" fmla="*/ 1088 h 1088"/>
              <a:gd name="T104" fmla="*/ 1753 w 5280"/>
              <a:gd name="T105" fmla="*/ 1040 h 1088"/>
              <a:gd name="T106" fmla="*/ 1609 w 5280"/>
              <a:gd name="T107" fmla="*/ 1040 h 1088"/>
              <a:gd name="T108" fmla="*/ 1417 w 5280"/>
              <a:gd name="T109" fmla="*/ 1088 h 1088"/>
              <a:gd name="T110" fmla="*/ 1129 w 5280"/>
              <a:gd name="T111" fmla="*/ 1088 h 1088"/>
              <a:gd name="T112" fmla="*/ 889 w 5280"/>
              <a:gd name="T113" fmla="*/ 1088 h 1088"/>
              <a:gd name="T114" fmla="*/ 697 w 5280"/>
              <a:gd name="T115" fmla="*/ 1040 h 1088"/>
              <a:gd name="T116" fmla="*/ 553 w 5280"/>
              <a:gd name="T117" fmla="*/ 1040 h 1088"/>
              <a:gd name="T118" fmla="*/ 361 w 5280"/>
              <a:gd name="T119" fmla="*/ 1088 h 1088"/>
              <a:gd name="T120" fmla="*/ 111 w 5280"/>
              <a:gd name="T121" fmla="*/ 1067 h 1088"/>
              <a:gd name="T122" fmla="*/ 35 w 5280"/>
              <a:gd name="T123" fmla="*/ 997 h 1088"/>
              <a:gd name="T124" fmla="*/ 52 w 5280"/>
              <a:gd name="T125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80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92" y="1"/>
                </a:moveTo>
                <a:lnTo>
                  <a:pt x="5121" y="5"/>
                </a:lnTo>
                <a:cubicBezTo>
                  <a:pt x="5123" y="5"/>
                  <a:pt x="5124" y="5"/>
                  <a:pt x="5125" y="5"/>
                </a:cubicBezTo>
                <a:lnTo>
                  <a:pt x="5143" y="11"/>
                </a:lnTo>
                <a:lnTo>
                  <a:pt x="5129" y="57"/>
                </a:lnTo>
                <a:lnTo>
                  <a:pt x="5112" y="51"/>
                </a:lnTo>
                <a:lnTo>
                  <a:pt x="5116" y="52"/>
                </a:lnTo>
                <a:lnTo>
                  <a:pt x="5087" y="49"/>
                </a:lnTo>
                <a:lnTo>
                  <a:pt x="5092" y="1"/>
                </a:lnTo>
                <a:close/>
                <a:moveTo>
                  <a:pt x="5192" y="37"/>
                </a:moveTo>
                <a:lnTo>
                  <a:pt x="5220" y="56"/>
                </a:lnTo>
                <a:cubicBezTo>
                  <a:pt x="5223" y="57"/>
                  <a:pt x="5225" y="60"/>
                  <a:pt x="5227" y="62"/>
                </a:cubicBezTo>
                <a:lnTo>
                  <a:pt x="5234" y="74"/>
                </a:lnTo>
                <a:lnTo>
                  <a:pt x="5194" y="100"/>
                </a:lnTo>
                <a:lnTo>
                  <a:pt x="5186" y="89"/>
                </a:lnTo>
                <a:lnTo>
                  <a:pt x="5193" y="95"/>
                </a:lnTo>
                <a:lnTo>
                  <a:pt x="5165" y="76"/>
                </a:lnTo>
                <a:lnTo>
                  <a:pt x="5192" y="37"/>
                </a:lnTo>
                <a:close/>
                <a:moveTo>
                  <a:pt x="5261" y="114"/>
                </a:moveTo>
                <a:lnTo>
                  <a:pt x="5263" y="117"/>
                </a:lnTo>
                <a:cubicBezTo>
                  <a:pt x="5264" y="119"/>
                  <a:pt x="5265" y="121"/>
                  <a:pt x="5265" y="123"/>
                </a:cubicBezTo>
                <a:lnTo>
                  <a:pt x="5276" y="156"/>
                </a:lnTo>
                <a:cubicBezTo>
                  <a:pt x="5277" y="158"/>
                  <a:pt x="5277" y="160"/>
                  <a:pt x="5277" y="161"/>
                </a:cubicBezTo>
                <a:lnTo>
                  <a:pt x="5278" y="171"/>
                </a:lnTo>
                <a:lnTo>
                  <a:pt x="5230" y="175"/>
                </a:lnTo>
                <a:lnTo>
                  <a:pt x="5230" y="166"/>
                </a:lnTo>
                <a:lnTo>
                  <a:pt x="5231" y="171"/>
                </a:lnTo>
                <a:lnTo>
                  <a:pt x="5220" y="138"/>
                </a:lnTo>
                <a:lnTo>
                  <a:pt x="5222" y="144"/>
                </a:lnTo>
                <a:lnTo>
                  <a:pt x="5220" y="140"/>
                </a:lnTo>
                <a:lnTo>
                  <a:pt x="5261" y="114"/>
                </a:lnTo>
                <a:close/>
                <a:moveTo>
                  <a:pt x="5280" y="221"/>
                </a:moveTo>
                <a:lnTo>
                  <a:pt x="5280" y="269"/>
                </a:lnTo>
                <a:lnTo>
                  <a:pt x="5232" y="269"/>
                </a:lnTo>
                <a:lnTo>
                  <a:pt x="5232" y="221"/>
                </a:lnTo>
                <a:lnTo>
                  <a:pt x="5280" y="221"/>
                </a:lnTo>
                <a:close/>
                <a:moveTo>
                  <a:pt x="5280" y="317"/>
                </a:moveTo>
                <a:lnTo>
                  <a:pt x="5280" y="365"/>
                </a:lnTo>
                <a:lnTo>
                  <a:pt x="5232" y="365"/>
                </a:lnTo>
                <a:lnTo>
                  <a:pt x="5232" y="317"/>
                </a:lnTo>
                <a:lnTo>
                  <a:pt x="5280" y="317"/>
                </a:lnTo>
                <a:close/>
                <a:moveTo>
                  <a:pt x="5280" y="413"/>
                </a:moveTo>
                <a:lnTo>
                  <a:pt x="5280" y="461"/>
                </a:lnTo>
                <a:lnTo>
                  <a:pt x="5232" y="461"/>
                </a:lnTo>
                <a:lnTo>
                  <a:pt x="5232" y="413"/>
                </a:lnTo>
                <a:lnTo>
                  <a:pt x="5280" y="413"/>
                </a:lnTo>
                <a:close/>
                <a:moveTo>
                  <a:pt x="5280" y="509"/>
                </a:moveTo>
                <a:lnTo>
                  <a:pt x="5280" y="557"/>
                </a:lnTo>
                <a:lnTo>
                  <a:pt x="5232" y="557"/>
                </a:lnTo>
                <a:lnTo>
                  <a:pt x="5232" y="509"/>
                </a:lnTo>
                <a:lnTo>
                  <a:pt x="5280" y="509"/>
                </a:lnTo>
                <a:close/>
                <a:moveTo>
                  <a:pt x="5280" y="605"/>
                </a:moveTo>
                <a:lnTo>
                  <a:pt x="5280" y="653"/>
                </a:lnTo>
                <a:lnTo>
                  <a:pt x="5232" y="653"/>
                </a:lnTo>
                <a:lnTo>
                  <a:pt x="5232" y="605"/>
                </a:lnTo>
                <a:lnTo>
                  <a:pt x="5280" y="605"/>
                </a:lnTo>
                <a:close/>
                <a:moveTo>
                  <a:pt x="5280" y="701"/>
                </a:moveTo>
                <a:lnTo>
                  <a:pt x="5280" y="749"/>
                </a:lnTo>
                <a:lnTo>
                  <a:pt x="5232" y="749"/>
                </a:lnTo>
                <a:lnTo>
                  <a:pt x="5232" y="701"/>
                </a:lnTo>
                <a:lnTo>
                  <a:pt x="5280" y="701"/>
                </a:lnTo>
                <a:close/>
                <a:moveTo>
                  <a:pt x="5280" y="797"/>
                </a:moveTo>
                <a:lnTo>
                  <a:pt x="5280" y="845"/>
                </a:lnTo>
                <a:lnTo>
                  <a:pt x="5232" y="845"/>
                </a:lnTo>
                <a:lnTo>
                  <a:pt x="5232" y="797"/>
                </a:lnTo>
                <a:lnTo>
                  <a:pt x="5280" y="797"/>
                </a:lnTo>
                <a:close/>
                <a:moveTo>
                  <a:pt x="5280" y="895"/>
                </a:moveTo>
                <a:lnTo>
                  <a:pt x="5277" y="929"/>
                </a:lnTo>
                <a:cubicBezTo>
                  <a:pt x="5277" y="930"/>
                  <a:pt x="5277" y="932"/>
                  <a:pt x="5276" y="934"/>
                </a:cubicBezTo>
                <a:lnTo>
                  <a:pt x="5272" y="948"/>
                </a:lnTo>
                <a:lnTo>
                  <a:pt x="5226" y="932"/>
                </a:lnTo>
                <a:lnTo>
                  <a:pt x="5231" y="919"/>
                </a:lnTo>
                <a:lnTo>
                  <a:pt x="5230" y="924"/>
                </a:lnTo>
                <a:lnTo>
                  <a:pt x="5232" y="891"/>
                </a:lnTo>
                <a:lnTo>
                  <a:pt x="5280" y="895"/>
                </a:lnTo>
                <a:close/>
                <a:moveTo>
                  <a:pt x="5248" y="996"/>
                </a:moveTo>
                <a:lnTo>
                  <a:pt x="5227" y="1028"/>
                </a:lnTo>
                <a:cubicBezTo>
                  <a:pt x="5225" y="1030"/>
                  <a:pt x="5222" y="1033"/>
                  <a:pt x="5220" y="1035"/>
                </a:cubicBezTo>
                <a:lnTo>
                  <a:pt x="5211" y="1040"/>
                </a:lnTo>
                <a:lnTo>
                  <a:pt x="5185" y="1000"/>
                </a:lnTo>
                <a:lnTo>
                  <a:pt x="5193" y="994"/>
                </a:lnTo>
                <a:lnTo>
                  <a:pt x="5186" y="1001"/>
                </a:lnTo>
                <a:lnTo>
                  <a:pt x="5207" y="969"/>
                </a:lnTo>
                <a:lnTo>
                  <a:pt x="5248" y="996"/>
                </a:lnTo>
                <a:close/>
                <a:moveTo>
                  <a:pt x="5171" y="1066"/>
                </a:moveTo>
                <a:lnTo>
                  <a:pt x="5165" y="1071"/>
                </a:lnTo>
                <a:cubicBezTo>
                  <a:pt x="5163" y="1072"/>
                  <a:pt x="5161" y="1073"/>
                  <a:pt x="5159" y="1073"/>
                </a:cubicBezTo>
                <a:lnTo>
                  <a:pt x="5126" y="1084"/>
                </a:lnTo>
                <a:cubicBezTo>
                  <a:pt x="5124" y="1085"/>
                  <a:pt x="5122" y="1085"/>
                  <a:pt x="5121" y="1085"/>
                </a:cubicBezTo>
                <a:lnTo>
                  <a:pt x="5115" y="1086"/>
                </a:lnTo>
                <a:lnTo>
                  <a:pt x="5111" y="1038"/>
                </a:lnTo>
                <a:lnTo>
                  <a:pt x="5116" y="1038"/>
                </a:lnTo>
                <a:lnTo>
                  <a:pt x="5111" y="1039"/>
                </a:lnTo>
                <a:lnTo>
                  <a:pt x="5144" y="1028"/>
                </a:lnTo>
                <a:lnTo>
                  <a:pt x="5138" y="1030"/>
                </a:lnTo>
                <a:lnTo>
                  <a:pt x="5145" y="1026"/>
                </a:lnTo>
                <a:lnTo>
                  <a:pt x="5171" y="1066"/>
                </a:lnTo>
                <a:close/>
                <a:moveTo>
                  <a:pt x="5065" y="1088"/>
                </a:moveTo>
                <a:lnTo>
                  <a:pt x="5017" y="1088"/>
                </a:lnTo>
                <a:lnTo>
                  <a:pt x="5017" y="1040"/>
                </a:lnTo>
                <a:lnTo>
                  <a:pt x="5065" y="1040"/>
                </a:lnTo>
                <a:lnTo>
                  <a:pt x="5065" y="1088"/>
                </a:lnTo>
                <a:close/>
                <a:moveTo>
                  <a:pt x="4969" y="1088"/>
                </a:moveTo>
                <a:lnTo>
                  <a:pt x="4921" y="1088"/>
                </a:lnTo>
                <a:lnTo>
                  <a:pt x="4921" y="1040"/>
                </a:lnTo>
                <a:lnTo>
                  <a:pt x="4969" y="1040"/>
                </a:lnTo>
                <a:lnTo>
                  <a:pt x="4969" y="1088"/>
                </a:lnTo>
                <a:close/>
                <a:moveTo>
                  <a:pt x="4873" y="1088"/>
                </a:moveTo>
                <a:lnTo>
                  <a:pt x="4825" y="1088"/>
                </a:lnTo>
                <a:lnTo>
                  <a:pt x="4825" y="1040"/>
                </a:lnTo>
                <a:lnTo>
                  <a:pt x="4873" y="1040"/>
                </a:lnTo>
                <a:lnTo>
                  <a:pt x="4873" y="1088"/>
                </a:lnTo>
                <a:close/>
                <a:moveTo>
                  <a:pt x="4777" y="1088"/>
                </a:moveTo>
                <a:lnTo>
                  <a:pt x="4729" y="1088"/>
                </a:lnTo>
                <a:lnTo>
                  <a:pt x="4729" y="1040"/>
                </a:lnTo>
                <a:lnTo>
                  <a:pt x="4777" y="1040"/>
                </a:lnTo>
                <a:lnTo>
                  <a:pt x="4777" y="1088"/>
                </a:lnTo>
                <a:close/>
                <a:moveTo>
                  <a:pt x="4681" y="1088"/>
                </a:moveTo>
                <a:lnTo>
                  <a:pt x="4633" y="1088"/>
                </a:lnTo>
                <a:lnTo>
                  <a:pt x="4633" y="1040"/>
                </a:lnTo>
                <a:lnTo>
                  <a:pt x="4681" y="1040"/>
                </a:lnTo>
                <a:lnTo>
                  <a:pt x="4681" y="1088"/>
                </a:lnTo>
                <a:close/>
                <a:moveTo>
                  <a:pt x="4585" y="1088"/>
                </a:moveTo>
                <a:lnTo>
                  <a:pt x="4537" y="1088"/>
                </a:lnTo>
                <a:lnTo>
                  <a:pt x="4537" y="1040"/>
                </a:lnTo>
                <a:lnTo>
                  <a:pt x="4585" y="1040"/>
                </a:lnTo>
                <a:lnTo>
                  <a:pt x="4585" y="1088"/>
                </a:lnTo>
                <a:close/>
                <a:moveTo>
                  <a:pt x="4489" y="1088"/>
                </a:moveTo>
                <a:lnTo>
                  <a:pt x="4441" y="1088"/>
                </a:lnTo>
                <a:lnTo>
                  <a:pt x="4441" y="1040"/>
                </a:lnTo>
                <a:lnTo>
                  <a:pt x="4489" y="1040"/>
                </a:lnTo>
                <a:lnTo>
                  <a:pt x="4489" y="1088"/>
                </a:lnTo>
                <a:close/>
                <a:moveTo>
                  <a:pt x="4393" y="1088"/>
                </a:moveTo>
                <a:lnTo>
                  <a:pt x="4345" y="1088"/>
                </a:lnTo>
                <a:lnTo>
                  <a:pt x="4345" y="1040"/>
                </a:lnTo>
                <a:lnTo>
                  <a:pt x="4393" y="1040"/>
                </a:lnTo>
                <a:lnTo>
                  <a:pt x="4393" y="1088"/>
                </a:lnTo>
                <a:close/>
                <a:moveTo>
                  <a:pt x="4297" y="1088"/>
                </a:moveTo>
                <a:lnTo>
                  <a:pt x="4249" y="1088"/>
                </a:lnTo>
                <a:lnTo>
                  <a:pt x="4249" y="1040"/>
                </a:lnTo>
                <a:lnTo>
                  <a:pt x="4297" y="1040"/>
                </a:lnTo>
                <a:lnTo>
                  <a:pt x="4297" y="1088"/>
                </a:lnTo>
                <a:close/>
                <a:moveTo>
                  <a:pt x="4201" y="1088"/>
                </a:moveTo>
                <a:lnTo>
                  <a:pt x="4153" y="1088"/>
                </a:lnTo>
                <a:lnTo>
                  <a:pt x="4153" y="1040"/>
                </a:lnTo>
                <a:lnTo>
                  <a:pt x="4201" y="1040"/>
                </a:lnTo>
                <a:lnTo>
                  <a:pt x="4201" y="1088"/>
                </a:lnTo>
                <a:close/>
                <a:moveTo>
                  <a:pt x="4105" y="1088"/>
                </a:moveTo>
                <a:lnTo>
                  <a:pt x="4057" y="1088"/>
                </a:lnTo>
                <a:lnTo>
                  <a:pt x="4057" y="1040"/>
                </a:lnTo>
                <a:lnTo>
                  <a:pt x="4105" y="1040"/>
                </a:lnTo>
                <a:lnTo>
                  <a:pt x="4105" y="1088"/>
                </a:lnTo>
                <a:close/>
                <a:moveTo>
                  <a:pt x="4009" y="1088"/>
                </a:moveTo>
                <a:lnTo>
                  <a:pt x="3961" y="1088"/>
                </a:lnTo>
                <a:lnTo>
                  <a:pt x="3961" y="1040"/>
                </a:lnTo>
                <a:lnTo>
                  <a:pt x="4009" y="1040"/>
                </a:lnTo>
                <a:lnTo>
                  <a:pt x="4009" y="1088"/>
                </a:lnTo>
                <a:close/>
                <a:moveTo>
                  <a:pt x="3913" y="1088"/>
                </a:moveTo>
                <a:lnTo>
                  <a:pt x="3865" y="1088"/>
                </a:lnTo>
                <a:lnTo>
                  <a:pt x="3865" y="1040"/>
                </a:lnTo>
                <a:lnTo>
                  <a:pt x="3913" y="1040"/>
                </a:lnTo>
                <a:lnTo>
                  <a:pt x="3913" y="1088"/>
                </a:lnTo>
                <a:close/>
                <a:moveTo>
                  <a:pt x="3817" y="1088"/>
                </a:moveTo>
                <a:lnTo>
                  <a:pt x="3769" y="1088"/>
                </a:lnTo>
                <a:lnTo>
                  <a:pt x="3769" y="1040"/>
                </a:lnTo>
                <a:lnTo>
                  <a:pt x="3817" y="1040"/>
                </a:lnTo>
                <a:lnTo>
                  <a:pt x="3817" y="1088"/>
                </a:lnTo>
                <a:close/>
                <a:moveTo>
                  <a:pt x="3721" y="1088"/>
                </a:moveTo>
                <a:lnTo>
                  <a:pt x="3673" y="1088"/>
                </a:lnTo>
                <a:lnTo>
                  <a:pt x="3673" y="1040"/>
                </a:lnTo>
                <a:lnTo>
                  <a:pt x="3721" y="1040"/>
                </a:lnTo>
                <a:lnTo>
                  <a:pt x="3721" y="1088"/>
                </a:lnTo>
                <a:close/>
                <a:moveTo>
                  <a:pt x="3625" y="1088"/>
                </a:moveTo>
                <a:lnTo>
                  <a:pt x="3577" y="1088"/>
                </a:lnTo>
                <a:lnTo>
                  <a:pt x="3577" y="1040"/>
                </a:lnTo>
                <a:lnTo>
                  <a:pt x="3625" y="1040"/>
                </a:lnTo>
                <a:lnTo>
                  <a:pt x="3625" y="1088"/>
                </a:lnTo>
                <a:close/>
                <a:moveTo>
                  <a:pt x="3529" y="1088"/>
                </a:moveTo>
                <a:lnTo>
                  <a:pt x="3481" y="1088"/>
                </a:lnTo>
                <a:lnTo>
                  <a:pt x="3481" y="1040"/>
                </a:lnTo>
                <a:lnTo>
                  <a:pt x="3529" y="1040"/>
                </a:lnTo>
                <a:lnTo>
                  <a:pt x="3529" y="1088"/>
                </a:lnTo>
                <a:close/>
                <a:moveTo>
                  <a:pt x="3433" y="1088"/>
                </a:moveTo>
                <a:lnTo>
                  <a:pt x="3385" y="1088"/>
                </a:lnTo>
                <a:lnTo>
                  <a:pt x="3385" y="1040"/>
                </a:lnTo>
                <a:lnTo>
                  <a:pt x="3433" y="1040"/>
                </a:lnTo>
                <a:lnTo>
                  <a:pt x="3433" y="1088"/>
                </a:lnTo>
                <a:close/>
                <a:moveTo>
                  <a:pt x="3337" y="1088"/>
                </a:moveTo>
                <a:lnTo>
                  <a:pt x="3289" y="1088"/>
                </a:lnTo>
                <a:lnTo>
                  <a:pt x="3289" y="1040"/>
                </a:lnTo>
                <a:lnTo>
                  <a:pt x="3337" y="1040"/>
                </a:lnTo>
                <a:lnTo>
                  <a:pt x="3337" y="1088"/>
                </a:lnTo>
                <a:close/>
                <a:moveTo>
                  <a:pt x="3241" y="1088"/>
                </a:moveTo>
                <a:lnTo>
                  <a:pt x="3193" y="1088"/>
                </a:lnTo>
                <a:lnTo>
                  <a:pt x="3193" y="1040"/>
                </a:lnTo>
                <a:lnTo>
                  <a:pt x="3241" y="1040"/>
                </a:lnTo>
                <a:lnTo>
                  <a:pt x="3241" y="1088"/>
                </a:lnTo>
                <a:close/>
                <a:moveTo>
                  <a:pt x="3145" y="1088"/>
                </a:moveTo>
                <a:lnTo>
                  <a:pt x="3097" y="1088"/>
                </a:lnTo>
                <a:lnTo>
                  <a:pt x="3097" y="1040"/>
                </a:lnTo>
                <a:lnTo>
                  <a:pt x="3145" y="1040"/>
                </a:lnTo>
                <a:lnTo>
                  <a:pt x="3145" y="1088"/>
                </a:lnTo>
                <a:close/>
                <a:moveTo>
                  <a:pt x="3049" y="1088"/>
                </a:moveTo>
                <a:lnTo>
                  <a:pt x="3001" y="1088"/>
                </a:lnTo>
                <a:lnTo>
                  <a:pt x="3001" y="1040"/>
                </a:lnTo>
                <a:lnTo>
                  <a:pt x="3049" y="1040"/>
                </a:lnTo>
                <a:lnTo>
                  <a:pt x="3049" y="1088"/>
                </a:lnTo>
                <a:close/>
                <a:moveTo>
                  <a:pt x="2953" y="1088"/>
                </a:moveTo>
                <a:lnTo>
                  <a:pt x="2905" y="1088"/>
                </a:lnTo>
                <a:lnTo>
                  <a:pt x="2905" y="1040"/>
                </a:lnTo>
                <a:lnTo>
                  <a:pt x="2953" y="1040"/>
                </a:lnTo>
                <a:lnTo>
                  <a:pt x="2953" y="1088"/>
                </a:lnTo>
                <a:close/>
                <a:moveTo>
                  <a:pt x="2857" y="1088"/>
                </a:moveTo>
                <a:lnTo>
                  <a:pt x="2809" y="1088"/>
                </a:lnTo>
                <a:lnTo>
                  <a:pt x="2809" y="1040"/>
                </a:lnTo>
                <a:lnTo>
                  <a:pt x="2857" y="1040"/>
                </a:lnTo>
                <a:lnTo>
                  <a:pt x="2857" y="1088"/>
                </a:lnTo>
                <a:close/>
                <a:moveTo>
                  <a:pt x="2761" y="1088"/>
                </a:moveTo>
                <a:lnTo>
                  <a:pt x="2713" y="1088"/>
                </a:lnTo>
                <a:lnTo>
                  <a:pt x="2713" y="1040"/>
                </a:lnTo>
                <a:lnTo>
                  <a:pt x="2761" y="1040"/>
                </a:lnTo>
                <a:lnTo>
                  <a:pt x="2761" y="1088"/>
                </a:lnTo>
                <a:close/>
                <a:moveTo>
                  <a:pt x="2665" y="1088"/>
                </a:moveTo>
                <a:lnTo>
                  <a:pt x="2617" y="1088"/>
                </a:lnTo>
                <a:lnTo>
                  <a:pt x="2617" y="1040"/>
                </a:lnTo>
                <a:lnTo>
                  <a:pt x="2665" y="1040"/>
                </a:lnTo>
                <a:lnTo>
                  <a:pt x="2665" y="1088"/>
                </a:lnTo>
                <a:close/>
                <a:moveTo>
                  <a:pt x="2569" y="1088"/>
                </a:moveTo>
                <a:lnTo>
                  <a:pt x="2521" y="1088"/>
                </a:lnTo>
                <a:lnTo>
                  <a:pt x="2521" y="1040"/>
                </a:lnTo>
                <a:lnTo>
                  <a:pt x="2569" y="1040"/>
                </a:lnTo>
                <a:lnTo>
                  <a:pt x="2569" y="1088"/>
                </a:lnTo>
                <a:close/>
                <a:moveTo>
                  <a:pt x="2473" y="1088"/>
                </a:moveTo>
                <a:lnTo>
                  <a:pt x="2425" y="1088"/>
                </a:lnTo>
                <a:lnTo>
                  <a:pt x="2425" y="1040"/>
                </a:lnTo>
                <a:lnTo>
                  <a:pt x="2473" y="1040"/>
                </a:lnTo>
                <a:lnTo>
                  <a:pt x="2473" y="1088"/>
                </a:lnTo>
                <a:close/>
                <a:moveTo>
                  <a:pt x="2377" y="1088"/>
                </a:moveTo>
                <a:lnTo>
                  <a:pt x="2329" y="1088"/>
                </a:lnTo>
                <a:lnTo>
                  <a:pt x="2329" y="1040"/>
                </a:lnTo>
                <a:lnTo>
                  <a:pt x="2377" y="1040"/>
                </a:lnTo>
                <a:lnTo>
                  <a:pt x="2377" y="1088"/>
                </a:lnTo>
                <a:close/>
                <a:moveTo>
                  <a:pt x="2281" y="1088"/>
                </a:moveTo>
                <a:lnTo>
                  <a:pt x="2233" y="1088"/>
                </a:lnTo>
                <a:lnTo>
                  <a:pt x="2233" y="1040"/>
                </a:lnTo>
                <a:lnTo>
                  <a:pt x="2281" y="1040"/>
                </a:lnTo>
                <a:lnTo>
                  <a:pt x="2281" y="1088"/>
                </a:lnTo>
                <a:close/>
                <a:moveTo>
                  <a:pt x="2185" y="1088"/>
                </a:moveTo>
                <a:lnTo>
                  <a:pt x="2137" y="1088"/>
                </a:lnTo>
                <a:lnTo>
                  <a:pt x="2137" y="1040"/>
                </a:lnTo>
                <a:lnTo>
                  <a:pt x="2185" y="1040"/>
                </a:lnTo>
                <a:lnTo>
                  <a:pt x="2185" y="1088"/>
                </a:lnTo>
                <a:close/>
                <a:moveTo>
                  <a:pt x="2089" y="1088"/>
                </a:moveTo>
                <a:lnTo>
                  <a:pt x="2041" y="1088"/>
                </a:lnTo>
                <a:lnTo>
                  <a:pt x="2041" y="1040"/>
                </a:lnTo>
                <a:lnTo>
                  <a:pt x="2089" y="1040"/>
                </a:lnTo>
                <a:lnTo>
                  <a:pt x="2089" y="1088"/>
                </a:lnTo>
                <a:close/>
                <a:moveTo>
                  <a:pt x="1993" y="1088"/>
                </a:moveTo>
                <a:lnTo>
                  <a:pt x="1945" y="1088"/>
                </a:lnTo>
                <a:lnTo>
                  <a:pt x="1945" y="1040"/>
                </a:lnTo>
                <a:lnTo>
                  <a:pt x="1993" y="1040"/>
                </a:lnTo>
                <a:lnTo>
                  <a:pt x="1993" y="1088"/>
                </a:lnTo>
                <a:close/>
                <a:moveTo>
                  <a:pt x="1897" y="1088"/>
                </a:moveTo>
                <a:lnTo>
                  <a:pt x="1849" y="1088"/>
                </a:lnTo>
                <a:lnTo>
                  <a:pt x="1849" y="1040"/>
                </a:lnTo>
                <a:lnTo>
                  <a:pt x="1897" y="1040"/>
                </a:lnTo>
                <a:lnTo>
                  <a:pt x="1897" y="1088"/>
                </a:lnTo>
                <a:close/>
                <a:moveTo>
                  <a:pt x="1801" y="1088"/>
                </a:moveTo>
                <a:lnTo>
                  <a:pt x="1753" y="1088"/>
                </a:lnTo>
                <a:lnTo>
                  <a:pt x="1753" y="1040"/>
                </a:lnTo>
                <a:lnTo>
                  <a:pt x="1801" y="1040"/>
                </a:lnTo>
                <a:lnTo>
                  <a:pt x="1801" y="1088"/>
                </a:lnTo>
                <a:close/>
                <a:moveTo>
                  <a:pt x="1705" y="1088"/>
                </a:moveTo>
                <a:lnTo>
                  <a:pt x="1657" y="1088"/>
                </a:lnTo>
                <a:lnTo>
                  <a:pt x="1657" y="1040"/>
                </a:lnTo>
                <a:lnTo>
                  <a:pt x="1705" y="1040"/>
                </a:lnTo>
                <a:lnTo>
                  <a:pt x="1705" y="1088"/>
                </a:lnTo>
                <a:close/>
                <a:moveTo>
                  <a:pt x="1609" y="1088"/>
                </a:moveTo>
                <a:lnTo>
                  <a:pt x="1561" y="1088"/>
                </a:lnTo>
                <a:lnTo>
                  <a:pt x="1561" y="1040"/>
                </a:lnTo>
                <a:lnTo>
                  <a:pt x="1609" y="1040"/>
                </a:lnTo>
                <a:lnTo>
                  <a:pt x="1609" y="1088"/>
                </a:lnTo>
                <a:close/>
                <a:moveTo>
                  <a:pt x="1513" y="1088"/>
                </a:moveTo>
                <a:lnTo>
                  <a:pt x="1465" y="1088"/>
                </a:lnTo>
                <a:lnTo>
                  <a:pt x="1465" y="1040"/>
                </a:lnTo>
                <a:lnTo>
                  <a:pt x="1513" y="1040"/>
                </a:lnTo>
                <a:lnTo>
                  <a:pt x="1513" y="1088"/>
                </a:lnTo>
                <a:close/>
                <a:moveTo>
                  <a:pt x="1417" y="1088"/>
                </a:moveTo>
                <a:lnTo>
                  <a:pt x="1369" y="1088"/>
                </a:lnTo>
                <a:lnTo>
                  <a:pt x="1369" y="1040"/>
                </a:lnTo>
                <a:lnTo>
                  <a:pt x="1417" y="1040"/>
                </a:lnTo>
                <a:lnTo>
                  <a:pt x="1417" y="1088"/>
                </a:lnTo>
                <a:close/>
                <a:moveTo>
                  <a:pt x="1321" y="1088"/>
                </a:moveTo>
                <a:lnTo>
                  <a:pt x="1273" y="1088"/>
                </a:lnTo>
                <a:lnTo>
                  <a:pt x="1273" y="1040"/>
                </a:lnTo>
                <a:lnTo>
                  <a:pt x="1321" y="1040"/>
                </a:lnTo>
                <a:lnTo>
                  <a:pt x="1321" y="1088"/>
                </a:lnTo>
                <a:close/>
                <a:moveTo>
                  <a:pt x="1225" y="1088"/>
                </a:moveTo>
                <a:lnTo>
                  <a:pt x="1177" y="1088"/>
                </a:lnTo>
                <a:lnTo>
                  <a:pt x="1177" y="1040"/>
                </a:lnTo>
                <a:lnTo>
                  <a:pt x="1225" y="1040"/>
                </a:lnTo>
                <a:lnTo>
                  <a:pt x="1225" y="1088"/>
                </a:lnTo>
                <a:close/>
                <a:moveTo>
                  <a:pt x="1129" y="1088"/>
                </a:moveTo>
                <a:lnTo>
                  <a:pt x="1081" y="1088"/>
                </a:lnTo>
                <a:lnTo>
                  <a:pt x="1081" y="1040"/>
                </a:lnTo>
                <a:lnTo>
                  <a:pt x="1129" y="1040"/>
                </a:lnTo>
                <a:lnTo>
                  <a:pt x="1129" y="1088"/>
                </a:lnTo>
                <a:close/>
                <a:moveTo>
                  <a:pt x="1033" y="1088"/>
                </a:moveTo>
                <a:lnTo>
                  <a:pt x="985" y="1088"/>
                </a:lnTo>
                <a:lnTo>
                  <a:pt x="985" y="1040"/>
                </a:lnTo>
                <a:lnTo>
                  <a:pt x="1033" y="1040"/>
                </a:lnTo>
                <a:lnTo>
                  <a:pt x="1033" y="1088"/>
                </a:lnTo>
                <a:close/>
                <a:moveTo>
                  <a:pt x="937" y="1088"/>
                </a:moveTo>
                <a:lnTo>
                  <a:pt x="889" y="1088"/>
                </a:lnTo>
                <a:lnTo>
                  <a:pt x="889" y="1040"/>
                </a:lnTo>
                <a:lnTo>
                  <a:pt x="937" y="1040"/>
                </a:lnTo>
                <a:lnTo>
                  <a:pt x="937" y="1088"/>
                </a:lnTo>
                <a:close/>
                <a:moveTo>
                  <a:pt x="841" y="1088"/>
                </a:moveTo>
                <a:lnTo>
                  <a:pt x="793" y="1088"/>
                </a:lnTo>
                <a:lnTo>
                  <a:pt x="793" y="1040"/>
                </a:lnTo>
                <a:lnTo>
                  <a:pt x="841" y="1040"/>
                </a:lnTo>
                <a:lnTo>
                  <a:pt x="841" y="1088"/>
                </a:lnTo>
                <a:close/>
                <a:moveTo>
                  <a:pt x="745" y="1088"/>
                </a:moveTo>
                <a:lnTo>
                  <a:pt x="697" y="1088"/>
                </a:lnTo>
                <a:lnTo>
                  <a:pt x="697" y="1040"/>
                </a:lnTo>
                <a:lnTo>
                  <a:pt x="745" y="1040"/>
                </a:lnTo>
                <a:lnTo>
                  <a:pt x="745" y="1088"/>
                </a:lnTo>
                <a:close/>
                <a:moveTo>
                  <a:pt x="649" y="1088"/>
                </a:moveTo>
                <a:lnTo>
                  <a:pt x="601" y="1088"/>
                </a:lnTo>
                <a:lnTo>
                  <a:pt x="601" y="1040"/>
                </a:lnTo>
                <a:lnTo>
                  <a:pt x="649" y="1040"/>
                </a:lnTo>
                <a:lnTo>
                  <a:pt x="649" y="1088"/>
                </a:lnTo>
                <a:close/>
                <a:moveTo>
                  <a:pt x="553" y="1088"/>
                </a:moveTo>
                <a:lnTo>
                  <a:pt x="505" y="1088"/>
                </a:lnTo>
                <a:lnTo>
                  <a:pt x="505" y="1040"/>
                </a:lnTo>
                <a:lnTo>
                  <a:pt x="553" y="1040"/>
                </a:lnTo>
                <a:lnTo>
                  <a:pt x="553" y="1088"/>
                </a:lnTo>
                <a:close/>
                <a:moveTo>
                  <a:pt x="457" y="1088"/>
                </a:moveTo>
                <a:lnTo>
                  <a:pt x="409" y="1088"/>
                </a:lnTo>
                <a:lnTo>
                  <a:pt x="409" y="1040"/>
                </a:lnTo>
                <a:lnTo>
                  <a:pt x="457" y="1040"/>
                </a:lnTo>
                <a:lnTo>
                  <a:pt x="457" y="1088"/>
                </a:lnTo>
                <a:close/>
                <a:moveTo>
                  <a:pt x="361" y="1088"/>
                </a:moveTo>
                <a:lnTo>
                  <a:pt x="313" y="1088"/>
                </a:lnTo>
                <a:lnTo>
                  <a:pt x="313" y="1040"/>
                </a:lnTo>
                <a:lnTo>
                  <a:pt x="361" y="1040"/>
                </a:lnTo>
                <a:lnTo>
                  <a:pt x="361" y="1088"/>
                </a:lnTo>
                <a:close/>
                <a:moveTo>
                  <a:pt x="265" y="1088"/>
                </a:moveTo>
                <a:lnTo>
                  <a:pt x="217" y="1088"/>
                </a:lnTo>
                <a:lnTo>
                  <a:pt x="217" y="1040"/>
                </a:lnTo>
                <a:lnTo>
                  <a:pt x="265" y="1040"/>
                </a:lnTo>
                <a:lnTo>
                  <a:pt x="265" y="1088"/>
                </a:lnTo>
                <a:close/>
                <a:moveTo>
                  <a:pt x="167" y="1086"/>
                </a:move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23" y="1073"/>
                </a:lnTo>
                <a:cubicBezTo>
                  <a:pt x="121" y="1073"/>
                  <a:pt x="119" y="1072"/>
                  <a:pt x="117" y="1071"/>
                </a:cubicBezTo>
                <a:lnTo>
                  <a:pt x="111" y="1067"/>
                </a:lnTo>
                <a:lnTo>
                  <a:pt x="138" y="1026"/>
                </a:lnTo>
                <a:lnTo>
                  <a:pt x="144" y="1030"/>
                </a:lnTo>
                <a:lnTo>
                  <a:pt x="138" y="1028"/>
                </a:lnTo>
                <a:lnTo>
                  <a:pt x="171" y="1039"/>
                </a:lnTo>
                <a:lnTo>
                  <a:pt x="166" y="1038"/>
                </a:lnTo>
                <a:lnTo>
                  <a:pt x="172" y="1038"/>
                </a:lnTo>
                <a:lnTo>
                  <a:pt x="167" y="1086"/>
                </a:lnTo>
                <a:close/>
                <a:moveTo>
                  <a:pt x="71" y="1040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35" y="997"/>
                </a:lnTo>
                <a:lnTo>
                  <a:pt x="74" y="970"/>
                </a:lnTo>
                <a:lnTo>
                  <a:pt x="95" y="1001"/>
                </a:lnTo>
                <a:lnTo>
                  <a:pt x="89" y="994"/>
                </a:lnTo>
                <a:lnTo>
                  <a:pt x="97" y="1000"/>
                </a:lnTo>
                <a:lnTo>
                  <a:pt x="71" y="1040"/>
                </a:lnTo>
                <a:close/>
                <a:moveTo>
                  <a:pt x="10" y="948"/>
                </a:move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1" y="897"/>
                </a:lnTo>
                <a:lnTo>
                  <a:pt x="49" y="891"/>
                </a:lnTo>
                <a:lnTo>
                  <a:pt x="52" y="924"/>
                </a:lnTo>
                <a:lnTo>
                  <a:pt x="51" y="920"/>
                </a:lnTo>
                <a:lnTo>
                  <a:pt x="56" y="934"/>
                </a:lnTo>
                <a:lnTo>
                  <a:pt x="10" y="948"/>
                </a:lnTo>
                <a:close/>
              </a:path>
            </a:pathLst>
          </a:custGeom>
          <a:solidFill>
            <a:srgbClr val="6600CC"/>
          </a:solidFill>
          <a:ln w="0" cap="flat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69" name="直線コネクタ 168"/>
          <p:cNvCxnSpPr/>
          <p:nvPr/>
        </p:nvCxnSpPr>
        <p:spPr bwMode="auto">
          <a:xfrm rot="5400000">
            <a:off x="1406973" y="4924319"/>
            <a:ext cx="1211411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線コネクタ 169"/>
          <p:cNvCxnSpPr/>
          <p:nvPr/>
        </p:nvCxnSpPr>
        <p:spPr bwMode="auto">
          <a:xfrm rot="5400000" flipH="1" flipV="1">
            <a:off x="1912043" y="5425760"/>
            <a:ext cx="8249" cy="20249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グループ化 149"/>
          <p:cNvGrpSpPr/>
          <p:nvPr/>
        </p:nvGrpSpPr>
        <p:grpSpPr>
          <a:xfrm rot="5400000">
            <a:off x="2006018" y="4114768"/>
            <a:ext cx="206375" cy="412750"/>
            <a:chOff x="6018497" y="5682813"/>
            <a:chExt cx="206375" cy="412750"/>
          </a:xfrm>
        </p:grpSpPr>
        <p:sp>
          <p:nvSpPr>
            <p:cNvPr id="151" name="Line 289"/>
            <p:cNvSpPr>
              <a:spLocks noChangeShapeType="1"/>
            </p:cNvSpPr>
            <p:nvPr/>
          </p:nvSpPr>
          <p:spPr bwMode="auto">
            <a:xfrm>
              <a:off x="6110572" y="5682813"/>
              <a:ext cx="0" cy="3746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290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291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292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293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Line 294"/>
            <p:cNvSpPr>
              <a:spLocks noChangeShapeType="1"/>
            </p:cNvSpPr>
            <p:nvPr/>
          </p:nvSpPr>
          <p:spPr bwMode="auto">
            <a:xfrm flipH="1">
              <a:off x="6056597" y="5866963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Line 295"/>
            <p:cNvSpPr>
              <a:spLocks noChangeShapeType="1"/>
            </p:cNvSpPr>
            <p:nvPr/>
          </p:nvSpPr>
          <p:spPr bwMode="auto">
            <a:xfrm flipH="1">
              <a:off x="6056597" y="5812988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Line 296"/>
            <p:cNvSpPr>
              <a:spLocks noChangeShapeType="1"/>
            </p:cNvSpPr>
            <p:nvPr/>
          </p:nvSpPr>
          <p:spPr bwMode="auto">
            <a:xfrm flipH="1">
              <a:off x="6064535" y="5805051"/>
              <a:ext cx="104775" cy="555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Line 297"/>
            <p:cNvSpPr>
              <a:spLocks noChangeShapeType="1"/>
            </p:cNvSpPr>
            <p:nvPr/>
          </p:nvSpPr>
          <p:spPr bwMode="auto">
            <a:xfrm flipH="1">
              <a:off x="6064535" y="5782826"/>
              <a:ext cx="50800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Line 298"/>
            <p:cNvSpPr>
              <a:spLocks noChangeShapeType="1"/>
            </p:cNvSpPr>
            <p:nvPr/>
          </p:nvSpPr>
          <p:spPr bwMode="auto">
            <a:xfrm flipH="1">
              <a:off x="6118510" y="5866963"/>
              <a:ext cx="49212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71" name="Rectangle 9"/>
          <p:cNvSpPr>
            <a:spLocks noChangeArrowheads="1"/>
          </p:cNvSpPr>
          <p:nvPr/>
        </p:nvSpPr>
        <p:spPr bwMode="auto">
          <a:xfrm>
            <a:off x="2378989" y="3383996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172" name="Rectangle 9"/>
          <p:cNvSpPr>
            <a:spLocks noChangeArrowheads="1"/>
          </p:cNvSpPr>
          <p:nvPr/>
        </p:nvSpPr>
        <p:spPr bwMode="auto">
          <a:xfrm>
            <a:off x="2384601" y="4215572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173" name="Rectangle 9"/>
          <p:cNvSpPr>
            <a:spLocks noChangeArrowheads="1"/>
          </p:cNvSpPr>
          <p:nvPr/>
        </p:nvSpPr>
        <p:spPr bwMode="auto">
          <a:xfrm>
            <a:off x="2376615" y="5194939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174" name="Freeform 82"/>
          <p:cNvSpPr>
            <a:spLocks/>
          </p:cNvSpPr>
          <p:nvPr/>
        </p:nvSpPr>
        <p:spPr bwMode="auto">
          <a:xfrm rot="5400000">
            <a:off x="9249442" y="5474059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FDEA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75" name="直線コネクタ 174"/>
          <p:cNvCxnSpPr/>
          <p:nvPr/>
        </p:nvCxnSpPr>
        <p:spPr bwMode="auto">
          <a:xfrm>
            <a:off x="9772600" y="2033848"/>
            <a:ext cx="0" cy="358996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Freeform 83"/>
          <p:cNvSpPr>
            <a:spLocks/>
          </p:cNvSpPr>
          <p:nvPr/>
        </p:nvSpPr>
        <p:spPr bwMode="auto">
          <a:xfrm rot="5400000">
            <a:off x="9249442" y="5474059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7" name="Freeform 84"/>
          <p:cNvSpPr>
            <a:spLocks noEditPoints="1"/>
          </p:cNvSpPr>
          <p:nvPr/>
        </p:nvSpPr>
        <p:spPr bwMode="auto">
          <a:xfrm rot="5400000">
            <a:off x="8152237" y="3722010"/>
            <a:ext cx="3505994" cy="556902"/>
          </a:xfrm>
          <a:custGeom>
            <a:avLst/>
            <a:gdLst>
              <a:gd name="T0" fmla="*/ 48 w 6976"/>
              <a:gd name="T1" fmla="*/ 699 h 1088"/>
              <a:gd name="T2" fmla="*/ 48 w 6976"/>
              <a:gd name="T3" fmla="*/ 363 h 1088"/>
              <a:gd name="T4" fmla="*/ 0 w 6976"/>
              <a:gd name="T5" fmla="*/ 219 h 1088"/>
              <a:gd name="T6" fmla="*/ 91 w 6976"/>
              <a:gd name="T7" fmla="*/ 36 h 1088"/>
              <a:gd name="T8" fmla="*/ 433 w 6976"/>
              <a:gd name="T9" fmla="*/ 0 h 1088"/>
              <a:gd name="T10" fmla="*/ 673 w 6976"/>
              <a:gd name="T11" fmla="*/ 0 h 1088"/>
              <a:gd name="T12" fmla="*/ 865 w 6976"/>
              <a:gd name="T13" fmla="*/ 0 h 1088"/>
              <a:gd name="T14" fmla="*/ 1153 w 6976"/>
              <a:gd name="T15" fmla="*/ 48 h 1088"/>
              <a:gd name="T16" fmla="*/ 1489 w 6976"/>
              <a:gd name="T17" fmla="*/ 48 h 1088"/>
              <a:gd name="T18" fmla="*/ 1777 w 6976"/>
              <a:gd name="T19" fmla="*/ 0 h 1088"/>
              <a:gd name="T20" fmla="*/ 2017 w 6976"/>
              <a:gd name="T21" fmla="*/ 0 h 1088"/>
              <a:gd name="T22" fmla="*/ 2209 w 6976"/>
              <a:gd name="T23" fmla="*/ 0 h 1088"/>
              <a:gd name="T24" fmla="*/ 2497 w 6976"/>
              <a:gd name="T25" fmla="*/ 48 h 1088"/>
              <a:gd name="T26" fmla="*/ 2833 w 6976"/>
              <a:gd name="T27" fmla="*/ 48 h 1088"/>
              <a:gd name="T28" fmla="*/ 3121 w 6976"/>
              <a:gd name="T29" fmla="*/ 0 h 1088"/>
              <a:gd name="T30" fmla="*/ 3361 w 6976"/>
              <a:gd name="T31" fmla="*/ 0 h 1088"/>
              <a:gd name="T32" fmla="*/ 3553 w 6976"/>
              <a:gd name="T33" fmla="*/ 0 h 1088"/>
              <a:gd name="T34" fmla="*/ 3841 w 6976"/>
              <a:gd name="T35" fmla="*/ 48 h 1088"/>
              <a:gd name="T36" fmla="*/ 4177 w 6976"/>
              <a:gd name="T37" fmla="*/ 48 h 1088"/>
              <a:gd name="T38" fmla="*/ 4465 w 6976"/>
              <a:gd name="T39" fmla="*/ 0 h 1088"/>
              <a:gd name="T40" fmla="*/ 4705 w 6976"/>
              <a:gd name="T41" fmla="*/ 0 h 1088"/>
              <a:gd name="T42" fmla="*/ 4897 w 6976"/>
              <a:gd name="T43" fmla="*/ 0 h 1088"/>
              <a:gd name="T44" fmla="*/ 5185 w 6976"/>
              <a:gd name="T45" fmla="*/ 48 h 1088"/>
              <a:gd name="T46" fmla="*/ 5521 w 6976"/>
              <a:gd name="T47" fmla="*/ 48 h 1088"/>
              <a:gd name="T48" fmla="*/ 5809 w 6976"/>
              <a:gd name="T49" fmla="*/ 0 h 1088"/>
              <a:gd name="T50" fmla="*/ 6049 w 6976"/>
              <a:gd name="T51" fmla="*/ 0 h 1088"/>
              <a:gd name="T52" fmla="*/ 6241 w 6976"/>
              <a:gd name="T53" fmla="*/ 0 h 1088"/>
              <a:gd name="T54" fmla="*/ 6529 w 6976"/>
              <a:gd name="T55" fmla="*/ 48 h 1088"/>
              <a:gd name="T56" fmla="*/ 6861 w 6976"/>
              <a:gd name="T57" fmla="*/ 19 h 1088"/>
              <a:gd name="T58" fmla="*/ 6887 w 6976"/>
              <a:gd name="T59" fmla="*/ 94 h 1088"/>
              <a:gd name="T60" fmla="*/ 6976 w 6976"/>
              <a:gd name="T61" fmla="*/ 301 h 1088"/>
              <a:gd name="T62" fmla="*/ 6976 w 6976"/>
              <a:gd name="T63" fmla="*/ 541 h 1088"/>
              <a:gd name="T64" fmla="*/ 6976 w 6976"/>
              <a:gd name="T65" fmla="*/ 733 h 1088"/>
              <a:gd name="T66" fmla="*/ 6916 w 6976"/>
              <a:gd name="T67" fmla="*/ 952 h 1088"/>
              <a:gd name="T68" fmla="*/ 6832 w 6976"/>
              <a:gd name="T69" fmla="*/ 1081 h 1088"/>
              <a:gd name="T70" fmla="*/ 6729 w 6976"/>
              <a:gd name="T71" fmla="*/ 1040 h 1088"/>
              <a:gd name="T72" fmla="*/ 6393 w 6976"/>
              <a:gd name="T73" fmla="*/ 1040 h 1088"/>
              <a:gd name="T74" fmla="*/ 6105 w 6976"/>
              <a:gd name="T75" fmla="*/ 1088 h 1088"/>
              <a:gd name="T76" fmla="*/ 5865 w 6976"/>
              <a:gd name="T77" fmla="*/ 1088 h 1088"/>
              <a:gd name="T78" fmla="*/ 5673 w 6976"/>
              <a:gd name="T79" fmla="*/ 1088 h 1088"/>
              <a:gd name="T80" fmla="*/ 5385 w 6976"/>
              <a:gd name="T81" fmla="*/ 1040 h 1088"/>
              <a:gd name="T82" fmla="*/ 5049 w 6976"/>
              <a:gd name="T83" fmla="*/ 1040 h 1088"/>
              <a:gd name="T84" fmla="*/ 4761 w 6976"/>
              <a:gd name="T85" fmla="*/ 1088 h 1088"/>
              <a:gd name="T86" fmla="*/ 4521 w 6976"/>
              <a:gd name="T87" fmla="*/ 1088 h 1088"/>
              <a:gd name="T88" fmla="*/ 4329 w 6976"/>
              <a:gd name="T89" fmla="*/ 1088 h 1088"/>
              <a:gd name="T90" fmla="*/ 4041 w 6976"/>
              <a:gd name="T91" fmla="*/ 1040 h 1088"/>
              <a:gd name="T92" fmla="*/ 3705 w 6976"/>
              <a:gd name="T93" fmla="*/ 1040 h 1088"/>
              <a:gd name="T94" fmla="*/ 3417 w 6976"/>
              <a:gd name="T95" fmla="*/ 1088 h 1088"/>
              <a:gd name="T96" fmla="*/ 3177 w 6976"/>
              <a:gd name="T97" fmla="*/ 1088 h 1088"/>
              <a:gd name="T98" fmla="*/ 2985 w 6976"/>
              <a:gd name="T99" fmla="*/ 1088 h 1088"/>
              <a:gd name="T100" fmla="*/ 2697 w 6976"/>
              <a:gd name="T101" fmla="*/ 1040 h 1088"/>
              <a:gd name="T102" fmla="*/ 2361 w 6976"/>
              <a:gd name="T103" fmla="*/ 1040 h 1088"/>
              <a:gd name="T104" fmla="*/ 2073 w 6976"/>
              <a:gd name="T105" fmla="*/ 1088 h 1088"/>
              <a:gd name="T106" fmla="*/ 1833 w 6976"/>
              <a:gd name="T107" fmla="*/ 1088 h 1088"/>
              <a:gd name="T108" fmla="*/ 1641 w 6976"/>
              <a:gd name="T109" fmla="*/ 1088 h 1088"/>
              <a:gd name="T110" fmla="*/ 1353 w 6976"/>
              <a:gd name="T111" fmla="*/ 1040 h 1088"/>
              <a:gd name="T112" fmla="*/ 1017 w 6976"/>
              <a:gd name="T113" fmla="*/ 1040 h 1088"/>
              <a:gd name="T114" fmla="*/ 729 w 6976"/>
              <a:gd name="T115" fmla="*/ 1088 h 1088"/>
              <a:gd name="T116" fmla="*/ 489 w 6976"/>
              <a:gd name="T117" fmla="*/ 1088 h 1088"/>
              <a:gd name="T118" fmla="*/ 297 w 6976"/>
              <a:gd name="T119" fmla="*/ 1088 h 1088"/>
              <a:gd name="T120" fmla="*/ 56 w 6976"/>
              <a:gd name="T121" fmla="*/ 1028 h 1088"/>
              <a:gd name="T122" fmla="*/ 52 w 6976"/>
              <a:gd name="T123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76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89" y="0"/>
                </a:moveTo>
                <a:lnTo>
                  <a:pt x="5137" y="0"/>
                </a:lnTo>
                <a:lnTo>
                  <a:pt x="5137" y="48"/>
                </a:lnTo>
                <a:lnTo>
                  <a:pt x="5089" y="48"/>
                </a:lnTo>
                <a:lnTo>
                  <a:pt x="5089" y="0"/>
                </a:lnTo>
                <a:close/>
                <a:moveTo>
                  <a:pt x="5185" y="0"/>
                </a:moveTo>
                <a:lnTo>
                  <a:pt x="5233" y="0"/>
                </a:lnTo>
                <a:lnTo>
                  <a:pt x="5233" y="48"/>
                </a:lnTo>
                <a:lnTo>
                  <a:pt x="5185" y="48"/>
                </a:lnTo>
                <a:lnTo>
                  <a:pt x="5185" y="0"/>
                </a:lnTo>
                <a:close/>
                <a:moveTo>
                  <a:pt x="5281" y="0"/>
                </a:moveTo>
                <a:lnTo>
                  <a:pt x="5329" y="0"/>
                </a:lnTo>
                <a:lnTo>
                  <a:pt x="5329" y="48"/>
                </a:lnTo>
                <a:lnTo>
                  <a:pt x="5281" y="48"/>
                </a:lnTo>
                <a:lnTo>
                  <a:pt x="5281" y="0"/>
                </a:lnTo>
                <a:close/>
                <a:moveTo>
                  <a:pt x="5377" y="0"/>
                </a:moveTo>
                <a:lnTo>
                  <a:pt x="5425" y="0"/>
                </a:lnTo>
                <a:lnTo>
                  <a:pt x="5425" y="48"/>
                </a:lnTo>
                <a:lnTo>
                  <a:pt x="5377" y="48"/>
                </a:lnTo>
                <a:lnTo>
                  <a:pt x="5377" y="0"/>
                </a:lnTo>
                <a:close/>
                <a:moveTo>
                  <a:pt x="5473" y="0"/>
                </a:moveTo>
                <a:lnTo>
                  <a:pt x="5521" y="0"/>
                </a:lnTo>
                <a:lnTo>
                  <a:pt x="5521" y="48"/>
                </a:lnTo>
                <a:lnTo>
                  <a:pt x="5473" y="48"/>
                </a:lnTo>
                <a:lnTo>
                  <a:pt x="5473" y="0"/>
                </a:lnTo>
                <a:close/>
                <a:moveTo>
                  <a:pt x="5569" y="0"/>
                </a:moveTo>
                <a:lnTo>
                  <a:pt x="5617" y="0"/>
                </a:lnTo>
                <a:lnTo>
                  <a:pt x="5617" y="48"/>
                </a:lnTo>
                <a:lnTo>
                  <a:pt x="5569" y="48"/>
                </a:lnTo>
                <a:lnTo>
                  <a:pt x="5569" y="0"/>
                </a:lnTo>
                <a:close/>
                <a:moveTo>
                  <a:pt x="5665" y="0"/>
                </a:moveTo>
                <a:lnTo>
                  <a:pt x="5713" y="0"/>
                </a:lnTo>
                <a:lnTo>
                  <a:pt x="5713" y="48"/>
                </a:lnTo>
                <a:lnTo>
                  <a:pt x="5665" y="48"/>
                </a:lnTo>
                <a:lnTo>
                  <a:pt x="5665" y="0"/>
                </a:lnTo>
                <a:close/>
                <a:moveTo>
                  <a:pt x="5761" y="0"/>
                </a:moveTo>
                <a:lnTo>
                  <a:pt x="5809" y="0"/>
                </a:lnTo>
                <a:lnTo>
                  <a:pt x="5809" y="48"/>
                </a:lnTo>
                <a:lnTo>
                  <a:pt x="5761" y="48"/>
                </a:lnTo>
                <a:lnTo>
                  <a:pt x="5761" y="0"/>
                </a:lnTo>
                <a:close/>
                <a:moveTo>
                  <a:pt x="5857" y="0"/>
                </a:moveTo>
                <a:lnTo>
                  <a:pt x="5905" y="0"/>
                </a:lnTo>
                <a:lnTo>
                  <a:pt x="5905" y="48"/>
                </a:lnTo>
                <a:lnTo>
                  <a:pt x="5857" y="48"/>
                </a:lnTo>
                <a:lnTo>
                  <a:pt x="5857" y="0"/>
                </a:lnTo>
                <a:close/>
                <a:moveTo>
                  <a:pt x="5953" y="0"/>
                </a:moveTo>
                <a:lnTo>
                  <a:pt x="6001" y="0"/>
                </a:lnTo>
                <a:lnTo>
                  <a:pt x="6001" y="48"/>
                </a:lnTo>
                <a:lnTo>
                  <a:pt x="5953" y="48"/>
                </a:lnTo>
                <a:lnTo>
                  <a:pt x="5953" y="0"/>
                </a:lnTo>
                <a:close/>
                <a:moveTo>
                  <a:pt x="6049" y="0"/>
                </a:moveTo>
                <a:lnTo>
                  <a:pt x="6097" y="0"/>
                </a:lnTo>
                <a:lnTo>
                  <a:pt x="6097" y="48"/>
                </a:lnTo>
                <a:lnTo>
                  <a:pt x="6049" y="48"/>
                </a:lnTo>
                <a:lnTo>
                  <a:pt x="6049" y="0"/>
                </a:lnTo>
                <a:close/>
                <a:moveTo>
                  <a:pt x="6145" y="0"/>
                </a:moveTo>
                <a:lnTo>
                  <a:pt x="6193" y="0"/>
                </a:lnTo>
                <a:lnTo>
                  <a:pt x="6193" y="48"/>
                </a:lnTo>
                <a:lnTo>
                  <a:pt x="6145" y="48"/>
                </a:lnTo>
                <a:lnTo>
                  <a:pt x="6145" y="0"/>
                </a:lnTo>
                <a:close/>
                <a:moveTo>
                  <a:pt x="6241" y="0"/>
                </a:moveTo>
                <a:lnTo>
                  <a:pt x="6289" y="0"/>
                </a:lnTo>
                <a:lnTo>
                  <a:pt x="6289" y="48"/>
                </a:lnTo>
                <a:lnTo>
                  <a:pt x="6241" y="48"/>
                </a:lnTo>
                <a:lnTo>
                  <a:pt x="6241" y="0"/>
                </a:lnTo>
                <a:close/>
                <a:moveTo>
                  <a:pt x="6337" y="0"/>
                </a:moveTo>
                <a:lnTo>
                  <a:pt x="6385" y="0"/>
                </a:lnTo>
                <a:lnTo>
                  <a:pt x="6385" y="48"/>
                </a:lnTo>
                <a:lnTo>
                  <a:pt x="6337" y="48"/>
                </a:lnTo>
                <a:lnTo>
                  <a:pt x="6337" y="0"/>
                </a:lnTo>
                <a:close/>
                <a:moveTo>
                  <a:pt x="6433" y="0"/>
                </a:moveTo>
                <a:lnTo>
                  <a:pt x="6481" y="0"/>
                </a:lnTo>
                <a:lnTo>
                  <a:pt x="6481" y="48"/>
                </a:lnTo>
                <a:lnTo>
                  <a:pt x="6433" y="48"/>
                </a:lnTo>
                <a:lnTo>
                  <a:pt x="6433" y="0"/>
                </a:lnTo>
                <a:close/>
                <a:moveTo>
                  <a:pt x="6529" y="0"/>
                </a:moveTo>
                <a:lnTo>
                  <a:pt x="6577" y="0"/>
                </a:lnTo>
                <a:lnTo>
                  <a:pt x="6577" y="48"/>
                </a:lnTo>
                <a:lnTo>
                  <a:pt x="6529" y="48"/>
                </a:lnTo>
                <a:lnTo>
                  <a:pt x="6529" y="0"/>
                </a:lnTo>
                <a:close/>
                <a:moveTo>
                  <a:pt x="6625" y="0"/>
                </a:moveTo>
                <a:lnTo>
                  <a:pt x="6673" y="0"/>
                </a:lnTo>
                <a:lnTo>
                  <a:pt x="6673" y="48"/>
                </a:lnTo>
                <a:lnTo>
                  <a:pt x="6625" y="48"/>
                </a:lnTo>
                <a:lnTo>
                  <a:pt x="6625" y="0"/>
                </a:lnTo>
                <a:close/>
                <a:moveTo>
                  <a:pt x="6721" y="0"/>
                </a:moveTo>
                <a:lnTo>
                  <a:pt x="6769" y="0"/>
                </a:lnTo>
                <a:lnTo>
                  <a:pt x="6769" y="48"/>
                </a:lnTo>
                <a:lnTo>
                  <a:pt x="6721" y="48"/>
                </a:lnTo>
                <a:lnTo>
                  <a:pt x="6721" y="0"/>
                </a:lnTo>
                <a:close/>
                <a:moveTo>
                  <a:pt x="6824" y="6"/>
                </a:moveTo>
                <a:lnTo>
                  <a:pt x="6854" y="15"/>
                </a:lnTo>
                <a:cubicBezTo>
                  <a:pt x="6857" y="16"/>
                  <a:pt x="6859" y="17"/>
                  <a:pt x="6861" y="19"/>
                </a:cubicBezTo>
                <a:lnTo>
                  <a:pt x="6874" y="28"/>
                </a:lnTo>
                <a:lnTo>
                  <a:pt x="6848" y="67"/>
                </a:lnTo>
                <a:lnTo>
                  <a:pt x="6834" y="58"/>
                </a:lnTo>
                <a:lnTo>
                  <a:pt x="6841" y="61"/>
                </a:lnTo>
                <a:lnTo>
                  <a:pt x="6810" y="52"/>
                </a:lnTo>
                <a:lnTo>
                  <a:pt x="6824" y="6"/>
                </a:lnTo>
                <a:close/>
                <a:moveTo>
                  <a:pt x="6914" y="54"/>
                </a:moveTo>
                <a:lnTo>
                  <a:pt x="6916" y="56"/>
                </a:lnTo>
                <a:cubicBezTo>
                  <a:pt x="6919" y="57"/>
                  <a:pt x="6921" y="60"/>
                  <a:pt x="6923" y="62"/>
                </a:cubicBezTo>
                <a:lnTo>
                  <a:pt x="6948" y="101"/>
                </a:lnTo>
                <a:lnTo>
                  <a:pt x="6908" y="127"/>
                </a:lnTo>
                <a:lnTo>
                  <a:pt x="6882" y="89"/>
                </a:lnTo>
                <a:lnTo>
                  <a:pt x="6889" y="95"/>
                </a:lnTo>
                <a:lnTo>
                  <a:pt x="6887" y="94"/>
                </a:lnTo>
                <a:lnTo>
                  <a:pt x="6914" y="54"/>
                </a:lnTo>
                <a:close/>
                <a:moveTo>
                  <a:pt x="6970" y="150"/>
                </a:moveTo>
                <a:lnTo>
                  <a:pt x="6972" y="156"/>
                </a:lnTo>
                <a:cubicBezTo>
                  <a:pt x="6973" y="158"/>
                  <a:pt x="6973" y="160"/>
                  <a:pt x="6973" y="161"/>
                </a:cubicBezTo>
                <a:lnTo>
                  <a:pt x="6976" y="196"/>
                </a:lnTo>
                <a:lnTo>
                  <a:pt x="6976" y="205"/>
                </a:lnTo>
                <a:lnTo>
                  <a:pt x="6928" y="205"/>
                </a:lnTo>
                <a:lnTo>
                  <a:pt x="6929" y="201"/>
                </a:lnTo>
                <a:lnTo>
                  <a:pt x="6926" y="166"/>
                </a:lnTo>
                <a:lnTo>
                  <a:pt x="6927" y="171"/>
                </a:lnTo>
                <a:lnTo>
                  <a:pt x="6925" y="165"/>
                </a:lnTo>
                <a:lnTo>
                  <a:pt x="6970" y="150"/>
                </a:lnTo>
                <a:close/>
                <a:moveTo>
                  <a:pt x="6976" y="253"/>
                </a:moveTo>
                <a:lnTo>
                  <a:pt x="6976" y="301"/>
                </a:lnTo>
                <a:lnTo>
                  <a:pt x="6928" y="301"/>
                </a:lnTo>
                <a:lnTo>
                  <a:pt x="6928" y="253"/>
                </a:lnTo>
                <a:lnTo>
                  <a:pt x="6976" y="253"/>
                </a:lnTo>
                <a:close/>
                <a:moveTo>
                  <a:pt x="6976" y="349"/>
                </a:moveTo>
                <a:lnTo>
                  <a:pt x="6976" y="397"/>
                </a:lnTo>
                <a:lnTo>
                  <a:pt x="6928" y="397"/>
                </a:lnTo>
                <a:lnTo>
                  <a:pt x="6928" y="349"/>
                </a:lnTo>
                <a:lnTo>
                  <a:pt x="6976" y="349"/>
                </a:lnTo>
                <a:close/>
                <a:moveTo>
                  <a:pt x="6976" y="445"/>
                </a:moveTo>
                <a:lnTo>
                  <a:pt x="6976" y="493"/>
                </a:lnTo>
                <a:lnTo>
                  <a:pt x="6928" y="493"/>
                </a:lnTo>
                <a:lnTo>
                  <a:pt x="6928" y="445"/>
                </a:lnTo>
                <a:lnTo>
                  <a:pt x="6976" y="445"/>
                </a:lnTo>
                <a:close/>
                <a:moveTo>
                  <a:pt x="6976" y="541"/>
                </a:moveTo>
                <a:lnTo>
                  <a:pt x="6976" y="589"/>
                </a:lnTo>
                <a:lnTo>
                  <a:pt x="6928" y="589"/>
                </a:lnTo>
                <a:lnTo>
                  <a:pt x="6928" y="541"/>
                </a:lnTo>
                <a:lnTo>
                  <a:pt x="6976" y="541"/>
                </a:lnTo>
                <a:close/>
                <a:moveTo>
                  <a:pt x="6976" y="637"/>
                </a:moveTo>
                <a:lnTo>
                  <a:pt x="6976" y="685"/>
                </a:lnTo>
                <a:lnTo>
                  <a:pt x="6928" y="685"/>
                </a:lnTo>
                <a:lnTo>
                  <a:pt x="6928" y="637"/>
                </a:lnTo>
                <a:lnTo>
                  <a:pt x="6976" y="637"/>
                </a:lnTo>
                <a:close/>
                <a:moveTo>
                  <a:pt x="6976" y="733"/>
                </a:moveTo>
                <a:lnTo>
                  <a:pt x="6976" y="781"/>
                </a:lnTo>
                <a:lnTo>
                  <a:pt x="6928" y="781"/>
                </a:lnTo>
                <a:lnTo>
                  <a:pt x="6928" y="733"/>
                </a:lnTo>
                <a:lnTo>
                  <a:pt x="6976" y="733"/>
                </a:lnTo>
                <a:close/>
                <a:moveTo>
                  <a:pt x="6976" y="829"/>
                </a:moveTo>
                <a:lnTo>
                  <a:pt x="6976" y="877"/>
                </a:lnTo>
                <a:lnTo>
                  <a:pt x="6928" y="877"/>
                </a:lnTo>
                <a:lnTo>
                  <a:pt x="6928" y="829"/>
                </a:lnTo>
                <a:lnTo>
                  <a:pt x="6976" y="829"/>
                </a:lnTo>
                <a:close/>
                <a:moveTo>
                  <a:pt x="6974" y="927"/>
                </a:moveTo>
                <a:lnTo>
                  <a:pt x="6973" y="929"/>
                </a:lnTo>
                <a:cubicBezTo>
                  <a:pt x="6973" y="930"/>
                  <a:pt x="6973" y="932"/>
                  <a:pt x="6972" y="934"/>
                </a:cubicBezTo>
                <a:lnTo>
                  <a:pt x="6961" y="967"/>
                </a:lnTo>
                <a:cubicBezTo>
                  <a:pt x="6961" y="969"/>
                  <a:pt x="6960" y="971"/>
                  <a:pt x="6959" y="973"/>
                </a:cubicBezTo>
                <a:lnTo>
                  <a:pt x="6952" y="982"/>
                </a:lnTo>
                <a:lnTo>
                  <a:pt x="6912" y="956"/>
                </a:lnTo>
                <a:lnTo>
                  <a:pt x="6918" y="946"/>
                </a:lnTo>
                <a:lnTo>
                  <a:pt x="6916" y="952"/>
                </a:lnTo>
                <a:lnTo>
                  <a:pt x="6927" y="919"/>
                </a:lnTo>
                <a:lnTo>
                  <a:pt x="6926" y="924"/>
                </a:lnTo>
                <a:lnTo>
                  <a:pt x="6926" y="923"/>
                </a:lnTo>
                <a:lnTo>
                  <a:pt x="6974" y="927"/>
                </a:lnTo>
                <a:close/>
                <a:moveTo>
                  <a:pt x="6926" y="1022"/>
                </a:moveTo>
                <a:lnTo>
                  <a:pt x="6923" y="1028"/>
                </a:lnTo>
                <a:cubicBezTo>
                  <a:pt x="6921" y="1030"/>
                  <a:pt x="6918" y="1033"/>
                  <a:pt x="6916" y="1035"/>
                </a:cubicBezTo>
                <a:lnTo>
                  <a:pt x="6881" y="1057"/>
                </a:lnTo>
                <a:lnTo>
                  <a:pt x="6854" y="1017"/>
                </a:lnTo>
                <a:lnTo>
                  <a:pt x="6889" y="994"/>
                </a:lnTo>
                <a:lnTo>
                  <a:pt x="6882" y="1001"/>
                </a:lnTo>
                <a:lnTo>
                  <a:pt x="6886" y="996"/>
                </a:lnTo>
                <a:lnTo>
                  <a:pt x="6926" y="1022"/>
                </a:lnTo>
                <a:close/>
                <a:moveTo>
                  <a:pt x="6832" y="1081"/>
                </a:moveTo>
                <a:lnTo>
                  <a:pt x="6822" y="1084"/>
                </a:lnTo>
                <a:cubicBezTo>
                  <a:pt x="6820" y="1085"/>
                  <a:pt x="6818" y="1085"/>
                  <a:pt x="6817" y="1085"/>
                </a:cubicBezTo>
                <a:lnTo>
                  <a:pt x="6782" y="1088"/>
                </a:lnTo>
                <a:lnTo>
                  <a:pt x="6777" y="1088"/>
                </a:lnTo>
                <a:lnTo>
                  <a:pt x="6777" y="1040"/>
                </a:lnTo>
                <a:lnTo>
                  <a:pt x="6777" y="1041"/>
                </a:lnTo>
                <a:lnTo>
                  <a:pt x="6812" y="1038"/>
                </a:lnTo>
                <a:lnTo>
                  <a:pt x="6807" y="1039"/>
                </a:lnTo>
                <a:lnTo>
                  <a:pt x="6817" y="1035"/>
                </a:lnTo>
                <a:lnTo>
                  <a:pt x="6832" y="1081"/>
                </a:lnTo>
                <a:close/>
                <a:moveTo>
                  <a:pt x="6729" y="1088"/>
                </a:moveTo>
                <a:lnTo>
                  <a:pt x="6681" y="1088"/>
                </a:lnTo>
                <a:lnTo>
                  <a:pt x="6681" y="1040"/>
                </a:lnTo>
                <a:lnTo>
                  <a:pt x="6729" y="1040"/>
                </a:lnTo>
                <a:lnTo>
                  <a:pt x="6729" y="1088"/>
                </a:lnTo>
                <a:close/>
                <a:moveTo>
                  <a:pt x="6633" y="1088"/>
                </a:moveTo>
                <a:lnTo>
                  <a:pt x="6585" y="1088"/>
                </a:lnTo>
                <a:lnTo>
                  <a:pt x="6585" y="1040"/>
                </a:lnTo>
                <a:lnTo>
                  <a:pt x="6633" y="1040"/>
                </a:lnTo>
                <a:lnTo>
                  <a:pt x="6633" y="1088"/>
                </a:lnTo>
                <a:close/>
                <a:moveTo>
                  <a:pt x="6537" y="1088"/>
                </a:moveTo>
                <a:lnTo>
                  <a:pt x="6489" y="1088"/>
                </a:lnTo>
                <a:lnTo>
                  <a:pt x="6489" y="1040"/>
                </a:lnTo>
                <a:lnTo>
                  <a:pt x="6537" y="1040"/>
                </a:lnTo>
                <a:lnTo>
                  <a:pt x="6537" y="1088"/>
                </a:lnTo>
                <a:close/>
                <a:moveTo>
                  <a:pt x="6441" y="1088"/>
                </a:moveTo>
                <a:lnTo>
                  <a:pt x="6393" y="1088"/>
                </a:lnTo>
                <a:lnTo>
                  <a:pt x="6393" y="1040"/>
                </a:lnTo>
                <a:lnTo>
                  <a:pt x="6441" y="1040"/>
                </a:lnTo>
                <a:lnTo>
                  <a:pt x="6441" y="1088"/>
                </a:lnTo>
                <a:close/>
                <a:moveTo>
                  <a:pt x="6345" y="1088"/>
                </a:moveTo>
                <a:lnTo>
                  <a:pt x="6297" y="1088"/>
                </a:lnTo>
                <a:lnTo>
                  <a:pt x="6297" y="1040"/>
                </a:lnTo>
                <a:lnTo>
                  <a:pt x="6345" y="1040"/>
                </a:lnTo>
                <a:lnTo>
                  <a:pt x="6345" y="1088"/>
                </a:lnTo>
                <a:close/>
                <a:moveTo>
                  <a:pt x="6249" y="1088"/>
                </a:moveTo>
                <a:lnTo>
                  <a:pt x="6201" y="1088"/>
                </a:lnTo>
                <a:lnTo>
                  <a:pt x="6201" y="1040"/>
                </a:lnTo>
                <a:lnTo>
                  <a:pt x="6249" y="1040"/>
                </a:lnTo>
                <a:lnTo>
                  <a:pt x="6249" y="1088"/>
                </a:lnTo>
                <a:close/>
                <a:moveTo>
                  <a:pt x="6153" y="1088"/>
                </a:moveTo>
                <a:lnTo>
                  <a:pt x="6105" y="1088"/>
                </a:lnTo>
                <a:lnTo>
                  <a:pt x="6105" y="1040"/>
                </a:lnTo>
                <a:lnTo>
                  <a:pt x="6153" y="1040"/>
                </a:lnTo>
                <a:lnTo>
                  <a:pt x="6153" y="1088"/>
                </a:lnTo>
                <a:close/>
                <a:moveTo>
                  <a:pt x="6057" y="1088"/>
                </a:moveTo>
                <a:lnTo>
                  <a:pt x="6009" y="1088"/>
                </a:lnTo>
                <a:lnTo>
                  <a:pt x="6009" y="1040"/>
                </a:lnTo>
                <a:lnTo>
                  <a:pt x="6057" y="1040"/>
                </a:lnTo>
                <a:lnTo>
                  <a:pt x="6057" y="1088"/>
                </a:lnTo>
                <a:close/>
                <a:moveTo>
                  <a:pt x="5961" y="1088"/>
                </a:moveTo>
                <a:lnTo>
                  <a:pt x="5913" y="1088"/>
                </a:lnTo>
                <a:lnTo>
                  <a:pt x="5913" y="1040"/>
                </a:lnTo>
                <a:lnTo>
                  <a:pt x="5961" y="1040"/>
                </a:lnTo>
                <a:lnTo>
                  <a:pt x="5961" y="1088"/>
                </a:lnTo>
                <a:close/>
                <a:moveTo>
                  <a:pt x="5865" y="1088"/>
                </a:moveTo>
                <a:lnTo>
                  <a:pt x="5817" y="1088"/>
                </a:lnTo>
                <a:lnTo>
                  <a:pt x="5817" y="1040"/>
                </a:lnTo>
                <a:lnTo>
                  <a:pt x="5865" y="1040"/>
                </a:lnTo>
                <a:lnTo>
                  <a:pt x="5865" y="1088"/>
                </a:lnTo>
                <a:close/>
                <a:moveTo>
                  <a:pt x="5769" y="1088"/>
                </a:moveTo>
                <a:lnTo>
                  <a:pt x="5721" y="1088"/>
                </a:lnTo>
                <a:lnTo>
                  <a:pt x="5721" y="1040"/>
                </a:lnTo>
                <a:lnTo>
                  <a:pt x="5769" y="1040"/>
                </a:lnTo>
                <a:lnTo>
                  <a:pt x="5769" y="1088"/>
                </a:lnTo>
                <a:close/>
                <a:moveTo>
                  <a:pt x="5673" y="1088"/>
                </a:moveTo>
                <a:lnTo>
                  <a:pt x="5625" y="1088"/>
                </a:lnTo>
                <a:lnTo>
                  <a:pt x="5625" y="1040"/>
                </a:lnTo>
                <a:lnTo>
                  <a:pt x="5673" y="1040"/>
                </a:lnTo>
                <a:lnTo>
                  <a:pt x="5673" y="1088"/>
                </a:lnTo>
                <a:close/>
                <a:moveTo>
                  <a:pt x="5577" y="1088"/>
                </a:moveTo>
                <a:lnTo>
                  <a:pt x="5529" y="1088"/>
                </a:lnTo>
                <a:lnTo>
                  <a:pt x="5529" y="1040"/>
                </a:lnTo>
                <a:lnTo>
                  <a:pt x="5577" y="1040"/>
                </a:lnTo>
                <a:lnTo>
                  <a:pt x="5577" y="1088"/>
                </a:lnTo>
                <a:close/>
                <a:moveTo>
                  <a:pt x="5481" y="1088"/>
                </a:moveTo>
                <a:lnTo>
                  <a:pt x="5433" y="1088"/>
                </a:lnTo>
                <a:lnTo>
                  <a:pt x="5433" y="1040"/>
                </a:lnTo>
                <a:lnTo>
                  <a:pt x="5481" y="1040"/>
                </a:lnTo>
                <a:lnTo>
                  <a:pt x="5481" y="1088"/>
                </a:lnTo>
                <a:close/>
                <a:moveTo>
                  <a:pt x="5385" y="1088"/>
                </a:moveTo>
                <a:lnTo>
                  <a:pt x="5337" y="1088"/>
                </a:lnTo>
                <a:lnTo>
                  <a:pt x="5337" y="1040"/>
                </a:lnTo>
                <a:lnTo>
                  <a:pt x="5385" y="1040"/>
                </a:lnTo>
                <a:lnTo>
                  <a:pt x="5385" y="1088"/>
                </a:lnTo>
                <a:close/>
                <a:moveTo>
                  <a:pt x="5289" y="1088"/>
                </a:moveTo>
                <a:lnTo>
                  <a:pt x="5241" y="1088"/>
                </a:lnTo>
                <a:lnTo>
                  <a:pt x="5241" y="1040"/>
                </a:lnTo>
                <a:lnTo>
                  <a:pt x="5289" y="1040"/>
                </a:lnTo>
                <a:lnTo>
                  <a:pt x="5289" y="1088"/>
                </a:lnTo>
                <a:close/>
                <a:moveTo>
                  <a:pt x="5193" y="1088"/>
                </a:moveTo>
                <a:lnTo>
                  <a:pt x="5145" y="1088"/>
                </a:lnTo>
                <a:lnTo>
                  <a:pt x="5145" y="1040"/>
                </a:lnTo>
                <a:lnTo>
                  <a:pt x="5193" y="1040"/>
                </a:lnTo>
                <a:lnTo>
                  <a:pt x="5193" y="1088"/>
                </a:lnTo>
                <a:close/>
                <a:moveTo>
                  <a:pt x="5097" y="1088"/>
                </a:moveTo>
                <a:lnTo>
                  <a:pt x="5049" y="1088"/>
                </a:lnTo>
                <a:lnTo>
                  <a:pt x="5049" y="1040"/>
                </a:lnTo>
                <a:lnTo>
                  <a:pt x="5097" y="1040"/>
                </a:lnTo>
                <a:lnTo>
                  <a:pt x="5097" y="1088"/>
                </a:lnTo>
                <a:close/>
                <a:moveTo>
                  <a:pt x="5001" y="1088"/>
                </a:moveTo>
                <a:lnTo>
                  <a:pt x="4953" y="1088"/>
                </a:lnTo>
                <a:lnTo>
                  <a:pt x="4953" y="1040"/>
                </a:lnTo>
                <a:lnTo>
                  <a:pt x="5001" y="1040"/>
                </a:lnTo>
                <a:lnTo>
                  <a:pt x="5001" y="1088"/>
                </a:lnTo>
                <a:close/>
                <a:moveTo>
                  <a:pt x="4905" y="1088"/>
                </a:moveTo>
                <a:lnTo>
                  <a:pt x="4857" y="1088"/>
                </a:lnTo>
                <a:lnTo>
                  <a:pt x="4857" y="1040"/>
                </a:lnTo>
                <a:lnTo>
                  <a:pt x="4905" y="1040"/>
                </a:lnTo>
                <a:lnTo>
                  <a:pt x="4905" y="1088"/>
                </a:lnTo>
                <a:close/>
                <a:moveTo>
                  <a:pt x="4809" y="1088"/>
                </a:moveTo>
                <a:lnTo>
                  <a:pt x="4761" y="1088"/>
                </a:lnTo>
                <a:lnTo>
                  <a:pt x="4761" y="1040"/>
                </a:lnTo>
                <a:lnTo>
                  <a:pt x="4809" y="1040"/>
                </a:lnTo>
                <a:lnTo>
                  <a:pt x="4809" y="1088"/>
                </a:lnTo>
                <a:close/>
                <a:moveTo>
                  <a:pt x="4713" y="1088"/>
                </a:moveTo>
                <a:lnTo>
                  <a:pt x="4665" y="1088"/>
                </a:lnTo>
                <a:lnTo>
                  <a:pt x="4665" y="1040"/>
                </a:lnTo>
                <a:lnTo>
                  <a:pt x="4713" y="1040"/>
                </a:lnTo>
                <a:lnTo>
                  <a:pt x="4713" y="1088"/>
                </a:lnTo>
                <a:close/>
                <a:moveTo>
                  <a:pt x="4617" y="1088"/>
                </a:moveTo>
                <a:lnTo>
                  <a:pt x="4569" y="1088"/>
                </a:lnTo>
                <a:lnTo>
                  <a:pt x="4569" y="1040"/>
                </a:lnTo>
                <a:lnTo>
                  <a:pt x="4617" y="1040"/>
                </a:lnTo>
                <a:lnTo>
                  <a:pt x="4617" y="1088"/>
                </a:lnTo>
                <a:close/>
                <a:moveTo>
                  <a:pt x="4521" y="1088"/>
                </a:moveTo>
                <a:lnTo>
                  <a:pt x="4473" y="1088"/>
                </a:lnTo>
                <a:lnTo>
                  <a:pt x="4473" y="1040"/>
                </a:lnTo>
                <a:lnTo>
                  <a:pt x="4521" y="1040"/>
                </a:lnTo>
                <a:lnTo>
                  <a:pt x="4521" y="1088"/>
                </a:lnTo>
                <a:close/>
                <a:moveTo>
                  <a:pt x="4425" y="1088"/>
                </a:moveTo>
                <a:lnTo>
                  <a:pt x="4377" y="1088"/>
                </a:lnTo>
                <a:lnTo>
                  <a:pt x="4377" y="1040"/>
                </a:lnTo>
                <a:lnTo>
                  <a:pt x="4425" y="1040"/>
                </a:lnTo>
                <a:lnTo>
                  <a:pt x="4425" y="1088"/>
                </a:lnTo>
                <a:close/>
                <a:moveTo>
                  <a:pt x="4329" y="1088"/>
                </a:moveTo>
                <a:lnTo>
                  <a:pt x="4281" y="1088"/>
                </a:lnTo>
                <a:lnTo>
                  <a:pt x="4281" y="1040"/>
                </a:lnTo>
                <a:lnTo>
                  <a:pt x="4329" y="1040"/>
                </a:lnTo>
                <a:lnTo>
                  <a:pt x="4329" y="1088"/>
                </a:lnTo>
                <a:close/>
                <a:moveTo>
                  <a:pt x="4233" y="1088"/>
                </a:moveTo>
                <a:lnTo>
                  <a:pt x="4185" y="1088"/>
                </a:lnTo>
                <a:lnTo>
                  <a:pt x="4185" y="1040"/>
                </a:lnTo>
                <a:lnTo>
                  <a:pt x="4233" y="1040"/>
                </a:lnTo>
                <a:lnTo>
                  <a:pt x="4233" y="1088"/>
                </a:lnTo>
                <a:close/>
                <a:moveTo>
                  <a:pt x="4137" y="1088"/>
                </a:moveTo>
                <a:lnTo>
                  <a:pt x="4089" y="1088"/>
                </a:lnTo>
                <a:lnTo>
                  <a:pt x="4089" y="1040"/>
                </a:lnTo>
                <a:lnTo>
                  <a:pt x="4137" y="1040"/>
                </a:lnTo>
                <a:lnTo>
                  <a:pt x="4137" y="1088"/>
                </a:lnTo>
                <a:close/>
                <a:moveTo>
                  <a:pt x="4041" y="1088"/>
                </a:moveTo>
                <a:lnTo>
                  <a:pt x="3993" y="1088"/>
                </a:lnTo>
                <a:lnTo>
                  <a:pt x="3993" y="1040"/>
                </a:lnTo>
                <a:lnTo>
                  <a:pt x="4041" y="1040"/>
                </a:lnTo>
                <a:lnTo>
                  <a:pt x="4041" y="1088"/>
                </a:lnTo>
                <a:close/>
                <a:moveTo>
                  <a:pt x="3945" y="1088"/>
                </a:moveTo>
                <a:lnTo>
                  <a:pt x="3897" y="1088"/>
                </a:lnTo>
                <a:lnTo>
                  <a:pt x="3897" y="1040"/>
                </a:lnTo>
                <a:lnTo>
                  <a:pt x="3945" y="1040"/>
                </a:lnTo>
                <a:lnTo>
                  <a:pt x="3945" y="1088"/>
                </a:lnTo>
                <a:close/>
                <a:moveTo>
                  <a:pt x="3849" y="1088"/>
                </a:moveTo>
                <a:lnTo>
                  <a:pt x="3801" y="1088"/>
                </a:lnTo>
                <a:lnTo>
                  <a:pt x="3801" y="1040"/>
                </a:lnTo>
                <a:lnTo>
                  <a:pt x="3849" y="1040"/>
                </a:lnTo>
                <a:lnTo>
                  <a:pt x="3849" y="1088"/>
                </a:lnTo>
                <a:close/>
                <a:moveTo>
                  <a:pt x="3753" y="1088"/>
                </a:moveTo>
                <a:lnTo>
                  <a:pt x="3705" y="1088"/>
                </a:lnTo>
                <a:lnTo>
                  <a:pt x="3705" y="1040"/>
                </a:lnTo>
                <a:lnTo>
                  <a:pt x="3753" y="1040"/>
                </a:lnTo>
                <a:lnTo>
                  <a:pt x="3753" y="1088"/>
                </a:lnTo>
                <a:close/>
                <a:moveTo>
                  <a:pt x="3657" y="1088"/>
                </a:moveTo>
                <a:lnTo>
                  <a:pt x="3609" y="1088"/>
                </a:lnTo>
                <a:lnTo>
                  <a:pt x="3609" y="1040"/>
                </a:lnTo>
                <a:lnTo>
                  <a:pt x="3657" y="1040"/>
                </a:lnTo>
                <a:lnTo>
                  <a:pt x="3657" y="1088"/>
                </a:lnTo>
                <a:close/>
                <a:moveTo>
                  <a:pt x="3561" y="1088"/>
                </a:moveTo>
                <a:lnTo>
                  <a:pt x="3513" y="1088"/>
                </a:lnTo>
                <a:lnTo>
                  <a:pt x="3513" y="1040"/>
                </a:lnTo>
                <a:lnTo>
                  <a:pt x="3561" y="1040"/>
                </a:lnTo>
                <a:lnTo>
                  <a:pt x="3561" y="1088"/>
                </a:lnTo>
                <a:close/>
                <a:moveTo>
                  <a:pt x="3465" y="1088"/>
                </a:moveTo>
                <a:lnTo>
                  <a:pt x="3417" y="1088"/>
                </a:lnTo>
                <a:lnTo>
                  <a:pt x="3417" y="1040"/>
                </a:lnTo>
                <a:lnTo>
                  <a:pt x="3465" y="1040"/>
                </a:lnTo>
                <a:lnTo>
                  <a:pt x="3465" y="1088"/>
                </a:lnTo>
                <a:close/>
                <a:moveTo>
                  <a:pt x="3369" y="1088"/>
                </a:moveTo>
                <a:lnTo>
                  <a:pt x="3321" y="1088"/>
                </a:lnTo>
                <a:lnTo>
                  <a:pt x="3321" y="1040"/>
                </a:lnTo>
                <a:lnTo>
                  <a:pt x="3369" y="1040"/>
                </a:lnTo>
                <a:lnTo>
                  <a:pt x="3369" y="1088"/>
                </a:lnTo>
                <a:close/>
                <a:moveTo>
                  <a:pt x="3273" y="1088"/>
                </a:moveTo>
                <a:lnTo>
                  <a:pt x="3225" y="1088"/>
                </a:lnTo>
                <a:lnTo>
                  <a:pt x="3225" y="1040"/>
                </a:lnTo>
                <a:lnTo>
                  <a:pt x="3273" y="1040"/>
                </a:lnTo>
                <a:lnTo>
                  <a:pt x="3273" y="1088"/>
                </a:lnTo>
                <a:close/>
                <a:moveTo>
                  <a:pt x="3177" y="1088"/>
                </a:moveTo>
                <a:lnTo>
                  <a:pt x="3129" y="1088"/>
                </a:lnTo>
                <a:lnTo>
                  <a:pt x="3129" y="1040"/>
                </a:lnTo>
                <a:lnTo>
                  <a:pt x="3177" y="1040"/>
                </a:lnTo>
                <a:lnTo>
                  <a:pt x="3177" y="1088"/>
                </a:lnTo>
                <a:close/>
                <a:moveTo>
                  <a:pt x="3081" y="1088"/>
                </a:moveTo>
                <a:lnTo>
                  <a:pt x="3033" y="1088"/>
                </a:lnTo>
                <a:lnTo>
                  <a:pt x="3033" y="1040"/>
                </a:lnTo>
                <a:lnTo>
                  <a:pt x="3081" y="1040"/>
                </a:lnTo>
                <a:lnTo>
                  <a:pt x="3081" y="1088"/>
                </a:lnTo>
                <a:close/>
                <a:moveTo>
                  <a:pt x="2985" y="1088"/>
                </a:moveTo>
                <a:lnTo>
                  <a:pt x="2937" y="1088"/>
                </a:lnTo>
                <a:lnTo>
                  <a:pt x="2937" y="1040"/>
                </a:lnTo>
                <a:lnTo>
                  <a:pt x="2985" y="1040"/>
                </a:lnTo>
                <a:lnTo>
                  <a:pt x="2985" y="1088"/>
                </a:lnTo>
                <a:close/>
                <a:moveTo>
                  <a:pt x="2889" y="1088"/>
                </a:moveTo>
                <a:lnTo>
                  <a:pt x="2841" y="1088"/>
                </a:lnTo>
                <a:lnTo>
                  <a:pt x="2841" y="1040"/>
                </a:lnTo>
                <a:lnTo>
                  <a:pt x="2889" y="1040"/>
                </a:lnTo>
                <a:lnTo>
                  <a:pt x="2889" y="1088"/>
                </a:lnTo>
                <a:close/>
                <a:moveTo>
                  <a:pt x="2793" y="1088"/>
                </a:moveTo>
                <a:lnTo>
                  <a:pt x="2745" y="1088"/>
                </a:lnTo>
                <a:lnTo>
                  <a:pt x="2745" y="1040"/>
                </a:lnTo>
                <a:lnTo>
                  <a:pt x="2793" y="1040"/>
                </a:lnTo>
                <a:lnTo>
                  <a:pt x="2793" y="1088"/>
                </a:lnTo>
                <a:close/>
                <a:moveTo>
                  <a:pt x="2697" y="1088"/>
                </a:moveTo>
                <a:lnTo>
                  <a:pt x="2649" y="1088"/>
                </a:lnTo>
                <a:lnTo>
                  <a:pt x="2649" y="1040"/>
                </a:lnTo>
                <a:lnTo>
                  <a:pt x="2697" y="1040"/>
                </a:lnTo>
                <a:lnTo>
                  <a:pt x="2697" y="1088"/>
                </a:lnTo>
                <a:close/>
                <a:moveTo>
                  <a:pt x="2601" y="1088"/>
                </a:moveTo>
                <a:lnTo>
                  <a:pt x="2553" y="1088"/>
                </a:lnTo>
                <a:lnTo>
                  <a:pt x="2553" y="1040"/>
                </a:lnTo>
                <a:lnTo>
                  <a:pt x="2601" y="1040"/>
                </a:lnTo>
                <a:lnTo>
                  <a:pt x="2601" y="1088"/>
                </a:lnTo>
                <a:close/>
                <a:moveTo>
                  <a:pt x="2505" y="1088"/>
                </a:moveTo>
                <a:lnTo>
                  <a:pt x="2457" y="1088"/>
                </a:lnTo>
                <a:lnTo>
                  <a:pt x="2457" y="1040"/>
                </a:lnTo>
                <a:lnTo>
                  <a:pt x="2505" y="1040"/>
                </a:lnTo>
                <a:lnTo>
                  <a:pt x="2505" y="1088"/>
                </a:lnTo>
                <a:close/>
                <a:moveTo>
                  <a:pt x="2409" y="1088"/>
                </a:moveTo>
                <a:lnTo>
                  <a:pt x="2361" y="1088"/>
                </a:lnTo>
                <a:lnTo>
                  <a:pt x="2361" y="1040"/>
                </a:lnTo>
                <a:lnTo>
                  <a:pt x="2409" y="1040"/>
                </a:lnTo>
                <a:lnTo>
                  <a:pt x="2409" y="1088"/>
                </a:lnTo>
                <a:close/>
                <a:moveTo>
                  <a:pt x="2313" y="1088"/>
                </a:moveTo>
                <a:lnTo>
                  <a:pt x="2265" y="1088"/>
                </a:lnTo>
                <a:lnTo>
                  <a:pt x="2265" y="1040"/>
                </a:lnTo>
                <a:lnTo>
                  <a:pt x="2313" y="1040"/>
                </a:lnTo>
                <a:lnTo>
                  <a:pt x="2313" y="1088"/>
                </a:lnTo>
                <a:close/>
                <a:moveTo>
                  <a:pt x="2217" y="1088"/>
                </a:moveTo>
                <a:lnTo>
                  <a:pt x="2169" y="1088"/>
                </a:lnTo>
                <a:lnTo>
                  <a:pt x="2169" y="1040"/>
                </a:lnTo>
                <a:lnTo>
                  <a:pt x="2217" y="1040"/>
                </a:lnTo>
                <a:lnTo>
                  <a:pt x="2217" y="1088"/>
                </a:lnTo>
                <a:close/>
                <a:moveTo>
                  <a:pt x="2121" y="1088"/>
                </a:moveTo>
                <a:lnTo>
                  <a:pt x="2073" y="1088"/>
                </a:lnTo>
                <a:lnTo>
                  <a:pt x="2073" y="1040"/>
                </a:lnTo>
                <a:lnTo>
                  <a:pt x="2121" y="1040"/>
                </a:lnTo>
                <a:lnTo>
                  <a:pt x="2121" y="1088"/>
                </a:lnTo>
                <a:close/>
                <a:moveTo>
                  <a:pt x="2025" y="1088"/>
                </a:moveTo>
                <a:lnTo>
                  <a:pt x="1977" y="1088"/>
                </a:lnTo>
                <a:lnTo>
                  <a:pt x="1977" y="1040"/>
                </a:lnTo>
                <a:lnTo>
                  <a:pt x="2025" y="1040"/>
                </a:lnTo>
                <a:lnTo>
                  <a:pt x="2025" y="1088"/>
                </a:lnTo>
                <a:close/>
                <a:moveTo>
                  <a:pt x="1929" y="1088"/>
                </a:moveTo>
                <a:lnTo>
                  <a:pt x="1881" y="1088"/>
                </a:lnTo>
                <a:lnTo>
                  <a:pt x="1881" y="1040"/>
                </a:lnTo>
                <a:lnTo>
                  <a:pt x="1929" y="1040"/>
                </a:lnTo>
                <a:lnTo>
                  <a:pt x="1929" y="1088"/>
                </a:lnTo>
                <a:close/>
                <a:moveTo>
                  <a:pt x="1833" y="1088"/>
                </a:moveTo>
                <a:lnTo>
                  <a:pt x="1785" y="1088"/>
                </a:lnTo>
                <a:lnTo>
                  <a:pt x="1785" y="1040"/>
                </a:lnTo>
                <a:lnTo>
                  <a:pt x="1833" y="1040"/>
                </a:lnTo>
                <a:lnTo>
                  <a:pt x="1833" y="1088"/>
                </a:lnTo>
                <a:close/>
                <a:moveTo>
                  <a:pt x="1737" y="1088"/>
                </a:moveTo>
                <a:lnTo>
                  <a:pt x="1689" y="1088"/>
                </a:lnTo>
                <a:lnTo>
                  <a:pt x="1689" y="1040"/>
                </a:lnTo>
                <a:lnTo>
                  <a:pt x="1737" y="1040"/>
                </a:lnTo>
                <a:lnTo>
                  <a:pt x="1737" y="1088"/>
                </a:lnTo>
                <a:close/>
                <a:moveTo>
                  <a:pt x="1641" y="1088"/>
                </a:moveTo>
                <a:lnTo>
                  <a:pt x="1593" y="1088"/>
                </a:lnTo>
                <a:lnTo>
                  <a:pt x="1593" y="1040"/>
                </a:lnTo>
                <a:lnTo>
                  <a:pt x="1641" y="1040"/>
                </a:lnTo>
                <a:lnTo>
                  <a:pt x="1641" y="1088"/>
                </a:lnTo>
                <a:close/>
                <a:moveTo>
                  <a:pt x="1545" y="1088"/>
                </a:moveTo>
                <a:lnTo>
                  <a:pt x="1497" y="1088"/>
                </a:lnTo>
                <a:lnTo>
                  <a:pt x="1497" y="1040"/>
                </a:lnTo>
                <a:lnTo>
                  <a:pt x="1545" y="1040"/>
                </a:lnTo>
                <a:lnTo>
                  <a:pt x="1545" y="1088"/>
                </a:lnTo>
                <a:close/>
                <a:moveTo>
                  <a:pt x="1449" y="1088"/>
                </a:moveTo>
                <a:lnTo>
                  <a:pt x="1401" y="1088"/>
                </a:lnTo>
                <a:lnTo>
                  <a:pt x="1401" y="1040"/>
                </a:lnTo>
                <a:lnTo>
                  <a:pt x="1449" y="1040"/>
                </a:lnTo>
                <a:lnTo>
                  <a:pt x="1449" y="1088"/>
                </a:lnTo>
                <a:close/>
                <a:moveTo>
                  <a:pt x="1353" y="1088"/>
                </a:moveTo>
                <a:lnTo>
                  <a:pt x="1305" y="1088"/>
                </a:lnTo>
                <a:lnTo>
                  <a:pt x="1305" y="1040"/>
                </a:lnTo>
                <a:lnTo>
                  <a:pt x="1353" y="1040"/>
                </a:lnTo>
                <a:lnTo>
                  <a:pt x="1353" y="1088"/>
                </a:lnTo>
                <a:close/>
                <a:moveTo>
                  <a:pt x="1257" y="1088"/>
                </a:moveTo>
                <a:lnTo>
                  <a:pt x="1209" y="1088"/>
                </a:lnTo>
                <a:lnTo>
                  <a:pt x="1209" y="1040"/>
                </a:lnTo>
                <a:lnTo>
                  <a:pt x="1257" y="1040"/>
                </a:lnTo>
                <a:lnTo>
                  <a:pt x="1257" y="1088"/>
                </a:lnTo>
                <a:close/>
                <a:moveTo>
                  <a:pt x="1161" y="1088"/>
                </a:moveTo>
                <a:lnTo>
                  <a:pt x="1113" y="1088"/>
                </a:lnTo>
                <a:lnTo>
                  <a:pt x="1113" y="1040"/>
                </a:lnTo>
                <a:lnTo>
                  <a:pt x="1161" y="1040"/>
                </a:lnTo>
                <a:lnTo>
                  <a:pt x="1161" y="1088"/>
                </a:lnTo>
                <a:close/>
                <a:moveTo>
                  <a:pt x="1065" y="1088"/>
                </a:moveTo>
                <a:lnTo>
                  <a:pt x="1017" y="1088"/>
                </a:lnTo>
                <a:lnTo>
                  <a:pt x="1017" y="1040"/>
                </a:lnTo>
                <a:lnTo>
                  <a:pt x="1065" y="1040"/>
                </a:lnTo>
                <a:lnTo>
                  <a:pt x="1065" y="1088"/>
                </a:lnTo>
                <a:close/>
                <a:moveTo>
                  <a:pt x="969" y="1088"/>
                </a:moveTo>
                <a:lnTo>
                  <a:pt x="921" y="1088"/>
                </a:lnTo>
                <a:lnTo>
                  <a:pt x="921" y="1040"/>
                </a:lnTo>
                <a:lnTo>
                  <a:pt x="969" y="1040"/>
                </a:lnTo>
                <a:lnTo>
                  <a:pt x="969" y="1088"/>
                </a:lnTo>
                <a:close/>
                <a:moveTo>
                  <a:pt x="873" y="1088"/>
                </a:moveTo>
                <a:lnTo>
                  <a:pt x="825" y="1088"/>
                </a:lnTo>
                <a:lnTo>
                  <a:pt x="825" y="1040"/>
                </a:lnTo>
                <a:lnTo>
                  <a:pt x="873" y="1040"/>
                </a:lnTo>
                <a:lnTo>
                  <a:pt x="873" y="1088"/>
                </a:lnTo>
                <a:close/>
                <a:moveTo>
                  <a:pt x="777" y="1088"/>
                </a:moveTo>
                <a:lnTo>
                  <a:pt x="729" y="1088"/>
                </a:lnTo>
                <a:lnTo>
                  <a:pt x="729" y="1040"/>
                </a:lnTo>
                <a:lnTo>
                  <a:pt x="777" y="1040"/>
                </a:lnTo>
                <a:lnTo>
                  <a:pt x="777" y="1088"/>
                </a:lnTo>
                <a:close/>
                <a:moveTo>
                  <a:pt x="681" y="1088"/>
                </a:moveTo>
                <a:lnTo>
                  <a:pt x="633" y="1088"/>
                </a:lnTo>
                <a:lnTo>
                  <a:pt x="633" y="1040"/>
                </a:lnTo>
                <a:lnTo>
                  <a:pt x="681" y="1040"/>
                </a:lnTo>
                <a:lnTo>
                  <a:pt x="681" y="1088"/>
                </a:lnTo>
                <a:close/>
                <a:moveTo>
                  <a:pt x="585" y="1088"/>
                </a:moveTo>
                <a:lnTo>
                  <a:pt x="537" y="1088"/>
                </a:lnTo>
                <a:lnTo>
                  <a:pt x="537" y="1040"/>
                </a:lnTo>
                <a:lnTo>
                  <a:pt x="585" y="1040"/>
                </a:lnTo>
                <a:lnTo>
                  <a:pt x="585" y="1088"/>
                </a:lnTo>
                <a:close/>
                <a:moveTo>
                  <a:pt x="489" y="1088"/>
                </a:moveTo>
                <a:lnTo>
                  <a:pt x="441" y="1088"/>
                </a:lnTo>
                <a:lnTo>
                  <a:pt x="441" y="1040"/>
                </a:lnTo>
                <a:lnTo>
                  <a:pt x="489" y="1040"/>
                </a:lnTo>
                <a:lnTo>
                  <a:pt x="489" y="1088"/>
                </a:lnTo>
                <a:close/>
                <a:moveTo>
                  <a:pt x="393" y="1088"/>
                </a:moveTo>
                <a:lnTo>
                  <a:pt x="345" y="1088"/>
                </a:lnTo>
                <a:lnTo>
                  <a:pt x="345" y="1040"/>
                </a:lnTo>
                <a:lnTo>
                  <a:pt x="393" y="1040"/>
                </a:lnTo>
                <a:lnTo>
                  <a:pt x="393" y="1088"/>
                </a:lnTo>
                <a:close/>
                <a:moveTo>
                  <a:pt x="297" y="1088"/>
                </a:moveTo>
                <a:lnTo>
                  <a:pt x="249" y="1088"/>
                </a:lnTo>
                <a:lnTo>
                  <a:pt x="249" y="1040"/>
                </a:lnTo>
                <a:lnTo>
                  <a:pt x="297" y="1040"/>
                </a:lnTo>
                <a:lnTo>
                  <a:pt x="297" y="1088"/>
                </a:lnTo>
                <a:close/>
                <a:moveTo>
                  <a:pt x="201" y="1088"/>
                </a:moveTo>
                <a:lnTo>
                  <a:pt x="198" y="1088"/>
                </a:ln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46" y="1081"/>
                </a:lnTo>
                <a:lnTo>
                  <a:pt x="162" y="1036"/>
                </a:lnTo>
                <a:lnTo>
                  <a:pt x="171" y="1039"/>
                </a:lnTo>
                <a:lnTo>
                  <a:pt x="166" y="1038"/>
                </a:lnTo>
                <a:lnTo>
                  <a:pt x="198" y="1040"/>
                </a:lnTo>
                <a:lnTo>
                  <a:pt x="201" y="1040"/>
                </a:lnTo>
                <a:lnTo>
                  <a:pt x="201" y="1088"/>
                </a:lnTo>
                <a:close/>
                <a:moveTo>
                  <a:pt x="98" y="1058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53" y="1023"/>
                </a:lnTo>
                <a:lnTo>
                  <a:pt x="92" y="997"/>
                </a:lnTo>
                <a:lnTo>
                  <a:pt x="95" y="1001"/>
                </a:lnTo>
                <a:lnTo>
                  <a:pt x="89" y="994"/>
                </a:lnTo>
                <a:lnTo>
                  <a:pt x="124" y="1018"/>
                </a:lnTo>
                <a:lnTo>
                  <a:pt x="98" y="1058"/>
                </a:lnTo>
                <a:close/>
                <a:moveTo>
                  <a:pt x="26" y="984"/>
                </a:moveTo>
                <a:lnTo>
                  <a:pt x="19" y="973"/>
                </a:lnTo>
                <a:cubicBezTo>
                  <a:pt x="17" y="971"/>
                  <a:pt x="16" y="969"/>
                  <a:pt x="15" y="966"/>
                </a:cubicBez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5" y="929"/>
                </a:lnTo>
                <a:lnTo>
                  <a:pt x="52" y="923"/>
                </a:lnTo>
                <a:lnTo>
                  <a:pt x="52" y="924"/>
                </a:lnTo>
                <a:lnTo>
                  <a:pt x="51" y="920"/>
                </a:lnTo>
                <a:lnTo>
                  <a:pt x="61" y="953"/>
                </a:lnTo>
                <a:lnTo>
                  <a:pt x="58" y="946"/>
                </a:lnTo>
                <a:lnTo>
                  <a:pt x="66" y="957"/>
                </a:lnTo>
                <a:lnTo>
                  <a:pt x="26" y="98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78" name="直線コネクタ 177"/>
          <p:cNvCxnSpPr/>
          <p:nvPr/>
        </p:nvCxnSpPr>
        <p:spPr bwMode="auto">
          <a:xfrm rot="5400000">
            <a:off x="9312672" y="4917193"/>
            <a:ext cx="1258292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9" name="グループ化 178"/>
          <p:cNvGrpSpPr/>
          <p:nvPr/>
        </p:nvGrpSpPr>
        <p:grpSpPr>
          <a:xfrm rot="5400000">
            <a:off x="9935385" y="4087229"/>
            <a:ext cx="206375" cy="411163"/>
            <a:chOff x="6013735" y="2374901"/>
            <a:chExt cx="206375" cy="411163"/>
          </a:xfrm>
        </p:grpSpPr>
        <p:sp>
          <p:nvSpPr>
            <p:cNvPr id="180" name="Line 85"/>
            <p:cNvSpPr>
              <a:spLocks noChangeShapeType="1"/>
            </p:cNvSpPr>
            <p:nvPr/>
          </p:nvSpPr>
          <p:spPr bwMode="auto">
            <a:xfrm>
              <a:off x="6105810" y="2374901"/>
              <a:ext cx="0" cy="3730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95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96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97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98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Line 99"/>
            <p:cNvSpPr>
              <a:spLocks noChangeShapeType="1"/>
            </p:cNvSpPr>
            <p:nvPr/>
          </p:nvSpPr>
          <p:spPr bwMode="auto">
            <a:xfrm flipH="1">
              <a:off x="6051835" y="2557463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Line 100"/>
            <p:cNvSpPr>
              <a:spLocks noChangeShapeType="1"/>
            </p:cNvSpPr>
            <p:nvPr/>
          </p:nvSpPr>
          <p:spPr bwMode="auto">
            <a:xfrm flipH="1">
              <a:off x="6051835" y="2503488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Line 101"/>
            <p:cNvSpPr>
              <a:spLocks noChangeShapeType="1"/>
            </p:cNvSpPr>
            <p:nvPr/>
          </p:nvSpPr>
          <p:spPr bwMode="auto">
            <a:xfrm flipH="1">
              <a:off x="6059772" y="2497138"/>
              <a:ext cx="104775" cy="555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Line 102"/>
            <p:cNvSpPr>
              <a:spLocks noChangeShapeType="1"/>
            </p:cNvSpPr>
            <p:nvPr/>
          </p:nvSpPr>
          <p:spPr bwMode="auto">
            <a:xfrm flipH="1">
              <a:off x="6059772" y="2473326"/>
              <a:ext cx="50800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Line 103"/>
            <p:cNvSpPr>
              <a:spLocks noChangeShapeType="1"/>
            </p:cNvSpPr>
            <p:nvPr/>
          </p:nvSpPr>
          <p:spPr bwMode="auto">
            <a:xfrm flipH="1">
              <a:off x="6113747" y="2557463"/>
              <a:ext cx="49213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" name="グループ化 189"/>
          <p:cNvGrpSpPr/>
          <p:nvPr/>
        </p:nvGrpSpPr>
        <p:grpSpPr>
          <a:xfrm rot="5400000">
            <a:off x="9611074" y="5229412"/>
            <a:ext cx="326683" cy="198438"/>
            <a:chOff x="7069422" y="2722575"/>
            <a:chExt cx="326683" cy="198438"/>
          </a:xfrm>
        </p:grpSpPr>
        <p:sp>
          <p:nvSpPr>
            <p:cNvPr id="191" name="Rectangle 87"/>
            <p:cNvSpPr>
              <a:spLocks noChangeArrowheads="1"/>
            </p:cNvSpPr>
            <p:nvPr/>
          </p:nvSpPr>
          <p:spPr bwMode="auto">
            <a:xfrm>
              <a:off x="7069422" y="2722575"/>
              <a:ext cx="320675" cy="19843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Rectangle 88"/>
            <p:cNvSpPr>
              <a:spLocks noChangeArrowheads="1"/>
            </p:cNvSpPr>
            <p:nvPr/>
          </p:nvSpPr>
          <p:spPr bwMode="auto">
            <a:xfrm>
              <a:off x="7088328" y="2748482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193" name="グループ化 192"/>
          <p:cNvGrpSpPr/>
          <p:nvPr/>
        </p:nvGrpSpPr>
        <p:grpSpPr>
          <a:xfrm rot="5400000">
            <a:off x="9696626" y="3354746"/>
            <a:ext cx="220662" cy="269875"/>
            <a:chOff x="5131085" y="2508251"/>
            <a:chExt cx="220662" cy="269875"/>
          </a:xfrm>
        </p:grpSpPr>
        <p:sp>
          <p:nvSpPr>
            <p:cNvPr id="194" name="Freeform 89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90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92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Line 93"/>
            <p:cNvSpPr>
              <a:spLocks noChangeShapeType="1"/>
            </p:cNvSpPr>
            <p:nvPr/>
          </p:nvSpPr>
          <p:spPr bwMode="auto">
            <a:xfrm>
              <a:off x="5237447" y="2511426"/>
              <a:ext cx="0" cy="1762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Line 94"/>
            <p:cNvSpPr>
              <a:spLocks noChangeShapeType="1"/>
            </p:cNvSpPr>
            <p:nvPr/>
          </p:nvSpPr>
          <p:spPr bwMode="auto">
            <a:xfrm>
              <a:off x="5142197" y="2508251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00" name="グループ化 199"/>
          <p:cNvGrpSpPr/>
          <p:nvPr/>
        </p:nvGrpSpPr>
        <p:grpSpPr>
          <a:xfrm rot="5400000">
            <a:off x="9755364" y="2456220"/>
            <a:ext cx="222251" cy="388938"/>
            <a:chOff x="4253197" y="2389188"/>
            <a:chExt cx="222251" cy="388938"/>
          </a:xfrm>
        </p:grpSpPr>
        <p:sp>
          <p:nvSpPr>
            <p:cNvPr id="201" name="Freeform 104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105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106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107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Line 108"/>
            <p:cNvSpPr>
              <a:spLocks noChangeShapeType="1"/>
            </p:cNvSpPr>
            <p:nvPr/>
          </p:nvSpPr>
          <p:spPr bwMode="auto">
            <a:xfrm>
              <a:off x="436908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Rectangle 109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Rectangle 110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Rectangle 111"/>
            <p:cNvSpPr>
              <a:spLocks noChangeArrowheads="1"/>
            </p:cNvSpPr>
            <p:nvPr/>
          </p:nvSpPr>
          <p:spPr bwMode="auto">
            <a:xfrm>
              <a:off x="4292692" y="2424495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209" name="直線コネクタ 208"/>
          <p:cNvCxnSpPr/>
          <p:nvPr/>
        </p:nvCxnSpPr>
        <p:spPr bwMode="auto">
          <a:xfrm rot="5400000" flipV="1">
            <a:off x="9859544" y="5459224"/>
            <a:ext cx="0" cy="17422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Rectangle 9"/>
          <p:cNvSpPr>
            <a:spLocks noChangeArrowheads="1"/>
          </p:cNvSpPr>
          <p:nvPr/>
        </p:nvSpPr>
        <p:spPr bwMode="auto">
          <a:xfrm>
            <a:off x="10327065" y="2573906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211" name="Rectangle 9"/>
          <p:cNvSpPr>
            <a:spLocks noChangeArrowheads="1"/>
          </p:cNvSpPr>
          <p:nvPr/>
        </p:nvSpPr>
        <p:spPr bwMode="auto">
          <a:xfrm>
            <a:off x="10331843" y="3397102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212" name="Rectangle 9"/>
          <p:cNvSpPr>
            <a:spLocks noChangeArrowheads="1"/>
          </p:cNvSpPr>
          <p:nvPr/>
        </p:nvSpPr>
        <p:spPr bwMode="auto">
          <a:xfrm>
            <a:off x="10337455" y="4196669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213" name="Rectangle 9"/>
          <p:cNvSpPr>
            <a:spLocks noChangeArrowheads="1"/>
          </p:cNvSpPr>
          <p:nvPr/>
        </p:nvSpPr>
        <p:spPr bwMode="auto">
          <a:xfrm>
            <a:off x="10329469" y="5242307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76" name="四角形吹き出し 354"/>
          <p:cNvSpPr/>
          <p:nvPr/>
        </p:nvSpPr>
        <p:spPr bwMode="auto">
          <a:xfrm>
            <a:off x="256956" y="6090802"/>
            <a:ext cx="1184676" cy="263525"/>
          </a:xfrm>
          <a:prstGeom prst="wedgeRectCallout">
            <a:avLst>
              <a:gd name="adj1" fmla="val 65383"/>
              <a:gd name="adj2" fmla="val -299184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1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Shut-off type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四角形吹き出し 353"/>
          <p:cNvSpPr/>
          <p:nvPr/>
        </p:nvSpPr>
        <p:spPr bwMode="auto">
          <a:xfrm>
            <a:off x="10992544" y="5643288"/>
            <a:ext cx="999519" cy="554887"/>
          </a:xfrm>
          <a:prstGeom prst="wedgeRectCallout">
            <a:avLst>
              <a:gd name="adj1" fmla="val -129474"/>
              <a:gd name="adj2" fmla="val -10085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0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Pressure-equalization type</a:t>
            </a:r>
            <a:endParaRPr kumimoji="1" lang="ja-JP" altLang="en-US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90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64034" y="206525"/>
            <a:ext cx="11080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Risk Assessment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 6  Cylinder dropout (only PRD and EFV survive)</a:t>
            </a:r>
          </a:p>
        </p:txBody>
      </p:sp>
      <p:graphicFrame>
        <p:nvGraphicFramePr>
          <p:cNvPr id="154" name="表 153"/>
          <p:cNvGraphicFramePr>
            <a:graphicFrameLocks noGrp="1"/>
          </p:cNvGraphicFramePr>
          <p:nvPr/>
        </p:nvGraphicFramePr>
        <p:xfrm>
          <a:off x="2765629" y="818710"/>
          <a:ext cx="6660742" cy="54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8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Event / Operation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49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No gas leakage</a:t>
                      </a: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Professional skill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necessary to treat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Continuous gas leak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until the cylinder becomes empty, and no way to shut off</a:t>
                      </a:r>
                      <a:endParaRPr kumimoji="1" lang="en-US" altLang="ja-JP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Prevent fire spread, and evacuate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5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Risk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Gas</a:t>
                      </a: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eruption or cylinder rupture when disposing cylinder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(but just at specialized sites)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 Ignition of leaking gas</a:t>
                      </a:r>
                      <a:endParaRPr kumimoji="1" lang="en-US" altLang="ja-JP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25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Safety</a:t>
                      </a:r>
                      <a:endParaRPr kumimoji="1" lang="ja-JP" alt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ja-JP" altLang="en-US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5" name="テキスト ボックス 154"/>
          <p:cNvSpPr txBox="1"/>
          <p:nvPr/>
        </p:nvSpPr>
        <p:spPr bwMode="auto">
          <a:xfrm>
            <a:off x="5542834" y="5519724"/>
            <a:ext cx="10801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≥</a:t>
            </a:r>
          </a:p>
        </p:txBody>
      </p:sp>
      <p:sp>
        <p:nvSpPr>
          <p:cNvPr id="151" name="Freeform 82"/>
          <p:cNvSpPr>
            <a:spLocks/>
          </p:cNvSpPr>
          <p:nvPr/>
        </p:nvSpPr>
        <p:spPr bwMode="auto">
          <a:xfrm rot="5400000">
            <a:off x="9249442" y="5474059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FDEA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52" name="直線コネクタ 151"/>
          <p:cNvCxnSpPr/>
          <p:nvPr/>
        </p:nvCxnSpPr>
        <p:spPr bwMode="auto">
          <a:xfrm>
            <a:off x="9772600" y="2033848"/>
            <a:ext cx="0" cy="358996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Freeform 83"/>
          <p:cNvSpPr>
            <a:spLocks/>
          </p:cNvSpPr>
          <p:nvPr/>
        </p:nvSpPr>
        <p:spPr bwMode="auto">
          <a:xfrm rot="5400000">
            <a:off x="9249442" y="5474059"/>
            <a:ext cx="1173163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6" name="Freeform 84"/>
          <p:cNvSpPr>
            <a:spLocks noEditPoints="1"/>
          </p:cNvSpPr>
          <p:nvPr/>
        </p:nvSpPr>
        <p:spPr bwMode="auto">
          <a:xfrm rot="5400000">
            <a:off x="8152237" y="3722010"/>
            <a:ext cx="3505994" cy="556902"/>
          </a:xfrm>
          <a:custGeom>
            <a:avLst/>
            <a:gdLst>
              <a:gd name="T0" fmla="*/ 48 w 6976"/>
              <a:gd name="T1" fmla="*/ 699 h 1088"/>
              <a:gd name="T2" fmla="*/ 48 w 6976"/>
              <a:gd name="T3" fmla="*/ 363 h 1088"/>
              <a:gd name="T4" fmla="*/ 0 w 6976"/>
              <a:gd name="T5" fmla="*/ 219 h 1088"/>
              <a:gd name="T6" fmla="*/ 91 w 6976"/>
              <a:gd name="T7" fmla="*/ 36 h 1088"/>
              <a:gd name="T8" fmla="*/ 433 w 6976"/>
              <a:gd name="T9" fmla="*/ 0 h 1088"/>
              <a:gd name="T10" fmla="*/ 673 w 6976"/>
              <a:gd name="T11" fmla="*/ 0 h 1088"/>
              <a:gd name="T12" fmla="*/ 865 w 6976"/>
              <a:gd name="T13" fmla="*/ 0 h 1088"/>
              <a:gd name="T14" fmla="*/ 1153 w 6976"/>
              <a:gd name="T15" fmla="*/ 48 h 1088"/>
              <a:gd name="T16" fmla="*/ 1489 w 6976"/>
              <a:gd name="T17" fmla="*/ 48 h 1088"/>
              <a:gd name="T18" fmla="*/ 1777 w 6976"/>
              <a:gd name="T19" fmla="*/ 0 h 1088"/>
              <a:gd name="T20" fmla="*/ 2017 w 6976"/>
              <a:gd name="T21" fmla="*/ 0 h 1088"/>
              <a:gd name="T22" fmla="*/ 2209 w 6976"/>
              <a:gd name="T23" fmla="*/ 0 h 1088"/>
              <a:gd name="T24" fmla="*/ 2497 w 6976"/>
              <a:gd name="T25" fmla="*/ 48 h 1088"/>
              <a:gd name="T26" fmla="*/ 2833 w 6976"/>
              <a:gd name="T27" fmla="*/ 48 h 1088"/>
              <a:gd name="T28" fmla="*/ 3121 w 6976"/>
              <a:gd name="T29" fmla="*/ 0 h 1088"/>
              <a:gd name="T30" fmla="*/ 3361 w 6976"/>
              <a:gd name="T31" fmla="*/ 0 h 1088"/>
              <a:gd name="T32" fmla="*/ 3553 w 6976"/>
              <a:gd name="T33" fmla="*/ 0 h 1088"/>
              <a:gd name="T34" fmla="*/ 3841 w 6976"/>
              <a:gd name="T35" fmla="*/ 48 h 1088"/>
              <a:gd name="T36" fmla="*/ 4177 w 6976"/>
              <a:gd name="T37" fmla="*/ 48 h 1088"/>
              <a:gd name="T38" fmla="*/ 4465 w 6976"/>
              <a:gd name="T39" fmla="*/ 0 h 1088"/>
              <a:gd name="T40" fmla="*/ 4705 w 6976"/>
              <a:gd name="T41" fmla="*/ 0 h 1088"/>
              <a:gd name="T42" fmla="*/ 4897 w 6976"/>
              <a:gd name="T43" fmla="*/ 0 h 1088"/>
              <a:gd name="T44" fmla="*/ 5185 w 6976"/>
              <a:gd name="T45" fmla="*/ 48 h 1088"/>
              <a:gd name="T46" fmla="*/ 5521 w 6976"/>
              <a:gd name="T47" fmla="*/ 48 h 1088"/>
              <a:gd name="T48" fmla="*/ 5809 w 6976"/>
              <a:gd name="T49" fmla="*/ 0 h 1088"/>
              <a:gd name="T50" fmla="*/ 6049 w 6976"/>
              <a:gd name="T51" fmla="*/ 0 h 1088"/>
              <a:gd name="T52" fmla="*/ 6241 w 6976"/>
              <a:gd name="T53" fmla="*/ 0 h 1088"/>
              <a:gd name="T54" fmla="*/ 6529 w 6976"/>
              <a:gd name="T55" fmla="*/ 48 h 1088"/>
              <a:gd name="T56" fmla="*/ 6861 w 6976"/>
              <a:gd name="T57" fmla="*/ 19 h 1088"/>
              <a:gd name="T58" fmla="*/ 6887 w 6976"/>
              <a:gd name="T59" fmla="*/ 94 h 1088"/>
              <a:gd name="T60" fmla="*/ 6976 w 6976"/>
              <a:gd name="T61" fmla="*/ 301 h 1088"/>
              <a:gd name="T62" fmla="*/ 6976 w 6976"/>
              <a:gd name="T63" fmla="*/ 541 h 1088"/>
              <a:gd name="T64" fmla="*/ 6976 w 6976"/>
              <a:gd name="T65" fmla="*/ 733 h 1088"/>
              <a:gd name="T66" fmla="*/ 6916 w 6976"/>
              <a:gd name="T67" fmla="*/ 952 h 1088"/>
              <a:gd name="T68" fmla="*/ 6832 w 6976"/>
              <a:gd name="T69" fmla="*/ 1081 h 1088"/>
              <a:gd name="T70" fmla="*/ 6729 w 6976"/>
              <a:gd name="T71" fmla="*/ 1040 h 1088"/>
              <a:gd name="T72" fmla="*/ 6393 w 6976"/>
              <a:gd name="T73" fmla="*/ 1040 h 1088"/>
              <a:gd name="T74" fmla="*/ 6105 w 6976"/>
              <a:gd name="T75" fmla="*/ 1088 h 1088"/>
              <a:gd name="T76" fmla="*/ 5865 w 6976"/>
              <a:gd name="T77" fmla="*/ 1088 h 1088"/>
              <a:gd name="T78" fmla="*/ 5673 w 6976"/>
              <a:gd name="T79" fmla="*/ 1088 h 1088"/>
              <a:gd name="T80" fmla="*/ 5385 w 6976"/>
              <a:gd name="T81" fmla="*/ 1040 h 1088"/>
              <a:gd name="T82" fmla="*/ 5049 w 6976"/>
              <a:gd name="T83" fmla="*/ 1040 h 1088"/>
              <a:gd name="T84" fmla="*/ 4761 w 6976"/>
              <a:gd name="T85" fmla="*/ 1088 h 1088"/>
              <a:gd name="T86" fmla="*/ 4521 w 6976"/>
              <a:gd name="T87" fmla="*/ 1088 h 1088"/>
              <a:gd name="T88" fmla="*/ 4329 w 6976"/>
              <a:gd name="T89" fmla="*/ 1088 h 1088"/>
              <a:gd name="T90" fmla="*/ 4041 w 6976"/>
              <a:gd name="T91" fmla="*/ 1040 h 1088"/>
              <a:gd name="T92" fmla="*/ 3705 w 6976"/>
              <a:gd name="T93" fmla="*/ 1040 h 1088"/>
              <a:gd name="T94" fmla="*/ 3417 w 6976"/>
              <a:gd name="T95" fmla="*/ 1088 h 1088"/>
              <a:gd name="T96" fmla="*/ 3177 w 6976"/>
              <a:gd name="T97" fmla="*/ 1088 h 1088"/>
              <a:gd name="T98" fmla="*/ 2985 w 6976"/>
              <a:gd name="T99" fmla="*/ 1088 h 1088"/>
              <a:gd name="T100" fmla="*/ 2697 w 6976"/>
              <a:gd name="T101" fmla="*/ 1040 h 1088"/>
              <a:gd name="T102" fmla="*/ 2361 w 6976"/>
              <a:gd name="T103" fmla="*/ 1040 h 1088"/>
              <a:gd name="T104" fmla="*/ 2073 w 6976"/>
              <a:gd name="T105" fmla="*/ 1088 h 1088"/>
              <a:gd name="T106" fmla="*/ 1833 w 6976"/>
              <a:gd name="T107" fmla="*/ 1088 h 1088"/>
              <a:gd name="T108" fmla="*/ 1641 w 6976"/>
              <a:gd name="T109" fmla="*/ 1088 h 1088"/>
              <a:gd name="T110" fmla="*/ 1353 w 6976"/>
              <a:gd name="T111" fmla="*/ 1040 h 1088"/>
              <a:gd name="T112" fmla="*/ 1017 w 6976"/>
              <a:gd name="T113" fmla="*/ 1040 h 1088"/>
              <a:gd name="T114" fmla="*/ 729 w 6976"/>
              <a:gd name="T115" fmla="*/ 1088 h 1088"/>
              <a:gd name="T116" fmla="*/ 489 w 6976"/>
              <a:gd name="T117" fmla="*/ 1088 h 1088"/>
              <a:gd name="T118" fmla="*/ 297 w 6976"/>
              <a:gd name="T119" fmla="*/ 1088 h 1088"/>
              <a:gd name="T120" fmla="*/ 56 w 6976"/>
              <a:gd name="T121" fmla="*/ 1028 h 1088"/>
              <a:gd name="T122" fmla="*/ 52 w 6976"/>
              <a:gd name="T123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76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89" y="0"/>
                </a:moveTo>
                <a:lnTo>
                  <a:pt x="5137" y="0"/>
                </a:lnTo>
                <a:lnTo>
                  <a:pt x="5137" y="48"/>
                </a:lnTo>
                <a:lnTo>
                  <a:pt x="5089" y="48"/>
                </a:lnTo>
                <a:lnTo>
                  <a:pt x="5089" y="0"/>
                </a:lnTo>
                <a:close/>
                <a:moveTo>
                  <a:pt x="5185" y="0"/>
                </a:moveTo>
                <a:lnTo>
                  <a:pt x="5233" y="0"/>
                </a:lnTo>
                <a:lnTo>
                  <a:pt x="5233" y="48"/>
                </a:lnTo>
                <a:lnTo>
                  <a:pt x="5185" y="48"/>
                </a:lnTo>
                <a:lnTo>
                  <a:pt x="5185" y="0"/>
                </a:lnTo>
                <a:close/>
                <a:moveTo>
                  <a:pt x="5281" y="0"/>
                </a:moveTo>
                <a:lnTo>
                  <a:pt x="5329" y="0"/>
                </a:lnTo>
                <a:lnTo>
                  <a:pt x="5329" y="48"/>
                </a:lnTo>
                <a:lnTo>
                  <a:pt x="5281" y="48"/>
                </a:lnTo>
                <a:lnTo>
                  <a:pt x="5281" y="0"/>
                </a:lnTo>
                <a:close/>
                <a:moveTo>
                  <a:pt x="5377" y="0"/>
                </a:moveTo>
                <a:lnTo>
                  <a:pt x="5425" y="0"/>
                </a:lnTo>
                <a:lnTo>
                  <a:pt x="5425" y="48"/>
                </a:lnTo>
                <a:lnTo>
                  <a:pt x="5377" y="48"/>
                </a:lnTo>
                <a:lnTo>
                  <a:pt x="5377" y="0"/>
                </a:lnTo>
                <a:close/>
                <a:moveTo>
                  <a:pt x="5473" y="0"/>
                </a:moveTo>
                <a:lnTo>
                  <a:pt x="5521" y="0"/>
                </a:lnTo>
                <a:lnTo>
                  <a:pt x="5521" y="48"/>
                </a:lnTo>
                <a:lnTo>
                  <a:pt x="5473" y="48"/>
                </a:lnTo>
                <a:lnTo>
                  <a:pt x="5473" y="0"/>
                </a:lnTo>
                <a:close/>
                <a:moveTo>
                  <a:pt x="5569" y="0"/>
                </a:moveTo>
                <a:lnTo>
                  <a:pt x="5617" y="0"/>
                </a:lnTo>
                <a:lnTo>
                  <a:pt x="5617" y="48"/>
                </a:lnTo>
                <a:lnTo>
                  <a:pt x="5569" y="48"/>
                </a:lnTo>
                <a:lnTo>
                  <a:pt x="5569" y="0"/>
                </a:lnTo>
                <a:close/>
                <a:moveTo>
                  <a:pt x="5665" y="0"/>
                </a:moveTo>
                <a:lnTo>
                  <a:pt x="5713" y="0"/>
                </a:lnTo>
                <a:lnTo>
                  <a:pt x="5713" y="48"/>
                </a:lnTo>
                <a:lnTo>
                  <a:pt x="5665" y="48"/>
                </a:lnTo>
                <a:lnTo>
                  <a:pt x="5665" y="0"/>
                </a:lnTo>
                <a:close/>
                <a:moveTo>
                  <a:pt x="5761" y="0"/>
                </a:moveTo>
                <a:lnTo>
                  <a:pt x="5809" y="0"/>
                </a:lnTo>
                <a:lnTo>
                  <a:pt x="5809" y="48"/>
                </a:lnTo>
                <a:lnTo>
                  <a:pt x="5761" y="48"/>
                </a:lnTo>
                <a:lnTo>
                  <a:pt x="5761" y="0"/>
                </a:lnTo>
                <a:close/>
                <a:moveTo>
                  <a:pt x="5857" y="0"/>
                </a:moveTo>
                <a:lnTo>
                  <a:pt x="5905" y="0"/>
                </a:lnTo>
                <a:lnTo>
                  <a:pt x="5905" y="48"/>
                </a:lnTo>
                <a:lnTo>
                  <a:pt x="5857" y="48"/>
                </a:lnTo>
                <a:lnTo>
                  <a:pt x="5857" y="0"/>
                </a:lnTo>
                <a:close/>
                <a:moveTo>
                  <a:pt x="5953" y="0"/>
                </a:moveTo>
                <a:lnTo>
                  <a:pt x="6001" y="0"/>
                </a:lnTo>
                <a:lnTo>
                  <a:pt x="6001" y="48"/>
                </a:lnTo>
                <a:lnTo>
                  <a:pt x="5953" y="48"/>
                </a:lnTo>
                <a:lnTo>
                  <a:pt x="5953" y="0"/>
                </a:lnTo>
                <a:close/>
                <a:moveTo>
                  <a:pt x="6049" y="0"/>
                </a:moveTo>
                <a:lnTo>
                  <a:pt x="6097" y="0"/>
                </a:lnTo>
                <a:lnTo>
                  <a:pt x="6097" y="48"/>
                </a:lnTo>
                <a:lnTo>
                  <a:pt x="6049" y="48"/>
                </a:lnTo>
                <a:lnTo>
                  <a:pt x="6049" y="0"/>
                </a:lnTo>
                <a:close/>
                <a:moveTo>
                  <a:pt x="6145" y="0"/>
                </a:moveTo>
                <a:lnTo>
                  <a:pt x="6193" y="0"/>
                </a:lnTo>
                <a:lnTo>
                  <a:pt x="6193" y="48"/>
                </a:lnTo>
                <a:lnTo>
                  <a:pt x="6145" y="48"/>
                </a:lnTo>
                <a:lnTo>
                  <a:pt x="6145" y="0"/>
                </a:lnTo>
                <a:close/>
                <a:moveTo>
                  <a:pt x="6241" y="0"/>
                </a:moveTo>
                <a:lnTo>
                  <a:pt x="6289" y="0"/>
                </a:lnTo>
                <a:lnTo>
                  <a:pt x="6289" y="48"/>
                </a:lnTo>
                <a:lnTo>
                  <a:pt x="6241" y="48"/>
                </a:lnTo>
                <a:lnTo>
                  <a:pt x="6241" y="0"/>
                </a:lnTo>
                <a:close/>
                <a:moveTo>
                  <a:pt x="6337" y="0"/>
                </a:moveTo>
                <a:lnTo>
                  <a:pt x="6385" y="0"/>
                </a:lnTo>
                <a:lnTo>
                  <a:pt x="6385" y="48"/>
                </a:lnTo>
                <a:lnTo>
                  <a:pt x="6337" y="48"/>
                </a:lnTo>
                <a:lnTo>
                  <a:pt x="6337" y="0"/>
                </a:lnTo>
                <a:close/>
                <a:moveTo>
                  <a:pt x="6433" y="0"/>
                </a:moveTo>
                <a:lnTo>
                  <a:pt x="6481" y="0"/>
                </a:lnTo>
                <a:lnTo>
                  <a:pt x="6481" y="48"/>
                </a:lnTo>
                <a:lnTo>
                  <a:pt x="6433" y="48"/>
                </a:lnTo>
                <a:lnTo>
                  <a:pt x="6433" y="0"/>
                </a:lnTo>
                <a:close/>
                <a:moveTo>
                  <a:pt x="6529" y="0"/>
                </a:moveTo>
                <a:lnTo>
                  <a:pt x="6577" y="0"/>
                </a:lnTo>
                <a:lnTo>
                  <a:pt x="6577" y="48"/>
                </a:lnTo>
                <a:lnTo>
                  <a:pt x="6529" y="48"/>
                </a:lnTo>
                <a:lnTo>
                  <a:pt x="6529" y="0"/>
                </a:lnTo>
                <a:close/>
                <a:moveTo>
                  <a:pt x="6625" y="0"/>
                </a:moveTo>
                <a:lnTo>
                  <a:pt x="6673" y="0"/>
                </a:lnTo>
                <a:lnTo>
                  <a:pt x="6673" y="48"/>
                </a:lnTo>
                <a:lnTo>
                  <a:pt x="6625" y="48"/>
                </a:lnTo>
                <a:lnTo>
                  <a:pt x="6625" y="0"/>
                </a:lnTo>
                <a:close/>
                <a:moveTo>
                  <a:pt x="6721" y="0"/>
                </a:moveTo>
                <a:lnTo>
                  <a:pt x="6769" y="0"/>
                </a:lnTo>
                <a:lnTo>
                  <a:pt x="6769" y="48"/>
                </a:lnTo>
                <a:lnTo>
                  <a:pt x="6721" y="48"/>
                </a:lnTo>
                <a:lnTo>
                  <a:pt x="6721" y="0"/>
                </a:lnTo>
                <a:close/>
                <a:moveTo>
                  <a:pt x="6824" y="6"/>
                </a:moveTo>
                <a:lnTo>
                  <a:pt x="6854" y="15"/>
                </a:lnTo>
                <a:cubicBezTo>
                  <a:pt x="6857" y="16"/>
                  <a:pt x="6859" y="17"/>
                  <a:pt x="6861" y="19"/>
                </a:cubicBezTo>
                <a:lnTo>
                  <a:pt x="6874" y="28"/>
                </a:lnTo>
                <a:lnTo>
                  <a:pt x="6848" y="67"/>
                </a:lnTo>
                <a:lnTo>
                  <a:pt x="6834" y="58"/>
                </a:lnTo>
                <a:lnTo>
                  <a:pt x="6841" y="61"/>
                </a:lnTo>
                <a:lnTo>
                  <a:pt x="6810" y="52"/>
                </a:lnTo>
                <a:lnTo>
                  <a:pt x="6824" y="6"/>
                </a:lnTo>
                <a:close/>
                <a:moveTo>
                  <a:pt x="6914" y="54"/>
                </a:moveTo>
                <a:lnTo>
                  <a:pt x="6916" y="56"/>
                </a:lnTo>
                <a:cubicBezTo>
                  <a:pt x="6919" y="57"/>
                  <a:pt x="6921" y="60"/>
                  <a:pt x="6923" y="62"/>
                </a:cubicBezTo>
                <a:lnTo>
                  <a:pt x="6948" y="101"/>
                </a:lnTo>
                <a:lnTo>
                  <a:pt x="6908" y="127"/>
                </a:lnTo>
                <a:lnTo>
                  <a:pt x="6882" y="89"/>
                </a:lnTo>
                <a:lnTo>
                  <a:pt x="6889" y="95"/>
                </a:lnTo>
                <a:lnTo>
                  <a:pt x="6887" y="94"/>
                </a:lnTo>
                <a:lnTo>
                  <a:pt x="6914" y="54"/>
                </a:lnTo>
                <a:close/>
                <a:moveTo>
                  <a:pt x="6970" y="150"/>
                </a:moveTo>
                <a:lnTo>
                  <a:pt x="6972" y="156"/>
                </a:lnTo>
                <a:cubicBezTo>
                  <a:pt x="6973" y="158"/>
                  <a:pt x="6973" y="160"/>
                  <a:pt x="6973" y="161"/>
                </a:cubicBezTo>
                <a:lnTo>
                  <a:pt x="6976" y="196"/>
                </a:lnTo>
                <a:lnTo>
                  <a:pt x="6976" y="205"/>
                </a:lnTo>
                <a:lnTo>
                  <a:pt x="6928" y="205"/>
                </a:lnTo>
                <a:lnTo>
                  <a:pt x="6929" y="201"/>
                </a:lnTo>
                <a:lnTo>
                  <a:pt x="6926" y="166"/>
                </a:lnTo>
                <a:lnTo>
                  <a:pt x="6927" y="171"/>
                </a:lnTo>
                <a:lnTo>
                  <a:pt x="6925" y="165"/>
                </a:lnTo>
                <a:lnTo>
                  <a:pt x="6970" y="150"/>
                </a:lnTo>
                <a:close/>
                <a:moveTo>
                  <a:pt x="6976" y="253"/>
                </a:moveTo>
                <a:lnTo>
                  <a:pt x="6976" y="301"/>
                </a:lnTo>
                <a:lnTo>
                  <a:pt x="6928" y="301"/>
                </a:lnTo>
                <a:lnTo>
                  <a:pt x="6928" y="253"/>
                </a:lnTo>
                <a:lnTo>
                  <a:pt x="6976" y="253"/>
                </a:lnTo>
                <a:close/>
                <a:moveTo>
                  <a:pt x="6976" y="349"/>
                </a:moveTo>
                <a:lnTo>
                  <a:pt x="6976" y="397"/>
                </a:lnTo>
                <a:lnTo>
                  <a:pt x="6928" y="397"/>
                </a:lnTo>
                <a:lnTo>
                  <a:pt x="6928" y="349"/>
                </a:lnTo>
                <a:lnTo>
                  <a:pt x="6976" y="349"/>
                </a:lnTo>
                <a:close/>
                <a:moveTo>
                  <a:pt x="6976" y="445"/>
                </a:moveTo>
                <a:lnTo>
                  <a:pt x="6976" y="493"/>
                </a:lnTo>
                <a:lnTo>
                  <a:pt x="6928" y="493"/>
                </a:lnTo>
                <a:lnTo>
                  <a:pt x="6928" y="445"/>
                </a:lnTo>
                <a:lnTo>
                  <a:pt x="6976" y="445"/>
                </a:lnTo>
                <a:close/>
                <a:moveTo>
                  <a:pt x="6976" y="541"/>
                </a:moveTo>
                <a:lnTo>
                  <a:pt x="6976" y="589"/>
                </a:lnTo>
                <a:lnTo>
                  <a:pt x="6928" y="589"/>
                </a:lnTo>
                <a:lnTo>
                  <a:pt x="6928" y="541"/>
                </a:lnTo>
                <a:lnTo>
                  <a:pt x="6976" y="541"/>
                </a:lnTo>
                <a:close/>
                <a:moveTo>
                  <a:pt x="6976" y="637"/>
                </a:moveTo>
                <a:lnTo>
                  <a:pt x="6976" y="685"/>
                </a:lnTo>
                <a:lnTo>
                  <a:pt x="6928" y="685"/>
                </a:lnTo>
                <a:lnTo>
                  <a:pt x="6928" y="637"/>
                </a:lnTo>
                <a:lnTo>
                  <a:pt x="6976" y="637"/>
                </a:lnTo>
                <a:close/>
                <a:moveTo>
                  <a:pt x="6976" y="733"/>
                </a:moveTo>
                <a:lnTo>
                  <a:pt x="6976" y="781"/>
                </a:lnTo>
                <a:lnTo>
                  <a:pt x="6928" y="781"/>
                </a:lnTo>
                <a:lnTo>
                  <a:pt x="6928" y="733"/>
                </a:lnTo>
                <a:lnTo>
                  <a:pt x="6976" y="733"/>
                </a:lnTo>
                <a:close/>
                <a:moveTo>
                  <a:pt x="6976" y="829"/>
                </a:moveTo>
                <a:lnTo>
                  <a:pt x="6976" y="877"/>
                </a:lnTo>
                <a:lnTo>
                  <a:pt x="6928" y="877"/>
                </a:lnTo>
                <a:lnTo>
                  <a:pt x="6928" y="829"/>
                </a:lnTo>
                <a:lnTo>
                  <a:pt x="6976" y="829"/>
                </a:lnTo>
                <a:close/>
                <a:moveTo>
                  <a:pt x="6974" y="927"/>
                </a:moveTo>
                <a:lnTo>
                  <a:pt x="6973" y="929"/>
                </a:lnTo>
                <a:cubicBezTo>
                  <a:pt x="6973" y="930"/>
                  <a:pt x="6973" y="932"/>
                  <a:pt x="6972" y="934"/>
                </a:cubicBezTo>
                <a:lnTo>
                  <a:pt x="6961" y="967"/>
                </a:lnTo>
                <a:cubicBezTo>
                  <a:pt x="6961" y="969"/>
                  <a:pt x="6960" y="971"/>
                  <a:pt x="6959" y="973"/>
                </a:cubicBezTo>
                <a:lnTo>
                  <a:pt x="6952" y="982"/>
                </a:lnTo>
                <a:lnTo>
                  <a:pt x="6912" y="956"/>
                </a:lnTo>
                <a:lnTo>
                  <a:pt x="6918" y="946"/>
                </a:lnTo>
                <a:lnTo>
                  <a:pt x="6916" y="952"/>
                </a:lnTo>
                <a:lnTo>
                  <a:pt x="6927" y="919"/>
                </a:lnTo>
                <a:lnTo>
                  <a:pt x="6926" y="924"/>
                </a:lnTo>
                <a:lnTo>
                  <a:pt x="6926" y="923"/>
                </a:lnTo>
                <a:lnTo>
                  <a:pt x="6974" y="927"/>
                </a:lnTo>
                <a:close/>
                <a:moveTo>
                  <a:pt x="6926" y="1022"/>
                </a:moveTo>
                <a:lnTo>
                  <a:pt x="6923" y="1028"/>
                </a:lnTo>
                <a:cubicBezTo>
                  <a:pt x="6921" y="1030"/>
                  <a:pt x="6918" y="1033"/>
                  <a:pt x="6916" y="1035"/>
                </a:cubicBezTo>
                <a:lnTo>
                  <a:pt x="6881" y="1057"/>
                </a:lnTo>
                <a:lnTo>
                  <a:pt x="6854" y="1017"/>
                </a:lnTo>
                <a:lnTo>
                  <a:pt x="6889" y="994"/>
                </a:lnTo>
                <a:lnTo>
                  <a:pt x="6882" y="1001"/>
                </a:lnTo>
                <a:lnTo>
                  <a:pt x="6886" y="996"/>
                </a:lnTo>
                <a:lnTo>
                  <a:pt x="6926" y="1022"/>
                </a:lnTo>
                <a:close/>
                <a:moveTo>
                  <a:pt x="6832" y="1081"/>
                </a:moveTo>
                <a:lnTo>
                  <a:pt x="6822" y="1084"/>
                </a:lnTo>
                <a:cubicBezTo>
                  <a:pt x="6820" y="1085"/>
                  <a:pt x="6818" y="1085"/>
                  <a:pt x="6817" y="1085"/>
                </a:cubicBezTo>
                <a:lnTo>
                  <a:pt x="6782" y="1088"/>
                </a:lnTo>
                <a:lnTo>
                  <a:pt x="6777" y="1088"/>
                </a:lnTo>
                <a:lnTo>
                  <a:pt x="6777" y="1040"/>
                </a:lnTo>
                <a:lnTo>
                  <a:pt x="6777" y="1041"/>
                </a:lnTo>
                <a:lnTo>
                  <a:pt x="6812" y="1038"/>
                </a:lnTo>
                <a:lnTo>
                  <a:pt x="6807" y="1039"/>
                </a:lnTo>
                <a:lnTo>
                  <a:pt x="6817" y="1035"/>
                </a:lnTo>
                <a:lnTo>
                  <a:pt x="6832" y="1081"/>
                </a:lnTo>
                <a:close/>
                <a:moveTo>
                  <a:pt x="6729" y="1088"/>
                </a:moveTo>
                <a:lnTo>
                  <a:pt x="6681" y="1088"/>
                </a:lnTo>
                <a:lnTo>
                  <a:pt x="6681" y="1040"/>
                </a:lnTo>
                <a:lnTo>
                  <a:pt x="6729" y="1040"/>
                </a:lnTo>
                <a:lnTo>
                  <a:pt x="6729" y="1088"/>
                </a:lnTo>
                <a:close/>
                <a:moveTo>
                  <a:pt x="6633" y="1088"/>
                </a:moveTo>
                <a:lnTo>
                  <a:pt x="6585" y="1088"/>
                </a:lnTo>
                <a:lnTo>
                  <a:pt x="6585" y="1040"/>
                </a:lnTo>
                <a:lnTo>
                  <a:pt x="6633" y="1040"/>
                </a:lnTo>
                <a:lnTo>
                  <a:pt x="6633" y="1088"/>
                </a:lnTo>
                <a:close/>
                <a:moveTo>
                  <a:pt x="6537" y="1088"/>
                </a:moveTo>
                <a:lnTo>
                  <a:pt x="6489" y="1088"/>
                </a:lnTo>
                <a:lnTo>
                  <a:pt x="6489" y="1040"/>
                </a:lnTo>
                <a:lnTo>
                  <a:pt x="6537" y="1040"/>
                </a:lnTo>
                <a:lnTo>
                  <a:pt x="6537" y="1088"/>
                </a:lnTo>
                <a:close/>
                <a:moveTo>
                  <a:pt x="6441" y="1088"/>
                </a:moveTo>
                <a:lnTo>
                  <a:pt x="6393" y="1088"/>
                </a:lnTo>
                <a:lnTo>
                  <a:pt x="6393" y="1040"/>
                </a:lnTo>
                <a:lnTo>
                  <a:pt x="6441" y="1040"/>
                </a:lnTo>
                <a:lnTo>
                  <a:pt x="6441" y="1088"/>
                </a:lnTo>
                <a:close/>
                <a:moveTo>
                  <a:pt x="6345" y="1088"/>
                </a:moveTo>
                <a:lnTo>
                  <a:pt x="6297" y="1088"/>
                </a:lnTo>
                <a:lnTo>
                  <a:pt x="6297" y="1040"/>
                </a:lnTo>
                <a:lnTo>
                  <a:pt x="6345" y="1040"/>
                </a:lnTo>
                <a:lnTo>
                  <a:pt x="6345" y="1088"/>
                </a:lnTo>
                <a:close/>
                <a:moveTo>
                  <a:pt x="6249" y="1088"/>
                </a:moveTo>
                <a:lnTo>
                  <a:pt x="6201" y="1088"/>
                </a:lnTo>
                <a:lnTo>
                  <a:pt x="6201" y="1040"/>
                </a:lnTo>
                <a:lnTo>
                  <a:pt x="6249" y="1040"/>
                </a:lnTo>
                <a:lnTo>
                  <a:pt x="6249" y="1088"/>
                </a:lnTo>
                <a:close/>
                <a:moveTo>
                  <a:pt x="6153" y="1088"/>
                </a:moveTo>
                <a:lnTo>
                  <a:pt x="6105" y="1088"/>
                </a:lnTo>
                <a:lnTo>
                  <a:pt x="6105" y="1040"/>
                </a:lnTo>
                <a:lnTo>
                  <a:pt x="6153" y="1040"/>
                </a:lnTo>
                <a:lnTo>
                  <a:pt x="6153" y="1088"/>
                </a:lnTo>
                <a:close/>
                <a:moveTo>
                  <a:pt x="6057" y="1088"/>
                </a:moveTo>
                <a:lnTo>
                  <a:pt x="6009" y="1088"/>
                </a:lnTo>
                <a:lnTo>
                  <a:pt x="6009" y="1040"/>
                </a:lnTo>
                <a:lnTo>
                  <a:pt x="6057" y="1040"/>
                </a:lnTo>
                <a:lnTo>
                  <a:pt x="6057" y="1088"/>
                </a:lnTo>
                <a:close/>
                <a:moveTo>
                  <a:pt x="5961" y="1088"/>
                </a:moveTo>
                <a:lnTo>
                  <a:pt x="5913" y="1088"/>
                </a:lnTo>
                <a:lnTo>
                  <a:pt x="5913" y="1040"/>
                </a:lnTo>
                <a:lnTo>
                  <a:pt x="5961" y="1040"/>
                </a:lnTo>
                <a:lnTo>
                  <a:pt x="5961" y="1088"/>
                </a:lnTo>
                <a:close/>
                <a:moveTo>
                  <a:pt x="5865" y="1088"/>
                </a:moveTo>
                <a:lnTo>
                  <a:pt x="5817" y="1088"/>
                </a:lnTo>
                <a:lnTo>
                  <a:pt x="5817" y="1040"/>
                </a:lnTo>
                <a:lnTo>
                  <a:pt x="5865" y="1040"/>
                </a:lnTo>
                <a:lnTo>
                  <a:pt x="5865" y="1088"/>
                </a:lnTo>
                <a:close/>
                <a:moveTo>
                  <a:pt x="5769" y="1088"/>
                </a:moveTo>
                <a:lnTo>
                  <a:pt x="5721" y="1088"/>
                </a:lnTo>
                <a:lnTo>
                  <a:pt x="5721" y="1040"/>
                </a:lnTo>
                <a:lnTo>
                  <a:pt x="5769" y="1040"/>
                </a:lnTo>
                <a:lnTo>
                  <a:pt x="5769" y="1088"/>
                </a:lnTo>
                <a:close/>
                <a:moveTo>
                  <a:pt x="5673" y="1088"/>
                </a:moveTo>
                <a:lnTo>
                  <a:pt x="5625" y="1088"/>
                </a:lnTo>
                <a:lnTo>
                  <a:pt x="5625" y="1040"/>
                </a:lnTo>
                <a:lnTo>
                  <a:pt x="5673" y="1040"/>
                </a:lnTo>
                <a:lnTo>
                  <a:pt x="5673" y="1088"/>
                </a:lnTo>
                <a:close/>
                <a:moveTo>
                  <a:pt x="5577" y="1088"/>
                </a:moveTo>
                <a:lnTo>
                  <a:pt x="5529" y="1088"/>
                </a:lnTo>
                <a:lnTo>
                  <a:pt x="5529" y="1040"/>
                </a:lnTo>
                <a:lnTo>
                  <a:pt x="5577" y="1040"/>
                </a:lnTo>
                <a:lnTo>
                  <a:pt x="5577" y="1088"/>
                </a:lnTo>
                <a:close/>
                <a:moveTo>
                  <a:pt x="5481" y="1088"/>
                </a:moveTo>
                <a:lnTo>
                  <a:pt x="5433" y="1088"/>
                </a:lnTo>
                <a:lnTo>
                  <a:pt x="5433" y="1040"/>
                </a:lnTo>
                <a:lnTo>
                  <a:pt x="5481" y="1040"/>
                </a:lnTo>
                <a:lnTo>
                  <a:pt x="5481" y="1088"/>
                </a:lnTo>
                <a:close/>
                <a:moveTo>
                  <a:pt x="5385" y="1088"/>
                </a:moveTo>
                <a:lnTo>
                  <a:pt x="5337" y="1088"/>
                </a:lnTo>
                <a:lnTo>
                  <a:pt x="5337" y="1040"/>
                </a:lnTo>
                <a:lnTo>
                  <a:pt x="5385" y="1040"/>
                </a:lnTo>
                <a:lnTo>
                  <a:pt x="5385" y="1088"/>
                </a:lnTo>
                <a:close/>
                <a:moveTo>
                  <a:pt x="5289" y="1088"/>
                </a:moveTo>
                <a:lnTo>
                  <a:pt x="5241" y="1088"/>
                </a:lnTo>
                <a:lnTo>
                  <a:pt x="5241" y="1040"/>
                </a:lnTo>
                <a:lnTo>
                  <a:pt x="5289" y="1040"/>
                </a:lnTo>
                <a:lnTo>
                  <a:pt x="5289" y="1088"/>
                </a:lnTo>
                <a:close/>
                <a:moveTo>
                  <a:pt x="5193" y="1088"/>
                </a:moveTo>
                <a:lnTo>
                  <a:pt x="5145" y="1088"/>
                </a:lnTo>
                <a:lnTo>
                  <a:pt x="5145" y="1040"/>
                </a:lnTo>
                <a:lnTo>
                  <a:pt x="5193" y="1040"/>
                </a:lnTo>
                <a:lnTo>
                  <a:pt x="5193" y="1088"/>
                </a:lnTo>
                <a:close/>
                <a:moveTo>
                  <a:pt x="5097" y="1088"/>
                </a:moveTo>
                <a:lnTo>
                  <a:pt x="5049" y="1088"/>
                </a:lnTo>
                <a:lnTo>
                  <a:pt x="5049" y="1040"/>
                </a:lnTo>
                <a:lnTo>
                  <a:pt x="5097" y="1040"/>
                </a:lnTo>
                <a:lnTo>
                  <a:pt x="5097" y="1088"/>
                </a:lnTo>
                <a:close/>
                <a:moveTo>
                  <a:pt x="5001" y="1088"/>
                </a:moveTo>
                <a:lnTo>
                  <a:pt x="4953" y="1088"/>
                </a:lnTo>
                <a:lnTo>
                  <a:pt x="4953" y="1040"/>
                </a:lnTo>
                <a:lnTo>
                  <a:pt x="5001" y="1040"/>
                </a:lnTo>
                <a:lnTo>
                  <a:pt x="5001" y="1088"/>
                </a:lnTo>
                <a:close/>
                <a:moveTo>
                  <a:pt x="4905" y="1088"/>
                </a:moveTo>
                <a:lnTo>
                  <a:pt x="4857" y="1088"/>
                </a:lnTo>
                <a:lnTo>
                  <a:pt x="4857" y="1040"/>
                </a:lnTo>
                <a:lnTo>
                  <a:pt x="4905" y="1040"/>
                </a:lnTo>
                <a:lnTo>
                  <a:pt x="4905" y="1088"/>
                </a:lnTo>
                <a:close/>
                <a:moveTo>
                  <a:pt x="4809" y="1088"/>
                </a:moveTo>
                <a:lnTo>
                  <a:pt x="4761" y="1088"/>
                </a:lnTo>
                <a:lnTo>
                  <a:pt x="4761" y="1040"/>
                </a:lnTo>
                <a:lnTo>
                  <a:pt x="4809" y="1040"/>
                </a:lnTo>
                <a:lnTo>
                  <a:pt x="4809" y="1088"/>
                </a:lnTo>
                <a:close/>
                <a:moveTo>
                  <a:pt x="4713" y="1088"/>
                </a:moveTo>
                <a:lnTo>
                  <a:pt x="4665" y="1088"/>
                </a:lnTo>
                <a:lnTo>
                  <a:pt x="4665" y="1040"/>
                </a:lnTo>
                <a:lnTo>
                  <a:pt x="4713" y="1040"/>
                </a:lnTo>
                <a:lnTo>
                  <a:pt x="4713" y="1088"/>
                </a:lnTo>
                <a:close/>
                <a:moveTo>
                  <a:pt x="4617" y="1088"/>
                </a:moveTo>
                <a:lnTo>
                  <a:pt x="4569" y="1088"/>
                </a:lnTo>
                <a:lnTo>
                  <a:pt x="4569" y="1040"/>
                </a:lnTo>
                <a:lnTo>
                  <a:pt x="4617" y="1040"/>
                </a:lnTo>
                <a:lnTo>
                  <a:pt x="4617" y="1088"/>
                </a:lnTo>
                <a:close/>
                <a:moveTo>
                  <a:pt x="4521" y="1088"/>
                </a:moveTo>
                <a:lnTo>
                  <a:pt x="4473" y="1088"/>
                </a:lnTo>
                <a:lnTo>
                  <a:pt x="4473" y="1040"/>
                </a:lnTo>
                <a:lnTo>
                  <a:pt x="4521" y="1040"/>
                </a:lnTo>
                <a:lnTo>
                  <a:pt x="4521" y="1088"/>
                </a:lnTo>
                <a:close/>
                <a:moveTo>
                  <a:pt x="4425" y="1088"/>
                </a:moveTo>
                <a:lnTo>
                  <a:pt x="4377" y="1088"/>
                </a:lnTo>
                <a:lnTo>
                  <a:pt x="4377" y="1040"/>
                </a:lnTo>
                <a:lnTo>
                  <a:pt x="4425" y="1040"/>
                </a:lnTo>
                <a:lnTo>
                  <a:pt x="4425" y="1088"/>
                </a:lnTo>
                <a:close/>
                <a:moveTo>
                  <a:pt x="4329" y="1088"/>
                </a:moveTo>
                <a:lnTo>
                  <a:pt x="4281" y="1088"/>
                </a:lnTo>
                <a:lnTo>
                  <a:pt x="4281" y="1040"/>
                </a:lnTo>
                <a:lnTo>
                  <a:pt x="4329" y="1040"/>
                </a:lnTo>
                <a:lnTo>
                  <a:pt x="4329" y="1088"/>
                </a:lnTo>
                <a:close/>
                <a:moveTo>
                  <a:pt x="4233" y="1088"/>
                </a:moveTo>
                <a:lnTo>
                  <a:pt x="4185" y="1088"/>
                </a:lnTo>
                <a:lnTo>
                  <a:pt x="4185" y="1040"/>
                </a:lnTo>
                <a:lnTo>
                  <a:pt x="4233" y="1040"/>
                </a:lnTo>
                <a:lnTo>
                  <a:pt x="4233" y="1088"/>
                </a:lnTo>
                <a:close/>
                <a:moveTo>
                  <a:pt x="4137" y="1088"/>
                </a:moveTo>
                <a:lnTo>
                  <a:pt x="4089" y="1088"/>
                </a:lnTo>
                <a:lnTo>
                  <a:pt x="4089" y="1040"/>
                </a:lnTo>
                <a:lnTo>
                  <a:pt x="4137" y="1040"/>
                </a:lnTo>
                <a:lnTo>
                  <a:pt x="4137" y="1088"/>
                </a:lnTo>
                <a:close/>
                <a:moveTo>
                  <a:pt x="4041" y="1088"/>
                </a:moveTo>
                <a:lnTo>
                  <a:pt x="3993" y="1088"/>
                </a:lnTo>
                <a:lnTo>
                  <a:pt x="3993" y="1040"/>
                </a:lnTo>
                <a:lnTo>
                  <a:pt x="4041" y="1040"/>
                </a:lnTo>
                <a:lnTo>
                  <a:pt x="4041" y="1088"/>
                </a:lnTo>
                <a:close/>
                <a:moveTo>
                  <a:pt x="3945" y="1088"/>
                </a:moveTo>
                <a:lnTo>
                  <a:pt x="3897" y="1088"/>
                </a:lnTo>
                <a:lnTo>
                  <a:pt x="3897" y="1040"/>
                </a:lnTo>
                <a:lnTo>
                  <a:pt x="3945" y="1040"/>
                </a:lnTo>
                <a:lnTo>
                  <a:pt x="3945" y="1088"/>
                </a:lnTo>
                <a:close/>
                <a:moveTo>
                  <a:pt x="3849" y="1088"/>
                </a:moveTo>
                <a:lnTo>
                  <a:pt x="3801" y="1088"/>
                </a:lnTo>
                <a:lnTo>
                  <a:pt x="3801" y="1040"/>
                </a:lnTo>
                <a:lnTo>
                  <a:pt x="3849" y="1040"/>
                </a:lnTo>
                <a:lnTo>
                  <a:pt x="3849" y="1088"/>
                </a:lnTo>
                <a:close/>
                <a:moveTo>
                  <a:pt x="3753" y="1088"/>
                </a:moveTo>
                <a:lnTo>
                  <a:pt x="3705" y="1088"/>
                </a:lnTo>
                <a:lnTo>
                  <a:pt x="3705" y="1040"/>
                </a:lnTo>
                <a:lnTo>
                  <a:pt x="3753" y="1040"/>
                </a:lnTo>
                <a:lnTo>
                  <a:pt x="3753" y="1088"/>
                </a:lnTo>
                <a:close/>
                <a:moveTo>
                  <a:pt x="3657" y="1088"/>
                </a:moveTo>
                <a:lnTo>
                  <a:pt x="3609" y="1088"/>
                </a:lnTo>
                <a:lnTo>
                  <a:pt x="3609" y="1040"/>
                </a:lnTo>
                <a:lnTo>
                  <a:pt x="3657" y="1040"/>
                </a:lnTo>
                <a:lnTo>
                  <a:pt x="3657" y="1088"/>
                </a:lnTo>
                <a:close/>
                <a:moveTo>
                  <a:pt x="3561" y="1088"/>
                </a:moveTo>
                <a:lnTo>
                  <a:pt x="3513" y="1088"/>
                </a:lnTo>
                <a:lnTo>
                  <a:pt x="3513" y="1040"/>
                </a:lnTo>
                <a:lnTo>
                  <a:pt x="3561" y="1040"/>
                </a:lnTo>
                <a:lnTo>
                  <a:pt x="3561" y="1088"/>
                </a:lnTo>
                <a:close/>
                <a:moveTo>
                  <a:pt x="3465" y="1088"/>
                </a:moveTo>
                <a:lnTo>
                  <a:pt x="3417" y="1088"/>
                </a:lnTo>
                <a:lnTo>
                  <a:pt x="3417" y="1040"/>
                </a:lnTo>
                <a:lnTo>
                  <a:pt x="3465" y="1040"/>
                </a:lnTo>
                <a:lnTo>
                  <a:pt x="3465" y="1088"/>
                </a:lnTo>
                <a:close/>
                <a:moveTo>
                  <a:pt x="3369" y="1088"/>
                </a:moveTo>
                <a:lnTo>
                  <a:pt x="3321" y="1088"/>
                </a:lnTo>
                <a:lnTo>
                  <a:pt x="3321" y="1040"/>
                </a:lnTo>
                <a:lnTo>
                  <a:pt x="3369" y="1040"/>
                </a:lnTo>
                <a:lnTo>
                  <a:pt x="3369" y="1088"/>
                </a:lnTo>
                <a:close/>
                <a:moveTo>
                  <a:pt x="3273" y="1088"/>
                </a:moveTo>
                <a:lnTo>
                  <a:pt x="3225" y="1088"/>
                </a:lnTo>
                <a:lnTo>
                  <a:pt x="3225" y="1040"/>
                </a:lnTo>
                <a:lnTo>
                  <a:pt x="3273" y="1040"/>
                </a:lnTo>
                <a:lnTo>
                  <a:pt x="3273" y="1088"/>
                </a:lnTo>
                <a:close/>
                <a:moveTo>
                  <a:pt x="3177" y="1088"/>
                </a:moveTo>
                <a:lnTo>
                  <a:pt x="3129" y="1088"/>
                </a:lnTo>
                <a:lnTo>
                  <a:pt x="3129" y="1040"/>
                </a:lnTo>
                <a:lnTo>
                  <a:pt x="3177" y="1040"/>
                </a:lnTo>
                <a:lnTo>
                  <a:pt x="3177" y="1088"/>
                </a:lnTo>
                <a:close/>
                <a:moveTo>
                  <a:pt x="3081" y="1088"/>
                </a:moveTo>
                <a:lnTo>
                  <a:pt x="3033" y="1088"/>
                </a:lnTo>
                <a:lnTo>
                  <a:pt x="3033" y="1040"/>
                </a:lnTo>
                <a:lnTo>
                  <a:pt x="3081" y="1040"/>
                </a:lnTo>
                <a:lnTo>
                  <a:pt x="3081" y="1088"/>
                </a:lnTo>
                <a:close/>
                <a:moveTo>
                  <a:pt x="2985" y="1088"/>
                </a:moveTo>
                <a:lnTo>
                  <a:pt x="2937" y="1088"/>
                </a:lnTo>
                <a:lnTo>
                  <a:pt x="2937" y="1040"/>
                </a:lnTo>
                <a:lnTo>
                  <a:pt x="2985" y="1040"/>
                </a:lnTo>
                <a:lnTo>
                  <a:pt x="2985" y="1088"/>
                </a:lnTo>
                <a:close/>
                <a:moveTo>
                  <a:pt x="2889" y="1088"/>
                </a:moveTo>
                <a:lnTo>
                  <a:pt x="2841" y="1088"/>
                </a:lnTo>
                <a:lnTo>
                  <a:pt x="2841" y="1040"/>
                </a:lnTo>
                <a:lnTo>
                  <a:pt x="2889" y="1040"/>
                </a:lnTo>
                <a:lnTo>
                  <a:pt x="2889" y="1088"/>
                </a:lnTo>
                <a:close/>
                <a:moveTo>
                  <a:pt x="2793" y="1088"/>
                </a:moveTo>
                <a:lnTo>
                  <a:pt x="2745" y="1088"/>
                </a:lnTo>
                <a:lnTo>
                  <a:pt x="2745" y="1040"/>
                </a:lnTo>
                <a:lnTo>
                  <a:pt x="2793" y="1040"/>
                </a:lnTo>
                <a:lnTo>
                  <a:pt x="2793" y="1088"/>
                </a:lnTo>
                <a:close/>
                <a:moveTo>
                  <a:pt x="2697" y="1088"/>
                </a:moveTo>
                <a:lnTo>
                  <a:pt x="2649" y="1088"/>
                </a:lnTo>
                <a:lnTo>
                  <a:pt x="2649" y="1040"/>
                </a:lnTo>
                <a:lnTo>
                  <a:pt x="2697" y="1040"/>
                </a:lnTo>
                <a:lnTo>
                  <a:pt x="2697" y="1088"/>
                </a:lnTo>
                <a:close/>
                <a:moveTo>
                  <a:pt x="2601" y="1088"/>
                </a:moveTo>
                <a:lnTo>
                  <a:pt x="2553" y="1088"/>
                </a:lnTo>
                <a:lnTo>
                  <a:pt x="2553" y="1040"/>
                </a:lnTo>
                <a:lnTo>
                  <a:pt x="2601" y="1040"/>
                </a:lnTo>
                <a:lnTo>
                  <a:pt x="2601" y="1088"/>
                </a:lnTo>
                <a:close/>
                <a:moveTo>
                  <a:pt x="2505" y="1088"/>
                </a:moveTo>
                <a:lnTo>
                  <a:pt x="2457" y="1088"/>
                </a:lnTo>
                <a:lnTo>
                  <a:pt x="2457" y="1040"/>
                </a:lnTo>
                <a:lnTo>
                  <a:pt x="2505" y="1040"/>
                </a:lnTo>
                <a:lnTo>
                  <a:pt x="2505" y="1088"/>
                </a:lnTo>
                <a:close/>
                <a:moveTo>
                  <a:pt x="2409" y="1088"/>
                </a:moveTo>
                <a:lnTo>
                  <a:pt x="2361" y="1088"/>
                </a:lnTo>
                <a:lnTo>
                  <a:pt x="2361" y="1040"/>
                </a:lnTo>
                <a:lnTo>
                  <a:pt x="2409" y="1040"/>
                </a:lnTo>
                <a:lnTo>
                  <a:pt x="2409" y="1088"/>
                </a:lnTo>
                <a:close/>
                <a:moveTo>
                  <a:pt x="2313" y="1088"/>
                </a:moveTo>
                <a:lnTo>
                  <a:pt x="2265" y="1088"/>
                </a:lnTo>
                <a:lnTo>
                  <a:pt x="2265" y="1040"/>
                </a:lnTo>
                <a:lnTo>
                  <a:pt x="2313" y="1040"/>
                </a:lnTo>
                <a:lnTo>
                  <a:pt x="2313" y="1088"/>
                </a:lnTo>
                <a:close/>
                <a:moveTo>
                  <a:pt x="2217" y="1088"/>
                </a:moveTo>
                <a:lnTo>
                  <a:pt x="2169" y="1088"/>
                </a:lnTo>
                <a:lnTo>
                  <a:pt x="2169" y="1040"/>
                </a:lnTo>
                <a:lnTo>
                  <a:pt x="2217" y="1040"/>
                </a:lnTo>
                <a:lnTo>
                  <a:pt x="2217" y="1088"/>
                </a:lnTo>
                <a:close/>
                <a:moveTo>
                  <a:pt x="2121" y="1088"/>
                </a:moveTo>
                <a:lnTo>
                  <a:pt x="2073" y="1088"/>
                </a:lnTo>
                <a:lnTo>
                  <a:pt x="2073" y="1040"/>
                </a:lnTo>
                <a:lnTo>
                  <a:pt x="2121" y="1040"/>
                </a:lnTo>
                <a:lnTo>
                  <a:pt x="2121" y="1088"/>
                </a:lnTo>
                <a:close/>
                <a:moveTo>
                  <a:pt x="2025" y="1088"/>
                </a:moveTo>
                <a:lnTo>
                  <a:pt x="1977" y="1088"/>
                </a:lnTo>
                <a:lnTo>
                  <a:pt x="1977" y="1040"/>
                </a:lnTo>
                <a:lnTo>
                  <a:pt x="2025" y="1040"/>
                </a:lnTo>
                <a:lnTo>
                  <a:pt x="2025" y="1088"/>
                </a:lnTo>
                <a:close/>
                <a:moveTo>
                  <a:pt x="1929" y="1088"/>
                </a:moveTo>
                <a:lnTo>
                  <a:pt x="1881" y="1088"/>
                </a:lnTo>
                <a:lnTo>
                  <a:pt x="1881" y="1040"/>
                </a:lnTo>
                <a:lnTo>
                  <a:pt x="1929" y="1040"/>
                </a:lnTo>
                <a:lnTo>
                  <a:pt x="1929" y="1088"/>
                </a:lnTo>
                <a:close/>
                <a:moveTo>
                  <a:pt x="1833" y="1088"/>
                </a:moveTo>
                <a:lnTo>
                  <a:pt x="1785" y="1088"/>
                </a:lnTo>
                <a:lnTo>
                  <a:pt x="1785" y="1040"/>
                </a:lnTo>
                <a:lnTo>
                  <a:pt x="1833" y="1040"/>
                </a:lnTo>
                <a:lnTo>
                  <a:pt x="1833" y="1088"/>
                </a:lnTo>
                <a:close/>
                <a:moveTo>
                  <a:pt x="1737" y="1088"/>
                </a:moveTo>
                <a:lnTo>
                  <a:pt x="1689" y="1088"/>
                </a:lnTo>
                <a:lnTo>
                  <a:pt x="1689" y="1040"/>
                </a:lnTo>
                <a:lnTo>
                  <a:pt x="1737" y="1040"/>
                </a:lnTo>
                <a:lnTo>
                  <a:pt x="1737" y="1088"/>
                </a:lnTo>
                <a:close/>
                <a:moveTo>
                  <a:pt x="1641" y="1088"/>
                </a:moveTo>
                <a:lnTo>
                  <a:pt x="1593" y="1088"/>
                </a:lnTo>
                <a:lnTo>
                  <a:pt x="1593" y="1040"/>
                </a:lnTo>
                <a:lnTo>
                  <a:pt x="1641" y="1040"/>
                </a:lnTo>
                <a:lnTo>
                  <a:pt x="1641" y="1088"/>
                </a:lnTo>
                <a:close/>
                <a:moveTo>
                  <a:pt x="1545" y="1088"/>
                </a:moveTo>
                <a:lnTo>
                  <a:pt x="1497" y="1088"/>
                </a:lnTo>
                <a:lnTo>
                  <a:pt x="1497" y="1040"/>
                </a:lnTo>
                <a:lnTo>
                  <a:pt x="1545" y="1040"/>
                </a:lnTo>
                <a:lnTo>
                  <a:pt x="1545" y="1088"/>
                </a:lnTo>
                <a:close/>
                <a:moveTo>
                  <a:pt x="1449" y="1088"/>
                </a:moveTo>
                <a:lnTo>
                  <a:pt x="1401" y="1088"/>
                </a:lnTo>
                <a:lnTo>
                  <a:pt x="1401" y="1040"/>
                </a:lnTo>
                <a:lnTo>
                  <a:pt x="1449" y="1040"/>
                </a:lnTo>
                <a:lnTo>
                  <a:pt x="1449" y="1088"/>
                </a:lnTo>
                <a:close/>
                <a:moveTo>
                  <a:pt x="1353" y="1088"/>
                </a:moveTo>
                <a:lnTo>
                  <a:pt x="1305" y="1088"/>
                </a:lnTo>
                <a:lnTo>
                  <a:pt x="1305" y="1040"/>
                </a:lnTo>
                <a:lnTo>
                  <a:pt x="1353" y="1040"/>
                </a:lnTo>
                <a:lnTo>
                  <a:pt x="1353" y="1088"/>
                </a:lnTo>
                <a:close/>
                <a:moveTo>
                  <a:pt x="1257" y="1088"/>
                </a:moveTo>
                <a:lnTo>
                  <a:pt x="1209" y="1088"/>
                </a:lnTo>
                <a:lnTo>
                  <a:pt x="1209" y="1040"/>
                </a:lnTo>
                <a:lnTo>
                  <a:pt x="1257" y="1040"/>
                </a:lnTo>
                <a:lnTo>
                  <a:pt x="1257" y="1088"/>
                </a:lnTo>
                <a:close/>
                <a:moveTo>
                  <a:pt x="1161" y="1088"/>
                </a:moveTo>
                <a:lnTo>
                  <a:pt x="1113" y="1088"/>
                </a:lnTo>
                <a:lnTo>
                  <a:pt x="1113" y="1040"/>
                </a:lnTo>
                <a:lnTo>
                  <a:pt x="1161" y="1040"/>
                </a:lnTo>
                <a:lnTo>
                  <a:pt x="1161" y="1088"/>
                </a:lnTo>
                <a:close/>
                <a:moveTo>
                  <a:pt x="1065" y="1088"/>
                </a:moveTo>
                <a:lnTo>
                  <a:pt x="1017" y="1088"/>
                </a:lnTo>
                <a:lnTo>
                  <a:pt x="1017" y="1040"/>
                </a:lnTo>
                <a:lnTo>
                  <a:pt x="1065" y="1040"/>
                </a:lnTo>
                <a:lnTo>
                  <a:pt x="1065" y="1088"/>
                </a:lnTo>
                <a:close/>
                <a:moveTo>
                  <a:pt x="969" y="1088"/>
                </a:moveTo>
                <a:lnTo>
                  <a:pt x="921" y="1088"/>
                </a:lnTo>
                <a:lnTo>
                  <a:pt x="921" y="1040"/>
                </a:lnTo>
                <a:lnTo>
                  <a:pt x="969" y="1040"/>
                </a:lnTo>
                <a:lnTo>
                  <a:pt x="969" y="1088"/>
                </a:lnTo>
                <a:close/>
                <a:moveTo>
                  <a:pt x="873" y="1088"/>
                </a:moveTo>
                <a:lnTo>
                  <a:pt x="825" y="1088"/>
                </a:lnTo>
                <a:lnTo>
                  <a:pt x="825" y="1040"/>
                </a:lnTo>
                <a:lnTo>
                  <a:pt x="873" y="1040"/>
                </a:lnTo>
                <a:lnTo>
                  <a:pt x="873" y="1088"/>
                </a:lnTo>
                <a:close/>
                <a:moveTo>
                  <a:pt x="777" y="1088"/>
                </a:moveTo>
                <a:lnTo>
                  <a:pt x="729" y="1088"/>
                </a:lnTo>
                <a:lnTo>
                  <a:pt x="729" y="1040"/>
                </a:lnTo>
                <a:lnTo>
                  <a:pt x="777" y="1040"/>
                </a:lnTo>
                <a:lnTo>
                  <a:pt x="777" y="1088"/>
                </a:lnTo>
                <a:close/>
                <a:moveTo>
                  <a:pt x="681" y="1088"/>
                </a:moveTo>
                <a:lnTo>
                  <a:pt x="633" y="1088"/>
                </a:lnTo>
                <a:lnTo>
                  <a:pt x="633" y="1040"/>
                </a:lnTo>
                <a:lnTo>
                  <a:pt x="681" y="1040"/>
                </a:lnTo>
                <a:lnTo>
                  <a:pt x="681" y="1088"/>
                </a:lnTo>
                <a:close/>
                <a:moveTo>
                  <a:pt x="585" y="1088"/>
                </a:moveTo>
                <a:lnTo>
                  <a:pt x="537" y="1088"/>
                </a:lnTo>
                <a:lnTo>
                  <a:pt x="537" y="1040"/>
                </a:lnTo>
                <a:lnTo>
                  <a:pt x="585" y="1040"/>
                </a:lnTo>
                <a:lnTo>
                  <a:pt x="585" y="1088"/>
                </a:lnTo>
                <a:close/>
                <a:moveTo>
                  <a:pt x="489" y="1088"/>
                </a:moveTo>
                <a:lnTo>
                  <a:pt x="441" y="1088"/>
                </a:lnTo>
                <a:lnTo>
                  <a:pt x="441" y="1040"/>
                </a:lnTo>
                <a:lnTo>
                  <a:pt x="489" y="1040"/>
                </a:lnTo>
                <a:lnTo>
                  <a:pt x="489" y="1088"/>
                </a:lnTo>
                <a:close/>
                <a:moveTo>
                  <a:pt x="393" y="1088"/>
                </a:moveTo>
                <a:lnTo>
                  <a:pt x="345" y="1088"/>
                </a:lnTo>
                <a:lnTo>
                  <a:pt x="345" y="1040"/>
                </a:lnTo>
                <a:lnTo>
                  <a:pt x="393" y="1040"/>
                </a:lnTo>
                <a:lnTo>
                  <a:pt x="393" y="1088"/>
                </a:lnTo>
                <a:close/>
                <a:moveTo>
                  <a:pt x="297" y="1088"/>
                </a:moveTo>
                <a:lnTo>
                  <a:pt x="249" y="1088"/>
                </a:lnTo>
                <a:lnTo>
                  <a:pt x="249" y="1040"/>
                </a:lnTo>
                <a:lnTo>
                  <a:pt x="297" y="1040"/>
                </a:lnTo>
                <a:lnTo>
                  <a:pt x="297" y="1088"/>
                </a:lnTo>
                <a:close/>
                <a:moveTo>
                  <a:pt x="201" y="1088"/>
                </a:moveTo>
                <a:lnTo>
                  <a:pt x="198" y="1088"/>
                </a:ln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46" y="1081"/>
                </a:lnTo>
                <a:lnTo>
                  <a:pt x="162" y="1036"/>
                </a:lnTo>
                <a:lnTo>
                  <a:pt x="171" y="1039"/>
                </a:lnTo>
                <a:lnTo>
                  <a:pt x="166" y="1038"/>
                </a:lnTo>
                <a:lnTo>
                  <a:pt x="198" y="1040"/>
                </a:lnTo>
                <a:lnTo>
                  <a:pt x="201" y="1040"/>
                </a:lnTo>
                <a:lnTo>
                  <a:pt x="201" y="1088"/>
                </a:lnTo>
                <a:close/>
                <a:moveTo>
                  <a:pt x="98" y="1058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53" y="1023"/>
                </a:lnTo>
                <a:lnTo>
                  <a:pt x="92" y="997"/>
                </a:lnTo>
                <a:lnTo>
                  <a:pt x="95" y="1001"/>
                </a:lnTo>
                <a:lnTo>
                  <a:pt x="89" y="994"/>
                </a:lnTo>
                <a:lnTo>
                  <a:pt x="124" y="1018"/>
                </a:lnTo>
                <a:lnTo>
                  <a:pt x="98" y="1058"/>
                </a:lnTo>
                <a:close/>
                <a:moveTo>
                  <a:pt x="26" y="984"/>
                </a:moveTo>
                <a:lnTo>
                  <a:pt x="19" y="973"/>
                </a:lnTo>
                <a:cubicBezTo>
                  <a:pt x="17" y="971"/>
                  <a:pt x="16" y="969"/>
                  <a:pt x="15" y="966"/>
                </a:cubicBez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5" y="929"/>
                </a:lnTo>
                <a:lnTo>
                  <a:pt x="52" y="923"/>
                </a:lnTo>
                <a:lnTo>
                  <a:pt x="52" y="924"/>
                </a:lnTo>
                <a:lnTo>
                  <a:pt x="51" y="920"/>
                </a:lnTo>
                <a:lnTo>
                  <a:pt x="61" y="953"/>
                </a:lnTo>
                <a:lnTo>
                  <a:pt x="58" y="946"/>
                </a:lnTo>
                <a:lnTo>
                  <a:pt x="66" y="957"/>
                </a:lnTo>
                <a:lnTo>
                  <a:pt x="26" y="98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57" name="直線コネクタ 156"/>
          <p:cNvCxnSpPr/>
          <p:nvPr/>
        </p:nvCxnSpPr>
        <p:spPr bwMode="auto">
          <a:xfrm rot="5400000">
            <a:off x="9312672" y="4917193"/>
            <a:ext cx="1258292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8" name="グループ化 157"/>
          <p:cNvGrpSpPr/>
          <p:nvPr/>
        </p:nvGrpSpPr>
        <p:grpSpPr>
          <a:xfrm rot="5400000">
            <a:off x="9935385" y="4087229"/>
            <a:ext cx="206375" cy="411163"/>
            <a:chOff x="6013735" y="2374901"/>
            <a:chExt cx="206375" cy="411163"/>
          </a:xfrm>
        </p:grpSpPr>
        <p:sp>
          <p:nvSpPr>
            <p:cNvPr id="159" name="Line 85"/>
            <p:cNvSpPr>
              <a:spLocks noChangeShapeType="1"/>
            </p:cNvSpPr>
            <p:nvPr/>
          </p:nvSpPr>
          <p:spPr bwMode="auto">
            <a:xfrm>
              <a:off x="6105810" y="2374901"/>
              <a:ext cx="0" cy="3730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95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96"/>
            <p:cNvSpPr>
              <a:spLocks/>
            </p:cNvSpPr>
            <p:nvPr/>
          </p:nvSpPr>
          <p:spPr bwMode="auto">
            <a:xfrm>
              <a:off x="6013735" y="2679701"/>
              <a:ext cx="176213" cy="106363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97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98"/>
            <p:cNvSpPr>
              <a:spLocks/>
            </p:cNvSpPr>
            <p:nvPr/>
          </p:nvSpPr>
          <p:spPr bwMode="auto">
            <a:xfrm>
              <a:off x="6105810" y="2587626"/>
              <a:ext cx="114300" cy="176213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5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Line 99"/>
            <p:cNvSpPr>
              <a:spLocks noChangeShapeType="1"/>
            </p:cNvSpPr>
            <p:nvPr/>
          </p:nvSpPr>
          <p:spPr bwMode="auto">
            <a:xfrm flipH="1">
              <a:off x="6051835" y="2557463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Line 100"/>
            <p:cNvSpPr>
              <a:spLocks noChangeShapeType="1"/>
            </p:cNvSpPr>
            <p:nvPr/>
          </p:nvSpPr>
          <p:spPr bwMode="auto">
            <a:xfrm flipH="1">
              <a:off x="6051835" y="2503488"/>
              <a:ext cx="10953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Line 101"/>
            <p:cNvSpPr>
              <a:spLocks noChangeShapeType="1"/>
            </p:cNvSpPr>
            <p:nvPr/>
          </p:nvSpPr>
          <p:spPr bwMode="auto">
            <a:xfrm flipH="1">
              <a:off x="6059772" y="2497138"/>
              <a:ext cx="104775" cy="555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Line 102"/>
            <p:cNvSpPr>
              <a:spLocks noChangeShapeType="1"/>
            </p:cNvSpPr>
            <p:nvPr/>
          </p:nvSpPr>
          <p:spPr bwMode="auto">
            <a:xfrm flipH="1">
              <a:off x="6059772" y="2473326"/>
              <a:ext cx="50800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Line 103"/>
            <p:cNvSpPr>
              <a:spLocks noChangeShapeType="1"/>
            </p:cNvSpPr>
            <p:nvPr/>
          </p:nvSpPr>
          <p:spPr bwMode="auto">
            <a:xfrm flipH="1">
              <a:off x="6113747" y="2557463"/>
              <a:ext cx="49213" cy="238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9" name="グループ化 168"/>
          <p:cNvGrpSpPr/>
          <p:nvPr/>
        </p:nvGrpSpPr>
        <p:grpSpPr>
          <a:xfrm rot="5400000">
            <a:off x="9611025" y="5229463"/>
            <a:ext cx="326783" cy="198438"/>
            <a:chOff x="7069422" y="2722575"/>
            <a:chExt cx="326783" cy="198438"/>
          </a:xfrm>
        </p:grpSpPr>
        <p:sp>
          <p:nvSpPr>
            <p:cNvPr id="170" name="Rectangle 87"/>
            <p:cNvSpPr>
              <a:spLocks noChangeArrowheads="1"/>
            </p:cNvSpPr>
            <p:nvPr/>
          </p:nvSpPr>
          <p:spPr bwMode="auto">
            <a:xfrm>
              <a:off x="7069422" y="2722575"/>
              <a:ext cx="320675" cy="19843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Rectangle 88"/>
            <p:cNvSpPr>
              <a:spLocks noChangeArrowheads="1"/>
            </p:cNvSpPr>
            <p:nvPr/>
          </p:nvSpPr>
          <p:spPr bwMode="auto">
            <a:xfrm>
              <a:off x="7088428" y="2742601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172" name="グループ化 171"/>
          <p:cNvGrpSpPr/>
          <p:nvPr/>
        </p:nvGrpSpPr>
        <p:grpSpPr>
          <a:xfrm rot="5400000">
            <a:off x="9696626" y="3354746"/>
            <a:ext cx="220662" cy="269875"/>
            <a:chOff x="5131085" y="2508251"/>
            <a:chExt cx="220662" cy="269875"/>
          </a:xfrm>
        </p:grpSpPr>
        <p:sp>
          <p:nvSpPr>
            <p:cNvPr id="173" name="Freeform 89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90"/>
            <p:cNvSpPr>
              <a:spLocks/>
            </p:cNvSpPr>
            <p:nvPr/>
          </p:nvSpPr>
          <p:spPr bwMode="auto">
            <a:xfrm>
              <a:off x="52374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91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92"/>
            <p:cNvSpPr>
              <a:spLocks/>
            </p:cNvSpPr>
            <p:nvPr/>
          </p:nvSpPr>
          <p:spPr bwMode="auto">
            <a:xfrm>
              <a:off x="5131085" y="2595563"/>
              <a:ext cx="114300" cy="182563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Line 93"/>
            <p:cNvSpPr>
              <a:spLocks noChangeShapeType="1"/>
            </p:cNvSpPr>
            <p:nvPr/>
          </p:nvSpPr>
          <p:spPr bwMode="auto">
            <a:xfrm>
              <a:off x="5237447" y="2511426"/>
              <a:ext cx="0" cy="17621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Line 94"/>
            <p:cNvSpPr>
              <a:spLocks noChangeShapeType="1"/>
            </p:cNvSpPr>
            <p:nvPr/>
          </p:nvSpPr>
          <p:spPr bwMode="auto">
            <a:xfrm>
              <a:off x="5142197" y="2508251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79" name="グループ化 178"/>
          <p:cNvGrpSpPr/>
          <p:nvPr/>
        </p:nvGrpSpPr>
        <p:grpSpPr>
          <a:xfrm rot="5400000">
            <a:off x="9755364" y="2456220"/>
            <a:ext cx="222251" cy="388938"/>
            <a:chOff x="4253197" y="2389188"/>
            <a:chExt cx="222251" cy="388938"/>
          </a:xfrm>
        </p:grpSpPr>
        <p:sp>
          <p:nvSpPr>
            <p:cNvPr id="180" name="Freeform 104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105"/>
            <p:cNvSpPr>
              <a:spLocks/>
            </p:cNvSpPr>
            <p:nvPr/>
          </p:nvSpPr>
          <p:spPr bwMode="auto">
            <a:xfrm>
              <a:off x="4361147" y="2595563"/>
              <a:ext cx="114300" cy="182563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106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107"/>
            <p:cNvSpPr>
              <a:spLocks/>
            </p:cNvSpPr>
            <p:nvPr/>
          </p:nvSpPr>
          <p:spPr bwMode="auto">
            <a:xfrm>
              <a:off x="4253197" y="2595563"/>
              <a:ext cx="115888" cy="182563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Line 108"/>
            <p:cNvSpPr>
              <a:spLocks noChangeShapeType="1"/>
            </p:cNvSpPr>
            <p:nvPr/>
          </p:nvSpPr>
          <p:spPr bwMode="auto">
            <a:xfrm>
              <a:off x="4369085" y="2503488"/>
              <a:ext cx="0" cy="1793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Rectangle 109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Rectangle 110"/>
            <p:cNvSpPr>
              <a:spLocks noChangeArrowheads="1"/>
            </p:cNvSpPr>
            <p:nvPr/>
          </p:nvSpPr>
          <p:spPr bwMode="auto">
            <a:xfrm>
              <a:off x="4261135" y="2389188"/>
              <a:ext cx="214313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Rectangle 111"/>
            <p:cNvSpPr>
              <a:spLocks noChangeArrowheads="1"/>
            </p:cNvSpPr>
            <p:nvPr/>
          </p:nvSpPr>
          <p:spPr bwMode="auto">
            <a:xfrm>
              <a:off x="4292692" y="2424495"/>
              <a:ext cx="138499" cy="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ja-JP" sz="9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ja-JP" dirty="0"/>
            </a:p>
          </p:txBody>
        </p:sp>
      </p:grpSp>
      <p:cxnSp>
        <p:nvCxnSpPr>
          <p:cNvPr id="188" name="直線コネクタ 187"/>
          <p:cNvCxnSpPr/>
          <p:nvPr/>
        </p:nvCxnSpPr>
        <p:spPr bwMode="auto">
          <a:xfrm rot="5400000" flipV="1">
            <a:off x="9859544" y="5459224"/>
            <a:ext cx="0" cy="17422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9" name="Rectangle 9"/>
          <p:cNvSpPr>
            <a:spLocks noChangeArrowheads="1"/>
          </p:cNvSpPr>
          <p:nvPr/>
        </p:nvSpPr>
        <p:spPr bwMode="auto">
          <a:xfrm>
            <a:off x="10327065" y="2573906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AV</a:t>
            </a:r>
            <a:endParaRPr lang="ja-JP" altLang="ja-JP" b="1" dirty="0"/>
          </a:p>
        </p:txBody>
      </p:sp>
      <p:sp>
        <p:nvSpPr>
          <p:cNvPr id="190" name="Rectangle 9"/>
          <p:cNvSpPr>
            <a:spLocks noChangeArrowheads="1"/>
          </p:cNvSpPr>
          <p:nvPr/>
        </p:nvSpPr>
        <p:spPr bwMode="auto">
          <a:xfrm>
            <a:off x="10331843" y="3397102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191" name="Rectangle 9"/>
          <p:cNvSpPr>
            <a:spLocks noChangeArrowheads="1"/>
          </p:cNvSpPr>
          <p:nvPr/>
        </p:nvSpPr>
        <p:spPr bwMode="auto">
          <a:xfrm>
            <a:off x="10337455" y="4196669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10329469" y="5242307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sp>
        <p:nvSpPr>
          <p:cNvPr id="193" name="Freeform 277"/>
          <p:cNvSpPr>
            <a:spLocks/>
          </p:cNvSpPr>
          <p:nvPr/>
        </p:nvSpPr>
        <p:spPr bwMode="auto">
          <a:xfrm rot="5400000">
            <a:off x="1294306" y="5461764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DBEEF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94" name="直線コネクタ 193"/>
          <p:cNvCxnSpPr/>
          <p:nvPr/>
        </p:nvCxnSpPr>
        <p:spPr bwMode="auto">
          <a:xfrm>
            <a:off x="1812454" y="2747340"/>
            <a:ext cx="0" cy="2863369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Freeform 278"/>
          <p:cNvSpPr>
            <a:spLocks/>
          </p:cNvSpPr>
          <p:nvPr/>
        </p:nvSpPr>
        <p:spPr bwMode="auto">
          <a:xfrm rot="5400000">
            <a:off x="1294306" y="5461764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96" name="グループ化 195"/>
          <p:cNvGrpSpPr/>
          <p:nvPr/>
        </p:nvGrpSpPr>
        <p:grpSpPr>
          <a:xfrm rot="5400000">
            <a:off x="1668954" y="5214116"/>
            <a:ext cx="320675" cy="198437"/>
            <a:chOff x="7074185" y="5878076"/>
            <a:chExt cx="320675" cy="198437"/>
          </a:xfrm>
        </p:grpSpPr>
        <p:sp>
          <p:nvSpPr>
            <p:cNvPr id="197" name="Rectangle 279"/>
            <p:cNvSpPr>
              <a:spLocks noChangeArrowheads="1"/>
            </p:cNvSpPr>
            <p:nvPr/>
          </p:nvSpPr>
          <p:spPr bwMode="auto">
            <a:xfrm>
              <a:off x="7074185" y="5878076"/>
              <a:ext cx="320675" cy="1984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Rectangle 280"/>
            <p:cNvSpPr>
              <a:spLocks noChangeArrowheads="1"/>
            </p:cNvSpPr>
            <p:nvPr/>
          </p:nvSpPr>
          <p:spPr bwMode="auto">
            <a:xfrm>
              <a:off x="7074292" y="5908348"/>
              <a:ext cx="307777" cy="14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EF</a:t>
              </a:r>
              <a:endParaRPr lang="en-US" altLang="ja-JP" sz="10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ja-JP" sz="10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V</a:t>
              </a:r>
              <a:endParaRPr lang="ja-JP" altLang="ja-JP" dirty="0"/>
            </a:p>
          </p:txBody>
        </p:sp>
      </p:grpSp>
      <p:grpSp>
        <p:nvGrpSpPr>
          <p:cNvPr id="199" name="グループ化 198"/>
          <p:cNvGrpSpPr/>
          <p:nvPr/>
        </p:nvGrpSpPr>
        <p:grpSpPr>
          <a:xfrm rot="5400000">
            <a:off x="1744362" y="3328957"/>
            <a:ext cx="220663" cy="271462"/>
            <a:chOff x="5135847" y="5816163"/>
            <a:chExt cx="220663" cy="271462"/>
          </a:xfrm>
        </p:grpSpPr>
        <p:sp>
          <p:nvSpPr>
            <p:cNvPr id="200" name="Freeform 299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300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301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302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Line 303"/>
            <p:cNvSpPr>
              <a:spLocks noChangeShapeType="1"/>
            </p:cNvSpPr>
            <p:nvPr/>
          </p:nvSpPr>
          <p:spPr bwMode="auto">
            <a:xfrm>
              <a:off x="5242210" y="5820926"/>
              <a:ext cx="0" cy="1762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Line 304"/>
            <p:cNvSpPr>
              <a:spLocks noChangeShapeType="1"/>
            </p:cNvSpPr>
            <p:nvPr/>
          </p:nvSpPr>
          <p:spPr bwMode="auto">
            <a:xfrm>
              <a:off x="5146960" y="5816163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06" name="Freeform 305"/>
          <p:cNvSpPr>
            <a:spLocks noEditPoints="1"/>
          </p:cNvSpPr>
          <p:nvPr/>
        </p:nvSpPr>
        <p:spPr bwMode="auto">
          <a:xfrm rot="5400000">
            <a:off x="699438" y="4198765"/>
            <a:ext cx="2520681" cy="554588"/>
          </a:xfrm>
          <a:custGeom>
            <a:avLst/>
            <a:gdLst>
              <a:gd name="T0" fmla="*/ 0 w 5280"/>
              <a:gd name="T1" fmla="*/ 699 h 1088"/>
              <a:gd name="T2" fmla="*/ 0 w 5280"/>
              <a:gd name="T3" fmla="*/ 459 h 1088"/>
              <a:gd name="T4" fmla="*/ 48 w 5280"/>
              <a:gd name="T5" fmla="*/ 267 h 1088"/>
              <a:gd name="T6" fmla="*/ 48 w 5280"/>
              <a:gd name="T7" fmla="*/ 73 h 1088"/>
              <a:gd name="T8" fmla="*/ 118 w 5280"/>
              <a:gd name="T9" fmla="*/ 76 h 1088"/>
              <a:gd name="T10" fmla="*/ 337 w 5280"/>
              <a:gd name="T11" fmla="*/ 48 h 1088"/>
              <a:gd name="T12" fmla="*/ 481 w 5280"/>
              <a:gd name="T13" fmla="*/ 48 h 1088"/>
              <a:gd name="T14" fmla="*/ 673 w 5280"/>
              <a:gd name="T15" fmla="*/ 0 h 1088"/>
              <a:gd name="T16" fmla="*/ 961 w 5280"/>
              <a:gd name="T17" fmla="*/ 0 h 1088"/>
              <a:gd name="T18" fmla="*/ 1201 w 5280"/>
              <a:gd name="T19" fmla="*/ 0 h 1088"/>
              <a:gd name="T20" fmla="*/ 1393 w 5280"/>
              <a:gd name="T21" fmla="*/ 48 h 1088"/>
              <a:gd name="T22" fmla="*/ 1537 w 5280"/>
              <a:gd name="T23" fmla="*/ 48 h 1088"/>
              <a:gd name="T24" fmla="*/ 1729 w 5280"/>
              <a:gd name="T25" fmla="*/ 0 h 1088"/>
              <a:gd name="T26" fmla="*/ 2017 w 5280"/>
              <a:gd name="T27" fmla="*/ 0 h 1088"/>
              <a:gd name="T28" fmla="*/ 2257 w 5280"/>
              <a:gd name="T29" fmla="*/ 0 h 1088"/>
              <a:gd name="T30" fmla="*/ 2449 w 5280"/>
              <a:gd name="T31" fmla="*/ 48 h 1088"/>
              <a:gd name="T32" fmla="*/ 2593 w 5280"/>
              <a:gd name="T33" fmla="*/ 48 h 1088"/>
              <a:gd name="T34" fmla="*/ 2785 w 5280"/>
              <a:gd name="T35" fmla="*/ 0 h 1088"/>
              <a:gd name="T36" fmla="*/ 3073 w 5280"/>
              <a:gd name="T37" fmla="*/ 0 h 1088"/>
              <a:gd name="T38" fmla="*/ 3313 w 5280"/>
              <a:gd name="T39" fmla="*/ 0 h 1088"/>
              <a:gd name="T40" fmla="*/ 3505 w 5280"/>
              <a:gd name="T41" fmla="*/ 48 h 1088"/>
              <a:gd name="T42" fmla="*/ 3649 w 5280"/>
              <a:gd name="T43" fmla="*/ 48 h 1088"/>
              <a:gd name="T44" fmla="*/ 3841 w 5280"/>
              <a:gd name="T45" fmla="*/ 0 h 1088"/>
              <a:gd name="T46" fmla="*/ 4129 w 5280"/>
              <a:gd name="T47" fmla="*/ 0 h 1088"/>
              <a:gd name="T48" fmla="*/ 4369 w 5280"/>
              <a:gd name="T49" fmla="*/ 0 h 1088"/>
              <a:gd name="T50" fmla="*/ 4561 w 5280"/>
              <a:gd name="T51" fmla="*/ 48 h 1088"/>
              <a:gd name="T52" fmla="*/ 4705 w 5280"/>
              <a:gd name="T53" fmla="*/ 48 h 1088"/>
              <a:gd name="T54" fmla="*/ 4897 w 5280"/>
              <a:gd name="T55" fmla="*/ 0 h 1088"/>
              <a:gd name="T56" fmla="*/ 5112 w 5280"/>
              <a:gd name="T57" fmla="*/ 51 h 1088"/>
              <a:gd name="T58" fmla="*/ 5165 w 5280"/>
              <a:gd name="T59" fmla="*/ 76 h 1088"/>
              <a:gd name="T60" fmla="*/ 5220 w 5280"/>
              <a:gd name="T61" fmla="*/ 138 h 1088"/>
              <a:gd name="T62" fmla="*/ 5232 w 5280"/>
              <a:gd name="T63" fmla="*/ 365 h 1088"/>
              <a:gd name="T64" fmla="*/ 5232 w 5280"/>
              <a:gd name="T65" fmla="*/ 509 h 1088"/>
              <a:gd name="T66" fmla="*/ 5280 w 5280"/>
              <a:gd name="T67" fmla="*/ 701 h 1088"/>
              <a:gd name="T68" fmla="*/ 5231 w 5280"/>
              <a:gd name="T69" fmla="*/ 919 h 1088"/>
              <a:gd name="T70" fmla="*/ 5207 w 5280"/>
              <a:gd name="T71" fmla="*/ 969 h 1088"/>
              <a:gd name="T72" fmla="*/ 5144 w 5280"/>
              <a:gd name="T73" fmla="*/ 1028 h 1088"/>
              <a:gd name="T74" fmla="*/ 4921 w 5280"/>
              <a:gd name="T75" fmla="*/ 1040 h 1088"/>
              <a:gd name="T76" fmla="*/ 4777 w 5280"/>
              <a:gd name="T77" fmla="*/ 1040 h 1088"/>
              <a:gd name="T78" fmla="*/ 4585 w 5280"/>
              <a:gd name="T79" fmla="*/ 1088 h 1088"/>
              <a:gd name="T80" fmla="*/ 4297 w 5280"/>
              <a:gd name="T81" fmla="*/ 1088 h 1088"/>
              <a:gd name="T82" fmla="*/ 4057 w 5280"/>
              <a:gd name="T83" fmla="*/ 1088 h 1088"/>
              <a:gd name="T84" fmla="*/ 3865 w 5280"/>
              <a:gd name="T85" fmla="*/ 1040 h 1088"/>
              <a:gd name="T86" fmla="*/ 3721 w 5280"/>
              <a:gd name="T87" fmla="*/ 1040 h 1088"/>
              <a:gd name="T88" fmla="*/ 3529 w 5280"/>
              <a:gd name="T89" fmla="*/ 1088 h 1088"/>
              <a:gd name="T90" fmla="*/ 3241 w 5280"/>
              <a:gd name="T91" fmla="*/ 1088 h 1088"/>
              <a:gd name="T92" fmla="*/ 3001 w 5280"/>
              <a:gd name="T93" fmla="*/ 1088 h 1088"/>
              <a:gd name="T94" fmla="*/ 2809 w 5280"/>
              <a:gd name="T95" fmla="*/ 1040 h 1088"/>
              <a:gd name="T96" fmla="*/ 2665 w 5280"/>
              <a:gd name="T97" fmla="*/ 1040 h 1088"/>
              <a:gd name="T98" fmla="*/ 2473 w 5280"/>
              <a:gd name="T99" fmla="*/ 1088 h 1088"/>
              <a:gd name="T100" fmla="*/ 2185 w 5280"/>
              <a:gd name="T101" fmla="*/ 1088 h 1088"/>
              <a:gd name="T102" fmla="*/ 1945 w 5280"/>
              <a:gd name="T103" fmla="*/ 1088 h 1088"/>
              <a:gd name="T104" fmla="*/ 1753 w 5280"/>
              <a:gd name="T105" fmla="*/ 1040 h 1088"/>
              <a:gd name="T106" fmla="*/ 1609 w 5280"/>
              <a:gd name="T107" fmla="*/ 1040 h 1088"/>
              <a:gd name="T108" fmla="*/ 1417 w 5280"/>
              <a:gd name="T109" fmla="*/ 1088 h 1088"/>
              <a:gd name="T110" fmla="*/ 1129 w 5280"/>
              <a:gd name="T111" fmla="*/ 1088 h 1088"/>
              <a:gd name="T112" fmla="*/ 889 w 5280"/>
              <a:gd name="T113" fmla="*/ 1088 h 1088"/>
              <a:gd name="T114" fmla="*/ 697 w 5280"/>
              <a:gd name="T115" fmla="*/ 1040 h 1088"/>
              <a:gd name="T116" fmla="*/ 553 w 5280"/>
              <a:gd name="T117" fmla="*/ 1040 h 1088"/>
              <a:gd name="T118" fmla="*/ 361 w 5280"/>
              <a:gd name="T119" fmla="*/ 1088 h 1088"/>
              <a:gd name="T120" fmla="*/ 111 w 5280"/>
              <a:gd name="T121" fmla="*/ 1067 h 1088"/>
              <a:gd name="T122" fmla="*/ 35 w 5280"/>
              <a:gd name="T123" fmla="*/ 997 h 1088"/>
              <a:gd name="T124" fmla="*/ 52 w 5280"/>
              <a:gd name="T125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80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92" y="1"/>
                </a:moveTo>
                <a:lnTo>
                  <a:pt x="5121" y="5"/>
                </a:lnTo>
                <a:cubicBezTo>
                  <a:pt x="5123" y="5"/>
                  <a:pt x="5124" y="5"/>
                  <a:pt x="5125" y="5"/>
                </a:cubicBezTo>
                <a:lnTo>
                  <a:pt x="5143" y="11"/>
                </a:lnTo>
                <a:lnTo>
                  <a:pt x="5129" y="57"/>
                </a:lnTo>
                <a:lnTo>
                  <a:pt x="5112" y="51"/>
                </a:lnTo>
                <a:lnTo>
                  <a:pt x="5116" y="52"/>
                </a:lnTo>
                <a:lnTo>
                  <a:pt x="5087" y="49"/>
                </a:lnTo>
                <a:lnTo>
                  <a:pt x="5092" y="1"/>
                </a:lnTo>
                <a:close/>
                <a:moveTo>
                  <a:pt x="5192" y="37"/>
                </a:moveTo>
                <a:lnTo>
                  <a:pt x="5220" y="56"/>
                </a:lnTo>
                <a:cubicBezTo>
                  <a:pt x="5223" y="57"/>
                  <a:pt x="5225" y="60"/>
                  <a:pt x="5227" y="62"/>
                </a:cubicBezTo>
                <a:lnTo>
                  <a:pt x="5234" y="74"/>
                </a:lnTo>
                <a:lnTo>
                  <a:pt x="5194" y="100"/>
                </a:lnTo>
                <a:lnTo>
                  <a:pt x="5186" y="89"/>
                </a:lnTo>
                <a:lnTo>
                  <a:pt x="5193" y="95"/>
                </a:lnTo>
                <a:lnTo>
                  <a:pt x="5165" y="76"/>
                </a:lnTo>
                <a:lnTo>
                  <a:pt x="5192" y="37"/>
                </a:lnTo>
                <a:close/>
                <a:moveTo>
                  <a:pt x="5261" y="114"/>
                </a:moveTo>
                <a:lnTo>
                  <a:pt x="5263" y="117"/>
                </a:lnTo>
                <a:cubicBezTo>
                  <a:pt x="5264" y="119"/>
                  <a:pt x="5265" y="121"/>
                  <a:pt x="5265" y="123"/>
                </a:cubicBezTo>
                <a:lnTo>
                  <a:pt x="5276" y="156"/>
                </a:lnTo>
                <a:cubicBezTo>
                  <a:pt x="5277" y="158"/>
                  <a:pt x="5277" y="160"/>
                  <a:pt x="5277" y="161"/>
                </a:cubicBezTo>
                <a:lnTo>
                  <a:pt x="5278" y="171"/>
                </a:lnTo>
                <a:lnTo>
                  <a:pt x="5230" y="175"/>
                </a:lnTo>
                <a:lnTo>
                  <a:pt x="5230" y="166"/>
                </a:lnTo>
                <a:lnTo>
                  <a:pt x="5231" y="171"/>
                </a:lnTo>
                <a:lnTo>
                  <a:pt x="5220" y="138"/>
                </a:lnTo>
                <a:lnTo>
                  <a:pt x="5222" y="144"/>
                </a:lnTo>
                <a:lnTo>
                  <a:pt x="5220" y="140"/>
                </a:lnTo>
                <a:lnTo>
                  <a:pt x="5261" y="114"/>
                </a:lnTo>
                <a:close/>
                <a:moveTo>
                  <a:pt x="5280" y="221"/>
                </a:moveTo>
                <a:lnTo>
                  <a:pt x="5280" y="269"/>
                </a:lnTo>
                <a:lnTo>
                  <a:pt x="5232" y="269"/>
                </a:lnTo>
                <a:lnTo>
                  <a:pt x="5232" y="221"/>
                </a:lnTo>
                <a:lnTo>
                  <a:pt x="5280" y="221"/>
                </a:lnTo>
                <a:close/>
                <a:moveTo>
                  <a:pt x="5280" y="317"/>
                </a:moveTo>
                <a:lnTo>
                  <a:pt x="5280" y="365"/>
                </a:lnTo>
                <a:lnTo>
                  <a:pt x="5232" y="365"/>
                </a:lnTo>
                <a:lnTo>
                  <a:pt x="5232" y="317"/>
                </a:lnTo>
                <a:lnTo>
                  <a:pt x="5280" y="317"/>
                </a:lnTo>
                <a:close/>
                <a:moveTo>
                  <a:pt x="5280" y="413"/>
                </a:moveTo>
                <a:lnTo>
                  <a:pt x="5280" y="461"/>
                </a:lnTo>
                <a:lnTo>
                  <a:pt x="5232" y="461"/>
                </a:lnTo>
                <a:lnTo>
                  <a:pt x="5232" y="413"/>
                </a:lnTo>
                <a:lnTo>
                  <a:pt x="5280" y="413"/>
                </a:lnTo>
                <a:close/>
                <a:moveTo>
                  <a:pt x="5280" y="509"/>
                </a:moveTo>
                <a:lnTo>
                  <a:pt x="5280" y="557"/>
                </a:lnTo>
                <a:lnTo>
                  <a:pt x="5232" y="557"/>
                </a:lnTo>
                <a:lnTo>
                  <a:pt x="5232" y="509"/>
                </a:lnTo>
                <a:lnTo>
                  <a:pt x="5280" y="509"/>
                </a:lnTo>
                <a:close/>
                <a:moveTo>
                  <a:pt x="5280" y="605"/>
                </a:moveTo>
                <a:lnTo>
                  <a:pt x="5280" y="653"/>
                </a:lnTo>
                <a:lnTo>
                  <a:pt x="5232" y="653"/>
                </a:lnTo>
                <a:lnTo>
                  <a:pt x="5232" y="605"/>
                </a:lnTo>
                <a:lnTo>
                  <a:pt x="5280" y="605"/>
                </a:lnTo>
                <a:close/>
                <a:moveTo>
                  <a:pt x="5280" y="701"/>
                </a:moveTo>
                <a:lnTo>
                  <a:pt x="5280" y="749"/>
                </a:lnTo>
                <a:lnTo>
                  <a:pt x="5232" y="749"/>
                </a:lnTo>
                <a:lnTo>
                  <a:pt x="5232" y="701"/>
                </a:lnTo>
                <a:lnTo>
                  <a:pt x="5280" y="701"/>
                </a:lnTo>
                <a:close/>
                <a:moveTo>
                  <a:pt x="5280" y="797"/>
                </a:moveTo>
                <a:lnTo>
                  <a:pt x="5280" y="845"/>
                </a:lnTo>
                <a:lnTo>
                  <a:pt x="5232" y="845"/>
                </a:lnTo>
                <a:lnTo>
                  <a:pt x="5232" y="797"/>
                </a:lnTo>
                <a:lnTo>
                  <a:pt x="5280" y="797"/>
                </a:lnTo>
                <a:close/>
                <a:moveTo>
                  <a:pt x="5280" y="895"/>
                </a:moveTo>
                <a:lnTo>
                  <a:pt x="5277" y="929"/>
                </a:lnTo>
                <a:cubicBezTo>
                  <a:pt x="5277" y="930"/>
                  <a:pt x="5277" y="932"/>
                  <a:pt x="5276" y="934"/>
                </a:cubicBezTo>
                <a:lnTo>
                  <a:pt x="5272" y="948"/>
                </a:lnTo>
                <a:lnTo>
                  <a:pt x="5226" y="932"/>
                </a:lnTo>
                <a:lnTo>
                  <a:pt x="5231" y="919"/>
                </a:lnTo>
                <a:lnTo>
                  <a:pt x="5230" y="924"/>
                </a:lnTo>
                <a:lnTo>
                  <a:pt x="5232" y="891"/>
                </a:lnTo>
                <a:lnTo>
                  <a:pt x="5280" y="895"/>
                </a:lnTo>
                <a:close/>
                <a:moveTo>
                  <a:pt x="5248" y="996"/>
                </a:moveTo>
                <a:lnTo>
                  <a:pt x="5227" y="1028"/>
                </a:lnTo>
                <a:cubicBezTo>
                  <a:pt x="5225" y="1030"/>
                  <a:pt x="5222" y="1033"/>
                  <a:pt x="5220" y="1035"/>
                </a:cubicBezTo>
                <a:lnTo>
                  <a:pt x="5211" y="1040"/>
                </a:lnTo>
                <a:lnTo>
                  <a:pt x="5185" y="1000"/>
                </a:lnTo>
                <a:lnTo>
                  <a:pt x="5193" y="994"/>
                </a:lnTo>
                <a:lnTo>
                  <a:pt x="5186" y="1001"/>
                </a:lnTo>
                <a:lnTo>
                  <a:pt x="5207" y="969"/>
                </a:lnTo>
                <a:lnTo>
                  <a:pt x="5248" y="996"/>
                </a:lnTo>
                <a:close/>
                <a:moveTo>
                  <a:pt x="5171" y="1066"/>
                </a:moveTo>
                <a:lnTo>
                  <a:pt x="5165" y="1071"/>
                </a:lnTo>
                <a:cubicBezTo>
                  <a:pt x="5163" y="1072"/>
                  <a:pt x="5161" y="1073"/>
                  <a:pt x="5159" y="1073"/>
                </a:cubicBezTo>
                <a:lnTo>
                  <a:pt x="5126" y="1084"/>
                </a:lnTo>
                <a:cubicBezTo>
                  <a:pt x="5124" y="1085"/>
                  <a:pt x="5122" y="1085"/>
                  <a:pt x="5121" y="1085"/>
                </a:cubicBezTo>
                <a:lnTo>
                  <a:pt x="5115" y="1086"/>
                </a:lnTo>
                <a:lnTo>
                  <a:pt x="5111" y="1038"/>
                </a:lnTo>
                <a:lnTo>
                  <a:pt x="5116" y="1038"/>
                </a:lnTo>
                <a:lnTo>
                  <a:pt x="5111" y="1039"/>
                </a:lnTo>
                <a:lnTo>
                  <a:pt x="5144" y="1028"/>
                </a:lnTo>
                <a:lnTo>
                  <a:pt x="5138" y="1030"/>
                </a:lnTo>
                <a:lnTo>
                  <a:pt x="5145" y="1026"/>
                </a:lnTo>
                <a:lnTo>
                  <a:pt x="5171" y="1066"/>
                </a:lnTo>
                <a:close/>
                <a:moveTo>
                  <a:pt x="5065" y="1088"/>
                </a:moveTo>
                <a:lnTo>
                  <a:pt x="5017" y="1088"/>
                </a:lnTo>
                <a:lnTo>
                  <a:pt x="5017" y="1040"/>
                </a:lnTo>
                <a:lnTo>
                  <a:pt x="5065" y="1040"/>
                </a:lnTo>
                <a:lnTo>
                  <a:pt x="5065" y="1088"/>
                </a:lnTo>
                <a:close/>
                <a:moveTo>
                  <a:pt x="4969" y="1088"/>
                </a:moveTo>
                <a:lnTo>
                  <a:pt x="4921" y="1088"/>
                </a:lnTo>
                <a:lnTo>
                  <a:pt x="4921" y="1040"/>
                </a:lnTo>
                <a:lnTo>
                  <a:pt x="4969" y="1040"/>
                </a:lnTo>
                <a:lnTo>
                  <a:pt x="4969" y="1088"/>
                </a:lnTo>
                <a:close/>
                <a:moveTo>
                  <a:pt x="4873" y="1088"/>
                </a:moveTo>
                <a:lnTo>
                  <a:pt x="4825" y="1088"/>
                </a:lnTo>
                <a:lnTo>
                  <a:pt x="4825" y="1040"/>
                </a:lnTo>
                <a:lnTo>
                  <a:pt x="4873" y="1040"/>
                </a:lnTo>
                <a:lnTo>
                  <a:pt x="4873" y="1088"/>
                </a:lnTo>
                <a:close/>
                <a:moveTo>
                  <a:pt x="4777" y="1088"/>
                </a:moveTo>
                <a:lnTo>
                  <a:pt x="4729" y="1088"/>
                </a:lnTo>
                <a:lnTo>
                  <a:pt x="4729" y="1040"/>
                </a:lnTo>
                <a:lnTo>
                  <a:pt x="4777" y="1040"/>
                </a:lnTo>
                <a:lnTo>
                  <a:pt x="4777" y="1088"/>
                </a:lnTo>
                <a:close/>
                <a:moveTo>
                  <a:pt x="4681" y="1088"/>
                </a:moveTo>
                <a:lnTo>
                  <a:pt x="4633" y="1088"/>
                </a:lnTo>
                <a:lnTo>
                  <a:pt x="4633" y="1040"/>
                </a:lnTo>
                <a:lnTo>
                  <a:pt x="4681" y="1040"/>
                </a:lnTo>
                <a:lnTo>
                  <a:pt x="4681" y="1088"/>
                </a:lnTo>
                <a:close/>
                <a:moveTo>
                  <a:pt x="4585" y="1088"/>
                </a:moveTo>
                <a:lnTo>
                  <a:pt x="4537" y="1088"/>
                </a:lnTo>
                <a:lnTo>
                  <a:pt x="4537" y="1040"/>
                </a:lnTo>
                <a:lnTo>
                  <a:pt x="4585" y="1040"/>
                </a:lnTo>
                <a:lnTo>
                  <a:pt x="4585" y="1088"/>
                </a:lnTo>
                <a:close/>
                <a:moveTo>
                  <a:pt x="4489" y="1088"/>
                </a:moveTo>
                <a:lnTo>
                  <a:pt x="4441" y="1088"/>
                </a:lnTo>
                <a:lnTo>
                  <a:pt x="4441" y="1040"/>
                </a:lnTo>
                <a:lnTo>
                  <a:pt x="4489" y="1040"/>
                </a:lnTo>
                <a:lnTo>
                  <a:pt x="4489" y="1088"/>
                </a:lnTo>
                <a:close/>
                <a:moveTo>
                  <a:pt x="4393" y="1088"/>
                </a:moveTo>
                <a:lnTo>
                  <a:pt x="4345" y="1088"/>
                </a:lnTo>
                <a:lnTo>
                  <a:pt x="4345" y="1040"/>
                </a:lnTo>
                <a:lnTo>
                  <a:pt x="4393" y="1040"/>
                </a:lnTo>
                <a:lnTo>
                  <a:pt x="4393" y="1088"/>
                </a:lnTo>
                <a:close/>
                <a:moveTo>
                  <a:pt x="4297" y="1088"/>
                </a:moveTo>
                <a:lnTo>
                  <a:pt x="4249" y="1088"/>
                </a:lnTo>
                <a:lnTo>
                  <a:pt x="4249" y="1040"/>
                </a:lnTo>
                <a:lnTo>
                  <a:pt x="4297" y="1040"/>
                </a:lnTo>
                <a:lnTo>
                  <a:pt x="4297" y="1088"/>
                </a:lnTo>
                <a:close/>
                <a:moveTo>
                  <a:pt x="4201" y="1088"/>
                </a:moveTo>
                <a:lnTo>
                  <a:pt x="4153" y="1088"/>
                </a:lnTo>
                <a:lnTo>
                  <a:pt x="4153" y="1040"/>
                </a:lnTo>
                <a:lnTo>
                  <a:pt x="4201" y="1040"/>
                </a:lnTo>
                <a:lnTo>
                  <a:pt x="4201" y="1088"/>
                </a:lnTo>
                <a:close/>
                <a:moveTo>
                  <a:pt x="4105" y="1088"/>
                </a:moveTo>
                <a:lnTo>
                  <a:pt x="4057" y="1088"/>
                </a:lnTo>
                <a:lnTo>
                  <a:pt x="4057" y="1040"/>
                </a:lnTo>
                <a:lnTo>
                  <a:pt x="4105" y="1040"/>
                </a:lnTo>
                <a:lnTo>
                  <a:pt x="4105" y="1088"/>
                </a:lnTo>
                <a:close/>
                <a:moveTo>
                  <a:pt x="4009" y="1088"/>
                </a:moveTo>
                <a:lnTo>
                  <a:pt x="3961" y="1088"/>
                </a:lnTo>
                <a:lnTo>
                  <a:pt x="3961" y="1040"/>
                </a:lnTo>
                <a:lnTo>
                  <a:pt x="4009" y="1040"/>
                </a:lnTo>
                <a:lnTo>
                  <a:pt x="4009" y="1088"/>
                </a:lnTo>
                <a:close/>
                <a:moveTo>
                  <a:pt x="3913" y="1088"/>
                </a:moveTo>
                <a:lnTo>
                  <a:pt x="3865" y="1088"/>
                </a:lnTo>
                <a:lnTo>
                  <a:pt x="3865" y="1040"/>
                </a:lnTo>
                <a:lnTo>
                  <a:pt x="3913" y="1040"/>
                </a:lnTo>
                <a:lnTo>
                  <a:pt x="3913" y="1088"/>
                </a:lnTo>
                <a:close/>
                <a:moveTo>
                  <a:pt x="3817" y="1088"/>
                </a:moveTo>
                <a:lnTo>
                  <a:pt x="3769" y="1088"/>
                </a:lnTo>
                <a:lnTo>
                  <a:pt x="3769" y="1040"/>
                </a:lnTo>
                <a:lnTo>
                  <a:pt x="3817" y="1040"/>
                </a:lnTo>
                <a:lnTo>
                  <a:pt x="3817" y="1088"/>
                </a:lnTo>
                <a:close/>
                <a:moveTo>
                  <a:pt x="3721" y="1088"/>
                </a:moveTo>
                <a:lnTo>
                  <a:pt x="3673" y="1088"/>
                </a:lnTo>
                <a:lnTo>
                  <a:pt x="3673" y="1040"/>
                </a:lnTo>
                <a:lnTo>
                  <a:pt x="3721" y="1040"/>
                </a:lnTo>
                <a:lnTo>
                  <a:pt x="3721" y="1088"/>
                </a:lnTo>
                <a:close/>
                <a:moveTo>
                  <a:pt x="3625" y="1088"/>
                </a:moveTo>
                <a:lnTo>
                  <a:pt x="3577" y="1088"/>
                </a:lnTo>
                <a:lnTo>
                  <a:pt x="3577" y="1040"/>
                </a:lnTo>
                <a:lnTo>
                  <a:pt x="3625" y="1040"/>
                </a:lnTo>
                <a:lnTo>
                  <a:pt x="3625" y="1088"/>
                </a:lnTo>
                <a:close/>
                <a:moveTo>
                  <a:pt x="3529" y="1088"/>
                </a:moveTo>
                <a:lnTo>
                  <a:pt x="3481" y="1088"/>
                </a:lnTo>
                <a:lnTo>
                  <a:pt x="3481" y="1040"/>
                </a:lnTo>
                <a:lnTo>
                  <a:pt x="3529" y="1040"/>
                </a:lnTo>
                <a:lnTo>
                  <a:pt x="3529" y="1088"/>
                </a:lnTo>
                <a:close/>
                <a:moveTo>
                  <a:pt x="3433" y="1088"/>
                </a:moveTo>
                <a:lnTo>
                  <a:pt x="3385" y="1088"/>
                </a:lnTo>
                <a:lnTo>
                  <a:pt x="3385" y="1040"/>
                </a:lnTo>
                <a:lnTo>
                  <a:pt x="3433" y="1040"/>
                </a:lnTo>
                <a:lnTo>
                  <a:pt x="3433" y="1088"/>
                </a:lnTo>
                <a:close/>
                <a:moveTo>
                  <a:pt x="3337" y="1088"/>
                </a:moveTo>
                <a:lnTo>
                  <a:pt x="3289" y="1088"/>
                </a:lnTo>
                <a:lnTo>
                  <a:pt x="3289" y="1040"/>
                </a:lnTo>
                <a:lnTo>
                  <a:pt x="3337" y="1040"/>
                </a:lnTo>
                <a:lnTo>
                  <a:pt x="3337" y="1088"/>
                </a:lnTo>
                <a:close/>
                <a:moveTo>
                  <a:pt x="3241" y="1088"/>
                </a:moveTo>
                <a:lnTo>
                  <a:pt x="3193" y="1088"/>
                </a:lnTo>
                <a:lnTo>
                  <a:pt x="3193" y="1040"/>
                </a:lnTo>
                <a:lnTo>
                  <a:pt x="3241" y="1040"/>
                </a:lnTo>
                <a:lnTo>
                  <a:pt x="3241" y="1088"/>
                </a:lnTo>
                <a:close/>
                <a:moveTo>
                  <a:pt x="3145" y="1088"/>
                </a:moveTo>
                <a:lnTo>
                  <a:pt x="3097" y="1088"/>
                </a:lnTo>
                <a:lnTo>
                  <a:pt x="3097" y="1040"/>
                </a:lnTo>
                <a:lnTo>
                  <a:pt x="3145" y="1040"/>
                </a:lnTo>
                <a:lnTo>
                  <a:pt x="3145" y="1088"/>
                </a:lnTo>
                <a:close/>
                <a:moveTo>
                  <a:pt x="3049" y="1088"/>
                </a:moveTo>
                <a:lnTo>
                  <a:pt x="3001" y="1088"/>
                </a:lnTo>
                <a:lnTo>
                  <a:pt x="3001" y="1040"/>
                </a:lnTo>
                <a:lnTo>
                  <a:pt x="3049" y="1040"/>
                </a:lnTo>
                <a:lnTo>
                  <a:pt x="3049" y="1088"/>
                </a:lnTo>
                <a:close/>
                <a:moveTo>
                  <a:pt x="2953" y="1088"/>
                </a:moveTo>
                <a:lnTo>
                  <a:pt x="2905" y="1088"/>
                </a:lnTo>
                <a:lnTo>
                  <a:pt x="2905" y="1040"/>
                </a:lnTo>
                <a:lnTo>
                  <a:pt x="2953" y="1040"/>
                </a:lnTo>
                <a:lnTo>
                  <a:pt x="2953" y="1088"/>
                </a:lnTo>
                <a:close/>
                <a:moveTo>
                  <a:pt x="2857" y="1088"/>
                </a:moveTo>
                <a:lnTo>
                  <a:pt x="2809" y="1088"/>
                </a:lnTo>
                <a:lnTo>
                  <a:pt x="2809" y="1040"/>
                </a:lnTo>
                <a:lnTo>
                  <a:pt x="2857" y="1040"/>
                </a:lnTo>
                <a:lnTo>
                  <a:pt x="2857" y="1088"/>
                </a:lnTo>
                <a:close/>
                <a:moveTo>
                  <a:pt x="2761" y="1088"/>
                </a:moveTo>
                <a:lnTo>
                  <a:pt x="2713" y="1088"/>
                </a:lnTo>
                <a:lnTo>
                  <a:pt x="2713" y="1040"/>
                </a:lnTo>
                <a:lnTo>
                  <a:pt x="2761" y="1040"/>
                </a:lnTo>
                <a:lnTo>
                  <a:pt x="2761" y="1088"/>
                </a:lnTo>
                <a:close/>
                <a:moveTo>
                  <a:pt x="2665" y="1088"/>
                </a:moveTo>
                <a:lnTo>
                  <a:pt x="2617" y="1088"/>
                </a:lnTo>
                <a:lnTo>
                  <a:pt x="2617" y="1040"/>
                </a:lnTo>
                <a:lnTo>
                  <a:pt x="2665" y="1040"/>
                </a:lnTo>
                <a:lnTo>
                  <a:pt x="2665" y="1088"/>
                </a:lnTo>
                <a:close/>
                <a:moveTo>
                  <a:pt x="2569" y="1088"/>
                </a:moveTo>
                <a:lnTo>
                  <a:pt x="2521" y="1088"/>
                </a:lnTo>
                <a:lnTo>
                  <a:pt x="2521" y="1040"/>
                </a:lnTo>
                <a:lnTo>
                  <a:pt x="2569" y="1040"/>
                </a:lnTo>
                <a:lnTo>
                  <a:pt x="2569" y="1088"/>
                </a:lnTo>
                <a:close/>
                <a:moveTo>
                  <a:pt x="2473" y="1088"/>
                </a:moveTo>
                <a:lnTo>
                  <a:pt x="2425" y="1088"/>
                </a:lnTo>
                <a:lnTo>
                  <a:pt x="2425" y="1040"/>
                </a:lnTo>
                <a:lnTo>
                  <a:pt x="2473" y="1040"/>
                </a:lnTo>
                <a:lnTo>
                  <a:pt x="2473" y="1088"/>
                </a:lnTo>
                <a:close/>
                <a:moveTo>
                  <a:pt x="2377" y="1088"/>
                </a:moveTo>
                <a:lnTo>
                  <a:pt x="2329" y="1088"/>
                </a:lnTo>
                <a:lnTo>
                  <a:pt x="2329" y="1040"/>
                </a:lnTo>
                <a:lnTo>
                  <a:pt x="2377" y="1040"/>
                </a:lnTo>
                <a:lnTo>
                  <a:pt x="2377" y="1088"/>
                </a:lnTo>
                <a:close/>
                <a:moveTo>
                  <a:pt x="2281" y="1088"/>
                </a:moveTo>
                <a:lnTo>
                  <a:pt x="2233" y="1088"/>
                </a:lnTo>
                <a:lnTo>
                  <a:pt x="2233" y="1040"/>
                </a:lnTo>
                <a:lnTo>
                  <a:pt x="2281" y="1040"/>
                </a:lnTo>
                <a:lnTo>
                  <a:pt x="2281" y="1088"/>
                </a:lnTo>
                <a:close/>
                <a:moveTo>
                  <a:pt x="2185" y="1088"/>
                </a:moveTo>
                <a:lnTo>
                  <a:pt x="2137" y="1088"/>
                </a:lnTo>
                <a:lnTo>
                  <a:pt x="2137" y="1040"/>
                </a:lnTo>
                <a:lnTo>
                  <a:pt x="2185" y="1040"/>
                </a:lnTo>
                <a:lnTo>
                  <a:pt x="2185" y="1088"/>
                </a:lnTo>
                <a:close/>
                <a:moveTo>
                  <a:pt x="2089" y="1088"/>
                </a:moveTo>
                <a:lnTo>
                  <a:pt x="2041" y="1088"/>
                </a:lnTo>
                <a:lnTo>
                  <a:pt x="2041" y="1040"/>
                </a:lnTo>
                <a:lnTo>
                  <a:pt x="2089" y="1040"/>
                </a:lnTo>
                <a:lnTo>
                  <a:pt x="2089" y="1088"/>
                </a:lnTo>
                <a:close/>
                <a:moveTo>
                  <a:pt x="1993" y="1088"/>
                </a:moveTo>
                <a:lnTo>
                  <a:pt x="1945" y="1088"/>
                </a:lnTo>
                <a:lnTo>
                  <a:pt x="1945" y="1040"/>
                </a:lnTo>
                <a:lnTo>
                  <a:pt x="1993" y="1040"/>
                </a:lnTo>
                <a:lnTo>
                  <a:pt x="1993" y="1088"/>
                </a:lnTo>
                <a:close/>
                <a:moveTo>
                  <a:pt x="1897" y="1088"/>
                </a:moveTo>
                <a:lnTo>
                  <a:pt x="1849" y="1088"/>
                </a:lnTo>
                <a:lnTo>
                  <a:pt x="1849" y="1040"/>
                </a:lnTo>
                <a:lnTo>
                  <a:pt x="1897" y="1040"/>
                </a:lnTo>
                <a:lnTo>
                  <a:pt x="1897" y="1088"/>
                </a:lnTo>
                <a:close/>
                <a:moveTo>
                  <a:pt x="1801" y="1088"/>
                </a:moveTo>
                <a:lnTo>
                  <a:pt x="1753" y="1088"/>
                </a:lnTo>
                <a:lnTo>
                  <a:pt x="1753" y="1040"/>
                </a:lnTo>
                <a:lnTo>
                  <a:pt x="1801" y="1040"/>
                </a:lnTo>
                <a:lnTo>
                  <a:pt x="1801" y="1088"/>
                </a:lnTo>
                <a:close/>
                <a:moveTo>
                  <a:pt x="1705" y="1088"/>
                </a:moveTo>
                <a:lnTo>
                  <a:pt x="1657" y="1088"/>
                </a:lnTo>
                <a:lnTo>
                  <a:pt x="1657" y="1040"/>
                </a:lnTo>
                <a:lnTo>
                  <a:pt x="1705" y="1040"/>
                </a:lnTo>
                <a:lnTo>
                  <a:pt x="1705" y="1088"/>
                </a:lnTo>
                <a:close/>
                <a:moveTo>
                  <a:pt x="1609" y="1088"/>
                </a:moveTo>
                <a:lnTo>
                  <a:pt x="1561" y="1088"/>
                </a:lnTo>
                <a:lnTo>
                  <a:pt x="1561" y="1040"/>
                </a:lnTo>
                <a:lnTo>
                  <a:pt x="1609" y="1040"/>
                </a:lnTo>
                <a:lnTo>
                  <a:pt x="1609" y="1088"/>
                </a:lnTo>
                <a:close/>
                <a:moveTo>
                  <a:pt x="1513" y="1088"/>
                </a:moveTo>
                <a:lnTo>
                  <a:pt x="1465" y="1088"/>
                </a:lnTo>
                <a:lnTo>
                  <a:pt x="1465" y="1040"/>
                </a:lnTo>
                <a:lnTo>
                  <a:pt x="1513" y="1040"/>
                </a:lnTo>
                <a:lnTo>
                  <a:pt x="1513" y="1088"/>
                </a:lnTo>
                <a:close/>
                <a:moveTo>
                  <a:pt x="1417" y="1088"/>
                </a:moveTo>
                <a:lnTo>
                  <a:pt x="1369" y="1088"/>
                </a:lnTo>
                <a:lnTo>
                  <a:pt x="1369" y="1040"/>
                </a:lnTo>
                <a:lnTo>
                  <a:pt x="1417" y="1040"/>
                </a:lnTo>
                <a:lnTo>
                  <a:pt x="1417" y="1088"/>
                </a:lnTo>
                <a:close/>
                <a:moveTo>
                  <a:pt x="1321" y="1088"/>
                </a:moveTo>
                <a:lnTo>
                  <a:pt x="1273" y="1088"/>
                </a:lnTo>
                <a:lnTo>
                  <a:pt x="1273" y="1040"/>
                </a:lnTo>
                <a:lnTo>
                  <a:pt x="1321" y="1040"/>
                </a:lnTo>
                <a:lnTo>
                  <a:pt x="1321" y="1088"/>
                </a:lnTo>
                <a:close/>
                <a:moveTo>
                  <a:pt x="1225" y="1088"/>
                </a:moveTo>
                <a:lnTo>
                  <a:pt x="1177" y="1088"/>
                </a:lnTo>
                <a:lnTo>
                  <a:pt x="1177" y="1040"/>
                </a:lnTo>
                <a:lnTo>
                  <a:pt x="1225" y="1040"/>
                </a:lnTo>
                <a:lnTo>
                  <a:pt x="1225" y="1088"/>
                </a:lnTo>
                <a:close/>
                <a:moveTo>
                  <a:pt x="1129" y="1088"/>
                </a:moveTo>
                <a:lnTo>
                  <a:pt x="1081" y="1088"/>
                </a:lnTo>
                <a:lnTo>
                  <a:pt x="1081" y="1040"/>
                </a:lnTo>
                <a:lnTo>
                  <a:pt x="1129" y="1040"/>
                </a:lnTo>
                <a:lnTo>
                  <a:pt x="1129" y="1088"/>
                </a:lnTo>
                <a:close/>
                <a:moveTo>
                  <a:pt x="1033" y="1088"/>
                </a:moveTo>
                <a:lnTo>
                  <a:pt x="985" y="1088"/>
                </a:lnTo>
                <a:lnTo>
                  <a:pt x="985" y="1040"/>
                </a:lnTo>
                <a:lnTo>
                  <a:pt x="1033" y="1040"/>
                </a:lnTo>
                <a:lnTo>
                  <a:pt x="1033" y="1088"/>
                </a:lnTo>
                <a:close/>
                <a:moveTo>
                  <a:pt x="937" y="1088"/>
                </a:moveTo>
                <a:lnTo>
                  <a:pt x="889" y="1088"/>
                </a:lnTo>
                <a:lnTo>
                  <a:pt x="889" y="1040"/>
                </a:lnTo>
                <a:lnTo>
                  <a:pt x="937" y="1040"/>
                </a:lnTo>
                <a:lnTo>
                  <a:pt x="937" y="1088"/>
                </a:lnTo>
                <a:close/>
                <a:moveTo>
                  <a:pt x="841" y="1088"/>
                </a:moveTo>
                <a:lnTo>
                  <a:pt x="793" y="1088"/>
                </a:lnTo>
                <a:lnTo>
                  <a:pt x="793" y="1040"/>
                </a:lnTo>
                <a:lnTo>
                  <a:pt x="841" y="1040"/>
                </a:lnTo>
                <a:lnTo>
                  <a:pt x="841" y="1088"/>
                </a:lnTo>
                <a:close/>
                <a:moveTo>
                  <a:pt x="745" y="1088"/>
                </a:moveTo>
                <a:lnTo>
                  <a:pt x="697" y="1088"/>
                </a:lnTo>
                <a:lnTo>
                  <a:pt x="697" y="1040"/>
                </a:lnTo>
                <a:lnTo>
                  <a:pt x="745" y="1040"/>
                </a:lnTo>
                <a:lnTo>
                  <a:pt x="745" y="1088"/>
                </a:lnTo>
                <a:close/>
                <a:moveTo>
                  <a:pt x="649" y="1088"/>
                </a:moveTo>
                <a:lnTo>
                  <a:pt x="601" y="1088"/>
                </a:lnTo>
                <a:lnTo>
                  <a:pt x="601" y="1040"/>
                </a:lnTo>
                <a:lnTo>
                  <a:pt x="649" y="1040"/>
                </a:lnTo>
                <a:lnTo>
                  <a:pt x="649" y="1088"/>
                </a:lnTo>
                <a:close/>
                <a:moveTo>
                  <a:pt x="553" y="1088"/>
                </a:moveTo>
                <a:lnTo>
                  <a:pt x="505" y="1088"/>
                </a:lnTo>
                <a:lnTo>
                  <a:pt x="505" y="1040"/>
                </a:lnTo>
                <a:lnTo>
                  <a:pt x="553" y="1040"/>
                </a:lnTo>
                <a:lnTo>
                  <a:pt x="553" y="1088"/>
                </a:lnTo>
                <a:close/>
                <a:moveTo>
                  <a:pt x="457" y="1088"/>
                </a:moveTo>
                <a:lnTo>
                  <a:pt x="409" y="1088"/>
                </a:lnTo>
                <a:lnTo>
                  <a:pt x="409" y="1040"/>
                </a:lnTo>
                <a:lnTo>
                  <a:pt x="457" y="1040"/>
                </a:lnTo>
                <a:lnTo>
                  <a:pt x="457" y="1088"/>
                </a:lnTo>
                <a:close/>
                <a:moveTo>
                  <a:pt x="361" y="1088"/>
                </a:moveTo>
                <a:lnTo>
                  <a:pt x="313" y="1088"/>
                </a:lnTo>
                <a:lnTo>
                  <a:pt x="313" y="1040"/>
                </a:lnTo>
                <a:lnTo>
                  <a:pt x="361" y="1040"/>
                </a:lnTo>
                <a:lnTo>
                  <a:pt x="361" y="1088"/>
                </a:lnTo>
                <a:close/>
                <a:moveTo>
                  <a:pt x="265" y="1088"/>
                </a:moveTo>
                <a:lnTo>
                  <a:pt x="217" y="1088"/>
                </a:lnTo>
                <a:lnTo>
                  <a:pt x="217" y="1040"/>
                </a:lnTo>
                <a:lnTo>
                  <a:pt x="265" y="1040"/>
                </a:lnTo>
                <a:lnTo>
                  <a:pt x="265" y="1088"/>
                </a:lnTo>
                <a:close/>
                <a:moveTo>
                  <a:pt x="167" y="1086"/>
                </a:move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23" y="1073"/>
                </a:lnTo>
                <a:cubicBezTo>
                  <a:pt x="121" y="1073"/>
                  <a:pt x="119" y="1072"/>
                  <a:pt x="117" y="1071"/>
                </a:cubicBezTo>
                <a:lnTo>
                  <a:pt x="111" y="1067"/>
                </a:lnTo>
                <a:lnTo>
                  <a:pt x="138" y="1026"/>
                </a:lnTo>
                <a:lnTo>
                  <a:pt x="144" y="1030"/>
                </a:lnTo>
                <a:lnTo>
                  <a:pt x="138" y="1028"/>
                </a:lnTo>
                <a:lnTo>
                  <a:pt x="171" y="1039"/>
                </a:lnTo>
                <a:lnTo>
                  <a:pt x="166" y="1038"/>
                </a:lnTo>
                <a:lnTo>
                  <a:pt x="172" y="1038"/>
                </a:lnTo>
                <a:lnTo>
                  <a:pt x="167" y="1086"/>
                </a:lnTo>
                <a:close/>
                <a:moveTo>
                  <a:pt x="71" y="1040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35" y="997"/>
                </a:lnTo>
                <a:lnTo>
                  <a:pt x="74" y="970"/>
                </a:lnTo>
                <a:lnTo>
                  <a:pt x="95" y="1001"/>
                </a:lnTo>
                <a:lnTo>
                  <a:pt x="89" y="994"/>
                </a:lnTo>
                <a:lnTo>
                  <a:pt x="97" y="1000"/>
                </a:lnTo>
                <a:lnTo>
                  <a:pt x="71" y="1040"/>
                </a:lnTo>
                <a:close/>
                <a:moveTo>
                  <a:pt x="10" y="948"/>
                </a:move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1" y="897"/>
                </a:lnTo>
                <a:lnTo>
                  <a:pt x="49" y="891"/>
                </a:lnTo>
                <a:lnTo>
                  <a:pt x="52" y="924"/>
                </a:lnTo>
                <a:lnTo>
                  <a:pt x="51" y="920"/>
                </a:lnTo>
                <a:lnTo>
                  <a:pt x="56" y="934"/>
                </a:lnTo>
                <a:lnTo>
                  <a:pt x="10" y="948"/>
                </a:lnTo>
                <a:close/>
              </a:path>
            </a:pathLst>
          </a:custGeom>
          <a:solidFill>
            <a:srgbClr val="6600CC"/>
          </a:solidFill>
          <a:ln w="0" cap="flat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07" name="直線コネクタ 206"/>
          <p:cNvCxnSpPr/>
          <p:nvPr/>
        </p:nvCxnSpPr>
        <p:spPr bwMode="auto">
          <a:xfrm rot="5400000">
            <a:off x="1406973" y="4924319"/>
            <a:ext cx="1211411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直線コネクタ 207"/>
          <p:cNvCxnSpPr/>
          <p:nvPr/>
        </p:nvCxnSpPr>
        <p:spPr bwMode="auto">
          <a:xfrm rot="5400000" flipH="1" flipV="1">
            <a:off x="1912043" y="5425760"/>
            <a:ext cx="8249" cy="20249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9" name="グループ化 208"/>
          <p:cNvGrpSpPr/>
          <p:nvPr/>
        </p:nvGrpSpPr>
        <p:grpSpPr>
          <a:xfrm rot="5400000">
            <a:off x="2006018" y="4114768"/>
            <a:ext cx="206375" cy="412750"/>
            <a:chOff x="6018497" y="5682813"/>
            <a:chExt cx="206375" cy="412750"/>
          </a:xfrm>
        </p:grpSpPr>
        <p:sp>
          <p:nvSpPr>
            <p:cNvPr id="210" name="Line 289"/>
            <p:cNvSpPr>
              <a:spLocks noChangeShapeType="1"/>
            </p:cNvSpPr>
            <p:nvPr/>
          </p:nvSpPr>
          <p:spPr bwMode="auto">
            <a:xfrm>
              <a:off x="6110572" y="5682813"/>
              <a:ext cx="0" cy="3746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290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291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292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293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Line 294"/>
            <p:cNvSpPr>
              <a:spLocks noChangeShapeType="1"/>
            </p:cNvSpPr>
            <p:nvPr/>
          </p:nvSpPr>
          <p:spPr bwMode="auto">
            <a:xfrm flipH="1">
              <a:off x="6056597" y="5866963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Line 295"/>
            <p:cNvSpPr>
              <a:spLocks noChangeShapeType="1"/>
            </p:cNvSpPr>
            <p:nvPr/>
          </p:nvSpPr>
          <p:spPr bwMode="auto">
            <a:xfrm flipH="1">
              <a:off x="6056597" y="5812988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Line 296"/>
            <p:cNvSpPr>
              <a:spLocks noChangeShapeType="1"/>
            </p:cNvSpPr>
            <p:nvPr/>
          </p:nvSpPr>
          <p:spPr bwMode="auto">
            <a:xfrm flipH="1">
              <a:off x="6064535" y="5805051"/>
              <a:ext cx="104775" cy="555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Line 297"/>
            <p:cNvSpPr>
              <a:spLocks noChangeShapeType="1"/>
            </p:cNvSpPr>
            <p:nvPr/>
          </p:nvSpPr>
          <p:spPr bwMode="auto">
            <a:xfrm flipH="1">
              <a:off x="6064535" y="5782826"/>
              <a:ext cx="50800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Line 298"/>
            <p:cNvSpPr>
              <a:spLocks noChangeShapeType="1"/>
            </p:cNvSpPr>
            <p:nvPr/>
          </p:nvSpPr>
          <p:spPr bwMode="auto">
            <a:xfrm flipH="1">
              <a:off x="6118510" y="5866963"/>
              <a:ext cx="49212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20" name="Rectangle 9"/>
          <p:cNvSpPr>
            <a:spLocks noChangeArrowheads="1"/>
          </p:cNvSpPr>
          <p:nvPr/>
        </p:nvSpPr>
        <p:spPr bwMode="auto">
          <a:xfrm>
            <a:off x="2378989" y="3383996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MV</a:t>
            </a:r>
            <a:endParaRPr lang="ja-JP" altLang="ja-JP" b="1" dirty="0"/>
          </a:p>
        </p:txBody>
      </p:sp>
      <p:sp>
        <p:nvSpPr>
          <p:cNvPr id="221" name="Rectangle 9"/>
          <p:cNvSpPr>
            <a:spLocks noChangeArrowheads="1"/>
          </p:cNvSpPr>
          <p:nvPr/>
        </p:nvSpPr>
        <p:spPr bwMode="auto">
          <a:xfrm>
            <a:off x="2384601" y="4215572"/>
            <a:ext cx="267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PRD</a:t>
            </a:r>
            <a:endParaRPr lang="ja-JP" altLang="ja-JP" b="1" dirty="0"/>
          </a:p>
        </p:txBody>
      </p:sp>
      <p:sp>
        <p:nvSpPr>
          <p:cNvPr id="222" name="Rectangle 9"/>
          <p:cNvSpPr>
            <a:spLocks noChangeArrowheads="1"/>
          </p:cNvSpPr>
          <p:nvPr/>
        </p:nvSpPr>
        <p:spPr bwMode="auto">
          <a:xfrm>
            <a:off x="2376615" y="5194939"/>
            <a:ext cx="2484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EFV</a:t>
            </a:r>
            <a:endParaRPr lang="ja-JP" altLang="ja-JP" b="1" dirty="0"/>
          </a:p>
        </p:txBody>
      </p:sp>
      <p:grpSp>
        <p:nvGrpSpPr>
          <p:cNvPr id="223" name="グループ化 222"/>
          <p:cNvGrpSpPr/>
          <p:nvPr/>
        </p:nvGrpSpPr>
        <p:grpSpPr>
          <a:xfrm rot="5400000">
            <a:off x="9181995" y="2591490"/>
            <a:ext cx="1446481" cy="795948"/>
            <a:chOff x="1808447" y="3235170"/>
            <a:chExt cx="510284" cy="810090"/>
          </a:xfrm>
        </p:grpSpPr>
        <p:cxnSp>
          <p:nvCxnSpPr>
            <p:cNvPr id="224" name="直線コネクタ 223"/>
            <p:cNvCxnSpPr/>
            <p:nvPr/>
          </p:nvCxnSpPr>
          <p:spPr bwMode="auto">
            <a:xfrm>
              <a:off x="1808447" y="3235170"/>
              <a:ext cx="510284" cy="81009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直線コネクタ 224"/>
            <p:cNvCxnSpPr/>
            <p:nvPr/>
          </p:nvCxnSpPr>
          <p:spPr bwMode="auto">
            <a:xfrm flipH="1">
              <a:off x="1808447" y="3235170"/>
              <a:ext cx="510284" cy="81009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6" name="グループ化 225"/>
          <p:cNvGrpSpPr/>
          <p:nvPr/>
        </p:nvGrpSpPr>
        <p:grpSpPr>
          <a:xfrm rot="5400000">
            <a:off x="1706117" y="3070683"/>
            <a:ext cx="501376" cy="795948"/>
            <a:chOff x="1808447" y="3235170"/>
            <a:chExt cx="510284" cy="810090"/>
          </a:xfrm>
        </p:grpSpPr>
        <p:cxnSp>
          <p:nvCxnSpPr>
            <p:cNvPr id="227" name="直線コネクタ 226"/>
            <p:cNvCxnSpPr/>
            <p:nvPr/>
          </p:nvCxnSpPr>
          <p:spPr bwMode="auto">
            <a:xfrm>
              <a:off x="1808447" y="3235170"/>
              <a:ext cx="510284" cy="81009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直線コネクタ 227"/>
            <p:cNvCxnSpPr/>
            <p:nvPr/>
          </p:nvCxnSpPr>
          <p:spPr bwMode="auto">
            <a:xfrm flipH="1">
              <a:off x="1808447" y="3235170"/>
              <a:ext cx="510284" cy="81009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" name="四角形吹き出し 354"/>
          <p:cNvSpPr/>
          <p:nvPr/>
        </p:nvSpPr>
        <p:spPr bwMode="auto">
          <a:xfrm>
            <a:off x="256956" y="6090802"/>
            <a:ext cx="1184676" cy="263525"/>
          </a:xfrm>
          <a:prstGeom prst="wedgeRectCallout">
            <a:avLst>
              <a:gd name="adj1" fmla="val 65383"/>
              <a:gd name="adj2" fmla="val -299184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1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Shut-off type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四角形吹き出し 353"/>
          <p:cNvSpPr/>
          <p:nvPr/>
        </p:nvSpPr>
        <p:spPr bwMode="auto">
          <a:xfrm>
            <a:off x="10992544" y="5643288"/>
            <a:ext cx="999519" cy="554887"/>
          </a:xfrm>
          <a:prstGeom prst="wedgeRectCallout">
            <a:avLst>
              <a:gd name="adj1" fmla="val -129474"/>
              <a:gd name="adj2" fmla="val -10085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0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Pressure-equalization type</a:t>
            </a:r>
            <a:endParaRPr kumimoji="1" lang="ja-JP" altLang="en-US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925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75520" y="986244"/>
            <a:ext cx="85959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some vehicles it is actually easy to access and operate manual valves.</a:t>
            </a:r>
          </a:p>
          <a:p>
            <a:pPr marL="4763" lvl="1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Shut-off type EFVs should be allowed based on the ease of access by the configuration of assembly.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43472" y="391061"/>
            <a:ext cx="9869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sz="2800" b="1" kern="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Assessment: Accessibility to reset shut-off type EFVs</a:t>
            </a:r>
            <a:endParaRPr lang="ja-JP" altLang="en-US" sz="2800" b="1" kern="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Picture 5" descr="V:\l_天然ガス普及Ｕ（ＥＳ）\7_天然ガス自動車Ｇ\2_技術関連\1.自動車関連\■進行中\容器技術検討会（2018～）\200303_第5回CNG容器技術WG（→メール共有）\いすゞ提供図\chassie_pic_0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30" y="3080723"/>
            <a:ext cx="2571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:\l_天然ガス普及Ｕ（ＥＳ）\7_天然ガス自動車Ｇ\2_技術関連\1.自動車関連\■進行中\容器技術検討会（2018～）\200303_第5回CNG容器技術WG（→メール共有）\いすゞ提供図\chassie_pic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04" y="2810693"/>
            <a:ext cx="34762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V:\l_天然ガス普及Ｕ（ＥＳ）\7_天然ガス自動車Ｇ\2_技術関連\1.自動車関連\■進行中\容器技術検討会（2018～）\200303_第5回CNG容器技術WG（→メール共有）\いすゞ提供図\ガス漏れ点検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27453" r="18048" b="15129"/>
          <a:stretch/>
        </p:blipFill>
        <p:spPr bwMode="auto">
          <a:xfrm>
            <a:off x="4954424" y="2798930"/>
            <a:ext cx="2966836" cy="311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 bwMode="auto">
          <a:xfrm flipV="1">
            <a:off x="2293078" y="4616487"/>
            <a:ext cx="315035" cy="315035"/>
          </a:xfrm>
          <a:prstGeom prst="straightConnector1">
            <a:avLst/>
          </a:prstGeom>
          <a:solidFill>
            <a:srgbClr val="00808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矢印コネクタ 11"/>
          <p:cNvCxnSpPr/>
          <p:nvPr/>
        </p:nvCxnSpPr>
        <p:spPr bwMode="auto">
          <a:xfrm flipV="1">
            <a:off x="8526270" y="3747869"/>
            <a:ext cx="478528" cy="1183653"/>
          </a:xfrm>
          <a:prstGeom prst="straightConnector1">
            <a:avLst/>
          </a:prstGeom>
          <a:solidFill>
            <a:srgbClr val="00808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矢印コネクタ 12"/>
          <p:cNvCxnSpPr/>
          <p:nvPr/>
        </p:nvCxnSpPr>
        <p:spPr bwMode="auto">
          <a:xfrm flipV="1">
            <a:off x="6366910" y="4872416"/>
            <a:ext cx="315035" cy="315035"/>
          </a:xfrm>
          <a:prstGeom prst="straightConnector1">
            <a:avLst/>
          </a:prstGeom>
          <a:solidFill>
            <a:srgbClr val="00808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正方形/長方形 13"/>
          <p:cNvSpPr/>
          <p:nvPr/>
        </p:nvSpPr>
        <p:spPr>
          <a:xfrm>
            <a:off x="1878733" y="4959170"/>
            <a:ext cx="75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>
              <a:spcAft>
                <a:spcPts val="600"/>
              </a:spcAft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MV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960986" y="5189130"/>
            <a:ext cx="75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>
              <a:spcAft>
                <a:spcPts val="600"/>
              </a:spcAft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MV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145061" y="4953472"/>
            <a:ext cx="75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>
              <a:spcAft>
                <a:spcPts val="600"/>
              </a:spcAft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MV</a:t>
            </a:r>
          </a:p>
        </p:txBody>
      </p:sp>
    </p:spTree>
    <p:extLst>
      <p:ext uri="{BB962C8B-B14F-4D97-AF65-F5344CB8AC3E}">
        <p14:creationId xmlns:p14="http://schemas.microsoft.com/office/powerpoint/2010/main" val="290254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638300" y="818711"/>
            <a:ext cx="88573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ISO15501-1 requires Automatic Valves installed “directly” on cylinder, not “rigidly”.</a:t>
            </a:r>
          </a:p>
          <a:p>
            <a:pPr marL="4763" lvl="1"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“Directly” should be interpreted “without other components in between (just piping allowed)”.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38300" y="206525"/>
            <a:ext cx="8892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b="1" kern="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Assessment on Harmonization with ISO</a:t>
            </a:r>
            <a:endParaRPr lang="ja-JP" altLang="en-US" b="1" kern="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38300" y="2411010"/>
            <a:ext cx="301754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4 Requirements</a:t>
            </a:r>
          </a:p>
          <a:p>
            <a:r>
              <a:rPr lang="en-US" altLang="ja-JP" dirty="0"/>
              <a:t>4.1 Design</a:t>
            </a:r>
          </a:p>
          <a:p>
            <a:r>
              <a:rPr lang="en-US" altLang="ja-JP" dirty="0"/>
              <a:t>4.1.1 General</a:t>
            </a:r>
          </a:p>
          <a:p>
            <a:endParaRPr lang="en-US" altLang="ja-JP" dirty="0"/>
          </a:p>
          <a:p>
            <a:r>
              <a:rPr lang="en-US" altLang="ja-JP" dirty="0"/>
              <a:t>The CNG on-board fuel system shall include the following:</a:t>
            </a:r>
          </a:p>
          <a:p>
            <a:r>
              <a:rPr lang="en-US" altLang="ja-JP" dirty="0"/>
              <a:t>— an automatic valve to be installed directly on every CNG cylinder with a manual valve rigidly fixed to the CNG cylinder, which may be integrated into the automatic valve. </a:t>
            </a:r>
            <a:endParaRPr lang="ja-JP" alt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835860" y="2348880"/>
            <a:ext cx="5659752" cy="4032448"/>
            <a:chOff x="4835860" y="2348880"/>
            <a:chExt cx="5659752" cy="403244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860" y="2411011"/>
              <a:ext cx="5659752" cy="3970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4880865" y="2348880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Annex B</a:t>
              </a:r>
              <a:endParaRPr lang="ja-JP" altLang="en-US" dirty="0"/>
            </a:p>
          </p:txBody>
        </p:sp>
        <p:cxnSp>
          <p:nvCxnSpPr>
            <p:cNvPr id="9" name="直線コネクタ 8"/>
            <p:cNvCxnSpPr/>
            <p:nvPr/>
          </p:nvCxnSpPr>
          <p:spPr bwMode="auto">
            <a:xfrm>
              <a:off x="5058389" y="5668336"/>
              <a:ext cx="1395156" cy="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線コネクタ 11"/>
            <p:cNvCxnSpPr/>
            <p:nvPr/>
          </p:nvCxnSpPr>
          <p:spPr bwMode="auto">
            <a:xfrm>
              <a:off x="5058389" y="6050768"/>
              <a:ext cx="2184392" cy="0"/>
            </a:xfrm>
            <a:prstGeom prst="line">
              <a:avLst/>
            </a:prstGeom>
            <a:solidFill>
              <a:srgbClr val="00808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341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22503" y="1383734"/>
            <a:ext cx="93700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Aft>
                <a:spcPts val="600"/>
              </a:spcAft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Safety depends on accident case.</a:t>
            </a:r>
          </a:p>
          <a:p>
            <a:pPr marL="4763" lvl="1">
              <a:spcAft>
                <a:spcPts val="600"/>
              </a:spcAft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“Separated AV and Shut-off type EFV” are judged generally safe.</a:t>
            </a:r>
          </a:p>
          <a:p>
            <a:pPr marL="4763" lvl="1">
              <a:spcAft>
                <a:spcPts val="600"/>
              </a:spcAft>
            </a:pP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763" lvl="1">
              <a:spcAft>
                <a:spcPts val="600"/>
              </a:spcAft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proposal harmonizes with the ISO provisions.</a:t>
            </a:r>
          </a:p>
          <a:p>
            <a:endParaRPr lang="en-US" altLang="ja-JP" sz="3200" dirty="0"/>
          </a:p>
          <a:p>
            <a:r>
              <a:rPr lang="en-US" altLang="ja-JP" sz="3200" dirty="0"/>
              <a:t>The potential risks can be limited by:</a:t>
            </a:r>
          </a:p>
          <a:p>
            <a:endParaRPr lang="en-US" altLang="ja-JP" sz="3200" dirty="0"/>
          </a:p>
          <a:p>
            <a:pPr lvl="1"/>
            <a:r>
              <a:rPr lang="en-US" altLang="ja-JP" sz="3200" dirty="0"/>
              <a:t>- Length of connection piping</a:t>
            </a:r>
          </a:p>
          <a:p>
            <a:pPr lvl="1"/>
            <a:r>
              <a:rPr lang="en-US" altLang="ja-JP" sz="3200" dirty="0"/>
              <a:t>- Number of connection points</a:t>
            </a:r>
          </a:p>
          <a:p>
            <a:endParaRPr lang="en-US" altLang="ja-JP" sz="3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38300" y="323945"/>
            <a:ext cx="8892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sz="3200" b="1" kern="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Risk Assessment Conclusion</a:t>
            </a:r>
            <a:endParaRPr lang="ja-JP" altLang="en-US" sz="3200" b="1" kern="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41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25" y="2989666"/>
            <a:ext cx="3379662" cy="25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1"/>
          <p:cNvSpPr>
            <a:spLocks noChangeArrowheads="1"/>
          </p:cNvSpPr>
          <p:nvPr/>
        </p:nvSpPr>
        <p:spPr bwMode="auto">
          <a:xfrm>
            <a:off x="1775520" y="1898831"/>
            <a:ext cx="868596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truck caused the metal cover of a roadside gutter to come loose and strike a cylinder valve, causing it to break.</a:t>
            </a:r>
          </a:p>
          <a:p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One of the two fuel pipe fittings dropped, and another deformed.</a:t>
            </a:r>
          </a:p>
        </p:txBody>
      </p:sp>
      <p:sp>
        <p:nvSpPr>
          <p:cNvPr id="6" name="正方形/長方形 1"/>
          <p:cNvSpPr>
            <a:spLocks noChangeArrowheads="1"/>
          </p:cNvSpPr>
          <p:nvPr/>
        </p:nvSpPr>
        <p:spPr bwMode="auto">
          <a:xfrm>
            <a:off x="1776901" y="5568334"/>
            <a:ext cx="86859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 Nevertheless, an </a:t>
            </a:r>
            <a:r>
              <a:rPr lang="en-US" altLang="ja-JP" sz="2400" dirty="0"/>
              <a:t>outflow of fuel was blocked thanks to the shutoff type EFV.</a:t>
            </a:r>
          </a:p>
        </p:txBody>
      </p:sp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1775521" y="818711"/>
            <a:ext cx="86859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Example of an accident in Japan proves safety of the valve configuration with shutoff type EFV.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9422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r>
              <a:rPr lang="fr-FR" sz="3600" dirty="0" err="1"/>
              <a:t>Proposal</a:t>
            </a:r>
            <a:r>
              <a:rPr lang="fr-FR" sz="3600" dirty="0"/>
              <a:t>: </a:t>
            </a:r>
            <a:r>
              <a:rPr lang="fr-FR" sz="3600" dirty="0" err="1"/>
              <a:t>Add</a:t>
            </a:r>
            <a:r>
              <a:rPr lang="fr-FR" sz="3600" dirty="0"/>
              <a:t> alternative configuration </a:t>
            </a:r>
            <a:r>
              <a:rPr lang="fr-FR" sz="3600" dirty="0" err="1"/>
              <a:t>with</a:t>
            </a:r>
            <a:r>
              <a:rPr lang="fr-FR" sz="3600" dirty="0"/>
              <a:t> a «</a:t>
            </a:r>
            <a:r>
              <a:rPr lang="fr-FR" sz="3600" dirty="0" err="1"/>
              <a:t>shut</a:t>
            </a:r>
            <a:r>
              <a:rPr lang="fr-FR" sz="3600" dirty="0"/>
              <a:t>-off type </a:t>
            </a:r>
            <a:r>
              <a:rPr lang="fr-FR" sz="3600" dirty="0" err="1"/>
              <a:t>excess</a:t>
            </a:r>
            <a:r>
              <a:rPr lang="fr-FR" sz="3600" dirty="0"/>
              <a:t> flow valve» to UN R110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2217004" cy="4525963"/>
          </a:xfrm>
        </p:spPr>
        <p:txBody>
          <a:bodyPr/>
          <a:lstStyle/>
          <a:p>
            <a:r>
              <a:rPr lang="fr-FR" dirty="0"/>
              <a:t>Concept</a:t>
            </a:r>
          </a:p>
          <a:p>
            <a:endParaRPr lang="fr-FR" dirty="0"/>
          </a:p>
        </p:txBody>
      </p:sp>
      <p:sp>
        <p:nvSpPr>
          <p:cNvPr id="130" name="Rectangle 197"/>
          <p:cNvSpPr>
            <a:spLocks noChangeArrowheads="1"/>
          </p:cNvSpPr>
          <p:nvPr/>
        </p:nvSpPr>
        <p:spPr bwMode="auto">
          <a:xfrm>
            <a:off x="10430754" y="3597175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31" name="Line 196"/>
          <p:cNvSpPr>
            <a:spLocks noChangeShapeType="1"/>
          </p:cNvSpPr>
          <p:nvPr/>
        </p:nvSpPr>
        <p:spPr bwMode="auto">
          <a:xfrm>
            <a:off x="10430754" y="3597175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32" name="Freeform 277"/>
          <p:cNvSpPr>
            <a:spLocks/>
          </p:cNvSpPr>
          <p:nvPr/>
        </p:nvSpPr>
        <p:spPr bwMode="auto">
          <a:xfrm>
            <a:off x="10065629" y="3833712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DBEEF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133" name="直線コネクタ 358"/>
          <p:cNvCxnSpPr/>
          <p:nvPr/>
        </p:nvCxnSpPr>
        <p:spPr bwMode="auto">
          <a:xfrm>
            <a:off x="3672450" y="4174314"/>
            <a:ext cx="6875214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正方形/長方形 2"/>
          <p:cNvSpPr/>
          <p:nvPr/>
        </p:nvSpPr>
        <p:spPr bwMode="auto">
          <a:xfrm>
            <a:off x="3409558" y="3591672"/>
            <a:ext cx="7894637" cy="8779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6" name="Rectangle 10"/>
          <p:cNvSpPr>
            <a:spLocks noChangeArrowheads="1"/>
          </p:cNvSpPr>
          <p:nvPr/>
        </p:nvSpPr>
        <p:spPr bwMode="auto">
          <a:xfrm>
            <a:off x="7967741" y="2239524"/>
            <a:ext cx="5370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Manual 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valve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7" name="Line 146"/>
          <p:cNvSpPr>
            <a:spLocks noChangeShapeType="1"/>
          </p:cNvSpPr>
          <p:nvPr/>
        </p:nvSpPr>
        <p:spPr bwMode="auto">
          <a:xfrm>
            <a:off x="6933491" y="2073175"/>
            <a:ext cx="35115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38" name="Line 148"/>
          <p:cNvSpPr>
            <a:spLocks noChangeShapeType="1"/>
          </p:cNvSpPr>
          <p:nvPr/>
        </p:nvSpPr>
        <p:spPr bwMode="auto">
          <a:xfrm flipH="1">
            <a:off x="4296653" y="1778016"/>
            <a:ext cx="7937" cy="9269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>
            <a:off x="5172953" y="1778016"/>
            <a:ext cx="7937" cy="92698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0" name="Line 154"/>
          <p:cNvSpPr>
            <a:spLocks noChangeShapeType="1"/>
          </p:cNvSpPr>
          <p:nvPr/>
        </p:nvSpPr>
        <p:spPr bwMode="auto">
          <a:xfrm>
            <a:off x="7801854" y="2081112"/>
            <a:ext cx="0" cy="6238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1" name="Rectangle 155"/>
          <p:cNvSpPr>
            <a:spLocks noChangeArrowheads="1"/>
          </p:cNvSpPr>
          <p:nvPr/>
        </p:nvSpPr>
        <p:spPr bwMode="auto">
          <a:xfrm>
            <a:off x="7801854" y="2081112"/>
            <a:ext cx="7937" cy="623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2" name="Line 156"/>
          <p:cNvSpPr>
            <a:spLocks noChangeShapeType="1"/>
          </p:cNvSpPr>
          <p:nvPr/>
        </p:nvSpPr>
        <p:spPr bwMode="auto">
          <a:xfrm>
            <a:off x="8678154" y="2081112"/>
            <a:ext cx="0" cy="6238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3" name="Rectangle 157"/>
          <p:cNvSpPr>
            <a:spLocks noChangeArrowheads="1"/>
          </p:cNvSpPr>
          <p:nvPr/>
        </p:nvSpPr>
        <p:spPr bwMode="auto">
          <a:xfrm>
            <a:off x="8678154" y="2081112"/>
            <a:ext cx="7937" cy="623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4" name="Line 158"/>
          <p:cNvSpPr>
            <a:spLocks noChangeShapeType="1"/>
          </p:cNvSpPr>
          <p:nvPr/>
        </p:nvSpPr>
        <p:spPr bwMode="auto">
          <a:xfrm>
            <a:off x="9554454" y="2081112"/>
            <a:ext cx="0" cy="6238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5" name="Rectangle 159"/>
          <p:cNvSpPr>
            <a:spLocks noChangeArrowheads="1"/>
          </p:cNvSpPr>
          <p:nvPr/>
        </p:nvSpPr>
        <p:spPr bwMode="auto">
          <a:xfrm>
            <a:off x="9554454" y="2081112"/>
            <a:ext cx="7937" cy="623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6" name="Line 160"/>
          <p:cNvSpPr>
            <a:spLocks noChangeShapeType="1"/>
          </p:cNvSpPr>
          <p:nvPr/>
        </p:nvSpPr>
        <p:spPr bwMode="auto">
          <a:xfrm flipH="1">
            <a:off x="10430753" y="1774048"/>
            <a:ext cx="7937" cy="9309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7" name="Line 162"/>
          <p:cNvSpPr>
            <a:spLocks noChangeShapeType="1"/>
          </p:cNvSpPr>
          <p:nvPr/>
        </p:nvSpPr>
        <p:spPr bwMode="auto">
          <a:xfrm>
            <a:off x="3428291" y="2705000"/>
            <a:ext cx="78867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8" name="Rectangle 163"/>
          <p:cNvSpPr>
            <a:spLocks noChangeArrowheads="1"/>
          </p:cNvSpPr>
          <p:nvPr/>
        </p:nvSpPr>
        <p:spPr bwMode="auto">
          <a:xfrm>
            <a:off x="3428291" y="2705000"/>
            <a:ext cx="788670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9" name="Line 164"/>
          <p:cNvSpPr>
            <a:spLocks noChangeShapeType="1"/>
          </p:cNvSpPr>
          <p:nvPr/>
        </p:nvSpPr>
        <p:spPr bwMode="auto">
          <a:xfrm>
            <a:off x="4296654" y="2712937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0" name="Rectangle 165"/>
          <p:cNvSpPr>
            <a:spLocks noChangeArrowheads="1"/>
          </p:cNvSpPr>
          <p:nvPr/>
        </p:nvSpPr>
        <p:spPr bwMode="auto">
          <a:xfrm>
            <a:off x="4296654" y="2712937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1" name="Line 166"/>
          <p:cNvSpPr>
            <a:spLocks noChangeShapeType="1"/>
          </p:cNvSpPr>
          <p:nvPr/>
        </p:nvSpPr>
        <p:spPr bwMode="auto">
          <a:xfrm>
            <a:off x="5172954" y="2712937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2" name="Rectangle 167"/>
          <p:cNvSpPr>
            <a:spLocks noChangeArrowheads="1"/>
          </p:cNvSpPr>
          <p:nvPr/>
        </p:nvSpPr>
        <p:spPr bwMode="auto">
          <a:xfrm>
            <a:off x="5172954" y="2712937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3" name="Line 168"/>
          <p:cNvSpPr>
            <a:spLocks noChangeShapeType="1"/>
          </p:cNvSpPr>
          <p:nvPr/>
        </p:nvSpPr>
        <p:spPr bwMode="auto">
          <a:xfrm>
            <a:off x="6044491" y="1778016"/>
            <a:ext cx="4763" cy="181122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4" name="Rectangle 169"/>
          <p:cNvSpPr>
            <a:spLocks noChangeArrowheads="1"/>
          </p:cNvSpPr>
          <p:nvPr/>
        </p:nvSpPr>
        <p:spPr bwMode="auto">
          <a:xfrm>
            <a:off x="6049254" y="2712937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5" name="Line 170"/>
          <p:cNvSpPr>
            <a:spLocks noChangeShapeType="1"/>
          </p:cNvSpPr>
          <p:nvPr/>
        </p:nvSpPr>
        <p:spPr bwMode="auto">
          <a:xfrm>
            <a:off x="7801854" y="2712937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6" name="Rectangle 171"/>
          <p:cNvSpPr>
            <a:spLocks noChangeArrowheads="1"/>
          </p:cNvSpPr>
          <p:nvPr/>
        </p:nvSpPr>
        <p:spPr bwMode="auto">
          <a:xfrm>
            <a:off x="7801854" y="2712937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7" name="Line 172"/>
          <p:cNvSpPr>
            <a:spLocks noChangeShapeType="1"/>
          </p:cNvSpPr>
          <p:nvPr/>
        </p:nvSpPr>
        <p:spPr bwMode="auto">
          <a:xfrm>
            <a:off x="8678154" y="2712937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8" name="Rectangle 173"/>
          <p:cNvSpPr>
            <a:spLocks noChangeArrowheads="1"/>
          </p:cNvSpPr>
          <p:nvPr/>
        </p:nvSpPr>
        <p:spPr bwMode="auto">
          <a:xfrm>
            <a:off x="8678154" y="2712937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9" name="Line 174"/>
          <p:cNvSpPr>
            <a:spLocks noChangeShapeType="1"/>
          </p:cNvSpPr>
          <p:nvPr/>
        </p:nvSpPr>
        <p:spPr bwMode="auto">
          <a:xfrm>
            <a:off x="9554454" y="2712937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0" name="Rectangle 175"/>
          <p:cNvSpPr>
            <a:spLocks noChangeArrowheads="1"/>
          </p:cNvSpPr>
          <p:nvPr/>
        </p:nvSpPr>
        <p:spPr bwMode="auto">
          <a:xfrm>
            <a:off x="9554454" y="2712937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1" name="Line 176"/>
          <p:cNvSpPr>
            <a:spLocks noChangeShapeType="1"/>
          </p:cNvSpPr>
          <p:nvPr/>
        </p:nvSpPr>
        <p:spPr bwMode="auto">
          <a:xfrm>
            <a:off x="10430754" y="2712937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2" name="Rectangle 177"/>
          <p:cNvSpPr>
            <a:spLocks noChangeArrowheads="1"/>
          </p:cNvSpPr>
          <p:nvPr/>
        </p:nvSpPr>
        <p:spPr bwMode="auto">
          <a:xfrm>
            <a:off x="10430754" y="2712937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3" name="Line 178"/>
          <p:cNvSpPr>
            <a:spLocks noChangeShapeType="1"/>
          </p:cNvSpPr>
          <p:nvPr/>
        </p:nvSpPr>
        <p:spPr bwMode="auto">
          <a:xfrm>
            <a:off x="3420354" y="3589237"/>
            <a:ext cx="78946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4" name="Rectangle 179"/>
          <p:cNvSpPr>
            <a:spLocks noChangeArrowheads="1"/>
          </p:cNvSpPr>
          <p:nvPr/>
        </p:nvSpPr>
        <p:spPr bwMode="auto">
          <a:xfrm>
            <a:off x="3420354" y="3589237"/>
            <a:ext cx="78946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5" name="Line 180"/>
          <p:cNvSpPr>
            <a:spLocks noChangeShapeType="1"/>
          </p:cNvSpPr>
          <p:nvPr/>
        </p:nvSpPr>
        <p:spPr bwMode="auto">
          <a:xfrm flipH="1">
            <a:off x="3420353" y="1778015"/>
            <a:ext cx="1587" cy="270339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6" name="Rectangle 181"/>
          <p:cNvSpPr>
            <a:spLocks noChangeArrowheads="1"/>
          </p:cNvSpPr>
          <p:nvPr/>
        </p:nvSpPr>
        <p:spPr bwMode="auto">
          <a:xfrm>
            <a:off x="3420354" y="2073175"/>
            <a:ext cx="7937" cy="24082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7" name="Line 182"/>
          <p:cNvSpPr>
            <a:spLocks noChangeShapeType="1"/>
          </p:cNvSpPr>
          <p:nvPr/>
        </p:nvSpPr>
        <p:spPr bwMode="auto">
          <a:xfrm>
            <a:off x="4296654" y="3597175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8" name="Rectangle 183"/>
          <p:cNvSpPr>
            <a:spLocks noChangeArrowheads="1"/>
          </p:cNvSpPr>
          <p:nvPr/>
        </p:nvSpPr>
        <p:spPr bwMode="auto">
          <a:xfrm>
            <a:off x="4296654" y="3597175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69" name="Line 184"/>
          <p:cNvSpPr>
            <a:spLocks noChangeShapeType="1"/>
          </p:cNvSpPr>
          <p:nvPr/>
        </p:nvSpPr>
        <p:spPr bwMode="auto">
          <a:xfrm>
            <a:off x="5172954" y="3597175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0" name="Rectangle 185"/>
          <p:cNvSpPr>
            <a:spLocks noChangeArrowheads="1"/>
          </p:cNvSpPr>
          <p:nvPr/>
        </p:nvSpPr>
        <p:spPr bwMode="auto">
          <a:xfrm>
            <a:off x="5172954" y="3597175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1" name="Line 186"/>
          <p:cNvSpPr>
            <a:spLocks noChangeShapeType="1"/>
          </p:cNvSpPr>
          <p:nvPr/>
        </p:nvSpPr>
        <p:spPr bwMode="auto">
          <a:xfrm>
            <a:off x="6049254" y="3597175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2" name="Rectangle 187"/>
          <p:cNvSpPr>
            <a:spLocks noChangeArrowheads="1"/>
          </p:cNvSpPr>
          <p:nvPr/>
        </p:nvSpPr>
        <p:spPr bwMode="auto">
          <a:xfrm>
            <a:off x="6049254" y="3597175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3" name="Line 190"/>
          <p:cNvSpPr>
            <a:spLocks noChangeShapeType="1"/>
          </p:cNvSpPr>
          <p:nvPr/>
        </p:nvSpPr>
        <p:spPr bwMode="auto">
          <a:xfrm>
            <a:off x="7801854" y="3597175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4" name="Rectangle 191"/>
          <p:cNvSpPr>
            <a:spLocks noChangeArrowheads="1"/>
          </p:cNvSpPr>
          <p:nvPr/>
        </p:nvSpPr>
        <p:spPr bwMode="auto">
          <a:xfrm>
            <a:off x="7801854" y="3597175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5" name="Line 192"/>
          <p:cNvSpPr>
            <a:spLocks noChangeShapeType="1"/>
          </p:cNvSpPr>
          <p:nvPr/>
        </p:nvSpPr>
        <p:spPr bwMode="auto">
          <a:xfrm>
            <a:off x="8678154" y="3597175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6" name="Rectangle 193"/>
          <p:cNvSpPr>
            <a:spLocks noChangeArrowheads="1"/>
          </p:cNvSpPr>
          <p:nvPr/>
        </p:nvSpPr>
        <p:spPr bwMode="auto">
          <a:xfrm>
            <a:off x="8678154" y="3597175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7" name="Line 194"/>
          <p:cNvSpPr>
            <a:spLocks noChangeShapeType="1"/>
          </p:cNvSpPr>
          <p:nvPr/>
        </p:nvSpPr>
        <p:spPr bwMode="auto">
          <a:xfrm>
            <a:off x="9554454" y="3597175"/>
            <a:ext cx="0" cy="876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8" name="Rectangle 195"/>
          <p:cNvSpPr>
            <a:spLocks noChangeArrowheads="1"/>
          </p:cNvSpPr>
          <p:nvPr/>
        </p:nvSpPr>
        <p:spPr bwMode="auto">
          <a:xfrm>
            <a:off x="9554454" y="3597175"/>
            <a:ext cx="7937" cy="876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9" name="Line 198"/>
          <p:cNvSpPr>
            <a:spLocks noChangeShapeType="1"/>
          </p:cNvSpPr>
          <p:nvPr/>
        </p:nvSpPr>
        <p:spPr bwMode="auto">
          <a:xfrm>
            <a:off x="3420354" y="4473475"/>
            <a:ext cx="78946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0" name="Rectangle 199"/>
          <p:cNvSpPr>
            <a:spLocks noChangeArrowheads="1"/>
          </p:cNvSpPr>
          <p:nvPr/>
        </p:nvSpPr>
        <p:spPr bwMode="auto">
          <a:xfrm>
            <a:off x="3420354" y="4473475"/>
            <a:ext cx="78946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1" name="Line 200"/>
          <p:cNvSpPr>
            <a:spLocks noChangeShapeType="1"/>
          </p:cNvSpPr>
          <p:nvPr/>
        </p:nvSpPr>
        <p:spPr bwMode="auto">
          <a:xfrm>
            <a:off x="11302291" y="1772816"/>
            <a:ext cx="11907" cy="268434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2" name="Line 202"/>
          <p:cNvSpPr>
            <a:spLocks noChangeShapeType="1"/>
          </p:cNvSpPr>
          <p:nvPr/>
        </p:nvSpPr>
        <p:spPr bwMode="auto">
          <a:xfrm>
            <a:off x="34203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3" name="Rectangle 203"/>
          <p:cNvSpPr>
            <a:spLocks noChangeArrowheads="1"/>
          </p:cNvSpPr>
          <p:nvPr/>
        </p:nvSpPr>
        <p:spPr bwMode="auto">
          <a:xfrm>
            <a:off x="34203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4" name="Line 204"/>
          <p:cNvSpPr>
            <a:spLocks noChangeShapeType="1"/>
          </p:cNvSpPr>
          <p:nvPr/>
        </p:nvSpPr>
        <p:spPr bwMode="auto">
          <a:xfrm>
            <a:off x="42966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5" name="Rectangle 205"/>
          <p:cNvSpPr>
            <a:spLocks noChangeArrowheads="1"/>
          </p:cNvSpPr>
          <p:nvPr/>
        </p:nvSpPr>
        <p:spPr bwMode="auto">
          <a:xfrm>
            <a:off x="42966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6" name="Line 206"/>
          <p:cNvSpPr>
            <a:spLocks noChangeShapeType="1"/>
          </p:cNvSpPr>
          <p:nvPr/>
        </p:nvSpPr>
        <p:spPr bwMode="auto">
          <a:xfrm>
            <a:off x="51729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7" name="Rectangle 207"/>
          <p:cNvSpPr>
            <a:spLocks noChangeArrowheads="1"/>
          </p:cNvSpPr>
          <p:nvPr/>
        </p:nvSpPr>
        <p:spPr bwMode="auto">
          <a:xfrm>
            <a:off x="51729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8" name="Line 208"/>
          <p:cNvSpPr>
            <a:spLocks noChangeShapeType="1"/>
          </p:cNvSpPr>
          <p:nvPr/>
        </p:nvSpPr>
        <p:spPr bwMode="auto">
          <a:xfrm>
            <a:off x="60492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89" name="Rectangle 209"/>
          <p:cNvSpPr>
            <a:spLocks noChangeArrowheads="1"/>
          </p:cNvSpPr>
          <p:nvPr/>
        </p:nvSpPr>
        <p:spPr bwMode="auto">
          <a:xfrm>
            <a:off x="60492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0" name="Line 210"/>
          <p:cNvSpPr>
            <a:spLocks noChangeShapeType="1"/>
          </p:cNvSpPr>
          <p:nvPr/>
        </p:nvSpPr>
        <p:spPr bwMode="auto">
          <a:xfrm>
            <a:off x="69255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1" name="Rectangle 211"/>
          <p:cNvSpPr>
            <a:spLocks noChangeArrowheads="1"/>
          </p:cNvSpPr>
          <p:nvPr/>
        </p:nvSpPr>
        <p:spPr bwMode="auto">
          <a:xfrm>
            <a:off x="69255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2" name="Line 212"/>
          <p:cNvSpPr>
            <a:spLocks noChangeShapeType="1"/>
          </p:cNvSpPr>
          <p:nvPr/>
        </p:nvSpPr>
        <p:spPr bwMode="auto">
          <a:xfrm>
            <a:off x="78018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3" name="Rectangle 213"/>
          <p:cNvSpPr>
            <a:spLocks noChangeArrowheads="1"/>
          </p:cNvSpPr>
          <p:nvPr/>
        </p:nvSpPr>
        <p:spPr bwMode="auto">
          <a:xfrm>
            <a:off x="78018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4" name="Line 214"/>
          <p:cNvSpPr>
            <a:spLocks noChangeShapeType="1"/>
          </p:cNvSpPr>
          <p:nvPr/>
        </p:nvSpPr>
        <p:spPr bwMode="auto">
          <a:xfrm>
            <a:off x="86781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5" name="Rectangle 215"/>
          <p:cNvSpPr>
            <a:spLocks noChangeArrowheads="1"/>
          </p:cNvSpPr>
          <p:nvPr/>
        </p:nvSpPr>
        <p:spPr bwMode="auto">
          <a:xfrm>
            <a:off x="86781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6" name="Line 216"/>
          <p:cNvSpPr>
            <a:spLocks noChangeShapeType="1"/>
          </p:cNvSpPr>
          <p:nvPr/>
        </p:nvSpPr>
        <p:spPr bwMode="auto">
          <a:xfrm>
            <a:off x="95544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7" name="Rectangle 217"/>
          <p:cNvSpPr>
            <a:spLocks noChangeArrowheads="1"/>
          </p:cNvSpPr>
          <p:nvPr/>
        </p:nvSpPr>
        <p:spPr bwMode="auto">
          <a:xfrm>
            <a:off x="95544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8" name="Line 218"/>
          <p:cNvSpPr>
            <a:spLocks noChangeShapeType="1"/>
          </p:cNvSpPr>
          <p:nvPr/>
        </p:nvSpPr>
        <p:spPr bwMode="auto">
          <a:xfrm>
            <a:off x="104307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99" name="Rectangle 219"/>
          <p:cNvSpPr>
            <a:spLocks noChangeArrowheads="1"/>
          </p:cNvSpPr>
          <p:nvPr/>
        </p:nvSpPr>
        <p:spPr bwMode="auto">
          <a:xfrm>
            <a:off x="104307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0" name="Line 220"/>
          <p:cNvSpPr>
            <a:spLocks noChangeShapeType="1"/>
          </p:cNvSpPr>
          <p:nvPr/>
        </p:nvSpPr>
        <p:spPr bwMode="auto">
          <a:xfrm>
            <a:off x="11307054" y="4481412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1" name="Rectangle 221"/>
          <p:cNvSpPr>
            <a:spLocks noChangeArrowheads="1"/>
          </p:cNvSpPr>
          <p:nvPr/>
        </p:nvSpPr>
        <p:spPr bwMode="auto">
          <a:xfrm>
            <a:off x="11307054" y="4481412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2" name="Line 222"/>
          <p:cNvSpPr>
            <a:spLocks noChangeShapeType="1"/>
          </p:cNvSpPr>
          <p:nvPr/>
        </p:nvSpPr>
        <p:spPr bwMode="auto">
          <a:xfrm>
            <a:off x="11314991" y="2073175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3" name="Rectangle 223"/>
          <p:cNvSpPr>
            <a:spLocks noChangeArrowheads="1"/>
          </p:cNvSpPr>
          <p:nvPr/>
        </p:nvSpPr>
        <p:spPr bwMode="auto">
          <a:xfrm>
            <a:off x="11314991" y="2073175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4" name="Line 224"/>
          <p:cNvSpPr>
            <a:spLocks noChangeShapeType="1"/>
          </p:cNvSpPr>
          <p:nvPr/>
        </p:nvSpPr>
        <p:spPr bwMode="auto">
          <a:xfrm>
            <a:off x="11314991" y="2705000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5" name="Rectangle 225"/>
          <p:cNvSpPr>
            <a:spLocks noChangeArrowheads="1"/>
          </p:cNvSpPr>
          <p:nvPr/>
        </p:nvSpPr>
        <p:spPr bwMode="auto">
          <a:xfrm>
            <a:off x="11314991" y="2705000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6" name="Line 226"/>
          <p:cNvSpPr>
            <a:spLocks noChangeShapeType="1"/>
          </p:cNvSpPr>
          <p:nvPr/>
        </p:nvSpPr>
        <p:spPr bwMode="auto">
          <a:xfrm>
            <a:off x="11314991" y="3589237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7" name="Rectangle 227"/>
          <p:cNvSpPr>
            <a:spLocks noChangeArrowheads="1"/>
          </p:cNvSpPr>
          <p:nvPr/>
        </p:nvSpPr>
        <p:spPr bwMode="auto">
          <a:xfrm>
            <a:off x="11314991" y="3589237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8" name="Line 228"/>
          <p:cNvSpPr>
            <a:spLocks noChangeShapeType="1"/>
          </p:cNvSpPr>
          <p:nvPr/>
        </p:nvSpPr>
        <p:spPr bwMode="auto">
          <a:xfrm>
            <a:off x="11314991" y="4473475"/>
            <a:ext cx="1587" cy="1587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9" name="Rectangle 229"/>
          <p:cNvSpPr>
            <a:spLocks noChangeArrowheads="1"/>
          </p:cNvSpPr>
          <p:nvPr/>
        </p:nvSpPr>
        <p:spPr bwMode="auto">
          <a:xfrm>
            <a:off x="11314991" y="4473475"/>
            <a:ext cx="7937" cy="7937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10" name="Freeform 230"/>
          <p:cNvSpPr>
            <a:spLocks/>
          </p:cNvSpPr>
          <p:nvPr/>
        </p:nvSpPr>
        <p:spPr bwMode="auto">
          <a:xfrm>
            <a:off x="10065629" y="2949475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solidFill>
            <a:srgbClr val="FDEA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11" name="Freeform 231"/>
          <p:cNvSpPr>
            <a:spLocks/>
          </p:cNvSpPr>
          <p:nvPr/>
        </p:nvSpPr>
        <p:spPr bwMode="auto">
          <a:xfrm>
            <a:off x="10065629" y="2949475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grpSp>
        <p:nvGrpSpPr>
          <p:cNvPr id="212" name="グループ化 1025"/>
          <p:cNvGrpSpPr/>
          <p:nvPr/>
        </p:nvGrpSpPr>
        <p:grpSpPr>
          <a:xfrm>
            <a:off x="9013116" y="2795589"/>
            <a:ext cx="206375" cy="411162"/>
            <a:chOff x="6018497" y="4784288"/>
            <a:chExt cx="206375" cy="411162"/>
          </a:xfrm>
        </p:grpSpPr>
        <p:sp>
          <p:nvSpPr>
            <p:cNvPr id="322" name="Line 233"/>
            <p:cNvSpPr>
              <a:spLocks noChangeShapeType="1"/>
            </p:cNvSpPr>
            <p:nvPr/>
          </p:nvSpPr>
          <p:spPr bwMode="auto">
            <a:xfrm>
              <a:off x="6110572" y="4784288"/>
              <a:ext cx="0" cy="3730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3" name="Freeform 243"/>
            <p:cNvSpPr>
              <a:spLocks/>
            </p:cNvSpPr>
            <p:nvPr/>
          </p:nvSpPr>
          <p:spPr bwMode="auto">
            <a:xfrm>
              <a:off x="6018497" y="5089088"/>
              <a:ext cx="176212" cy="106362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4" name="Freeform 244"/>
            <p:cNvSpPr>
              <a:spLocks/>
            </p:cNvSpPr>
            <p:nvPr/>
          </p:nvSpPr>
          <p:spPr bwMode="auto">
            <a:xfrm>
              <a:off x="6018497" y="5089088"/>
              <a:ext cx="176212" cy="106362"/>
            </a:xfrm>
            <a:custGeom>
              <a:avLst/>
              <a:gdLst>
                <a:gd name="T0" fmla="*/ 0 w 111"/>
                <a:gd name="T1" fmla="*/ 67 h 67"/>
                <a:gd name="T2" fmla="*/ 56 w 111"/>
                <a:gd name="T3" fmla="*/ 0 h 67"/>
                <a:gd name="T4" fmla="*/ 111 w 111"/>
                <a:gd name="T5" fmla="*/ 67 h 67"/>
                <a:gd name="T6" fmla="*/ 0 w 11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7">
                  <a:moveTo>
                    <a:pt x="0" y="67"/>
                  </a:moveTo>
                  <a:lnTo>
                    <a:pt x="56" y="0"/>
                  </a:lnTo>
                  <a:lnTo>
                    <a:pt x="111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5" name="Freeform 245"/>
            <p:cNvSpPr>
              <a:spLocks/>
            </p:cNvSpPr>
            <p:nvPr/>
          </p:nvSpPr>
          <p:spPr bwMode="auto">
            <a:xfrm>
              <a:off x="6110572" y="4997013"/>
              <a:ext cx="114300" cy="176212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6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6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6" name="Freeform 246"/>
            <p:cNvSpPr>
              <a:spLocks/>
            </p:cNvSpPr>
            <p:nvPr/>
          </p:nvSpPr>
          <p:spPr bwMode="auto">
            <a:xfrm>
              <a:off x="6110572" y="4997013"/>
              <a:ext cx="114300" cy="176212"/>
            </a:xfrm>
            <a:custGeom>
              <a:avLst/>
              <a:gdLst>
                <a:gd name="T0" fmla="*/ 72 w 72"/>
                <a:gd name="T1" fmla="*/ 111 h 111"/>
                <a:gd name="T2" fmla="*/ 0 w 72"/>
                <a:gd name="T3" fmla="*/ 56 h 111"/>
                <a:gd name="T4" fmla="*/ 72 w 72"/>
                <a:gd name="T5" fmla="*/ 0 h 111"/>
                <a:gd name="T6" fmla="*/ 72 w 7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1">
                  <a:moveTo>
                    <a:pt x="72" y="111"/>
                  </a:moveTo>
                  <a:lnTo>
                    <a:pt x="0" y="56"/>
                  </a:lnTo>
                  <a:lnTo>
                    <a:pt x="72" y="0"/>
                  </a:lnTo>
                  <a:lnTo>
                    <a:pt x="72" y="111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7" name="Line 247"/>
            <p:cNvSpPr>
              <a:spLocks noChangeShapeType="1"/>
            </p:cNvSpPr>
            <p:nvPr/>
          </p:nvSpPr>
          <p:spPr bwMode="auto">
            <a:xfrm flipH="1">
              <a:off x="6056597" y="4966851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8" name="Line 248"/>
            <p:cNvSpPr>
              <a:spLocks noChangeShapeType="1"/>
            </p:cNvSpPr>
            <p:nvPr/>
          </p:nvSpPr>
          <p:spPr bwMode="auto">
            <a:xfrm flipH="1">
              <a:off x="6056597" y="4912876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9" name="Line 249"/>
            <p:cNvSpPr>
              <a:spLocks noChangeShapeType="1"/>
            </p:cNvSpPr>
            <p:nvPr/>
          </p:nvSpPr>
          <p:spPr bwMode="auto">
            <a:xfrm flipH="1">
              <a:off x="6064535" y="4906526"/>
              <a:ext cx="104775" cy="555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30" name="Line 250"/>
            <p:cNvSpPr>
              <a:spLocks noChangeShapeType="1"/>
            </p:cNvSpPr>
            <p:nvPr/>
          </p:nvSpPr>
          <p:spPr bwMode="auto">
            <a:xfrm flipH="1">
              <a:off x="6064535" y="4882713"/>
              <a:ext cx="50800" cy="2540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31" name="Line 251"/>
            <p:cNvSpPr>
              <a:spLocks noChangeShapeType="1"/>
            </p:cNvSpPr>
            <p:nvPr/>
          </p:nvSpPr>
          <p:spPr bwMode="auto">
            <a:xfrm flipH="1">
              <a:off x="6118510" y="4966851"/>
              <a:ext cx="49212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sp>
        <p:nvSpPr>
          <p:cNvPr id="213" name="Freeform 278"/>
          <p:cNvSpPr>
            <a:spLocks/>
          </p:cNvSpPr>
          <p:nvPr/>
        </p:nvSpPr>
        <p:spPr bwMode="auto">
          <a:xfrm>
            <a:off x="10065629" y="3833712"/>
            <a:ext cx="1173162" cy="549275"/>
          </a:xfrm>
          <a:custGeom>
            <a:avLst/>
            <a:gdLst>
              <a:gd name="T0" fmla="*/ 0 w 2464"/>
              <a:gd name="T1" fmla="*/ 528 h 1152"/>
              <a:gd name="T2" fmla="*/ 528 w 2464"/>
              <a:gd name="T3" fmla="*/ 0 h 1152"/>
              <a:gd name="T4" fmla="*/ 1936 w 2464"/>
              <a:gd name="T5" fmla="*/ 0 h 1152"/>
              <a:gd name="T6" fmla="*/ 2464 w 2464"/>
              <a:gd name="T7" fmla="*/ 528 h 1152"/>
              <a:gd name="T8" fmla="*/ 2464 w 2464"/>
              <a:gd name="T9" fmla="*/ 624 h 1152"/>
              <a:gd name="T10" fmla="*/ 1936 w 2464"/>
              <a:gd name="T11" fmla="*/ 1152 h 1152"/>
              <a:gd name="T12" fmla="*/ 528 w 2464"/>
              <a:gd name="T13" fmla="*/ 1152 h 1152"/>
              <a:gd name="T14" fmla="*/ 0 w 2464"/>
              <a:gd name="T15" fmla="*/ 624 h 1152"/>
              <a:gd name="T16" fmla="*/ 0 w 2464"/>
              <a:gd name="T17" fmla="*/ 528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4" h="1152">
                <a:moveTo>
                  <a:pt x="0" y="528"/>
                </a:moveTo>
                <a:cubicBezTo>
                  <a:pt x="0" y="237"/>
                  <a:pt x="237" y="0"/>
                  <a:pt x="528" y="0"/>
                </a:cubicBezTo>
                <a:lnTo>
                  <a:pt x="1936" y="0"/>
                </a:lnTo>
                <a:cubicBezTo>
                  <a:pt x="2228" y="0"/>
                  <a:pt x="2464" y="237"/>
                  <a:pt x="2464" y="528"/>
                </a:cubicBezTo>
                <a:lnTo>
                  <a:pt x="2464" y="624"/>
                </a:lnTo>
                <a:cubicBezTo>
                  <a:pt x="2464" y="916"/>
                  <a:pt x="2228" y="1152"/>
                  <a:pt x="1936" y="1152"/>
                </a:cubicBezTo>
                <a:lnTo>
                  <a:pt x="528" y="1152"/>
                </a:lnTo>
                <a:cubicBezTo>
                  <a:pt x="237" y="1152"/>
                  <a:pt x="0" y="916"/>
                  <a:pt x="0" y="624"/>
                </a:cubicBezTo>
                <a:lnTo>
                  <a:pt x="0" y="528"/>
                </a:lnTo>
                <a:close/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grpSp>
        <p:nvGrpSpPr>
          <p:cNvPr id="214" name="グループ化 1131"/>
          <p:cNvGrpSpPr/>
          <p:nvPr/>
        </p:nvGrpSpPr>
        <p:grpSpPr>
          <a:xfrm>
            <a:off x="10068804" y="4060725"/>
            <a:ext cx="354012" cy="198437"/>
            <a:chOff x="7074185" y="5878076"/>
            <a:chExt cx="354012" cy="198437"/>
          </a:xfrm>
        </p:grpSpPr>
        <p:sp>
          <p:nvSpPr>
            <p:cNvPr id="320" name="Rectangle 279"/>
            <p:cNvSpPr>
              <a:spLocks noChangeArrowheads="1"/>
            </p:cNvSpPr>
            <p:nvPr/>
          </p:nvSpPr>
          <p:spPr bwMode="auto">
            <a:xfrm>
              <a:off x="7074185" y="5878076"/>
              <a:ext cx="320675" cy="1984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1" name="Rectangle 280"/>
            <p:cNvSpPr>
              <a:spLocks noChangeArrowheads="1"/>
            </p:cNvSpPr>
            <p:nvPr/>
          </p:nvSpPr>
          <p:spPr bwMode="auto">
            <a:xfrm>
              <a:off x="7129747" y="5913001"/>
              <a:ext cx="298450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  <a:cs typeface="ＭＳ Ｐゴシック" pitchFamily="50" charset="-128"/>
                </a:rPr>
                <a:t>EFV</a:t>
              </a:r>
              <a:endParaRPr kumimoji="1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215" name="グループ化 1046"/>
          <p:cNvGrpSpPr/>
          <p:nvPr/>
        </p:nvGrpSpPr>
        <p:grpSpPr>
          <a:xfrm>
            <a:off x="6376279" y="3873400"/>
            <a:ext cx="222250" cy="388937"/>
            <a:chOff x="3381660" y="5690751"/>
            <a:chExt cx="222250" cy="388937"/>
          </a:xfrm>
        </p:grpSpPr>
        <p:sp>
          <p:nvSpPr>
            <p:cNvPr id="312" name="Freeform 281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3" name="Freeform 282"/>
            <p:cNvSpPr>
              <a:spLocks/>
            </p:cNvSpPr>
            <p:nvPr/>
          </p:nvSpPr>
          <p:spPr bwMode="auto">
            <a:xfrm>
              <a:off x="34896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4" name="Freeform 283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5" name="Freeform 284"/>
            <p:cNvSpPr>
              <a:spLocks/>
            </p:cNvSpPr>
            <p:nvPr/>
          </p:nvSpPr>
          <p:spPr bwMode="auto">
            <a:xfrm>
              <a:off x="33816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6" name="Line 285"/>
            <p:cNvSpPr>
              <a:spLocks noChangeShapeType="1"/>
            </p:cNvSpPr>
            <p:nvPr/>
          </p:nvSpPr>
          <p:spPr bwMode="auto">
            <a:xfrm>
              <a:off x="34959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7" name="Rectangle 286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8" name="Rectangle 287"/>
            <p:cNvSpPr>
              <a:spLocks noChangeArrowheads="1"/>
            </p:cNvSpPr>
            <p:nvPr/>
          </p:nvSpPr>
          <p:spPr bwMode="auto">
            <a:xfrm>
              <a:off x="3389597" y="5690751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9" name="Rectangle 288"/>
            <p:cNvSpPr>
              <a:spLocks noChangeArrowheads="1"/>
            </p:cNvSpPr>
            <p:nvPr/>
          </p:nvSpPr>
          <p:spPr bwMode="auto">
            <a:xfrm>
              <a:off x="3449922" y="5705038"/>
              <a:ext cx="14446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  <a:cs typeface="ＭＳ Ｐゴシック" pitchFamily="50" charset="-128"/>
                </a:rPr>
                <a:t>M</a:t>
              </a:r>
              <a:endParaRPr kumimoji="1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216" name="グループ化 1026"/>
          <p:cNvGrpSpPr/>
          <p:nvPr/>
        </p:nvGrpSpPr>
        <p:grpSpPr>
          <a:xfrm>
            <a:off x="9013116" y="3692706"/>
            <a:ext cx="206375" cy="412750"/>
            <a:chOff x="6018497" y="5682813"/>
            <a:chExt cx="206375" cy="412750"/>
          </a:xfrm>
        </p:grpSpPr>
        <p:sp>
          <p:nvSpPr>
            <p:cNvPr id="302" name="Line 289"/>
            <p:cNvSpPr>
              <a:spLocks noChangeShapeType="1"/>
            </p:cNvSpPr>
            <p:nvPr/>
          </p:nvSpPr>
          <p:spPr bwMode="auto">
            <a:xfrm>
              <a:off x="6110572" y="5682813"/>
              <a:ext cx="0" cy="3746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3" name="Freeform 290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4" name="Freeform 291"/>
            <p:cNvSpPr>
              <a:spLocks/>
            </p:cNvSpPr>
            <p:nvPr/>
          </p:nvSpPr>
          <p:spPr bwMode="auto">
            <a:xfrm>
              <a:off x="6018497" y="5987613"/>
              <a:ext cx="176212" cy="107950"/>
            </a:xfrm>
            <a:custGeom>
              <a:avLst/>
              <a:gdLst>
                <a:gd name="T0" fmla="*/ 0 w 111"/>
                <a:gd name="T1" fmla="*/ 68 h 68"/>
                <a:gd name="T2" fmla="*/ 56 w 111"/>
                <a:gd name="T3" fmla="*/ 0 h 68"/>
                <a:gd name="T4" fmla="*/ 111 w 111"/>
                <a:gd name="T5" fmla="*/ 68 h 68"/>
                <a:gd name="T6" fmla="*/ 0 w 11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68">
                  <a:moveTo>
                    <a:pt x="0" y="68"/>
                  </a:moveTo>
                  <a:lnTo>
                    <a:pt x="56" y="0"/>
                  </a:lnTo>
                  <a:lnTo>
                    <a:pt x="111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5" name="Freeform 292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6" name="Freeform 293"/>
            <p:cNvSpPr>
              <a:spLocks/>
            </p:cNvSpPr>
            <p:nvPr/>
          </p:nvSpPr>
          <p:spPr bwMode="auto">
            <a:xfrm>
              <a:off x="6110572" y="5897126"/>
              <a:ext cx="114300" cy="174625"/>
            </a:xfrm>
            <a:custGeom>
              <a:avLst/>
              <a:gdLst>
                <a:gd name="T0" fmla="*/ 72 w 72"/>
                <a:gd name="T1" fmla="*/ 110 h 110"/>
                <a:gd name="T2" fmla="*/ 0 w 72"/>
                <a:gd name="T3" fmla="*/ 55 h 110"/>
                <a:gd name="T4" fmla="*/ 72 w 72"/>
                <a:gd name="T5" fmla="*/ 0 h 110"/>
                <a:gd name="T6" fmla="*/ 72 w 72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0">
                  <a:moveTo>
                    <a:pt x="72" y="110"/>
                  </a:moveTo>
                  <a:lnTo>
                    <a:pt x="0" y="55"/>
                  </a:lnTo>
                  <a:lnTo>
                    <a:pt x="72" y="0"/>
                  </a:lnTo>
                  <a:lnTo>
                    <a:pt x="72" y="11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7" name="Line 294"/>
            <p:cNvSpPr>
              <a:spLocks noChangeShapeType="1"/>
            </p:cNvSpPr>
            <p:nvPr/>
          </p:nvSpPr>
          <p:spPr bwMode="auto">
            <a:xfrm flipH="1">
              <a:off x="6056597" y="5866963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8" name="Line 295"/>
            <p:cNvSpPr>
              <a:spLocks noChangeShapeType="1"/>
            </p:cNvSpPr>
            <p:nvPr/>
          </p:nvSpPr>
          <p:spPr bwMode="auto">
            <a:xfrm flipH="1">
              <a:off x="6056597" y="5812988"/>
              <a:ext cx="109537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9" name="Line 296"/>
            <p:cNvSpPr>
              <a:spLocks noChangeShapeType="1"/>
            </p:cNvSpPr>
            <p:nvPr/>
          </p:nvSpPr>
          <p:spPr bwMode="auto">
            <a:xfrm flipH="1">
              <a:off x="6064535" y="5805051"/>
              <a:ext cx="104775" cy="5556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0" name="Line 297"/>
            <p:cNvSpPr>
              <a:spLocks noChangeShapeType="1"/>
            </p:cNvSpPr>
            <p:nvPr/>
          </p:nvSpPr>
          <p:spPr bwMode="auto">
            <a:xfrm flipH="1">
              <a:off x="6064535" y="5782826"/>
              <a:ext cx="50800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1" name="Line 298"/>
            <p:cNvSpPr>
              <a:spLocks noChangeShapeType="1"/>
            </p:cNvSpPr>
            <p:nvPr/>
          </p:nvSpPr>
          <p:spPr bwMode="auto">
            <a:xfrm flipH="1">
              <a:off x="6118510" y="5866963"/>
              <a:ext cx="49212" cy="238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17" name="グループ化 1034"/>
          <p:cNvGrpSpPr/>
          <p:nvPr/>
        </p:nvGrpSpPr>
        <p:grpSpPr>
          <a:xfrm>
            <a:off x="8130466" y="3998812"/>
            <a:ext cx="220663" cy="271462"/>
            <a:chOff x="5135847" y="5816163"/>
            <a:chExt cx="220663" cy="271462"/>
          </a:xfrm>
        </p:grpSpPr>
        <p:sp>
          <p:nvSpPr>
            <p:cNvPr id="296" name="Freeform 299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7" name="Freeform 300"/>
            <p:cNvSpPr>
              <a:spLocks/>
            </p:cNvSpPr>
            <p:nvPr/>
          </p:nvSpPr>
          <p:spPr bwMode="auto">
            <a:xfrm>
              <a:off x="52422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8" name="Freeform 301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9" name="Freeform 302"/>
            <p:cNvSpPr>
              <a:spLocks/>
            </p:cNvSpPr>
            <p:nvPr/>
          </p:nvSpPr>
          <p:spPr bwMode="auto">
            <a:xfrm>
              <a:off x="5135847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0" name="Line 303"/>
            <p:cNvSpPr>
              <a:spLocks noChangeShapeType="1"/>
            </p:cNvSpPr>
            <p:nvPr/>
          </p:nvSpPr>
          <p:spPr bwMode="auto">
            <a:xfrm>
              <a:off x="5242210" y="5820926"/>
              <a:ext cx="0" cy="1762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1" name="Line 304"/>
            <p:cNvSpPr>
              <a:spLocks noChangeShapeType="1"/>
            </p:cNvSpPr>
            <p:nvPr/>
          </p:nvSpPr>
          <p:spPr bwMode="auto">
            <a:xfrm>
              <a:off x="5146960" y="5816163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sp>
        <p:nvSpPr>
          <p:cNvPr id="218" name="Freeform 305"/>
          <p:cNvSpPr>
            <a:spLocks noEditPoints="1"/>
          </p:cNvSpPr>
          <p:nvPr/>
        </p:nvSpPr>
        <p:spPr bwMode="auto">
          <a:xfrm>
            <a:off x="7959016" y="3752164"/>
            <a:ext cx="2693194" cy="554588"/>
          </a:xfrm>
          <a:custGeom>
            <a:avLst/>
            <a:gdLst>
              <a:gd name="T0" fmla="*/ 0 w 5280"/>
              <a:gd name="T1" fmla="*/ 699 h 1088"/>
              <a:gd name="T2" fmla="*/ 0 w 5280"/>
              <a:gd name="T3" fmla="*/ 459 h 1088"/>
              <a:gd name="T4" fmla="*/ 48 w 5280"/>
              <a:gd name="T5" fmla="*/ 267 h 1088"/>
              <a:gd name="T6" fmla="*/ 48 w 5280"/>
              <a:gd name="T7" fmla="*/ 73 h 1088"/>
              <a:gd name="T8" fmla="*/ 118 w 5280"/>
              <a:gd name="T9" fmla="*/ 76 h 1088"/>
              <a:gd name="T10" fmla="*/ 337 w 5280"/>
              <a:gd name="T11" fmla="*/ 48 h 1088"/>
              <a:gd name="T12" fmla="*/ 481 w 5280"/>
              <a:gd name="T13" fmla="*/ 48 h 1088"/>
              <a:gd name="T14" fmla="*/ 673 w 5280"/>
              <a:gd name="T15" fmla="*/ 0 h 1088"/>
              <a:gd name="T16" fmla="*/ 961 w 5280"/>
              <a:gd name="T17" fmla="*/ 0 h 1088"/>
              <a:gd name="T18" fmla="*/ 1201 w 5280"/>
              <a:gd name="T19" fmla="*/ 0 h 1088"/>
              <a:gd name="T20" fmla="*/ 1393 w 5280"/>
              <a:gd name="T21" fmla="*/ 48 h 1088"/>
              <a:gd name="T22" fmla="*/ 1537 w 5280"/>
              <a:gd name="T23" fmla="*/ 48 h 1088"/>
              <a:gd name="T24" fmla="*/ 1729 w 5280"/>
              <a:gd name="T25" fmla="*/ 0 h 1088"/>
              <a:gd name="T26" fmla="*/ 2017 w 5280"/>
              <a:gd name="T27" fmla="*/ 0 h 1088"/>
              <a:gd name="T28" fmla="*/ 2257 w 5280"/>
              <a:gd name="T29" fmla="*/ 0 h 1088"/>
              <a:gd name="T30" fmla="*/ 2449 w 5280"/>
              <a:gd name="T31" fmla="*/ 48 h 1088"/>
              <a:gd name="T32" fmla="*/ 2593 w 5280"/>
              <a:gd name="T33" fmla="*/ 48 h 1088"/>
              <a:gd name="T34" fmla="*/ 2785 w 5280"/>
              <a:gd name="T35" fmla="*/ 0 h 1088"/>
              <a:gd name="T36" fmla="*/ 3073 w 5280"/>
              <a:gd name="T37" fmla="*/ 0 h 1088"/>
              <a:gd name="T38" fmla="*/ 3313 w 5280"/>
              <a:gd name="T39" fmla="*/ 0 h 1088"/>
              <a:gd name="T40" fmla="*/ 3505 w 5280"/>
              <a:gd name="T41" fmla="*/ 48 h 1088"/>
              <a:gd name="T42" fmla="*/ 3649 w 5280"/>
              <a:gd name="T43" fmla="*/ 48 h 1088"/>
              <a:gd name="T44" fmla="*/ 3841 w 5280"/>
              <a:gd name="T45" fmla="*/ 0 h 1088"/>
              <a:gd name="T46" fmla="*/ 4129 w 5280"/>
              <a:gd name="T47" fmla="*/ 0 h 1088"/>
              <a:gd name="T48" fmla="*/ 4369 w 5280"/>
              <a:gd name="T49" fmla="*/ 0 h 1088"/>
              <a:gd name="T50" fmla="*/ 4561 w 5280"/>
              <a:gd name="T51" fmla="*/ 48 h 1088"/>
              <a:gd name="T52" fmla="*/ 4705 w 5280"/>
              <a:gd name="T53" fmla="*/ 48 h 1088"/>
              <a:gd name="T54" fmla="*/ 4897 w 5280"/>
              <a:gd name="T55" fmla="*/ 0 h 1088"/>
              <a:gd name="T56" fmla="*/ 5112 w 5280"/>
              <a:gd name="T57" fmla="*/ 51 h 1088"/>
              <a:gd name="T58" fmla="*/ 5165 w 5280"/>
              <a:gd name="T59" fmla="*/ 76 h 1088"/>
              <a:gd name="T60" fmla="*/ 5220 w 5280"/>
              <a:gd name="T61" fmla="*/ 138 h 1088"/>
              <a:gd name="T62" fmla="*/ 5232 w 5280"/>
              <a:gd name="T63" fmla="*/ 365 h 1088"/>
              <a:gd name="T64" fmla="*/ 5232 w 5280"/>
              <a:gd name="T65" fmla="*/ 509 h 1088"/>
              <a:gd name="T66" fmla="*/ 5280 w 5280"/>
              <a:gd name="T67" fmla="*/ 701 h 1088"/>
              <a:gd name="T68" fmla="*/ 5231 w 5280"/>
              <a:gd name="T69" fmla="*/ 919 h 1088"/>
              <a:gd name="T70" fmla="*/ 5207 w 5280"/>
              <a:gd name="T71" fmla="*/ 969 h 1088"/>
              <a:gd name="T72" fmla="*/ 5144 w 5280"/>
              <a:gd name="T73" fmla="*/ 1028 h 1088"/>
              <a:gd name="T74" fmla="*/ 4921 w 5280"/>
              <a:gd name="T75" fmla="*/ 1040 h 1088"/>
              <a:gd name="T76" fmla="*/ 4777 w 5280"/>
              <a:gd name="T77" fmla="*/ 1040 h 1088"/>
              <a:gd name="T78" fmla="*/ 4585 w 5280"/>
              <a:gd name="T79" fmla="*/ 1088 h 1088"/>
              <a:gd name="T80" fmla="*/ 4297 w 5280"/>
              <a:gd name="T81" fmla="*/ 1088 h 1088"/>
              <a:gd name="T82" fmla="*/ 4057 w 5280"/>
              <a:gd name="T83" fmla="*/ 1088 h 1088"/>
              <a:gd name="T84" fmla="*/ 3865 w 5280"/>
              <a:gd name="T85" fmla="*/ 1040 h 1088"/>
              <a:gd name="T86" fmla="*/ 3721 w 5280"/>
              <a:gd name="T87" fmla="*/ 1040 h 1088"/>
              <a:gd name="T88" fmla="*/ 3529 w 5280"/>
              <a:gd name="T89" fmla="*/ 1088 h 1088"/>
              <a:gd name="T90" fmla="*/ 3241 w 5280"/>
              <a:gd name="T91" fmla="*/ 1088 h 1088"/>
              <a:gd name="T92" fmla="*/ 3001 w 5280"/>
              <a:gd name="T93" fmla="*/ 1088 h 1088"/>
              <a:gd name="T94" fmla="*/ 2809 w 5280"/>
              <a:gd name="T95" fmla="*/ 1040 h 1088"/>
              <a:gd name="T96" fmla="*/ 2665 w 5280"/>
              <a:gd name="T97" fmla="*/ 1040 h 1088"/>
              <a:gd name="T98" fmla="*/ 2473 w 5280"/>
              <a:gd name="T99" fmla="*/ 1088 h 1088"/>
              <a:gd name="T100" fmla="*/ 2185 w 5280"/>
              <a:gd name="T101" fmla="*/ 1088 h 1088"/>
              <a:gd name="T102" fmla="*/ 1945 w 5280"/>
              <a:gd name="T103" fmla="*/ 1088 h 1088"/>
              <a:gd name="T104" fmla="*/ 1753 w 5280"/>
              <a:gd name="T105" fmla="*/ 1040 h 1088"/>
              <a:gd name="T106" fmla="*/ 1609 w 5280"/>
              <a:gd name="T107" fmla="*/ 1040 h 1088"/>
              <a:gd name="T108" fmla="*/ 1417 w 5280"/>
              <a:gd name="T109" fmla="*/ 1088 h 1088"/>
              <a:gd name="T110" fmla="*/ 1129 w 5280"/>
              <a:gd name="T111" fmla="*/ 1088 h 1088"/>
              <a:gd name="T112" fmla="*/ 889 w 5280"/>
              <a:gd name="T113" fmla="*/ 1088 h 1088"/>
              <a:gd name="T114" fmla="*/ 697 w 5280"/>
              <a:gd name="T115" fmla="*/ 1040 h 1088"/>
              <a:gd name="T116" fmla="*/ 553 w 5280"/>
              <a:gd name="T117" fmla="*/ 1040 h 1088"/>
              <a:gd name="T118" fmla="*/ 361 w 5280"/>
              <a:gd name="T119" fmla="*/ 1088 h 1088"/>
              <a:gd name="T120" fmla="*/ 111 w 5280"/>
              <a:gd name="T121" fmla="*/ 1067 h 1088"/>
              <a:gd name="T122" fmla="*/ 35 w 5280"/>
              <a:gd name="T123" fmla="*/ 997 h 1088"/>
              <a:gd name="T124" fmla="*/ 52 w 5280"/>
              <a:gd name="T125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80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92" y="1"/>
                </a:moveTo>
                <a:lnTo>
                  <a:pt x="5121" y="5"/>
                </a:lnTo>
                <a:cubicBezTo>
                  <a:pt x="5123" y="5"/>
                  <a:pt x="5124" y="5"/>
                  <a:pt x="5125" y="5"/>
                </a:cubicBezTo>
                <a:lnTo>
                  <a:pt x="5143" y="11"/>
                </a:lnTo>
                <a:lnTo>
                  <a:pt x="5129" y="57"/>
                </a:lnTo>
                <a:lnTo>
                  <a:pt x="5112" y="51"/>
                </a:lnTo>
                <a:lnTo>
                  <a:pt x="5116" y="52"/>
                </a:lnTo>
                <a:lnTo>
                  <a:pt x="5087" y="49"/>
                </a:lnTo>
                <a:lnTo>
                  <a:pt x="5092" y="1"/>
                </a:lnTo>
                <a:close/>
                <a:moveTo>
                  <a:pt x="5192" y="37"/>
                </a:moveTo>
                <a:lnTo>
                  <a:pt x="5220" y="56"/>
                </a:lnTo>
                <a:cubicBezTo>
                  <a:pt x="5223" y="57"/>
                  <a:pt x="5225" y="60"/>
                  <a:pt x="5227" y="62"/>
                </a:cubicBezTo>
                <a:lnTo>
                  <a:pt x="5234" y="74"/>
                </a:lnTo>
                <a:lnTo>
                  <a:pt x="5194" y="100"/>
                </a:lnTo>
                <a:lnTo>
                  <a:pt x="5186" y="89"/>
                </a:lnTo>
                <a:lnTo>
                  <a:pt x="5193" y="95"/>
                </a:lnTo>
                <a:lnTo>
                  <a:pt x="5165" y="76"/>
                </a:lnTo>
                <a:lnTo>
                  <a:pt x="5192" y="37"/>
                </a:lnTo>
                <a:close/>
                <a:moveTo>
                  <a:pt x="5261" y="114"/>
                </a:moveTo>
                <a:lnTo>
                  <a:pt x="5263" y="117"/>
                </a:lnTo>
                <a:cubicBezTo>
                  <a:pt x="5264" y="119"/>
                  <a:pt x="5265" y="121"/>
                  <a:pt x="5265" y="123"/>
                </a:cubicBezTo>
                <a:lnTo>
                  <a:pt x="5276" y="156"/>
                </a:lnTo>
                <a:cubicBezTo>
                  <a:pt x="5277" y="158"/>
                  <a:pt x="5277" y="160"/>
                  <a:pt x="5277" y="161"/>
                </a:cubicBezTo>
                <a:lnTo>
                  <a:pt x="5278" y="171"/>
                </a:lnTo>
                <a:lnTo>
                  <a:pt x="5230" y="175"/>
                </a:lnTo>
                <a:lnTo>
                  <a:pt x="5230" y="166"/>
                </a:lnTo>
                <a:lnTo>
                  <a:pt x="5231" y="171"/>
                </a:lnTo>
                <a:lnTo>
                  <a:pt x="5220" y="138"/>
                </a:lnTo>
                <a:lnTo>
                  <a:pt x="5222" y="144"/>
                </a:lnTo>
                <a:lnTo>
                  <a:pt x="5220" y="140"/>
                </a:lnTo>
                <a:lnTo>
                  <a:pt x="5261" y="114"/>
                </a:lnTo>
                <a:close/>
                <a:moveTo>
                  <a:pt x="5280" y="221"/>
                </a:moveTo>
                <a:lnTo>
                  <a:pt x="5280" y="269"/>
                </a:lnTo>
                <a:lnTo>
                  <a:pt x="5232" y="269"/>
                </a:lnTo>
                <a:lnTo>
                  <a:pt x="5232" y="221"/>
                </a:lnTo>
                <a:lnTo>
                  <a:pt x="5280" y="221"/>
                </a:lnTo>
                <a:close/>
                <a:moveTo>
                  <a:pt x="5280" y="317"/>
                </a:moveTo>
                <a:lnTo>
                  <a:pt x="5280" y="365"/>
                </a:lnTo>
                <a:lnTo>
                  <a:pt x="5232" y="365"/>
                </a:lnTo>
                <a:lnTo>
                  <a:pt x="5232" y="317"/>
                </a:lnTo>
                <a:lnTo>
                  <a:pt x="5280" y="317"/>
                </a:lnTo>
                <a:close/>
                <a:moveTo>
                  <a:pt x="5280" y="413"/>
                </a:moveTo>
                <a:lnTo>
                  <a:pt x="5280" y="461"/>
                </a:lnTo>
                <a:lnTo>
                  <a:pt x="5232" y="461"/>
                </a:lnTo>
                <a:lnTo>
                  <a:pt x="5232" y="413"/>
                </a:lnTo>
                <a:lnTo>
                  <a:pt x="5280" y="413"/>
                </a:lnTo>
                <a:close/>
                <a:moveTo>
                  <a:pt x="5280" y="509"/>
                </a:moveTo>
                <a:lnTo>
                  <a:pt x="5280" y="557"/>
                </a:lnTo>
                <a:lnTo>
                  <a:pt x="5232" y="557"/>
                </a:lnTo>
                <a:lnTo>
                  <a:pt x="5232" y="509"/>
                </a:lnTo>
                <a:lnTo>
                  <a:pt x="5280" y="509"/>
                </a:lnTo>
                <a:close/>
                <a:moveTo>
                  <a:pt x="5280" y="605"/>
                </a:moveTo>
                <a:lnTo>
                  <a:pt x="5280" y="653"/>
                </a:lnTo>
                <a:lnTo>
                  <a:pt x="5232" y="653"/>
                </a:lnTo>
                <a:lnTo>
                  <a:pt x="5232" y="605"/>
                </a:lnTo>
                <a:lnTo>
                  <a:pt x="5280" y="605"/>
                </a:lnTo>
                <a:close/>
                <a:moveTo>
                  <a:pt x="5280" y="701"/>
                </a:moveTo>
                <a:lnTo>
                  <a:pt x="5280" y="749"/>
                </a:lnTo>
                <a:lnTo>
                  <a:pt x="5232" y="749"/>
                </a:lnTo>
                <a:lnTo>
                  <a:pt x="5232" y="701"/>
                </a:lnTo>
                <a:lnTo>
                  <a:pt x="5280" y="701"/>
                </a:lnTo>
                <a:close/>
                <a:moveTo>
                  <a:pt x="5280" y="797"/>
                </a:moveTo>
                <a:lnTo>
                  <a:pt x="5280" y="845"/>
                </a:lnTo>
                <a:lnTo>
                  <a:pt x="5232" y="845"/>
                </a:lnTo>
                <a:lnTo>
                  <a:pt x="5232" y="797"/>
                </a:lnTo>
                <a:lnTo>
                  <a:pt x="5280" y="797"/>
                </a:lnTo>
                <a:close/>
                <a:moveTo>
                  <a:pt x="5280" y="895"/>
                </a:moveTo>
                <a:lnTo>
                  <a:pt x="5277" y="929"/>
                </a:lnTo>
                <a:cubicBezTo>
                  <a:pt x="5277" y="930"/>
                  <a:pt x="5277" y="932"/>
                  <a:pt x="5276" y="934"/>
                </a:cubicBezTo>
                <a:lnTo>
                  <a:pt x="5272" y="948"/>
                </a:lnTo>
                <a:lnTo>
                  <a:pt x="5226" y="932"/>
                </a:lnTo>
                <a:lnTo>
                  <a:pt x="5231" y="919"/>
                </a:lnTo>
                <a:lnTo>
                  <a:pt x="5230" y="924"/>
                </a:lnTo>
                <a:lnTo>
                  <a:pt x="5232" y="891"/>
                </a:lnTo>
                <a:lnTo>
                  <a:pt x="5280" y="895"/>
                </a:lnTo>
                <a:close/>
                <a:moveTo>
                  <a:pt x="5248" y="996"/>
                </a:moveTo>
                <a:lnTo>
                  <a:pt x="5227" y="1028"/>
                </a:lnTo>
                <a:cubicBezTo>
                  <a:pt x="5225" y="1030"/>
                  <a:pt x="5222" y="1033"/>
                  <a:pt x="5220" y="1035"/>
                </a:cubicBezTo>
                <a:lnTo>
                  <a:pt x="5211" y="1040"/>
                </a:lnTo>
                <a:lnTo>
                  <a:pt x="5185" y="1000"/>
                </a:lnTo>
                <a:lnTo>
                  <a:pt x="5193" y="994"/>
                </a:lnTo>
                <a:lnTo>
                  <a:pt x="5186" y="1001"/>
                </a:lnTo>
                <a:lnTo>
                  <a:pt x="5207" y="969"/>
                </a:lnTo>
                <a:lnTo>
                  <a:pt x="5248" y="996"/>
                </a:lnTo>
                <a:close/>
                <a:moveTo>
                  <a:pt x="5171" y="1066"/>
                </a:moveTo>
                <a:lnTo>
                  <a:pt x="5165" y="1071"/>
                </a:lnTo>
                <a:cubicBezTo>
                  <a:pt x="5163" y="1072"/>
                  <a:pt x="5161" y="1073"/>
                  <a:pt x="5159" y="1073"/>
                </a:cubicBezTo>
                <a:lnTo>
                  <a:pt x="5126" y="1084"/>
                </a:lnTo>
                <a:cubicBezTo>
                  <a:pt x="5124" y="1085"/>
                  <a:pt x="5122" y="1085"/>
                  <a:pt x="5121" y="1085"/>
                </a:cubicBezTo>
                <a:lnTo>
                  <a:pt x="5115" y="1086"/>
                </a:lnTo>
                <a:lnTo>
                  <a:pt x="5111" y="1038"/>
                </a:lnTo>
                <a:lnTo>
                  <a:pt x="5116" y="1038"/>
                </a:lnTo>
                <a:lnTo>
                  <a:pt x="5111" y="1039"/>
                </a:lnTo>
                <a:lnTo>
                  <a:pt x="5144" y="1028"/>
                </a:lnTo>
                <a:lnTo>
                  <a:pt x="5138" y="1030"/>
                </a:lnTo>
                <a:lnTo>
                  <a:pt x="5145" y="1026"/>
                </a:lnTo>
                <a:lnTo>
                  <a:pt x="5171" y="1066"/>
                </a:lnTo>
                <a:close/>
                <a:moveTo>
                  <a:pt x="5065" y="1088"/>
                </a:moveTo>
                <a:lnTo>
                  <a:pt x="5017" y="1088"/>
                </a:lnTo>
                <a:lnTo>
                  <a:pt x="5017" y="1040"/>
                </a:lnTo>
                <a:lnTo>
                  <a:pt x="5065" y="1040"/>
                </a:lnTo>
                <a:lnTo>
                  <a:pt x="5065" y="1088"/>
                </a:lnTo>
                <a:close/>
                <a:moveTo>
                  <a:pt x="4969" y="1088"/>
                </a:moveTo>
                <a:lnTo>
                  <a:pt x="4921" y="1088"/>
                </a:lnTo>
                <a:lnTo>
                  <a:pt x="4921" y="1040"/>
                </a:lnTo>
                <a:lnTo>
                  <a:pt x="4969" y="1040"/>
                </a:lnTo>
                <a:lnTo>
                  <a:pt x="4969" y="1088"/>
                </a:lnTo>
                <a:close/>
                <a:moveTo>
                  <a:pt x="4873" y="1088"/>
                </a:moveTo>
                <a:lnTo>
                  <a:pt x="4825" y="1088"/>
                </a:lnTo>
                <a:lnTo>
                  <a:pt x="4825" y="1040"/>
                </a:lnTo>
                <a:lnTo>
                  <a:pt x="4873" y="1040"/>
                </a:lnTo>
                <a:lnTo>
                  <a:pt x="4873" y="1088"/>
                </a:lnTo>
                <a:close/>
                <a:moveTo>
                  <a:pt x="4777" y="1088"/>
                </a:moveTo>
                <a:lnTo>
                  <a:pt x="4729" y="1088"/>
                </a:lnTo>
                <a:lnTo>
                  <a:pt x="4729" y="1040"/>
                </a:lnTo>
                <a:lnTo>
                  <a:pt x="4777" y="1040"/>
                </a:lnTo>
                <a:lnTo>
                  <a:pt x="4777" y="1088"/>
                </a:lnTo>
                <a:close/>
                <a:moveTo>
                  <a:pt x="4681" y="1088"/>
                </a:moveTo>
                <a:lnTo>
                  <a:pt x="4633" y="1088"/>
                </a:lnTo>
                <a:lnTo>
                  <a:pt x="4633" y="1040"/>
                </a:lnTo>
                <a:lnTo>
                  <a:pt x="4681" y="1040"/>
                </a:lnTo>
                <a:lnTo>
                  <a:pt x="4681" y="1088"/>
                </a:lnTo>
                <a:close/>
                <a:moveTo>
                  <a:pt x="4585" y="1088"/>
                </a:moveTo>
                <a:lnTo>
                  <a:pt x="4537" y="1088"/>
                </a:lnTo>
                <a:lnTo>
                  <a:pt x="4537" y="1040"/>
                </a:lnTo>
                <a:lnTo>
                  <a:pt x="4585" y="1040"/>
                </a:lnTo>
                <a:lnTo>
                  <a:pt x="4585" y="1088"/>
                </a:lnTo>
                <a:close/>
                <a:moveTo>
                  <a:pt x="4489" y="1088"/>
                </a:moveTo>
                <a:lnTo>
                  <a:pt x="4441" y="1088"/>
                </a:lnTo>
                <a:lnTo>
                  <a:pt x="4441" y="1040"/>
                </a:lnTo>
                <a:lnTo>
                  <a:pt x="4489" y="1040"/>
                </a:lnTo>
                <a:lnTo>
                  <a:pt x="4489" y="1088"/>
                </a:lnTo>
                <a:close/>
                <a:moveTo>
                  <a:pt x="4393" y="1088"/>
                </a:moveTo>
                <a:lnTo>
                  <a:pt x="4345" y="1088"/>
                </a:lnTo>
                <a:lnTo>
                  <a:pt x="4345" y="1040"/>
                </a:lnTo>
                <a:lnTo>
                  <a:pt x="4393" y="1040"/>
                </a:lnTo>
                <a:lnTo>
                  <a:pt x="4393" y="1088"/>
                </a:lnTo>
                <a:close/>
                <a:moveTo>
                  <a:pt x="4297" y="1088"/>
                </a:moveTo>
                <a:lnTo>
                  <a:pt x="4249" y="1088"/>
                </a:lnTo>
                <a:lnTo>
                  <a:pt x="4249" y="1040"/>
                </a:lnTo>
                <a:lnTo>
                  <a:pt x="4297" y="1040"/>
                </a:lnTo>
                <a:lnTo>
                  <a:pt x="4297" y="1088"/>
                </a:lnTo>
                <a:close/>
                <a:moveTo>
                  <a:pt x="4201" y="1088"/>
                </a:moveTo>
                <a:lnTo>
                  <a:pt x="4153" y="1088"/>
                </a:lnTo>
                <a:lnTo>
                  <a:pt x="4153" y="1040"/>
                </a:lnTo>
                <a:lnTo>
                  <a:pt x="4201" y="1040"/>
                </a:lnTo>
                <a:lnTo>
                  <a:pt x="4201" y="1088"/>
                </a:lnTo>
                <a:close/>
                <a:moveTo>
                  <a:pt x="4105" y="1088"/>
                </a:moveTo>
                <a:lnTo>
                  <a:pt x="4057" y="1088"/>
                </a:lnTo>
                <a:lnTo>
                  <a:pt x="4057" y="1040"/>
                </a:lnTo>
                <a:lnTo>
                  <a:pt x="4105" y="1040"/>
                </a:lnTo>
                <a:lnTo>
                  <a:pt x="4105" y="1088"/>
                </a:lnTo>
                <a:close/>
                <a:moveTo>
                  <a:pt x="4009" y="1088"/>
                </a:moveTo>
                <a:lnTo>
                  <a:pt x="3961" y="1088"/>
                </a:lnTo>
                <a:lnTo>
                  <a:pt x="3961" y="1040"/>
                </a:lnTo>
                <a:lnTo>
                  <a:pt x="4009" y="1040"/>
                </a:lnTo>
                <a:lnTo>
                  <a:pt x="4009" y="1088"/>
                </a:lnTo>
                <a:close/>
                <a:moveTo>
                  <a:pt x="3913" y="1088"/>
                </a:moveTo>
                <a:lnTo>
                  <a:pt x="3865" y="1088"/>
                </a:lnTo>
                <a:lnTo>
                  <a:pt x="3865" y="1040"/>
                </a:lnTo>
                <a:lnTo>
                  <a:pt x="3913" y="1040"/>
                </a:lnTo>
                <a:lnTo>
                  <a:pt x="3913" y="1088"/>
                </a:lnTo>
                <a:close/>
                <a:moveTo>
                  <a:pt x="3817" y="1088"/>
                </a:moveTo>
                <a:lnTo>
                  <a:pt x="3769" y="1088"/>
                </a:lnTo>
                <a:lnTo>
                  <a:pt x="3769" y="1040"/>
                </a:lnTo>
                <a:lnTo>
                  <a:pt x="3817" y="1040"/>
                </a:lnTo>
                <a:lnTo>
                  <a:pt x="3817" y="1088"/>
                </a:lnTo>
                <a:close/>
                <a:moveTo>
                  <a:pt x="3721" y="1088"/>
                </a:moveTo>
                <a:lnTo>
                  <a:pt x="3673" y="1088"/>
                </a:lnTo>
                <a:lnTo>
                  <a:pt x="3673" y="1040"/>
                </a:lnTo>
                <a:lnTo>
                  <a:pt x="3721" y="1040"/>
                </a:lnTo>
                <a:lnTo>
                  <a:pt x="3721" y="1088"/>
                </a:lnTo>
                <a:close/>
                <a:moveTo>
                  <a:pt x="3625" y="1088"/>
                </a:moveTo>
                <a:lnTo>
                  <a:pt x="3577" y="1088"/>
                </a:lnTo>
                <a:lnTo>
                  <a:pt x="3577" y="1040"/>
                </a:lnTo>
                <a:lnTo>
                  <a:pt x="3625" y="1040"/>
                </a:lnTo>
                <a:lnTo>
                  <a:pt x="3625" y="1088"/>
                </a:lnTo>
                <a:close/>
                <a:moveTo>
                  <a:pt x="3529" y="1088"/>
                </a:moveTo>
                <a:lnTo>
                  <a:pt x="3481" y="1088"/>
                </a:lnTo>
                <a:lnTo>
                  <a:pt x="3481" y="1040"/>
                </a:lnTo>
                <a:lnTo>
                  <a:pt x="3529" y="1040"/>
                </a:lnTo>
                <a:lnTo>
                  <a:pt x="3529" y="1088"/>
                </a:lnTo>
                <a:close/>
                <a:moveTo>
                  <a:pt x="3433" y="1088"/>
                </a:moveTo>
                <a:lnTo>
                  <a:pt x="3385" y="1088"/>
                </a:lnTo>
                <a:lnTo>
                  <a:pt x="3385" y="1040"/>
                </a:lnTo>
                <a:lnTo>
                  <a:pt x="3433" y="1040"/>
                </a:lnTo>
                <a:lnTo>
                  <a:pt x="3433" y="1088"/>
                </a:lnTo>
                <a:close/>
                <a:moveTo>
                  <a:pt x="3337" y="1088"/>
                </a:moveTo>
                <a:lnTo>
                  <a:pt x="3289" y="1088"/>
                </a:lnTo>
                <a:lnTo>
                  <a:pt x="3289" y="1040"/>
                </a:lnTo>
                <a:lnTo>
                  <a:pt x="3337" y="1040"/>
                </a:lnTo>
                <a:lnTo>
                  <a:pt x="3337" y="1088"/>
                </a:lnTo>
                <a:close/>
                <a:moveTo>
                  <a:pt x="3241" y="1088"/>
                </a:moveTo>
                <a:lnTo>
                  <a:pt x="3193" y="1088"/>
                </a:lnTo>
                <a:lnTo>
                  <a:pt x="3193" y="1040"/>
                </a:lnTo>
                <a:lnTo>
                  <a:pt x="3241" y="1040"/>
                </a:lnTo>
                <a:lnTo>
                  <a:pt x="3241" y="1088"/>
                </a:lnTo>
                <a:close/>
                <a:moveTo>
                  <a:pt x="3145" y="1088"/>
                </a:moveTo>
                <a:lnTo>
                  <a:pt x="3097" y="1088"/>
                </a:lnTo>
                <a:lnTo>
                  <a:pt x="3097" y="1040"/>
                </a:lnTo>
                <a:lnTo>
                  <a:pt x="3145" y="1040"/>
                </a:lnTo>
                <a:lnTo>
                  <a:pt x="3145" y="1088"/>
                </a:lnTo>
                <a:close/>
                <a:moveTo>
                  <a:pt x="3049" y="1088"/>
                </a:moveTo>
                <a:lnTo>
                  <a:pt x="3001" y="1088"/>
                </a:lnTo>
                <a:lnTo>
                  <a:pt x="3001" y="1040"/>
                </a:lnTo>
                <a:lnTo>
                  <a:pt x="3049" y="1040"/>
                </a:lnTo>
                <a:lnTo>
                  <a:pt x="3049" y="1088"/>
                </a:lnTo>
                <a:close/>
                <a:moveTo>
                  <a:pt x="2953" y="1088"/>
                </a:moveTo>
                <a:lnTo>
                  <a:pt x="2905" y="1088"/>
                </a:lnTo>
                <a:lnTo>
                  <a:pt x="2905" y="1040"/>
                </a:lnTo>
                <a:lnTo>
                  <a:pt x="2953" y="1040"/>
                </a:lnTo>
                <a:lnTo>
                  <a:pt x="2953" y="1088"/>
                </a:lnTo>
                <a:close/>
                <a:moveTo>
                  <a:pt x="2857" y="1088"/>
                </a:moveTo>
                <a:lnTo>
                  <a:pt x="2809" y="1088"/>
                </a:lnTo>
                <a:lnTo>
                  <a:pt x="2809" y="1040"/>
                </a:lnTo>
                <a:lnTo>
                  <a:pt x="2857" y="1040"/>
                </a:lnTo>
                <a:lnTo>
                  <a:pt x="2857" y="1088"/>
                </a:lnTo>
                <a:close/>
                <a:moveTo>
                  <a:pt x="2761" y="1088"/>
                </a:moveTo>
                <a:lnTo>
                  <a:pt x="2713" y="1088"/>
                </a:lnTo>
                <a:lnTo>
                  <a:pt x="2713" y="1040"/>
                </a:lnTo>
                <a:lnTo>
                  <a:pt x="2761" y="1040"/>
                </a:lnTo>
                <a:lnTo>
                  <a:pt x="2761" y="1088"/>
                </a:lnTo>
                <a:close/>
                <a:moveTo>
                  <a:pt x="2665" y="1088"/>
                </a:moveTo>
                <a:lnTo>
                  <a:pt x="2617" y="1088"/>
                </a:lnTo>
                <a:lnTo>
                  <a:pt x="2617" y="1040"/>
                </a:lnTo>
                <a:lnTo>
                  <a:pt x="2665" y="1040"/>
                </a:lnTo>
                <a:lnTo>
                  <a:pt x="2665" y="1088"/>
                </a:lnTo>
                <a:close/>
                <a:moveTo>
                  <a:pt x="2569" y="1088"/>
                </a:moveTo>
                <a:lnTo>
                  <a:pt x="2521" y="1088"/>
                </a:lnTo>
                <a:lnTo>
                  <a:pt x="2521" y="1040"/>
                </a:lnTo>
                <a:lnTo>
                  <a:pt x="2569" y="1040"/>
                </a:lnTo>
                <a:lnTo>
                  <a:pt x="2569" y="1088"/>
                </a:lnTo>
                <a:close/>
                <a:moveTo>
                  <a:pt x="2473" y="1088"/>
                </a:moveTo>
                <a:lnTo>
                  <a:pt x="2425" y="1088"/>
                </a:lnTo>
                <a:lnTo>
                  <a:pt x="2425" y="1040"/>
                </a:lnTo>
                <a:lnTo>
                  <a:pt x="2473" y="1040"/>
                </a:lnTo>
                <a:lnTo>
                  <a:pt x="2473" y="1088"/>
                </a:lnTo>
                <a:close/>
                <a:moveTo>
                  <a:pt x="2377" y="1088"/>
                </a:moveTo>
                <a:lnTo>
                  <a:pt x="2329" y="1088"/>
                </a:lnTo>
                <a:lnTo>
                  <a:pt x="2329" y="1040"/>
                </a:lnTo>
                <a:lnTo>
                  <a:pt x="2377" y="1040"/>
                </a:lnTo>
                <a:lnTo>
                  <a:pt x="2377" y="1088"/>
                </a:lnTo>
                <a:close/>
                <a:moveTo>
                  <a:pt x="2281" y="1088"/>
                </a:moveTo>
                <a:lnTo>
                  <a:pt x="2233" y="1088"/>
                </a:lnTo>
                <a:lnTo>
                  <a:pt x="2233" y="1040"/>
                </a:lnTo>
                <a:lnTo>
                  <a:pt x="2281" y="1040"/>
                </a:lnTo>
                <a:lnTo>
                  <a:pt x="2281" y="1088"/>
                </a:lnTo>
                <a:close/>
                <a:moveTo>
                  <a:pt x="2185" y="1088"/>
                </a:moveTo>
                <a:lnTo>
                  <a:pt x="2137" y="1088"/>
                </a:lnTo>
                <a:lnTo>
                  <a:pt x="2137" y="1040"/>
                </a:lnTo>
                <a:lnTo>
                  <a:pt x="2185" y="1040"/>
                </a:lnTo>
                <a:lnTo>
                  <a:pt x="2185" y="1088"/>
                </a:lnTo>
                <a:close/>
                <a:moveTo>
                  <a:pt x="2089" y="1088"/>
                </a:moveTo>
                <a:lnTo>
                  <a:pt x="2041" y="1088"/>
                </a:lnTo>
                <a:lnTo>
                  <a:pt x="2041" y="1040"/>
                </a:lnTo>
                <a:lnTo>
                  <a:pt x="2089" y="1040"/>
                </a:lnTo>
                <a:lnTo>
                  <a:pt x="2089" y="1088"/>
                </a:lnTo>
                <a:close/>
                <a:moveTo>
                  <a:pt x="1993" y="1088"/>
                </a:moveTo>
                <a:lnTo>
                  <a:pt x="1945" y="1088"/>
                </a:lnTo>
                <a:lnTo>
                  <a:pt x="1945" y="1040"/>
                </a:lnTo>
                <a:lnTo>
                  <a:pt x="1993" y="1040"/>
                </a:lnTo>
                <a:lnTo>
                  <a:pt x="1993" y="1088"/>
                </a:lnTo>
                <a:close/>
                <a:moveTo>
                  <a:pt x="1897" y="1088"/>
                </a:moveTo>
                <a:lnTo>
                  <a:pt x="1849" y="1088"/>
                </a:lnTo>
                <a:lnTo>
                  <a:pt x="1849" y="1040"/>
                </a:lnTo>
                <a:lnTo>
                  <a:pt x="1897" y="1040"/>
                </a:lnTo>
                <a:lnTo>
                  <a:pt x="1897" y="1088"/>
                </a:lnTo>
                <a:close/>
                <a:moveTo>
                  <a:pt x="1801" y="1088"/>
                </a:moveTo>
                <a:lnTo>
                  <a:pt x="1753" y="1088"/>
                </a:lnTo>
                <a:lnTo>
                  <a:pt x="1753" y="1040"/>
                </a:lnTo>
                <a:lnTo>
                  <a:pt x="1801" y="1040"/>
                </a:lnTo>
                <a:lnTo>
                  <a:pt x="1801" y="1088"/>
                </a:lnTo>
                <a:close/>
                <a:moveTo>
                  <a:pt x="1705" y="1088"/>
                </a:moveTo>
                <a:lnTo>
                  <a:pt x="1657" y="1088"/>
                </a:lnTo>
                <a:lnTo>
                  <a:pt x="1657" y="1040"/>
                </a:lnTo>
                <a:lnTo>
                  <a:pt x="1705" y="1040"/>
                </a:lnTo>
                <a:lnTo>
                  <a:pt x="1705" y="1088"/>
                </a:lnTo>
                <a:close/>
                <a:moveTo>
                  <a:pt x="1609" y="1088"/>
                </a:moveTo>
                <a:lnTo>
                  <a:pt x="1561" y="1088"/>
                </a:lnTo>
                <a:lnTo>
                  <a:pt x="1561" y="1040"/>
                </a:lnTo>
                <a:lnTo>
                  <a:pt x="1609" y="1040"/>
                </a:lnTo>
                <a:lnTo>
                  <a:pt x="1609" y="1088"/>
                </a:lnTo>
                <a:close/>
                <a:moveTo>
                  <a:pt x="1513" y="1088"/>
                </a:moveTo>
                <a:lnTo>
                  <a:pt x="1465" y="1088"/>
                </a:lnTo>
                <a:lnTo>
                  <a:pt x="1465" y="1040"/>
                </a:lnTo>
                <a:lnTo>
                  <a:pt x="1513" y="1040"/>
                </a:lnTo>
                <a:lnTo>
                  <a:pt x="1513" y="1088"/>
                </a:lnTo>
                <a:close/>
                <a:moveTo>
                  <a:pt x="1417" y="1088"/>
                </a:moveTo>
                <a:lnTo>
                  <a:pt x="1369" y="1088"/>
                </a:lnTo>
                <a:lnTo>
                  <a:pt x="1369" y="1040"/>
                </a:lnTo>
                <a:lnTo>
                  <a:pt x="1417" y="1040"/>
                </a:lnTo>
                <a:lnTo>
                  <a:pt x="1417" y="1088"/>
                </a:lnTo>
                <a:close/>
                <a:moveTo>
                  <a:pt x="1321" y="1088"/>
                </a:moveTo>
                <a:lnTo>
                  <a:pt x="1273" y="1088"/>
                </a:lnTo>
                <a:lnTo>
                  <a:pt x="1273" y="1040"/>
                </a:lnTo>
                <a:lnTo>
                  <a:pt x="1321" y="1040"/>
                </a:lnTo>
                <a:lnTo>
                  <a:pt x="1321" y="1088"/>
                </a:lnTo>
                <a:close/>
                <a:moveTo>
                  <a:pt x="1225" y="1088"/>
                </a:moveTo>
                <a:lnTo>
                  <a:pt x="1177" y="1088"/>
                </a:lnTo>
                <a:lnTo>
                  <a:pt x="1177" y="1040"/>
                </a:lnTo>
                <a:lnTo>
                  <a:pt x="1225" y="1040"/>
                </a:lnTo>
                <a:lnTo>
                  <a:pt x="1225" y="1088"/>
                </a:lnTo>
                <a:close/>
                <a:moveTo>
                  <a:pt x="1129" y="1088"/>
                </a:moveTo>
                <a:lnTo>
                  <a:pt x="1081" y="1088"/>
                </a:lnTo>
                <a:lnTo>
                  <a:pt x="1081" y="1040"/>
                </a:lnTo>
                <a:lnTo>
                  <a:pt x="1129" y="1040"/>
                </a:lnTo>
                <a:lnTo>
                  <a:pt x="1129" y="1088"/>
                </a:lnTo>
                <a:close/>
                <a:moveTo>
                  <a:pt x="1033" y="1088"/>
                </a:moveTo>
                <a:lnTo>
                  <a:pt x="985" y="1088"/>
                </a:lnTo>
                <a:lnTo>
                  <a:pt x="985" y="1040"/>
                </a:lnTo>
                <a:lnTo>
                  <a:pt x="1033" y="1040"/>
                </a:lnTo>
                <a:lnTo>
                  <a:pt x="1033" y="1088"/>
                </a:lnTo>
                <a:close/>
                <a:moveTo>
                  <a:pt x="937" y="1088"/>
                </a:moveTo>
                <a:lnTo>
                  <a:pt x="889" y="1088"/>
                </a:lnTo>
                <a:lnTo>
                  <a:pt x="889" y="1040"/>
                </a:lnTo>
                <a:lnTo>
                  <a:pt x="937" y="1040"/>
                </a:lnTo>
                <a:lnTo>
                  <a:pt x="937" y="1088"/>
                </a:lnTo>
                <a:close/>
                <a:moveTo>
                  <a:pt x="841" y="1088"/>
                </a:moveTo>
                <a:lnTo>
                  <a:pt x="793" y="1088"/>
                </a:lnTo>
                <a:lnTo>
                  <a:pt x="793" y="1040"/>
                </a:lnTo>
                <a:lnTo>
                  <a:pt x="841" y="1040"/>
                </a:lnTo>
                <a:lnTo>
                  <a:pt x="841" y="1088"/>
                </a:lnTo>
                <a:close/>
                <a:moveTo>
                  <a:pt x="745" y="1088"/>
                </a:moveTo>
                <a:lnTo>
                  <a:pt x="697" y="1088"/>
                </a:lnTo>
                <a:lnTo>
                  <a:pt x="697" y="1040"/>
                </a:lnTo>
                <a:lnTo>
                  <a:pt x="745" y="1040"/>
                </a:lnTo>
                <a:lnTo>
                  <a:pt x="745" y="1088"/>
                </a:lnTo>
                <a:close/>
                <a:moveTo>
                  <a:pt x="649" y="1088"/>
                </a:moveTo>
                <a:lnTo>
                  <a:pt x="601" y="1088"/>
                </a:lnTo>
                <a:lnTo>
                  <a:pt x="601" y="1040"/>
                </a:lnTo>
                <a:lnTo>
                  <a:pt x="649" y="1040"/>
                </a:lnTo>
                <a:lnTo>
                  <a:pt x="649" y="1088"/>
                </a:lnTo>
                <a:close/>
                <a:moveTo>
                  <a:pt x="553" y="1088"/>
                </a:moveTo>
                <a:lnTo>
                  <a:pt x="505" y="1088"/>
                </a:lnTo>
                <a:lnTo>
                  <a:pt x="505" y="1040"/>
                </a:lnTo>
                <a:lnTo>
                  <a:pt x="553" y="1040"/>
                </a:lnTo>
                <a:lnTo>
                  <a:pt x="553" y="1088"/>
                </a:lnTo>
                <a:close/>
                <a:moveTo>
                  <a:pt x="457" y="1088"/>
                </a:moveTo>
                <a:lnTo>
                  <a:pt x="409" y="1088"/>
                </a:lnTo>
                <a:lnTo>
                  <a:pt x="409" y="1040"/>
                </a:lnTo>
                <a:lnTo>
                  <a:pt x="457" y="1040"/>
                </a:lnTo>
                <a:lnTo>
                  <a:pt x="457" y="1088"/>
                </a:lnTo>
                <a:close/>
                <a:moveTo>
                  <a:pt x="361" y="1088"/>
                </a:moveTo>
                <a:lnTo>
                  <a:pt x="313" y="1088"/>
                </a:lnTo>
                <a:lnTo>
                  <a:pt x="313" y="1040"/>
                </a:lnTo>
                <a:lnTo>
                  <a:pt x="361" y="1040"/>
                </a:lnTo>
                <a:lnTo>
                  <a:pt x="361" y="1088"/>
                </a:lnTo>
                <a:close/>
                <a:moveTo>
                  <a:pt x="265" y="1088"/>
                </a:moveTo>
                <a:lnTo>
                  <a:pt x="217" y="1088"/>
                </a:lnTo>
                <a:lnTo>
                  <a:pt x="217" y="1040"/>
                </a:lnTo>
                <a:lnTo>
                  <a:pt x="265" y="1040"/>
                </a:lnTo>
                <a:lnTo>
                  <a:pt x="265" y="1088"/>
                </a:lnTo>
                <a:close/>
                <a:moveTo>
                  <a:pt x="167" y="1086"/>
                </a:move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23" y="1073"/>
                </a:lnTo>
                <a:cubicBezTo>
                  <a:pt x="121" y="1073"/>
                  <a:pt x="119" y="1072"/>
                  <a:pt x="117" y="1071"/>
                </a:cubicBezTo>
                <a:lnTo>
                  <a:pt x="111" y="1067"/>
                </a:lnTo>
                <a:lnTo>
                  <a:pt x="138" y="1026"/>
                </a:lnTo>
                <a:lnTo>
                  <a:pt x="144" y="1030"/>
                </a:lnTo>
                <a:lnTo>
                  <a:pt x="138" y="1028"/>
                </a:lnTo>
                <a:lnTo>
                  <a:pt x="171" y="1039"/>
                </a:lnTo>
                <a:lnTo>
                  <a:pt x="166" y="1038"/>
                </a:lnTo>
                <a:lnTo>
                  <a:pt x="172" y="1038"/>
                </a:lnTo>
                <a:lnTo>
                  <a:pt x="167" y="1086"/>
                </a:lnTo>
                <a:close/>
                <a:moveTo>
                  <a:pt x="71" y="1040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35" y="997"/>
                </a:lnTo>
                <a:lnTo>
                  <a:pt x="74" y="970"/>
                </a:lnTo>
                <a:lnTo>
                  <a:pt x="95" y="1001"/>
                </a:lnTo>
                <a:lnTo>
                  <a:pt x="89" y="994"/>
                </a:lnTo>
                <a:lnTo>
                  <a:pt x="97" y="1000"/>
                </a:lnTo>
                <a:lnTo>
                  <a:pt x="71" y="1040"/>
                </a:lnTo>
                <a:close/>
                <a:moveTo>
                  <a:pt x="10" y="948"/>
                </a:move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1" y="897"/>
                </a:lnTo>
                <a:lnTo>
                  <a:pt x="49" y="891"/>
                </a:lnTo>
                <a:lnTo>
                  <a:pt x="52" y="924"/>
                </a:lnTo>
                <a:lnTo>
                  <a:pt x="51" y="920"/>
                </a:lnTo>
                <a:lnTo>
                  <a:pt x="56" y="934"/>
                </a:lnTo>
                <a:lnTo>
                  <a:pt x="10" y="948"/>
                </a:lnTo>
                <a:close/>
              </a:path>
            </a:pathLst>
          </a:custGeom>
          <a:solidFill>
            <a:srgbClr val="6600CC"/>
          </a:solidFill>
          <a:ln w="0" cap="flat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grpSp>
        <p:nvGrpSpPr>
          <p:cNvPr id="219" name="グループ化 1128"/>
          <p:cNvGrpSpPr/>
          <p:nvPr/>
        </p:nvGrpSpPr>
        <p:grpSpPr>
          <a:xfrm>
            <a:off x="5499979" y="3865462"/>
            <a:ext cx="222250" cy="396875"/>
            <a:chOff x="2505360" y="5682813"/>
            <a:chExt cx="222250" cy="396875"/>
          </a:xfrm>
        </p:grpSpPr>
        <p:sp>
          <p:nvSpPr>
            <p:cNvPr id="288" name="Freeform 306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9" name="Freeform 307"/>
            <p:cNvSpPr>
              <a:spLocks/>
            </p:cNvSpPr>
            <p:nvPr/>
          </p:nvSpPr>
          <p:spPr bwMode="auto">
            <a:xfrm>
              <a:off x="2613310" y="5897126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0" name="Freeform 308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1" name="Freeform 309"/>
            <p:cNvSpPr>
              <a:spLocks/>
            </p:cNvSpPr>
            <p:nvPr/>
          </p:nvSpPr>
          <p:spPr bwMode="auto">
            <a:xfrm>
              <a:off x="2505360" y="5897126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2" name="Line 310"/>
            <p:cNvSpPr>
              <a:spLocks noChangeShapeType="1"/>
            </p:cNvSpPr>
            <p:nvPr/>
          </p:nvSpPr>
          <p:spPr bwMode="auto">
            <a:xfrm>
              <a:off x="2619660" y="5805051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3" name="Oval 311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4" name="Oval 312"/>
            <p:cNvSpPr>
              <a:spLocks noChangeArrowheads="1"/>
            </p:cNvSpPr>
            <p:nvPr/>
          </p:nvSpPr>
          <p:spPr bwMode="auto">
            <a:xfrm>
              <a:off x="2521235" y="5682813"/>
              <a:ext cx="198437" cy="19843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5" name="Rectangle 313"/>
            <p:cNvSpPr>
              <a:spLocks noChangeArrowheads="1"/>
            </p:cNvSpPr>
            <p:nvPr/>
          </p:nvSpPr>
          <p:spPr bwMode="auto">
            <a:xfrm>
              <a:off x="2589497" y="5724088"/>
              <a:ext cx="12065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  <a:cs typeface="ＭＳ Ｐゴシック" pitchFamily="50" charset="-128"/>
                </a:rPr>
                <a:t>P</a:t>
              </a:r>
              <a:endParaRPr kumimoji="1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220" name="グループ化 1129"/>
          <p:cNvGrpSpPr/>
          <p:nvPr/>
        </p:nvGrpSpPr>
        <p:grpSpPr>
          <a:xfrm>
            <a:off x="4623679" y="3881337"/>
            <a:ext cx="222250" cy="388937"/>
            <a:chOff x="1629060" y="5698688"/>
            <a:chExt cx="222250" cy="388937"/>
          </a:xfrm>
        </p:grpSpPr>
        <p:sp>
          <p:nvSpPr>
            <p:cNvPr id="280" name="Freeform 314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1" name="Freeform 315"/>
            <p:cNvSpPr>
              <a:spLocks/>
            </p:cNvSpPr>
            <p:nvPr/>
          </p:nvSpPr>
          <p:spPr bwMode="auto">
            <a:xfrm>
              <a:off x="1737010" y="5905063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7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7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2" name="Freeform 316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3" name="Freeform 317"/>
            <p:cNvSpPr>
              <a:spLocks/>
            </p:cNvSpPr>
            <p:nvPr/>
          </p:nvSpPr>
          <p:spPr bwMode="auto">
            <a:xfrm>
              <a:off x="1629060" y="5905063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7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4" name="Line 318"/>
            <p:cNvSpPr>
              <a:spLocks noChangeShapeType="1"/>
            </p:cNvSpPr>
            <p:nvPr/>
          </p:nvSpPr>
          <p:spPr bwMode="auto">
            <a:xfrm>
              <a:off x="1743360" y="5812988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5" name="Rectangle 319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6" name="Rectangle 320"/>
            <p:cNvSpPr>
              <a:spLocks noChangeArrowheads="1"/>
            </p:cNvSpPr>
            <p:nvPr/>
          </p:nvSpPr>
          <p:spPr bwMode="auto">
            <a:xfrm>
              <a:off x="1636997" y="5698688"/>
              <a:ext cx="214312" cy="152400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7" name="Rectangle 321"/>
            <p:cNvSpPr>
              <a:spLocks noChangeArrowheads="1"/>
            </p:cNvSpPr>
            <p:nvPr/>
          </p:nvSpPr>
          <p:spPr bwMode="auto">
            <a:xfrm>
              <a:off x="1697322" y="5712976"/>
              <a:ext cx="1444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  <a:cs typeface="ＭＳ Ｐゴシック" pitchFamily="50" charset="-128"/>
                </a:rPr>
                <a:t>M</a:t>
              </a:r>
              <a:endParaRPr kumimoji="1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221" name="Rectangle 323"/>
          <p:cNvSpPr>
            <a:spLocks noChangeArrowheads="1"/>
          </p:cNvSpPr>
          <p:nvPr/>
        </p:nvSpPr>
        <p:spPr bwMode="auto">
          <a:xfrm>
            <a:off x="9560205" y="3614868"/>
            <a:ext cx="1439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00" dirty="0">
                <a:solidFill>
                  <a:srgbClr val="6600CC"/>
                </a:solidFill>
                <a:latin typeface="Meiryo UI" pitchFamily="50" charset="-128"/>
                <a:ea typeface="Meiryo UI" pitchFamily="50" charset="-128"/>
              </a:rPr>
              <a:t>Integrated with container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22" name="Rectangle 147"/>
          <p:cNvSpPr>
            <a:spLocks noChangeArrowheads="1"/>
          </p:cNvSpPr>
          <p:nvPr/>
        </p:nvSpPr>
        <p:spPr bwMode="auto">
          <a:xfrm>
            <a:off x="3415591" y="1774047"/>
            <a:ext cx="788670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23" name="Line 168"/>
          <p:cNvSpPr>
            <a:spLocks noChangeShapeType="1"/>
          </p:cNvSpPr>
          <p:nvPr/>
        </p:nvSpPr>
        <p:spPr bwMode="auto">
          <a:xfrm>
            <a:off x="6916028" y="1772816"/>
            <a:ext cx="11113" cy="269681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24" name="Rectangle 15"/>
          <p:cNvSpPr>
            <a:spLocks noChangeArrowheads="1"/>
          </p:cNvSpPr>
          <p:nvPr/>
        </p:nvSpPr>
        <p:spPr bwMode="auto">
          <a:xfrm>
            <a:off x="10562349" y="1969069"/>
            <a:ext cx="660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Container</a:t>
            </a:r>
          </a:p>
          <a:p>
            <a:pPr lvl="0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(cylinder)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25" name="Rectangle 10"/>
          <p:cNvSpPr>
            <a:spLocks noChangeArrowheads="1"/>
          </p:cNvSpPr>
          <p:nvPr/>
        </p:nvSpPr>
        <p:spPr bwMode="auto">
          <a:xfrm>
            <a:off x="7317666" y="1819822"/>
            <a:ext cx="29118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Accessories fitted to the container </a:t>
            </a:r>
          </a:p>
        </p:txBody>
      </p:sp>
      <p:sp>
        <p:nvSpPr>
          <p:cNvPr id="226" name="Rectangle 13"/>
          <p:cNvSpPr>
            <a:spLocks noChangeArrowheads="1"/>
          </p:cNvSpPr>
          <p:nvPr/>
        </p:nvSpPr>
        <p:spPr bwMode="auto">
          <a:xfrm>
            <a:off x="9581635" y="2138346"/>
            <a:ext cx="8399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Excess flow 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Valve</a:t>
            </a:r>
          </a:p>
          <a:p>
            <a:pPr lvl="0" algn="ctr"/>
            <a:r>
              <a:rPr kumimoji="1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(EFV)</a:t>
            </a:r>
            <a:endParaRPr kumimoji="1" lang="ja-JP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7" name="Rectangle 11"/>
          <p:cNvSpPr>
            <a:spLocks noChangeArrowheads="1"/>
          </p:cNvSpPr>
          <p:nvPr/>
        </p:nvSpPr>
        <p:spPr bwMode="auto">
          <a:xfrm>
            <a:off x="8678775" y="2136313"/>
            <a:ext cx="85600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Pressure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 relief</a:t>
            </a:r>
            <a:r>
              <a:rPr lang="ja-JP" altLang="en-US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Valve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(PRV</a:t>
            </a:r>
            <a:r>
              <a:rPr lang="ja-JP" altLang="en-US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）</a:t>
            </a:r>
            <a:endParaRPr lang="en-US" altLang="ja-JP" sz="1100" dirty="0">
              <a:solidFill>
                <a:srgbClr val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28" name="Rectangle 9"/>
          <p:cNvSpPr>
            <a:spLocks noChangeArrowheads="1"/>
          </p:cNvSpPr>
          <p:nvPr/>
        </p:nvSpPr>
        <p:spPr bwMode="auto">
          <a:xfrm>
            <a:off x="6994982" y="2136312"/>
            <a:ext cx="7437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Automatic 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cylinder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valve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29" name="Rectangle 8"/>
          <p:cNvSpPr>
            <a:spLocks noChangeArrowheads="1"/>
          </p:cNvSpPr>
          <p:nvPr/>
        </p:nvSpPr>
        <p:spPr bwMode="auto">
          <a:xfrm>
            <a:off x="6144875" y="1989099"/>
            <a:ext cx="7437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Automatic 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Valve</a:t>
            </a:r>
          </a:p>
          <a:p>
            <a:pPr lvl="0" algn="ctr"/>
            <a:r>
              <a:rPr lang="ja-JP" altLang="en-US" sz="1100" dirty="0"/>
              <a:t>（</a:t>
            </a:r>
            <a:r>
              <a:rPr lang="en-US" altLang="ja-JP" sz="1100" dirty="0"/>
              <a:t>Primary</a:t>
            </a:r>
            <a:r>
              <a:rPr lang="ja-JP" altLang="en-US" sz="1100" dirty="0"/>
              <a:t>）</a:t>
            </a:r>
            <a:endParaRPr lang="en-US" altLang="ja-JP" sz="1100" dirty="0">
              <a:solidFill>
                <a:srgbClr val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0" name="Rectangle 7"/>
          <p:cNvSpPr>
            <a:spLocks noChangeArrowheads="1"/>
          </p:cNvSpPr>
          <p:nvPr/>
        </p:nvSpPr>
        <p:spPr bwMode="auto">
          <a:xfrm>
            <a:off x="5270495" y="2056263"/>
            <a:ext cx="67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Pressure sensor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31" name="Rectangle 5"/>
          <p:cNvSpPr>
            <a:spLocks noChangeArrowheads="1"/>
          </p:cNvSpPr>
          <p:nvPr/>
        </p:nvSpPr>
        <p:spPr bwMode="auto">
          <a:xfrm>
            <a:off x="4278756" y="1989099"/>
            <a:ext cx="91050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Automatic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valve</a:t>
            </a:r>
          </a:p>
          <a:p>
            <a:pPr lvl="0" algn="ctr"/>
            <a:r>
              <a:rPr lang="ja-JP" altLang="en-US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（</a:t>
            </a:r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Secondary,</a:t>
            </a:r>
          </a:p>
          <a:p>
            <a:pPr lvl="0" algn="ctr"/>
            <a:r>
              <a:rPr lang="en-US" altLang="ja-JP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option)</a:t>
            </a:r>
          </a:p>
        </p:txBody>
      </p:sp>
      <p:sp>
        <p:nvSpPr>
          <p:cNvPr id="233" name="Rectangle 7"/>
          <p:cNvSpPr>
            <a:spLocks noChangeArrowheads="1"/>
          </p:cNvSpPr>
          <p:nvPr/>
        </p:nvSpPr>
        <p:spPr bwMode="auto">
          <a:xfrm>
            <a:off x="3370881" y="2978052"/>
            <a:ext cx="106205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To Engine</a:t>
            </a:r>
          </a:p>
        </p:txBody>
      </p:sp>
      <p:sp>
        <p:nvSpPr>
          <p:cNvPr id="234" name="Rectangle 7"/>
          <p:cNvSpPr>
            <a:spLocks noChangeArrowheads="1"/>
          </p:cNvSpPr>
          <p:nvPr/>
        </p:nvSpPr>
        <p:spPr bwMode="auto">
          <a:xfrm>
            <a:off x="3370881" y="3892449"/>
            <a:ext cx="106205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ctr"/>
            <a:r>
              <a:rPr lang="en-US" altLang="ja-JP" sz="1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To Engine</a:t>
            </a:r>
          </a:p>
        </p:txBody>
      </p:sp>
      <p:sp>
        <p:nvSpPr>
          <p:cNvPr id="235" name="四角形吹き出し 354"/>
          <p:cNvSpPr/>
          <p:nvPr/>
        </p:nvSpPr>
        <p:spPr bwMode="auto">
          <a:xfrm>
            <a:off x="10671964" y="4225824"/>
            <a:ext cx="1184676" cy="263525"/>
          </a:xfrm>
          <a:prstGeom prst="wedgeRectCallout">
            <a:avLst>
              <a:gd name="adj1" fmla="val -76907"/>
              <a:gd name="adj2" fmla="val -48749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1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Shut-off type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36" name="直線コネクタ 332"/>
          <p:cNvCxnSpPr/>
          <p:nvPr/>
        </p:nvCxnSpPr>
        <p:spPr bwMode="auto">
          <a:xfrm>
            <a:off x="9206391" y="3094194"/>
            <a:ext cx="1238700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Rectangle 128"/>
          <p:cNvSpPr>
            <a:spLocks noChangeArrowheads="1"/>
          </p:cNvSpPr>
          <p:nvPr/>
        </p:nvSpPr>
        <p:spPr bwMode="auto">
          <a:xfrm>
            <a:off x="9408368" y="2721145"/>
            <a:ext cx="1439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Integrated with container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38" name="Freeform 84"/>
          <p:cNvSpPr>
            <a:spLocks noEditPoints="1"/>
          </p:cNvSpPr>
          <p:nvPr/>
        </p:nvSpPr>
        <p:spPr bwMode="auto">
          <a:xfrm>
            <a:off x="7159780" y="2868757"/>
            <a:ext cx="3492429" cy="556902"/>
          </a:xfrm>
          <a:custGeom>
            <a:avLst/>
            <a:gdLst>
              <a:gd name="T0" fmla="*/ 48 w 6976"/>
              <a:gd name="T1" fmla="*/ 699 h 1088"/>
              <a:gd name="T2" fmla="*/ 48 w 6976"/>
              <a:gd name="T3" fmla="*/ 363 h 1088"/>
              <a:gd name="T4" fmla="*/ 0 w 6976"/>
              <a:gd name="T5" fmla="*/ 219 h 1088"/>
              <a:gd name="T6" fmla="*/ 91 w 6976"/>
              <a:gd name="T7" fmla="*/ 36 h 1088"/>
              <a:gd name="T8" fmla="*/ 433 w 6976"/>
              <a:gd name="T9" fmla="*/ 0 h 1088"/>
              <a:gd name="T10" fmla="*/ 673 w 6976"/>
              <a:gd name="T11" fmla="*/ 0 h 1088"/>
              <a:gd name="T12" fmla="*/ 865 w 6976"/>
              <a:gd name="T13" fmla="*/ 0 h 1088"/>
              <a:gd name="T14" fmla="*/ 1153 w 6976"/>
              <a:gd name="T15" fmla="*/ 48 h 1088"/>
              <a:gd name="T16" fmla="*/ 1489 w 6976"/>
              <a:gd name="T17" fmla="*/ 48 h 1088"/>
              <a:gd name="T18" fmla="*/ 1777 w 6976"/>
              <a:gd name="T19" fmla="*/ 0 h 1088"/>
              <a:gd name="T20" fmla="*/ 2017 w 6976"/>
              <a:gd name="T21" fmla="*/ 0 h 1088"/>
              <a:gd name="T22" fmla="*/ 2209 w 6976"/>
              <a:gd name="T23" fmla="*/ 0 h 1088"/>
              <a:gd name="T24" fmla="*/ 2497 w 6976"/>
              <a:gd name="T25" fmla="*/ 48 h 1088"/>
              <a:gd name="T26" fmla="*/ 2833 w 6976"/>
              <a:gd name="T27" fmla="*/ 48 h 1088"/>
              <a:gd name="T28" fmla="*/ 3121 w 6976"/>
              <a:gd name="T29" fmla="*/ 0 h 1088"/>
              <a:gd name="T30" fmla="*/ 3361 w 6976"/>
              <a:gd name="T31" fmla="*/ 0 h 1088"/>
              <a:gd name="T32" fmla="*/ 3553 w 6976"/>
              <a:gd name="T33" fmla="*/ 0 h 1088"/>
              <a:gd name="T34" fmla="*/ 3841 w 6976"/>
              <a:gd name="T35" fmla="*/ 48 h 1088"/>
              <a:gd name="T36" fmla="*/ 4177 w 6976"/>
              <a:gd name="T37" fmla="*/ 48 h 1088"/>
              <a:gd name="T38" fmla="*/ 4465 w 6976"/>
              <a:gd name="T39" fmla="*/ 0 h 1088"/>
              <a:gd name="T40" fmla="*/ 4705 w 6976"/>
              <a:gd name="T41" fmla="*/ 0 h 1088"/>
              <a:gd name="T42" fmla="*/ 4897 w 6976"/>
              <a:gd name="T43" fmla="*/ 0 h 1088"/>
              <a:gd name="T44" fmla="*/ 5185 w 6976"/>
              <a:gd name="T45" fmla="*/ 48 h 1088"/>
              <a:gd name="T46" fmla="*/ 5521 w 6976"/>
              <a:gd name="T47" fmla="*/ 48 h 1088"/>
              <a:gd name="T48" fmla="*/ 5809 w 6976"/>
              <a:gd name="T49" fmla="*/ 0 h 1088"/>
              <a:gd name="T50" fmla="*/ 6049 w 6976"/>
              <a:gd name="T51" fmla="*/ 0 h 1088"/>
              <a:gd name="T52" fmla="*/ 6241 w 6976"/>
              <a:gd name="T53" fmla="*/ 0 h 1088"/>
              <a:gd name="T54" fmla="*/ 6529 w 6976"/>
              <a:gd name="T55" fmla="*/ 48 h 1088"/>
              <a:gd name="T56" fmla="*/ 6861 w 6976"/>
              <a:gd name="T57" fmla="*/ 19 h 1088"/>
              <a:gd name="T58" fmla="*/ 6887 w 6976"/>
              <a:gd name="T59" fmla="*/ 94 h 1088"/>
              <a:gd name="T60" fmla="*/ 6976 w 6976"/>
              <a:gd name="T61" fmla="*/ 301 h 1088"/>
              <a:gd name="T62" fmla="*/ 6976 w 6976"/>
              <a:gd name="T63" fmla="*/ 541 h 1088"/>
              <a:gd name="T64" fmla="*/ 6976 w 6976"/>
              <a:gd name="T65" fmla="*/ 733 h 1088"/>
              <a:gd name="T66" fmla="*/ 6916 w 6976"/>
              <a:gd name="T67" fmla="*/ 952 h 1088"/>
              <a:gd name="T68" fmla="*/ 6832 w 6976"/>
              <a:gd name="T69" fmla="*/ 1081 h 1088"/>
              <a:gd name="T70" fmla="*/ 6729 w 6976"/>
              <a:gd name="T71" fmla="*/ 1040 h 1088"/>
              <a:gd name="T72" fmla="*/ 6393 w 6976"/>
              <a:gd name="T73" fmla="*/ 1040 h 1088"/>
              <a:gd name="T74" fmla="*/ 6105 w 6976"/>
              <a:gd name="T75" fmla="*/ 1088 h 1088"/>
              <a:gd name="T76" fmla="*/ 5865 w 6976"/>
              <a:gd name="T77" fmla="*/ 1088 h 1088"/>
              <a:gd name="T78" fmla="*/ 5673 w 6976"/>
              <a:gd name="T79" fmla="*/ 1088 h 1088"/>
              <a:gd name="T80" fmla="*/ 5385 w 6976"/>
              <a:gd name="T81" fmla="*/ 1040 h 1088"/>
              <a:gd name="T82" fmla="*/ 5049 w 6976"/>
              <a:gd name="T83" fmla="*/ 1040 h 1088"/>
              <a:gd name="T84" fmla="*/ 4761 w 6976"/>
              <a:gd name="T85" fmla="*/ 1088 h 1088"/>
              <a:gd name="T86" fmla="*/ 4521 w 6976"/>
              <a:gd name="T87" fmla="*/ 1088 h 1088"/>
              <a:gd name="T88" fmla="*/ 4329 w 6976"/>
              <a:gd name="T89" fmla="*/ 1088 h 1088"/>
              <a:gd name="T90" fmla="*/ 4041 w 6976"/>
              <a:gd name="T91" fmla="*/ 1040 h 1088"/>
              <a:gd name="T92" fmla="*/ 3705 w 6976"/>
              <a:gd name="T93" fmla="*/ 1040 h 1088"/>
              <a:gd name="T94" fmla="*/ 3417 w 6976"/>
              <a:gd name="T95" fmla="*/ 1088 h 1088"/>
              <a:gd name="T96" fmla="*/ 3177 w 6976"/>
              <a:gd name="T97" fmla="*/ 1088 h 1088"/>
              <a:gd name="T98" fmla="*/ 2985 w 6976"/>
              <a:gd name="T99" fmla="*/ 1088 h 1088"/>
              <a:gd name="T100" fmla="*/ 2697 w 6976"/>
              <a:gd name="T101" fmla="*/ 1040 h 1088"/>
              <a:gd name="T102" fmla="*/ 2361 w 6976"/>
              <a:gd name="T103" fmla="*/ 1040 h 1088"/>
              <a:gd name="T104" fmla="*/ 2073 w 6976"/>
              <a:gd name="T105" fmla="*/ 1088 h 1088"/>
              <a:gd name="T106" fmla="*/ 1833 w 6976"/>
              <a:gd name="T107" fmla="*/ 1088 h 1088"/>
              <a:gd name="T108" fmla="*/ 1641 w 6976"/>
              <a:gd name="T109" fmla="*/ 1088 h 1088"/>
              <a:gd name="T110" fmla="*/ 1353 w 6976"/>
              <a:gd name="T111" fmla="*/ 1040 h 1088"/>
              <a:gd name="T112" fmla="*/ 1017 w 6976"/>
              <a:gd name="T113" fmla="*/ 1040 h 1088"/>
              <a:gd name="T114" fmla="*/ 729 w 6976"/>
              <a:gd name="T115" fmla="*/ 1088 h 1088"/>
              <a:gd name="T116" fmla="*/ 489 w 6976"/>
              <a:gd name="T117" fmla="*/ 1088 h 1088"/>
              <a:gd name="T118" fmla="*/ 297 w 6976"/>
              <a:gd name="T119" fmla="*/ 1088 h 1088"/>
              <a:gd name="T120" fmla="*/ 56 w 6976"/>
              <a:gd name="T121" fmla="*/ 1028 h 1088"/>
              <a:gd name="T122" fmla="*/ 52 w 6976"/>
              <a:gd name="T123" fmla="*/ 924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76" h="1088">
                <a:moveTo>
                  <a:pt x="0" y="891"/>
                </a:moveTo>
                <a:lnTo>
                  <a:pt x="0" y="843"/>
                </a:lnTo>
                <a:lnTo>
                  <a:pt x="48" y="843"/>
                </a:lnTo>
                <a:lnTo>
                  <a:pt x="48" y="891"/>
                </a:lnTo>
                <a:lnTo>
                  <a:pt x="0" y="891"/>
                </a:lnTo>
                <a:close/>
                <a:moveTo>
                  <a:pt x="0" y="795"/>
                </a:moveTo>
                <a:lnTo>
                  <a:pt x="0" y="747"/>
                </a:lnTo>
                <a:lnTo>
                  <a:pt x="48" y="747"/>
                </a:lnTo>
                <a:lnTo>
                  <a:pt x="48" y="795"/>
                </a:lnTo>
                <a:lnTo>
                  <a:pt x="0" y="795"/>
                </a:lnTo>
                <a:close/>
                <a:moveTo>
                  <a:pt x="0" y="699"/>
                </a:moveTo>
                <a:lnTo>
                  <a:pt x="0" y="651"/>
                </a:lnTo>
                <a:lnTo>
                  <a:pt x="48" y="651"/>
                </a:lnTo>
                <a:lnTo>
                  <a:pt x="48" y="699"/>
                </a:lnTo>
                <a:lnTo>
                  <a:pt x="0" y="699"/>
                </a:lnTo>
                <a:close/>
                <a:moveTo>
                  <a:pt x="0" y="603"/>
                </a:moveTo>
                <a:lnTo>
                  <a:pt x="0" y="555"/>
                </a:lnTo>
                <a:lnTo>
                  <a:pt x="48" y="555"/>
                </a:lnTo>
                <a:lnTo>
                  <a:pt x="48" y="603"/>
                </a:lnTo>
                <a:lnTo>
                  <a:pt x="0" y="603"/>
                </a:lnTo>
                <a:close/>
                <a:moveTo>
                  <a:pt x="0" y="507"/>
                </a:moveTo>
                <a:lnTo>
                  <a:pt x="0" y="459"/>
                </a:lnTo>
                <a:lnTo>
                  <a:pt x="48" y="459"/>
                </a:lnTo>
                <a:lnTo>
                  <a:pt x="48" y="507"/>
                </a:lnTo>
                <a:lnTo>
                  <a:pt x="0" y="507"/>
                </a:lnTo>
                <a:close/>
                <a:moveTo>
                  <a:pt x="0" y="411"/>
                </a:moveTo>
                <a:lnTo>
                  <a:pt x="0" y="363"/>
                </a:lnTo>
                <a:lnTo>
                  <a:pt x="48" y="363"/>
                </a:lnTo>
                <a:lnTo>
                  <a:pt x="48" y="411"/>
                </a:lnTo>
                <a:lnTo>
                  <a:pt x="0" y="411"/>
                </a:lnTo>
                <a:close/>
                <a:moveTo>
                  <a:pt x="0" y="315"/>
                </a:moveTo>
                <a:lnTo>
                  <a:pt x="0" y="267"/>
                </a:lnTo>
                <a:lnTo>
                  <a:pt x="48" y="267"/>
                </a:lnTo>
                <a:lnTo>
                  <a:pt x="48" y="315"/>
                </a:lnTo>
                <a:lnTo>
                  <a:pt x="0" y="315"/>
                </a:lnTo>
                <a:close/>
                <a:moveTo>
                  <a:pt x="0" y="219"/>
                </a:moveTo>
                <a:lnTo>
                  <a:pt x="0" y="198"/>
                </a:lnTo>
                <a:lnTo>
                  <a:pt x="4" y="169"/>
                </a:lnTo>
                <a:lnTo>
                  <a:pt x="51" y="174"/>
                </a:lnTo>
                <a:lnTo>
                  <a:pt x="48" y="198"/>
                </a:lnTo>
                <a:lnTo>
                  <a:pt x="48" y="219"/>
                </a:lnTo>
                <a:lnTo>
                  <a:pt x="0" y="219"/>
                </a:lnTo>
                <a:close/>
                <a:moveTo>
                  <a:pt x="22" y="113"/>
                </a:moveTo>
                <a:lnTo>
                  <a:pt x="48" y="73"/>
                </a:lnTo>
                <a:lnTo>
                  <a:pt x="88" y="100"/>
                </a:lnTo>
                <a:lnTo>
                  <a:pt x="61" y="139"/>
                </a:lnTo>
                <a:lnTo>
                  <a:pt x="22" y="113"/>
                </a:lnTo>
                <a:close/>
                <a:moveTo>
                  <a:pt x="91" y="36"/>
                </a:moveTo>
                <a:lnTo>
                  <a:pt x="117" y="19"/>
                </a:lnTo>
                <a:cubicBezTo>
                  <a:pt x="119" y="17"/>
                  <a:pt x="121" y="16"/>
                  <a:pt x="124" y="15"/>
                </a:cubicBezTo>
                <a:lnTo>
                  <a:pt x="140" y="11"/>
                </a:lnTo>
                <a:lnTo>
                  <a:pt x="153" y="57"/>
                </a:lnTo>
                <a:lnTo>
                  <a:pt x="137" y="61"/>
                </a:lnTo>
                <a:lnTo>
                  <a:pt x="144" y="58"/>
                </a:lnTo>
                <a:lnTo>
                  <a:pt x="118" y="76"/>
                </a:lnTo>
                <a:lnTo>
                  <a:pt x="91" y="36"/>
                </a:lnTo>
                <a:close/>
                <a:moveTo>
                  <a:pt x="191" y="1"/>
                </a:moveTo>
                <a:lnTo>
                  <a:pt x="196" y="1"/>
                </a:lnTo>
                <a:lnTo>
                  <a:pt x="241" y="0"/>
                </a:lnTo>
                <a:lnTo>
                  <a:pt x="241" y="48"/>
                </a:lnTo>
                <a:lnTo>
                  <a:pt x="201" y="48"/>
                </a:lnTo>
                <a:lnTo>
                  <a:pt x="196" y="49"/>
                </a:lnTo>
                <a:lnTo>
                  <a:pt x="191" y="1"/>
                </a:lnTo>
                <a:close/>
                <a:moveTo>
                  <a:pt x="289" y="0"/>
                </a:moveTo>
                <a:lnTo>
                  <a:pt x="337" y="0"/>
                </a:lnTo>
                <a:lnTo>
                  <a:pt x="337" y="48"/>
                </a:lnTo>
                <a:lnTo>
                  <a:pt x="289" y="48"/>
                </a:lnTo>
                <a:lnTo>
                  <a:pt x="289" y="0"/>
                </a:lnTo>
                <a:close/>
                <a:moveTo>
                  <a:pt x="385" y="0"/>
                </a:moveTo>
                <a:lnTo>
                  <a:pt x="433" y="0"/>
                </a:lnTo>
                <a:lnTo>
                  <a:pt x="433" y="48"/>
                </a:lnTo>
                <a:lnTo>
                  <a:pt x="385" y="48"/>
                </a:lnTo>
                <a:lnTo>
                  <a:pt x="385" y="0"/>
                </a:lnTo>
                <a:close/>
                <a:moveTo>
                  <a:pt x="481" y="0"/>
                </a:moveTo>
                <a:lnTo>
                  <a:pt x="529" y="0"/>
                </a:lnTo>
                <a:lnTo>
                  <a:pt x="529" y="48"/>
                </a:lnTo>
                <a:lnTo>
                  <a:pt x="481" y="48"/>
                </a:lnTo>
                <a:lnTo>
                  <a:pt x="481" y="0"/>
                </a:lnTo>
                <a:close/>
                <a:moveTo>
                  <a:pt x="577" y="0"/>
                </a:moveTo>
                <a:lnTo>
                  <a:pt x="625" y="0"/>
                </a:lnTo>
                <a:lnTo>
                  <a:pt x="625" y="48"/>
                </a:lnTo>
                <a:lnTo>
                  <a:pt x="577" y="48"/>
                </a:lnTo>
                <a:lnTo>
                  <a:pt x="577" y="0"/>
                </a:lnTo>
                <a:close/>
                <a:moveTo>
                  <a:pt x="673" y="0"/>
                </a:moveTo>
                <a:lnTo>
                  <a:pt x="721" y="0"/>
                </a:lnTo>
                <a:lnTo>
                  <a:pt x="721" y="48"/>
                </a:lnTo>
                <a:lnTo>
                  <a:pt x="673" y="48"/>
                </a:lnTo>
                <a:lnTo>
                  <a:pt x="673" y="0"/>
                </a:lnTo>
                <a:close/>
                <a:moveTo>
                  <a:pt x="769" y="0"/>
                </a:moveTo>
                <a:lnTo>
                  <a:pt x="817" y="0"/>
                </a:lnTo>
                <a:lnTo>
                  <a:pt x="817" y="48"/>
                </a:lnTo>
                <a:lnTo>
                  <a:pt x="769" y="48"/>
                </a:lnTo>
                <a:lnTo>
                  <a:pt x="769" y="0"/>
                </a:lnTo>
                <a:close/>
                <a:moveTo>
                  <a:pt x="865" y="0"/>
                </a:moveTo>
                <a:lnTo>
                  <a:pt x="913" y="0"/>
                </a:lnTo>
                <a:lnTo>
                  <a:pt x="913" y="48"/>
                </a:lnTo>
                <a:lnTo>
                  <a:pt x="865" y="48"/>
                </a:lnTo>
                <a:lnTo>
                  <a:pt x="865" y="0"/>
                </a:lnTo>
                <a:close/>
                <a:moveTo>
                  <a:pt x="961" y="0"/>
                </a:moveTo>
                <a:lnTo>
                  <a:pt x="1009" y="0"/>
                </a:lnTo>
                <a:lnTo>
                  <a:pt x="1009" y="48"/>
                </a:lnTo>
                <a:lnTo>
                  <a:pt x="961" y="48"/>
                </a:lnTo>
                <a:lnTo>
                  <a:pt x="961" y="0"/>
                </a:lnTo>
                <a:close/>
                <a:moveTo>
                  <a:pt x="1057" y="0"/>
                </a:moveTo>
                <a:lnTo>
                  <a:pt x="1105" y="0"/>
                </a:lnTo>
                <a:lnTo>
                  <a:pt x="1105" y="48"/>
                </a:lnTo>
                <a:lnTo>
                  <a:pt x="1057" y="48"/>
                </a:lnTo>
                <a:lnTo>
                  <a:pt x="1057" y="0"/>
                </a:lnTo>
                <a:close/>
                <a:moveTo>
                  <a:pt x="1153" y="0"/>
                </a:moveTo>
                <a:lnTo>
                  <a:pt x="1201" y="0"/>
                </a:lnTo>
                <a:lnTo>
                  <a:pt x="1201" y="48"/>
                </a:lnTo>
                <a:lnTo>
                  <a:pt x="1153" y="48"/>
                </a:lnTo>
                <a:lnTo>
                  <a:pt x="1153" y="0"/>
                </a:lnTo>
                <a:close/>
                <a:moveTo>
                  <a:pt x="1249" y="0"/>
                </a:moveTo>
                <a:lnTo>
                  <a:pt x="1297" y="0"/>
                </a:lnTo>
                <a:lnTo>
                  <a:pt x="1297" y="48"/>
                </a:lnTo>
                <a:lnTo>
                  <a:pt x="1249" y="48"/>
                </a:lnTo>
                <a:lnTo>
                  <a:pt x="1249" y="0"/>
                </a:lnTo>
                <a:close/>
                <a:moveTo>
                  <a:pt x="1345" y="0"/>
                </a:moveTo>
                <a:lnTo>
                  <a:pt x="1393" y="0"/>
                </a:lnTo>
                <a:lnTo>
                  <a:pt x="1393" y="48"/>
                </a:lnTo>
                <a:lnTo>
                  <a:pt x="1345" y="48"/>
                </a:lnTo>
                <a:lnTo>
                  <a:pt x="1345" y="0"/>
                </a:lnTo>
                <a:close/>
                <a:moveTo>
                  <a:pt x="1441" y="0"/>
                </a:moveTo>
                <a:lnTo>
                  <a:pt x="1489" y="0"/>
                </a:lnTo>
                <a:lnTo>
                  <a:pt x="1489" y="48"/>
                </a:lnTo>
                <a:lnTo>
                  <a:pt x="1441" y="48"/>
                </a:lnTo>
                <a:lnTo>
                  <a:pt x="1441" y="0"/>
                </a:lnTo>
                <a:close/>
                <a:moveTo>
                  <a:pt x="1537" y="0"/>
                </a:moveTo>
                <a:lnTo>
                  <a:pt x="1585" y="0"/>
                </a:lnTo>
                <a:lnTo>
                  <a:pt x="1585" y="48"/>
                </a:lnTo>
                <a:lnTo>
                  <a:pt x="1537" y="48"/>
                </a:lnTo>
                <a:lnTo>
                  <a:pt x="1537" y="0"/>
                </a:lnTo>
                <a:close/>
                <a:moveTo>
                  <a:pt x="1633" y="0"/>
                </a:moveTo>
                <a:lnTo>
                  <a:pt x="1681" y="0"/>
                </a:lnTo>
                <a:lnTo>
                  <a:pt x="1681" y="48"/>
                </a:lnTo>
                <a:lnTo>
                  <a:pt x="1633" y="48"/>
                </a:lnTo>
                <a:lnTo>
                  <a:pt x="1633" y="0"/>
                </a:lnTo>
                <a:close/>
                <a:moveTo>
                  <a:pt x="1729" y="0"/>
                </a:moveTo>
                <a:lnTo>
                  <a:pt x="1777" y="0"/>
                </a:lnTo>
                <a:lnTo>
                  <a:pt x="1777" y="48"/>
                </a:lnTo>
                <a:lnTo>
                  <a:pt x="1729" y="48"/>
                </a:lnTo>
                <a:lnTo>
                  <a:pt x="1729" y="0"/>
                </a:lnTo>
                <a:close/>
                <a:moveTo>
                  <a:pt x="1825" y="0"/>
                </a:moveTo>
                <a:lnTo>
                  <a:pt x="1873" y="0"/>
                </a:lnTo>
                <a:lnTo>
                  <a:pt x="1873" y="48"/>
                </a:lnTo>
                <a:lnTo>
                  <a:pt x="1825" y="48"/>
                </a:lnTo>
                <a:lnTo>
                  <a:pt x="1825" y="0"/>
                </a:lnTo>
                <a:close/>
                <a:moveTo>
                  <a:pt x="1921" y="0"/>
                </a:moveTo>
                <a:lnTo>
                  <a:pt x="1969" y="0"/>
                </a:lnTo>
                <a:lnTo>
                  <a:pt x="1969" y="48"/>
                </a:lnTo>
                <a:lnTo>
                  <a:pt x="1921" y="48"/>
                </a:lnTo>
                <a:lnTo>
                  <a:pt x="1921" y="0"/>
                </a:lnTo>
                <a:close/>
                <a:moveTo>
                  <a:pt x="2017" y="0"/>
                </a:moveTo>
                <a:lnTo>
                  <a:pt x="2065" y="0"/>
                </a:lnTo>
                <a:lnTo>
                  <a:pt x="2065" y="48"/>
                </a:lnTo>
                <a:lnTo>
                  <a:pt x="2017" y="48"/>
                </a:lnTo>
                <a:lnTo>
                  <a:pt x="2017" y="0"/>
                </a:lnTo>
                <a:close/>
                <a:moveTo>
                  <a:pt x="2113" y="0"/>
                </a:moveTo>
                <a:lnTo>
                  <a:pt x="2161" y="0"/>
                </a:lnTo>
                <a:lnTo>
                  <a:pt x="2161" y="48"/>
                </a:lnTo>
                <a:lnTo>
                  <a:pt x="2113" y="48"/>
                </a:lnTo>
                <a:lnTo>
                  <a:pt x="2113" y="0"/>
                </a:lnTo>
                <a:close/>
                <a:moveTo>
                  <a:pt x="2209" y="0"/>
                </a:moveTo>
                <a:lnTo>
                  <a:pt x="2257" y="0"/>
                </a:lnTo>
                <a:lnTo>
                  <a:pt x="2257" y="48"/>
                </a:lnTo>
                <a:lnTo>
                  <a:pt x="2209" y="48"/>
                </a:lnTo>
                <a:lnTo>
                  <a:pt x="2209" y="0"/>
                </a:lnTo>
                <a:close/>
                <a:moveTo>
                  <a:pt x="2305" y="0"/>
                </a:moveTo>
                <a:lnTo>
                  <a:pt x="2353" y="0"/>
                </a:lnTo>
                <a:lnTo>
                  <a:pt x="2353" y="48"/>
                </a:lnTo>
                <a:lnTo>
                  <a:pt x="2305" y="48"/>
                </a:lnTo>
                <a:lnTo>
                  <a:pt x="2305" y="0"/>
                </a:lnTo>
                <a:close/>
                <a:moveTo>
                  <a:pt x="2401" y="0"/>
                </a:moveTo>
                <a:lnTo>
                  <a:pt x="2449" y="0"/>
                </a:lnTo>
                <a:lnTo>
                  <a:pt x="2449" y="48"/>
                </a:lnTo>
                <a:lnTo>
                  <a:pt x="2401" y="48"/>
                </a:lnTo>
                <a:lnTo>
                  <a:pt x="2401" y="0"/>
                </a:lnTo>
                <a:close/>
                <a:moveTo>
                  <a:pt x="2497" y="0"/>
                </a:moveTo>
                <a:lnTo>
                  <a:pt x="2545" y="0"/>
                </a:lnTo>
                <a:lnTo>
                  <a:pt x="2545" y="48"/>
                </a:lnTo>
                <a:lnTo>
                  <a:pt x="2497" y="48"/>
                </a:lnTo>
                <a:lnTo>
                  <a:pt x="2497" y="0"/>
                </a:lnTo>
                <a:close/>
                <a:moveTo>
                  <a:pt x="2593" y="0"/>
                </a:moveTo>
                <a:lnTo>
                  <a:pt x="2641" y="0"/>
                </a:lnTo>
                <a:lnTo>
                  <a:pt x="2641" y="48"/>
                </a:lnTo>
                <a:lnTo>
                  <a:pt x="2593" y="48"/>
                </a:lnTo>
                <a:lnTo>
                  <a:pt x="2593" y="0"/>
                </a:lnTo>
                <a:close/>
                <a:moveTo>
                  <a:pt x="2689" y="0"/>
                </a:moveTo>
                <a:lnTo>
                  <a:pt x="2737" y="0"/>
                </a:lnTo>
                <a:lnTo>
                  <a:pt x="2737" y="48"/>
                </a:lnTo>
                <a:lnTo>
                  <a:pt x="2689" y="48"/>
                </a:lnTo>
                <a:lnTo>
                  <a:pt x="2689" y="0"/>
                </a:lnTo>
                <a:close/>
                <a:moveTo>
                  <a:pt x="2785" y="0"/>
                </a:moveTo>
                <a:lnTo>
                  <a:pt x="2833" y="0"/>
                </a:lnTo>
                <a:lnTo>
                  <a:pt x="2833" y="48"/>
                </a:lnTo>
                <a:lnTo>
                  <a:pt x="2785" y="48"/>
                </a:lnTo>
                <a:lnTo>
                  <a:pt x="2785" y="0"/>
                </a:lnTo>
                <a:close/>
                <a:moveTo>
                  <a:pt x="2881" y="0"/>
                </a:moveTo>
                <a:lnTo>
                  <a:pt x="2929" y="0"/>
                </a:lnTo>
                <a:lnTo>
                  <a:pt x="2929" y="48"/>
                </a:lnTo>
                <a:lnTo>
                  <a:pt x="2881" y="48"/>
                </a:lnTo>
                <a:lnTo>
                  <a:pt x="2881" y="0"/>
                </a:lnTo>
                <a:close/>
                <a:moveTo>
                  <a:pt x="2977" y="0"/>
                </a:moveTo>
                <a:lnTo>
                  <a:pt x="3025" y="0"/>
                </a:lnTo>
                <a:lnTo>
                  <a:pt x="3025" y="48"/>
                </a:lnTo>
                <a:lnTo>
                  <a:pt x="2977" y="48"/>
                </a:lnTo>
                <a:lnTo>
                  <a:pt x="2977" y="0"/>
                </a:lnTo>
                <a:close/>
                <a:moveTo>
                  <a:pt x="3073" y="0"/>
                </a:moveTo>
                <a:lnTo>
                  <a:pt x="3121" y="0"/>
                </a:lnTo>
                <a:lnTo>
                  <a:pt x="3121" y="48"/>
                </a:lnTo>
                <a:lnTo>
                  <a:pt x="3073" y="48"/>
                </a:lnTo>
                <a:lnTo>
                  <a:pt x="3073" y="0"/>
                </a:lnTo>
                <a:close/>
                <a:moveTo>
                  <a:pt x="3169" y="0"/>
                </a:moveTo>
                <a:lnTo>
                  <a:pt x="3217" y="0"/>
                </a:lnTo>
                <a:lnTo>
                  <a:pt x="3217" y="48"/>
                </a:lnTo>
                <a:lnTo>
                  <a:pt x="3169" y="48"/>
                </a:lnTo>
                <a:lnTo>
                  <a:pt x="3169" y="0"/>
                </a:lnTo>
                <a:close/>
                <a:moveTo>
                  <a:pt x="3265" y="0"/>
                </a:moveTo>
                <a:lnTo>
                  <a:pt x="3313" y="0"/>
                </a:lnTo>
                <a:lnTo>
                  <a:pt x="3313" y="48"/>
                </a:lnTo>
                <a:lnTo>
                  <a:pt x="3265" y="48"/>
                </a:lnTo>
                <a:lnTo>
                  <a:pt x="3265" y="0"/>
                </a:lnTo>
                <a:close/>
                <a:moveTo>
                  <a:pt x="3361" y="0"/>
                </a:moveTo>
                <a:lnTo>
                  <a:pt x="3409" y="0"/>
                </a:lnTo>
                <a:lnTo>
                  <a:pt x="3409" y="48"/>
                </a:lnTo>
                <a:lnTo>
                  <a:pt x="3361" y="48"/>
                </a:lnTo>
                <a:lnTo>
                  <a:pt x="3361" y="0"/>
                </a:lnTo>
                <a:close/>
                <a:moveTo>
                  <a:pt x="3457" y="0"/>
                </a:moveTo>
                <a:lnTo>
                  <a:pt x="3505" y="0"/>
                </a:lnTo>
                <a:lnTo>
                  <a:pt x="3505" y="48"/>
                </a:lnTo>
                <a:lnTo>
                  <a:pt x="3457" y="48"/>
                </a:lnTo>
                <a:lnTo>
                  <a:pt x="3457" y="0"/>
                </a:lnTo>
                <a:close/>
                <a:moveTo>
                  <a:pt x="3553" y="0"/>
                </a:moveTo>
                <a:lnTo>
                  <a:pt x="3601" y="0"/>
                </a:lnTo>
                <a:lnTo>
                  <a:pt x="3601" y="48"/>
                </a:lnTo>
                <a:lnTo>
                  <a:pt x="3553" y="48"/>
                </a:lnTo>
                <a:lnTo>
                  <a:pt x="3553" y="0"/>
                </a:lnTo>
                <a:close/>
                <a:moveTo>
                  <a:pt x="3649" y="0"/>
                </a:moveTo>
                <a:lnTo>
                  <a:pt x="3697" y="0"/>
                </a:lnTo>
                <a:lnTo>
                  <a:pt x="3697" y="48"/>
                </a:lnTo>
                <a:lnTo>
                  <a:pt x="3649" y="48"/>
                </a:lnTo>
                <a:lnTo>
                  <a:pt x="3649" y="0"/>
                </a:lnTo>
                <a:close/>
                <a:moveTo>
                  <a:pt x="3745" y="0"/>
                </a:moveTo>
                <a:lnTo>
                  <a:pt x="3793" y="0"/>
                </a:lnTo>
                <a:lnTo>
                  <a:pt x="3793" y="48"/>
                </a:lnTo>
                <a:lnTo>
                  <a:pt x="3745" y="48"/>
                </a:lnTo>
                <a:lnTo>
                  <a:pt x="3745" y="0"/>
                </a:lnTo>
                <a:close/>
                <a:moveTo>
                  <a:pt x="3841" y="0"/>
                </a:moveTo>
                <a:lnTo>
                  <a:pt x="3889" y="0"/>
                </a:lnTo>
                <a:lnTo>
                  <a:pt x="3889" y="48"/>
                </a:lnTo>
                <a:lnTo>
                  <a:pt x="3841" y="48"/>
                </a:lnTo>
                <a:lnTo>
                  <a:pt x="3841" y="0"/>
                </a:lnTo>
                <a:close/>
                <a:moveTo>
                  <a:pt x="3937" y="0"/>
                </a:moveTo>
                <a:lnTo>
                  <a:pt x="3985" y="0"/>
                </a:lnTo>
                <a:lnTo>
                  <a:pt x="3985" y="48"/>
                </a:lnTo>
                <a:lnTo>
                  <a:pt x="3937" y="48"/>
                </a:lnTo>
                <a:lnTo>
                  <a:pt x="3937" y="0"/>
                </a:lnTo>
                <a:close/>
                <a:moveTo>
                  <a:pt x="4033" y="0"/>
                </a:moveTo>
                <a:lnTo>
                  <a:pt x="4081" y="0"/>
                </a:lnTo>
                <a:lnTo>
                  <a:pt x="4081" y="48"/>
                </a:lnTo>
                <a:lnTo>
                  <a:pt x="4033" y="48"/>
                </a:lnTo>
                <a:lnTo>
                  <a:pt x="4033" y="0"/>
                </a:lnTo>
                <a:close/>
                <a:moveTo>
                  <a:pt x="4129" y="0"/>
                </a:moveTo>
                <a:lnTo>
                  <a:pt x="4177" y="0"/>
                </a:lnTo>
                <a:lnTo>
                  <a:pt x="4177" y="48"/>
                </a:lnTo>
                <a:lnTo>
                  <a:pt x="4129" y="48"/>
                </a:lnTo>
                <a:lnTo>
                  <a:pt x="4129" y="0"/>
                </a:lnTo>
                <a:close/>
                <a:moveTo>
                  <a:pt x="4225" y="0"/>
                </a:moveTo>
                <a:lnTo>
                  <a:pt x="4273" y="0"/>
                </a:lnTo>
                <a:lnTo>
                  <a:pt x="4273" y="48"/>
                </a:lnTo>
                <a:lnTo>
                  <a:pt x="4225" y="48"/>
                </a:lnTo>
                <a:lnTo>
                  <a:pt x="4225" y="0"/>
                </a:lnTo>
                <a:close/>
                <a:moveTo>
                  <a:pt x="4321" y="0"/>
                </a:moveTo>
                <a:lnTo>
                  <a:pt x="4369" y="0"/>
                </a:lnTo>
                <a:lnTo>
                  <a:pt x="4369" y="48"/>
                </a:lnTo>
                <a:lnTo>
                  <a:pt x="4321" y="48"/>
                </a:lnTo>
                <a:lnTo>
                  <a:pt x="4321" y="0"/>
                </a:lnTo>
                <a:close/>
                <a:moveTo>
                  <a:pt x="4417" y="0"/>
                </a:moveTo>
                <a:lnTo>
                  <a:pt x="4465" y="0"/>
                </a:lnTo>
                <a:lnTo>
                  <a:pt x="4465" y="48"/>
                </a:lnTo>
                <a:lnTo>
                  <a:pt x="4417" y="48"/>
                </a:lnTo>
                <a:lnTo>
                  <a:pt x="4417" y="0"/>
                </a:lnTo>
                <a:close/>
                <a:moveTo>
                  <a:pt x="4513" y="0"/>
                </a:moveTo>
                <a:lnTo>
                  <a:pt x="4561" y="0"/>
                </a:lnTo>
                <a:lnTo>
                  <a:pt x="4561" y="48"/>
                </a:lnTo>
                <a:lnTo>
                  <a:pt x="4513" y="48"/>
                </a:lnTo>
                <a:lnTo>
                  <a:pt x="4513" y="0"/>
                </a:lnTo>
                <a:close/>
                <a:moveTo>
                  <a:pt x="4609" y="0"/>
                </a:moveTo>
                <a:lnTo>
                  <a:pt x="4657" y="0"/>
                </a:lnTo>
                <a:lnTo>
                  <a:pt x="4657" y="48"/>
                </a:lnTo>
                <a:lnTo>
                  <a:pt x="4609" y="48"/>
                </a:lnTo>
                <a:lnTo>
                  <a:pt x="4609" y="0"/>
                </a:lnTo>
                <a:close/>
                <a:moveTo>
                  <a:pt x="4705" y="0"/>
                </a:moveTo>
                <a:lnTo>
                  <a:pt x="4753" y="0"/>
                </a:lnTo>
                <a:lnTo>
                  <a:pt x="4753" y="48"/>
                </a:lnTo>
                <a:lnTo>
                  <a:pt x="4705" y="48"/>
                </a:lnTo>
                <a:lnTo>
                  <a:pt x="4705" y="0"/>
                </a:lnTo>
                <a:close/>
                <a:moveTo>
                  <a:pt x="4801" y="0"/>
                </a:moveTo>
                <a:lnTo>
                  <a:pt x="4849" y="0"/>
                </a:lnTo>
                <a:lnTo>
                  <a:pt x="4849" y="48"/>
                </a:lnTo>
                <a:lnTo>
                  <a:pt x="4801" y="48"/>
                </a:lnTo>
                <a:lnTo>
                  <a:pt x="4801" y="0"/>
                </a:lnTo>
                <a:close/>
                <a:moveTo>
                  <a:pt x="4897" y="0"/>
                </a:moveTo>
                <a:lnTo>
                  <a:pt x="4945" y="0"/>
                </a:lnTo>
                <a:lnTo>
                  <a:pt x="4945" y="48"/>
                </a:lnTo>
                <a:lnTo>
                  <a:pt x="4897" y="48"/>
                </a:lnTo>
                <a:lnTo>
                  <a:pt x="4897" y="0"/>
                </a:lnTo>
                <a:close/>
                <a:moveTo>
                  <a:pt x="4993" y="0"/>
                </a:moveTo>
                <a:lnTo>
                  <a:pt x="5041" y="0"/>
                </a:lnTo>
                <a:lnTo>
                  <a:pt x="5041" y="48"/>
                </a:lnTo>
                <a:lnTo>
                  <a:pt x="4993" y="48"/>
                </a:lnTo>
                <a:lnTo>
                  <a:pt x="4993" y="0"/>
                </a:lnTo>
                <a:close/>
                <a:moveTo>
                  <a:pt x="5089" y="0"/>
                </a:moveTo>
                <a:lnTo>
                  <a:pt x="5137" y="0"/>
                </a:lnTo>
                <a:lnTo>
                  <a:pt x="5137" y="48"/>
                </a:lnTo>
                <a:lnTo>
                  <a:pt x="5089" y="48"/>
                </a:lnTo>
                <a:lnTo>
                  <a:pt x="5089" y="0"/>
                </a:lnTo>
                <a:close/>
                <a:moveTo>
                  <a:pt x="5185" y="0"/>
                </a:moveTo>
                <a:lnTo>
                  <a:pt x="5233" y="0"/>
                </a:lnTo>
                <a:lnTo>
                  <a:pt x="5233" y="48"/>
                </a:lnTo>
                <a:lnTo>
                  <a:pt x="5185" y="48"/>
                </a:lnTo>
                <a:lnTo>
                  <a:pt x="5185" y="0"/>
                </a:lnTo>
                <a:close/>
                <a:moveTo>
                  <a:pt x="5281" y="0"/>
                </a:moveTo>
                <a:lnTo>
                  <a:pt x="5329" y="0"/>
                </a:lnTo>
                <a:lnTo>
                  <a:pt x="5329" y="48"/>
                </a:lnTo>
                <a:lnTo>
                  <a:pt x="5281" y="48"/>
                </a:lnTo>
                <a:lnTo>
                  <a:pt x="5281" y="0"/>
                </a:lnTo>
                <a:close/>
                <a:moveTo>
                  <a:pt x="5377" y="0"/>
                </a:moveTo>
                <a:lnTo>
                  <a:pt x="5425" y="0"/>
                </a:lnTo>
                <a:lnTo>
                  <a:pt x="5425" y="48"/>
                </a:lnTo>
                <a:lnTo>
                  <a:pt x="5377" y="48"/>
                </a:lnTo>
                <a:lnTo>
                  <a:pt x="5377" y="0"/>
                </a:lnTo>
                <a:close/>
                <a:moveTo>
                  <a:pt x="5473" y="0"/>
                </a:moveTo>
                <a:lnTo>
                  <a:pt x="5521" y="0"/>
                </a:lnTo>
                <a:lnTo>
                  <a:pt x="5521" y="48"/>
                </a:lnTo>
                <a:lnTo>
                  <a:pt x="5473" y="48"/>
                </a:lnTo>
                <a:lnTo>
                  <a:pt x="5473" y="0"/>
                </a:lnTo>
                <a:close/>
                <a:moveTo>
                  <a:pt x="5569" y="0"/>
                </a:moveTo>
                <a:lnTo>
                  <a:pt x="5617" y="0"/>
                </a:lnTo>
                <a:lnTo>
                  <a:pt x="5617" y="48"/>
                </a:lnTo>
                <a:lnTo>
                  <a:pt x="5569" y="48"/>
                </a:lnTo>
                <a:lnTo>
                  <a:pt x="5569" y="0"/>
                </a:lnTo>
                <a:close/>
                <a:moveTo>
                  <a:pt x="5665" y="0"/>
                </a:moveTo>
                <a:lnTo>
                  <a:pt x="5713" y="0"/>
                </a:lnTo>
                <a:lnTo>
                  <a:pt x="5713" y="48"/>
                </a:lnTo>
                <a:lnTo>
                  <a:pt x="5665" y="48"/>
                </a:lnTo>
                <a:lnTo>
                  <a:pt x="5665" y="0"/>
                </a:lnTo>
                <a:close/>
                <a:moveTo>
                  <a:pt x="5761" y="0"/>
                </a:moveTo>
                <a:lnTo>
                  <a:pt x="5809" y="0"/>
                </a:lnTo>
                <a:lnTo>
                  <a:pt x="5809" y="48"/>
                </a:lnTo>
                <a:lnTo>
                  <a:pt x="5761" y="48"/>
                </a:lnTo>
                <a:lnTo>
                  <a:pt x="5761" y="0"/>
                </a:lnTo>
                <a:close/>
                <a:moveTo>
                  <a:pt x="5857" y="0"/>
                </a:moveTo>
                <a:lnTo>
                  <a:pt x="5905" y="0"/>
                </a:lnTo>
                <a:lnTo>
                  <a:pt x="5905" y="48"/>
                </a:lnTo>
                <a:lnTo>
                  <a:pt x="5857" y="48"/>
                </a:lnTo>
                <a:lnTo>
                  <a:pt x="5857" y="0"/>
                </a:lnTo>
                <a:close/>
                <a:moveTo>
                  <a:pt x="5953" y="0"/>
                </a:moveTo>
                <a:lnTo>
                  <a:pt x="6001" y="0"/>
                </a:lnTo>
                <a:lnTo>
                  <a:pt x="6001" y="48"/>
                </a:lnTo>
                <a:lnTo>
                  <a:pt x="5953" y="48"/>
                </a:lnTo>
                <a:lnTo>
                  <a:pt x="5953" y="0"/>
                </a:lnTo>
                <a:close/>
                <a:moveTo>
                  <a:pt x="6049" y="0"/>
                </a:moveTo>
                <a:lnTo>
                  <a:pt x="6097" y="0"/>
                </a:lnTo>
                <a:lnTo>
                  <a:pt x="6097" y="48"/>
                </a:lnTo>
                <a:lnTo>
                  <a:pt x="6049" y="48"/>
                </a:lnTo>
                <a:lnTo>
                  <a:pt x="6049" y="0"/>
                </a:lnTo>
                <a:close/>
                <a:moveTo>
                  <a:pt x="6145" y="0"/>
                </a:moveTo>
                <a:lnTo>
                  <a:pt x="6193" y="0"/>
                </a:lnTo>
                <a:lnTo>
                  <a:pt x="6193" y="48"/>
                </a:lnTo>
                <a:lnTo>
                  <a:pt x="6145" y="48"/>
                </a:lnTo>
                <a:lnTo>
                  <a:pt x="6145" y="0"/>
                </a:lnTo>
                <a:close/>
                <a:moveTo>
                  <a:pt x="6241" y="0"/>
                </a:moveTo>
                <a:lnTo>
                  <a:pt x="6289" y="0"/>
                </a:lnTo>
                <a:lnTo>
                  <a:pt x="6289" y="48"/>
                </a:lnTo>
                <a:lnTo>
                  <a:pt x="6241" y="48"/>
                </a:lnTo>
                <a:lnTo>
                  <a:pt x="6241" y="0"/>
                </a:lnTo>
                <a:close/>
                <a:moveTo>
                  <a:pt x="6337" y="0"/>
                </a:moveTo>
                <a:lnTo>
                  <a:pt x="6385" y="0"/>
                </a:lnTo>
                <a:lnTo>
                  <a:pt x="6385" y="48"/>
                </a:lnTo>
                <a:lnTo>
                  <a:pt x="6337" y="48"/>
                </a:lnTo>
                <a:lnTo>
                  <a:pt x="6337" y="0"/>
                </a:lnTo>
                <a:close/>
                <a:moveTo>
                  <a:pt x="6433" y="0"/>
                </a:moveTo>
                <a:lnTo>
                  <a:pt x="6481" y="0"/>
                </a:lnTo>
                <a:lnTo>
                  <a:pt x="6481" y="48"/>
                </a:lnTo>
                <a:lnTo>
                  <a:pt x="6433" y="48"/>
                </a:lnTo>
                <a:lnTo>
                  <a:pt x="6433" y="0"/>
                </a:lnTo>
                <a:close/>
                <a:moveTo>
                  <a:pt x="6529" y="0"/>
                </a:moveTo>
                <a:lnTo>
                  <a:pt x="6577" y="0"/>
                </a:lnTo>
                <a:lnTo>
                  <a:pt x="6577" y="48"/>
                </a:lnTo>
                <a:lnTo>
                  <a:pt x="6529" y="48"/>
                </a:lnTo>
                <a:lnTo>
                  <a:pt x="6529" y="0"/>
                </a:lnTo>
                <a:close/>
                <a:moveTo>
                  <a:pt x="6625" y="0"/>
                </a:moveTo>
                <a:lnTo>
                  <a:pt x="6673" y="0"/>
                </a:lnTo>
                <a:lnTo>
                  <a:pt x="6673" y="48"/>
                </a:lnTo>
                <a:lnTo>
                  <a:pt x="6625" y="48"/>
                </a:lnTo>
                <a:lnTo>
                  <a:pt x="6625" y="0"/>
                </a:lnTo>
                <a:close/>
                <a:moveTo>
                  <a:pt x="6721" y="0"/>
                </a:moveTo>
                <a:lnTo>
                  <a:pt x="6769" y="0"/>
                </a:lnTo>
                <a:lnTo>
                  <a:pt x="6769" y="48"/>
                </a:lnTo>
                <a:lnTo>
                  <a:pt x="6721" y="48"/>
                </a:lnTo>
                <a:lnTo>
                  <a:pt x="6721" y="0"/>
                </a:lnTo>
                <a:close/>
                <a:moveTo>
                  <a:pt x="6824" y="6"/>
                </a:moveTo>
                <a:lnTo>
                  <a:pt x="6854" y="15"/>
                </a:lnTo>
                <a:cubicBezTo>
                  <a:pt x="6857" y="16"/>
                  <a:pt x="6859" y="17"/>
                  <a:pt x="6861" y="19"/>
                </a:cubicBezTo>
                <a:lnTo>
                  <a:pt x="6874" y="28"/>
                </a:lnTo>
                <a:lnTo>
                  <a:pt x="6848" y="67"/>
                </a:lnTo>
                <a:lnTo>
                  <a:pt x="6834" y="58"/>
                </a:lnTo>
                <a:lnTo>
                  <a:pt x="6841" y="61"/>
                </a:lnTo>
                <a:lnTo>
                  <a:pt x="6810" y="52"/>
                </a:lnTo>
                <a:lnTo>
                  <a:pt x="6824" y="6"/>
                </a:lnTo>
                <a:close/>
                <a:moveTo>
                  <a:pt x="6914" y="54"/>
                </a:moveTo>
                <a:lnTo>
                  <a:pt x="6916" y="56"/>
                </a:lnTo>
                <a:cubicBezTo>
                  <a:pt x="6919" y="57"/>
                  <a:pt x="6921" y="60"/>
                  <a:pt x="6923" y="62"/>
                </a:cubicBezTo>
                <a:lnTo>
                  <a:pt x="6948" y="101"/>
                </a:lnTo>
                <a:lnTo>
                  <a:pt x="6908" y="127"/>
                </a:lnTo>
                <a:lnTo>
                  <a:pt x="6882" y="89"/>
                </a:lnTo>
                <a:lnTo>
                  <a:pt x="6889" y="95"/>
                </a:lnTo>
                <a:lnTo>
                  <a:pt x="6887" y="94"/>
                </a:lnTo>
                <a:lnTo>
                  <a:pt x="6914" y="54"/>
                </a:lnTo>
                <a:close/>
                <a:moveTo>
                  <a:pt x="6970" y="150"/>
                </a:moveTo>
                <a:lnTo>
                  <a:pt x="6972" y="156"/>
                </a:lnTo>
                <a:cubicBezTo>
                  <a:pt x="6973" y="158"/>
                  <a:pt x="6973" y="160"/>
                  <a:pt x="6973" y="161"/>
                </a:cubicBezTo>
                <a:lnTo>
                  <a:pt x="6976" y="196"/>
                </a:lnTo>
                <a:lnTo>
                  <a:pt x="6976" y="205"/>
                </a:lnTo>
                <a:lnTo>
                  <a:pt x="6928" y="205"/>
                </a:lnTo>
                <a:lnTo>
                  <a:pt x="6929" y="201"/>
                </a:lnTo>
                <a:lnTo>
                  <a:pt x="6926" y="166"/>
                </a:lnTo>
                <a:lnTo>
                  <a:pt x="6927" y="171"/>
                </a:lnTo>
                <a:lnTo>
                  <a:pt x="6925" y="165"/>
                </a:lnTo>
                <a:lnTo>
                  <a:pt x="6970" y="150"/>
                </a:lnTo>
                <a:close/>
                <a:moveTo>
                  <a:pt x="6976" y="253"/>
                </a:moveTo>
                <a:lnTo>
                  <a:pt x="6976" y="301"/>
                </a:lnTo>
                <a:lnTo>
                  <a:pt x="6928" y="301"/>
                </a:lnTo>
                <a:lnTo>
                  <a:pt x="6928" y="253"/>
                </a:lnTo>
                <a:lnTo>
                  <a:pt x="6976" y="253"/>
                </a:lnTo>
                <a:close/>
                <a:moveTo>
                  <a:pt x="6976" y="349"/>
                </a:moveTo>
                <a:lnTo>
                  <a:pt x="6976" y="397"/>
                </a:lnTo>
                <a:lnTo>
                  <a:pt x="6928" y="397"/>
                </a:lnTo>
                <a:lnTo>
                  <a:pt x="6928" y="349"/>
                </a:lnTo>
                <a:lnTo>
                  <a:pt x="6976" y="349"/>
                </a:lnTo>
                <a:close/>
                <a:moveTo>
                  <a:pt x="6976" y="445"/>
                </a:moveTo>
                <a:lnTo>
                  <a:pt x="6976" y="493"/>
                </a:lnTo>
                <a:lnTo>
                  <a:pt x="6928" y="493"/>
                </a:lnTo>
                <a:lnTo>
                  <a:pt x="6928" y="445"/>
                </a:lnTo>
                <a:lnTo>
                  <a:pt x="6976" y="445"/>
                </a:lnTo>
                <a:close/>
                <a:moveTo>
                  <a:pt x="6976" y="541"/>
                </a:moveTo>
                <a:lnTo>
                  <a:pt x="6976" y="589"/>
                </a:lnTo>
                <a:lnTo>
                  <a:pt x="6928" y="589"/>
                </a:lnTo>
                <a:lnTo>
                  <a:pt x="6928" y="541"/>
                </a:lnTo>
                <a:lnTo>
                  <a:pt x="6976" y="541"/>
                </a:lnTo>
                <a:close/>
                <a:moveTo>
                  <a:pt x="6976" y="637"/>
                </a:moveTo>
                <a:lnTo>
                  <a:pt x="6976" y="685"/>
                </a:lnTo>
                <a:lnTo>
                  <a:pt x="6928" y="685"/>
                </a:lnTo>
                <a:lnTo>
                  <a:pt x="6928" y="637"/>
                </a:lnTo>
                <a:lnTo>
                  <a:pt x="6976" y="637"/>
                </a:lnTo>
                <a:close/>
                <a:moveTo>
                  <a:pt x="6976" y="733"/>
                </a:moveTo>
                <a:lnTo>
                  <a:pt x="6976" y="781"/>
                </a:lnTo>
                <a:lnTo>
                  <a:pt x="6928" y="781"/>
                </a:lnTo>
                <a:lnTo>
                  <a:pt x="6928" y="733"/>
                </a:lnTo>
                <a:lnTo>
                  <a:pt x="6976" y="733"/>
                </a:lnTo>
                <a:close/>
                <a:moveTo>
                  <a:pt x="6976" y="829"/>
                </a:moveTo>
                <a:lnTo>
                  <a:pt x="6976" y="877"/>
                </a:lnTo>
                <a:lnTo>
                  <a:pt x="6928" y="877"/>
                </a:lnTo>
                <a:lnTo>
                  <a:pt x="6928" y="829"/>
                </a:lnTo>
                <a:lnTo>
                  <a:pt x="6976" y="829"/>
                </a:lnTo>
                <a:close/>
                <a:moveTo>
                  <a:pt x="6974" y="927"/>
                </a:moveTo>
                <a:lnTo>
                  <a:pt x="6973" y="929"/>
                </a:lnTo>
                <a:cubicBezTo>
                  <a:pt x="6973" y="930"/>
                  <a:pt x="6973" y="932"/>
                  <a:pt x="6972" y="934"/>
                </a:cubicBezTo>
                <a:lnTo>
                  <a:pt x="6961" y="967"/>
                </a:lnTo>
                <a:cubicBezTo>
                  <a:pt x="6961" y="969"/>
                  <a:pt x="6960" y="971"/>
                  <a:pt x="6959" y="973"/>
                </a:cubicBezTo>
                <a:lnTo>
                  <a:pt x="6952" y="982"/>
                </a:lnTo>
                <a:lnTo>
                  <a:pt x="6912" y="956"/>
                </a:lnTo>
                <a:lnTo>
                  <a:pt x="6918" y="946"/>
                </a:lnTo>
                <a:lnTo>
                  <a:pt x="6916" y="952"/>
                </a:lnTo>
                <a:lnTo>
                  <a:pt x="6927" y="919"/>
                </a:lnTo>
                <a:lnTo>
                  <a:pt x="6926" y="924"/>
                </a:lnTo>
                <a:lnTo>
                  <a:pt x="6926" y="923"/>
                </a:lnTo>
                <a:lnTo>
                  <a:pt x="6974" y="927"/>
                </a:lnTo>
                <a:close/>
                <a:moveTo>
                  <a:pt x="6926" y="1022"/>
                </a:moveTo>
                <a:lnTo>
                  <a:pt x="6923" y="1028"/>
                </a:lnTo>
                <a:cubicBezTo>
                  <a:pt x="6921" y="1030"/>
                  <a:pt x="6918" y="1033"/>
                  <a:pt x="6916" y="1035"/>
                </a:cubicBezTo>
                <a:lnTo>
                  <a:pt x="6881" y="1057"/>
                </a:lnTo>
                <a:lnTo>
                  <a:pt x="6854" y="1017"/>
                </a:lnTo>
                <a:lnTo>
                  <a:pt x="6889" y="994"/>
                </a:lnTo>
                <a:lnTo>
                  <a:pt x="6882" y="1001"/>
                </a:lnTo>
                <a:lnTo>
                  <a:pt x="6886" y="996"/>
                </a:lnTo>
                <a:lnTo>
                  <a:pt x="6926" y="1022"/>
                </a:lnTo>
                <a:close/>
                <a:moveTo>
                  <a:pt x="6832" y="1081"/>
                </a:moveTo>
                <a:lnTo>
                  <a:pt x="6822" y="1084"/>
                </a:lnTo>
                <a:cubicBezTo>
                  <a:pt x="6820" y="1085"/>
                  <a:pt x="6818" y="1085"/>
                  <a:pt x="6817" y="1085"/>
                </a:cubicBezTo>
                <a:lnTo>
                  <a:pt x="6782" y="1088"/>
                </a:lnTo>
                <a:lnTo>
                  <a:pt x="6777" y="1088"/>
                </a:lnTo>
                <a:lnTo>
                  <a:pt x="6777" y="1040"/>
                </a:lnTo>
                <a:lnTo>
                  <a:pt x="6777" y="1041"/>
                </a:lnTo>
                <a:lnTo>
                  <a:pt x="6812" y="1038"/>
                </a:lnTo>
                <a:lnTo>
                  <a:pt x="6807" y="1039"/>
                </a:lnTo>
                <a:lnTo>
                  <a:pt x="6817" y="1035"/>
                </a:lnTo>
                <a:lnTo>
                  <a:pt x="6832" y="1081"/>
                </a:lnTo>
                <a:close/>
                <a:moveTo>
                  <a:pt x="6729" y="1088"/>
                </a:moveTo>
                <a:lnTo>
                  <a:pt x="6681" y="1088"/>
                </a:lnTo>
                <a:lnTo>
                  <a:pt x="6681" y="1040"/>
                </a:lnTo>
                <a:lnTo>
                  <a:pt x="6729" y="1040"/>
                </a:lnTo>
                <a:lnTo>
                  <a:pt x="6729" y="1088"/>
                </a:lnTo>
                <a:close/>
                <a:moveTo>
                  <a:pt x="6633" y="1088"/>
                </a:moveTo>
                <a:lnTo>
                  <a:pt x="6585" y="1088"/>
                </a:lnTo>
                <a:lnTo>
                  <a:pt x="6585" y="1040"/>
                </a:lnTo>
                <a:lnTo>
                  <a:pt x="6633" y="1040"/>
                </a:lnTo>
                <a:lnTo>
                  <a:pt x="6633" y="1088"/>
                </a:lnTo>
                <a:close/>
                <a:moveTo>
                  <a:pt x="6537" y="1088"/>
                </a:moveTo>
                <a:lnTo>
                  <a:pt x="6489" y="1088"/>
                </a:lnTo>
                <a:lnTo>
                  <a:pt x="6489" y="1040"/>
                </a:lnTo>
                <a:lnTo>
                  <a:pt x="6537" y="1040"/>
                </a:lnTo>
                <a:lnTo>
                  <a:pt x="6537" y="1088"/>
                </a:lnTo>
                <a:close/>
                <a:moveTo>
                  <a:pt x="6441" y="1088"/>
                </a:moveTo>
                <a:lnTo>
                  <a:pt x="6393" y="1088"/>
                </a:lnTo>
                <a:lnTo>
                  <a:pt x="6393" y="1040"/>
                </a:lnTo>
                <a:lnTo>
                  <a:pt x="6441" y="1040"/>
                </a:lnTo>
                <a:lnTo>
                  <a:pt x="6441" y="1088"/>
                </a:lnTo>
                <a:close/>
                <a:moveTo>
                  <a:pt x="6345" y="1088"/>
                </a:moveTo>
                <a:lnTo>
                  <a:pt x="6297" y="1088"/>
                </a:lnTo>
                <a:lnTo>
                  <a:pt x="6297" y="1040"/>
                </a:lnTo>
                <a:lnTo>
                  <a:pt x="6345" y="1040"/>
                </a:lnTo>
                <a:lnTo>
                  <a:pt x="6345" y="1088"/>
                </a:lnTo>
                <a:close/>
                <a:moveTo>
                  <a:pt x="6249" y="1088"/>
                </a:moveTo>
                <a:lnTo>
                  <a:pt x="6201" y="1088"/>
                </a:lnTo>
                <a:lnTo>
                  <a:pt x="6201" y="1040"/>
                </a:lnTo>
                <a:lnTo>
                  <a:pt x="6249" y="1040"/>
                </a:lnTo>
                <a:lnTo>
                  <a:pt x="6249" y="1088"/>
                </a:lnTo>
                <a:close/>
                <a:moveTo>
                  <a:pt x="6153" y="1088"/>
                </a:moveTo>
                <a:lnTo>
                  <a:pt x="6105" y="1088"/>
                </a:lnTo>
                <a:lnTo>
                  <a:pt x="6105" y="1040"/>
                </a:lnTo>
                <a:lnTo>
                  <a:pt x="6153" y="1040"/>
                </a:lnTo>
                <a:lnTo>
                  <a:pt x="6153" y="1088"/>
                </a:lnTo>
                <a:close/>
                <a:moveTo>
                  <a:pt x="6057" y="1088"/>
                </a:moveTo>
                <a:lnTo>
                  <a:pt x="6009" y="1088"/>
                </a:lnTo>
                <a:lnTo>
                  <a:pt x="6009" y="1040"/>
                </a:lnTo>
                <a:lnTo>
                  <a:pt x="6057" y="1040"/>
                </a:lnTo>
                <a:lnTo>
                  <a:pt x="6057" y="1088"/>
                </a:lnTo>
                <a:close/>
                <a:moveTo>
                  <a:pt x="5961" y="1088"/>
                </a:moveTo>
                <a:lnTo>
                  <a:pt x="5913" y="1088"/>
                </a:lnTo>
                <a:lnTo>
                  <a:pt x="5913" y="1040"/>
                </a:lnTo>
                <a:lnTo>
                  <a:pt x="5961" y="1040"/>
                </a:lnTo>
                <a:lnTo>
                  <a:pt x="5961" y="1088"/>
                </a:lnTo>
                <a:close/>
                <a:moveTo>
                  <a:pt x="5865" y="1088"/>
                </a:moveTo>
                <a:lnTo>
                  <a:pt x="5817" y="1088"/>
                </a:lnTo>
                <a:lnTo>
                  <a:pt x="5817" y="1040"/>
                </a:lnTo>
                <a:lnTo>
                  <a:pt x="5865" y="1040"/>
                </a:lnTo>
                <a:lnTo>
                  <a:pt x="5865" y="1088"/>
                </a:lnTo>
                <a:close/>
                <a:moveTo>
                  <a:pt x="5769" y="1088"/>
                </a:moveTo>
                <a:lnTo>
                  <a:pt x="5721" y="1088"/>
                </a:lnTo>
                <a:lnTo>
                  <a:pt x="5721" y="1040"/>
                </a:lnTo>
                <a:lnTo>
                  <a:pt x="5769" y="1040"/>
                </a:lnTo>
                <a:lnTo>
                  <a:pt x="5769" y="1088"/>
                </a:lnTo>
                <a:close/>
                <a:moveTo>
                  <a:pt x="5673" y="1088"/>
                </a:moveTo>
                <a:lnTo>
                  <a:pt x="5625" y="1088"/>
                </a:lnTo>
                <a:lnTo>
                  <a:pt x="5625" y="1040"/>
                </a:lnTo>
                <a:lnTo>
                  <a:pt x="5673" y="1040"/>
                </a:lnTo>
                <a:lnTo>
                  <a:pt x="5673" y="1088"/>
                </a:lnTo>
                <a:close/>
                <a:moveTo>
                  <a:pt x="5577" y="1088"/>
                </a:moveTo>
                <a:lnTo>
                  <a:pt x="5529" y="1088"/>
                </a:lnTo>
                <a:lnTo>
                  <a:pt x="5529" y="1040"/>
                </a:lnTo>
                <a:lnTo>
                  <a:pt x="5577" y="1040"/>
                </a:lnTo>
                <a:lnTo>
                  <a:pt x="5577" y="1088"/>
                </a:lnTo>
                <a:close/>
                <a:moveTo>
                  <a:pt x="5481" y="1088"/>
                </a:moveTo>
                <a:lnTo>
                  <a:pt x="5433" y="1088"/>
                </a:lnTo>
                <a:lnTo>
                  <a:pt x="5433" y="1040"/>
                </a:lnTo>
                <a:lnTo>
                  <a:pt x="5481" y="1040"/>
                </a:lnTo>
                <a:lnTo>
                  <a:pt x="5481" y="1088"/>
                </a:lnTo>
                <a:close/>
                <a:moveTo>
                  <a:pt x="5385" y="1088"/>
                </a:moveTo>
                <a:lnTo>
                  <a:pt x="5337" y="1088"/>
                </a:lnTo>
                <a:lnTo>
                  <a:pt x="5337" y="1040"/>
                </a:lnTo>
                <a:lnTo>
                  <a:pt x="5385" y="1040"/>
                </a:lnTo>
                <a:lnTo>
                  <a:pt x="5385" y="1088"/>
                </a:lnTo>
                <a:close/>
                <a:moveTo>
                  <a:pt x="5289" y="1088"/>
                </a:moveTo>
                <a:lnTo>
                  <a:pt x="5241" y="1088"/>
                </a:lnTo>
                <a:lnTo>
                  <a:pt x="5241" y="1040"/>
                </a:lnTo>
                <a:lnTo>
                  <a:pt x="5289" y="1040"/>
                </a:lnTo>
                <a:lnTo>
                  <a:pt x="5289" y="1088"/>
                </a:lnTo>
                <a:close/>
                <a:moveTo>
                  <a:pt x="5193" y="1088"/>
                </a:moveTo>
                <a:lnTo>
                  <a:pt x="5145" y="1088"/>
                </a:lnTo>
                <a:lnTo>
                  <a:pt x="5145" y="1040"/>
                </a:lnTo>
                <a:lnTo>
                  <a:pt x="5193" y="1040"/>
                </a:lnTo>
                <a:lnTo>
                  <a:pt x="5193" y="1088"/>
                </a:lnTo>
                <a:close/>
                <a:moveTo>
                  <a:pt x="5097" y="1088"/>
                </a:moveTo>
                <a:lnTo>
                  <a:pt x="5049" y="1088"/>
                </a:lnTo>
                <a:lnTo>
                  <a:pt x="5049" y="1040"/>
                </a:lnTo>
                <a:lnTo>
                  <a:pt x="5097" y="1040"/>
                </a:lnTo>
                <a:lnTo>
                  <a:pt x="5097" y="1088"/>
                </a:lnTo>
                <a:close/>
                <a:moveTo>
                  <a:pt x="5001" y="1088"/>
                </a:moveTo>
                <a:lnTo>
                  <a:pt x="4953" y="1088"/>
                </a:lnTo>
                <a:lnTo>
                  <a:pt x="4953" y="1040"/>
                </a:lnTo>
                <a:lnTo>
                  <a:pt x="5001" y="1040"/>
                </a:lnTo>
                <a:lnTo>
                  <a:pt x="5001" y="1088"/>
                </a:lnTo>
                <a:close/>
                <a:moveTo>
                  <a:pt x="4905" y="1088"/>
                </a:moveTo>
                <a:lnTo>
                  <a:pt x="4857" y="1088"/>
                </a:lnTo>
                <a:lnTo>
                  <a:pt x="4857" y="1040"/>
                </a:lnTo>
                <a:lnTo>
                  <a:pt x="4905" y="1040"/>
                </a:lnTo>
                <a:lnTo>
                  <a:pt x="4905" y="1088"/>
                </a:lnTo>
                <a:close/>
                <a:moveTo>
                  <a:pt x="4809" y="1088"/>
                </a:moveTo>
                <a:lnTo>
                  <a:pt x="4761" y="1088"/>
                </a:lnTo>
                <a:lnTo>
                  <a:pt x="4761" y="1040"/>
                </a:lnTo>
                <a:lnTo>
                  <a:pt x="4809" y="1040"/>
                </a:lnTo>
                <a:lnTo>
                  <a:pt x="4809" y="1088"/>
                </a:lnTo>
                <a:close/>
                <a:moveTo>
                  <a:pt x="4713" y="1088"/>
                </a:moveTo>
                <a:lnTo>
                  <a:pt x="4665" y="1088"/>
                </a:lnTo>
                <a:lnTo>
                  <a:pt x="4665" y="1040"/>
                </a:lnTo>
                <a:lnTo>
                  <a:pt x="4713" y="1040"/>
                </a:lnTo>
                <a:lnTo>
                  <a:pt x="4713" y="1088"/>
                </a:lnTo>
                <a:close/>
                <a:moveTo>
                  <a:pt x="4617" y="1088"/>
                </a:moveTo>
                <a:lnTo>
                  <a:pt x="4569" y="1088"/>
                </a:lnTo>
                <a:lnTo>
                  <a:pt x="4569" y="1040"/>
                </a:lnTo>
                <a:lnTo>
                  <a:pt x="4617" y="1040"/>
                </a:lnTo>
                <a:lnTo>
                  <a:pt x="4617" y="1088"/>
                </a:lnTo>
                <a:close/>
                <a:moveTo>
                  <a:pt x="4521" y="1088"/>
                </a:moveTo>
                <a:lnTo>
                  <a:pt x="4473" y="1088"/>
                </a:lnTo>
                <a:lnTo>
                  <a:pt x="4473" y="1040"/>
                </a:lnTo>
                <a:lnTo>
                  <a:pt x="4521" y="1040"/>
                </a:lnTo>
                <a:lnTo>
                  <a:pt x="4521" y="1088"/>
                </a:lnTo>
                <a:close/>
                <a:moveTo>
                  <a:pt x="4425" y="1088"/>
                </a:moveTo>
                <a:lnTo>
                  <a:pt x="4377" y="1088"/>
                </a:lnTo>
                <a:lnTo>
                  <a:pt x="4377" y="1040"/>
                </a:lnTo>
                <a:lnTo>
                  <a:pt x="4425" y="1040"/>
                </a:lnTo>
                <a:lnTo>
                  <a:pt x="4425" y="1088"/>
                </a:lnTo>
                <a:close/>
                <a:moveTo>
                  <a:pt x="4329" y="1088"/>
                </a:moveTo>
                <a:lnTo>
                  <a:pt x="4281" y="1088"/>
                </a:lnTo>
                <a:lnTo>
                  <a:pt x="4281" y="1040"/>
                </a:lnTo>
                <a:lnTo>
                  <a:pt x="4329" y="1040"/>
                </a:lnTo>
                <a:lnTo>
                  <a:pt x="4329" y="1088"/>
                </a:lnTo>
                <a:close/>
                <a:moveTo>
                  <a:pt x="4233" y="1088"/>
                </a:moveTo>
                <a:lnTo>
                  <a:pt x="4185" y="1088"/>
                </a:lnTo>
                <a:lnTo>
                  <a:pt x="4185" y="1040"/>
                </a:lnTo>
                <a:lnTo>
                  <a:pt x="4233" y="1040"/>
                </a:lnTo>
                <a:lnTo>
                  <a:pt x="4233" y="1088"/>
                </a:lnTo>
                <a:close/>
                <a:moveTo>
                  <a:pt x="4137" y="1088"/>
                </a:moveTo>
                <a:lnTo>
                  <a:pt x="4089" y="1088"/>
                </a:lnTo>
                <a:lnTo>
                  <a:pt x="4089" y="1040"/>
                </a:lnTo>
                <a:lnTo>
                  <a:pt x="4137" y="1040"/>
                </a:lnTo>
                <a:lnTo>
                  <a:pt x="4137" y="1088"/>
                </a:lnTo>
                <a:close/>
                <a:moveTo>
                  <a:pt x="4041" y="1088"/>
                </a:moveTo>
                <a:lnTo>
                  <a:pt x="3993" y="1088"/>
                </a:lnTo>
                <a:lnTo>
                  <a:pt x="3993" y="1040"/>
                </a:lnTo>
                <a:lnTo>
                  <a:pt x="4041" y="1040"/>
                </a:lnTo>
                <a:lnTo>
                  <a:pt x="4041" y="1088"/>
                </a:lnTo>
                <a:close/>
                <a:moveTo>
                  <a:pt x="3945" y="1088"/>
                </a:moveTo>
                <a:lnTo>
                  <a:pt x="3897" y="1088"/>
                </a:lnTo>
                <a:lnTo>
                  <a:pt x="3897" y="1040"/>
                </a:lnTo>
                <a:lnTo>
                  <a:pt x="3945" y="1040"/>
                </a:lnTo>
                <a:lnTo>
                  <a:pt x="3945" y="1088"/>
                </a:lnTo>
                <a:close/>
                <a:moveTo>
                  <a:pt x="3849" y="1088"/>
                </a:moveTo>
                <a:lnTo>
                  <a:pt x="3801" y="1088"/>
                </a:lnTo>
                <a:lnTo>
                  <a:pt x="3801" y="1040"/>
                </a:lnTo>
                <a:lnTo>
                  <a:pt x="3849" y="1040"/>
                </a:lnTo>
                <a:lnTo>
                  <a:pt x="3849" y="1088"/>
                </a:lnTo>
                <a:close/>
                <a:moveTo>
                  <a:pt x="3753" y="1088"/>
                </a:moveTo>
                <a:lnTo>
                  <a:pt x="3705" y="1088"/>
                </a:lnTo>
                <a:lnTo>
                  <a:pt x="3705" y="1040"/>
                </a:lnTo>
                <a:lnTo>
                  <a:pt x="3753" y="1040"/>
                </a:lnTo>
                <a:lnTo>
                  <a:pt x="3753" y="1088"/>
                </a:lnTo>
                <a:close/>
                <a:moveTo>
                  <a:pt x="3657" y="1088"/>
                </a:moveTo>
                <a:lnTo>
                  <a:pt x="3609" y="1088"/>
                </a:lnTo>
                <a:lnTo>
                  <a:pt x="3609" y="1040"/>
                </a:lnTo>
                <a:lnTo>
                  <a:pt x="3657" y="1040"/>
                </a:lnTo>
                <a:lnTo>
                  <a:pt x="3657" y="1088"/>
                </a:lnTo>
                <a:close/>
                <a:moveTo>
                  <a:pt x="3561" y="1088"/>
                </a:moveTo>
                <a:lnTo>
                  <a:pt x="3513" y="1088"/>
                </a:lnTo>
                <a:lnTo>
                  <a:pt x="3513" y="1040"/>
                </a:lnTo>
                <a:lnTo>
                  <a:pt x="3561" y="1040"/>
                </a:lnTo>
                <a:lnTo>
                  <a:pt x="3561" y="1088"/>
                </a:lnTo>
                <a:close/>
                <a:moveTo>
                  <a:pt x="3465" y="1088"/>
                </a:moveTo>
                <a:lnTo>
                  <a:pt x="3417" y="1088"/>
                </a:lnTo>
                <a:lnTo>
                  <a:pt x="3417" y="1040"/>
                </a:lnTo>
                <a:lnTo>
                  <a:pt x="3465" y="1040"/>
                </a:lnTo>
                <a:lnTo>
                  <a:pt x="3465" y="1088"/>
                </a:lnTo>
                <a:close/>
                <a:moveTo>
                  <a:pt x="3369" y="1088"/>
                </a:moveTo>
                <a:lnTo>
                  <a:pt x="3321" y="1088"/>
                </a:lnTo>
                <a:lnTo>
                  <a:pt x="3321" y="1040"/>
                </a:lnTo>
                <a:lnTo>
                  <a:pt x="3369" y="1040"/>
                </a:lnTo>
                <a:lnTo>
                  <a:pt x="3369" y="1088"/>
                </a:lnTo>
                <a:close/>
                <a:moveTo>
                  <a:pt x="3273" y="1088"/>
                </a:moveTo>
                <a:lnTo>
                  <a:pt x="3225" y="1088"/>
                </a:lnTo>
                <a:lnTo>
                  <a:pt x="3225" y="1040"/>
                </a:lnTo>
                <a:lnTo>
                  <a:pt x="3273" y="1040"/>
                </a:lnTo>
                <a:lnTo>
                  <a:pt x="3273" y="1088"/>
                </a:lnTo>
                <a:close/>
                <a:moveTo>
                  <a:pt x="3177" y="1088"/>
                </a:moveTo>
                <a:lnTo>
                  <a:pt x="3129" y="1088"/>
                </a:lnTo>
                <a:lnTo>
                  <a:pt x="3129" y="1040"/>
                </a:lnTo>
                <a:lnTo>
                  <a:pt x="3177" y="1040"/>
                </a:lnTo>
                <a:lnTo>
                  <a:pt x="3177" y="1088"/>
                </a:lnTo>
                <a:close/>
                <a:moveTo>
                  <a:pt x="3081" y="1088"/>
                </a:moveTo>
                <a:lnTo>
                  <a:pt x="3033" y="1088"/>
                </a:lnTo>
                <a:lnTo>
                  <a:pt x="3033" y="1040"/>
                </a:lnTo>
                <a:lnTo>
                  <a:pt x="3081" y="1040"/>
                </a:lnTo>
                <a:lnTo>
                  <a:pt x="3081" y="1088"/>
                </a:lnTo>
                <a:close/>
                <a:moveTo>
                  <a:pt x="2985" y="1088"/>
                </a:moveTo>
                <a:lnTo>
                  <a:pt x="2937" y="1088"/>
                </a:lnTo>
                <a:lnTo>
                  <a:pt x="2937" y="1040"/>
                </a:lnTo>
                <a:lnTo>
                  <a:pt x="2985" y="1040"/>
                </a:lnTo>
                <a:lnTo>
                  <a:pt x="2985" y="1088"/>
                </a:lnTo>
                <a:close/>
                <a:moveTo>
                  <a:pt x="2889" y="1088"/>
                </a:moveTo>
                <a:lnTo>
                  <a:pt x="2841" y="1088"/>
                </a:lnTo>
                <a:lnTo>
                  <a:pt x="2841" y="1040"/>
                </a:lnTo>
                <a:lnTo>
                  <a:pt x="2889" y="1040"/>
                </a:lnTo>
                <a:lnTo>
                  <a:pt x="2889" y="1088"/>
                </a:lnTo>
                <a:close/>
                <a:moveTo>
                  <a:pt x="2793" y="1088"/>
                </a:moveTo>
                <a:lnTo>
                  <a:pt x="2745" y="1088"/>
                </a:lnTo>
                <a:lnTo>
                  <a:pt x="2745" y="1040"/>
                </a:lnTo>
                <a:lnTo>
                  <a:pt x="2793" y="1040"/>
                </a:lnTo>
                <a:lnTo>
                  <a:pt x="2793" y="1088"/>
                </a:lnTo>
                <a:close/>
                <a:moveTo>
                  <a:pt x="2697" y="1088"/>
                </a:moveTo>
                <a:lnTo>
                  <a:pt x="2649" y="1088"/>
                </a:lnTo>
                <a:lnTo>
                  <a:pt x="2649" y="1040"/>
                </a:lnTo>
                <a:lnTo>
                  <a:pt x="2697" y="1040"/>
                </a:lnTo>
                <a:lnTo>
                  <a:pt x="2697" y="1088"/>
                </a:lnTo>
                <a:close/>
                <a:moveTo>
                  <a:pt x="2601" y="1088"/>
                </a:moveTo>
                <a:lnTo>
                  <a:pt x="2553" y="1088"/>
                </a:lnTo>
                <a:lnTo>
                  <a:pt x="2553" y="1040"/>
                </a:lnTo>
                <a:lnTo>
                  <a:pt x="2601" y="1040"/>
                </a:lnTo>
                <a:lnTo>
                  <a:pt x="2601" y="1088"/>
                </a:lnTo>
                <a:close/>
                <a:moveTo>
                  <a:pt x="2505" y="1088"/>
                </a:moveTo>
                <a:lnTo>
                  <a:pt x="2457" y="1088"/>
                </a:lnTo>
                <a:lnTo>
                  <a:pt x="2457" y="1040"/>
                </a:lnTo>
                <a:lnTo>
                  <a:pt x="2505" y="1040"/>
                </a:lnTo>
                <a:lnTo>
                  <a:pt x="2505" y="1088"/>
                </a:lnTo>
                <a:close/>
                <a:moveTo>
                  <a:pt x="2409" y="1088"/>
                </a:moveTo>
                <a:lnTo>
                  <a:pt x="2361" y="1088"/>
                </a:lnTo>
                <a:lnTo>
                  <a:pt x="2361" y="1040"/>
                </a:lnTo>
                <a:lnTo>
                  <a:pt x="2409" y="1040"/>
                </a:lnTo>
                <a:lnTo>
                  <a:pt x="2409" y="1088"/>
                </a:lnTo>
                <a:close/>
                <a:moveTo>
                  <a:pt x="2313" y="1088"/>
                </a:moveTo>
                <a:lnTo>
                  <a:pt x="2265" y="1088"/>
                </a:lnTo>
                <a:lnTo>
                  <a:pt x="2265" y="1040"/>
                </a:lnTo>
                <a:lnTo>
                  <a:pt x="2313" y="1040"/>
                </a:lnTo>
                <a:lnTo>
                  <a:pt x="2313" y="1088"/>
                </a:lnTo>
                <a:close/>
                <a:moveTo>
                  <a:pt x="2217" y="1088"/>
                </a:moveTo>
                <a:lnTo>
                  <a:pt x="2169" y="1088"/>
                </a:lnTo>
                <a:lnTo>
                  <a:pt x="2169" y="1040"/>
                </a:lnTo>
                <a:lnTo>
                  <a:pt x="2217" y="1040"/>
                </a:lnTo>
                <a:lnTo>
                  <a:pt x="2217" y="1088"/>
                </a:lnTo>
                <a:close/>
                <a:moveTo>
                  <a:pt x="2121" y="1088"/>
                </a:moveTo>
                <a:lnTo>
                  <a:pt x="2073" y="1088"/>
                </a:lnTo>
                <a:lnTo>
                  <a:pt x="2073" y="1040"/>
                </a:lnTo>
                <a:lnTo>
                  <a:pt x="2121" y="1040"/>
                </a:lnTo>
                <a:lnTo>
                  <a:pt x="2121" y="1088"/>
                </a:lnTo>
                <a:close/>
                <a:moveTo>
                  <a:pt x="2025" y="1088"/>
                </a:moveTo>
                <a:lnTo>
                  <a:pt x="1977" y="1088"/>
                </a:lnTo>
                <a:lnTo>
                  <a:pt x="1977" y="1040"/>
                </a:lnTo>
                <a:lnTo>
                  <a:pt x="2025" y="1040"/>
                </a:lnTo>
                <a:lnTo>
                  <a:pt x="2025" y="1088"/>
                </a:lnTo>
                <a:close/>
                <a:moveTo>
                  <a:pt x="1929" y="1088"/>
                </a:moveTo>
                <a:lnTo>
                  <a:pt x="1881" y="1088"/>
                </a:lnTo>
                <a:lnTo>
                  <a:pt x="1881" y="1040"/>
                </a:lnTo>
                <a:lnTo>
                  <a:pt x="1929" y="1040"/>
                </a:lnTo>
                <a:lnTo>
                  <a:pt x="1929" y="1088"/>
                </a:lnTo>
                <a:close/>
                <a:moveTo>
                  <a:pt x="1833" y="1088"/>
                </a:moveTo>
                <a:lnTo>
                  <a:pt x="1785" y="1088"/>
                </a:lnTo>
                <a:lnTo>
                  <a:pt x="1785" y="1040"/>
                </a:lnTo>
                <a:lnTo>
                  <a:pt x="1833" y="1040"/>
                </a:lnTo>
                <a:lnTo>
                  <a:pt x="1833" y="1088"/>
                </a:lnTo>
                <a:close/>
                <a:moveTo>
                  <a:pt x="1737" y="1088"/>
                </a:moveTo>
                <a:lnTo>
                  <a:pt x="1689" y="1088"/>
                </a:lnTo>
                <a:lnTo>
                  <a:pt x="1689" y="1040"/>
                </a:lnTo>
                <a:lnTo>
                  <a:pt x="1737" y="1040"/>
                </a:lnTo>
                <a:lnTo>
                  <a:pt x="1737" y="1088"/>
                </a:lnTo>
                <a:close/>
                <a:moveTo>
                  <a:pt x="1641" y="1088"/>
                </a:moveTo>
                <a:lnTo>
                  <a:pt x="1593" y="1088"/>
                </a:lnTo>
                <a:lnTo>
                  <a:pt x="1593" y="1040"/>
                </a:lnTo>
                <a:lnTo>
                  <a:pt x="1641" y="1040"/>
                </a:lnTo>
                <a:lnTo>
                  <a:pt x="1641" y="1088"/>
                </a:lnTo>
                <a:close/>
                <a:moveTo>
                  <a:pt x="1545" y="1088"/>
                </a:moveTo>
                <a:lnTo>
                  <a:pt x="1497" y="1088"/>
                </a:lnTo>
                <a:lnTo>
                  <a:pt x="1497" y="1040"/>
                </a:lnTo>
                <a:lnTo>
                  <a:pt x="1545" y="1040"/>
                </a:lnTo>
                <a:lnTo>
                  <a:pt x="1545" y="1088"/>
                </a:lnTo>
                <a:close/>
                <a:moveTo>
                  <a:pt x="1449" y="1088"/>
                </a:moveTo>
                <a:lnTo>
                  <a:pt x="1401" y="1088"/>
                </a:lnTo>
                <a:lnTo>
                  <a:pt x="1401" y="1040"/>
                </a:lnTo>
                <a:lnTo>
                  <a:pt x="1449" y="1040"/>
                </a:lnTo>
                <a:lnTo>
                  <a:pt x="1449" y="1088"/>
                </a:lnTo>
                <a:close/>
                <a:moveTo>
                  <a:pt x="1353" y="1088"/>
                </a:moveTo>
                <a:lnTo>
                  <a:pt x="1305" y="1088"/>
                </a:lnTo>
                <a:lnTo>
                  <a:pt x="1305" y="1040"/>
                </a:lnTo>
                <a:lnTo>
                  <a:pt x="1353" y="1040"/>
                </a:lnTo>
                <a:lnTo>
                  <a:pt x="1353" y="1088"/>
                </a:lnTo>
                <a:close/>
                <a:moveTo>
                  <a:pt x="1257" y="1088"/>
                </a:moveTo>
                <a:lnTo>
                  <a:pt x="1209" y="1088"/>
                </a:lnTo>
                <a:lnTo>
                  <a:pt x="1209" y="1040"/>
                </a:lnTo>
                <a:lnTo>
                  <a:pt x="1257" y="1040"/>
                </a:lnTo>
                <a:lnTo>
                  <a:pt x="1257" y="1088"/>
                </a:lnTo>
                <a:close/>
                <a:moveTo>
                  <a:pt x="1161" y="1088"/>
                </a:moveTo>
                <a:lnTo>
                  <a:pt x="1113" y="1088"/>
                </a:lnTo>
                <a:lnTo>
                  <a:pt x="1113" y="1040"/>
                </a:lnTo>
                <a:lnTo>
                  <a:pt x="1161" y="1040"/>
                </a:lnTo>
                <a:lnTo>
                  <a:pt x="1161" y="1088"/>
                </a:lnTo>
                <a:close/>
                <a:moveTo>
                  <a:pt x="1065" y="1088"/>
                </a:moveTo>
                <a:lnTo>
                  <a:pt x="1017" y="1088"/>
                </a:lnTo>
                <a:lnTo>
                  <a:pt x="1017" y="1040"/>
                </a:lnTo>
                <a:lnTo>
                  <a:pt x="1065" y="1040"/>
                </a:lnTo>
                <a:lnTo>
                  <a:pt x="1065" y="1088"/>
                </a:lnTo>
                <a:close/>
                <a:moveTo>
                  <a:pt x="969" y="1088"/>
                </a:moveTo>
                <a:lnTo>
                  <a:pt x="921" y="1088"/>
                </a:lnTo>
                <a:lnTo>
                  <a:pt x="921" y="1040"/>
                </a:lnTo>
                <a:lnTo>
                  <a:pt x="969" y="1040"/>
                </a:lnTo>
                <a:lnTo>
                  <a:pt x="969" y="1088"/>
                </a:lnTo>
                <a:close/>
                <a:moveTo>
                  <a:pt x="873" y="1088"/>
                </a:moveTo>
                <a:lnTo>
                  <a:pt x="825" y="1088"/>
                </a:lnTo>
                <a:lnTo>
                  <a:pt x="825" y="1040"/>
                </a:lnTo>
                <a:lnTo>
                  <a:pt x="873" y="1040"/>
                </a:lnTo>
                <a:lnTo>
                  <a:pt x="873" y="1088"/>
                </a:lnTo>
                <a:close/>
                <a:moveTo>
                  <a:pt x="777" y="1088"/>
                </a:moveTo>
                <a:lnTo>
                  <a:pt x="729" y="1088"/>
                </a:lnTo>
                <a:lnTo>
                  <a:pt x="729" y="1040"/>
                </a:lnTo>
                <a:lnTo>
                  <a:pt x="777" y="1040"/>
                </a:lnTo>
                <a:lnTo>
                  <a:pt x="777" y="1088"/>
                </a:lnTo>
                <a:close/>
                <a:moveTo>
                  <a:pt x="681" y="1088"/>
                </a:moveTo>
                <a:lnTo>
                  <a:pt x="633" y="1088"/>
                </a:lnTo>
                <a:lnTo>
                  <a:pt x="633" y="1040"/>
                </a:lnTo>
                <a:lnTo>
                  <a:pt x="681" y="1040"/>
                </a:lnTo>
                <a:lnTo>
                  <a:pt x="681" y="1088"/>
                </a:lnTo>
                <a:close/>
                <a:moveTo>
                  <a:pt x="585" y="1088"/>
                </a:moveTo>
                <a:lnTo>
                  <a:pt x="537" y="1088"/>
                </a:lnTo>
                <a:lnTo>
                  <a:pt x="537" y="1040"/>
                </a:lnTo>
                <a:lnTo>
                  <a:pt x="585" y="1040"/>
                </a:lnTo>
                <a:lnTo>
                  <a:pt x="585" y="1088"/>
                </a:lnTo>
                <a:close/>
                <a:moveTo>
                  <a:pt x="489" y="1088"/>
                </a:moveTo>
                <a:lnTo>
                  <a:pt x="441" y="1088"/>
                </a:lnTo>
                <a:lnTo>
                  <a:pt x="441" y="1040"/>
                </a:lnTo>
                <a:lnTo>
                  <a:pt x="489" y="1040"/>
                </a:lnTo>
                <a:lnTo>
                  <a:pt x="489" y="1088"/>
                </a:lnTo>
                <a:close/>
                <a:moveTo>
                  <a:pt x="393" y="1088"/>
                </a:moveTo>
                <a:lnTo>
                  <a:pt x="345" y="1088"/>
                </a:lnTo>
                <a:lnTo>
                  <a:pt x="345" y="1040"/>
                </a:lnTo>
                <a:lnTo>
                  <a:pt x="393" y="1040"/>
                </a:lnTo>
                <a:lnTo>
                  <a:pt x="393" y="1088"/>
                </a:lnTo>
                <a:close/>
                <a:moveTo>
                  <a:pt x="297" y="1088"/>
                </a:moveTo>
                <a:lnTo>
                  <a:pt x="249" y="1088"/>
                </a:lnTo>
                <a:lnTo>
                  <a:pt x="249" y="1040"/>
                </a:lnTo>
                <a:lnTo>
                  <a:pt x="297" y="1040"/>
                </a:lnTo>
                <a:lnTo>
                  <a:pt x="297" y="1088"/>
                </a:lnTo>
                <a:close/>
                <a:moveTo>
                  <a:pt x="201" y="1088"/>
                </a:moveTo>
                <a:lnTo>
                  <a:pt x="198" y="1088"/>
                </a:lnTo>
                <a:lnTo>
                  <a:pt x="161" y="1085"/>
                </a:lnTo>
                <a:cubicBezTo>
                  <a:pt x="160" y="1085"/>
                  <a:pt x="158" y="1085"/>
                  <a:pt x="156" y="1084"/>
                </a:cubicBezTo>
                <a:lnTo>
                  <a:pt x="146" y="1081"/>
                </a:lnTo>
                <a:lnTo>
                  <a:pt x="162" y="1036"/>
                </a:lnTo>
                <a:lnTo>
                  <a:pt x="171" y="1039"/>
                </a:lnTo>
                <a:lnTo>
                  <a:pt x="166" y="1038"/>
                </a:lnTo>
                <a:lnTo>
                  <a:pt x="198" y="1040"/>
                </a:lnTo>
                <a:lnTo>
                  <a:pt x="201" y="1040"/>
                </a:lnTo>
                <a:lnTo>
                  <a:pt x="201" y="1088"/>
                </a:lnTo>
                <a:close/>
                <a:moveTo>
                  <a:pt x="98" y="1058"/>
                </a:moveTo>
                <a:lnTo>
                  <a:pt x="62" y="1035"/>
                </a:lnTo>
                <a:cubicBezTo>
                  <a:pt x="60" y="1033"/>
                  <a:pt x="57" y="1031"/>
                  <a:pt x="56" y="1028"/>
                </a:cubicBezTo>
                <a:lnTo>
                  <a:pt x="53" y="1023"/>
                </a:lnTo>
                <a:lnTo>
                  <a:pt x="92" y="997"/>
                </a:lnTo>
                <a:lnTo>
                  <a:pt x="95" y="1001"/>
                </a:lnTo>
                <a:lnTo>
                  <a:pt x="89" y="994"/>
                </a:lnTo>
                <a:lnTo>
                  <a:pt x="124" y="1018"/>
                </a:lnTo>
                <a:lnTo>
                  <a:pt x="98" y="1058"/>
                </a:lnTo>
                <a:close/>
                <a:moveTo>
                  <a:pt x="26" y="984"/>
                </a:moveTo>
                <a:lnTo>
                  <a:pt x="19" y="973"/>
                </a:lnTo>
                <a:cubicBezTo>
                  <a:pt x="17" y="971"/>
                  <a:pt x="16" y="969"/>
                  <a:pt x="15" y="966"/>
                </a:cubicBezTo>
                <a:lnTo>
                  <a:pt x="5" y="933"/>
                </a:lnTo>
                <a:cubicBezTo>
                  <a:pt x="5" y="932"/>
                  <a:pt x="5" y="931"/>
                  <a:pt x="5" y="929"/>
                </a:cubicBezTo>
                <a:lnTo>
                  <a:pt x="5" y="929"/>
                </a:lnTo>
                <a:lnTo>
                  <a:pt x="52" y="923"/>
                </a:lnTo>
                <a:lnTo>
                  <a:pt x="52" y="924"/>
                </a:lnTo>
                <a:lnTo>
                  <a:pt x="51" y="920"/>
                </a:lnTo>
                <a:lnTo>
                  <a:pt x="61" y="953"/>
                </a:lnTo>
                <a:lnTo>
                  <a:pt x="58" y="946"/>
                </a:lnTo>
                <a:lnTo>
                  <a:pt x="66" y="957"/>
                </a:lnTo>
                <a:lnTo>
                  <a:pt x="26" y="98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239" name="直線コネクタ 356"/>
          <p:cNvCxnSpPr/>
          <p:nvPr/>
        </p:nvCxnSpPr>
        <p:spPr bwMode="auto">
          <a:xfrm>
            <a:off x="9234424" y="3976558"/>
            <a:ext cx="1211411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直線コネクタ 359"/>
          <p:cNvCxnSpPr/>
          <p:nvPr/>
        </p:nvCxnSpPr>
        <p:spPr bwMode="auto">
          <a:xfrm>
            <a:off x="3675988" y="3274214"/>
            <a:ext cx="6871676" cy="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1" name="グループ化 1132"/>
          <p:cNvGrpSpPr/>
          <p:nvPr/>
        </p:nvGrpSpPr>
        <p:grpSpPr>
          <a:xfrm>
            <a:off x="10068804" y="3161580"/>
            <a:ext cx="354012" cy="198437"/>
            <a:chOff x="7074185" y="4985901"/>
            <a:chExt cx="354012" cy="198437"/>
          </a:xfrm>
        </p:grpSpPr>
        <p:sp>
          <p:nvSpPr>
            <p:cNvPr id="278" name="Rectangle 235"/>
            <p:cNvSpPr>
              <a:spLocks noChangeArrowheads="1"/>
            </p:cNvSpPr>
            <p:nvPr/>
          </p:nvSpPr>
          <p:spPr bwMode="auto">
            <a:xfrm>
              <a:off x="7074185" y="4985901"/>
              <a:ext cx="320675" cy="1984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9" name="Rectangle 236"/>
            <p:cNvSpPr>
              <a:spLocks noChangeArrowheads="1"/>
            </p:cNvSpPr>
            <p:nvPr/>
          </p:nvSpPr>
          <p:spPr bwMode="auto">
            <a:xfrm>
              <a:off x="7129747" y="5022413"/>
              <a:ext cx="29845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  <a:cs typeface="ＭＳ Ｐゴシック" pitchFamily="50" charset="-128"/>
                </a:rPr>
                <a:t>EFV</a:t>
              </a:r>
              <a:endParaRPr kumimoji="1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242" name="グループ化 1024"/>
          <p:cNvGrpSpPr/>
          <p:nvPr/>
        </p:nvGrpSpPr>
        <p:grpSpPr>
          <a:xfrm>
            <a:off x="8130466" y="3093317"/>
            <a:ext cx="220663" cy="269875"/>
            <a:chOff x="5135847" y="4917638"/>
            <a:chExt cx="220663" cy="269875"/>
          </a:xfrm>
        </p:grpSpPr>
        <p:sp>
          <p:nvSpPr>
            <p:cNvPr id="272" name="Freeform 237"/>
            <p:cNvSpPr>
              <a:spLocks/>
            </p:cNvSpPr>
            <p:nvPr/>
          </p:nvSpPr>
          <p:spPr bwMode="auto">
            <a:xfrm>
              <a:off x="5242210" y="5004951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3" name="Freeform 238"/>
            <p:cNvSpPr>
              <a:spLocks/>
            </p:cNvSpPr>
            <p:nvPr/>
          </p:nvSpPr>
          <p:spPr bwMode="auto">
            <a:xfrm>
              <a:off x="5242210" y="5004951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4" name="Freeform 239"/>
            <p:cNvSpPr>
              <a:spLocks/>
            </p:cNvSpPr>
            <p:nvPr/>
          </p:nvSpPr>
          <p:spPr bwMode="auto">
            <a:xfrm>
              <a:off x="5135847" y="5004951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5" name="Freeform 240"/>
            <p:cNvSpPr>
              <a:spLocks/>
            </p:cNvSpPr>
            <p:nvPr/>
          </p:nvSpPr>
          <p:spPr bwMode="auto">
            <a:xfrm>
              <a:off x="5135847" y="5004951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6" name="Line 241"/>
            <p:cNvSpPr>
              <a:spLocks noChangeShapeType="1"/>
            </p:cNvSpPr>
            <p:nvPr/>
          </p:nvSpPr>
          <p:spPr bwMode="auto">
            <a:xfrm>
              <a:off x="5242210" y="4920813"/>
              <a:ext cx="0" cy="176212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7" name="Line 242"/>
            <p:cNvSpPr>
              <a:spLocks noChangeShapeType="1"/>
            </p:cNvSpPr>
            <p:nvPr/>
          </p:nvSpPr>
          <p:spPr bwMode="auto">
            <a:xfrm>
              <a:off x="5146960" y="4917638"/>
              <a:ext cx="190500" cy="0"/>
            </a:xfrm>
            <a:prstGeom prst="line">
              <a:avLst/>
            </a:prstGeom>
            <a:noFill/>
            <a:ln w="603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43" name="グループ化 26"/>
          <p:cNvGrpSpPr/>
          <p:nvPr/>
        </p:nvGrpSpPr>
        <p:grpSpPr>
          <a:xfrm>
            <a:off x="7252579" y="2974255"/>
            <a:ext cx="222250" cy="388937"/>
            <a:chOff x="4257960" y="4798576"/>
            <a:chExt cx="222250" cy="388937"/>
          </a:xfrm>
        </p:grpSpPr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4365910" y="5004951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365910" y="5004951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4257960" y="5004951"/>
              <a:ext cx="115887" cy="182562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4257960" y="5004951"/>
              <a:ext cx="115887" cy="182562"/>
            </a:xfrm>
            <a:custGeom>
              <a:avLst/>
              <a:gdLst>
                <a:gd name="T0" fmla="*/ 0 w 73"/>
                <a:gd name="T1" fmla="*/ 0 h 115"/>
                <a:gd name="T2" fmla="*/ 73 w 73"/>
                <a:gd name="T3" fmla="*/ 58 h 115"/>
                <a:gd name="T4" fmla="*/ 0 w 73"/>
                <a:gd name="T5" fmla="*/ 115 h 115"/>
                <a:gd name="T6" fmla="*/ 0 w 7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5">
                  <a:moveTo>
                    <a:pt x="0" y="0"/>
                  </a:moveTo>
                  <a:lnTo>
                    <a:pt x="73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8" name="Line 256"/>
            <p:cNvSpPr>
              <a:spLocks noChangeShapeType="1"/>
            </p:cNvSpPr>
            <p:nvPr/>
          </p:nvSpPr>
          <p:spPr bwMode="auto">
            <a:xfrm>
              <a:off x="4373847" y="4912876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9" name="Rectangle 257"/>
            <p:cNvSpPr>
              <a:spLocks noChangeArrowheads="1"/>
            </p:cNvSpPr>
            <p:nvPr/>
          </p:nvSpPr>
          <p:spPr bwMode="auto">
            <a:xfrm>
              <a:off x="4265897" y="4798576"/>
              <a:ext cx="214312" cy="153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0" name="Rectangle 258"/>
            <p:cNvSpPr>
              <a:spLocks noChangeArrowheads="1"/>
            </p:cNvSpPr>
            <p:nvPr/>
          </p:nvSpPr>
          <p:spPr bwMode="auto">
            <a:xfrm>
              <a:off x="4265897" y="4798576"/>
              <a:ext cx="214312" cy="153987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1" name="Rectangle 259"/>
            <p:cNvSpPr>
              <a:spLocks noChangeArrowheads="1"/>
            </p:cNvSpPr>
            <p:nvPr/>
          </p:nvSpPr>
          <p:spPr bwMode="auto">
            <a:xfrm>
              <a:off x="4326222" y="4811276"/>
              <a:ext cx="14446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  <a:cs typeface="ＭＳ Ｐゴシック" pitchFamily="50" charset="-128"/>
                </a:rPr>
                <a:t>M</a:t>
              </a:r>
              <a:endParaRPr kumimoji="1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244" name="グループ化 22"/>
          <p:cNvGrpSpPr/>
          <p:nvPr/>
        </p:nvGrpSpPr>
        <p:grpSpPr>
          <a:xfrm>
            <a:off x="5507916" y="2967905"/>
            <a:ext cx="220663" cy="395287"/>
            <a:chOff x="2513297" y="4792226"/>
            <a:chExt cx="220663" cy="395287"/>
          </a:xfrm>
        </p:grpSpPr>
        <p:sp>
          <p:nvSpPr>
            <p:cNvPr id="256" name="Freeform 260"/>
            <p:cNvSpPr>
              <a:spLocks/>
            </p:cNvSpPr>
            <p:nvPr/>
          </p:nvSpPr>
          <p:spPr bwMode="auto">
            <a:xfrm>
              <a:off x="2619660" y="5004951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7" name="Freeform 261"/>
            <p:cNvSpPr>
              <a:spLocks/>
            </p:cNvSpPr>
            <p:nvPr/>
          </p:nvSpPr>
          <p:spPr bwMode="auto">
            <a:xfrm>
              <a:off x="2619660" y="5004951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8" name="Freeform 262"/>
            <p:cNvSpPr>
              <a:spLocks/>
            </p:cNvSpPr>
            <p:nvPr/>
          </p:nvSpPr>
          <p:spPr bwMode="auto">
            <a:xfrm>
              <a:off x="2513297" y="5004951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9" name="Freeform 263"/>
            <p:cNvSpPr>
              <a:spLocks/>
            </p:cNvSpPr>
            <p:nvPr/>
          </p:nvSpPr>
          <p:spPr bwMode="auto">
            <a:xfrm>
              <a:off x="2513297" y="5004951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0" name="Line 264"/>
            <p:cNvSpPr>
              <a:spLocks noChangeShapeType="1"/>
            </p:cNvSpPr>
            <p:nvPr/>
          </p:nvSpPr>
          <p:spPr bwMode="auto">
            <a:xfrm>
              <a:off x="2627597" y="4912876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1" name="Oval 265"/>
            <p:cNvSpPr>
              <a:spLocks noChangeArrowheads="1"/>
            </p:cNvSpPr>
            <p:nvPr/>
          </p:nvSpPr>
          <p:spPr bwMode="auto">
            <a:xfrm>
              <a:off x="2529172" y="4792226"/>
              <a:ext cx="198437" cy="1984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2" name="Oval 266"/>
            <p:cNvSpPr>
              <a:spLocks noChangeArrowheads="1"/>
            </p:cNvSpPr>
            <p:nvPr/>
          </p:nvSpPr>
          <p:spPr bwMode="auto">
            <a:xfrm>
              <a:off x="2529172" y="4792226"/>
              <a:ext cx="198437" cy="19843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3" name="Rectangle 267"/>
            <p:cNvSpPr>
              <a:spLocks noChangeArrowheads="1"/>
            </p:cNvSpPr>
            <p:nvPr/>
          </p:nvSpPr>
          <p:spPr bwMode="auto">
            <a:xfrm>
              <a:off x="2595847" y="4830326"/>
              <a:ext cx="122237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  <a:cs typeface="ＭＳ Ｐゴシック" pitchFamily="50" charset="-128"/>
                </a:rPr>
                <a:t>P</a:t>
              </a:r>
              <a:endParaRPr kumimoji="1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245" name="グループ化 19"/>
          <p:cNvGrpSpPr/>
          <p:nvPr/>
        </p:nvGrpSpPr>
        <p:grpSpPr>
          <a:xfrm>
            <a:off x="4623679" y="2974255"/>
            <a:ext cx="222250" cy="388937"/>
            <a:chOff x="1629060" y="4798576"/>
            <a:chExt cx="222250" cy="388937"/>
          </a:xfrm>
        </p:grpSpPr>
        <p:sp>
          <p:nvSpPr>
            <p:cNvPr id="248" name="Freeform 268"/>
            <p:cNvSpPr>
              <a:spLocks/>
            </p:cNvSpPr>
            <p:nvPr/>
          </p:nvSpPr>
          <p:spPr bwMode="auto">
            <a:xfrm>
              <a:off x="1737010" y="5004951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49" name="Freeform 269"/>
            <p:cNvSpPr>
              <a:spLocks/>
            </p:cNvSpPr>
            <p:nvPr/>
          </p:nvSpPr>
          <p:spPr bwMode="auto">
            <a:xfrm>
              <a:off x="1737010" y="5004951"/>
              <a:ext cx="114300" cy="182562"/>
            </a:xfrm>
            <a:custGeom>
              <a:avLst/>
              <a:gdLst>
                <a:gd name="T0" fmla="*/ 72 w 72"/>
                <a:gd name="T1" fmla="*/ 115 h 115"/>
                <a:gd name="T2" fmla="*/ 0 w 72"/>
                <a:gd name="T3" fmla="*/ 58 h 115"/>
                <a:gd name="T4" fmla="*/ 72 w 72"/>
                <a:gd name="T5" fmla="*/ 0 h 115"/>
                <a:gd name="T6" fmla="*/ 72 w 7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72" y="115"/>
                  </a:moveTo>
                  <a:lnTo>
                    <a:pt x="0" y="58"/>
                  </a:lnTo>
                  <a:lnTo>
                    <a:pt x="72" y="0"/>
                  </a:lnTo>
                  <a:lnTo>
                    <a:pt x="72" y="115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0" name="Freeform 270"/>
            <p:cNvSpPr>
              <a:spLocks/>
            </p:cNvSpPr>
            <p:nvPr/>
          </p:nvSpPr>
          <p:spPr bwMode="auto">
            <a:xfrm>
              <a:off x="1629060" y="5004951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1" name="Freeform 271"/>
            <p:cNvSpPr>
              <a:spLocks/>
            </p:cNvSpPr>
            <p:nvPr/>
          </p:nvSpPr>
          <p:spPr bwMode="auto">
            <a:xfrm>
              <a:off x="1629060" y="5004951"/>
              <a:ext cx="114300" cy="182562"/>
            </a:xfrm>
            <a:custGeom>
              <a:avLst/>
              <a:gdLst>
                <a:gd name="T0" fmla="*/ 0 w 72"/>
                <a:gd name="T1" fmla="*/ 0 h 115"/>
                <a:gd name="T2" fmla="*/ 72 w 72"/>
                <a:gd name="T3" fmla="*/ 58 h 115"/>
                <a:gd name="T4" fmla="*/ 0 w 72"/>
                <a:gd name="T5" fmla="*/ 115 h 115"/>
                <a:gd name="T6" fmla="*/ 0 w 7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5">
                  <a:moveTo>
                    <a:pt x="0" y="0"/>
                  </a:moveTo>
                  <a:lnTo>
                    <a:pt x="72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2" name="Line 272"/>
            <p:cNvSpPr>
              <a:spLocks noChangeShapeType="1"/>
            </p:cNvSpPr>
            <p:nvPr/>
          </p:nvSpPr>
          <p:spPr bwMode="auto">
            <a:xfrm>
              <a:off x="1743360" y="4912876"/>
              <a:ext cx="0" cy="1793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3" name="Rectangle 273"/>
            <p:cNvSpPr>
              <a:spLocks noChangeArrowheads="1"/>
            </p:cNvSpPr>
            <p:nvPr/>
          </p:nvSpPr>
          <p:spPr bwMode="auto">
            <a:xfrm>
              <a:off x="1636997" y="4798576"/>
              <a:ext cx="214312" cy="153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4" name="Rectangle 274"/>
            <p:cNvSpPr>
              <a:spLocks noChangeArrowheads="1"/>
            </p:cNvSpPr>
            <p:nvPr/>
          </p:nvSpPr>
          <p:spPr bwMode="auto">
            <a:xfrm>
              <a:off x="1636997" y="4798576"/>
              <a:ext cx="214312" cy="153987"/>
            </a:xfrm>
            <a:prstGeom prst="rect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5" name="Rectangle 275"/>
            <p:cNvSpPr>
              <a:spLocks noChangeArrowheads="1"/>
            </p:cNvSpPr>
            <p:nvPr/>
          </p:nvSpPr>
          <p:spPr bwMode="auto">
            <a:xfrm>
              <a:off x="1697322" y="4811276"/>
              <a:ext cx="14446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  <a:cs typeface="ＭＳ Ｐゴシック" pitchFamily="50" charset="-128"/>
                </a:rPr>
                <a:t>M</a:t>
              </a:r>
              <a:endParaRPr kumimoji="1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cxnSp>
        <p:nvCxnSpPr>
          <p:cNvPr id="246" name="直線コネクタ 361"/>
          <p:cNvCxnSpPr/>
          <p:nvPr/>
        </p:nvCxnSpPr>
        <p:spPr bwMode="auto">
          <a:xfrm flipV="1">
            <a:off x="10446939" y="3099986"/>
            <a:ext cx="0" cy="174228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線コネクタ 362"/>
          <p:cNvCxnSpPr/>
          <p:nvPr/>
        </p:nvCxnSpPr>
        <p:spPr bwMode="auto">
          <a:xfrm flipH="1" flipV="1">
            <a:off x="10438690" y="3971824"/>
            <a:ext cx="8249" cy="202490"/>
          </a:xfrm>
          <a:prstGeom prst="line">
            <a:avLst/>
          </a:prstGeom>
          <a:solidFill>
            <a:srgbClr val="008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" name="四角形吹き出し 353"/>
          <p:cNvSpPr/>
          <p:nvPr/>
        </p:nvSpPr>
        <p:spPr bwMode="auto">
          <a:xfrm>
            <a:off x="11093533" y="2347501"/>
            <a:ext cx="1070145" cy="554887"/>
          </a:xfrm>
          <a:prstGeom prst="wedgeRectCallout">
            <a:avLst>
              <a:gd name="adj1" fmla="val -134247"/>
              <a:gd name="adj2" fmla="val 102623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0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Pressure-equalization type</a:t>
            </a:r>
            <a:endParaRPr kumimoji="1" lang="ja-JP" altLang="en-US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3" name="Pfeil nach rechts 332"/>
          <p:cNvSpPr/>
          <p:nvPr/>
        </p:nvSpPr>
        <p:spPr>
          <a:xfrm>
            <a:off x="609600" y="2515320"/>
            <a:ext cx="2796783" cy="91368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Current</a:t>
            </a:r>
            <a:r>
              <a:rPr lang="de-DE" dirty="0"/>
              <a:t> UN R110 </a:t>
            </a:r>
            <a:r>
              <a:rPr lang="de-DE" dirty="0" err="1"/>
              <a:t>Configuration</a:t>
            </a:r>
            <a:endParaRPr lang="de-DE" dirty="0"/>
          </a:p>
        </p:txBody>
      </p:sp>
      <p:sp>
        <p:nvSpPr>
          <p:cNvPr id="334" name="Pfeil nach rechts 333"/>
          <p:cNvSpPr/>
          <p:nvPr/>
        </p:nvSpPr>
        <p:spPr>
          <a:xfrm>
            <a:off x="634921" y="3739456"/>
            <a:ext cx="2796783" cy="91368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Proposed</a:t>
            </a:r>
            <a:r>
              <a:rPr lang="de-DE" dirty="0"/>
              <a:t> New Alternative</a:t>
            </a:r>
          </a:p>
        </p:txBody>
      </p:sp>
      <p:sp>
        <p:nvSpPr>
          <p:cNvPr id="335" name="Rechteck 334"/>
          <p:cNvSpPr/>
          <p:nvPr/>
        </p:nvSpPr>
        <p:spPr>
          <a:xfrm>
            <a:off x="623392" y="4941168"/>
            <a:ext cx="11161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proposal amends the definition of the excess flow valve (EFV) in the sub group of pressure-equalization type and shut-off type excess flow valves to enable a configuration which uses an automatic valve separated with piping from the cylinder but close by the container, instead of an automatic cylinder valve fitted to the container.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3432" y="1438230"/>
            <a:ext cx="10598968" cy="4727074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Amend</a:t>
            </a:r>
            <a:r>
              <a:rPr lang="fr-FR" dirty="0"/>
              <a:t> </a:t>
            </a:r>
            <a:r>
              <a:rPr lang="fr-FR" dirty="0" err="1"/>
              <a:t>definition</a:t>
            </a:r>
            <a:r>
              <a:rPr lang="fr-FR" dirty="0"/>
              <a:t> of </a:t>
            </a:r>
            <a:r>
              <a:rPr lang="en-US" dirty="0"/>
              <a:t>“</a:t>
            </a:r>
            <a:r>
              <a:rPr lang="fr-FR" dirty="0"/>
              <a:t>Excess flow valve</a:t>
            </a:r>
            <a:r>
              <a:rPr lang="en-US" dirty="0"/>
              <a:t>”</a:t>
            </a:r>
            <a:r>
              <a:rPr lang="fr-FR" dirty="0"/>
              <a:t> to </a:t>
            </a:r>
            <a:r>
              <a:rPr lang="fr-FR" dirty="0" err="1"/>
              <a:t>differentiate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pressure-</a:t>
            </a:r>
            <a:r>
              <a:rPr lang="fr-FR" dirty="0" err="1"/>
              <a:t>equalization</a:t>
            </a:r>
            <a:r>
              <a:rPr lang="fr-FR" dirty="0"/>
              <a:t> type and </a:t>
            </a:r>
            <a:r>
              <a:rPr lang="fr-FR" dirty="0" err="1"/>
              <a:t>shut</a:t>
            </a:r>
            <a:r>
              <a:rPr lang="fr-FR" dirty="0"/>
              <a:t>-off type </a:t>
            </a:r>
            <a:r>
              <a:rPr lang="fr-FR" dirty="0" err="1"/>
              <a:t>excess</a:t>
            </a:r>
            <a:r>
              <a:rPr lang="fr-FR" dirty="0"/>
              <a:t> flow valves:</a:t>
            </a:r>
          </a:p>
          <a:p>
            <a:pPr marL="400050" lvl="1" indent="0">
              <a:buNone/>
            </a:pPr>
            <a:r>
              <a:rPr lang="fr-FR" sz="2400" dirty="0"/>
              <a:t>4.21. "</a:t>
            </a:r>
            <a:r>
              <a:rPr lang="fr-FR" sz="2400" i="1" dirty="0" err="1"/>
              <a:t>Excess</a:t>
            </a:r>
            <a:r>
              <a:rPr lang="fr-FR" sz="2400" i="1" dirty="0"/>
              <a:t> flow valve</a:t>
            </a:r>
            <a:r>
              <a:rPr lang="fr-FR" sz="2400" dirty="0"/>
              <a:t>" (</a:t>
            </a:r>
            <a:r>
              <a:rPr lang="fr-FR" sz="2400" dirty="0" err="1"/>
              <a:t>excess</a:t>
            </a:r>
            <a:r>
              <a:rPr lang="fr-FR" sz="2400" dirty="0"/>
              <a:t> flow </a:t>
            </a:r>
            <a:r>
              <a:rPr lang="fr-FR" sz="2400" dirty="0" err="1"/>
              <a:t>limiting</a:t>
            </a:r>
            <a:r>
              <a:rPr lang="fr-FR" sz="2400" dirty="0"/>
              <a:t> </a:t>
            </a:r>
            <a:r>
              <a:rPr lang="fr-FR" sz="2400" dirty="0" err="1"/>
              <a:t>device</a:t>
            </a:r>
            <a:r>
              <a:rPr lang="fr-FR" sz="2400" dirty="0"/>
              <a:t>) </a:t>
            </a:r>
            <a:r>
              <a:rPr lang="fr-FR" sz="2400" dirty="0" err="1"/>
              <a:t>means</a:t>
            </a:r>
            <a:r>
              <a:rPr lang="fr-FR" sz="2400" dirty="0"/>
              <a:t> a </a:t>
            </a:r>
            <a:r>
              <a:rPr lang="fr-FR" sz="2400" dirty="0" err="1"/>
              <a:t>device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automatically</a:t>
            </a:r>
            <a:r>
              <a:rPr lang="fr-FR" sz="2400" dirty="0"/>
              <a:t> </a:t>
            </a:r>
            <a:r>
              <a:rPr lang="fr-FR" sz="2400" dirty="0" err="1"/>
              <a:t>shuts</a:t>
            </a:r>
            <a:r>
              <a:rPr lang="fr-FR" sz="2400" dirty="0"/>
              <a:t> off, or </a:t>
            </a:r>
            <a:r>
              <a:rPr lang="fr-FR" sz="2400" dirty="0" err="1"/>
              <a:t>limits</a:t>
            </a:r>
            <a:r>
              <a:rPr lang="fr-FR" sz="2400" dirty="0"/>
              <a:t>, the </a:t>
            </a:r>
            <a:r>
              <a:rPr lang="fr-FR" sz="2400" dirty="0" err="1"/>
              <a:t>gas</a:t>
            </a:r>
            <a:r>
              <a:rPr lang="fr-FR" sz="2400" dirty="0"/>
              <a:t> or </a:t>
            </a:r>
            <a:r>
              <a:rPr lang="fr-FR" sz="2400" dirty="0" err="1"/>
              <a:t>liquid</a:t>
            </a:r>
            <a:r>
              <a:rPr lang="fr-FR" sz="2400" dirty="0"/>
              <a:t> flow </a:t>
            </a:r>
            <a:r>
              <a:rPr lang="fr-FR" sz="2400" dirty="0" err="1"/>
              <a:t>when</a:t>
            </a:r>
            <a:r>
              <a:rPr lang="fr-FR" sz="2400" dirty="0"/>
              <a:t> the flow </a:t>
            </a:r>
            <a:r>
              <a:rPr lang="fr-FR" sz="2400" dirty="0" err="1"/>
              <a:t>exceeds</a:t>
            </a:r>
            <a:r>
              <a:rPr lang="fr-FR" sz="2400" dirty="0"/>
              <a:t> a set design value.</a:t>
            </a:r>
            <a:endParaRPr lang="de-DE" sz="2400" dirty="0"/>
          </a:p>
          <a:p>
            <a:pPr marL="400050" lvl="1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4.21.1 </a:t>
            </a:r>
            <a:r>
              <a:rPr lang="en-US" sz="2400" b="1" dirty="0">
                <a:solidFill>
                  <a:srgbClr val="0070C0"/>
                </a:solidFill>
              </a:rPr>
              <a:t>“</a:t>
            </a:r>
            <a:r>
              <a:rPr lang="en-GB" sz="2400" b="1" dirty="0">
                <a:solidFill>
                  <a:srgbClr val="0070C0"/>
                </a:solidFill>
              </a:rPr>
              <a:t>Pressure-equalization type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excess</a:t>
            </a:r>
            <a:r>
              <a:rPr lang="fr-FR" sz="2400" b="1" dirty="0">
                <a:solidFill>
                  <a:srgbClr val="0070C0"/>
                </a:solidFill>
              </a:rPr>
              <a:t> flow valve</a:t>
            </a:r>
            <a:r>
              <a:rPr lang="en-US" sz="2400" b="1" dirty="0">
                <a:solidFill>
                  <a:srgbClr val="0070C0"/>
                </a:solidFill>
              </a:rPr>
              <a:t>”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means</a:t>
            </a:r>
            <a:r>
              <a:rPr lang="fr-FR" sz="2400" b="1" dirty="0">
                <a:solidFill>
                  <a:srgbClr val="0070C0"/>
                </a:solidFill>
              </a:rPr>
              <a:t> an </a:t>
            </a:r>
            <a:r>
              <a:rPr lang="fr-FR" sz="2400" b="1" dirty="0" err="1">
                <a:solidFill>
                  <a:srgbClr val="0070C0"/>
                </a:solidFill>
              </a:rPr>
              <a:t>excess</a:t>
            </a:r>
            <a:r>
              <a:rPr lang="fr-FR" sz="2400" b="1" dirty="0">
                <a:solidFill>
                  <a:srgbClr val="0070C0"/>
                </a:solidFill>
              </a:rPr>
              <a:t> flow valve </a:t>
            </a:r>
            <a:r>
              <a:rPr lang="fr-FR" sz="2400" b="1" dirty="0" err="1">
                <a:solidFill>
                  <a:srgbClr val="0070C0"/>
                </a:solidFill>
              </a:rPr>
              <a:t>which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automatically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resets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when</a:t>
            </a:r>
            <a:r>
              <a:rPr lang="fr-FR" sz="2400" b="1" dirty="0">
                <a:solidFill>
                  <a:srgbClr val="0070C0"/>
                </a:solidFill>
              </a:rPr>
              <a:t> the </a:t>
            </a:r>
            <a:r>
              <a:rPr lang="fr-FR" sz="2400" b="1" dirty="0" err="1">
                <a:solidFill>
                  <a:srgbClr val="0070C0"/>
                </a:solidFill>
              </a:rPr>
              <a:t>excess</a:t>
            </a:r>
            <a:r>
              <a:rPr lang="fr-FR" sz="2400" b="1" dirty="0">
                <a:solidFill>
                  <a:srgbClr val="0070C0"/>
                </a:solidFill>
              </a:rPr>
              <a:t> flow condition </a:t>
            </a:r>
            <a:r>
              <a:rPr lang="fr-FR" sz="2400" b="1" dirty="0" err="1">
                <a:solidFill>
                  <a:srgbClr val="0070C0"/>
                </a:solidFill>
              </a:rPr>
              <a:t>is</a:t>
            </a:r>
            <a:r>
              <a:rPr lang="fr-FR" sz="2400" b="1" dirty="0">
                <a:solidFill>
                  <a:srgbClr val="0070C0"/>
                </a:solidFill>
              </a:rPr>
              <a:t> no longer </a:t>
            </a:r>
            <a:r>
              <a:rPr lang="fr-FR" sz="2400" b="1" dirty="0" err="1">
                <a:solidFill>
                  <a:srgbClr val="0070C0"/>
                </a:solidFill>
              </a:rPr>
              <a:t>present</a:t>
            </a:r>
            <a:r>
              <a:rPr lang="fr-FR" sz="2400" b="1" dirty="0">
                <a:solidFill>
                  <a:srgbClr val="0070C0"/>
                </a:solidFill>
              </a:rPr>
              <a:t>.</a:t>
            </a:r>
            <a:endParaRPr lang="de-DE" sz="2400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4.21.2 </a:t>
            </a:r>
            <a:r>
              <a:rPr lang="en-US" sz="2400" b="1" dirty="0">
                <a:solidFill>
                  <a:srgbClr val="0070C0"/>
                </a:solidFill>
              </a:rPr>
              <a:t>“</a:t>
            </a:r>
            <a:r>
              <a:rPr lang="en-GB" sz="2400" b="1" dirty="0">
                <a:solidFill>
                  <a:srgbClr val="0070C0"/>
                </a:solidFill>
              </a:rPr>
              <a:t>Shut-off type excess flow valve” means an excess flow valve that stops flow when in the closed position, which has to be reset by manual operation.</a:t>
            </a:r>
            <a:endParaRPr lang="de-DE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Proposal</a:t>
            </a:r>
            <a:r>
              <a:rPr lang="fr-FR" dirty="0"/>
              <a:t>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360" y="1294214"/>
            <a:ext cx="11665296" cy="4727074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Amend</a:t>
            </a:r>
            <a:r>
              <a:rPr lang="fr-FR" dirty="0"/>
              <a:t> the CNG system </a:t>
            </a:r>
            <a:r>
              <a:rPr lang="fr-FR" dirty="0" err="1"/>
              <a:t>requirements</a:t>
            </a:r>
            <a:r>
              <a:rPr lang="fr-FR" dirty="0"/>
              <a:t> in </a:t>
            </a:r>
            <a:r>
              <a:rPr lang="fr-FR" dirty="0" err="1"/>
              <a:t>paragraphs</a:t>
            </a:r>
            <a:r>
              <a:rPr lang="fr-FR" dirty="0"/>
              <a:t> 18.3.1.4. and 18.5.1.1. </a:t>
            </a:r>
            <a:r>
              <a:rPr lang="fr-FR" dirty="0" err="1"/>
              <a:t>such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cylinder</a:t>
            </a:r>
            <a:r>
              <a:rPr lang="fr-FR" dirty="0"/>
              <a:t> valve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substituted</a:t>
            </a:r>
            <a:r>
              <a:rPr lang="fr-FR" dirty="0"/>
              <a:t> in case a </a:t>
            </a:r>
            <a:r>
              <a:rPr lang="fr-FR" dirty="0" err="1"/>
              <a:t>Shut</a:t>
            </a:r>
            <a:r>
              <a:rPr lang="fr-FR" dirty="0"/>
              <a:t>-Off Type </a:t>
            </a:r>
            <a:r>
              <a:rPr lang="fr-FR" dirty="0" err="1"/>
              <a:t>Excess</a:t>
            </a:r>
            <a:r>
              <a:rPr lang="fr-FR" dirty="0"/>
              <a:t> flow valve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:</a:t>
            </a:r>
          </a:p>
          <a:p>
            <a:pPr marL="400050" lvl="1" indent="0">
              <a:buNone/>
            </a:pPr>
            <a:r>
              <a:rPr lang="en-US" sz="2400" dirty="0"/>
              <a:t>18.3.1.4.	Automatic cylinder valve </a:t>
            </a:r>
            <a:r>
              <a:rPr lang="en-US" sz="2400" b="1" dirty="0">
                <a:solidFill>
                  <a:srgbClr val="0070C0"/>
                </a:solidFill>
              </a:rPr>
              <a:t>or automatic valve</a:t>
            </a:r>
            <a:r>
              <a:rPr lang="en-US" sz="2400" dirty="0"/>
              <a:t>;</a:t>
            </a:r>
          </a:p>
          <a:p>
            <a:pPr marL="400050" lvl="1" indent="0">
              <a:buNone/>
            </a:pPr>
            <a:r>
              <a:rPr lang="en-US" sz="2400" dirty="0"/>
              <a:t>18.5.1.1.	An automatic cylinder valve shall be installed directly on each CNG container and to each CNG accumulator.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automatic cylinder valve can be substituted by an automatic valve attached close to the CNG container, if the excess flow valve attached to the container is a shut-off type excess flow valve.</a:t>
            </a:r>
          </a:p>
        </p:txBody>
      </p:sp>
    </p:spTree>
    <p:extLst>
      <p:ext uri="{BB962C8B-B14F-4D97-AF65-F5344CB8AC3E}">
        <p14:creationId xmlns:p14="http://schemas.microsoft.com/office/powerpoint/2010/main" val="194351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Proposal</a:t>
            </a:r>
            <a:r>
              <a:rPr lang="fr-FR" dirty="0"/>
              <a:t>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3432" y="1438230"/>
            <a:ext cx="10598968" cy="472707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Correct </a:t>
            </a:r>
            <a:r>
              <a:rPr lang="fr-FR" dirty="0" err="1"/>
              <a:t>paragraph</a:t>
            </a:r>
            <a:r>
              <a:rPr lang="fr-FR" dirty="0"/>
              <a:t> 18.5.3.1. to </a:t>
            </a:r>
            <a:r>
              <a:rPr lang="fr-FR" dirty="0" err="1"/>
              <a:t>reflect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Excess</a:t>
            </a:r>
            <a:r>
              <a:rPr lang="fr-FR" dirty="0"/>
              <a:t> flow </a:t>
            </a:r>
            <a:r>
              <a:rPr lang="fr-FR" dirty="0" err="1"/>
              <a:t>limitting</a:t>
            </a:r>
            <a:r>
              <a:rPr lang="fr-FR" dirty="0"/>
              <a:t> </a:t>
            </a:r>
            <a:r>
              <a:rPr lang="fr-FR" dirty="0" err="1"/>
              <a:t>device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fitted</a:t>
            </a:r>
            <a:r>
              <a:rPr lang="fr-FR" dirty="0"/>
              <a:t> in the CNG fuel container the 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cylinder</a:t>
            </a:r>
            <a:r>
              <a:rPr lang="fr-FR" dirty="0"/>
              <a:t> valve </a:t>
            </a:r>
            <a:r>
              <a:rPr lang="fr-FR" dirty="0" err="1"/>
              <a:t>might</a:t>
            </a:r>
            <a:r>
              <a:rPr lang="fr-FR" dirty="0"/>
              <a:t> have been </a:t>
            </a:r>
            <a:r>
              <a:rPr lang="fr-FR" dirty="0" err="1"/>
              <a:t>substituted</a:t>
            </a:r>
            <a:r>
              <a:rPr lang="fr-FR" dirty="0"/>
              <a:t> by an </a:t>
            </a:r>
            <a:r>
              <a:rPr lang="fr-FR" dirty="0" err="1"/>
              <a:t>automatic</a:t>
            </a:r>
            <a:r>
              <a:rPr lang="fr-FR" dirty="0"/>
              <a:t> valve:</a:t>
            </a:r>
          </a:p>
          <a:p>
            <a:pPr marL="400050" lvl="1" indent="0">
              <a:buNone/>
            </a:pPr>
            <a:r>
              <a:rPr lang="en-GB" dirty="0"/>
              <a:t>18.5.3.1.	The excess flow limiting device shall be fitted in the CNG fuel container(s) and on each CNG accumulator </a:t>
            </a:r>
            <a:r>
              <a:rPr lang="en-GB" b="1" strike="sngStrike" dirty="0">
                <a:solidFill>
                  <a:srgbClr val="0070C0"/>
                </a:solidFill>
              </a:rPr>
              <a:t>on the automatic cylinder valve</a:t>
            </a:r>
            <a:r>
              <a:rPr lang="en-GB" dirty="0"/>
              <a:t>.</a:t>
            </a:r>
            <a:endParaRPr lang="de-D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Update </a:t>
            </a:r>
            <a:r>
              <a:rPr lang="fr-FR" dirty="0" err="1"/>
              <a:t>Annex</a:t>
            </a:r>
            <a:r>
              <a:rPr lang="fr-FR" dirty="0"/>
              <a:t> 1A, </a:t>
            </a:r>
            <a:r>
              <a:rPr lang="fr-FR" dirty="0" err="1"/>
              <a:t>Pargraph</a:t>
            </a:r>
            <a:r>
              <a:rPr lang="fr-FR" dirty="0"/>
              <a:t> 1.2.4.5.8.3 </a:t>
            </a:r>
            <a:r>
              <a:rPr lang="fr-FR" dirty="0" err="1"/>
              <a:t>accordingly</a:t>
            </a:r>
            <a:r>
              <a:rPr lang="fr-FR" dirty="0"/>
              <a:t>:</a:t>
            </a:r>
          </a:p>
          <a:p>
            <a:pPr marL="400050" lvl="1" indent="0">
              <a:buNone/>
            </a:pPr>
            <a:r>
              <a:rPr lang="en-GB" sz="2400" dirty="0"/>
              <a:t>1.2.4.5.8.3.	Automatic cylinder valve </a:t>
            </a:r>
            <a:r>
              <a:rPr lang="en-GB" sz="2400" b="1" dirty="0">
                <a:solidFill>
                  <a:srgbClr val="0070C0"/>
                </a:solidFill>
              </a:rPr>
              <a:t>/ Automatic valve</a:t>
            </a:r>
            <a:endParaRPr lang="fr-F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28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Proposal</a:t>
            </a:r>
            <a:r>
              <a:rPr lang="fr-FR" dirty="0"/>
              <a:t>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727074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Identify</a:t>
            </a:r>
            <a:r>
              <a:rPr lang="fr-FR" dirty="0"/>
              <a:t> in  </a:t>
            </a:r>
            <a:r>
              <a:rPr lang="fr-FR" dirty="0" err="1"/>
              <a:t>Annex</a:t>
            </a:r>
            <a:r>
              <a:rPr lang="fr-FR" dirty="0"/>
              <a:t> 4, </a:t>
            </a:r>
            <a:r>
              <a:rPr lang="fr-FR" dirty="0" err="1"/>
              <a:t>paragraphs</a:t>
            </a:r>
            <a:r>
              <a:rPr lang="fr-FR" dirty="0"/>
              <a:t> 5.4. and 5.6. the applicable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excess</a:t>
            </a:r>
            <a:r>
              <a:rPr lang="fr-FR" dirty="0"/>
              <a:t> flow valve type:</a:t>
            </a:r>
          </a:p>
          <a:p>
            <a:pPr marL="400050" lvl="1" indent="0">
              <a:buNone/>
            </a:pPr>
            <a:r>
              <a:rPr lang="en-US" sz="2400" dirty="0"/>
              <a:t>5.4.The </a:t>
            </a:r>
            <a:r>
              <a:rPr lang="en-US" sz="2400" b="1" dirty="0">
                <a:solidFill>
                  <a:srgbClr val="0070C0"/>
                </a:solidFill>
              </a:rPr>
              <a:t>pressure-equalization type </a:t>
            </a:r>
            <a:r>
              <a:rPr lang="en-US" sz="2400" dirty="0"/>
              <a:t>excess flow valve  shall be designed with a bypass to allow for equalization pressures.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shut-off type excess flow valve shall have a function to reset actuation.</a:t>
            </a:r>
            <a:r>
              <a:rPr lang="en-US" sz="2400" dirty="0"/>
              <a:t>”</a:t>
            </a:r>
          </a:p>
          <a:p>
            <a:pPr marL="400050" lvl="1" indent="0">
              <a:buNone/>
            </a:pPr>
            <a:r>
              <a:rPr lang="en-US" sz="2400" dirty="0"/>
              <a:t>5.6. When the </a:t>
            </a:r>
            <a:r>
              <a:rPr lang="en-US" sz="2400" b="1" dirty="0">
                <a:solidFill>
                  <a:srgbClr val="0070C0"/>
                </a:solidFill>
              </a:rPr>
              <a:t>pressure-equalization type </a:t>
            </a:r>
            <a:r>
              <a:rPr lang="en-US" sz="2400" dirty="0"/>
              <a:t>excess flow valve is at cut-off position, the by-pass flow through the valve shall not exceed 0.05 normal m</a:t>
            </a:r>
            <a:r>
              <a:rPr lang="en-US" sz="2400" baseline="30000" dirty="0"/>
              <a:t>3</a:t>
            </a:r>
            <a:r>
              <a:rPr lang="en-US" sz="2400" dirty="0"/>
              <a:t>/minute at a differential pressure of 10,000 </a:t>
            </a:r>
            <a:r>
              <a:rPr lang="en-US" sz="2400" dirty="0" err="1"/>
              <a:t>kPa</a:t>
            </a:r>
            <a:r>
              <a:rPr lang="en-US" sz="2400" dirty="0"/>
              <a:t>.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When the shut-off type excess flow valve is at cut-off position, the amount of leakage from the valve shall not exceed 2.5x10</a:t>
            </a:r>
            <a:r>
              <a:rPr lang="en-US" sz="2400" b="1" baseline="30000" dirty="0">
                <a:solidFill>
                  <a:srgbClr val="0070C0"/>
                </a:solidFill>
              </a:rPr>
              <a:t>-7</a:t>
            </a:r>
            <a:r>
              <a:rPr lang="en-US" sz="2400" b="1" dirty="0">
                <a:solidFill>
                  <a:srgbClr val="0070C0"/>
                </a:solidFill>
              </a:rPr>
              <a:t> normal m</a:t>
            </a:r>
            <a:r>
              <a:rPr lang="en-US" sz="2400" b="1" baseline="30000" dirty="0">
                <a:solidFill>
                  <a:srgbClr val="0070C0"/>
                </a:solidFill>
              </a:rPr>
              <a:t>3</a:t>
            </a:r>
            <a:r>
              <a:rPr lang="en-US" sz="2400" b="1" dirty="0">
                <a:solidFill>
                  <a:srgbClr val="0070C0"/>
                </a:solidFill>
              </a:rPr>
              <a:t>/minute during operation.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99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68016" y="242065"/>
            <a:ext cx="88924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>
              <a:defRPr/>
            </a:pPr>
            <a:r>
              <a:rPr lang="en-US" altLang="ja-JP" sz="4400" kern="0" dirty="0">
                <a:latin typeface="+mn-lt"/>
                <a:ea typeface="メイリオ" pitchFamily="50" charset="-128"/>
                <a:cs typeface="メイリオ" pitchFamily="50" charset="-128"/>
              </a:rPr>
              <a:t>Justification</a:t>
            </a:r>
            <a:endParaRPr lang="ja-JP" altLang="en-US" sz="4400" kern="0" dirty="0">
              <a:latin typeface="+mn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9336" y="1476067"/>
            <a:ext cx="11809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In the UN Regulation No.110 an excess flow valve (EFV) is admitted only for the pressure-equalization type.</a:t>
            </a:r>
            <a:r>
              <a:rPr lang="ja-JP" altLang="de-DE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de-DE" altLang="ja-JP" sz="2000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en-US" altLang="ja-JP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At the time of operation, the pressure-equalization type EFV does not completely shut off the fuel gas.</a:t>
            </a:r>
          </a:p>
          <a:p>
            <a:pPr lvl="1"/>
            <a:r>
              <a:rPr lang="en-US" altLang="ja-JP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In the UN Regulation No.110, the pressure-equalization type EFV plays a role of limiting the gas flow rate at the time of actuation. In the event of accident such as fuel outflow, </a:t>
            </a:r>
            <a:r>
              <a:rPr lang="en-US" altLang="ja-JP" sz="2000" u="sng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the automatic cylinder valve attached to the container shuts completely off the fuel.</a:t>
            </a:r>
          </a:p>
          <a:p>
            <a:pPr lvl="1"/>
            <a:endParaRPr lang="en-US" altLang="ja-JP" sz="2000" u="sng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en-US" altLang="ja-JP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In this document, OICA proposes an alternative type of EFV which </a:t>
            </a:r>
            <a:r>
              <a:rPr lang="en-US" altLang="ja-JP" sz="2000" b="1" u="sng" dirty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can shut off the fuel</a:t>
            </a:r>
            <a:r>
              <a:rPr lang="en-US" altLang="ja-JP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, different from the pressure-equalization type. This shut-off type EFV makes it possible for </a:t>
            </a:r>
            <a:r>
              <a:rPr lang="en-US" altLang="ja-JP" sz="2000" u="sng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the EFV to play the role of fuel shut-off</a:t>
            </a:r>
            <a:r>
              <a:rPr lang="en-US" altLang="ja-JP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 instead of </a:t>
            </a:r>
            <a:r>
              <a:rPr lang="en-US" altLang="ja-JP" sz="2000" u="sng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the automatic cylinder valve attached to the container.</a:t>
            </a:r>
            <a:r>
              <a:rPr lang="en-US" altLang="ja-JP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 Therefore, the same effect can be obtained without providing the automatic valve integrally with the container.</a:t>
            </a:r>
          </a:p>
          <a:p>
            <a:pPr lvl="1"/>
            <a:r>
              <a:rPr lang="en-US" altLang="ja-JP" sz="20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The actuation of such shut-off type EFV can be cancelled by operating the manual valve (Manual Reset).</a:t>
            </a:r>
          </a:p>
        </p:txBody>
      </p:sp>
    </p:spTree>
    <p:extLst>
      <p:ext uri="{BB962C8B-B14F-4D97-AF65-F5344CB8AC3E}">
        <p14:creationId xmlns:p14="http://schemas.microsoft.com/office/powerpoint/2010/main" val="64987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"/>
          <p:cNvSpPr txBox="1">
            <a:spLocks noChangeArrowheads="1"/>
          </p:cNvSpPr>
          <p:nvPr/>
        </p:nvSpPr>
        <p:spPr bwMode="auto">
          <a:xfrm>
            <a:off x="767408" y="2376751"/>
            <a:ext cx="103691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sz="2800" b="1" kern="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Please consider positively these proposed amendments, which we believe contribute to the improved safety of the entire CNG fuel system.</a:t>
            </a:r>
          </a:p>
          <a:p>
            <a:pPr>
              <a:defRPr/>
            </a:pPr>
            <a:endParaRPr lang="en-US" altLang="ja-JP" sz="2800" b="1" kern="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90679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 et format 16x9" id="{85D48C29-F5D1-45D1-86B0-358C96AA2DC8}" vid="{438186FC-A8D2-4D68-B072-911AEBB13642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2" ma:contentTypeDescription="Create a new document." ma:contentTypeScope="" ma:versionID="b46f68f7fd4ddbec8f9d92b9ae221ac3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49ff99f9a570207563b6136515cf8a36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4C21DA-D8F9-4485-899C-03CCDFA88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7FC704-76F1-41C2-B220-C79227E2ACC4}">
  <ds:schemaRefs>
    <ds:schemaRef ds:uri="http://schemas.microsoft.com/office/2006/documentManagement/types"/>
    <ds:schemaRef ds:uri="http://schemas.microsoft.com/office/2006/metadata/properties"/>
    <ds:schemaRef ds:uri="4b4a1c0d-4a69-4996-a84a-fc699b9f49d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cccb6d4-dbe5-46d2-b4d3-5733603d8cc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BD8EA50-B83F-4F08-8C1D-33CA9D8095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OICA PP Template (16_9)</Template>
  <TotalTime>21</TotalTime>
  <Words>2504</Words>
  <Application>Microsoft Office PowerPoint</Application>
  <PresentationFormat>Widescreen</PresentationFormat>
  <Paragraphs>431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HGP創英角ｺﾞｼｯｸUB</vt:lpstr>
      <vt:lpstr>メイリオ</vt:lpstr>
      <vt:lpstr>Meiryo UI</vt:lpstr>
      <vt:lpstr>ＭＳ Ｐゴシック</vt:lpstr>
      <vt:lpstr>Arial</vt:lpstr>
      <vt:lpstr>Calibri</vt:lpstr>
      <vt:lpstr>Courier New</vt:lpstr>
      <vt:lpstr>Symbol</vt:lpstr>
      <vt:lpstr>Wingdings</vt:lpstr>
      <vt:lpstr>Masque présentation OICA</vt:lpstr>
      <vt:lpstr>Proposal to amend UN Regulation No. 110 </vt:lpstr>
      <vt:lpstr>Background</vt:lpstr>
      <vt:lpstr>Proposal: Add alternative configuration with a «shut-off type excess flow valve» to UN R110</vt:lpstr>
      <vt:lpstr>Proposal</vt:lpstr>
      <vt:lpstr>Proposal (2)</vt:lpstr>
      <vt:lpstr>Proposal (3)</vt:lpstr>
      <vt:lpstr>Proposal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Regulation No. 110 Proposal to amend</dc:title>
  <dc:creator>Alexandra Scholz</dc:creator>
  <cp:lastModifiedBy>WN</cp:lastModifiedBy>
  <cp:revision>38</cp:revision>
  <dcterms:created xsi:type="dcterms:W3CDTF">2020-09-28T11:13:42Z</dcterms:created>
  <dcterms:modified xsi:type="dcterms:W3CDTF">2020-10-05T12:47:54Z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