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47" r:id="rId5"/>
  </p:sldMasterIdLst>
  <p:notesMasterIdLst>
    <p:notesMasterId r:id="rId18"/>
  </p:notesMasterIdLst>
  <p:handoutMasterIdLst>
    <p:handoutMasterId r:id="rId19"/>
  </p:handoutMasterIdLst>
  <p:sldIdLst>
    <p:sldId id="440" r:id="rId6"/>
    <p:sldId id="385" r:id="rId7"/>
    <p:sldId id="389" r:id="rId8"/>
    <p:sldId id="454" r:id="rId9"/>
    <p:sldId id="468" r:id="rId10"/>
    <p:sldId id="469" r:id="rId11"/>
    <p:sldId id="470" r:id="rId12"/>
    <p:sldId id="472" r:id="rId13"/>
    <p:sldId id="471" r:id="rId14"/>
    <p:sldId id="467" r:id="rId15"/>
    <p:sldId id="466" r:id="rId16"/>
    <p:sldId id="439" r:id="rId17"/>
  </p:sldIdLst>
  <p:sldSz cx="9144000" cy="6858000" type="screen4x3"/>
  <p:notesSz cx="6797675" cy="985678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G250517" initials="RG250517" lastIdx="5" clrIdx="0"/>
  <p:cmAuthor id="1" name="YvdS (OICA)" initials="YVDS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D624"/>
    <a:srgbClr val="3166CF"/>
    <a:srgbClr val="2D5EC1"/>
    <a:srgbClr val="3E6FD2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BD1CF4-C2DC-4F7B-9DC1-26D3360BF318}" v="6" dt="2020-01-16T15:22:25.8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316" autoAdjust="0"/>
  </p:normalViewPr>
  <p:slideViewPr>
    <p:cSldViewPr>
      <p:cViewPr varScale="1">
        <p:scale>
          <a:sx n="114" d="100"/>
          <a:sy n="114" d="100"/>
        </p:scale>
        <p:origin x="153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04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ert Gardner" userId="866f771b-e75f-4ea2-95d2-32731803084c" providerId="ADAL" clId="{16C4A2B8-E804-4A20-B1F7-EBDF2D77583D}"/>
    <pc:docChg chg="modSld">
      <pc:chgData name="Robert Gardner" userId="866f771b-e75f-4ea2-95d2-32731803084c" providerId="ADAL" clId="{16C4A2B8-E804-4A20-B1F7-EBDF2D77583D}" dt="2020-01-16T19:51:42.803" v="10" actId="20577"/>
      <pc:docMkLst>
        <pc:docMk/>
      </pc:docMkLst>
      <pc:sldChg chg="modSp">
        <pc:chgData name="Robert Gardner" userId="866f771b-e75f-4ea2-95d2-32731803084c" providerId="ADAL" clId="{16C4A2B8-E804-4A20-B1F7-EBDF2D77583D}" dt="2020-01-16T19:51:42.803" v="10" actId="20577"/>
        <pc:sldMkLst>
          <pc:docMk/>
          <pc:sldMk cId="2469513566" sldId="466"/>
        </pc:sldMkLst>
        <pc:spChg chg="mod">
          <ac:chgData name="Robert Gardner" userId="866f771b-e75f-4ea2-95d2-32731803084c" providerId="ADAL" clId="{16C4A2B8-E804-4A20-B1F7-EBDF2D77583D}" dt="2020-01-16T19:51:42.803" v="10" actId="20577"/>
          <ac:spMkLst>
            <pc:docMk/>
            <pc:sldMk cId="2469513566" sldId="466"/>
            <ac:spMk id="14339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55" y="1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1117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55" y="9361117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6B799C4-0729-4ED9-BFC5-69C631DB551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013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55" y="1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5038" y="739775"/>
            <a:ext cx="4929187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244" y="4681345"/>
            <a:ext cx="5438774" cy="443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1117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55" y="9361117"/>
            <a:ext cx="2946135" cy="494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55" tIns="45528" rIns="91055" bIns="45528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5B15622-C3C2-4FA1-BE05-489769E5E9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8995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39775"/>
            <a:ext cx="4929187" cy="3695700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715" indent="-28412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85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79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73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267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861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455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4049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C9C8C9D0-C3EF-4C74-BA85-D6BECB2DA95D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39775"/>
            <a:ext cx="4929187" cy="36957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691" indent="-28411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48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27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06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186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765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344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3923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11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53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715" indent="-28412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85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79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73" indent="-227297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267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861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455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4049" indent="-227297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2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78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39775"/>
            <a:ext cx="4929187" cy="36957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691" indent="-28411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48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27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06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186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765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344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3923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4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5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39775"/>
            <a:ext cx="4929187" cy="36957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691" indent="-28411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48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27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06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186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765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344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3923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5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337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39775"/>
            <a:ext cx="4929187" cy="36957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691" indent="-28411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48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27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06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186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765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344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3923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154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39775"/>
            <a:ext cx="4929187" cy="36957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691" indent="-28411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48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27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06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186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765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344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3923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7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126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39775"/>
            <a:ext cx="4929187" cy="36957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691" indent="-28411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48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27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06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186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765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344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3923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309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39775"/>
            <a:ext cx="4929187" cy="36957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691" indent="-28411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48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27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06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186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765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344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3923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9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04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5038" y="739775"/>
            <a:ext cx="4929187" cy="3695700"/>
          </a:xfrm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38691" indent="-284111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36448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591027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45606" indent="-22729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00186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54765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09344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63923" indent="-22729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>
                <a:solidFill>
                  <a:schemeClr val="tx1"/>
                </a:solidFill>
                <a:latin typeface="Arial" charset="0"/>
              </a:rPr>
              <a:pPr eaLnBrk="1" hangingPunct="1"/>
              <a:t>10</a:t>
            </a:fld>
            <a:endParaRPr lang="en-GB" sz="1200" b="0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57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 dirty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6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FAC8A5-1DCC-439D-B9E4-0340F48E6F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97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7432B-7ABE-4BDE-ACC1-44BF0F0D7CD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18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1123950"/>
            <a:ext cx="6029325" cy="489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57C3-D719-4DA4-92F0-D9F5D07FEBA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5235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508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5D464-134C-4C80-B41F-7081051DEBC1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58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F56F4-53F4-4744-8FEF-840AE151320B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322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CAE38-802C-4BCD-8E23-F653FABC34F1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001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F7609-A126-430D-864C-5251E8DC0566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501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2F580-C48E-4C14-8111-BE255E1134ED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882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A974D-1DC4-4C29-960C-4F23E42A2DA2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690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50A2B-ED20-46DB-805A-96BB748EB760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4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2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92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5"/>
            <a:ext cx="82296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92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F5B49-934A-4A73-8F2F-AEB4B18A903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9228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7C1A6-5432-4A88-9199-948E52B80477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9864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6E22B0-3A17-45B7-AF4B-28357ACE90C3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088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altLang="ja-JP" dirty="0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4D32B0-8A42-44E7-9B4D-3C2296BFBD2E}" type="slidenum">
              <a:rPr lang="ja-JP" altLang="fr-FR">
                <a:solidFill>
                  <a:srgbClr val="000000"/>
                </a:solidFill>
              </a:rPr>
              <a:pPr/>
              <a:t>‹#›</a:t>
            </a:fld>
            <a:endParaRPr lang="fr-FR" altLang="ja-JP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6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B41B-33C1-4826-B280-9E999A29805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991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1B0F-7D15-4AE9-A2A7-BC2DB17D774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74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A2D2-1CF3-40F6-A3F9-1556802090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72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BA80-10EE-46F0-A28C-DA37BD764D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57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9CA43-E6A3-4ABE-BCA0-8824F77BB5B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107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FE4D-036F-4E21-8D6D-3BE477C51DB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22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9D35E-6B5B-403F-92C3-06FCBE691E4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298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4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Et dolor fragum</a:t>
            </a:r>
            <a:endParaRPr lang="en-GB"/>
          </a:p>
          <a:p>
            <a:pPr lvl="1"/>
            <a:r>
              <a:rPr lang="en-GB"/>
              <a:t>Et dolor fragum</a:t>
            </a:r>
          </a:p>
          <a:p>
            <a:pPr lvl="2"/>
            <a:r>
              <a:rPr lang="en-GB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B3B7445-2F97-428C-B1DA-2FDFCF2338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ja-JP" dirty="0"/>
              <a:t>Cliquez pour modifier les styles du texte du masque</a:t>
            </a:r>
          </a:p>
          <a:p>
            <a:pPr lvl="1"/>
            <a:r>
              <a:rPr lang="fr-FR" altLang="ja-JP" dirty="0"/>
              <a:t>Deuxième niveau</a:t>
            </a:r>
          </a:p>
          <a:p>
            <a:pPr lvl="2"/>
            <a:r>
              <a:rPr lang="fr-FR" altLang="ja-JP" dirty="0"/>
              <a:t>Troisième niveau</a:t>
            </a:r>
          </a:p>
          <a:p>
            <a:pPr lvl="3"/>
            <a:r>
              <a:rPr lang="fr-FR" altLang="ja-JP" dirty="0"/>
              <a:t>Quatrième niveau</a:t>
            </a:r>
          </a:p>
          <a:p>
            <a:pPr lvl="4"/>
            <a:r>
              <a:rPr lang="fr-FR" altLang="ja-JP" dirty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34" charset="-128"/>
              </a:defRPr>
            </a:lvl1pPr>
          </a:lstStyle>
          <a:p>
            <a:endParaRPr lang="fr-FR" altLang="ja-JP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pitchFamily="34" charset="-128"/>
              </a:defRPr>
            </a:lvl1pPr>
          </a:lstStyle>
          <a:p>
            <a:endParaRPr lang="fr-FR" altLang="ja-JP" b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ＭＳ Ｐゴシック" pitchFamily="34" charset="-128"/>
              </a:defRPr>
            </a:lvl1pPr>
          </a:lstStyle>
          <a:p>
            <a:fld id="{841ADF96-E6CA-4184-9617-4AA0842E2F41}" type="slidenum">
              <a:rPr lang="ja-JP" altLang="fr-FR" b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fr-FR" altLang="ja-JP" b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5F9AB65-48AB-4ADF-A9A1-A51ECD7198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4" y="197221"/>
            <a:ext cx="200571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90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v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rgardner@trl.co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23528" y="1916832"/>
            <a:ext cx="8607574" cy="4320480"/>
          </a:xfrm>
        </p:spPr>
        <p:txBody>
          <a:bodyPr/>
          <a:lstStyle/>
          <a:p>
            <a:pPr marL="0" lvl="0" algn="ctr" eaLnBrk="1" fontAlgn="auto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</a:pPr>
            <a:r>
              <a:rPr lang="en-GB" sz="2000" dirty="0"/>
              <a:t>Transposition of GTR15 (WLTP) and GTR19 (Evap)</a:t>
            </a:r>
            <a:br>
              <a:rPr lang="en-GB" sz="2000" dirty="0"/>
            </a:br>
            <a:r>
              <a:rPr lang="en-GB" sz="2000" dirty="0"/>
              <a:t>into</a:t>
            </a:r>
            <a:br>
              <a:rPr lang="en-GB" sz="2000" dirty="0"/>
            </a:br>
            <a:r>
              <a:rPr lang="en-GB" sz="2000" dirty="0"/>
              <a:t>UN Regulations</a:t>
            </a: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Update for GRPE from WLTP Transposition Task Force</a:t>
            </a:r>
            <a:br>
              <a:rPr lang="en-GB" sz="2000" dirty="0"/>
            </a:br>
            <a:br>
              <a:rPr lang="en-GB" sz="2000" dirty="0"/>
            </a:br>
            <a:r>
              <a:rPr lang="en-GB" sz="2000" dirty="0"/>
              <a:t>June 2020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AC8A5-1DCC-439D-B9E4-0340F48E6F2A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5" name="Textfeld 12"/>
          <p:cNvSpPr txBox="1">
            <a:spLocks noChangeArrowheads="1"/>
          </p:cNvSpPr>
          <p:nvPr/>
        </p:nvSpPr>
        <p:spPr bwMode="auto">
          <a:xfrm>
            <a:off x="6576887" y="341813"/>
            <a:ext cx="23542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Informal document </a:t>
            </a:r>
            <a:r>
              <a:rPr kumimoji="0" lang="en-US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GRPE-80-</a:t>
            </a:r>
            <a:r>
              <a:rPr kumimoji="0" lang="en-GB" sz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endParaRPr kumimoji="0" lang="de-DE" sz="1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80th GRPE, 14-17 January 2020</a:t>
            </a:r>
          </a:p>
          <a:p>
            <a:pPr lvl="0" algn="r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1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Agenda item 3(a)</a:t>
            </a:r>
            <a:endParaRPr kumimoji="0" lang="de-DE" sz="1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521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40960" cy="504056"/>
          </a:xfrm>
        </p:spPr>
        <p:txBody>
          <a:bodyPr/>
          <a:lstStyle/>
          <a:p>
            <a:pPr algn="ctr"/>
            <a:r>
              <a:rPr lang="en-GB" sz="2400" dirty="0"/>
              <a:t>Modifications in Informal Documents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9264" y="1916832"/>
            <a:ext cx="8640960" cy="4608512"/>
          </a:xfrm>
        </p:spPr>
        <p:txBody>
          <a:bodyPr/>
          <a:lstStyle/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The Working Documents included several sections/paragraphs in square brackets – these needed to be considered for their inclusion in </a:t>
            </a:r>
            <a:r>
              <a:rPr lang="en-GB" sz="1800" dirty="0" err="1">
                <a:solidFill>
                  <a:srgbClr val="002060"/>
                </a:solidFill>
              </a:rPr>
              <a:t>UNR</a:t>
            </a:r>
            <a:r>
              <a:rPr lang="en-GB" sz="1800" dirty="0">
                <a:solidFill>
                  <a:srgbClr val="002060"/>
                </a:solidFill>
              </a:rPr>
              <a:t> (or not)</a:t>
            </a: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Key changes in the Informal Documents relate to the following topics (inter-alia):</a:t>
            </a: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Updates for Conformity of Production for Type 1 and Type 4 tests</a:t>
            </a: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Updates for Type 5 Durability test</a:t>
            </a: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Introduction of changes from the Gear Shift Task Force</a:t>
            </a: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Addition of requirements for fuel efficiency</a:t>
            </a: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Amendments to the Type 1 test post-processing tables</a:t>
            </a: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Addition of requirements for </a:t>
            </a:r>
            <a:r>
              <a:rPr lang="en-GB" sz="1800" dirty="0" err="1">
                <a:solidFill>
                  <a:srgbClr val="002060"/>
                </a:solidFill>
              </a:rPr>
              <a:t>OVC-FCHVs</a:t>
            </a:r>
            <a:r>
              <a:rPr lang="en-GB" sz="1800" dirty="0">
                <a:solidFill>
                  <a:srgbClr val="002060"/>
                </a:solidFill>
              </a:rPr>
              <a:t> (into Level 1A only)</a:t>
            </a: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Inclusion of revised </a:t>
            </a:r>
            <a:r>
              <a:rPr lang="en-GB" sz="1800" dirty="0" err="1">
                <a:solidFill>
                  <a:srgbClr val="002060"/>
                </a:solidFill>
              </a:rPr>
              <a:t>OBD</a:t>
            </a:r>
            <a:r>
              <a:rPr lang="en-GB" sz="1800" dirty="0">
                <a:solidFill>
                  <a:srgbClr val="002060"/>
                </a:solidFill>
              </a:rPr>
              <a:t> requirements to align with ‘</a:t>
            </a:r>
            <a:r>
              <a:rPr lang="en-GB" sz="1800" dirty="0" err="1">
                <a:solidFill>
                  <a:srgbClr val="002060"/>
                </a:solidFill>
              </a:rPr>
              <a:t>WLTP</a:t>
            </a:r>
            <a:r>
              <a:rPr lang="en-GB" sz="1800" dirty="0">
                <a:solidFill>
                  <a:srgbClr val="002060"/>
                </a:solidFill>
              </a:rPr>
              <a:t> world’</a:t>
            </a: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endParaRPr lang="en-GB" sz="1800" dirty="0">
              <a:solidFill>
                <a:srgbClr val="002060"/>
              </a:solidFill>
            </a:endParaRP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endParaRPr lang="en-GB" sz="1800" dirty="0">
              <a:solidFill>
                <a:srgbClr val="002060"/>
              </a:solidFill>
            </a:endParaRP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484163"/>
          </a:xfrm>
        </p:spPr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68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1520" y="1340768"/>
            <a:ext cx="8640960" cy="576064"/>
          </a:xfrm>
        </p:spPr>
        <p:txBody>
          <a:bodyPr/>
          <a:lstStyle/>
          <a:p>
            <a:pPr algn="ctr"/>
            <a:r>
              <a:rPr lang="en-GB" sz="2400" dirty="0"/>
              <a:t>Next Steps</a:t>
            </a:r>
            <a:endParaRPr lang="en-US" sz="2400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83568" y="2132856"/>
            <a:ext cx="7848874" cy="3528392"/>
          </a:xfrm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US" dirty="0" err="1">
                <a:solidFill>
                  <a:srgbClr val="002060"/>
                </a:solidFill>
              </a:rPr>
              <a:t>UNR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WLTP</a:t>
            </a:r>
            <a:r>
              <a:rPr lang="en-US" dirty="0">
                <a:solidFill>
                  <a:srgbClr val="002060"/>
                </a:solidFill>
              </a:rPr>
              <a:t> development group to have a well deserved break from </a:t>
            </a:r>
            <a:r>
              <a:rPr lang="en-US" dirty="0" err="1">
                <a:solidFill>
                  <a:srgbClr val="002060"/>
                </a:solidFill>
              </a:rPr>
              <a:t>UNR</a:t>
            </a:r>
            <a:r>
              <a:rPr lang="en-US" dirty="0">
                <a:solidFill>
                  <a:srgbClr val="002060"/>
                </a:solidFill>
              </a:rPr>
              <a:t>!</a:t>
            </a:r>
          </a:p>
          <a:p>
            <a:pPr algn="just"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</a:rPr>
              <a:t>Development of the 08 Series for UNR 83 – alongside the UNR RDE</a:t>
            </a:r>
          </a:p>
          <a:p>
            <a:pPr lvl="1" algn="just"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</a:rPr>
              <a:t>Working Document for 81</a:t>
            </a:r>
            <a:r>
              <a:rPr lang="en-US" baseline="30000" dirty="0">
                <a:solidFill>
                  <a:srgbClr val="002060"/>
                </a:solidFill>
              </a:rPr>
              <a:t>st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GRPE</a:t>
            </a:r>
            <a:endParaRPr lang="en-US" dirty="0">
              <a:solidFill>
                <a:srgbClr val="002060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en-US" b="0" dirty="0">
                <a:solidFill>
                  <a:srgbClr val="002060"/>
                </a:solidFill>
              </a:rPr>
              <a:t>Align GTR15 with </a:t>
            </a:r>
            <a:r>
              <a:rPr lang="en-US" b="0" dirty="0" err="1">
                <a:solidFill>
                  <a:srgbClr val="002060"/>
                </a:solidFill>
              </a:rPr>
              <a:t>UNR</a:t>
            </a:r>
            <a:r>
              <a:rPr lang="en-US" b="0" dirty="0">
                <a:solidFill>
                  <a:srgbClr val="002060"/>
                </a:solidFill>
              </a:rPr>
              <a:t> </a:t>
            </a:r>
            <a:r>
              <a:rPr lang="en-US" b="0" dirty="0" err="1">
                <a:solidFill>
                  <a:srgbClr val="002060"/>
                </a:solidFill>
              </a:rPr>
              <a:t>WLTP</a:t>
            </a:r>
            <a:r>
              <a:rPr lang="en-US" b="0" dirty="0">
                <a:solidFill>
                  <a:srgbClr val="002060"/>
                </a:solidFill>
              </a:rPr>
              <a:t> (where appropriate) via a new </a:t>
            </a:r>
            <a:r>
              <a:rPr lang="en-US" b="0" dirty="0" err="1">
                <a:solidFill>
                  <a:srgbClr val="002060"/>
                </a:solidFill>
              </a:rPr>
              <a:t>GTR</a:t>
            </a:r>
            <a:r>
              <a:rPr lang="en-US" b="0" dirty="0">
                <a:solidFill>
                  <a:srgbClr val="002060"/>
                </a:solidFill>
              </a:rPr>
              <a:t> No. 15 Amendment 6</a:t>
            </a:r>
          </a:p>
          <a:p>
            <a:pPr lvl="1" algn="just">
              <a:spcAft>
                <a:spcPts val="600"/>
              </a:spcAft>
            </a:pPr>
            <a:r>
              <a:rPr lang="en-US" dirty="0">
                <a:solidFill>
                  <a:srgbClr val="002060"/>
                </a:solidFill>
              </a:rPr>
              <a:t>Working Document for 81</a:t>
            </a:r>
            <a:r>
              <a:rPr lang="en-US" baseline="30000" dirty="0">
                <a:solidFill>
                  <a:srgbClr val="002060"/>
                </a:solidFill>
              </a:rPr>
              <a:t>st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GRPE</a:t>
            </a:r>
            <a:endParaRPr lang="en-US" dirty="0">
              <a:solidFill>
                <a:srgbClr val="002060"/>
              </a:solidFill>
            </a:endParaRPr>
          </a:p>
          <a:p>
            <a:pPr algn="just">
              <a:spcAft>
                <a:spcPts val="600"/>
              </a:spcAft>
            </a:pPr>
            <a:endParaRPr lang="en-US" sz="2000" b="0" dirty="0">
              <a:solidFill>
                <a:srgbClr val="002060"/>
              </a:solidFill>
            </a:endParaRPr>
          </a:p>
          <a:p>
            <a:pPr lvl="1" algn="just">
              <a:spcAft>
                <a:spcPts val="600"/>
              </a:spcAft>
            </a:pPr>
            <a:endParaRPr lang="en-US" sz="1400" b="0" dirty="0">
              <a:solidFill>
                <a:srgbClr val="002060"/>
              </a:solidFill>
            </a:endParaRPr>
          </a:p>
          <a:p>
            <a:pPr algn="just">
              <a:spcAft>
                <a:spcPts val="600"/>
              </a:spcAft>
            </a:pPr>
            <a:endParaRPr lang="en-US" b="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513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528392"/>
          </a:xfrm>
        </p:spPr>
        <p:txBody>
          <a:bodyPr/>
          <a:lstStyle/>
          <a:p>
            <a:pPr algn="ctr" eaLnBrk="1" hangingPunct="1">
              <a:spcAft>
                <a:spcPts val="2400"/>
              </a:spcAft>
              <a:buFontTx/>
              <a:buNone/>
            </a:pPr>
            <a:r>
              <a:rPr lang="sv-SE" sz="2000" dirty="0">
                <a:solidFill>
                  <a:srgbClr val="002060"/>
                </a:solidFill>
              </a:rPr>
              <a:t>Thank you for your attention</a:t>
            </a:r>
          </a:p>
          <a:p>
            <a:pPr algn="ctr" eaLnBrk="1" hangingPunct="1">
              <a:spcAft>
                <a:spcPts val="2400"/>
              </a:spcAft>
              <a:buFontTx/>
              <a:buNone/>
            </a:pPr>
            <a:r>
              <a:rPr lang="sv-SE" sz="2000" b="1" dirty="0">
                <a:solidFill>
                  <a:srgbClr val="002060"/>
                </a:solidFill>
              </a:rPr>
              <a:t>Questions?</a:t>
            </a:r>
          </a:p>
          <a:p>
            <a:pPr algn="ctr" eaLnBrk="1" hangingPunct="1">
              <a:spcAft>
                <a:spcPts val="2400"/>
              </a:spcAft>
              <a:buFontTx/>
              <a:buNone/>
            </a:pPr>
            <a:endParaRPr lang="sv-SE" sz="2000" u="sng" dirty="0">
              <a:solidFill>
                <a:srgbClr val="002060"/>
              </a:solidFill>
            </a:endParaRPr>
          </a:p>
          <a:p>
            <a:pPr algn="ctr" eaLnBrk="1" hangingPunct="1">
              <a:spcAft>
                <a:spcPts val="2400"/>
              </a:spcAft>
              <a:buFontTx/>
              <a:buNone/>
            </a:pPr>
            <a:r>
              <a:rPr lang="sv-SE" sz="2000" u="sng" dirty="0">
                <a:solidFill>
                  <a:srgbClr val="002060"/>
                </a:solidFill>
              </a:rPr>
              <a:t>Contact information</a:t>
            </a:r>
          </a:p>
          <a:p>
            <a:pPr algn="ctr" eaLnBrk="1" hangingPunct="1">
              <a:buFontTx/>
              <a:buNone/>
            </a:pPr>
            <a:r>
              <a:rPr lang="sv-SE" sz="2000" dirty="0">
                <a:solidFill>
                  <a:srgbClr val="002060"/>
                </a:solidFill>
              </a:rPr>
              <a:t>Rob Gardner, TRL Ltd on behalf of the European Commission (Task Force Leader)</a:t>
            </a:r>
          </a:p>
          <a:p>
            <a:pPr algn="ctr" eaLnBrk="1" hangingPunct="1">
              <a:buFontTx/>
              <a:buNone/>
            </a:pPr>
            <a:r>
              <a:rPr lang="sv-SE" sz="2000" dirty="0">
                <a:hlinkClick r:id="rId2"/>
              </a:rPr>
              <a:t>rgardner@trl.co.uk</a:t>
            </a:r>
            <a:endParaRPr lang="sv-SE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129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504056"/>
          </a:xfrm>
        </p:spPr>
        <p:txBody>
          <a:bodyPr/>
          <a:lstStyle/>
          <a:p>
            <a:pPr algn="ctr"/>
            <a:r>
              <a:rPr lang="fr-BE" sz="2400" dirty="0">
                <a:solidFill>
                  <a:srgbClr val="002060"/>
                </a:solidFill>
              </a:rPr>
              <a:t>Background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7848872" cy="4824536"/>
          </a:xfrm>
        </p:spPr>
        <p:txBody>
          <a:bodyPr/>
          <a:lstStyle/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dirty="0">
                <a:solidFill>
                  <a:srgbClr val="002060"/>
                </a:solidFill>
              </a:rPr>
              <a:t>TASK = Transpose GTR15 </a:t>
            </a:r>
            <a:r>
              <a:rPr lang="en-US" sz="1600" dirty="0" err="1">
                <a:solidFill>
                  <a:srgbClr val="002060"/>
                </a:solidFill>
              </a:rPr>
              <a:t>WLTP</a:t>
            </a:r>
            <a:r>
              <a:rPr lang="en-US" sz="1600" dirty="0">
                <a:solidFill>
                  <a:srgbClr val="002060"/>
                </a:solidFill>
              </a:rPr>
              <a:t> and GTR19 </a:t>
            </a:r>
            <a:r>
              <a:rPr lang="en-US" sz="1600" dirty="0" err="1">
                <a:solidFill>
                  <a:srgbClr val="002060"/>
                </a:solidFill>
              </a:rPr>
              <a:t>EVAP</a:t>
            </a:r>
            <a:r>
              <a:rPr lang="en-US" sz="1600" dirty="0">
                <a:solidFill>
                  <a:srgbClr val="002060"/>
                </a:solidFill>
              </a:rPr>
              <a:t> into a new ‘UNR WLTP’ regulation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b="0" dirty="0">
                <a:solidFill>
                  <a:srgbClr val="002060"/>
                </a:solidFill>
              </a:rPr>
              <a:t>Level 2 to contain most stringent requirements from across all regions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b="0" dirty="0">
                <a:solidFill>
                  <a:srgbClr val="002060"/>
                </a:solidFill>
              </a:rPr>
              <a:t>Subject to full mutual recognition: TA shall be accepted by all CPs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rgbClr val="002060"/>
                </a:solidFill>
              </a:rPr>
              <a:t>Regional levels (Level 1A, 1B etc. ) to contain regional requirements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b="0" dirty="0">
                <a:solidFill>
                  <a:srgbClr val="002060"/>
                </a:solidFill>
              </a:rPr>
              <a:t>Optional acceptance by other CPs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b="0" dirty="0">
                <a:solidFill>
                  <a:srgbClr val="002060"/>
                </a:solidFill>
              </a:rPr>
              <a:t>EU and Japan are the two CPs to be represented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400" dirty="0" err="1">
                <a:solidFill>
                  <a:srgbClr val="002060"/>
                </a:solidFill>
              </a:rPr>
              <a:t>UNR</a:t>
            </a:r>
            <a:r>
              <a:rPr lang="en-US" sz="1400" dirty="0">
                <a:solidFill>
                  <a:srgbClr val="002060"/>
                </a:solidFill>
              </a:rPr>
              <a:t> WLTP to be ‘accompanied by’ a UNR83 08 series that covers all the requirements of UNR83 07 series not covered by new UNR WLTP (e.g. Low temperature test etc.)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1400" b="0" dirty="0">
                <a:solidFill>
                  <a:srgbClr val="002060"/>
                </a:solidFill>
              </a:rPr>
              <a:t>Original scheme was to introduce at same time as </a:t>
            </a:r>
            <a:r>
              <a:rPr lang="en-US" sz="1400" b="0" dirty="0" err="1">
                <a:solidFill>
                  <a:srgbClr val="002060"/>
                </a:solidFill>
              </a:rPr>
              <a:t>UNR</a:t>
            </a:r>
            <a:r>
              <a:rPr lang="en-US" sz="1400" b="0" dirty="0">
                <a:solidFill>
                  <a:srgbClr val="002060"/>
                </a:solidFill>
              </a:rPr>
              <a:t> </a:t>
            </a:r>
            <a:r>
              <a:rPr lang="en-US" sz="1400" b="0" dirty="0" err="1">
                <a:solidFill>
                  <a:srgbClr val="002060"/>
                </a:solidFill>
              </a:rPr>
              <a:t>WLTP</a:t>
            </a:r>
            <a:r>
              <a:rPr lang="en-US" sz="1400" b="0" dirty="0">
                <a:solidFill>
                  <a:srgbClr val="002060"/>
                </a:solidFill>
              </a:rPr>
              <a:t>. It will now be introduced at the same time as </a:t>
            </a:r>
            <a:r>
              <a:rPr lang="en-US" sz="1400" b="0" dirty="0" err="1">
                <a:solidFill>
                  <a:srgbClr val="002060"/>
                </a:solidFill>
              </a:rPr>
              <a:t>UNR</a:t>
            </a:r>
            <a:r>
              <a:rPr lang="en-US" sz="1400" b="0" dirty="0">
                <a:solidFill>
                  <a:srgbClr val="002060"/>
                </a:solidFill>
              </a:rPr>
              <a:t> RDE, i.e. one </a:t>
            </a:r>
            <a:r>
              <a:rPr lang="en-US" sz="1400" b="0" dirty="0" err="1">
                <a:solidFill>
                  <a:srgbClr val="002060"/>
                </a:solidFill>
              </a:rPr>
              <a:t>GRPE</a:t>
            </a:r>
            <a:r>
              <a:rPr lang="en-US" sz="1400" b="0" dirty="0">
                <a:solidFill>
                  <a:srgbClr val="002060"/>
                </a:solidFill>
              </a:rPr>
              <a:t> later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1400" b="0" dirty="0">
                <a:solidFill>
                  <a:srgbClr val="002060"/>
                </a:solidFill>
              </a:rPr>
              <a:t>As and when GTR15 and UNR WLTP add new tests (e.g. Type 6 test) ‘UNR 83 08 series’ will ‘shrink’ in content.</a:t>
            </a:r>
          </a:p>
          <a:p>
            <a:pPr lvl="1" algn="just">
              <a:spcBef>
                <a:spcPts val="0"/>
              </a:spcBef>
              <a:spcAft>
                <a:spcPts val="600"/>
              </a:spcAft>
            </a:pPr>
            <a:r>
              <a:rPr lang="en-US" sz="1400" b="0" dirty="0">
                <a:solidFill>
                  <a:srgbClr val="002060"/>
                </a:solidFill>
              </a:rPr>
              <a:t>EU would be a CP to UNR No. 83 and UNR WLTP. Japan would be a CP to just </a:t>
            </a:r>
            <a:r>
              <a:rPr lang="en-US" sz="1400" b="0" dirty="0" err="1">
                <a:solidFill>
                  <a:srgbClr val="002060"/>
                </a:solidFill>
              </a:rPr>
              <a:t>UNR</a:t>
            </a:r>
            <a:r>
              <a:rPr lang="en-US" sz="1400" b="0" dirty="0">
                <a:solidFill>
                  <a:srgbClr val="002060"/>
                </a:solidFill>
              </a:rPr>
              <a:t> </a:t>
            </a:r>
            <a:r>
              <a:rPr lang="en-US" sz="1400" b="0" dirty="0" err="1">
                <a:solidFill>
                  <a:srgbClr val="002060"/>
                </a:solidFill>
              </a:rPr>
              <a:t>WLTP</a:t>
            </a:r>
            <a:endParaRPr lang="en-US" sz="1400" b="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024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053" y="1340768"/>
            <a:ext cx="8784976" cy="432048"/>
          </a:xfrm>
        </p:spPr>
        <p:txBody>
          <a:bodyPr/>
          <a:lstStyle/>
          <a:p>
            <a:pPr marL="0" indent="0" algn="ctr"/>
            <a:r>
              <a:rPr lang="en-GB" sz="2400" dirty="0"/>
              <a:t>Schematic of proposed transposition route</a:t>
            </a:r>
            <a:endParaRPr lang="en-GB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4499993" y="5111639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*</a:t>
            </a:r>
            <a:r>
              <a:rPr lang="en-GB" sz="1200" b="0" dirty="0">
                <a:solidFill>
                  <a:srgbClr val="FF0000"/>
                </a:solidFill>
              </a:rPr>
              <a:t> Where other tests refer to the Type I test (NEDC) it will be necessary to say (where appropriate) that this should be seen to be the WLTP Type 1 test  (over a certain transition period in some cases)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F5B49-934A-4A73-8F2F-AEB4B18A903C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03706" y="1994570"/>
            <a:ext cx="3511041" cy="2808312"/>
          </a:xfrm>
          <a:prstGeom prst="roundRect">
            <a:avLst/>
          </a:prstGeom>
          <a:pattFill prst="pct5">
            <a:fgClr>
              <a:srgbClr val="133176"/>
            </a:fgClr>
            <a:bgClr>
              <a:schemeClr val="bg1"/>
            </a:bgClr>
          </a:pattFill>
          <a:ln>
            <a:solidFill>
              <a:srgbClr val="13317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600"/>
              </a:spcBef>
              <a:spcAft>
                <a:spcPts val="600"/>
              </a:spcAft>
            </a:pPr>
            <a:endParaRPr lang="en-US" sz="1400" b="0" dirty="0">
              <a:solidFill>
                <a:srgbClr val="000000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400" b="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8190" y="1994570"/>
            <a:ext cx="302433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F5494"/>
                </a:solidFill>
              </a:rPr>
              <a:t>UNR WLTP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60032" y="3398726"/>
            <a:ext cx="1358044" cy="1169551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>
                <a:solidFill>
                  <a:srgbClr val="0F5494"/>
                </a:solidFill>
              </a:rPr>
              <a:t>Level 1a (Europe) – including </a:t>
            </a:r>
            <a:r>
              <a:rPr lang="en-GB" sz="1400" b="0" dirty="0">
                <a:solidFill>
                  <a:srgbClr val="FFC000"/>
                </a:solidFill>
              </a:rPr>
              <a:t>Type 1, 4 and 5 tests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76426" y="1946116"/>
            <a:ext cx="3511041" cy="4867260"/>
          </a:xfrm>
          <a:prstGeom prst="roundRect">
            <a:avLst/>
          </a:prstGeom>
          <a:pattFill prst="pct5">
            <a:fgClr>
              <a:srgbClr val="133176"/>
            </a:fgClr>
            <a:bgClr>
              <a:schemeClr val="bg1"/>
            </a:bgClr>
          </a:pattFill>
          <a:ln>
            <a:solidFill>
              <a:srgbClr val="133176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600"/>
              </a:spcBef>
              <a:spcAft>
                <a:spcPts val="600"/>
              </a:spcAft>
            </a:pPr>
            <a:endParaRPr lang="en-US" sz="1400" b="0" dirty="0">
              <a:solidFill>
                <a:srgbClr val="000000"/>
              </a:solidFill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400" b="0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8443" y="2016319"/>
            <a:ext cx="302433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0F5494"/>
                </a:solidFill>
              </a:rPr>
              <a:t>UNR 83 08 series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1891" y="6114644"/>
            <a:ext cx="2880320" cy="523220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solidFill>
                  <a:srgbClr val="FFC000"/>
                </a:solidFill>
              </a:rPr>
              <a:t>Shall demonstrate compliance with Level 1A of </a:t>
            </a:r>
            <a:r>
              <a:rPr lang="en-US" sz="1400" b="0" dirty="0" err="1">
                <a:solidFill>
                  <a:srgbClr val="FFC000"/>
                </a:solidFill>
              </a:rPr>
              <a:t>UNR</a:t>
            </a:r>
            <a:r>
              <a:rPr lang="en-US" sz="1400" b="0" dirty="0">
                <a:solidFill>
                  <a:srgbClr val="FFC000"/>
                </a:solidFill>
              </a:rPr>
              <a:t> </a:t>
            </a:r>
            <a:r>
              <a:rPr lang="en-US" sz="1400" b="0" dirty="0" err="1">
                <a:solidFill>
                  <a:srgbClr val="FFC000"/>
                </a:solidFill>
              </a:rPr>
              <a:t>WLTP</a:t>
            </a:r>
            <a:endParaRPr lang="en-GB" sz="1400" b="0" dirty="0">
              <a:solidFill>
                <a:srgbClr val="FFC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443" y="2416429"/>
            <a:ext cx="3024336" cy="307777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0" strike="dblStrike" dirty="0">
                <a:solidFill>
                  <a:srgbClr val="FFC000"/>
                </a:solidFill>
              </a:rPr>
              <a:t>Type I test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68443" y="3398726"/>
            <a:ext cx="3024336" cy="523220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>
                <a:solidFill>
                  <a:srgbClr val="0F5494"/>
                </a:solidFill>
              </a:rPr>
              <a:t>Type III test – modified for ‘WLTP world’</a:t>
            </a:r>
            <a:r>
              <a:rPr lang="en-GB" sz="1400" b="0" dirty="0">
                <a:solidFill>
                  <a:srgbClr val="FF0000"/>
                </a:solidFill>
              </a:rPr>
              <a:t> *</a:t>
            </a:r>
            <a:endParaRPr lang="en-GB" sz="1400" b="0" dirty="0">
              <a:solidFill>
                <a:srgbClr val="0F549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7812" y="4365104"/>
            <a:ext cx="3024335" cy="523220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0" strike="dblStrike" dirty="0">
                <a:solidFill>
                  <a:srgbClr val="FFC000"/>
                </a:solidFill>
              </a:rPr>
              <a:t>Type V test – modified for ‘WLTP world’ *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4713" y="4911586"/>
            <a:ext cx="3024336" cy="523220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>
                <a:solidFill>
                  <a:srgbClr val="0F5494"/>
                </a:solidFill>
              </a:rPr>
              <a:t>Type VI test – modified for ‘WLTP world’</a:t>
            </a:r>
            <a:r>
              <a:rPr lang="en-GB" sz="1400" b="0" dirty="0">
                <a:solidFill>
                  <a:srgbClr val="FF0000"/>
                </a:solidFill>
              </a:rPr>
              <a:t> *</a:t>
            </a:r>
            <a:endParaRPr lang="en-GB" sz="1400" b="0" dirty="0">
              <a:solidFill>
                <a:srgbClr val="0F5494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1397" y="5556922"/>
            <a:ext cx="3024336" cy="307777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0" strike="dblStrike" dirty="0" err="1">
                <a:solidFill>
                  <a:srgbClr val="FFC000"/>
                </a:solidFill>
              </a:rPr>
              <a:t>OBD</a:t>
            </a:r>
            <a:r>
              <a:rPr lang="en-GB" sz="1400" b="0" strike="dblStrike" dirty="0">
                <a:solidFill>
                  <a:srgbClr val="FFC000"/>
                </a:solidFill>
              </a:rPr>
              <a:t>,</a:t>
            </a:r>
            <a:r>
              <a:rPr lang="en-GB" sz="1400" b="0" dirty="0">
                <a:solidFill>
                  <a:srgbClr val="0F5494"/>
                </a:solidFill>
              </a:rPr>
              <a:t> </a:t>
            </a:r>
            <a:r>
              <a:rPr lang="en-GB" sz="1400" b="0" dirty="0" err="1">
                <a:solidFill>
                  <a:srgbClr val="0F5494"/>
                </a:solidFill>
              </a:rPr>
              <a:t>ISC</a:t>
            </a:r>
            <a:endParaRPr lang="en-GB" sz="1400" b="0" dirty="0">
              <a:solidFill>
                <a:srgbClr val="0F549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808190" y="2469734"/>
            <a:ext cx="3076178" cy="738664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>
                <a:solidFill>
                  <a:srgbClr val="0F5494"/>
                </a:solidFill>
              </a:rPr>
              <a:t>Level 2 most stringent – including </a:t>
            </a:r>
            <a:r>
              <a:rPr lang="en-GB" sz="1400" b="0" dirty="0">
                <a:solidFill>
                  <a:srgbClr val="FFC000"/>
                </a:solidFill>
              </a:rPr>
              <a:t>Type 1, Type 4 and Type 5 tests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74482" y="3384354"/>
            <a:ext cx="1358044" cy="1169551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>
                <a:solidFill>
                  <a:srgbClr val="0F5494"/>
                </a:solidFill>
              </a:rPr>
              <a:t>Level 1b (Japan) – including </a:t>
            </a:r>
            <a:r>
              <a:rPr lang="en-GB" sz="1400" b="0" dirty="0">
                <a:solidFill>
                  <a:srgbClr val="FFC000"/>
                </a:solidFill>
              </a:rPr>
              <a:t>Type 1, 4 and 5 tests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73575" y="5838639"/>
            <a:ext cx="256883" cy="276999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GB" sz="1800" dirty="0">
                <a:solidFill>
                  <a:srgbClr val="FFC000"/>
                </a:solidFill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3135" y="2818972"/>
            <a:ext cx="3024336" cy="523220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0" dirty="0">
                <a:solidFill>
                  <a:srgbClr val="0F5494"/>
                </a:solidFill>
              </a:rPr>
              <a:t>Type II test – modified for ‘WLTP world’</a:t>
            </a:r>
            <a:r>
              <a:rPr lang="en-GB" sz="1400" b="0" dirty="0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63135" y="3981108"/>
            <a:ext cx="3024336" cy="307777"/>
          </a:xfrm>
          <a:prstGeom prst="rect">
            <a:avLst/>
          </a:prstGeom>
          <a:solidFill>
            <a:schemeClr val="bg1"/>
          </a:solidFill>
          <a:ln>
            <a:solidFill>
              <a:srgbClr val="13317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0" strike="dblStrike" dirty="0">
                <a:solidFill>
                  <a:srgbClr val="FFC000"/>
                </a:solidFill>
              </a:rPr>
              <a:t>Type IV test</a:t>
            </a:r>
          </a:p>
        </p:txBody>
      </p:sp>
    </p:spTree>
    <p:extLst>
      <p:ext uri="{BB962C8B-B14F-4D97-AF65-F5344CB8AC3E}">
        <p14:creationId xmlns:p14="http://schemas.microsoft.com/office/powerpoint/2010/main" val="689091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640960" cy="504056"/>
          </a:xfrm>
        </p:spPr>
        <p:txBody>
          <a:bodyPr/>
          <a:lstStyle/>
          <a:p>
            <a:pPr algn="ctr"/>
            <a:r>
              <a:rPr lang="en-GB" sz="2400" dirty="0"/>
              <a:t>Post-79</a:t>
            </a:r>
            <a:r>
              <a:rPr lang="en-GB" sz="2400" baseline="30000" dirty="0"/>
              <a:t>th</a:t>
            </a:r>
            <a:r>
              <a:rPr lang="en-GB" sz="2400" dirty="0"/>
              <a:t> </a:t>
            </a:r>
            <a:r>
              <a:rPr lang="en-GB" sz="2400" dirty="0" err="1"/>
              <a:t>GRPE</a:t>
            </a:r>
            <a:r>
              <a:rPr lang="en-GB" sz="2400" dirty="0"/>
              <a:t> Update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9264" y="1916832"/>
            <a:ext cx="8640960" cy="4608512"/>
          </a:xfrm>
        </p:spPr>
        <p:txBody>
          <a:bodyPr/>
          <a:lstStyle/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Intensive activity of the various </a:t>
            </a:r>
            <a:r>
              <a:rPr lang="en-GB" sz="1800" dirty="0" err="1">
                <a:solidFill>
                  <a:srgbClr val="002060"/>
                </a:solidFill>
              </a:rPr>
              <a:t>WLTP</a:t>
            </a:r>
            <a:r>
              <a:rPr lang="en-GB" sz="1800" dirty="0">
                <a:solidFill>
                  <a:srgbClr val="002060"/>
                </a:solidFill>
              </a:rPr>
              <a:t> IWG Task Forces contributing to the content and drafting of the </a:t>
            </a:r>
            <a:r>
              <a:rPr lang="en-GB" sz="1800" dirty="0" err="1">
                <a:solidFill>
                  <a:srgbClr val="002060"/>
                </a:solidFill>
              </a:rPr>
              <a:t>UNR</a:t>
            </a:r>
            <a:r>
              <a:rPr lang="en-GB" sz="1800" dirty="0">
                <a:solidFill>
                  <a:srgbClr val="002060"/>
                </a:solidFill>
              </a:rPr>
              <a:t>, in particular those for Conformity of Production, Durability, Sub-Group EV, </a:t>
            </a:r>
            <a:r>
              <a:rPr lang="en-GB" sz="1800" dirty="0" err="1">
                <a:solidFill>
                  <a:srgbClr val="002060"/>
                </a:solidFill>
              </a:rPr>
              <a:t>OBD</a:t>
            </a:r>
            <a:r>
              <a:rPr lang="en-GB" sz="1800" dirty="0">
                <a:solidFill>
                  <a:srgbClr val="002060"/>
                </a:solidFill>
              </a:rPr>
              <a:t> and the Transposition Task Force</a:t>
            </a: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Working Documents submitted for the 80</a:t>
            </a:r>
            <a:r>
              <a:rPr lang="en-GB" sz="1800" baseline="30000" dirty="0">
                <a:solidFill>
                  <a:srgbClr val="002060"/>
                </a:solidFill>
              </a:rPr>
              <a:t>th</a:t>
            </a:r>
            <a:r>
              <a:rPr lang="en-GB" sz="1800" dirty="0">
                <a:solidFill>
                  <a:srgbClr val="002060"/>
                </a:solidFill>
              </a:rPr>
              <a:t> </a:t>
            </a:r>
            <a:r>
              <a:rPr lang="en-GB" sz="1800" dirty="0" err="1">
                <a:solidFill>
                  <a:srgbClr val="002060"/>
                </a:solidFill>
              </a:rPr>
              <a:t>GRPE</a:t>
            </a:r>
            <a:endParaRPr lang="en-GB" sz="1800" dirty="0">
              <a:solidFill>
                <a:srgbClr val="002060"/>
              </a:solidFill>
            </a:endParaRP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00 series: GRPE-20-03</a:t>
            </a: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01 series: GRPE-20-04</a:t>
            </a: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Further work on various elements of the </a:t>
            </a:r>
            <a:r>
              <a:rPr lang="en-GB" sz="1800" dirty="0" err="1">
                <a:solidFill>
                  <a:srgbClr val="002060"/>
                </a:solidFill>
              </a:rPr>
              <a:t>UNR</a:t>
            </a:r>
            <a:r>
              <a:rPr lang="en-GB" sz="1800" dirty="0">
                <a:solidFill>
                  <a:srgbClr val="002060"/>
                </a:solidFill>
              </a:rPr>
              <a:t> has required the development of Informal Documents to amend these two Working Documents</a:t>
            </a: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These have been submitted to the 80th </a:t>
            </a:r>
            <a:r>
              <a:rPr lang="en-GB" sz="1800" dirty="0" err="1">
                <a:solidFill>
                  <a:srgbClr val="002060"/>
                </a:solidFill>
              </a:rPr>
              <a:t>GRPE</a:t>
            </a:r>
            <a:endParaRPr lang="en-GB" sz="1800" dirty="0">
              <a:solidFill>
                <a:srgbClr val="002060"/>
              </a:solidFill>
            </a:endParaRPr>
          </a:p>
          <a:p>
            <a:pPr marL="342900" lvl="1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Decision taken to postpone UNR83 08 by one </a:t>
            </a:r>
            <a:r>
              <a:rPr lang="en-GB" sz="1800" dirty="0" err="1">
                <a:solidFill>
                  <a:srgbClr val="002060"/>
                </a:solidFill>
              </a:rPr>
              <a:t>GRPE</a:t>
            </a:r>
            <a:r>
              <a:rPr lang="en-GB" sz="1800" dirty="0">
                <a:solidFill>
                  <a:srgbClr val="002060"/>
                </a:solidFill>
              </a:rPr>
              <a:t> session</a:t>
            </a: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</a:rPr>
              <a:t>The </a:t>
            </a:r>
            <a:r>
              <a:rPr lang="en-GB" sz="1800" dirty="0" err="1">
                <a:solidFill>
                  <a:srgbClr val="002060"/>
                </a:solidFill>
              </a:rPr>
              <a:t>ISC</a:t>
            </a:r>
            <a:r>
              <a:rPr lang="en-GB" sz="1800" dirty="0">
                <a:solidFill>
                  <a:srgbClr val="002060"/>
                </a:solidFill>
              </a:rPr>
              <a:t> requirements will need to align with </a:t>
            </a:r>
            <a:r>
              <a:rPr lang="en-GB" sz="1800" dirty="0" err="1">
                <a:solidFill>
                  <a:srgbClr val="002060"/>
                </a:solidFill>
              </a:rPr>
              <a:t>UNR</a:t>
            </a:r>
            <a:r>
              <a:rPr lang="en-GB" sz="1800" dirty="0">
                <a:solidFill>
                  <a:srgbClr val="002060"/>
                </a:solidFill>
              </a:rPr>
              <a:t> RDE</a:t>
            </a:r>
          </a:p>
          <a:p>
            <a:pPr marL="742950" lvl="2" indent="-342900" algn="just">
              <a:spcAft>
                <a:spcPts val="600"/>
              </a:spcAft>
              <a:buFont typeface="Arial" pitchFamily="34" charset="0"/>
              <a:buChar char="•"/>
            </a:pPr>
            <a:endParaRPr lang="en-GB" sz="18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484163"/>
          </a:xfrm>
        </p:spPr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570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484163"/>
          </a:xfrm>
        </p:spPr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9348EC-9489-4CB5-B43D-A19E1811F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80528" y="1124744"/>
            <a:ext cx="9729079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06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484163"/>
          </a:xfrm>
        </p:spPr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B407AB-8CAA-4FE1-90C8-1C240DE237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7" y="1187752"/>
            <a:ext cx="9489052" cy="533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9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484163"/>
          </a:xfrm>
        </p:spPr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0B4AE7-B705-4FB0-8B2E-6722388FD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536" y="1223755"/>
            <a:ext cx="9681074" cy="544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852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484163"/>
          </a:xfrm>
        </p:spPr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1E4E6D-E252-461C-9D81-E323A8D84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9" y="1259759"/>
            <a:ext cx="9489053" cy="533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81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37312"/>
            <a:ext cx="2133600" cy="484163"/>
          </a:xfrm>
        </p:spPr>
        <p:txBody>
          <a:bodyPr/>
          <a:lstStyle/>
          <a:p>
            <a:pPr>
              <a:defRPr/>
            </a:pPr>
            <a:fld id="{C2AF5B49-934A-4A73-8F2F-AEB4B18A903C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F325ED-F716-4127-A073-B39C298B8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525" y="1268760"/>
            <a:ext cx="9473050" cy="5328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6514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sque présentation OICA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03A2F47C299347BDF24C04B15334A8" ma:contentTypeVersion="8" ma:contentTypeDescription="Create a new document." ma:contentTypeScope="" ma:versionID="ff454ebb7234d0b6b5ba8aa165b9116f">
  <xsd:schema xmlns:xsd="http://www.w3.org/2001/XMLSchema" xmlns:xs="http://www.w3.org/2001/XMLSchema" xmlns:p="http://schemas.microsoft.com/office/2006/metadata/properties" xmlns:ns3="9efdb326-b4e3-44d9-ba8e-db88e2f48869" targetNamespace="http://schemas.microsoft.com/office/2006/metadata/properties" ma:root="true" ma:fieldsID="dbf4ad9acd94edd6970c7a2e8987754a" ns3:_="">
    <xsd:import namespace="9efdb326-b4e3-44d9-ba8e-db88e2f488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fdb326-b4e3-44d9-ba8e-db88e2f488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73C8089-3E30-4DE3-841D-BA3121C63C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fdb326-b4e3-44d9-ba8e-db88e2f488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D59D66-DB1F-4F83-84BA-45F2E15101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60DF3F-6FD1-4ACF-8ABC-9C96045F15A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25544</TotalTime>
  <Words>705</Words>
  <Application>Microsoft Office PowerPoint</Application>
  <PresentationFormat>On-screen Show (4:3)</PresentationFormat>
  <Paragraphs>86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Times New Roman</vt:lpstr>
      <vt:lpstr>Verdana</vt:lpstr>
      <vt:lpstr>Wingdings</vt:lpstr>
      <vt:lpstr>Default Design</vt:lpstr>
      <vt:lpstr>Masque présentation OICA</vt:lpstr>
      <vt:lpstr>Transposition of GTR15 (WLTP) and GTR19 (Evap) into UN Regulations    Update for GRPE from WLTP Transposition Task Force  June 2020</vt:lpstr>
      <vt:lpstr>Background </vt:lpstr>
      <vt:lpstr>Schematic of proposed transposition route</vt:lpstr>
      <vt:lpstr>Post-79th GRPE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Modifications in Informal Documents</vt:lpstr>
      <vt:lpstr>Next Steps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 Gardner</dc:creator>
  <cp:lastModifiedBy>Suppl.10</cp:lastModifiedBy>
  <cp:revision>928</cp:revision>
  <cp:lastPrinted>2018-08-06T06:05:18Z</cp:lastPrinted>
  <dcterms:created xsi:type="dcterms:W3CDTF">2015-06-10T19:00:54Z</dcterms:created>
  <dcterms:modified xsi:type="dcterms:W3CDTF">2020-01-16T21:03:25Z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0x010100D603A2F47C299347BDF24C04B15334A8</vt:lpwstr>
  </property>
</Properties>
</file>