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9"/>
  </p:sldMasterIdLst>
  <p:notesMasterIdLst>
    <p:notesMasterId r:id="rId24"/>
  </p:notesMasterIdLst>
  <p:handoutMasterIdLst>
    <p:handoutMasterId r:id="rId25"/>
  </p:handoutMasterIdLst>
  <p:sldIdLst>
    <p:sldId id="256" r:id="rId10"/>
    <p:sldId id="306" r:id="rId11"/>
    <p:sldId id="339" r:id="rId12"/>
    <p:sldId id="352" r:id="rId13"/>
    <p:sldId id="353" r:id="rId14"/>
    <p:sldId id="340" r:id="rId15"/>
    <p:sldId id="343" r:id="rId16"/>
    <p:sldId id="355" r:id="rId17"/>
    <p:sldId id="356" r:id="rId18"/>
    <p:sldId id="357" r:id="rId19"/>
    <p:sldId id="351" r:id="rId20"/>
    <p:sldId id="345" r:id="rId21"/>
    <p:sldId id="354" r:id="rId22"/>
    <p:sldId id="31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stey,Kendelle [NCR]" initials="A[" lastIdx="1" clrIdx="0">
    <p:extLst>
      <p:ext uri="{19B8F6BF-5375-455C-9EA6-DF929625EA0E}">
        <p15:presenceInfo xmlns:p15="http://schemas.microsoft.com/office/powerpoint/2012/main" userId="S-1-5-21-2086016090-1259623561-1170935872-1038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0" autoAdjust="0"/>
    <p:restoredTop sz="94799" autoAdjust="0"/>
  </p:normalViewPr>
  <p:slideViewPr>
    <p:cSldViewPr>
      <p:cViewPr varScale="1">
        <p:scale>
          <a:sx n="72" d="100"/>
          <a:sy n="72" d="100"/>
        </p:scale>
        <p:origin x="11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7E7CB-09AF-43F2-ADA4-B2B423205EE4}" type="datetimeFigureOut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F0532F-1526-46CA-8FD1-CC19224FD09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68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GRPE-65-nn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8D883-694A-41C9-ACD9-6257BE9C1E94}" type="datetimeFigureOut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92BFAC-DA74-4C24-AAF2-8D09F2FE08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4809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2BFAC-DA74-4C24-AAF2-8D09F2FE08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/>
              <a:t>GRPE-65-nn</a:t>
            </a:r>
          </a:p>
        </p:txBody>
      </p:sp>
    </p:spTree>
    <p:extLst>
      <p:ext uri="{BB962C8B-B14F-4D97-AF65-F5344CB8AC3E}">
        <p14:creationId xmlns:p14="http://schemas.microsoft.com/office/powerpoint/2010/main" val="3420265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F5506-71AD-4702-B852-37BFA4148757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FCD68-1FF2-4B80-A104-54D675CB397A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3271F-990C-43C7-8781-D304754763A4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A50C-D222-436D-A117-AA388BAFFE5E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A52D-BE50-4F08-AD58-8265CD255240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AA8F1C0-37A7-44DD-93BE-0E3F2F961832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36DAD-3BDC-419E-AE3F-D8FC6E36B033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DF2A-444D-4333-891F-660515AA55A0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4AE2A-32A9-4F0C-933E-D0FDAE8BA04F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F63CA-B077-4590-B190-CE7E3D6602DD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94D68C-FAA0-4FCE-902D-8BB0274CF2EB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dirty="0"/>
              <a:t>EVE IWG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803112B-5E2C-4A90-A818-D325F3E5456A}" type="datetime1">
              <a:rPr lang="en-US" smtClean="0"/>
              <a:pPr/>
              <a:t>16-Jan-20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EVE IWG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235127-2B2F-4F7B-BE35-1DACAD78B0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EVE+33rd+Sess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Report to GRPE 80</a:t>
            </a:r>
            <a:r>
              <a:rPr lang="en-US" sz="2000" baseline="30000" dirty="0">
                <a:solidFill>
                  <a:schemeClr val="tx1"/>
                </a:solidFill>
              </a:rPr>
              <a:t>th</a:t>
            </a:r>
            <a:r>
              <a:rPr lang="en-US" sz="2000" dirty="0">
                <a:solidFill>
                  <a:schemeClr val="tx1"/>
                </a:solidFill>
              </a:rPr>
              <a:t> Session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 IWG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Electric Vehicles and the Environment</a:t>
            </a:r>
            <a:br>
              <a:rPr lang="en-US" sz="3200" b="1" dirty="0"/>
            </a:br>
            <a:r>
              <a:rPr lang="en-US" sz="3200" b="1" dirty="0"/>
              <a:t> (EVE IWG)</a:t>
            </a:r>
          </a:p>
        </p:txBody>
      </p:sp>
      <p:sp>
        <p:nvSpPr>
          <p:cNvPr id="6" name="Textfeld 12"/>
          <p:cNvSpPr txBox="1">
            <a:spLocks noChangeArrowheads="1"/>
          </p:cNvSpPr>
          <p:nvPr/>
        </p:nvSpPr>
        <p:spPr bwMode="auto">
          <a:xfrm>
            <a:off x="5626968" y="152400"/>
            <a:ext cx="33623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lang="en-US" sz="1200" b="1" dirty="0">
                <a:latin typeface="Times New Roman" pitchFamily="18" charset="0"/>
                <a:cs typeface="Times New Roman" pitchFamily="18" charset="0"/>
              </a:rPr>
              <a:t>GRPE-80-36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200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GRPE, 15-17 January 2019</a:t>
            </a:r>
          </a:p>
          <a:p>
            <a:pPr algn="r"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Agenda </a:t>
            </a:r>
            <a:r>
              <a:rPr lang="en-US" sz="1200">
                <a:latin typeface="Times New Roman" pitchFamily="18" charset="0"/>
                <a:cs typeface="Times New Roman" pitchFamily="18" charset="0"/>
              </a:rPr>
              <a:t>item 9.(b) 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feld 39"/>
          <p:cNvSpPr txBox="1">
            <a:spLocks noChangeArrowheads="1"/>
          </p:cNvSpPr>
          <p:nvPr/>
        </p:nvSpPr>
        <p:spPr bwMode="auto">
          <a:xfrm>
            <a:off x="152400" y="1524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Submitted by the EVE informal working group</a:t>
            </a:r>
            <a:endParaRPr lang="de-DE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Phase 3 	</a:t>
            </a:r>
            <a:r>
              <a:rPr lang="en-US" sz="1800" i="1" dirty="0"/>
              <a:t>(allows incoming SOH and NUI data to further improve PR)</a:t>
            </a:r>
            <a:endParaRPr lang="en-US" i="1" dirty="0"/>
          </a:p>
          <a:p>
            <a:pPr lvl="1"/>
            <a:r>
              <a:rPr lang="en-US" dirty="0"/>
              <a:t>Data-based Performance Requirements, derived from SOH and usage indices data from Phases 1 and 2</a:t>
            </a:r>
          </a:p>
          <a:p>
            <a:pPr lvl="1"/>
            <a:r>
              <a:rPr lang="en-US" dirty="0"/>
              <a:t>Vehicles with non-“normal” UI values either eliminated, or possibly adjusted to account for difference in usage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7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Battery Durability Proposed mandate timeline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900" dirty="0"/>
              <a:t>(</a:t>
            </a:r>
            <a:r>
              <a:rPr lang="en-US" sz="2900" dirty="0" err="1"/>
              <a:t>i</a:t>
            </a:r>
            <a:r>
              <a:rPr lang="en-US" sz="2900" dirty="0"/>
              <a:t>)         March 2020: Approval of mandate from AC.3</a:t>
            </a:r>
          </a:p>
          <a:p>
            <a:r>
              <a:rPr lang="en-US" sz="2900" dirty="0"/>
              <a:t>(ii)        January 2020 – June 2020: EVE IWG formulates new drafting group, and begins drafting GTR with elements agreed upon by EVE IWG</a:t>
            </a:r>
          </a:p>
          <a:p>
            <a:r>
              <a:rPr lang="en-US" sz="2900" dirty="0"/>
              <a:t>(iii)	June 2020: EVE IWG provides update to  GRPE outlining details of draft outline of GTR</a:t>
            </a:r>
          </a:p>
          <a:p>
            <a:r>
              <a:rPr lang="en-US" sz="2900" dirty="0"/>
              <a:t>(iv)       June 2020 – December 2020: EVE begins validation testing of relevant aspects of the proposed procedure, assesses results and makes changes to GTR</a:t>
            </a:r>
          </a:p>
          <a:p>
            <a:r>
              <a:rPr lang="en-US" sz="2900" dirty="0"/>
              <a:t>(v)  	January 2021: EVE IWG submits first draft proposal for the GTR as an informal document to January 2021 session of GRPE for further discussion and recommendation.</a:t>
            </a:r>
          </a:p>
          <a:p>
            <a:r>
              <a:rPr lang="en-US" sz="2900" dirty="0"/>
              <a:t>(vi)        January 2021- March 2021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a.       EVE revises draft proposal based on recommendations from GRPE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b.	 Transmission of the draft GTR as an informal document twelve weeks before the June 2021 session of GRPE;</a:t>
            </a:r>
          </a:p>
          <a:p>
            <a:pPr marL="594360" lvl="2" indent="0">
              <a:buNone/>
            </a:pPr>
            <a:r>
              <a:rPr lang="en-US" sz="2200" dirty="0">
                <a:solidFill>
                  <a:schemeClr val="tx2"/>
                </a:solidFill>
              </a:rPr>
              <a:t>c.	 Endorsement of the draft GTR based on an informal document by GRPE.</a:t>
            </a:r>
          </a:p>
          <a:p>
            <a:r>
              <a:rPr lang="en-US" sz="2900" dirty="0"/>
              <a:t>(vii)	June 2021: EVE presents the final GTR to GRPE</a:t>
            </a:r>
          </a:p>
          <a:p>
            <a:r>
              <a:rPr lang="en-US" sz="2900" dirty="0"/>
              <a:t>(viii)	November 2021: establishment of the GTR by AC.3 in the Global Registry.</a:t>
            </a:r>
          </a:p>
          <a:p>
            <a:r>
              <a:rPr lang="en-US" sz="2900" dirty="0"/>
              <a:t>(ix)	January 2021-January 2024: EVE IWG continues information gathering on possible modifications to the GTR and develops amendments to the GTR for consideration by WP.29 and AC.3, as deemed appropriate.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5684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Steps For Electrified Vehicle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Form a new drafting group and begin drafting a new GTR with elements agreed upon in the EVE’s new mandate</a:t>
            </a:r>
          </a:p>
          <a:p>
            <a:r>
              <a:rPr lang="en-US" dirty="0"/>
              <a:t>Start new validation testing during the summer of 2020 to facilitate the timeline of the new GTR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05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of Stating Energy Consumption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Proposed path forward for method of stating energy consumption</a:t>
            </a:r>
          </a:p>
          <a:p>
            <a:pPr lvl="1"/>
            <a:r>
              <a:rPr lang="en-US" dirty="0"/>
              <a:t>EVE remain available as experts on EV performance to support this work under leadership of GEEE</a:t>
            </a:r>
          </a:p>
          <a:p>
            <a:r>
              <a:rPr lang="en-US" dirty="0"/>
              <a:t>The EVE IWG and GEEE met this week to discuss the roles of both groups and the areas of focus each group </a:t>
            </a:r>
          </a:p>
          <a:p>
            <a:r>
              <a:rPr lang="en-US" dirty="0"/>
              <a:t>EVE IWG and the GEEE proposed to have a joint workshop depending on funding resources for further planning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399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 Meetings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Regular meetings concurrent with GRPE each January and June</a:t>
            </a:r>
          </a:p>
          <a:p>
            <a:r>
              <a:rPr lang="en-US" dirty="0"/>
              <a:t>10-11 April 2017 – Ann Arbor, USA</a:t>
            </a:r>
          </a:p>
          <a:p>
            <a:r>
              <a:rPr lang="en-US" dirty="0"/>
              <a:t>24-25 October 2017 – Vienna, Austria</a:t>
            </a:r>
          </a:p>
          <a:p>
            <a:r>
              <a:rPr lang="en-US" dirty="0"/>
              <a:t>27-28 March 2018 – Tokyo, Japan</a:t>
            </a:r>
          </a:p>
          <a:p>
            <a:r>
              <a:rPr lang="en-US" dirty="0"/>
              <a:t>16-18 October 2018 – Ottawa, Canada</a:t>
            </a:r>
            <a:endParaRPr lang="en-US" sz="2400" dirty="0"/>
          </a:p>
          <a:p>
            <a:r>
              <a:rPr lang="en-US" dirty="0"/>
              <a:t>8-10 April 2019 – Stockholm, Sweden </a:t>
            </a:r>
          </a:p>
          <a:p>
            <a:r>
              <a:rPr lang="en-US" dirty="0"/>
              <a:t>8-9 October 2019 – Brussels, Belgium</a:t>
            </a:r>
          </a:p>
          <a:p>
            <a:r>
              <a:rPr lang="en-US" dirty="0">
                <a:solidFill>
                  <a:srgbClr val="00B0F0"/>
                </a:solidFill>
              </a:rPr>
              <a:t>23-24 March 2020– Ann Arbor, USA</a:t>
            </a:r>
          </a:p>
          <a:p>
            <a:r>
              <a:rPr lang="en-US" dirty="0"/>
              <a:t>Fall 2020 (Tentative) – Asia TBD</a:t>
            </a:r>
          </a:p>
          <a:p>
            <a:r>
              <a:rPr lang="en-US" dirty="0"/>
              <a:t>Spring 2021 (Tentative) – Europe TBD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17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Original Mandate (Part B of 2</a:t>
            </a:r>
            <a:r>
              <a:rPr lang="en-US" baseline="30000" dirty="0"/>
              <a:t>nd</a:t>
            </a:r>
            <a:r>
              <a:rPr lang="en-US" dirty="0"/>
              <a:t> Mandate)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Targeted establishment of a power determination GTR by AC.3 in the Global Registry in November 2019 with flexibility to extend by up to 1 year based on results of validation testing</a:t>
            </a:r>
          </a:p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Continuing research on EV battery  performance  and  durability</a:t>
            </a:r>
          </a:p>
          <a:p>
            <a:pPr lvl="1"/>
            <a:r>
              <a:rPr lang="en-US" dirty="0"/>
              <a:t>Return to AC.3 with recommendation for next steps (such as GTR development) or conclusion of topic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Find another group within UNECE framework to assume leadership of the topic, with support of EVE IWG, with the </a:t>
            </a:r>
            <a:r>
              <a:rPr lang="en-US" i="1" dirty="0"/>
              <a:t>Group of Experts on Energy Efficiency (GEEE) </a:t>
            </a:r>
            <a:r>
              <a:rPr lang="en-US" dirty="0"/>
              <a:t>was identified as an initially promising option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5303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 to Mandate and Current Status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Hybrid power determination</a:t>
            </a:r>
          </a:p>
          <a:p>
            <a:pPr lvl="1"/>
            <a:r>
              <a:rPr lang="en-US" dirty="0"/>
              <a:t>The initial mandate envisioned the GTR as an Annex to GTR No. 15, but in March 2019 AC.3 approved the decision to instead develop it as a standalone GTR</a:t>
            </a:r>
          </a:p>
          <a:p>
            <a:pPr lvl="1"/>
            <a:r>
              <a:rPr lang="en-US" dirty="0"/>
              <a:t>In November 2019, the mandate for the GTR was extended by one year to complete additional testing to address validation concerns with the first phase  test results</a:t>
            </a:r>
          </a:p>
          <a:p>
            <a:pPr lvl="1"/>
            <a:r>
              <a:rPr lang="en-US" dirty="0"/>
              <a:t>The second phase of validation testing is completed. The EVE IWG is finalizing remaining open issues in the draft and waiting for a few analyzed results. </a:t>
            </a:r>
          </a:p>
          <a:p>
            <a:r>
              <a:rPr lang="en-US" dirty="0"/>
              <a:t>In-vehicle battery durability</a:t>
            </a:r>
          </a:p>
          <a:p>
            <a:pPr lvl="1"/>
            <a:r>
              <a:rPr lang="en-US" dirty="0"/>
              <a:t>EVE IWG has completed the research phase of mandate and recommended to GRPE in May 2019 that sufficient information is available to begin a limited scope GTR with plans to improve the GTR in later phases</a:t>
            </a:r>
          </a:p>
          <a:p>
            <a:pPr lvl="1"/>
            <a:r>
              <a:rPr lang="en-US" dirty="0"/>
              <a:t>The EVE IWG is presenting a timeline proposal at this meeting with recommendations to approve the new mandate at AC.3 in March</a:t>
            </a:r>
          </a:p>
          <a:p>
            <a:r>
              <a:rPr lang="en-US" dirty="0"/>
              <a:t>Method of stating energy consumption</a:t>
            </a:r>
          </a:p>
          <a:p>
            <a:pPr lvl="1"/>
            <a:r>
              <a:rPr lang="en-US" dirty="0"/>
              <a:t>The</a:t>
            </a:r>
            <a:r>
              <a:rPr lang="en-US" i="1" dirty="0"/>
              <a:t> Group of Experts on Energy Efficiency (GEEE) </a:t>
            </a:r>
            <a:r>
              <a:rPr lang="en-US" dirty="0"/>
              <a:t>and the </a:t>
            </a:r>
            <a:r>
              <a:rPr lang="en-US" i="1" dirty="0"/>
              <a:t>Group of Experts on Cleaner Electricity Production (CEP) </a:t>
            </a:r>
            <a:r>
              <a:rPr lang="en-US" dirty="0"/>
              <a:t>were contacted to request  that they assume leadership of  the  work with the support of the EVE IWG as needed</a:t>
            </a:r>
          </a:p>
          <a:p>
            <a:pPr lvl="1"/>
            <a:r>
              <a:rPr lang="en-US" dirty="0"/>
              <a:t> The GEEE has committed in their most recent mandate to assume leadership of the work with a one year timeline. </a:t>
            </a:r>
          </a:p>
          <a:p>
            <a:pPr lvl="2"/>
            <a:r>
              <a:rPr lang="en-US" dirty="0"/>
              <a:t>Interaction with these groups is led by the Secretary of GRPE</a:t>
            </a:r>
          </a:p>
        </p:txBody>
      </p:sp>
    </p:spTree>
    <p:extLst>
      <p:ext uri="{BB962C8B-B14F-4D97-AF65-F5344CB8AC3E}">
        <p14:creationId xmlns:p14="http://schemas.microsoft.com/office/powerpoint/2010/main" val="15427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Power Determination GTR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Results of phase two of the validation testing was completed by Canada and JRC, with some results available</a:t>
            </a:r>
          </a:p>
          <a:p>
            <a:r>
              <a:rPr lang="en-US" sz="2400" dirty="0"/>
              <a:t>The current GTR work and further testing has </a:t>
            </a:r>
          </a:p>
          <a:p>
            <a:pPr lvl="1"/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Shown that the method for operating the vehicle at its maximum power in a lab setting is reliable</a:t>
            </a:r>
          </a:p>
          <a:p>
            <a:pPr lvl="1"/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That the differences in TP1 and TP2 can mainly be attributed to the need to account for differences in powertrain architectures and accuracy of measurements</a:t>
            </a:r>
          </a:p>
          <a:p>
            <a:pPr lvl="1"/>
            <a:r>
              <a:rPr lang="en-US" sz="2100" dirty="0">
                <a:solidFill>
                  <a:schemeClr val="bg2">
                    <a:lumMod val="50000"/>
                  </a:schemeClr>
                </a:solidFill>
              </a:rPr>
              <a:t>TP1 and TP2 results should be similar if measurements are accurate and architecture is accounted for</a:t>
            </a:r>
          </a:p>
          <a:p>
            <a:pPr lvl="1"/>
            <a:endParaRPr lang="en-US" sz="2100" u="sng" dirty="0"/>
          </a:p>
        </p:txBody>
      </p:sp>
    </p:spTree>
    <p:extLst>
      <p:ext uri="{BB962C8B-B14F-4D97-AF65-F5344CB8AC3E}">
        <p14:creationId xmlns:p14="http://schemas.microsoft.com/office/powerpoint/2010/main" val="220122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of Power Determination GTR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</a:rPr>
              <a:t>Next power determination steps</a:t>
            </a:r>
          </a:p>
          <a:p>
            <a:pPr lvl="1"/>
            <a:r>
              <a:rPr lang="en-US" sz="1900" dirty="0"/>
              <a:t>Receive pending test analyses which will provide additional comparison of the two test procedures (TP1 and TP2) </a:t>
            </a:r>
          </a:p>
          <a:p>
            <a:pPr lvl="1"/>
            <a:r>
              <a:rPr lang="en-US" sz="1900" dirty="0"/>
              <a:t>Summarize a case for validity of the procedure based on totality of experiences with the first and second phase of validation and good engineering judgement</a:t>
            </a:r>
          </a:p>
          <a:p>
            <a:pPr lvl="1"/>
            <a:r>
              <a:rPr lang="en-US" sz="1900" dirty="0"/>
              <a:t>Finalize remaining open draft issues with IWG</a:t>
            </a:r>
            <a:endParaRPr lang="en-US" sz="1900" dirty="0">
              <a:solidFill>
                <a:schemeClr val="tx1"/>
              </a:solidFill>
            </a:endParaRP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</a:rPr>
              <a:t>Final changes to the GTR can be expected to be ready for formal submission by March 17, 2019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400" dirty="0">
                <a:solidFill>
                  <a:schemeClr val="tx1"/>
                </a:solidFill>
              </a:rPr>
              <a:t>Detailed examination and comments from stakeholders and contracting parties is strongly encouraged before this time 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100" i="1" dirty="0">
                <a:solidFill>
                  <a:schemeClr val="tx1"/>
                </a:solidFill>
              </a:rPr>
              <a:t>(Document EVE-33-05e) available here: </a:t>
            </a:r>
            <a:r>
              <a:rPr lang="en-US" sz="2100" i="1" dirty="0">
                <a:solidFill>
                  <a:schemeClr val="tx1"/>
                </a:solidFill>
                <a:hlinkClick r:id="rId2"/>
              </a:rPr>
              <a:t>https://wiki.unece.org/display/trans/EVE+33rd+Session</a:t>
            </a:r>
            <a:r>
              <a:rPr lang="en-US" sz="2100" i="1" dirty="0">
                <a:solidFill>
                  <a:schemeClr val="tx1"/>
                </a:solidFill>
              </a:rPr>
              <a:t> </a:t>
            </a:r>
            <a:endParaRPr lang="en-CA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956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power determination GTR timeline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Timeline approved in November 2019 for power determination GTR</a:t>
            </a:r>
          </a:p>
          <a:p>
            <a:pPr lvl="1"/>
            <a:r>
              <a:rPr lang="en-US" dirty="0"/>
              <a:t>June – October 2019: complete additional validation testing </a:t>
            </a:r>
          </a:p>
          <a:p>
            <a:pPr lvl="1"/>
            <a:r>
              <a:rPr lang="en-US" dirty="0"/>
              <a:t>January 2020: Preliminary draft GTR available for GRPE</a:t>
            </a:r>
          </a:p>
          <a:p>
            <a:pPr lvl="1"/>
            <a:r>
              <a:rPr lang="en-US" dirty="0"/>
              <a:t>June 2020: Final working document for GRPE</a:t>
            </a:r>
          </a:p>
          <a:p>
            <a:pPr lvl="1"/>
            <a:r>
              <a:rPr lang="en-US" dirty="0"/>
              <a:t>November 2020: Approval by AC.3</a:t>
            </a:r>
          </a:p>
        </p:txBody>
      </p:sp>
    </p:spTree>
    <p:extLst>
      <p:ext uri="{BB962C8B-B14F-4D97-AF65-F5344CB8AC3E}">
        <p14:creationId xmlns:p14="http://schemas.microsoft.com/office/powerpoint/2010/main" val="126985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The EVE IWG has identified a potential solution for a durability GTR and has a proposal and timeline available as document (EVE-33-03-Rev#)</a:t>
            </a:r>
          </a:p>
          <a:p>
            <a:r>
              <a:rPr lang="en-US" dirty="0"/>
              <a:t>Building on a proposal from Japan to adopt a battery State of Health monitor and by EU to add in service conformity checks, the future durability GTR may include: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Adoption of State of Health monitor (SOH)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Minimum performance requirement (PR)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service conformity checks (ISC)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Adoption of vehicle normal usage indices (NUI)</a:t>
            </a:r>
          </a:p>
        </p:txBody>
      </p:sp>
    </p:spTree>
    <p:extLst>
      <p:ext uri="{BB962C8B-B14F-4D97-AF65-F5344CB8AC3E}">
        <p14:creationId xmlns:p14="http://schemas.microsoft.com/office/powerpoint/2010/main" val="1632822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US" sz="2800" dirty="0"/>
              <a:t>The proposal includes a multi-phase approach where:</a:t>
            </a:r>
          </a:p>
          <a:p>
            <a:r>
              <a:rPr lang="en-US" sz="2800" dirty="0"/>
              <a:t>Phase 1   </a:t>
            </a:r>
            <a:r>
              <a:rPr lang="en-US" sz="2400" i="1" dirty="0"/>
              <a:t>(By November 2021)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Introduce a first version of a GTR with: 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Minimum performance requirements established through consensus with vehicle manufacturers and all stakeholders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Adopt requirement for battery state of health (SOH) and normal usage indices (NUI) to be recorded by vehicle (e.g. on OBD) 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Provisional in-service conformity (ISC) test which will include a way to consider usage of vehicle and a statistical method</a:t>
            </a:r>
          </a:p>
          <a:p>
            <a:pPr lvl="2"/>
            <a:r>
              <a:rPr lang="en-US" dirty="0">
                <a:solidFill>
                  <a:schemeClr val="tx2"/>
                </a:solidFill>
              </a:rPr>
              <a:t>SOH and NUI to be readable for ISC, and provides source of data for improving GTR in the future</a:t>
            </a:r>
          </a:p>
          <a:p>
            <a:pPr lvl="2"/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225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 of In-Vehicle Battery Durability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EVE IWG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5127-2B2F-4F7B-BE35-1DACAD78B01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/>
              <a:t>Phase 2</a:t>
            </a:r>
            <a:r>
              <a:rPr lang="en-US" sz="1800" i="1" dirty="0"/>
              <a:t> 	(tightens PR and considers usage at ISC)</a:t>
            </a:r>
            <a:endParaRPr lang="en-US" i="1" dirty="0"/>
          </a:p>
          <a:p>
            <a:pPr lvl="1"/>
            <a:r>
              <a:rPr lang="en-US" dirty="0"/>
              <a:t>The performance requirement (PR) would be refined through modeling</a:t>
            </a:r>
          </a:p>
          <a:p>
            <a:pPr lvl="1"/>
            <a:r>
              <a:rPr lang="en-US" dirty="0"/>
              <a:t>The in-service conformity test would be refined by improving the statistical method and using NUI from vehicle to determine which vehicles are eligible to be in the sample</a:t>
            </a:r>
          </a:p>
          <a:p>
            <a:pPr lvl="1"/>
            <a:r>
              <a:rPr lang="en-US" dirty="0"/>
              <a:t>i.e. Vehicles with NUI that indicate non-“normal” usage are eliminated from ISC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90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DDAFD44-3EB2-451E-805B-808916D639DC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DAA21EB-1E6A-46D9-A0D0-EBA6F4307EE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513F230-9B04-4F77-9950-BAC2A73E365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29C63644-207C-4D08-8E5F-4CD6E19FB8A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72DCF48-8B29-4732-8B21-6E82ABC5DB00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928156D-96F6-4AA5-A92C-52DFC0F06241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B1AA88D7-04AD-4BA0-84CA-62D29BAA3579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676C2A0-E263-44DD-911D-2B506B6D870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10397</TotalTime>
  <Words>1068</Words>
  <Application>Microsoft Office PowerPoint</Application>
  <PresentationFormat>On-screen Show (4:3)</PresentationFormat>
  <Paragraphs>133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Georgia</vt:lpstr>
      <vt:lpstr>Times New Roman</vt:lpstr>
      <vt:lpstr>Wingdings</vt:lpstr>
      <vt:lpstr>Wingdings 2</vt:lpstr>
      <vt:lpstr>Civic</vt:lpstr>
      <vt:lpstr>Electric Vehicles and the Environment  (EVE IWG)</vt:lpstr>
      <vt:lpstr>Original Mandate (Part B of 2nd Mandate)</vt:lpstr>
      <vt:lpstr>Updates to Mandate and Current Status</vt:lpstr>
      <vt:lpstr>Status of Power Determination GTR</vt:lpstr>
      <vt:lpstr>Status of Power Determination GTR</vt:lpstr>
      <vt:lpstr>Current power determination GTR timeline</vt:lpstr>
      <vt:lpstr>Status of In-Vehicle Battery Durability</vt:lpstr>
      <vt:lpstr>Status of In-Vehicle Battery Durability</vt:lpstr>
      <vt:lpstr>Status of In-Vehicle Battery Durability</vt:lpstr>
      <vt:lpstr>Status of In-Vehicle Battery Durability</vt:lpstr>
      <vt:lpstr>Battery Durability Proposed mandate timeline</vt:lpstr>
      <vt:lpstr>Next Steps For Electrified Vehicle Durability</vt:lpstr>
      <vt:lpstr>Method of Stating Energy Consumption</vt:lpstr>
      <vt:lpstr>EVE Meetings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Vehicles and the Environment (EVE IWG)</dc:title>
  <dc:creator>Michael Olechiw</dc:creator>
  <cp:lastModifiedBy>Suppl.10</cp:lastModifiedBy>
  <cp:revision>413</cp:revision>
  <dcterms:created xsi:type="dcterms:W3CDTF">2014-06-05T20:11:34Z</dcterms:created>
  <dcterms:modified xsi:type="dcterms:W3CDTF">2020-01-16T13:25:02Z</dcterms:modified>
</cp:coreProperties>
</file>