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324" r:id="rId3"/>
    <p:sldId id="410" r:id="rId4"/>
    <p:sldId id="417" r:id="rId5"/>
    <p:sldId id="435" r:id="rId6"/>
    <p:sldId id="420" r:id="rId7"/>
    <p:sldId id="436" r:id="rId8"/>
    <p:sldId id="437" r:id="rId9"/>
    <p:sldId id="407" r:id="rId10"/>
    <p:sldId id="438" r:id="rId11"/>
    <p:sldId id="439" r:id="rId12"/>
    <p:sldId id="427" r:id="rId13"/>
    <p:sldId id="323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FFD624"/>
    <a:srgbClr val="2D5EC1"/>
    <a:srgbClr val="3166CF"/>
    <a:srgbClr val="3E6FD2"/>
    <a:srgbClr val="BDDEFF"/>
    <a:srgbClr val="99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9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-20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EF0CF993-E5CC-4226-A83F-846B43C0DE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679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F9DD042-3D13-40AF-A1B6-51619F9004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434433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D042-3D13-40AF-A1B6-51619F900463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0072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D042-3D13-40AF-A1B6-51619F900463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4873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D042-3D13-40AF-A1B6-51619F900463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66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D042-3D13-40AF-A1B6-51619F900463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4215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D042-3D13-40AF-A1B6-51619F900463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8479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D042-3D13-40AF-A1B6-51619F900463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3531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D042-3D13-40AF-A1B6-51619F900463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5831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D042-3D13-40AF-A1B6-51619F900463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0531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D042-3D13-40AF-A1B6-51619F900463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688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35EF6FA2-11B3-4722-B3C2-7B431BDB29F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FDCD8-2BA1-45EC-8DCA-95F3103B79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715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F7384-474C-46B5-8077-D15025BCFF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127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D0653-967D-49DA-A0A4-2AF7472A6E2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1198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2BE52-8423-4D88-A592-08426534D6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687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91549-6E56-4D9F-AFEC-82C270514B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518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7A4E8-FA82-4FB6-8153-E48F363F49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249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64A6-CBDE-4BAE-A535-4E2F0F2527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171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C6BC3-8C6B-4409-A75A-6B286E6C13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12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D2FEA-2D6C-4C19-8C18-CB8304E9AE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392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66D37-90BF-4934-9739-B1D7C5D125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084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3FE424B6-CFA1-44ED-A639-3B1B835CEB5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46819" y="2996952"/>
            <a:ext cx="8496300" cy="1584325"/>
          </a:xfrm>
        </p:spPr>
        <p:txBody>
          <a:bodyPr/>
          <a:lstStyle/>
          <a:p>
            <a:pPr algn="ctr" eaLnBrk="1" hangingPunct="1"/>
            <a:r>
              <a:rPr lang="en-GB" altLang="en-US" sz="3600" dirty="0">
                <a:solidFill>
                  <a:srgbClr val="FFFF00"/>
                </a:solidFill>
              </a:rPr>
              <a:t>Update from RDE IWG</a:t>
            </a:r>
            <a:br>
              <a:rPr lang="en-GB" altLang="en-US" sz="3600" dirty="0">
                <a:solidFill>
                  <a:srgbClr val="FFFF00"/>
                </a:solidFill>
              </a:rPr>
            </a:br>
            <a:br>
              <a:rPr lang="en-GB" altLang="en-US" sz="3600" dirty="0">
                <a:solidFill>
                  <a:srgbClr val="FFFF00"/>
                </a:solidFill>
              </a:rPr>
            </a:br>
            <a:r>
              <a:rPr lang="en-GB" altLang="en-US" sz="2400" dirty="0">
                <a:solidFill>
                  <a:srgbClr val="FFFF00"/>
                </a:solidFill>
              </a:rPr>
              <a:t>GRPE January 2020</a:t>
            </a:r>
            <a:br>
              <a:rPr lang="en-GB" altLang="en-US" sz="2400" dirty="0">
                <a:solidFill>
                  <a:srgbClr val="FFFF00"/>
                </a:solidFill>
              </a:rPr>
            </a:br>
            <a:br>
              <a:rPr lang="en-GB" altLang="en-US" sz="1800" dirty="0">
                <a:solidFill>
                  <a:srgbClr val="FFFF00"/>
                </a:solidFill>
              </a:rPr>
            </a:br>
            <a:br>
              <a:rPr lang="en-GB" altLang="en-US" sz="1800" dirty="0">
                <a:solidFill>
                  <a:srgbClr val="FFFF00"/>
                </a:solidFill>
              </a:rPr>
            </a:br>
            <a:r>
              <a:rPr lang="en-GB" altLang="en-US" sz="1800" dirty="0">
                <a:solidFill>
                  <a:srgbClr val="FFFF00"/>
                </a:solidFill>
              </a:rPr>
              <a:t>From the sponsors:</a:t>
            </a:r>
            <a:br>
              <a:rPr lang="en-GB" altLang="en-US" sz="1800" dirty="0">
                <a:solidFill>
                  <a:srgbClr val="FFFF00"/>
                </a:solidFill>
              </a:rPr>
            </a:br>
            <a:r>
              <a:rPr lang="en-GB" altLang="en-US" sz="1800" dirty="0">
                <a:solidFill>
                  <a:srgbClr val="FFFF00"/>
                </a:solidFill>
              </a:rPr>
              <a:t>European Union</a:t>
            </a:r>
            <a:br>
              <a:rPr lang="en-GB" altLang="en-US" sz="1800" dirty="0">
                <a:solidFill>
                  <a:srgbClr val="FFFF00"/>
                </a:solidFill>
              </a:rPr>
            </a:br>
            <a:r>
              <a:rPr lang="en-GB" altLang="en-US" sz="1800" dirty="0">
                <a:solidFill>
                  <a:srgbClr val="FFFF00"/>
                </a:solidFill>
              </a:rPr>
              <a:t>Japan</a:t>
            </a:r>
            <a:br>
              <a:rPr lang="en-GB" altLang="en-US" sz="1800" dirty="0">
                <a:solidFill>
                  <a:srgbClr val="FFFF00"/>
                </a:solidFill>
              </a:rPr>
            </a:br>
            <a:r>
              <a:rPr lang="en-GB" altLang="en-US" sz="1800" dirty="0">
                <a:solidFill>
                  <a:srgbClr val="FFFF00"/>
                </a:solidFill>
              </a:rPr>
              <a:t>Korea</a:t>
            </a:r>
            <a:endParaRPr lang="en-GB" altLang="en-US" sz="3600" dirty="0">
              <a:solidFill>
                <a:srgbClr val="FFFF00"/>
              </a:solidFill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536" y="4365104"/>
            <a:ext cx="8532812" cy="1728787"/>
          </a:xfrm>
        </p:spPr>
        <p:txBody>
          <a:bodyPr/>
          <a:lstStyle/>
          <a:p>
            <a:pPr algn="ctr" eaLnBrk="1" hangingPunct="1"/>
            <a:r>
              <a:rPr lang="it-IT" altLang="en-US" sz="1800" dirty="0"/>
              <a:t> </a:t>
            </a:r>
          </a:p>
          <a:p>
            <a:pPr algn="ctr" eaLnBrk="1" hangingPunct="1"/>
            <a:endParaRPr lang="en-GB" altLang="en-US" sz="1800" dirty="0"/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EC2BDC34-63A3-46F1-A033-D00A14185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160" y="25444"/>
            <a:ext cx="3108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kumimoji="0" lang="en-US" sz="1400" dirty="0">
                <a:latin typeface="Times New Roman" pitchFamily="18" charset="0"/>
                <a:cs typeface="Times New Roman" pitchFamily="18" charset="0"/>
              </a:rPr>
              <a:t>GRPE-80-</a:t>
            </a:r>
            <a:r>
              <a:rPr kumimoji="0" lang="en-GB" sz="1400">
                <a:latin typeface="Times New Roman" pitchFamily="18" charset="0"/>
                <a:cs typeface="Times New Roman" pitchFamily="18" charset="0"/>
              </a:rPr>
              <a:t>29</a:t>
            </a:r>
            <a:endParaRPr kumimoji="0" lang="de-DE" sz="1400" b="0" dirty="0">
              <a:latin typeface="Times New Roman" pitchFamily="18" charset="0"/>
              <a:cs typeface="Times New Roman" pitchFamily="18" charset="0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80th GRPE, 14-17 January 2020</a:t>
            </a:r>
          </a:p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Agenda item 3(c)</a:t>
            </a:r>
            <a:endParaRPr kumimoji="0" lang="de-DE" sz="14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170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 Regulation details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832" y="2132856"/>
            <a:ext cx="8229600" cy="4176464"/>
          </a:xfrm>
        </p:spPr>
        <p:txBody>
          <a:bodyPr/>
          <a:lstStyle/>
          <a:p>
            <a:endParaRPr lang="en-GB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Draft text reflects the current status quo of the existing Regulations, with some improvements made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Able to achieve a fully harmonised text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One RDE test will be checked with two methods, one complying with EU and one complying with Japanese regulations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Boundaries, methods, etc. all harmonised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181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132856"/>
            <a:ext cx="8229600" cy="4176861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/>
              <a:t>Work progresses well and plan to deliver as promised in June 2020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/>
              <a:t>Need to ensure that text is </a:t>
            </a:r>
            <a:r>
              <a:rPr lang="en-US" dirty="0" err="1"/>
              <a:t>harmonised</a:t>
            </a:r>
            <a:r>
              <a:rPr lang="en-US" dirty="0"/>
              <a:t> between UNR and GTR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/>
              <a:t>Some elements still missing in GTR (PM method)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/>
              <a:t>We </a:t>
            </a:r>
            <a:r>
              <a:rPr lang="en-US" dirty="0"/>
              <a:t>create a database on RDE measurements and tool to </a:t>
            </a:r>
            <a:r>
              <a:rPr lang="en-US" dirty="0" err="1"/>
              <a:t>analyse</a:t>
            </a:r>
            <a:r>
              <a:rPr lang="en-US" dirty="0"/>
              <a:t> results that is available to all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/>
              <a:t>Second phase likely to modify the GTR to include other methodologies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05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95288" y="3068638"/>
            <a:ext cx="8229600" cy="936625"/>
          </a:xfrm>
        </p:spPr>
        <p:txBody>
          <a:bodyPr/>
          <a:lstStyle/>
          <a:p>
            <a:pPr algn="ctr" eaLnBrk="1" hangingPunct="1"/>
            <a:r>
              <a:rPr lang="en-GB" altLang="en-US" sz="3600" dirty="0"/>
              <a:t>Thank you for your attention!</a:t>
            </a:r>
            <a:br>
              <a:rPr lang="en-GB" altLang="en-US" sz="3600" dirty="0"/>
            </a:br>
            <a:br>
              <a:rPr lang="en-GB" altLang="en-US" sz="3600" dirty="0"/>
            </a:br>
            <a:r>
              <a:rPr lang="en-GB" altLang="en-US" sz="3200" b="0" dirty="0"/>
              <a:t>From the sponsors:</a:t>
            </a:r>
            <a:br>
              <a:rPr lang="en-GB" altLang="en-US" sz="3200" b="0" dirty="0"/>
            </a:br>
            <a:r>
              <a:rPr lang="en-GB" altLang="en-US" sz="3200" b="0" dirty="0"/>
              <a:t>European Union</a:t>
            </a:r>
            <a:br>
              <a:rPr lang="en-GB" altLang="en-US" sz="3200" b="0" dirty="0"/>
            </a:br>
            <a:r>
              <a:rPr lang="en-GB" altLang="en-US" sz="3200" b="0" dirty="0"/>
              <a:t>Japan</a:t>
            </a:r>
            <a:br>
              <a:rPr lang="en-GB" altLang="en-US" sz="3200" b="0" dirty="0"/>
            </a:br>
            <a:r>
              <a:rPr lang="en-GB" altLang="en-US" sz="3200" b="0" dirty="0"/>
              <a:t>Korea</a:t>
            </a:r>
            <a:r>
              <a:rPr lang="en-GB" altLang="en-US" sz="2400" b="0" dirty="0"/>
              <a:t>  </a:t>
            </a:r>
            <a:endParaRPr lang="en-GB" alt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49478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3816524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During GRPE meeting in June 2018, EU, Japan and Korea requested the creation of an RDE IWG and the proposal was accepted.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Creation of RDE IWG accepted by AC.3 in its June 2018 meeting </a:t>
            </a:r>
          </a:p>
        </p:txBody>
      </p:sp>
    </p:spTree>
    <p:extLst>
      <p:ext uri="{BB962C8B-B14F-4D97-AF65-F5344CB8AC3E}">
        <p14:creationId xmlns:p14="http://schemas.microsoft.com/office/powerpoint/2010/main" val="247305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group met on: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dirty="0"/>
              <a:t>11-12 September 2018 in Brussels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dirty="0"/>
              <a:t>27-28 November 2018 in Brussels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dirty="0"/>
              <a:t>9 January 2019 in Geneva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dirty="0"/>
              <a:t>1-2 April 2019 in Tokyo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dirty="0"/>
              <a:t>22 May 2019 in Geneva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dirty="0"/>
              <a:t>9-10 July 2019 in Vienna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dirty="0"/>
              <a:t>30-31 October 2019 in Seoul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dirty="0"/>
              <a:t>14-15 January 2020 in Geneva</a:t>
            </a:r>
          </a:p>
          <a:p>
            <a:pPr marL="857250" lvl="1" indent="-457200">
              <a:buClrTx/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50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Seoul meeting</a:t>
            </a:r>
            <a:endParaRPr lang="fr-B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062957"/>
            <a:ext cx="6371393" cy="477854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6" b="13335"/>
          <a:stretch/>
        </p:blipFill>
        <p:spPr>
          <a:xfrm rot="5400000">
            <a:off x="-307100" y="3339548"/>
            <a:ext cx="3781535" cy="208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63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484263"/>
            <a:ext cx="8229600" cy="936625"/>
          </a:xfrm>
        </p:spPr>
        <p:txBody>
          <a:bodyPr/>
          <a:lstStyle/>
          <a:p>
            <a:r>
              <a:rPr lang="en-GB" dirty="0"/>
              <a:t>Status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529013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b="1" dirty="0"/>
              <a:t>GTR developed keeping provisions generic and appropriate for many CPs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Decisions on boundary conditions, trip composition etc. left mostly for decision by CPs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Example: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/>
              <a:t>	“</a:t>
            </a:r>
            <a:r>
              <a:rPr lang="en-US" b="0" i="1" dirty="0"/>
              <a:t>The composition of the RDE test shall broadly reflect the composition and characteristics of the relevant regulatory cycles against which compliance will be checked.”</a:t>
            </a:r>
          </a:p>
          <a:p>
            <a:pPr marL="457200" lvl="1" indent="0">
              <a:buClr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887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484263"/>
            <a:ext cx="8229600" cy="936625"/>
          </a:xfrm>
        </p:spPr>
        <p:txBody>
          <a:bodyPr/>
          <a:lstStyle/>
          <a:p>
            <a:r>
              <a:rPr lang="en-GB" dirty="0"/>
              <a:t>Status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529013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Applications of the rules for countries applying WLTP (EU, Japan, Korea) are provided as examples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Application of the rules for India and MIDC also included as examples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58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484263"/>
            <a:ext cx="8229600" cy="936625"/>
          </a:xfrm>
        </p:spPr>
        <p:txBody>
          <a:bodyPr/>
          <a:lstStyle/>
          <a:p>
            <a:r>
              <a:rPr lang="en-GB" dirty="0"/>
              <a:t>Status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529013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When emission limits are respected, allow the testing to count even if the vehicle is stuck in traffic (Korean suggestion)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Other improvements will include: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GB" dirty="0"/>
              <a:t>Better methods for checking consistency of signals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GB" dirty="0"/>
              <a:t>Addition of PEMS-PM methodology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GB" dirty="0"/>
              <a:t>List for checking whether selected vehicle is appropriate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ClrTx/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213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936625"/>
          </a:xfrm>
        </p:spPr>
        <p:txBody>
          <a:bodyPr/>
          <a:lstStyle/>
          <a:p>
            <a:r>
              <a:rPr lang="en-GB" dirty="0"/>
              <a:t>Upcoming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248472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9</a:t>
            </a:r>
            <a:r>
              <a:rPr lang="en-GB" baseline="30000" dirty="0"/>
              <a:t>th</a:t>
            </a:r>
            <a:r>
              <a:rPr lang="en-GB" dirty="0"/>
              <a:t> meeting in 25-27 February 2020 in </a:t>
            </a:r>
            <a:r>
              <a:rPr lang="en-GB" dirty="0" err="1"/>
              <a:t>Ispra</a:t>
            </a:r>
            <a:r>
              <a:rPr lang="en-GB" dirty="0"/>
              <a:t>, Italy to prepare working document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Ad-hoc meetings if needed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Working documents in June 2020 GRPE meeting (half day requested for IWG meeting)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And then….</a:t>
            </a:r>
            <a:r>
              <a:rPr lang="en-GB" b="1" dirty="0"/>
              <a:t>Phase 2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Contents still to be decided, but wish to make the methodology more wide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Request for extension in June meeting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Meetings already foreseen in USA and China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883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 Regulation	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420888"/>
            <a:ext cx="8229600" cy="3529013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A proposal for UN Regulation was prepared in parallel by EU and Japan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Proposal was discussed in Seoul and in Geneva meetings with all participants of the group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The proposal for the UN Regulation will be formally submitted by EU and Japan (not part of the mandate of the IWG)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411433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18fbfd49-c8e6-4618-a77f-5ef25245836c" origin="userSelected">
  <element uid="4ecbf47d-2ec6-497d-85fc-f65b66e62fe7" value=""/>
</sisl>
</file>

<file path=customXml/itemProps1.xml><?xml version="1.0" encoding="utf-8"?>
<ds:datastoreItem xmlns:ds="http://schemas.openxmlformats.org/officeDocument/2006/customXml" ds:itemID="{3F1385FB-0D4B-4AE4-918A-D25362EA4FC3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</TotalTime>
  <Words>473</Words>
  <Application>Microsoft Office PowerPoint</Application>
  <PresentationFormat>On-screen Show (4:3)</PresentationFormat>
  <Paragraphs>67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Verdana</vt:lpstr>
      <vt:lpstr>Wingdings</vt:lpstr>
      <vt:lpstr>Blank</vt:lpstr>
      <vt:lpstr>Update from RDE IWG  GRPE January 2020   From the sponsors: European Union Japan Korea</vt:lpstr>
      <vt:lpstr>Background</vt:lpstr>
      <vt:lpstr>Meetings</vt:lpstr>
      <vt:lpstr>Seoul meeting</vt:lpstr>
      <vt:lpstr>Status report</vt:lpstr>
      <vt:lpstr>Status report</vt:lpstr>
      <vt:lpstr>Status report</vt:lpstr>
      <vt:lpstr>Upcoming Meetings</vt:lpstr>
      <vt:lpstr>UN Regulation </vt:lpstr>
      <vt:lpstr>UN Regulation details</vt:lpstr>
      <vt:lpstr>Summary:</vt:lpstr>
      <vt:lpstr>Thank you for your attention!  From the sponsors: European Union Japan Korea  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DILARA Panagiota (GROW)</dc:creator>
  <cp:lastModifiedBy>Suppl.10</cp:lastModifiedBy>
  <cp:revision>106</cp:revision>
  <dcterms:created xsi:type="dcterms:W3CDTF">2016-10-19T12:22:50Z</dcterms:created>
  <dcterms:modified xsi:type="dcterms:W3CDTF">2020-01-16T08:43:11Z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166c5744-766b-4c42-9a7d-ddc241032da2</vt:lpwstr>
  </property>
  <property fmtid="{D5CDD505-2E9C-101B-9397-08002B2CF9AE}" pid="3" name="bjSaver">
    <vt:lpwstr>lBMp8bu70fkQ6dGHv89jEnEHpRN9UiFP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policy="18fbfd49-c8e6-4618-a77f-5ef25245836c" origin="userSelected" xmlns="http://www.boldonj</vt:lpwstr>
  </property>
  <property fmtid="{D5CDD505-2E9C-101B-9397-08002B2CF9AE}" pid="5" name="bjDocumentLabelXML-0">
    <vt:lpwstr>ames.com/2008/01/sie/internal/label"&gt;&lt;element uid="4ecbf47d-2ec6-497d-85fc-f65b66e62fe7" value="" /&gt;&lt;/sisl&gt;</vt:lpwstr>
  </property>
  <property fmtid="{D5CDD505-2E9C-101B-9397-08002B2CF9AE}" pid="6" name="bjDocumentSecurityLabel">
    <vt:lpwstr>CNH Industrial: GENERAL BUSINESS [Minor prejudice to Company from unauthorised disclosure.]</vt:lpwstr>
  </property>
  <property fmtid="{D5CDD505-2E9C-101B-9397-08002B2CF9AE}" pid="7" name="CNH-Classification">
    <vt:lpwstr>[GENERAL BUSINESS]</vt:lpwstr>
  </property>
  <property fmtid="{D5CDD505-2E9C-101B-9397-08002B2CF9AE}" pid="8" name="CNH-LabelledBy:">
    <vt:lpwstr>F08493C,23/05/2019 8:48:08,GENERAL BUSINESS</vt:lpwstr>
  </property>
</Properties>
</file>