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59" r:id="rId6"/>
    <p:sldId id="261" r:id="rId7"/>
    <p:sldId id="262" r:id="rId8"/>
    <p:sldId id="263" r:id="rId9"/>
    <p:sldId id="265" r:id="rId10"/>
    <p:sldId id="266" r:id="rId11"/>
    <p:sldId id="267" r:id="rId12"/>
    <p:sldId id="268" r:id="rId1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956CFC1-40F1-41CD-835B-3C04E80D816E}" type="datetimeFigureOut">
              <a:rPr kumimoji="1" lang="ja-JP" altLang="en-US" smtClean="0"/>
              <a:t>2020/1/14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A7A4147-5220-4C40-8E41-E13690710F6A}" type="slidenum">
              <a:rPr kumimoji="1" lang="ja-JP" altLang="en-US" smtClean="0"/>
              <a:t>‹#›</a:t>
            </a:fld>
            <a:endParaRPr kumimoji="1" lang="ja-JP" altLang="en-US"/>
          </a:p>
        </p:txBody>
      </p:sp>
    </p:spTree>
    <p:extLst>
      <p:ext uri="{BB962C8B-B14F-4D97-AF65-F5344CB8AC3E}">
        <p14:creationId xmlns:p14="http://schemas.microsoft.com/office/powerpoint/2010/main" val="2848325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956CFC1-40F1-41CD-835B-3C04E80D816E}" type="datetimeFigureOut">
              <a:rPr kumimoji="1" lang="ja-JP" altLang="en-US" smtClean="0"/>
              <a:t>2020/1/14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A7A4147-5220-4C40-8E41-E13690710F6A}" type="slidenum">
              <a:rPr kumimoji="1" lang="ja-JP" altLang="en-US" smtClean="0"/>
              <a:t>‹#›</a:t>
            </a:fld>
            <a:endParaRPr kumimoji="1" lang="ja-JP" altLang="en-US"/>
          </a:p>
        </p:txBody>
      </p:sp>
    </p:spTree>
    <p:extLst>
      <p:ext uri="{BB962C8B-B14F-4D97-AF65-F5344CB8AC3E}">
        <p14:creationId xmlns:p14="http://schemas.microsoft.com/office/powerpoint/2010/main" val="1715817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956CFC1-40F1-41CD-835B-3C04E80D816E}" type="datetimeFigureOut">
              <a:rPr kumimoji="1" lang="ja-JP" altLang="en-US" smtClean="0"/>
              <a:t>2020/1/14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A7A4147-5220-4C40-8E41-E13690710F6A}" type="slidenum">
              <a:rPr kumimoji="1" lang="ja-JP" altLang="en-US" smtClean="0"/>
              <a:t>‹#›</a:t>
            </a:fld>
            <a:endParaRPr kumimoji="1" lang="ja-JP" altLang="en-US"/>
          </a:p>
        </p:txBody>
      </p:sp>
    </p:spTree>
    <p:extLst>
      <p:ext uri="{BB962C8B-B14F-4D97-AF65-F5344CB8AC3E}">
        <p14:creationId xmlns:p14="http://schemas.microsoft.com/office/powerpoint/2010/main" val="3049119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956CFC1-40F1-41CD-835B-3C04E80D816E}" type="datetimeFigureOut">
              <a:rPr kumimoji="1" lang="ja-JP" altLang="en-US" smtClean="0"/>
              <a:t>2020/1/14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A7A4147-5220-4C40-8E41-E13690710F6A}" type="slidenum">
              <a:rPr kumimoji="1" lang="ja-JP" altLang="en-US" smtClean="0"/>
              <a:t>‹#›</a:t>
            </a:fld>
            <a:endParaRPr kumimoji="1" lang="ja-JP" altLang="en-US"/>
          </a:p>
        </p:txBody>
      </p:sp>
    </p:spTree>
    <p:extLst>
      <p:ext uri="{BB962C8B-B14F-4D97-AF65-F5344CB8AC3E}">
        <p14:creationId xmlns:p14="http://schemas.microsoft.com/office/powerpoint/2010/main" val="3809707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956CFC1-40F1-41CD-835B-3C04E80D816E}" type="datetimeFigureOut">
              <a:rPr kumimoji="1" lang="ja-JP" altLang="en-US" smtClean="0"/>
              <a:t>2020/1/14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A7A4147-5220-4C40-8E41-E13690710F6A}" type="slidenum">
              <a:rPr kumimoji="1" lang="ja-JP" altLang="en-US" smtClean="0"/>
              <a:t>‹#›</a:t>
            </a:fld>
            <a:endParaRPr kumimoji="1" lang="ja-JP" altLang="en-US"/>
          </a:p>
        </p:txBody>
      </p:sp>
    </p:spTree>
    <p:extLst>
      <p:ext uri="{BB962C8B-B14F-4D97-AF65-F5344CB8AC3E}">
        <p14:creationId xmlns:p14="http://schemas.microsoft.com/office/powerpoint/2010/main" val="678494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956CFC1-40F1-41CD-835B-3C04E80D816E}" type="datetimeFigureOut">
              <a:rPr kumimoji="1" lang="ja-JP" altLang="en-US" smtClean="0"/>
              <a:t>2020/1/14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A7A4147-5220-4C40-8E41-E13690710F6A}" type="slidenum">
              <a:rPr kumimoji="1" lang="ja-JP" altLang="en-US" smtClean="0"/>
              <a:t>‹#›</a:t>
            </a:fld>
            <a:endParaRPr kumimoji="1" lang="ja-JP" altLang="en-US"/>
          </a:p>
        </p:txBody>
      </p:sp>
    </p:spTree>
    <p:extLst>
      <p:ext uri="{BB962C8B-B14F-4D97-AF65-F5344CB8AC3E}">
        <p14:creationId xmlns:p14="http://schemas.microsoft.com/office/powerpoint/2010/main" val="1091825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956CFC1-40F1-41CD-835B-3C04E80D816E}" type="datetimeFigureOut">
              <a:rPr kumimoji="1" lang="ja-JP" altLang="en-US" smtClean="0"/>
              <a:t>2020/1/14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A7A4147-5220-4C40-8E41-E13690710F6A}" type="slidenum">
              <a:rPr kumimoji="1" lang="ja-JP" altLang="en-US" smtClean="0"/>
              <a:t>‹#›</a:t>
            </a:fld>
            <a:endParaRPr kumimoji="1" lang="ja-JP" altLang="en-US"/>
          </a:p>
        </p:txBody>
      </p:sp>
    </p:spTree>
    <p:extLst>
      <p:ext uri="{BB962C8B-B14F-4D97-AF65-F5344CB8AC3E}">
        <p14:creationId xmlns:p14="http://schemas.microsoft.com/office/powerpoint/2010/main" val="542842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956CFC1-40F1-41CD-835B-3C04E80D816E}" type="datetimeFigureOut">
              <a:rPr kumimoji="1" lang="ja-JP" altLang="en-US" smtClean="0"/>
              <a:t>2020/1/14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A7A4147-5220-4C40-8E41-E13690710F6A}" type="slidenum">
              <a:rPr kumimoji="1" lang="ja-JP" altLang="en-US" smtClean="0"/>
              <a:t>‹#›</a:t>
            </a:fld>
            <a:endParaRPr kumimoji="1" lang="ja-JP" altLang="en-US"/>
          </a:p>
        </p:txBody>
      </p:sp>
    </p:spTree>
    <p:extLst>
      <p:ext uri="{BB962C8B-B14F-4D97-AF65-F5344CB8AC3E}">
        <p14:creationId xmlns:p14="http://schemas.microsoft.com/office/powerpoint/2010/main" val="1446226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956CFC1-40F1-41CD-835B-3C04E80D816E}" type="datetimeFigureOut">
              <a:rPr kumimoji="1" lang="ja-JP" altLang="en-US" smtClean="0"/>
              <a:t>2020/1/14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A7A4147-5220-4C40-8E41-E13690710F6A}" type="slidenum">
              <a:rPr kumimoji="1" lang="ja-JP" altLang="en-US" smtClean="0"/>
              <a:t>‹#›</a:t>
            </a:fld>
            <a:endParaRPr kumimoji="1" lang="ja-JP" altLang="en-US"/>
          </a:p>
        </p:txBody>
      </p:sp>
    </p:spTree>
    <p:extLst>
      <p:ext uri="{BB962C8B-B14F-4D97-AF65-F5344CB8AC3E}">
        <p14:creationId xmlns:p14="http://schemas.microsoft.com/office/powerpoint/2010/main" val="3211785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956CFC1-40F1-41CD-835B-3C04E80D816E}" type="datetimeFigureOut">
              <a:rPr kumimoji="1" lang="ja-JP" altLang="en-US" smtClean="0"/>
              <a:t>2020/1/14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A7A4147-5220-4C40-8E41-E13690710F6A}" type="slidenum">
              <a:rPr kumimoji="1" lang="ja-JP" altLang="en-US" smtClean="0"/>
              <a:t>‹#›</a:t>
            </a:fld>
            <a:endParaRPr kumimoji="1" lang="ja-JP" altLang="en-US"/>
          </a:p>
        </p:txBody>
      </p:sp>
    </p:spTree>
    <p:extLst>
      <p:ext uri="{BB962C8B-B14F-4D97-AF65-F5344CB8AC3E}">
        <p14:creationId xmlns:p14="http://schemas.microsoft.com/office/powerpoint/2010/main" val="4238918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956CFC1-40F1-41CD-835B-3C04E80D816E}" type="datetimeFigureOut">
              <a:rPr kumimoji="1" lang="ja-JP" altLang="en-US" smtClean="0"/>
              <a:t>2020/1/14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A7A4147-5220-4C40-8E41-E13690710F6A}" type="slidenum">
              <a:rPr kumimoji="1" lang="ja-JP" altLang="en-US" smtClean="0"/>
              <a:t>‹#›</a:t>
            </a:fld>
            <a:endParaRPr kumimoji="1" lang="ja-JP" altLang="en-US"/>
          </a:p>
        </p:txBody>
      </p:sp>
    </p:spTree>
    <p:extLst>
      <p:ext uri="{BB962C8B-B14F-4D97-AF65-F5344CB8AC3E}">
        <p14:creationId xmlns:p14="http://schemas.microsoft.com/office/powerpoint/2010/main" val="244689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56CFC1-40F1-41CD-835B-3C04E80D816E}" type="datetimeFigureOut">
              <a:rPr kumimoji="1" lang="ja-JP" altLang="en-US" smtClean="0"/>
              <a:t>2020/1/14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A4147-5220-4C40-8E41-E13690710F6A}" type="slidenum">
              <a:rPr kumimoji="1" lang="ja-JP" altLang="en-US" smtClean="0"/>
              <a:t>‹#›</a:t>
            </a:fld>
            <a:endParaRPr kumimoji="1" lang="ja-JP" altLang="en-US"/>
          </a:p>
        </p:txBody>
      </p:sp>
    </p:spTree>
    <p:extLst>
      <p:ext uri="{BB962C8B-B14F-4D97-AF65-F5344CB8AC3E}">
        <p14:creationId xmlns:p14="http://schemas.microsoft.com/office/powerpoint/2010/main" val="2746983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yoshihide.takenaka@hino.co.j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microsoft.com/office/2007/relationships/hdphoto" Target="NUL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3.png"/><Relationship Id="rId4" Type="http://schemas.microsoft.com/office/2007/relationships/hdphoto" Target="NULL"/></Relationships>
</file>

<file path=ppt/slides/_rels/slide6.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18.emf"/><Relationship Id="rId5" Type="http://schemas.openxmlformats.org/officeDocument/2006/relationships/image" Target="../media/image17.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7" Type="http://schemas.microsoft.com/office/2007/relationships/hdphoto" Target="NULL"/><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535039"/>
            <a:ext cx="7772400" cy="1470025"/>
          </a:xfrm>
        </p:spPr>
        <p:txBody>
          <a:bodyPr>
            <a:normAutofit fontScale="90000"/>
          </a:bodyPr>
          <a:lstStyle/>
          <a:p>
            <a:r>
              <a:rPr lang="en-GB" altLang="ja-JP" sz="3200" b="1" dirty="0">
                <a:latin typeface="Meiryo UI" pitchFamily="50" charset="-128"/>
                <a:ea typeface="Meiryo UI" pitchFamily="50" charset="-128"/>
                <a:cs typeface="Meiryo UI" pitchFamily="50" charset="-128"/>
              </a:rPr>
              <a:t>Proposal for amendments / corrigendum to UN GTR No. 4</a:t>
            </a:r>
            <a:br>
              <a:rPr lang="en-GB" altLang="ja-JP" sz="3200" b="1" dirty="0">
                <a:latin typeface="Meiryo UI" pitchFamily="50" charset="-128"/>
                <a:ea typeface="Meiryo UI" pitchFamily="50" charset="-128"/>
                <a:cs typeface="Meiryo UI" pitchFamily="50" charset="-128"/>
              </a:rPr>
            </a:br>
            <a:r>
              <a:rPr lang="en-GB" altLang="ja-JP" sz="3200" b="1" dirty="0">
                <a:latin typeface="Meiryo UI" pitchFamily="50" charset="-128"/>
                <a:ea typeface="Meiryo UI" pitchFamily="50" charset="-128"/>
                <a:cs typeface="Meiryo UI" pitchFamily="50" charset="-128"/>
              </a:rPr>
              <a:t>- Summary of correction -</a:t>
            </a:r>
            <a:endParaRPr kumimoji="1" lang="ja-JP" altLang="en-US" sz="3200" dirty="0">
              <a:latin typeface="Meiryo UI" pitchFamily="50" charset="-128"/>
              <a:ea typeface="Meiryo UI" pitchFamily="50" charset="-128"/>
              <a:cs typeface="Meiryo UI" pitchFamily="50" charset="-128"/>
            </a:endParaRPr>
          </a:p>
        </p:txBody>
      </p:sp>
      <p:sp>
        <p:nvSpPr>
          <p:cNvPr id="3" name="Rectangle 2">
            <a:extLst>
              <a:ext uri="{FF2B5EF4-FFF2-40B4-BE49-F238E27FC236}">
                <a16:creationId xmlns:a16="http://schemas.microsoft.com/office/drawing/2014/main" id="{70225B81-452C-4C17-B18A-86BEAEF46C66}"/>
              </a:ext>
            </a:extLst>
          </p:cNvPr>
          <p:cNvSpPr/>
          <p:nvPr/>
        </p:nvSpPr>
        <p:spPr>
          <a:xfrm>
            <a:off x="467544" y="116632"/>
            <a:ext cx="8280920" cy="553998"/>
          </a:xfrm>
          <a:prstGeom prst="rect">
            <a:avLst/>
          </a:prstGeom>
        </p:spPr>
        <p:txBody>
          <a:bodyPr wrap="square">
            <a:spAutoFit/>
          </a:bodyPr>
          <a:lstStyle/>
          <a:p>
            <a:pPr algn="r"/>
            <a:r>
              <a:rPr lang="en-GB" sz="1000" dirty="0">
                <a:latin typeface="Times New Roman" panose="02020603050405020304" pitchFamily="18" charset="0"/>
                <a:cs typeface="Times New Roman" panose="02020603050405020304" pitchFamily="18" charset="0"/>
              </a:rPr>
              <a:t>Submitted by the expert of OICA					                         Informal document </a:t>
            </a:r>
            <a:r>
              <a:rPr lang="en-GB" sz="1000" b="1" dirty="0">
                <a:latin typeface="Times New Roman" panose="02020603050405020304" pitchFamily="18" charset="0"/>
                <a:cs typeface="Times New Roman" panose="02020603050405020304" pitchFamily="18" charset="0"/>
              </a:rPr>
              <a:t>GRPE-80-17</a:t>
            </a:r>
            <a:br>
              <a:rPr lang="en-GB" sz="1000" dirty="0">
                <a:latin typeface="Times New Roman" panose="02020603050405020304" pitchFamily="18" charset="0"/>
                <a:cs typeface="Times New Roman" panose="02020603050405020304" pitchFamily="18" charset="0"/>
              </a:rPr>
            </a:br>
            <a:r>
              <a:rPr lang="en-GB" sz="1000"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80</a:t>
            </a:r>
            <a:r>
              <a:rPr lang="en-US" sz="1000" baseline="30000" dirty="0">
                <a:latin typeface="Times New Roman" panose="02020603050405020304" pitchFamily="18" charset="0"/>
                <a:cs typeface="Times New Roman" panose="02020603050405020304" pitchFamily="18" charset="0"/>
              </a:rPr>
              <a:t>th</a:t>
            </a:r>
            <a:r>
              <a:rPr lang="en-US" sz="1000" dirty="0">
                <a:latin typeface="Times New Roman" panose="02020603050405020304" pitchFamily="18" charset="0"/>
                <a:cs typeface="Times New Roman" panose="02020603050405020304" pitchFamily="18" charset="0"/>
              </a:rPr>
              <a:t> GRPE, 14-17 January 2020</a:t>
            </a:r>
          </a:p>
          <a:p>
            <a:pPr algn="r"/>
            <a:r>
              <a:rPr lang="en-GB" sz="1000" dirty="0">
                <a:latin typeface="Times New Roman" panose="02020603050405020304" pitchFamily="18" charset="0"/>
                <a:cs typeface="Times New Roman" panose="02020603050405020304" pitchFamily="18" charset="0"/>
              </a:rPr>
              <a:t>							agenda item 4.(b)</a:t>
            </a:r>
          </a:p>
        </p:txBody>
      </p:sp>
    </p:spTree>
    <p:extLst>
      <p:ext uri="{BB962C8B-B14F-4D97-AF65-F5344CB8AC3E}">
        <p14:creationId xmlns:p14="http://schemas.microsoft.com/office/powerpoint/2010/main" val="2586414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343874578"/>
              </p:ext>
            </p:extLst>
          </p:nvPr>
        </p:nvGraphicFramePr>
        <p:xfrm>
          <a:off x="97022" y="838358"/>
          <a:ext cx="8947244" cy="3814778"/>
        </p:xfrm>
        <a:graphic>
          <a:graphicData uri="http://schemas.openxmlformats.org/drawingml/2006/table">
            <a:tbl>
              <a:tblPr firstRow="1" bandRow="1">
                <a:tableStyleId>{5940675A-B579-460E-94D1-54222C63F5DA}</a:tableStyleId>
              </a:tblPr>
              <a:tblGrid>
                <a:gridCol w="4392000">
                  <a:extLst>
                    <a:ext uri="{9D8B030D-6E8A-4147-A177-3AD203B41FA5}">
                      <a16:colId xmlns:a16="http://schemas.microsoft.com/office/drawing/2014/main" val="20000"/>
                    </a:ext>
                  </a:extLst>
                </a:gridCol>
                <a:gridCol w="4555244">
                  <a:extLst>
                    <a:ext uri="{9D8B030D-6E8A-4147-A177-3AD203B41FA5}">
                      <a16:colId xmlns:a16="http://schemas.microsoft.com/office/drawing/2014/main" val="20001"/>
                    </a:ext>
                  </a:extLst>
                </a:gridCol>
              </a:tblGrid>
              <a:tr h="329432">
                <a:tc>
                  <a:txBody>
                    <a:bodyPr/>
                    <a:lstStyle/>
                    <a:p>
                      <a:pPr algn="ctr"/>
                      <a:r>
                        <a:rPr kumimoji="1" lang="en-US" altLang="ja-JP" dirty="0">
                          <a:latin typeface="Meiryo UI" pitchFamily="50" charset="-128"/>
                          <a:ea typeface="Meiryo UI" pitchFamily="50" charset="-128"/>
                          <a:cs typeface="Meiryo UI" pitchFamily="50" charset="-128"/>
                        </a:rPr>
                        <a:t>Error</a:t>
                      </a:r>
                      <a:endParaRPr kumimoji="1" lang="ja-JP" altLang="en-US" dirty="0">
                        <a:latin typeface="Meiryo UI" pitchFamily="50" charset="-128"/>
                        <a:ea typeface="Meiryo UI" pitchFamily="50" charset="-128"/>
                        <a:cs typeface="Meiryo UI" pitchFamily="50" charset="-128"/>
                      </a:endParaRPr>
                    </a:p>
                  </a:txBody>
                  <a:tcPr/>
                </a:tc>
                <a:tc>
                  <a:txBody>
                    <a:bodyPr/>
                    <a:lstStyle/>
                    <a:p>
                      <a:pPr algn="ctr"/>
                      <a:r>
                        <a:rPr kumimoji="1" lang="en-US" altLang="ja-JP" dirty="0">
                          <a:latin typeface="Meiryo UI" pitchFamily="50" charset="-128"/>
                          <a:ea typeface="Meiryo UI" pitchFamily="50" charset="-128"/>
                          <a:cs typeface="Meiryo UI" pitchFamily="50" charset="-128"/>
                        </a:rPr>
                        <a:t>Correct</a:t>
                      </a:r>
                      <a:endParaRPr kumimoji="1" lang="ja-JP" altLang="en-US" dirty="0">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0"/>
                  </a:ext>
                </a:extLst>
              </a:tr>
              <a:tr h="3449018">
                <a:tc>
                  <a:txBody>
                    <a:bodyPr/>
                    <a:lstStyle/>
                    <a:p>
                      <a:endParaRPr kumimoji="1" lang="en-US" altLang="ja-JP" dirty="0"/>
                    </a:p>
                  </a:txBody>
                  <a:tcPr/>
                </a:tc>
                <a:tc>
                  <a:txBody>
                    <a:bodyPr/>
                    <a:lstStyle/>
                    <a:p>
                      <a:endParaRPr kumimoji="1" lang="en-US" altLang="ja-JP" sz="1400" dirty="0">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1"/>
                  </a:ext>
                </a:extLst>
              </a:tr>
            </a:tbl>
          </a:graphicData>
        </a:graphic>
      </p:graphicFrame>
      <p:pic>
        <p:nvPicPr>
          <p:cNvPr id="10" name="図 9"/>
          <p:cNvPicPr>
            <a:picLocks noChangeAspect="1"/>
          </p:cNvPicPr>
          <p:nvPr/>
        </p:nvPicPr>
        <p:blipFill>
          <a:blip r:embed="rId2"/>
          <a:stretch>
            <a:fillRect/>
          </a:stretch>
        </p:blipFill>
        <p:spPr>
          <a:xfrm>
            <a:off x="122528" y="1249711"/>
            <a:ext cx="4338291" cy="3252289"/>
          </a:xfrm>
          <a:prstGeom prst="rect">
            <a:avLst/>
          </a:prstGeom>
        </p:spPr>
      </p:pic>
      <p:pic>
        <p:nvPicPr>
          <p:cNvPr id="11" name="図 10"/>
          <p:cNvPicPr>
            <a:picLocks noChangeAspect="1"/>
          </p:cNvPicPr>
          <p:nvPr/>
        </p:nvPicPr>
        <p:blipFill>
          <a:blip r:embed="rId3"/>
          <a:stretch>
            <a:fillRect/>
          </a:stretch>
        </p:blipFill>
        <p:spPr>
          <a:xfrm>
            <a:off x="4594684" y="1249712"/>
            <a:ext cx="4335433" cy="3238000"/>
          </a:xfrm>
          <a:prstGeom prst="rect">
            <a:avLst/>
          </a:prstGeom>
        </p:spPr>
      </p:pic>
      <p:sp>
        <p:nvSpPr>
          <p:cNvPr id="16" name="正方形/長方形 15"/>
          <p:cNvSpPr/>
          <p:nvPr/>
        </p:nvSpPr>
        <p:spPr>
          <a:xfrm>
            <a:off x="1581604" y="1638325"/>
            <a:ext cx="360000" cy="3600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7" name="正方形/長方形 16"/>
          <p:cNvSpPr/>
          <p:nvPr/>
        </p:nvSpPr>
        <p:spPr>
          <a:xfrm>
            <a:off x="6058238" y="1638325"/>
            <a:ext cx="360000" cy="3600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9" name="テキスト ボックス 18"/>
          <p:cNvSpPr txBox="1"/>
          <p:nvPr/>
        </p:nvSpPr>
        <p:spPr>
          <a:xfrm>
            <a:off x="188390" y="142542"/>
            <a:ext cx="8755436" cy="646331"/>
          </a:xfrm>
          <a:prstGeom prst="rect">
            <a:avLst/>
          </a:prstGeom>
          <a:noFill/>
        </p:spPr>
        <p:txBody>
          <a:bodyPr wrap="square" rtlCol="0">
            <a:spAutoFit/>
          </a:bodyPr>
          <a:lstStyle/>
          <a:p>
            <a:r>
              <a:rPr lang="ja-JP" altLang="en-US" dirty="0">
                <a:latin typeface="Meiryo UI" pitchFamily="50" charset="-128"/>
                <a:ea typeface="Meiryo UI" pitchFamily="50" charset="-128"/>
                <a:cs typeface="Meiryo UI" pitchFamily="50" charset="-128"/>
              </a:rPr>
              <a:t>◇</a:t>
            </a:r>
            <a:r>
              <a:rPr lang="en-US" altLang="ja-JP" dirty="0">
                <a:latin typeface="Meiryo UI" pitchFamily="50" charset="-128"/>
                <a:ea typeface="Meiryo UI" pitchFamily="50" charset="-128"/>
                <a:cs typeface="Meiryo UI" pitchFamily="50" charset="-128"/>
              </a:rPr>
              <a:t>Annex 3 Measurement equipment</a:t>
            </a:r>
          </a:p>
          <a:p>
            <a:r>
              <a:rPr lang="en-US" altLang="ja-JP" dirty="0">
                <a:latin typeface="Meiryo UI" pitchFamily="50" charset="-128"/>
                <a:ea typeface="Meiryo UI" pitchFamily="50" charset="-128"/>
                <a:cs typeface="Meiryo UI" pitchFamily="50" charset="-128"/>
              </a:rPr>
              <a:t>   A.3.2.1. Description of partial flow system -Figure 12-</a:t>
            </a:r>
            <a:endParaRPr kumimoji="1" lang="ja-JP" altLang="en-US"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269276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554896902"/>
              </p:ext>
            </p:extLst>
          </p:nvPr>
        </p:nvGraphicFramePr>
        <p:xfrm>
          <a:off x="97022" y="838358"/>
          <a:ext cx="8947244" cy="5151120"/>
        </p:xfrm>
        <a:graphic>
          <a:graphicData uri="http://schemas.openxmlformats.org/drawingml/2006/table">
            <a:tbl>
              <a:tblPr firstRow="1" bandRow="1">
                <a:tableStyleId>{5940675A-B579-460E-94D1-54222C63F5DA}</a:tableStyleId>
              </a:tblPr>
              <a:tblGrid>
                <a:gridCol w="4392000">
                  <a:extLst>
                    <a:ext uri="{9D8B030D-6E8A-4147-A177-3AD203B41FA5}">
                      <a16:colId xmlns:a16="http://schemas.microsoft.com/office/drawing/2014/main" val="20000"/>
                    </a:ext>
                  </a:extLst>
                </a:gridCol>
                <a:gridCol w="4555244">
                  <a:extLst>
                    <a:ext uri="{9D8B030D-6E8A-4147-A177-3AD203B41FA5}">
                      <a16:colId xmlns:a16="http://schemas.microsoft.com/office/drawing/2014/main" val="20001"/>
                    </a:ext>
                  </a:extLst>
                </a:gridCol>
              </a:tblGrid>
              <a:tr h="329432">
                <a:tc>
                  <a:txBody>
                    <a:bodyPr/>
                    <a:lstStyle/>
                    <a:p>
                      <a:pPr algn="ctr"/>
                      <a:r>
                        <a:rPr kumimoji="1" lang="en-US" altLang="ja-JP" sz="1800" dirty="0">
                          <a:latin typeface="Meiryo UI" pitchFamily="50" charset="-128"/>
                          <a:ea typeface="Meiryo UI" pitchFamily="50" charset="-128"/>
                          <a:cs typeface="Meiryo UI" pitchFamily="50" charset="-128"/>
                        </a:rPr>
                        <a:t>Error</a:t>
                      </a:r>
                      <a:endParaRPr kumimoji="1" lang="ja-JP" altLang="en-US" sz="1800" dirty="0">
                        <a:latin typeface="Meiryo UI" pitchFamily="50" charset="-128"/>
                        <a:ea typeface="Meiryo UI" pitchFamily="50" charset="-128"/>
                        <a:cs typeface="Meiryo UI" pitchFamily="50" charset="-128"/>
                      </a:endParaRPr>
                    </a:p>
                  </a:txBody>
                  <a:tcPr/>
                </a:tc>
                <a:tc>
                  <a:txBody>
                    <a:bodyPr/>
                    <a:lstStyle/>
                    <a:p>
                      <a:pPr algn="ctr"/>
                      <a:r>
                        <a:rPr kumimoji="1" lang="en-US" altLang="ja-JP" dirty="0">
                          <a:latin typeface="Meiryo UI" pitchFamily="50" charset="-128"/>
                          <a:ea typeface="Meiryo UI" pitchFamily="50" charset="-128"/>
                          <a:cs typeface="Meiryo UI" pitchFamily="50" charset="-128"/>
                        </a:rPr>
                        <a:t>Correct</a:t>
                      </a:r>
                      <a:endParaRPr kumimoji="1" lang="ja-JP" altLang="en-US" dirty="0">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0"/>
                  </a:ext>
                </a:extLst>
              </a:tr>
              <a:tr h="3449018">
                <a:tc>
                  <a:txBody>
                    <a:bodyPr/>
                    <a:lstStyle/>
                    <a:p>
                      <a:r>
                        <a:rPr kumimoji="1" lang="en-US" altLang="ja-JP" sz="1400" dirty="0">
                          <a:latin typeface="Meiryo UI" pitchFamily="50" charset="-128"/>
                          <a:ea typeface="Meiryo UI" pitchFamily="50" charset="-128"/>
                          <a:cs typeface="Meiryo UI" pitchFamily="50" charset="-128"/>
                        </a:rPr>
                        <a:t>The sample is passed through the filter holder(s) FH that contain the particulate sampling filters. The sample flow rate is controlled by the flow controller </a:t>
                      </a:r>
                      <a:r>
                        <a:rPr kumimoji="1" lang="en-US" altLang="ja-JP" sz="1400" b="1" dirty="0">
                          <a:solidFill>
                            <a:srgbClr val="FF0000"/>
                          </a:solidFill>
                          <a:latin typeface="Meiryo UI" pitchFamily="50" charset="-128"/>
                          <a:ea typeface="Meiryo UI" pitchFamily="50" charset="-128"/>
                          <a:cs typeface="Meiryo UI" pitchFamily="50" charset="-128"/>
                        </a:rPr>
                        <a:t>FC3</a:t>
                      </a:r>
                      <a:r>
                        <a:rPr kumimoji="1" lang="en-US" altLang="ja-JP" sz="1400" dirty="0">
                          <a:latin typeface="Meiryo UI" pitchFamily="50" charset="-128"/>
                          <a:ea typeface="Meiryo UI" pitchFamily="50" charset="-128"/>
                          <a:cs typeface="Meiryo UI" pitchFamily="50" charset="-128"/>
                        </a:rPr>
                        <a:t>. </a:t>
                      </a:r>
                    </a:p>
                    <a:p>
                      <a:r>
                        <a:rPr kumimoji="1" lang="en-US" altLang="ja-JP" sz="1400" dirty="0">
                          <a:latin typeface="Meiryo UI" pitchFamily="50" charset="-128"/>
                          <a:ea typeface="Meiryo UI" pitchFamily="50" charset="-128"/>
                          <a:cs typeface="Meiryo UI" pitchFamily="50" charset="-128"/>
                        </a:rPr>
                        <a:t>For of full flow dilution system, a double dilution particulate sampling system shall be used, </a:t>
                      </a:r>
                    </a:p>
                    <a:p>
                      <a:r>
                        <a:rPr kumimoji="1" lang="en-US" altLang="ja-JP" sz="1400" dirty="0">
                          <a:latin typeface="Meiryo UI" pitchFamily="50" charset="-128"/>
                          <a:ea typeface="Meiryo UI" pitchFamily="50" charset="-128"/>
                          <a:cs typeface="Meiryo UI" pitchFamily="50" charset="-128"/>
                        </a:rPr>
                        <a:t>as shown in figure 17. </a:t>
                      </a:r>
                    </a:p>
                    <a:p>
                      <a:r>
                        <a:rPr kumimoji="1" lang="en-US" altLang="ja-JP" sz="1400" dirty="0">
                          <a:latin typeface="Meiryo UI" pitchFamily="50" charset="-128"/>
                          <a:ea typeface="Meiryo UI" pitchFamily="50" charset="-128"/>
                          <a:cs typeface="Meiryo UI" pitchFamily="50" charset="-128"/>
                        </a:rPr>
                        <a:t>A sample of the diluted exhaust gas is transferred from the dilution tunnel DT through the particulate sampling probe PSP and the particulate transfer tube PTT to the secondary dilution tunnel SDT, where it is diluted once</a:t>
                      </a:r>
                      <a:r>
                        <a:rPr kumimoji="1" lang="en-US" altLang="ja-JP" sz="1400" baseline="0" dirty="0">
                          <a:latin typeface="Meiryo UI" pitchFamily="50" charset="-128"/>
                          <a:ea typeface="Meiryo UI" pitchFamily="50" charset="-128"/>
                          <a:cs typeface="Meiryo UI" pitchFamily="50" charset="-128"/>
                        </a:rPr>
                        <a:t> </a:t>
                      </a:r>
                      <a:r>
                        <a:rPr kumimoji="1" lang="en-US" altLang="ja-JP" sz="1400" dirty="0">
                          <a:latin typeface="Meiryo UI" pitchFamily="50" charset="-128"/>
                          <a:ea typeface="Meiryo UI" pitchFamily="50" charset="-128"/>
                          <a:cs typeface="Meiryo UI" pitchFamily="50" charset="-128"/>
                        </a:rPr>
                        <a:t>more. </a:t>
                      </a:r>
                    </a:p>
                    <a:p>
                      <a:r>
                        <a:rPr kumimoji="1" lang="en-US" altLang="ja-JP" sz="1400" dirty="0">
                          <a:latin typeface="Meiryo UI" pitchFamily="50" charset="-128"/>
                          <a:ea typeface="Meiryo UI" pitchFamily="50" charset="-128"/>
                          <a:cs typeface="Meiryo UI" pitchFamily="50" charset="-128"/>
                        </a:rPr>
                        <a:t>The sample is then passed through the filter holder(s) FH that contain the particulate sampling filters.</a:t>
                      </a:r>
                    </a:p>
                    <a:p>
                      <a:r>
                        <a:rPr kumimoji="1" lang="en-US" altLang="ja-JP" sz="1400" dirty="0">
                          <a:latin typeface="Meiryo UI" pitchFamily="50" charset="-128"/>
                          <a:ea typeface="Meiryo UI" pitchFamily="50" charset="-128"/>
                          <a:cs typeface="Meiryo UI" pitchFamily="50" charset="-128"/>
                        </a:rPr>
                        <a:t>The dilution airflow rate is usually constant whereas the sample flow rate is controlled by the flow controller </a:t>
                      </a:r>
                      <a:r>
                        <a:rPr kumimoji="1" lang="en-US" altLang="ja-JP" sz="1400" b="1" dirty="0">
                          <a:solidFill>
                            <a:srgbClr val="FF0000"/>
                          </a:solidFill>
                          <a:latin typeface="Meiryo UI" pitchFamily="50" charset="-128"/>
                          <a:ea typeface="Meiryo UI" pitchFamily="50" charset="-128"/>
                          <a:cs typeface="Meiryo UI" pitchFamily="50" charset="-128"/>
                        </a:rPr>
                        <a:t>FC3</a:t>
                      </a:r>
                      <a:r>
                        <a:rPr kumimoji="1" lang="en-US" altLang="ja-JP" sz="1400" dirty="0">
                          <a:latin typeface="Meiryo UI" pitchFamily="50" charset="-128"/>
                          <a:ea typeface="Meiryo UI" pitchFamily="50" charset="-128"/>
                          <a:cs typeface="Meiryo UI" pitchFamily="50" charset="-128"/>
                        </a:rPr>
                        <a:t>.</a:t>
                      </a:r>
                    </a:p>
                    <a:p>
                      <a:r>
                        <a:rPr kumimoji="1" lang="en-US" altLang="ja-JP" sz="1400" dirty="0">
                          <a:latin typeface="Meiryo UI" pitchFamily="50" charset="-128"/>
                          <a:ea typeface="Meiryo UI" pitchFamily="50" charset="-128"/>
                          <a:cs typeface="Meiryo UI" pitchFamily="50" charset="-128"/>
                        </a:rPr>
                        <a:t>If electronic flow compensation EFC (see figure 15) is used, the total diluted exhaust gas flow is used as command signal for </a:t>
                      </a:r>
                      <a:r>
                        <a:rPr kumimoji="1" lang="en-US" altLang="ja-JP" sz="1400" b="1" dirty="0">
                          <a:solidFill>
                            <a:srgbClr val="FF0000"/>
                          </a:solidFill>
                          <a:latin typeface="Meiryo UI" pitchFamily="50" charset="-128"/>
                          <a:ea typeface="Meiryo UI" pitchFamily="50" charset="-128"/>
                          <a:cs typeface="Meiryo UI" pitchFamily="50" charset="-128"/>
                        </a:rPr>
                        <a:t>FC3</a:t>
                      </a:r>
                      <a:r>
                        <a:rPr kumimoji="1" lang="en-US" altLang="ja-JP" sz="1400" dirty="0">
                          <a:latin typeface="Meiryo UI" pitchFamily="50" charset="-128"/>
                          <a:ea typeface="Meiryo UI" pitchFamily="50" charset="-128"/>
                          <a:cs typeface="Meiryo UI" pitchFamily="50" charset="-128"/>
                        </a:rPr>
                        <a:t>.</a:t>
                      </a:r>
                    </a:p>
                  </a:txBody>
                  <a:tcPr/>
                </a:tc>
                <a:tc>
                  <a:txBody>
                    <a:bodyPr/>
                    <a:lstStyle/>
                    <a:p>
                      <a:r>
                        <a:rPr kumimoji="1" lang="en-US" altLang="ja-JP" sz="1400" dirty="0">
                          <a:latin typeface="Meiryo UI" pitchFamily="50" charset="-128"/>
                          <a:ea typeface="Meiryo UI" pitchFamily="50" charset="-128"/>
                          <a:cs typeface="Meiryo UI" pitchFamily="50" charset="-128"/>
                        </a:rPr>
                        <a:t>The sample is passed through the filter </a:t>
                      </a:r>
                    </a:p>
                    <a:p>
                      <a:r>
                        <a:rPr kumimoji="1" lang="en-US" altLang="ja-JP" sz="1400" dirty="0">
                          <a:latin typeface="Meiryo UI" pitchFamily="50" charset="-128"/>
                          <a:ea typeface="Meiryo UI" pitchFamily="50" charset="-128"/>
                          <a:cs typeface="Meiryo UI" pitchFamily="50" charset="-128"/>
                        </a:rPr>
                        <a:t>holder(s) FH that contain the particulate </a:t>
                      </a:r>
                    </a:p>
                    <a:p>
                      <a:r>
                        <a:rPr kumimoji="1" lang="en-US" altLang="ja-JP" sz="1400" dirty="0">
                          <a:latin typeface="Meiryo UI" pitchFamily="50" charset="-128"/>
                          <a:ea typeface="Meiryo UI" pitchFamily="50" charset="-128"/>
                          <a:cs typeface="Meiryo UI" pitchFamily="50" charset="-128"/>
                        </a:rPr>
                        <a:t>sampling filters. The sample flow rate is controlled by the flow controller </a:t>
                      </a:r>
                      <a:r>
                        <a:rPr kumimoji="1" lang="en-US" altLang="ja-JP" sz="1400" b="1" dirty="0">
                          <a:solidFill>
                            <a:srgbClr val="FF0000"/>
                          </a:solidFill>
                          <a:latin typeface="Meiryo UI" pitchFamily="50" charset="-128"/>
                          <a:ea typeface="Meiryo UI" pitchFamily="50" charset="-128"/>
                          <a:cs typeface="Meiryo UI" pitchFamily="50" charset="-128"/>
                        </a:rPr>
                        <a:t>FC2</a:t>
                      </a:r>
                      <a:r>
                        <a:rPr kumimoji="1" lang="en-US" altLang="ja-JP" sz="1400" dirty="0">
                          <a:latin typeface="Meiryo UI" pitchFamily="50" charset="-128"/>
                          <a:ea typeface="Meiryo UI" pitchFamily="50" charset="-128"/>
                          <a:cs typeface="Meiryo UI" pitchFamily="50" charset="-128"/>
                        </a:rPr>
                        <a:t>. </a:t>
                      </a:r>
                    </a:p>
                    <a:p>
                      <a:r>
                        <a:rPr kumimoji="1" lang="en-US" altLang="ja-JP" sz="1400" dirty="0">
                          <a:latin typeface="Meiryo UI" pitchFamily="50" charset="-128"/>
                          <a:ea typeface="Meiryo UI" pitchFamily="50" charset="-128"/>
                          <a:cs typeface="Meiryo UI" pitchFamily="50" charset="-128"/>
                        </a:rPr>
                        <a:t>For of full flow dilution system, a double dilution particulate sampling system shall be used, </a:t>
                      </a:r>
                    </a:p>
                    <a:p>
                      <a:r>
                        <a:rPr kumimoji="1" lang="en-US" altLang="ja-JP" sz="1400" dirty="0">
                          <a:latin typeface="Meiryo UI" pitchFamily="50" charset="-128"/>
                          <a:ea typeface="Meiryo UI" pitchFamily="50" charset="-128"/>
                          <a:cs typeface="Meiryo UI" pitchFamily="50" charset="-128"/>
                        </a:rPr>
                        <a:t>as shown in figure 17. </a:t>
                      </a:r>
                    </a:p>
                    <a:p>
                      <a:r>
                        <a:rPr kumimoji="1" lang="en-US" altLang="ja-JP" sz="1400" dirty="0">
                          <a:latin typeface="Meiryo UI" pitchFamily="50" charset="-128"/>
                          <a:ea typeface="Meiryo UI" pitchFamily="50" charset="-128"/>
                          <a:cs typeface="Meiryo UI" pitchFamily="50" charset="-128"/>
                        </a:rPr>
                        <a:t>A sample of the diluted exhaust gas is </a:t>
                      </a:r>
                    </a:p>
                    <a:p>
                      <a:r>
                        <a:rPr kumimoji="1" lang="en-US" altLang="ja-JP" sz="1400" dirty="0">
                          <a:latin typeface="Meiryo UI" pitchFamily="50" charset="-128"/>
                          <a:ea typeface="Meiryo UI" pitchFamily="50" charset="-128"/>
                          <a:cs typeface="Meiryo UI" pitchFamily="50" charset="-128"/>
                        </a:rPr>
                        <a:t>transferred from the dilution tunnel DT through the particulate sampling probe PSP and the particulate transfer tube PTT to the secondary dilution tunnel SDT, where it is diluted once </a:t>
                      </a:r>
                    </a:p>
                    <a:p>
                      <a:r>
                        <a:rPr kumimoji="1" lang="en-US" altLang="ja-JP" sz="1400" dirty="0">
                          <a:latin typeface="Meiryo UI" pitchFamily="50" charset="-128"/>
                          <a:ea typeface="Meiryo UI" pitchFamily="50" charset="-128"/>
                          <a:cs typeface="Meiryo UI" pitchFamily="50" charset="-128"/>
                        </a:rPr>
                        <a:t>more. </a:t>
                      </a:r>
                    </a:p>
                    <a:p>
                      <a:r>
                        <a:rPr kumimoji="1" lang="en-US" altLang="ja-JP" sz="1400" dirty="0">
                          <a:latin typeface="Meiryo UI" pitchFamily="50" charset="-128"/>
                          <a:ea typeface="Meiryo UI" pitchFamily="50" charset="-128"/>
                          <a:cs typeface="Meiryo UI" pitchFamily="50" charset="-128"/>
                        </a:rPr>
                        <a:t>The sample is then passed through the filter holder(s) FH that contain the particulate sampling filters. </a:t>
                      </a:r>
                    </a:p>
                    <a:p>
                      <a:r>
                        <a:rPr kumimoji="1" lang="en-US" altLang="ja-JP" sz="1400" dirty="0">
                          <a:latin typeface="Meiryo UI" pitchFamily="50" charset="-128"/>
                          <a:ea typeface="Meiryo UI" pitchFamily="50" charset="-128"/>
                          <a:cs typeface="Meiryo UI" pitchFamily="50" charset="-128"/>
                        </a:rPr>
                        <a:t>The dilution airflow rate is usually constant whereas the sample flow rate is controlled by the flow controller </a:t>
                      </a:r>
                      <a:r>
                        <a:rPr kumimoji="1" lang="en-US" altLang="ja-JP" sz="1400" b="1" dirty="0">
                          <a:solidFill>
                            <a:srgbClr val="FF0000"/>
                          </a:solidFill>
                          <a:latin typeface="Meiryo UI" pitchFamily="50" charset="-128"/>
                          <a:ea typeface="Meiryo UI" pitchFamily="50" charset="-128"/>
                          <a:cs typeface="Meiryo UI" pitchFamily="50" charset="-128"/>
                        </a:rPr>
                        <a:t>FC2</a:t>
                      </a:r>
                      <a:r>
                        <a:rPr kumimoji="1" lang="en-US" altLang="ja-JP" sz="1400" dirty="0">
                          <a:latin typeface="Meiryo UI" pitchFamily="50" charset="-128"/>
                          <a:ea typeface="Meiryo UI" pitchFamily="50" charset="-128"/>
                          <a:cs typeface="Meiryo UI" pitchFamily="50" charset="-128"/>
                        </a:rPr>
                        <a:t>. </a:t>
                      </a:r>
                    </a:p>
                    <a:p>
                      <a:r>
                        <a:rPr kumimoji="1" lang="en-US" altLang="ja-JP" sz="1400" dirty="0">
                          <a:latin typeface="Meiryo UI" pitchFamily="50" charset="-128"/>
                          <a:ea typeface="Meiryo UI" pitchFamily="50" charset="-128"/>
                          <a:cs typeface="Meiryo UI" pitchFamily="50" charset="-128"/>
                        </a:rPr>
                        <a:t>If electronic flow compensation EFC (see figure 15) is used, the total diluted exhaust gas flow is used as command signal for </a:t>
                      </a:r>
                      <a:r>
                        <a:rPr kumimoji="1" lang="en-US" altLang="ja-JP" sz="1400" b="1" dirty="0">
                          <a:solidFill>
                            <a:srgbClr val="FF0000"/>
                          </a:solidFill>
                          <a:latin typeface="Meiryo UI" pitchFamily="50" charset="-128"/>
                          <a:ea typeface="Meiryo UI" pitchFamily="50" charset="-128"/>
                          <a:cs typeface="Meiryo UI" pitchFamily="50" charset="-128"/>
                        </a:rPr>
                        <a:t>FC2</a:t>
                      </a:r>
                      <a:r>
                        <a:rPr kumimoji="1" lang="en-US" altLang="ja-JP" sz="1400" dirty="0">
                          <a:latin typeface="Meiryo UI" pitchFamily="50" charset="-128"/>
                          <a:ea typeface="Meiryo UI" pitchFamily="50" charset="-128"/>
                          <a:cs typeface="Meiryo UI" pitchFamily="50" charset="-128"/>
                        </a:rPr>
                        <a:t>.</a:t>
                      </a:r>
                    </a:p>
                  </a:txBody>
                  <a:tcPr/>
                </a:tc>
                <a:extLst>
                  <a:ext uri="{0D108BD9-81ED-4DB2-BD59-A6C34878D82A}">
                    <a16:rowId xmlns:a16="http://schemas.microsoft.com/office/drawing/2014/main" val="10001"/>
                  </a:ext>
                </a:extLst>
              </a:tr>
            </a:tbl>
          </a:graphicData>
        </a:graphic>
      </p:graphicFrame>
      <p:sp>
        <p:nvSpPr>
          <p:cNvPr id="19" name="テキスト ボックス 18"/>
          <p:cNvSpPr txBox="1"/>
          <p:nvPr/>
        </p:nvSpPr>
        <p:spPr>
          <a:xfrm>
            <a:off x="188390" y="142542"/>
            <a:ext cx="8755436" cy="646331"/>
          </a:xfrm>
          <a:prstGeom prst="rect">
            <a:avLst/>
          </a:prstGeom>
          <a:noFill/>
        </p:spPr>
        <p:txBody>
          <a:bodyPr wrap="square" rtlCol="0">
            <a:spAutoFit/>
          </a:bodyPr>
          <a:lstStyle/>
          <a:p>
            <a:r>
              <a:rPr lang="ja-JP" altLang="en-US" dirty="0">
                <a:latin typeface="Meiryo UI" pitchFamily="50" charset="-128"/>
                <a:ea typeface="Meiryo UI" pitchFamily="50" charset="-128"/>
                <a:cs typeface="Meiryo UI" pitchFamily="50" charset="-128"/>
              </a:rPr>
              <a:t>◇</a:t>
            </a:r>
            <a:r>
              <a:rPr lang="en-US" altLang="ja-JP" dirty="0">
                <a:latin typeface="Meiryo UI" pitchFamily="50" charset="-128"/>
                <a:ea typeface="Meiryo UI" pitchFamily="50" charset="-128"/>
                <a:cs typeface="Meiryo UI" pitchFamily="50" charset="-128"/>
              </a:rPr>
              <a:t>Annex 3 Measurement equipment</a:t>
            </a:r>
          </a:p>
          <a:p>
            <a:r>
              <a:rPr lang="en-US" altLang="ja-JP" dirty="0">
                <a:latin typeface="Meiryo UI" pitchFamily="50" charset="-128"/>
                <a:ea typeface="Meiryo UI" pitchFamily="50" charset="-128"/>
                <a:cs typeface="Meiryo UI" pitchFamily="50" charset="-128"/>
              </a:rPr>
              <a:t>   A.3.2.5. Description of particulate sampling system</a:t>
            </a:r>
            <a:endParaRPr kumimoji="1" lang="ja-JP" altLang="en-US"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70504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1372579936"/>
              </p:ext>
            </p:extLst>
          </p:nvPr>
        </p:nvGraphicFramePr>
        <p:xfrm>
          <a:off x="97022" y="838358"/>
          <a:ext cx="8947244" cy="1942570"/>
        </p:xfrm>
        <a:graphic>
          <a:graphicData uri="http://schemas.openxmlformats.org/drawingml/2006/table">
            <a:tbl>
              <a:tblPr firstRow="1" bandRow="1">
                <a:tableStyleId>{5940675A-B579-460E-94D1-54222C63F5DA}</a:tableStyleId>
              </a:tblPr>
              <a:tblGrid>
                <a:gridCol w="4392000">
                  <a:extLst>
                    <a:ext uri="{9D8B030D-6E8A-4147-A177-3AD203B41FA5}">
                      <a16:colId xmlns:a16="http://schemas.microsoft.com/office/drawing/2014/main" val="20000"/>
                    </a:ext>
                  </a:extLst>
                </a:gridCol>
                <a:gridCol w="4555244">
                  <a:extLst>
                    <a:ext uri="{9D8B030D-6E8A-4147-A177-3AD203B41FA5}">
                      <a16:colId xmlns:a16="http://schemas.microsoft.com/office/drawing/2014/main" val="20001"/>
                    </a:ext>
                  </a:extLst>
                </a:gridCol>
              </a:tblGrid>
              <a:tr h="329432">
                <a:tc>
                  <a:txBody>
                    <a:bodyPr/>
                    <a:lstStyle/>
                    <a:p>
                      <a:pPr algn="ctr"/>
                      <a:r>
                        <a:rPr kumimoji="1" lang="en-US" altLang="ja-JP" dirty="0">
                          <a:latin typeface="Meiryo UI" pitchFamily="50" charset="-128"/>
                          <a:ea typeface="Meiryo UI" pitchFamily="50" charset="-128"/>
                          <a:cs typeface="Meiryo UI" pitchFamily="50" charset="-128"/>
                        </a:rPr>
                        <a:t>Error</a:t>
                      </a:r>
                      <a:endParaRPr kumimoji="1" lang="ja-JP" altLang="en-US" dirty="0">
                        <a:latin typeface="Meiryo UI" pitchFamily="50" charset="-128"/>
                        <a:ea typeface="Meiryo UI" pitchFamily="50" charset="-128"/>
                        <a:cs typeface="Meiryo UI" pitchFamily="50" charset="-128"/>
                      </a:endParaRPr>
                    </a:p>
                  </a:txBody>
                  <a:tcPr/>
                </a:tc>
                <a:tc>
                  <a:txBody>
                    <a:bodyPr/>
                    <a:lstStyle/>
                    <a:p>
                      <a:pPr algn="ctr"/>
                      <a:r>
                        <a:rPr kumimoji="1" lang="en-US" altLang="ja-JP" dirty="0">
                          <a:latin typeface="Meiryo UI" pitchFamily="50" charset="-128"/>
                          <a:ea typeface="Meiryo UI" pitchFamily="50" charset="-128"/>
                          <a:cs typeface="Meiryo UI" pitchFamily="50" charset="-128"/>
                        </a:rPr>
                        <a:t>Correct</a:t>
                      </a:r>
                      <a:endParaRPr kumimoji="1" lang="ja-JP" altLang="en-US" dirty="0">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0"/>
                  </a:ext>
                </a:extLst>
              </a:tr>
              <a:tr h="1576810">
                <a:tc>
                  <a:txBody>
                    <a:bodyPr/>
                    <a:lstStyle/>
                    <a:p>
                      <a:endParaRPr kumimoji="1" lang="en-US" altLang="ja-JP" dirty="0"/>
                    </a:p>
                  </a:txBody>
                  <a:tcPr/>
                </a:tc>
                <a:tc>
                  <a:txBody>
                    <a:bodyPr/>
                    <a:lstStyle/>
                    <a:p>
                      <a:endParaRPr kumimoji="1" lang="en-US" altLang="ja-JP" sz="1400" dirty="0">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1"/>
                  </a:ext>
                </a:extLst>
              </a:tr>
            </a:tbl>
          </a:graphicData>
        </a:graphic>
      </p:graphicFrame>
      <p:pic>
        <p:nvPicPr>
          <p:cNvPr id="8" name="図 7"/>
          <p:cNvPicPr>
            <a:picLocks noChangeAspect="1"/>
          </p:cNvPicPr>
          <p:nvPr/>
        </p:nvPicPr>
        <p:blipFill>
          <a:blip r:embed="rId2"/>
          <a:stretch>
            <a:fillRect/>
          </a:stretch>
        </p:blipFill>
        <p:spPr>
          <a:xfrm>
            <a:off x="270570" y="1279661"/>
            <a:ext cx="4055168" cy="1399227"/>
          </a:xfrm>
          <a:prstGeom prst="rect">
            <a:avLst/>
          </a:prstGeom>
        </p:spPr>
      </p:pic>
      <p:pic>
        <p:nvPicPr>
          <p:cNvPr id="9" name="図 8"/>
          <p:cNvPicPr>
            <a:picLocks noChangeAspect="1"/>
          </p:cNvPicPr>
          <p:nvPr/>
        </p:nvPicPr>
        <p:blipFill>
          <a:blip r:embed="rId3"/>
          <a:stretch>
            <a:fillRect/>
          </a:stretch>
        </p:blipFill>
        <p:spPr>
          <a:xfrm>
            <a:off x="4644008" y="1297335"/>
            <a:ext cx="4307807" cy="1373316"/>
          </a:xfrm>
          <a:prstGeom prst="rect">
            <a:avLst/>
          </a:prstGeom>
        </p:spPr>
      </p:pic>
      <p:sp>
        <p:nvSpPr>
          <p:cNvPr id="16" name="正方形/長方形 15"/>
          <p:cNvSpPr/>
          <p:nvPr/>
        </p:nvSpPr>
        <p:spPr>
          <a:xfrm>
            <a:off x="1191816" y="1279686"/>
            <a:ext cx="3204000" cy="14040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7" name="正方形/長方形 16"/>
          <p:cNvSpPr/>
          <p:nvPr/>
        </p:nvSpPr>
        <p:spPr>
          <a:xfrm>
            <a:off x="5606947" y="1279711"/>
            <a:ext cx="3204000" cy="14040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9" name="テキスト ボックス 18"/>
          <p:cNvSpPr txBox="1"/>
          <p:nvPr/>
        </p:nvSpPr>
        <p:spPr>
          <a:xfrm>
            <a:off x="188390" y="142542"/>
            <a:ext cx="8755436" cy="646331"/>
          </a:xfrm>
          <a:prstGeom prst="rect">
            <a:avLst/>
          </a:prstGeom>
          <a:noFill/>
        </p:spPr>
        <p:txBody>
          <a:bodyPr wrap="square" rtlCol="0">
            <a:spAutoFit/>
          </a:bodyPr>
          <a:lstStyle/>
          <a:p>
            <a:r>
              <a:rPr lang="ja-JP" altLang="en-US" dirty="0">
                <a:latin typeface="Meiryo UI" pitchFamily="50" charset="-128"/>
                <a:ea typeface="Meiryo UI" pitchFamily="50" charset="-128"/>
                <a:cs typeface="Meiryo UI" pitchFamily="50" charset="-128"/>
              </a:rPr>
              <a:t>◇</a:t>
            </a:r>
            <a:r>
              <a:rPr lang="en-US" altLang="ja-JP" dirty="0">
                <a:latin typeface="Meiryo UI" pitchFamily="50" charset="-128"/>
                <a:ea typeface="Meiryo UI" pitchFamily="50" charset="-128"/>
                <a:cs typeface="Meiryo UI" pitchFamily="50" charset="-128"/>
              </a:rPr>
              <a:t>Annex 4 Statistics</a:t>
            </a:r>
          </a:p>
          <a:p>
            <a:r>
              <a:rPr lang="en-US" altLang="ja-JP" dirty="0">
                <a:latin typeface="Meiryo UI" pitchFamily="50" charset="-128"/>
                <a:ea typeface="Meiryo UI" pitchFamily="50" charset="-128"/>
                <a:cs typeface="Meiryo UI" pitchFamily="50" charset="-128"/>
              </a:rPr>
              <a:t>   A.4.2. Regression analysis -Equation (100)-</a:t>
            </a:r>
            <a:endParaRPr kumimoji="1" lang="ja-JP" altLang="en-US"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208282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a:bodyPr>
          <a:lstStyle/>
          <a:p>
            <a:r>
              <a:rPr lang="en-US" altLang="ja-JP" sz="3600" dirty="0"/>
              <a:t>Background and Contents of Proposal</a:t>
            </a:r>
            <a:endParaRPr kumimoji="1" lang="ja-JP" altLang="en-US" sz="3600" dirty="0"/>
          </a:p>
        </p:txBody>
      </p:sp>
      <p:sp>
        <p:nvSpPr>
          <p:cNvPr id="3" name="コンテンツ プレースホルダー 2"/>
          <p:cNvSpPr>
            <a:spLocks noGrp="1"/>
          </p:cNvSpPr>
          <p:nvPr>
            <p:ph idx="1"/>
          </p:nvPr>
        </p:nvSpPr>
        <p:spPr>
          <a:xfrm>
            <a:off x="457200" y="1268760"/>
            <a:ext cx="8229600" cy="3340968"/>
          </a:xfrm>
        </p:spPr>
        <p:txBody>
          <a:bodyPr>
            <a:normAutofit/>
          </a:bodyPr>
          <a:lstStyle/>
          <a:p>
            <a:pPr marL="452438" indent="-452438">
              <a:buFont typeface="Wingdings" panose="05000000000000000000" pitchFamily="2" charset="2"/>
              <a:buChar char="n"/>
            </a:pPr>
            <a:r>
              <a:rPr kumimoji="1" lang="en-US" altLang="ja-JP" sz="2800" dirty="0"/>
              <a:t>There are many discrepancy </a:t>
            </a:r>
            <a:r>
              <a:rPr lang="en-US" altLang="ja-JP" sz="2800" dirty="0"/>
              <a:t>among the amendment version of UN GTR No. 4 and UN Regulation No. 49 which seems to be mistakes in drafting.</a:t>
            </a:r>
          </a:p>
          <a:p>
            <a:pPr marL="452438" indent="-452438">
              <a:buFont typeface="Wingdings" panose="05000000000000000000" pitchFamily="2" charset="2"/>
              <a:buChar char="n"/>
            </a:pPr>
            <a:r>
              <a:rPr lang="en-US" altLang="ja-JP" sz="2800" dirty="0"/>
              <a:t>Amendment is only for the correction of the mistake in technical descriptions.</a:t>
            </a:r>
          </a:p>
          <a:p>
            <a:pPr marL="452438" indent="-452438">
              <a:buFont typeface="Wingdings" panose="05000000000000000000" pitchFamily="2" charset="2"/>
              <a:buChar char="n"/>
            </a:pPr>
            <a:r>
              <a:rPr kumimoji="1" lang="en-US" altLang="ja-JP" sz="2800" dirty="0"/>
              <a:t>It is expected to be confirmed </a:t>
            </a:r>
            <a:r>
              <a:rPr lang="en-US" altLang="ja-JP" sz="2800" dirty="0"/>
              <a:t>by the expert in each area and determined in next GRPE.</a:t>
            </a:r>
            <a:endParaRPr kumimoji="1" lang="ja-JP" altLang="en-US" sz="2800" dirty="0"/>
          </a:p>
        </p:txBody>
      </p:sp>
      <p:sp>
        <p:nvSpPr>
          <p:cNvPr id="4" name="テキスト ボックス 3"/>
          <p:cNvSpPr txBox="1"/>
          <p:nvPr/>
        </p:nvSpPr>
        <p:spPr>
          <a:xfrm>
            <a:off x="1043608" y="5157192"/>
            <a:ext cx="7643192" cy="923330"/>
          </a:xfrm>
          <a:prstGeom prst="rect">
            <a:avLst/>
          </a:prstGeom>
          <a:noFill/>
        </p:spPr>
        <p:txBody>
          <a:bodyPr wrap="square" rtlCol="0">
            <a:spAutoFit/>
          </a:bodyPr>
          <a:lstStyle/>
          <a:p>
            <a:r>
              <a:rPr kumimoji="1" lang="en-US" altLang="ja-JP" dirty="0"/>
              <a:t>If there are any question or suggestion, please contact following address.</a:t>
            </a:r>
          </a:p>
          <a:p>
            <a:r>
              <a:rPr lang="en-US" altLang="ja-JP" dirty="0"/>
              <a:t>	</a:t>
            </a:r>
            <a:r>
              <a:rPr lang="en-US" altLang="ja-JP" dirty="0" err="1"/>
              <a:t>Yoshihide</a:t>
            </a:r>
            <a:r>
              <a:rPr lang="en-US" altLang="ja-JP" dirty="0"/>
              <a:t> TAKENAKA	: </a:t>
            </a:r>
            <a:r>
              <a:rPr lang="en-US" altLang="ja-JP" dirty="0">
                <a:hlinkClick r:id="rId2"/>
              </a:rPr>
              <a:t>yoshihide.takenaka@hino.co.jp</a:t>
            </a:r>
            <a:endParaRPr lang="en-US" altLang="ja-JP" dirty="0"/>
          </a:p>
          <a:p>
            <a:r>
              <a:rPr kumimoji="1" lang="en-US" altLang="ja-JP" dirty="0"/>
              <a:t>	</a:t>
            </a:r>
            <a:r>
              <a:rPr lang="en-US" altLang="ja-JP" dirty="0"/>
              <a:t>Yoshihiro TAKAHASHI	: Yoshihiro_Takahashi@notes.isuzu.co.jp</a:t>
            </a:r>
            <a:endParaRPr kumimoji="1" lang="ja-JP" altLang="en-US" dirty="0"/>
          </a:p>
        </p:txBody>
      </p:sp>
    </p:spTree>
    <p:extLst>
      <p:ext uri="{BB962C8B-B14F-4D97-AF65-F5344CB8AC3E}">
        <p14:creationId xmlns:p14="http://schemas.microsoft.com/office/powerpoint/2010/main" val="3977658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3376447547"/>
              </p:ext>
            </p:extLst>
          </p:nvPr>
        </p:nvGraphicFramePr>
        <p:xfrm>
          <a:off x="97022" y="554518"/>
          <a:ext cx="8947244" cy="4079568"/>
        </p:xfrm>
        <a:graphic>
          <a:graphicData uri="http://schemas.openxmlformats.org/drawingml/2006/table">
            <a:tbl>
              <a:tblPr firstRow="1" bandRow="1">
                <a:tableStyleId>{5940675A-B579-460E-94D1-54222C63F5DA}</a:tableStyleId>
              </a:tblPr>
              <a:tblGrid>
                <a:gridCol w="4392000">
                  <a:extLst>
                    <a:ext uri="{9D8B030D-6E8A-4147-A177-3AD203B41FA5}">
                      <a16:colId xmlns:a16="http://schemas.microsoft.com/office/drawing/2014/main" val="20000"/>
                    </a:ext>
                  </a:extLst>
                </a:gridCol>
                <a:gridCol w="4555244">
                  <a:extLst>
                    <a:ext uri="{9D8B030D-6E8A-4147-A177-3AD203B41FA5}">
                      <a16:colId xmlns:a16="http://schemas.microsoft.com/office/drawing/2014/main" val="20001"/>
                    </a:ext>
                  </a:extLst>
                </a:gridCol>
              </a:tblGrid>
              <a:tr h="329432">
                <a:tc>
                  <a:txBody>
                    <a:bodyPr/>
                    <a:lstStyle/>
                    <a:p>
                      <a:pPr algn="ctr"/>
                      <a:r>
                        <a:rPr kumimoji="1" lang="en-US" altLang="ja-JP" dirty="0">
                          <a:latin typeface="Meiryo UI" pitchFamily="50" charset="-128"/>
                          <a:ea typeface="Meiryo UI" pitchFamily="50" charset="-128"/>
                          <a:cs typeface="Meiryo UI" pitchFamily="50" charset="-128"/>
                        </a:rPr>
                        <a:t>Error</a:t>
                      </a:r>
                      <a:endParaRPr kumimoji="1" lang="ja-JP" altLang="en-US" dirty="0">
                        <a:latin typeface="Meiryo UI" pitchFamily="50" charset="-128"/>
                        <a:ea typeface="Meiryo UI" pitchFamily="50" charset="-128"/>
                        <a:cs typeface="Meiryo UI" pitchFamily="50" charset="-128"/>
                      </a:endParaRPr>
                    </a:p>
                  </a:txBody>
                  <a:tcPr/>
                </a:tc>
                <a:tc>
                  <a:txBody>
                    <a:bodyPr/>
                    <a:lstStyle/>
                    <a:p>
                      <a:pPr algn="ctr"/>
                      <a:r>
                        <a:rPr kumimoji="1" lang="en-US" altLang="ja-JP" dirty="0">
                          <a:latin typeface="Meiryo UI" pitchFamily="50" charset="-128"/>
                          <a:ea typeface="Meiryo UI" pitchFamily="50" charset="-128"/>
                          <a:cs typeface="Meiryo UI" pitchFamily="50" charset="-128"/>
                        </a:rPr>
                        <a:t>Correct</a:t>
                      </a:r>
                      <a:endParaRPr kumimoji="1" lang="ja-JP" altLang="en-US" dirty="0">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0"/>
                  </a:ext>
                </a:extLst>
              </a:tr>
              <a:tr h="3713808">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bl>
          </a:graphicData>
        </a:graphic>
      </p:graphicFrame>
      <p:pic>
        <p:nvPicPr>
          <p:cNvPr id="4" name="図 3"/>
          <p:cNvPicPr>
            <a:picLocks noChangeAspect="1"/>
          </p:cNvPicPr>
          <p:nvPr/>
        </p:nvPicPr>
        <p:blipFill>
          <a:blip r:embed="rId2">
            <a:extLst>
              <a:ext uri="{BEBA8EAE-BF5A-486C-A8C5-ECC9F3942E4B}">
                <a14:imgProps xmlns:a14="http://schemas.microsoft.com/office/drawing/2010/main">
                  <a14:imgLayer r:embed="rId3">
                    <a14:imgEffect>
                      <a14:sharpenSoften amount="100000"/>
                    </a14:imgEffect>
                  </a14:imgLayer>
                </a14:imgProps>
              </a:ext>
            </a:extLst>
          </a:blip>
          <a:stretch>
            <a:fillRect/>
          </a:stretch>
        </p:blipFill>
        <p:spPr>
          <a:xfrm>
            <a:off x="195664" y="1052279"/>
            <a:ext cx="4107658" cy="3438910"/>
          </a:xfrm>
          <a:prstGeom prst="rect">
            <a:avLst/>
          </a:prstGeom>
        </p:spPr>
      </p:pic>
      <p:pic>
        <p:nvPicPr>
          <p:cNvPr id="5" name="図 4"/>
          <p:cNvPicPr>
            <a:picLocks noChangeAspect="1"/>
          </p:cNvPicPr>
          <p:nvPr/>
        </p:nvPicPr>
        <p:blipFill>
          <a:blip r:embed="rId4">
            <a:extLst>
              <a:ext uri="{BEBA8EAE-BF5A-486C-A8C5-ECC9F3942E4B}">
                <a14:imgProps xmlns:a14="http://schemas.microsoft.com/office/drawing/2010/main">
                  <a14:imgLayer r:embed="rId3">
                    <a14:imgEffect>
                      <a14:sharpenSoften amount="100000"/>
                    </a14:imgEffect>
                  </a14:imgLayer>
                </a14:imgProps>
              </a:ext>
            </a:extLst>
          </a:blip>
          <a:stretch>
            <a:fillRect/>
          </a:stretch>
        </p:blipFill>
        <p:spPr>
          <a:xfrm>
            <a:off x="4566357" y="1052278"/>
            <a:ext cx="4416216" cy="3467584"/>
          </a:xfrm>
          <a:prstGeom prst="rect">
            <a:avLst/>
          </a:prstGeom>
        </p:spPr>
      </p:pic>
      <p:sp>
        <p:nvSpPr>
          <p:cNvPr id="6" name="正方形/長方形 5"/>
          <p:cNvSpPr/>
          <p:nvPr/>
        </p:nvSpPr>
        <p:spPr>
          <a:xfrm>
            <a:off x="1365548" y="3717083"/>
            <a:ext cx="288000" cy="1800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7" name="正方形/長方形 6"/>
          <p:cNvSpPr/>
          <p:nvPr/>
        </p:nvSpPr>
        <p:spPr>
          <a:xfrm>
            <a:off x="1365548" y="4004603"/>
            <a:ext cx="288000" cy="1800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8" name="正方形/長方形 7"/>
          <p:cNvSpPr/>
          <p:nvPr/>
        </p:nvSpPr>
        <p:spPr>
          <a:xfrm>
            <a:off x="1365548" y="2825369"/>
            <a:ext cx="288000" cy="1800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9" name="正方形/長方形 8"/>
          <p:cNvSpPr/>
          <p:nvPr/>
        </p:nvSpPr>
        <p:spPr>
          <a:xfrm>
            <a:off x="1365548" y="3104523"/>
            <a:ext cx="288000" cy="1800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4" name="正方形/長方形 13"/>
          <p:cNvSpPr/>
          <p:nvPr/>
        </p:nvSpPr>
        <p:spPr>
          <a:xfrm>
            <a:off x="5673111" y="3784191"/>
            <a:ext cx="288000" cy="1800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5" name="正方形/長方形 14"/>
          <p:cNvSpPr/>
          <p:nvPr/>
        </p:nvSpPr>
        <p:spPr>
          <a:xfrm>
            <a:off x="5673111" y="4062833"/>
            <a:ext cx="288000" cy="1800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6" name="正方形/長方形 15"/>
          <p:cNvSpPr/>
          <p:nvPr/>
        </p:nvSpPr>
        <p:spPr>
          <a:xfrm>
            <a:off x="5673111" y="2923650"/>
            <a:ext cx="288000" cy="1800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7" name="正方形/長方形 16"/>
          <p:cNvSpPr/>
          <p:nvPr/>
        </p:nvSpPr>
        <p:spPr>
          <a:xfrm>
            <a:off x="5673111" y="3203637"/>
            <a:ext cx="288000" cy="1800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9" name="テキスト ボックス 18"/>
          <p:cNvSpPr txBox="1"/>
          <p:nvPr/>
        </p:nvSpPr>
        <p:spPr>
          <a:xfrm>
            <a:off x="188390" y="142542"/>
            <a:ext cx="8755436" cy="369332"/>
          </a:xfrm>
          <a:prstGeom prst="rect">
            <a:avLst/>
          </a:prstGeom>
          <a:noFill/>
        </p:spPr>
        <p:txBody>
          <a:bodyPr wrap="square" rtlCol="0">
            <a:spAutoFit/>
          </a:bodyPr>
          <a:lstStyle/>
          <a:p>
            <a:r>
              <a:rPr lang="ja-JP" altLang="en-US" dirty="0">
                <a:latin typeface="Meiryo UI" pitchFamily="50" charset="-128"/>
                <a:ea typeface="Meiryo UI" pitchFamily="50" charset="-128"/>
                <a:cs typeface="Meiryo UI" pitchFamily="50" charset="-128"/>
              </a:rPr>
              <a:t>◇</a:t>
            </a:r>
            <a:r>
              <a:rPr kumimoji="1" lang="en-US" altLang="ja-JP" dirty="0">
                <a:latin typeface="Meiryo UI" pitchFamily="50" charset="-128"/>
                <a:ea typeface="Meiryo UI" pitchFamily="50" charset="-128"/>
                <a:cs typeface="Meiryo UI" pitchFamily="50" charset="-128"/>
              </a:rPr>
              <a:t>Paragraph 7.8.8. Validation statistics of the test cycle -</a:t>
            </a:r>
            <a:r>
              <a:rPr lang="en-US" altLang="ja-JP" dirty="0">
                <a:latin typeface="Meiryo UI" pitchFamily="50" charset="-128"/>
                <a:ea typeface="Meiryo UI" pitchFamily="50" charset="-128"/>
                <a:cs typeface="Meiryo UI" pitchFamily="50" charset="-128"/>
              </a:rPr>
              <a:t>Table4-</a:t>
            </a:r>
            <a:endParaRPr kumimoji="1" lang="ja-JP" altLang="en-US" dirty="0">
              <a:latin typeface="Meiryo UI" pitchFamily="50" charset="-128"/>
              <a:ea typeface="Meiryo UI" pitchFamily="50" charset="-128"/>
              <a:cs typeface="Meiryo UI" pitchFamily="50" charset="-128"/>
            </a:endParaRPr>
          </a:p>
        </p:txBody>
      </p:sp>
      <p:graphicFrame>
        <p:nvGraphicFramePr>
          <p:cNvPr id="20" name="表 19"/>
          <p:cNvGraphicFramePr>
            <a:graphicFrameLocks noGrp="1"/>
          </p:cNvGraphicFramePr>
          <p:nvPr>
            <p:extLst>
              <p:ext uri="{D42A27DB-BD31-4B8C-83A1-F6EECF244321}">
                <p14:modId xmlns:p14="http://schemas.microsoft.com/office/powerpoint/2010/main" val="2903228690"/>
              </p:ext>
            </p:extLst>
          </p:nvPr>
        </p:nvGraphicFramePr>
        <p:xfrm>
          <a:off x="95060" y="5161829"/>
          <a:ext cx="8947244" cy="1560489"/>
        </p:xfrm>
        <a:graphic>
          <a:graphicData uri="http://schemas.openxmlformats.org/drawingml/2006/table">
            <a:tbl>
              <a:tblPr firstRow="1" bandRow="1">
                <a:tableStyleId>{5940675A-B579-460E-94D1-54222C63F5DA}</a:tableStyleId>
              </a:tblPr>
              <a:tblGrid>
                <a:gridCol w="4392000">
                  <a:extLst>
                    <a:ext uri="{9D8B030D-6E8A-4147-A177-3AD203B41FA5}">
                      <a16:colId xmlns:a16="http://schemas.microsoft.com/office/drawing/2014/main" val="20000"/>
                    </a:ext>
                  </a:extLst>
                </a:gridCol>
                <a:gridCol w="4555244">
                  <a:extLst>
                    <a:ext uri="{9D8B030D-6E8A-4147-A177-3AD203B41FA5}">
                      <a16:colId xmlns:a16="http://schemas.microsoft.com/office/drawing/2014/main" val="20001"/>
                    </a:ext>
                  </a:extLst>
                </a:gridCol>
              </a:tblGrid>
              <a:tr h="317439">
                <a:tc>
                  <a:txBody>
                    <a:bodyPr/>
                    <a:lstStyle/>
                    <a:p>
                      <a:pPr algn="ctr"/>
                      <a:r>
                        <a:rPr kumimoji="1" lang="en-US" altLang="ja-JP" dirty="0">
                          <a:latin typeface="Meiryo UI" pitchFamily="50" charset="-128"/>
                          <a:ea typeface="Meiryo UI" pitchFamily="50" charset="-128"/>
                          <a:cs typeface="Meiryo UI" pitchFamily="50" charset="-128"/>
                        </a:rPr>
                        <a:t>Error</a:t>
                      </a:r>
                      <a:endParaRPr kumimoji="1" lang="ja-JP" altLang="en-US" dirty="0">
                        <a:latin typeface="Meiryo UI" pitchFamily="50" charset="-128"/>
                        <a:ea typeface="Meiryo UI" pitchFamily="50" charset="-128"/>
                        <a:cs typeface="Meiryo UI" pitchFamily="50" charset="-128"/>
                      </a:endParaRPr>
                    </a:p>
                  </a:txBody>
                  <a:tcPr/>
                </a:tc>
                <a:tc>
                  <a:txBody>
                    <a:bodyPr/>
                    <a:lstStyle/>
                    <a:p>
                      <a:pPr algn="ctr"/>
                      <a:r>
                        <a:rPr kumimoji="1" lang="en-US" altLang="ja-JP" dirty="0">
                          <a:latin typeface="Meiryo UI" pitchFamily="50" charset="-128"/>
                          <a:ea typeface="Meiryo UI" pitchFamily="50" charset="-128"/>
                          <a:cs typeface="Meiryo UI" pitchFamily="50" charset="-128"/>
                        </a:rPr>
                        <a:t>Correct</a:t>
                      </a:r>
                      <a:endParaRPr kumimoji="1" lang="ja-JP" altLang="en-US" dirty="0">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0"/>
                  </a:ext>
                </a:extLst>
              </a:tr>
              <a:tr h="1194729">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bl>
          </a:graphicData>
        </a:graphic>
      </p:graphicFrame>
      <p:sp>
        <p:nvSpPr>
          <p:cNvPr id="21" name="テキスト ボックス 20"/>
          <p:cNvSpPr txBox="1"/>
          <p:nvPr/>
        </p:nvSpPr>
        <p:spPr>
          <a:xfrm>
            <a:off x="188565" y="4751359"/>
            <a:ext cx="8755436" cy="369332"/>
          </a:xfrm>
          <a:prstGeom prst="rect">
            <a:avLst/>
          </a:prstGeom>
          <a:noFill/>
        </p:spPr>
        <p:txBody>
          <a:bodyPr wrap="square" rtlCol="0">
            <a:spAutoFit/>
          </a:bodyPr>
          <a:lstStyle/>
          <a:p>
            <a:r>
              <a:rPr lang="ja-JP" altLang="en-US" dirty="0">
                <a:latin typeface="Meiryo UI" pitchFamily="50" charset="-128"/>
                <a:ea typeface="Meiryo UI" pitchFamily="50" charset="-128"/>
                <a:cs typeface="Meiryo UI" pitchFamily="50" charset="-128"/>
              </a:rPr>
              <a:t>◇</a:t>
            </a:r>
            <a:r>
              <a:rPr kumimoji="1" lang="en-US" altLang="ja-JP" dirty="0">
                <a:latin typeface="Meiryo UI" pitchFamily="50" charset="-128"/>
                <a:ea typeface="Meiryo UI" pitchFamily="50" charset="-128"/>
                <a:cs typeface="Meiryo UI" pitchFamily="50" charset="-128"/>
              </a:rPr>
              <a:t>Paragraph 8.1.1. Raw exhaust gas –</a:t>
            </a:r>
            <a:r>
              <a:rPr lang="en-US" altLang="ja-JP" dirty="0">
                <a:latin typeface="Meiryo UI" pitchFamily="50" charset="-128"/>
                <a:ea typeface="Meiryo UI" pitchFamily="50" charset="-128"/>
                <a:cs typeface="Meiryo UI" pitchFamily="50" charset="-128"/>
              </a:rPr>
              <a:t>Equation(15)-</a:t>
            </a:r>
            <a:endParaRPr kumimoji="1" lang="ja-JP" altLang="en-US" dirty="0">
              <a:latin typeface="Meiryo UI" pitchFamily="50" charset="-128"/>
              <a:ea typeface="Meiryo UI" pitchFamily="50" charset="-128"/>
              <a:cs typeface="Meiryo UI" pitchFamily="50" charset="-128"/>
            </a:endParaRPr>
          </a:p>
        </p:txBody>
      </p:sp>
      <p:pic>
        <p:nvPicPr>
          <p:cNvPr id="22" name="図 21"/>
          <p:cNvPicPr>
            <a:picLocks noChangeAspect="1"/>
          </p:cNvPicPr>
          <p:nvPr/>
        </p:nvPicPr>
        <p:blipFill rotWithShape="1">
          <a:blip r:embed="rId5">
            <a:extLst>
              <a:ext uri="{BEBA8EAE-BF5A-486C-A8C5-ECC9F3942E4B}">
                <a14:imgProps xmlns:a14="http://schemas.microsoft.com/office/drawing/2010/main">
                  <a14:imgLayer r:embed="rId3">
                    <a14:imgEffect>
                      <a14:sharpenSoften amount="100000"/>
                    </a14:imgEffect>
                  </a14:imgLayer>
                </a14:imgProps>
              </a:ext>
            </a:extLst>
          </a:blip>
          <a:srcRect r="20640"/>
          <a:stretch/>
        </p:blipFill>
        <p:spPr>
          <a:xfrm>
            <a:off x="136446" y="5642198"/>
            <a:ext cx="4226093" cy="962636"/>
          </a:xfrm>
          <a:prstGeom prst="rect">
            <a:avLst/>
          </a:prstGeom>
        </p:spPr>
      </p:pic>
      <p:pic>
        <p:nvPicPr>
          <p:cNvPr id="23" name="図 22"/>
          <p:cNvPicPr>
            <a:picLocks noChangeAspect="1"/>
          </p:cNvPicPr>
          <p:nvPr/>
        </p:nvPicPr>
        <p:blipFill rotWithShape="1">
          <a:blip r:embed="rId6">
            <a:extLst>
              <a:ext uri="{BEBA8EAE-BF5A-486C-A8C5-ECC9F3942E4B}">
                <a14:imgProps xmlns:a14="http://schemas.microsoft.com/office/drawing/2010/main">
                  <a14:imgLayer r:embed="rId3">
                    <a14:imgEffect>
                      <a14:sharpenSoften amount="100000"/>
                    </a14:imgEffect>
                  </a14:imgLayer>
                </a14:imgProps>
              </a:ext>
            </a:extLst>
          </a:blip>
          <a:srcRect r="24480"/>
          <a:stretch/>
        </p:blipFill>
        <p:spPr>
          <a:xfrm>
            <a:off x="4518563" y="5611865"/>
            <a:ext cx="4493550" cy="1021985"/>
          </a:xfrm>
          <a:prstGeom prst="rect">
            <a:avLst/>
          </a:prstGeom>
        </p:spPr>
      </p:pic>
      <p:sp>
        <p:nvSpPr>
          <p:cNvPr id="24" name="正方形/長方形 23"/>
          <p:cNvSpPr>
            <a:spLocks/>
          </p:cNvSpPr>
          <p:nvPr/>
        </p:nvSpPr>
        <p:spPr>
          <a:xfrm>
            <a:off x="7526794" y="6204953"/>
            <a:ext cx="288000" cy="3240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25" name="正方形/長方形 24"/>
          <p:cNvSpPr>
            <a:spLocks/>
          </p:cNvSpPr>
          <p:nvPr/>
        </p:nvSpPr>
        <p:spPr>
          <a:xfrm>
            <a:off x="3057594" y="6200506"/>
            <a:ext cx="216000" cy="3240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Tree>
    <p:extLst>
      <p:ext uri="{BB962C8B-B14F-4D97-AF65-F5344CB8AC3E}">
        <p14:creationId xmlns:p14="http://schemas.microsoft.com/office/powerpoint/2010/main" val="930613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表 15"/>
          <p:cNvGraphicFramePr>
            <a:graphicFrameLocks noGrp="1"/>
          </p:cNvGraphicFramePr>
          <p:nvPr>
            <p:extLst>
              <p:ext uri="{D42A27DB-BD31-4B8C-83A1-F6EECF244321}">
                <p14:modId xmlns:p14="http://schemas.microsoft.com/office/powerpoint/2010/main" val="2951727420"/>
              </p:ext>
            </p:extLst>
          </p:nvPr>
        </p:nvGraphicFramePr>
        <p:xfrm>
          <a:off x="95060" y="2862906"/>
          <a:ext cx="8947244" cy="1560489"/>
        </p:xfrm>
        <a:graphic>
          <a:graphicData uri="http://schemas.openxmlformats.org/drawingml/2006/table">
            <a:tbl>
              <a:tblPr firstRow="1" bandRow="1">
                <a:tableStyleId>{5940675A-B579-460E-94D1-54222C63F5DA}</a:tableStyleId>
              </a:tblPr>
              <a:tblGrid>
                <a:gridCol w="4392000">
                  <a:extLst>
                    <a:ext uri="{9D8B030D-6E8A-4147-A177-3AD203B41FA5}">
                      <a16:colId xmlns:a16="http://schemas.microsoft.com/office/drawing/2014/main" val="20000"/>
                    </a:ext>
                  </a:extLst>
                </a:gridCol>
                <a:gridCol w="4555244">
                  <a:extLst>
                    <a:ext uri="{9D8B030D-6E8A-4147-A177-3AD203B41FA5}">
                      <a16:colId xmlns:a16="http://schemas.microsoft.com/office/drawing/2014/main" val="20001"/>
                    </a:ext>
                  </a:extLst>
                </a:gridCol>
              </a:tblGrid>
              <a:tr h="317439">
                <a:tc>
                  <a:txBody>
                    <a:bodyPr/>
                    <a:lstStyle/>
                    <a:p>
                      <a:pPr algn="ctr"/>
                      <a:r>
                        <a:rPr kumimoji="1" lang="en-US" altLang="ja-JP" dirty="0">
                          <a:latin typeface="Meiryo UI" pitchFamily="50" charset="-128"/>
                          <a:ea typeface="Meiryo UI" pitchFamily="50" charset="-128"/>
                          <a:cs typeface="Meiryo UI" pitchFamily="50" charset="-128"/>
                        </a:rPr>
                        <a:t>Error</a:t>
                      </a:r>
                      <a:endParaRPr kumimoji="1" lang="ja-JP" altLang="en-US" dirty="0">
                        <a:latin typeface="Meiryo UI" pitchFamily="50" charset="-128"/>
                        <a:ea typeface="Meiryo UI" pitchFamily="50" charset="-128"/>
                        <a:cs typeface="Meiryo UI" pitchFamily="50" charset="-128"/>
                      </a:endParaRPr>
                    </a:p>
                  </a:txBody>
                  <a:tcPr/>
                </a:tc>
                <a:tc>
                  <a:txBody>
                    <a:bodyPr/>
                    <a:lstStyle/>
                    <a:p>
                      <a:pPr algn="ctr"/>
                      <a:r>
                        <a:rPr kumimoji="1" lang="en-US" altLang="ja-JP" dirty="0">
                          <a:latin typeface="Meiryo UI" pitchFamily="50" charset="-128"/>
                          <a:ea typeface="Meiryo UI" pitchFamily="50" charset="-128"/>
                          <a:cs typeface="Meiryo UI" pitchFamily="50" charset="-128"/>
                        </a:rPr>
                        <a:t>Correct</a:t>
                      </a:r>
                      <a:endParaRPr kumimoji="1" lang="ja-JP" altLang="en-US" dirty="0">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0"/>
                  </a:ext>
                </a:extLst>
              </a:tr>
              <a:tr h="1194729">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bl>
          </a:graphicData>
        </a:graphic>
      </p:graphicFrame>
      <p:pic>
        <p:nvPicPr>
          <p:cNvPr id="36" name="図 35"/>
          <p:cNvPicPr>
            <a:picLocks noChangeAspect="1"/>
          </p:cNvPicPr>
          <p:nvPr/>
        </p:nvPicPr>
        <p:blipFill>
          <a:blip r:embed="rId2"/>
          <a:stretch>
            <a:fillRect/>
          </a:stretch>
        </p:blipFill>
        <p:spPr>
          <a:xfrm>
            <a:off x="316841" y="3520345"/>
            <a:ext cx="3847494" cy="560910"/>
          </a:xfrm>
          <a:prstGeom prst="rect">
            <a:avLst/>
          </a:prstGeom>
        </p:spPr>
      </p:pic>
      <p:graphicFrame>
        <p:nvGraphicFramePr>
          <p:cNvPr id="10" name="表 9"/>
          <p:cNvGraphicFramePr>
            <a:graphicFrameLocks noGrp="1"/>
          </p:cNvGraphicFramePr>
          <p:nvPr>
            <p:extLst>
              <p:ext uri="{D42A27DB-BD31-4B8C-83A1-F6EECF244321}">
                <p14:modId xmlns:p14="http://schemas.microsoft.com/office/powerpoint/2010/main" val="1507832211"/>
              </p:ext>
            </p:extLst>
          </p:nvPr>
        </p:nvGraphicFramePr>
        <p:xfrm>
          <a:off x="95060" y="554383"/>
          <a:ext cx="8947244" cy="1560489"/>
        </p:xfrm>
        <a:graphic>
          <a:graphicData uri="http://schemas.openxmlformats.org/drawingml/2006/table">
            <a:tbl>
              <a:tblPr firstRow="1" bandRow="1">
                <a:tableStyleId>{5940675A-B579-460E-94D1-54222C63F5DA}</a:tableStyleId>
              </a:tblPr>
              <a:tblGrid>
                <a:gridCol w="4392000">
                  <a:extLst>
                    <a:ext uri="{9D8B030D-6E8A-4147-A177-3AD203B41FA5}">
                      <a16:colId xmlns:a16="http://schemas.microsoft.com/office/drawing/2014/main" val="20000"/>
                    </a:ext>
                  </a:extLst>
                </a:gridCol>
                <a:gridCol w="4555244">
                  <a:extLst>
                    <a:ext uri="{9D8B030D-6E8A-4147-A177-3AD203B41FA5}">
                      <a16:colId xmlns:a16="http://schemas.microsoft.com/office/drawing/2014/main" val="20001"/>
                    </a:ext>
                  </a:extLst>
                </a:gridCol>
              </a:tblGrid>
              <a:tr h="317439">
                <a:tc>
                  <a:txBody>
                    <a:bodyPr/>
                    <a:lstStyle/>
                    <a:p>
                      <a:pPr algn="ctr"/>
                      <a:r>
                        <a:rPr kumimoji="1" lang="en-US" altLang="ja-JP" dirty="0">
                          <a:latin typeface="Meiryo UI" pitchFamily="50" charset="-128"/>
                          <a:ea typeface="Meiryo UI" pitchFamily="50" charset="-128"/>
                          <a:cs typeface="Meiryo UI" pitchFamily="50" charset="-128"/>
                        </a:rPr>
                        <a:t>Error</a:t>
                      </a:r>
                      <a:endParaRPr kumimoji="1" lang="ja-JP" altLang="en-US" dirty="0">
                        <a:latin typeface="Meiryo UI" pitchFamily="50" charset="-128"/>
                        <a:ea typeface="Meiryo UI" pitchFamily="50" charset="-128"/>
                        <a:cs typeface="Meiryo UI" pitchFamily="50" charset="-128"/>
                      </a:endParaRPr>
                    </a:p>
                  </a:txBody>
                  <a:tcPr/>
                </a:tc>
                <a:tc>
                  <a:txBody>
                    <a:bodyPr/>
                    <a:lstStyle/>
                    <a:p>
                      <a:pPr algn="ctr"/>
                      <a:r>
                        <a:rPr kumimoji="1" lang="en-US" altLang="ja-JP" dirty="0">
                          <a:latin typeface="Meiryo UI" pitchFamily="50" charset="-128"/>
                          <a:ea typeface="Meiryo UI" pitchFamily="50" charset="-128"/>
                          <a:cs typeface="Meiryo UI" pitchFamily="50" charset="-128"/>
                        </a:rPr>
                        <a:t>Correct</a:t>
                      </a:r>
                      <a:endParaRPr kumimoji="1" lang="ja-JP" altLang="en-US" dirty="0">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0"/>
                  </a:ext>
                </a:extLst>
              </a:tr>
              <a:tr h="1194729">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bl>
          </a:graphicData>
        </a:graphic>
      </p:graphicFrame>
      <p:pic>
        <p:nvPicPr>
          <p:cNvPr id="35" name="図 34"/>
          <p:cNvPicPr>
            <a:picLocks noChangeAspect="1"/>
          </p:cNvPicPr>
          <p:nvPr/>
        </p:nvPicPr>
        <p:blipFill rotWithShape="1">
          <a:blip r:embed="rId3">
            <a:extLst>
              <a:ext uri="{BEBA8EAE-BF5A-486C-A8C5-ECC9F3942E4B}">
                <a14:imgProps xmlns:a14="http://schemas.microsoft.com/office/drawing/2010/main">
                  <a14:imgLayer r:embed="rId4">
                    <a14:imgEffect>
                      <a14:sharpenSoften amount="100000"/>
                    </a14:imgEffect>
                  </a14:imgLayer>
                </a14:imgProps>
              </a:ext>
            </a:extLst>
          </a:blip>
          <a:srcRect r="19023"/>
          <a:stretch/>
        </p:blipFill>
        <p:spPr>
          <a:xfrm>
            <a:off x="4566667" y="1029921"/>
            <a:ext cx="4396363" cy="949394"/>
          </a:xfrm>
          <a:prstGeom prst="rect">
            <a:avLst/>
          </a:prstGeom>
        </p:spPr>
      </p:pic>
      <p:pic>
        <p:nvPicPr>
          <p:cNvPr id="34" name="図 33"/>
          <p:cNvPicPr>
            <a:picLocks noChangeAspect="1"/>
          </p:cNvPicPr>
          <p:nvPr/>
        </p:nvPicPr>
        <p:blipFill rotWithShape="1">
          <a:blip r:embed="rId5">
            <a:extLst>
              <a:ext uri="{BEBA8EAE-BF5A-486C-A8C5-ECC9F3942E4B}">
                <a14:imgProps xmlns:a14="http://schemas.microsoft.com/office/drawing/2010/main">
                  <a14:imgLayer r:embed="rId4">
                    <a14:imgEffect>
                      <a14:sharpenSoften amount="100000"/>
                    </a14:imgEffect>
                  </a14:imgLayer>
                </a14:imgProps>
              </a:ext>
            </a:extLst>
          </a:blip>
          <a:srcRect l="1" r="13830"/>
          <a:stretch/>
        </p:blipFill>
        <p:spPr>
          <a:xfrm>
            <a:off x="165353" y="1076979"/>
            <a:ext cx="4174639" cy="880519"/>
          </a:xfrm>
          <a:prstGeom prst="rect">
            <a:avLst/>
          </a:prstGeom>
        </p:spPr>
      </p:pic>
      <p:sp>
        <p:nvSpPr>
          <p:cNvPr id="11" name="テキスト ボックス 10"/>
          <p:cNvSpPr txBox="1"/>
          <p:nvPr/>
        </p:nvSpPr>
        <p:spPr>
          <a:xfrm>
            <a:off x="188565" y="143913"/>
            <a:ext cx="8755436" cy="369332"/>
          </a:xfrm>
          <a:prstGeom prst="rect">
            <a:avLst/>
          </a:prstGeom>
          <a:noFill/>
        </p:spPr>
        <p:txBody>
          <a:bodyPr wrap="square" rtlCol="0">
            <a:spAutoFit/>
          </a:bodyPr>
          <a:lstStyle/>
          <a:p>
            <a:r>
              <a:rPr lang="ja-JP" altLang="en-US" dirty="0">
                <a:latin typeface="Meiryo UI" pitchFamily="50" charset="-128"/>
                <a:ea typeface="Meiryo UI" pitchFamily="50" charset="-128"/>
                <a:cs typeface="Meiryo UI" pitchFamily="50" charset="-128"/>
              </a:rPr>
              <a:t>◇</a:t>
            </a:r>
            <a:r>
              <a:rPr kumimoji="1" lang="en-US" altLang="ja-JP" dirty="0">
                <a:latin typeface="Meiryo UI" pitchFamily="50" charset="-128"/>
                <a:ea typeface="Meiryo UI" pitchFamily="50" charset="-128"/>
                <a:cs typeface="Meiryo UI" pitchFamily="50" charset="-128"/>
              </a:rPr>
              <a:t>Paragraph 8.1.1. Raw exhaust gas –</a:t>
            </a:r>
            <a:r>
              <a:rPr lang="en-US" altLang="ja-JP" dirty="0">
                <a:latin typeface="Meiryo UI" pitchFamily="50" charset="-128"/>
                <a:ea typeface="Meiryo UI" pitchFamily="50" charset="-128"/>
                <a:cs typeface="Meiryo UI" pitchFamily="50" charset="-128"/>
              </a:rPr>
              <a:t>Equation(16)-</a:t>
            </a:r>
            <a:endParaRPr kumimoji="1" lang="ja-JP" altLang="en-US" dirty="0">
              <a:latin typeface="Meiryo UI" pitchFamily="50" charset="-128"/>
              <a:ea typeface="Meiryo UI" pitchFamily="50" charset="-128"/>
              <a:cs typeface="Meiryo UI" pitchFamily="50" charset="-128"/>
            </a:endParaRPr>
          </a:p>
        </p:txBody>
      </p:sp>
      <p:sp>
        <p:nvSpPr>
          <p:cNvPr id="14" name="正方形/長方形 13"/>
          <p:cNvSpPr>
            <a:spLocks/>
          </p:cNvSpPr>
          <p:nvPr/>
        </p:nvSpPr>
        <p:spPr>
          <a:xfrm>
            <a:off x="7302971" y="1575842"/>
            <a:ext cx="288000" cy="3240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5" name="正方形/長方形 14"/>
          <p:cNvSpPr>
            <a:spLocks/>
          </p:cNvSpPr>
          <p:nvPr/>
        </p:nvSpPr>
        <p:spPr>
          <a:xfrm>
            <a:off x="2849165" y="1564485"/>
            <a:ext cx="216000" cy="3240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7" name="テキスト ボックス 16"/>
          <p:cNvSpPr txBox="1"/>
          <p:nvPr/>
        </p:nvSpPr>
        <p:spPr>
          <a:xfrm>
            <a:off x="188565" y="2172097"/>
            <a:ext cx="8755436" cy="646331"/>
          </a:xfrm>
          <a:prstGeom prst="rect">
            <a:avLst/>
          </a:prstGeom>
          <a:noFill/>
        </p:spPr>
        <p:txBody>
          <a:bodyPr wrap="square" rtlCol="0">
            <a:spAutoFit/>
          </a:bodyPr>
          <a:lstStyle/>
          <a:p>
            <a:r>
              <a:rPr lang="ja-JP" altLang="en-US" dirty="0">
                <a:latin typeface="Meiryo UI" pitchFamily="50" charset="-128"/>
                <a:ea typeface="Meiryo UI" pitchFamily="50" charset="-128"/>
                <a:cs typeface="Meiryo UI" pitchFamily="50" charset="-128"/>
              </a:rPr>
              <a:t>◇</a:t>
            </a:r>
            <a:r>
              <a:rPr kumimoji="1" lang="en-US" altLang="ja-JP" dirty="0">
                <a:latin typeface="Meiryo UI" pitchFamily="50" charset="-128"/>
                <a:ea typeface="Meiryo UI" pitchFamily="50" charset="-128"/>
                <a:cs typeface="Meiryo UI" pitchFamily="50" charset="-128"/>
              </a:rPr>
              <a:t>Paragraph 8.4.2.3. Calculation of mass emission based on tabulated  </a:t>
            </a:r>
          </a:p>
          <a:p>
            <a:r>
              <a:rPr lang="en-US" altLang="ja-JP" dirty="0">
                <a:latin typeface="Meiryo UI" pitchFamily="50" charset="-128"/>
                <a:ea typeface="Meiryo UI" pitchFamily="50" charset="-128"/>
                <a:cs typeface="Meiryo UI" pitchFamily="50" charset="-128"/>
              </a:rPr>
              <a:t>   </a:t>
            </a:r>
            <a:r>
              <a:rPr kumimoji="1" lang="en-US" altLang="ja-JP" dirty="0">
                <a:latin typeface="Meiryo UI" pitchFamily="50" charset="-128"/>
                <a:ea typeface="Meiryo UI" pitchFamily="50" charset="-128"/>
                <a:cs typeface="Meiryo UI" pitchFamily="50" charset="-128"/>
              </a:rPr>
              <a:t>values –</a:t>
            </a:r>
            <a:r>
              <a:rPr lang="en-US" altLang="ja-JP" dirty="0">
                <a:latin typeface="Meiryo UI" pitchFamily="50" charset="-128"/>
                <a:ea typeface="Meiryo UI" pitchFamily="50" charset="-128"/>
                <a:cs typeface="Meiryo UI" pitchFamily="50" charset="-128"/>
              </a:rPr>
              <a:t>Equation(35)-</a:t>
            </a:r>
            <a:endParaRPr kumimoji="1" lang="ja-JP" altLang="en-US" dirty="0">
              <a:latin typeface="Meiryo UI" pitchFamily="50" charset="-128"/>
              <a:ea typeface="Meiryo UI" pitchFamily="50" charset="-128"/>
              <a:cs typeface="Meiryo UI" pitchFamily="50" charset="-128"/>
            </a:endParaRPr>
          </a:p>
        </p:txBody>
      </p:sp>
      <p:graphicFrame>
        <p:nvGraphicFramePr>
          <p:cNvPr id="28" name="表 27"/>
          <p:cNvGraphicFramePr>
            <a:graphicFrameLocks noGrp="1"/>
          </p:cNvGraphicFramePr>
          <p:nvPr>
            <p:extLst>
              <p:ext uri="{D42A27DB-BD31-4B8C-83A1-F6EECF244321}">
                <p14:modId xmlns:p14="http://schemas.microsoft.com/office/powerpoint/2010/main" val="1302542339"/>
              </p:ext>
            </p:extLst>
          </p:nvPr>
        </p:nvGraphicFramePr>
        <p:xfrm>
          <a:off x="95060" y="5161829"/>
          <a:ext cx="8947244" cy="1560489"/>
        </p:xfrm>
        <a:graphic>
          <a:graphicData uri="http://schemas.openxmlformats.org/drawingml/2006/table">
            <a:tbl>
              <a:tblPr firstRow="1" bandRow="1">
                <a:tableStyleId>{5940675A-B579-460E-94D1-54222C63F5DA}</a:tableStyleId>
              </a:tblPr>
              <a:tblGrid>
                <a:gridCol w="4392000">
                  <a:extLst>
                    <a:ext uri="{9D8B030D-6E8A-4147-A177-3AD203B41FA5}">
                      <a16:colId xmlns:a16="http://schemas.microsoft.com/office/drawing/2014/main" val="20000"/>
                    </a:ext>
                  </a:extLst>
                </a:gridCol>
                <a:gridCol w="4555244">
                  <a:extLst>
                    <a:ext uri="{9D8B030D-6E8A-4147-A177-3AD203B41FA5}">
                      <a16:colId xmlns:a16="http://schemas.microsoft.com/office/drawing/2014/main" val="20001"/>
                    </a:ext>
                  </a:extLst>
                </a:gridCol>
              </a:tblGrid>
              <a:tr h="317439">
                <a:tc>
                  <a:txBody>
                    <a:bodyPr/>
                    <a:lstStyle/>
                    <a:p>
                      <a:pPr algn="ctr"/>
                      <a:r>
                        <a:rPr kumimoji="1" lang="en-US" altLang="ja-JP" dirty="0">
                          <a:latin typeface="Meiryo UI" pitchFamily="50" charset="-128"/>
                          <a:ea typeface="Meiryo UI" pitchFamily="50" charset="-128"/>
                          <a:cs typeface="Meiryo UI" pitchFamily="50" charset="-128"/>
                        </a:rPr>
                        <a:t>Error</a:t>
                      </a:r>
                      <a:endParaRPr kumimoji="1" lang="ja-JP" altLang="en-US" dirty="0">
                        <a:latin typeface="Meiryo UI" pitchFamily="50" charset="-128"/>
                        <a:ea typeface="Meiryo UI" pitchFamily="50" charset="-128"/>
                        <a:cs typeface="Meiryo UI" pitchFamily="50" charset="-128"/>
                      </a:endParaRPr>
                    </a:p>
                  </a:txBody>
                  <a:tcPr/>
                </a:tc>
                <a:tc>
                  <a:txBody>
                    <a:bodyPr/>
                    <a:lstStyle/>
                    <a:p>
                      <a:pPr algn="ctr"/>
                      <a:r>
                        <a:rPr kumimoji="1" lang="en-US" altLang="ja-JP" dirty="0">
                          <a:latin typeface="Meiryo UI" pitchFamily="50" charset="-128"/>
                          <a:ea typeface="Meiryo UI" pitchFamily="50" charset="-128"/>
                          <a:cs typeface="Meiryo UI" pitchFamily="50" charset="-128"/>
                        </a:rPr>
                        <a:t>Correct</a:t>
                      </a:r>
                      <a:endParaRPr kumimoji="1" lang="ja-JP" altLang="en-US" dirty="0">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0"/>
                  </a:ext>
                </a:extLst>
              </a:tr>
              <a:tr h="1194729">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bl>
          </a:graphicData>
        </a:graphic>
      </p:graphicFrame>
      <p:sp>
        <p:nvSpPr>
          <p:cNvPr id="29" name="テキスト ボックス 28"/>
          <p:cNvSpPr txBox="1"/>
          <p:nvPr/>
        </p:nvSpPr>
        <p:spPr>
          <a:xfrm>
            <a:off x="188565" y="4491211"/>
            <a:ext cx="8755436" cy="646331"/>
          </a:xfrm>
          <a:prstGeom prst="rect">
            <a:avLst/>
          </a:prstGeom>
          <a:noFill/>
        </p:spPr>
        <p:txBody>
          <a:bodyPr wrap="square" rtlCol="0">
            <a:spAutoFit/>
          </a:bodyPr>
          <a:lstStyle/>
          <a:p>
            <a:r>
              <a:rPr lang="ja-JP" altLang="en-US" dirty="0">
                <a:latin typeface="Meiryo UI" pitchFamily="50" charset="-128"/>
                <a:ea typeface="Meiryo UI" pitchFamily="50" charset="-128"/>
                <a:cs typeface="Meiryo UI" pitchFamily="50" charset="-128"/>
              </a:rPr>
              <a:t>◇</a:t>
            </a:r>
            <a:r>
              <a:rPr lang="en-US" altLang="ja-JP" dirty="0">
                <a:latin typeface="Meiryo UI" pitchFamily="50" charset="-128"/>
                <a:ea typeface="Meiryo UI" pitchFamily="50" charset="-128"/>
                <a:cs typeface="Meiryo UI" pitchFamily="50" charset="-128"/>
              </a:rPr>
              <a:t>Paragraph 8.4.2.4. Calculation of mass emission based on exact emissions </a:t>
            </a:r>
          </a:p>
          <a:p>
            <a:r>
              <a:rPr lang="en-US" altLang="ja-JP" dirty="0">
                <a:latin typeface="Meiryo UI" pitchFamily="50" charset="-128"/>
                <a:ea typeface="Meiryo UI" pitchFamily="50" charset="-128"/>
                <a:cs typeface="Meiryo UI" pitchFamily="50" charset="-128"/>
              </a:rPr>
              <a:t>   –Equation(36)-</a:t>
            </a:r>
            <a:endParaRPr lang="ja-JP" altLang="en-US" dirty="0">
              <a:latin typeface="Meiryo UI" pitchFamily="50" charset="-128"/>
              <a:ea typeface="Meiryo UI" pitchFamily="50" charset="-128"/>
              <a:cs typeface="Meiryo UI" pitchFamily="50" charset="-128"/>
            </a:endParaRPr>
          </a:p>
        </p:txBody>
      </p:sp>
      <p:pic>
        <p:nvPicPr>
          <p:cNvPr id="37" name="図 36"/>
          <p:cNvPicPr>
            <a:picLocks noChangeAspect="1"/>
          </p:cNvPicPr>
          <p:nvPr/>
        </p:nvPicPr>
        <p:blipFill>
          <a:blip r:embed="rId6"/>
          <a:stretch>
            <a:fillRect/>
          </a:stretch>
        </p:blipFill>
        <p:spPr>
          <a:xfrm>
            <a:off x="4819635" y="3504008"/>
            <a:ext cx="3808055" cy="552146"/>
          </a:xfrm>
          <a:prstGeom prst="rect">
            <a:avLst/>
          </a:prstGeom>
        </p:spPr>
      </p:pic>
      <p:sp>
        <p:nvSpPr>
          <p:cNvPr id="20" name="正方形/長方形 19"/>
          <p:cNvSpPr>
            <a:spLocks/>
          </p:cNvSpPr>
          <p:nvPr/>
        </p:nvSpPr>
        <p:spPr>
          <a:xfrm>
            <a:off x="6175226" y="3603986"/>
            <a:ext cx="108000" cy="3240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38" name="正方形/長方形 37"/>
          <p:cNvSpPr>
            <a:spLocks/>
          </p:cNvSpPr>
          <p:nvPr/>
        </p:nvSpPr>
        <p:spPr>
          <a:xfrm>
            <a:off x="7627019" y="3613511"/>
            <a:ext cx="108000" cy="3240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pic>
        <p:nvPicPr>
          <p:cNvPr id="39" name="図 38"/>
          <p:cNvPicPr>
            <a:picLocks noChangeAspect="1"/>
          </p:cNvPicPr>
          <p:nvPr/>
        </p:nvPicPr>
        <p:blipFill>
          <a:blip r:embed="rId7"/>
          <a:stretch>
            <a:fillRect/>
          </a:stretch>
        </p:blipFill>
        <p:spPr>
          <a:xfrm>
            <a:off x="141412" y="5831865"/>
            <a:ext cx="4215592" cy="547764"/>
          </a:xfrm>
          <a:prstGeom prst="rect">
            <a:avLst/>
          </a:prstGeom>
        </p:spPr>
      </p:pic>
      <p:pic>
        <p:nvPicPr>
          <p:cNvPr id="40" name="図 39"/>
          <p:cNvPicPr>
            <a:picLocks noChangeAspect="1"/>
          </p:cNvPicPr>
          <p:nvPr/>
        </p:nvPicPr>
        <p:blipFill>
          <a:blip r:embed="rId8"/>
          <a:stretch>
            <a:fillRect/>
          </a:stretch>
        </p:blipFill>
        <p:spPr>
          <a:xfrm>
            <a:off x="4653533" y="5824314"/>
            <a:ext cx="4237502" cy="530236"/>
          </a:xfrm>
          <a:prstGeom prst="rect">
            <a:avLst/>
          </a:prstGeom>
        </p:spPr>
      </p:pic>
      <p:sp>
        <p:nvSpPr>
          <p:cNvPr id="41" name="正方形/長方形 40"/>
          <p:cNvSpPr>
            <a:spLocks/>
          </p:cNvSpPr>
          <p:nvPr/>
        </p:nvSpPr>
        <p:spPr>
          <a:xfrm>
            <a:off x="5493246" y="5934222"/>
            <a:ext cx="108000" cy="3240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42" name="正方形/長方形 41"/>
          <p:cNvSpPr>
            <a:spLocks/>
          </p:cNvSpPr>
          <p:nvPr/>
        </p:nvSpPr>
        <p:spPr>
          <a:xfrm>
            <a:off x="7526436" y="5934222"/>
            <a:ext cx="108000" cy="3240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Tree>
    <p:extLst>
      <p:ext uri="{BB962C8B-B14F-4D97-AF65-F5344CB8AC3E}">
        <p14:creationId xmlns:p14="http://schemas.microsoft.com/office/powerpoint/2010/main" val="582602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422972528"/>
              </p:ext>
            </p:extLst>
          </p:nvPr>
        </p:nvGraphicFramePr>
        <p:xfrm>
          <a:off x="97022" y="554518"/>
          <a:ext cx="8947244" cy="5754802"/>
        </p:xfrm>
        <a:graphic>
          <a:graphicData uri="http://schemas.openxmlformats.org/drawingml/2006/table">
            <a:tbl>
              <a:tblPr firstRow="1" bandRow="1">
                <a:tableStyleId>{5940675A-B579-460E-94D1-54222C63F5DA}</a:tableStyleId>
              </a:tblPr>
              <a:tblGrid>
                <a:gridCol w="4392000">
                  <a:extLst>
                    <a:ext uri="{9D8B030D-6E8A-4147-A177-3AD203B41FA5}">
                      <a16:colId xmlns:a16="http://schemas.microsoft.com/office/drawing/2014/main" val="20000"/>
                    </a:ext>
                  </a:extLst>
                </a:gridCol>
                <a:gridCol w="4555244">
                  <a:extLst>
                    <a:ext uri="{9D8B030D-6E8A-4147-A177-3AD203B41FA5}">
                      <a16:colId xmlns:a16="http://schemas.microsoft.com/office/drawing/2014/main" val="20001"/>
                    </a:ext>
                  </a:extLst>
                </a:gridCol>
              </a:tblGrid>
              <a:tr h="329432">
                <a:tc>
                  <a:txBody>
                    <a:bodyPr/>
                    <a:lstStyle/>
                    <a:p>
                      <a:pPr algn="ctr"/>
                      <a:r>
                        <a:rPr kumimoji="1" lang="en-US" altLang="ja-JP" dirty="0">
                          <a:latin typeface="Meiryo UI" pitchFamily="50" charset="-128"/>
                          <a:ea typeface="Meiryo UI" pitchFamily="50" charset="-128"/>
                          <a:cs typeface="Meiryo UI" pitchFamily="50" charset="-128"/>
                        </a:rPr>
                        <a:t>Error</a:t>
                      </a:r>
                      <a:endParaRPr kumimoji="1" lang="ja-JP" altLang="en-US" dirty="0">
                        <a:latin typeface="Meiryo UI" pitchFamily="50" charset="-128"/>
                        <a:ea typeface="Meiryo UI" pitchFamily="50" charset="-128"/>
                        <a:cs typeface="Meiryo UI" pitchFamily="50" charset="-128"/>
                      </a:endParaRPr>
                    </a:p>
                  </a:txBody>
                  <a:tcPr/>
                </a:tc>
                <a:tc>
                  <a:txBody>
                    <a:bodyPr/>
                    <a:lstStyle/>
                    <a:p>
                      <a:pPr algn="ctr"/>
                      <a:r>
                        <a:rPr kumimoji="1" lang="en-US" altLang="ja-JP" dirty="0">
                          <a:latin typeface="Meiryo UI" pitchFamily="50" charset="-128"/>
                          <a:ea typeface="Meiryo UI" pitchFamily="50" charset="-128"/>
                          <a:cs typeface="Meiryo UI" pitchFamily="50" charset="-128"/>
                        </a:rPr>
                        <a:t>Correct</a:t>
                      </a:r>
                      <a:endParaRPr kumimoji="1" lang="ja-JP" altLang="en-US" dirty="0">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0"/>
                  </a:ext>
                </a:extLst>
              </a:tr>
              <a:tr h="5389042">
                <a:tc>
                  <a:txBody>
                    <a:bodyPr/>
                    <a:lstStyle/>
                    <a:p>
                      <a:r>
                        <a:rPr kumimoji="1" lang="en-US" altLang="ja-JP" sz="1400" dirty="0">
                          <a:latin typeface="Meiryo UI" pitchFamily="50" charset="-128"/>
                          <a:ea typeface="Meiryo UI" pitchFamily="50" charset="-128"/>
                          <a:cs typeface="Meiryo UI" pitchFamily="50" charset="-128"/>
                        </a:rPr>
                        <a:t>The calculation of the mass flow over the cycle shall be as follows, if the temperature of the diluted exhaust is kept within ±11 K over the cycle by using a heat exchanger:</a:t>
                      </a:r>
                    </a:p>
                    <a:p>
                      <a:r>
                        <a:rPr kumimoji="1" lang="en-US" altLang="ja-JP" sz="1400" dirty="0">
                          <a:latin typeface="Meiryo UI" pitchFamily="50" charset="-128"/>
                          <a:ea typeface="Meiryo UI" pitchFamily="50" charset="-128"/>
                          <a:cs typeface="Meiryo UI" pitchFamily="50" charset="-128"/>
                        </a:rPr>
                        <a:t>m</a:t>
                      </a:r>
                      <a:r>
                        <a:rPr kumimoji="1" lang="en-US" altLang="ja-JP" sz="1400" baseline="-25000" dirty="0">
                          <a:latin typeface="Meiryo UI" pitchFamily="50" charset="-128"/>
                          <a:ea typeface="Meiryo UI" pitchFamily="50" charset="-128"/>
                          <a:cs typeface="Meiryo UI" pitchFamily="50" charset="-128"/>
                        </a:rPr>
                        <a:t>ed</a:t>
                      </a:r>
                      <a:r>
                        <a:rPr kumimoji="1" lang="en-US" altLang="ja-JP" sz="1400" dirty="0">
                          <a:latin typeface="Meiryo UI" pitchFamily="50" charset="-128"/>
                          <a:ea typeface="Meiryo UI" pitchFamily="50" charset="-128"/>
                          <a:cs typeface="Meiryo UI" pitchFamily="50" charset="-128"/>
                        </a:rPr>
                        <a:t> = 1.293 x Q</a:t>
                      </a:r>
                      <a:r>
                        <a:rPr kumimoji="1" lang="en-US" altLang="ja-JP" sz="1400" baseline="-25000" dirty="0">
                          <a:latin typeface="Meiryo UI" pitchFamily="50" charset="-128"/>
                          <a:ea typeface="Meiryo UI" pitchFamily="50" charset="-128"/>
                          <a:cs typeface="Meiryo UI" pitchFamily="50" charset="-128"/>
                        </a:rPr>
                        <a:t>SSV</a:t>
                      </a:r>
                      <a:r>
                        <a:rPr kumimoji="1" lang="en-US" altLang="ja-JP" sz="1400" dirty="0">
                          <a:latin typeface="Meiryo UI" pitchFamily="50" charset="-128"/>
                          <a:ea typeface="Meiryo UI" pitchFamily="50" charset="-128"/>
                          <a:cs typeface="Meiryo UI" pitchFamily="50" charset="-128"/>
                        </a:rPr>
                        <a:t> (55)</a:t>
                      </a:r>
                    </a:p>
                    <a:p>
                      <a:endParaRPr kumimoji="1" lang="en-US" altLang="ja-JP" sz="1400" dirty="0">
                        <a:latin typeface="Meiryo UI" pitchFamily="50" charset="-128"/>
                        <a:ea typeface="Meiryo UI" pitchFamily="50" charset="-128"/>
                        <a:cs typeface="Meiryo UI" pitchFamily="50" charset="-128"/>
                      </a:endParaRPr>
                    </a:p>
                    <a:p>
                      <a:r>
                        <a:rPr kumimoji="1" lang="en-US" altLang="ja-JP" sz="1400" dirty="0">
                          <a:latin typeface="Meiryo UI" pitchFamily="50" charset="-128"/>
                          <a:ea typeface="Meiryo UI" pitchFamily="50" charset="-128"/>
                          <a:cs typeface="Meiryo UI" pitchFamily="50" charset="-128"/>
                        </a:rPr>
                        <a:t>With</a:t>
                      </a:r>
                    </a:p>
                    <a:p>
                      <a:endParaRPr kumimoji="1" lang="en-US" altLang="ja-JP" sz="1400" dirty="0">
                        <a:latin typeface="Meiryo UI" pitchFamily="50" charset="-128"/>
                        <a:ea typeface="Meiryo UI" pitchFamily="50" charset="-128"/>
                        <a:cs typeface="Meiryo UI" pitchFamily="50" charset="-128"/>
                      </a:endParaRPr>
                    </a:p>
                    <a:p>
                      <a:endParaRPr kumimoji="1" lang="en-US" altLang="ja-JP" sz="1400" dirty="0">
                        <a:latin typeface="Meiryo UI" pitchFamily="50" charset="-128"/>
                        <a:ea typeface="Meiryo UI" pitchFamily="50" charset="-128"/>
                        <a:cs typeface="Meiryo UI" pitchFamily="50" charset="-128"/>
                      </a:endParaRPr>
                    </a:p>
                    <a:p>
                      <a:endParaRPr kumimoji="1" lang="en-US" altLang="ja-JP" sz="1400" dirty="0">
                        <a:latin typeface="Meiryo UI" pitchFamily="50" charset="-128"/>
                        <a:ea typeface="Meiryo UI" pitchFamily="50" charset="-128"/>
                        <a:cs typeface="Meiryo UI" pitchFamily="50" charset="-128"/>
                      </a:endParaRPr>
                    </a:p>
                    <a:p>
                      <a:endParaRPr kumimoji="1" lang="en-US" altLang="ja-JP" sz="1400" dirty="0">
                        <a:latin typeface="Meiryo UI" pitchFamily="50" charset="-128"/>
                        <a:ea typeface="Meiryo UI" pitchFamily="50" charset="-128"/>
                        <a:cs typeface="Meiryo UI" pitchFamily="50" charset="-128"/>
                      </a:endParaRPr>
                    </a:p>
                    <a:p>
                      <a:r>
                        <a:rPr kumimoji="1" lang="en-US" altLang="ja-JP" sz="1400" dirty="0">
                          <a:latin typeface="Meiryo UI" pitchFamily="50" charset="-128"/>
                          <a:ea typeface="Meiryo UI" pitchFamily="50" charset="-128"/>
                          <a:cs typeface="Meiryo UI" pitchFamily="50" charset="-128"/>
                        </a:rPr>
                        <a:t>Where:</a:t>
                      </a:r>
                    </a:p>
                    <a:p>
                      <a:r>
                        <a:rPr kumimoji="1" lang="en-US" altLang="ja-JP" sz="1400" dirty="0">
                          <a:latin typeface="Meiryo UI" pitchFamily="50" charset="-128"/>
                          <a:ea typeface="Meiryo UI" pitchFamily="50" charset="-128"/>
                          <a:cs typeface="Meiryo UI" pitchFamily="50" charset="-128"/>
                        </a:rPr>
                        <a:t>A</a:t>
                      </a:r>
                      <a:r>
                        <a:rPr kumimoji="1" lang="en-US" altLang="ja-JP" sz="1400" baseline="-25000" dirty="0">
                          <a:latin typeface="Meiryo UI" pitchFamily="50" charset="-128"/>
                          <a:ea typeface="Meiryo UI" pitchFamily="50" charset="-128"/>
                          <a:cs typeface="Meiryo UI" pitchFamily="50" charset="-128"/>
                        </a:rPr>
                        <a:t>0</a:t>
                      </a:r>
                      <a:r>
                        <a:rPr kumimoji="1" lang="en-US" altLang="ja-JP" sz="1400" dirty="0">
                          <a:latin typeface="Meiryo UI" pitchFamily="50" charset="-128"/>
                          <a:ea typeface="Meiryo UI" pitchFamily="50" charset="-128"/>
                          <a:cs typeface="Meiryo UI" pitchFamily="50" charset="-128"/>
                        </a:rPr>
                        <a:t> is </a:t>
                      </a:r>
                      <a:r>
                        <a:rPr kumimoji="1" lang="en-US" altLang="ja-JP" sz="1400" b="1" dirty="0">
                          <a:solidFill>
                            <a:srgbClr val="FF0000"/>
                          </a:solidFill>
                          <a:latin typeface="Meiryo UI" pitchFamily="50" charset="-128"/>
                          <a:ea typeface="Meiryo UI" pitchFamily="50" charset="-128"/>
                          <a:cs typeface="Meiryo UI" pitchFamily="50" charset="-128"/>
                        </a:rPr>
                        <a:t>0.006111</a:t>
                      </a:r>
                      <a:r>
                        <a:rPr kumimoji="1" lang="en-US" altLang="ja-JP" sz="1400" dirty="0">
                          <a:latin typeface="Meiryo UI" pitchFamily="50" charset="-128"/>
                          <a:ea typeface="Meiryo UI" pitchFamily="50" charset="-128"/>
                          <a:cs typeface="Meiryo UI" pitchFamily="50" charset="-128"/>
                        </a:rPr>
                        <a:t> in SI units of</a:t>
                      </a:r>
                    </a:p>
                    <a:p>
                      <a:endParaRPr kumimoji="1" lang="en-US" altLang="ja-JP" sz="1400" dirty="0">
                        <a:latin typeface="Meiryo UI" pitchFamily="50" charset="-128"/>
                        <a:ea typeface="Meiryo UI" pitchFamily="50" charset="-128"/>
                        <a:cs typeface="Meiryo UI" pitchFamily="50" charset="-128"/>
                      </a:endParaRPr>
                    </a:p>
                    <a:p>
                      <a:r>
                        <a:rPr kumimoji="1" lang="en-US" altLang="ja-JP" sz="1400" dirty="0" err="1">
                          <a:latin typeface="Meiryo UI" pitchFamily="50" charset="-128"/>
                          <a:ea typeface="Meiryo UI" pitchFamily="50" charset="-128"/>
                          <a:cs typeface="Meiryo UI" pitchFamily="50" charset="-128"/>
                        </a:rPr>
                        <a:t>d</a:t>
                      </a:r>
                      <a:r>
                        <a:rPr kumimoji="1" lang="en-US" altLang="ja-JP" sz="1400" baseline="-25000" dirty="0" err="1">
                          <a:latin typeface="Meiryo UI" pitchFamily="50" charset="-128"/>
                          <a:ea typeface="Meiryo UI" pitchFamily="50" charset="-128"/>
                          <a:cs typeface="Meiryo UI" pitchFamily="50" charset="-128"/>
                        </a:rPr>
                        <a:t>V</a:t>
                      </a:r>
                      <a:r>
                        <a:rPr kumimoji="1" lang="en-US" altLang="ja-JP" sz="1400" dirty="0">
                          <a:latin typeface="Meiryo UI" pitchFamily="50" charset="-128"/>
                          <a:ea typeface="Meiryo UI" pitchFamily="50" charset="-128"/>
                          <a:cs typeface="Meiryo UI" pitchFamily="50" charset="-128"/>
                        </a:rPr>
                        <a:t> is the diameter of the SSV throat, </a:t>
                      </a:r>
                      <a:r>
                        <a:rPr kumimoji="1" lang="en-US" altLang="ja-JP" sz="1400" b="1" dirty="0">
                          <a:solidFill>
                            <a:srgbClr val="FF0000"/>
                          </a:solidFill>
                          <a:latin typeface="Meiryo UI" pitchFamily="50" charset="-128"/>
                          <a:ea typeface="Meiryo UI" pitchFamily="50" charset="-128"/>
                          <a:cs typeface="Meiryo UI" pitchFamily="50" charset="-128"/>
                        </a:rPr>
                        <a:t>m</a:t>
                      </a:r>
                    </a:p>
                    <a:p>
                      <a:r>
                        <a:rPr kumimoji="1" lang="en-US" altLang="ja-JP" sz="1400" dirty="0">
                          <a:latin typeface="Meiryo UI" pitchFamily="50" charset="-128"/>
                          <a:ea typeface="Meiryo UI" pitchFamily="50" charset="-128"/>
                          <a:cs typeface="Meiryo UI" pitchFamily="50" charset="-128"/>
                        </a:rPr>
                        <a:t>C</a:t>
                      </a:r>
                      <a:r>
                        <a:rPr kumimoji="1" lang="en-US" altLang="ja-JP" sz="1400" baseline="-25000" dirty="0">
                          <a:latin typeface="Meiryo UI" pitchFamily="50" charset="-128"/>
                          <a:ea typeface="Meiryo UI" pitchFamily="50" charset="-128"/>
                          <a:cs typeface="Meiryo UI" pitchFamily="50" charset="-128"/>
                        </a:rPr>
                        <a:t>d</a:t>
                      </a:r>
                      <a:r>
                        <a:rPr kumimoji="1" lang="en-US" altLang="ja-JP" sz="1400" dirty="0">
                          <a:latin typeface="Meiryo UI" pitchFamily="50" charset="-128"/>
                          <a:ea typeface="Meiryo UI" pitchFamily="50" charset="-128"/>
                          <a:cs typeface="Meiryo UI" pitchFamily="50" charset="-128"/>
                        </a:rPr>
                        <a:t> is the discharge coefficient of the SSV</a:t>
                      </a:r>
                    </a:p>
                    <a:p>
                      <a:r>
                        <a:rPr kumimoji="1" lang="en-US" altLang="ja-JP" sz="1400" dirty="0" err="1">
                          <a:latin typeface="Meiryo UI" pitchFamily="50" charset="-128"/>
                          <a:ea typeface="Meiryo UI" pitchFamily="50" charset="-128"/>
                          <a:cs typeface="Meiryo UI" pitchFamily="50" charset="-128"/>
                        </a:rPr>
                        <a:t>p</a:t>
                      </a:r>
                      <a:r>
                        <a:rPr kumimoji="1" lang="en-US" altLang="ja-JP" sz="1400" baseline="-25000" dirty="0" err="1">
                          <a:latin typeface="Meiryo UI" pitchFamily="50" charset="-128"/>
                          <a:ea typeface="Meiryo UI" pitchFamily="50" charset="-128"/>
                          <a:cs typeface="Meiryo UI" pitchFamily="50" charset="-128"/>
                        </a:rPr>
                        <a:t>p</a:t>
                      </a:r>
                      <a:r>
                        <a:rPr kumimoji="1" lang="en-US" altLang="ja-JP" sz="1400" dirty="0">
                          <a:latin typeface="Meiryo UI" pitchFamily="50" charset="-128"/>
                          <a:ea typeface="Meiryo UI" pitchFamily="50" charset="-128"/>
                          <a:cs typeface="Meiryo UI" pitchFamily="50" charset="-128"/>
                        </a:rPr>
                        <a:t> is the absolute pressure at </a:t>
                      </a:r>
                      <a:r>
                        <a:rPr kumimoji="1" lang="en-US" altLang="ja-JP" sz="1400" dirty="0" err="1">
                          <a:latin typeface="Meiryo UI" pitchFamily="50" charset="-128"/>
                          <a:ea typeface="Meiryo UI" pitchFamily="50" charset="-128"/>
                          <a:cs typeface="Meiryo UI" pitchFamily="50" charset="-128"/>
                        </a:rPr>
                        <a:t>venturi</a:t>
                      </a:r>
                      <a:r>
                        <a:rPr kumimoji="1" lang="en-US" altLang="ja-JP" sz="1400" dirty="0">
                          <a:latin typeface="Meiryo UI" pitchFamily="50" charset="-128"/>
                          <a:ea typeface="Meiryo UI" pitchFamily="50" charset="-128"/>
                          <a:cs typeface="Meiryo UI" pitchFamily="50" charset="-128"/>
                        </a:rPr>
                        <a:t> inlet, </a:t>
                      </a:r>
                      <a:r>
                        <a:rPr kumimoji="1" lang="en-US" altLang="ja-JP" sz="1400" dirty="0" err="1">
                          <a:latin typeface="Meiryo UI" pitchFamily="50" charset="-128"/>
                          <a:ea typeface="Meiryo UI" pitchFamily="50" charset="-128"/>
                          <a:cs typeface="Meiryo UI" pitchFamily="50" charset="-128"/>
                        </a:rPr>
                        <a:t>kPa</a:t>
                      </a:r>
                      <a:endParaRPr kumimoji="1" lang="en-US" altLang="ja-JP" sz="1400" dirty="0">
                        <a:latin typeface="Meiryo UI" pitchFamily="50" charset="-128"/>
                        <a:ea typeface="Meiryo UI" pitchFamily="50" charset="-128"/>
                        <a:cs typeface="Meiryo UI" pitchFamily="50" charset="-128"/>
                      </a:endParaRPr>
                    </a:p>
                    <a:p>
                      <a:r>
                        <a:rPr kumimoji="1" lang="en-US" altLang="ja-JP" sz="1400" dirty="0">
                          <a:latin typeface="Meiryo UI" pitchFamily="50" charset="-128"/>
                          <a:ea typeface="Meiryo UI" pitchFamily="50" charset="-128"/>
                          <a:cs typeface="Meiryo UI" pitchFamily="50" charset="-128"/>
                        </a:rPr>
                        <a:t>T is the temperature at the </a:t>
                      </a:r>
                      <a:r>
                        <a:rPr kumimoji="1" lang="en-US" altLang="ja-JP" sz="1400" dirty="0" err="1">
                          <a:latin typeface="Meiryo UI" pitchFamily="50" charset="-128"/>
                          <a:ea typeface="Meiryo UI" pitchFamily="50" charset="-128"/>
                          <a:cs typeface="Meiryo UI" pitchFamily="50" charset="-128"/>
                        </a:rPr>
                        <a:t>venturi</a:t>
                      </a:r>
                      <a:r>
                        <a:rPr kumimoji="1" lang="en-US" altLang="ja-JP" sz="1400" dirty="0">
                          <a:latin typeface="Meiryo UI" pitchFamily="50" charset="-128"/>
                          <a:ea typeface="Meiryo UI" pitchFamily="50" charset="-128"/>
                          <a:cs typeface="Meiryo UI" pitchFamily="50" charset="-128"/>
                        </a:rPr>
                        <a:t> inlet, K</a:t>
                      </a:r>
                    </a:p>
                    <a:p>
                      <a:r>
                        <a:rPr kumimoji="1" lang="en-US" altLang="ja-JP" sz="1400" dirty="0" err="1">
                          <a:latin typeface="Meiryo UI" pitchFamily="50" charset="-128"/>
                          <a:ea typeface="Meiryo UI" pitchFamily="50" charset="-128"/>
                          <a:cs typeface="Meiryo UI" pitchFamily="50" charset="-128"/>
                        </a:rPr>
                        <a:t>r</a:t>
                      </a:r>
                      <a:r>
                        <a:rPr kumimoji="1" lang="en-US" altLang="ja-JP" sz="1400" baseline="-25000" dirty="0" err="1">
                          <a:latin typeface="Meiryo UI" pitchFamily="50" charset="-128"/>
                          <a:ea typeface="Meiryo UI" pitchFamily="50" charset="-128"/>
                          <a:cs typeface="Meiryo UI" pitchFamily="50" charset="-128"/>
                        </a:rPr>
                        <a:t>p</a:t>
                      </a:r>
                      <a:r>
                        <a:rPr kumimoji="1" lang="en-US" altLang="ja-JP" sz="1400" dirty="0">
                          <a:latin typeface="Meiryo UI" pitchFamily="50" charset="-128"/>
                          <a:ea typeface="Meiryo UI" pitchFamily="50" charset="-128"/>
                          <a:cs typeface="Meiryo UI" pitchFamily="50" charset="-128"/>
                        </a:rPr>
                        <a:t> is the ratio of the SSV throat to inlet   </a:t>
                      </a:r>
                    </a:p>
                    <a:p>
                      <a:r>
                        <a:rPr kumimoji="1" lang="en-US" altLang="ja-JP" sz="1400" dirty="0">
                          <a:latin typeface="Meiryo UI" pitchFamily="50" charset="-128"/>
                          <a:ea typeface="Meiryo UI" pitchFamily="50" charset="-128"/>
                          <a:cs typeface="Meiryo UI" pitchFamily="50" charset="-128"/>
                        </a:rPr>
                        <a:t>   absolute static pressure,</a:t>
                      </a:r>
                    </a:p>
                    <a:p>
                      <a:endParaRPr kumimoji="1" lang="en-US" altLang="ja-JP" sz="1400" dirty="0">
                        <a:latin typeface="Meiryo UI" pitchFamily="50" charset="-128"/>
                        <a:ea typeface="Meiryo UI" pitchFamily="50" charset="-128"/>
                        <a:cs typeface="Meiryo UI" pitchFamily="50" charset="-128"/>
                      </a:endParaRPr>
                    </a:p>
                    <a:p>
                      <a:r>
                        <a:rPr kumimoji="1" lang="en-US" altLang="ja-JP" sz="1400" dirty="0" err="1">
                          <a:latin typeface="Meiryo UI" pitchFamily="50" charset="-128"/>
                          <a:ea typeface="Meiryo UI" pitchFamily="50" charset="-128"/>
                          <a:cs typeface="Meiryo UI" pitchFamily="50" charset="-128"/>
                        </a:rPr>
                        <a:t>r</a:t>
                      </a:r>
                      <a:r>
                        <a:rPr kumimoji="1" lang="en-US" altLang="ja-JP" sz="1400" baseline="-25000" dirty="0" err="1">
                          <a:latin typeface="Meiryo UI" pitchFamily="50" charset="-128"/>
                          <a:ea typeface="Meiryo UI" pitchFamily="50" charset="-128"/>
                          <a:cs typeface="Meiryo UI" pitchFamily="50" charset="-128"/>
                        </a:rPr>
                        <a:t>D</a:t>
                      </a:r>
                      <a:r>
                        <a:rPr kumimoji="1" lang="en-US" altLang="ja-JP" sz="1400" dirty="0">
                          <a:latin typeface="Meiryo UI" pitchFamily="50" charset="-128"/>
                          <a:ea typeface="Meiryo UI" pitchFamily="50" charset="-128"/>
                          <a:cs typeface="Meiryo UI" pitchFamily="50" charset="-128"/>
                        </a:rPr>
                        <a:t> is the ratio of the SSV throat diameter, d, to </a:t>
                      </a:r>
                    </a:p>
                    <a:p>
                      <a:r>
                        <a:rPr kumimoji="1" lang="en-US" altLang="ja-JP" sz="1400" dirty="0">
                          <a:latin typeface="Meiryo UI" pitchFamily="50" charset="-128"/>
                          <a:ea typeface="Meiryo UI" pitchFamily="50" charset="-128"/>
                          <a:cs typeface="Meiryo UI" pitchFamily="50" charset="-128"/>
                        </a:rPr>
                        <a:t>    the inlet pipe inner diameter D</a:t>
                      </a:r>
                      <a:endParaRPr kumimoji="1" lang="ja-JP" altLang="en-US" sz="1400" dirty="0">
                        <a:latin typeface="Meiryo UI" pitchFamily="50" charset="-128"/>
                        <a:ea typeface="Meiryo UI" pitchFamily="50" charset="-128"/>
                        <a:cs typeface="Meiryo UI" pitchFamily="50" charset="-128"/>
                      </a:endParaRPr>
                    </a:p>
                  </a:txBody>
                  <a:tcPr/>
                </a:tc>
                <a:tc>
                  <a:txBody>
                    <a:bodyPr/>
                    <a:lstStyle/>
                    <a:p>
                      <a:r>
                        <a:rPr kumimoji="1" lang="en-US" altLang="ja-JP" sz="1400" dirty="0">
                          <a:latin typeface="Meiryo UI" pitchFamily="50" charset="-128"/>
                          <a:ea typeface="Meiryo UI" pitchFamily="50" charset="-128"/>
                          <a:cs typeface="Meiryo UI" pitchFamily="50" charset="-128"/>
                        </a:rPr>
                        <a:t>The calculation of the mass flow over the cycle shall be as follows, if the temperature of the diluted exhaust is kept within ±11 K over the cycle by using a heat exchanger:</a:t>
                      </a:r>
                    </a:p>
                    <a:p>
                      <a:r>
                        <a:rPr kumimoji="1" lang="en-US" altLang="ja-JP" sz="1400" dirty="0">
                          <a:latin typeface="Meiryo UI" pitchFamily="50" charset="-128"/>
                          <a:ea typeface="Meiryo UI" pitchFamily="50" charset="-128"/>
                          <a:cs typeface="Meiryo UI" pitchFamily="50" charset="-128"/>
                        </a:rPr>
                        <a:t>m</a:t>
                      </a:r>
                      <a:r>
                        <a:rPr kumimoji="1" lang="en-US" altLang="ja-JP" sz="1400" baseline="-25000" dirty="0">
                          <a:latin typeface="Meiryo UI" pitchFamily="50" charset="-128"/>
                          <a:ea typeface="Meiryo UI" pitchFamily="50" charset="-128"/>
                          <a:cs typeface="Meiryo UI" pitchFamily="50" charset="-128"/>
                        </a:rPr>
                        <a:t>ed</a:t>
                      </a:r>
                      <a:r>
                        <a:rPr kumimoji="1" lang="en-US" altLang="ja-JP" sz="1400" dirty="0">
                          <a:latin typeface="Meiryo UI" pitchFamily="50" charset="-128"/>
                          <a:ea typeface="Meiryo UI" pitchFamily="50" charset="-128"/>
                          <a:cs typeface="Meiryo UI" pitchFamily="50" charset="-128"/>
                        </a:rPr>
                        <a:t> = 1.293 x Q</a:t>
                      </a:r>
                      <a:r>
                        <a:rPr kumimoji="1" lang="en-US" altLang="ja-JP" sz="1400" baseline="-25000" dirty="0">
                          <a:latin typeface="Meiryo UI" pitchFamily="50" charset="-128"/>
                          <a:ea typeface="Meiryo UI" pitchFamily="50" charset="-128"/>
                          <a:cs typeface="Meiryo UI" pitchFamily="50" charset="-128"/>
                        </a:rPr>
                        <a:t>SSV</a:t>
                      </a:r>
                      <a:r>
                        <a:rPr kumimoji="1" lang="en-US" altLang="ja-JP" sz="1400" dirty="0">
                          <a:latin typeface="Meiryo UI" pitchFamily="50" charset="-128"/>
                          <a:ea typeface="Meiryo UI" pitchFamily="50" charset="-128"/>
                          <a:cs typeface="Meiryo UI" pitchFamily="50" charset="-128"/>
                        </a:rPr>
                        <a:t> (55)</a:t>
                      </a:r>
                    </a:p>
                    <a:p>
                      <a:endParaRPr kumimoji="1" lang="en-US" altLang="ja-JP" sz="1400" dirty="0">
                        <a:latin typeface="Meiryo UI" pitchFamily="50" charset="-128"/>
                        <a:ea typeface="Meiryo UI" pitchFamily="50" charset="-128"/>
                        <a:cs typeface="Meiryo UI" pitchFamily="50" charset="-128"/>
                      </a:endParaRPr>
                    </a:p>
                    <a:p>
                      <a:r>
                        <a:rPr kumimoji="1" lang="en-US" altLang="ja-JP" sz="1400" dirty="0">
                          <a:latin typeface="Meiryo UI" pitchFamily="50" charset="-128"/>
                          <a:ea typeface="Meiryo UI" pitchFamily="50" charset="-128"/>
                          <a:cs typeface="Meiryo UI" pitchFamily="50" charset="-128"/>
                        </a:rPr>
                        <a:t>With</a:t>
                      </a:r>
                    </a:p>
                    <a:p>
                      <a:endParaRPr kumimoji="1" lang="en-US" altLang="ja-JP" sz="1400" dirty="0">
                        <a:latin typeface="Meiryo UI" pitchFamily="50" charset="-128"/>
                        <a:ea typeface="Meiryo UI" pitchFamily="50" charset="-128"/>
                        <a:cs typeface="Meiryo UI" pitchFamily="50" charset="-128"/>
                      </a:endParaRPr>
                    </a:p>
                    <a:p>
                      <a:endParaRPr kumimoji="1" lang="en-US" altLang="ja-JP" sz="1400" dirty="0">
                        <a:latin typeface="Meiryo UI" pitchFamily="50" charset="-128"/>
                        <a:ea typeface="Meiryo UI" pitchFamily="50" charset="-128"/>
                        <a:cs typeface="Meiryo UI" pitchFamily="50" charset="-128"/>
                      </a:endParaRPr>
                    </a:p>
                    <a:p>
                      <a:endParaRPr kumimoji="1" lang="en-US" altLang="ja-JP" sz="1400" dirty="0">
                        <a:latin typeface="Meiryo UI" pitchFamily="50" charset="-128"/>
                        <a:ea typeface="Meiryo UI" pitchFamily="50" charset="-128"/>
                        <a:cs typeface="Meiryo UI" pitchFamily="50" charset="-128"/>
                      </a:endParaRPr>
                    </a:p>
                    <a:p>
                      <a:endParaRPr kumimoji="1" lang="en-US" altLang="ja-JP" sz="1400" dirty="0">
                        <a:latin typeface="Meiryo UI" pitchFamily="50" charset="-128"/>
                        <a:ea typeface="Meiryo UI" pitchFamily="50" charset="-128"/>
                        <a:cs typeface="Meiryo UI" pitchFamily="50" charset="-128"/>
                      </a:endParaRPr>
                    </a:p>
                    <a:p>
                      <a:r>
                        <a:rPr kumimoji="1" lang="en-US" altLang="ja-JP" sz="1400" dirty="0">
                          <a:latin typeface="Meiryo UI" pitchFamily="50" charset="-128"/>
                          <a:ea typeface="Meiryo UI" pitchFamily="50" charset="-128"/>
                          <a:cs typeface="Meiryo UI" pitchFamily="50" charset="-128"/>
                        </a:rPr>
                        <a:t>Where:</a:t>
                      </a:r>
                    </a:p>
                    <a:p>
                      <a:r>
                        <a:rPr kumimoji="1" lang="en-US" altLang="ja-JP" sz="1400" dirty="0">
                          <a:latin typeface="Meiryo UI" pitchFamily="50" charset="-128"/>
                          <a:ea typeface="Meiryo UI" pitchFamily="50" charset="-128"/>
                          <a:cs typeface="Meiryo UI" pitchFamily="50" charset="-128"/>
                        </a:rPr>
                        <a:t>A</a:t>
                      </a:r>
                      <a:r>
                        <a:rPr kumimoji="1" lang="en-US" altLang="ja-JP" sz="1400" baseline="-25000" dirty="0">
                          <a:latin typeface="Meiryo UI" pitchFamily="50" charset="-128"/>
                          <a:ea typeface="Meiryo UI" pitchFamily="50" charset="-128"/>
                          <a:cs typeface="Meiryo UI" pitchFamily="50" charset="-128"/>
                        </a:rPr>
                        <a:t>0</a:t>
                      </a:r>
                      <a:r>
                        <a:rPr kumimoji="1" lang="en-US" altLang="ja-JP" sz="1400" dirty="0">
                          <a:latin typeface="Meiryo UI" pitchFamily="50" charset="-128"/>
                          <a:ea typeface="Meiryo UI" pitchFamily="50" charset="-128"/>
                          <a:cs typeface="Meiryo UI" pitchFamily="50" charset="-128"/>
                        </a:rPr>
                        <a:t> is </a:t>
                      </a:r>
                      <a:r>
                        <a:rPr kumimoji="1" lang="en-US" altLang="ja-JP" sz="1400" b="1" dirty="0">
                          <a:solidFill>
                            <a:srgbClr val="FF0000"/>
                          </a:solidFill>
                          <a:latin typeface="Meiryo UI" pitchFamily="50" charset="-128"/>
                          <a:ea typeface="Meiryo UI" pitchFamily="50" charset="-128"/>
                          <a:cs typeface="Meiryo UI" pitchFamily="50" charset="-128"/>
                        </a:rPr>
                        <a:t>0.005692</a:t>
                      </a:r>
                      <a:r>
                        <a:rPr kumimoji="1" lang="en-US" altLang="ja-JP" sz="1400" dirty="0">
                          <a:latin typeface="Meiryo UI" pitchFamily="50" charset="-128"/>
                          <a:ea typeface="Meiryo UI" pitchFamily="50" charset="-128"/>
                          <a:cs typeface="Meiryo UI" pitchFamily="50" charset="-128"/>
                        </a:rPr>
                        <a:t> in SI units of</a:t>
                      </a:r>
                    </a:p>
                    <a:p>
                      <a:endParaRPr kumimoji="1" lang="en-US" altLang="ja-JP" sz="1400" dirty="0">
                        <a:latin typeface="Meiryo UI" pitchFamily="50" charset="-128"/>
                        <a:ea typeface="Meiryo UI" pitchFamily="50" charset="-128"/>
                        <a:cs typeface="Meiryo UI" pitchFamily="50" charset="-128"/>
                      </a:endParaRPr>
                    </a:p>
                    <a:p>
                      <a:r>
                        <a:rPr kumimoji="1" lang="en-US" altLang="ja-JP" sz="1400" dirty="0" err="1">
                          <a:latin typeface="Meiryo UI" pitchFamily="50" charset="-128"/>
                          <a:ea typeface="Meiryo UI" pitchFamily="50" charset="-128"/>
                          <a:cs typeface="Meiryo UI" pitchFamily="50" charset="-128"/>
                        </a:rPr>
                        <a:t>d</a:t>
                      </a:r>
                      <a:r>
                        <a:rPr kumimoji="1" lang="en-US" altLang="ja-JP" sz="1400" baseline="-25000" dirty="0" err="1">
                          <a:latin typeface="Meiryo UI" pitchFamily="50" charset="-128"/>
                          <a:ea typeface="Meiryo UI" pitchFamily="50" charset="-128"/>
                          <a:cs typeface="Meiryo UI" pitchFamily="50" charset="-128"/>
                        </a:rPr>
                        <a:t>V</a:t>
                      </a:r>
                      <a:r>
                        <a:rPr kumimoji="1" lang="en-US" altLang="ja-JP" sz="1400" dirty="0">
                          <a:latin typeface="Meiryo UI" pitchFamily="50" charset="-128"/>
                          <a:ea typeface="Meiryo UI" pitchFamily="50" charset="-128"/>
                          <a:cs typeface="Meiryo UI" pitchFamily="50" charset="-128"/>
                        </a:rPr>
                        <a:t> is the diameter of the SSV throat, </a:t>
                      </a:r>
                      <a:r>
                        <a:rPr kumimoji="1" lang="en-US" altLang="ja-JP" sz="1400" b="1" dirty="0">
                          <a:solidFill>
                            <a:srgbClr val="FF0000"/>
                          </a:solidFill>
                          <a:latin typeface="Meiryo UI" pitchFamily="50" charset="-128"/>
                          <a:ea typeface="Meiryo UI" pitchFamily="50" charset="-128"/>
                          <a:cs typeface="Meiryo UI" pitchFamily="50" charset="-128"/>
                        </a:rPr>
                        <a:t>mm</a:t>
                      </a:r>
                    </a:p>
                    <a:p>
                      <a:r>
                        <a:rPr kumimoji="1" lang="en-US" altLang="ja-JP" sz="1400" dirty="0">
                          <a:latin typeface="Meiryo UI" pitchFamily="50" charset="-128"/>
                          <a:ea typeface="Meiryo UI" pitchFamily="50" charset="-128"/>
                          <a:cs typeface="Meiryo UI" pitchFamily="50" charset="-128"/>
                        </a:rPr>
                        <a:t>C</a:t>
                      </a:r>
                      <a:r>
                        <a:rPr kumimoji="1" lang="en-US" altLang="ja-JP" sz="1400" baseline="-25000" dirty="0">
                          <a:latin typeface="Meiryo UI" pitchFamily="50" charset="-128"/>
                          <a:ea typeface="Meiryo UI" pitchFamily="50" charset="-128"/>
                          <a:cs typeface="Meiryo UI" pitchFamily="50" charset="-128"/>
                        </a:rPr>
                        <a:t>d</a:t>
                      </a:r>
                      <a:r>
                        <a:rPr kumimoji="1" lang="en-US" altLang="ja-JP" sz="1400" dirty="0">
                          <a:latin typeface="Meiryo UI" pitchFamily="50" charset="-128"/>
                          <a:ea typeface="Meiryo UI" pitchFamily="50" charset="-128"/>
                          <a:cs typeface="Meiryo UI" pitchFamily="50" charset="-128"/>
                        </a:rPr>
                        <a:t> is the discharge coefficient of the SSV</a:t>
                      </a:r>
                    </a:p>
                    <a:p>
                      <a:r>
                        <a:rPr kumimoji="1" lang="en-US" altLang="ja-JP" sz="1400" dirty="0" err="1">
                          <a:latin typeface="Meiryo UI" pitchFamily="50" charset="-128"/>
                          <a:ea typeface="Meiryo UI" pitchFamily="50" charset="-128"/>
                          <a:cs typeface="Meiryo UI" pitchFamily="50" charset="-128"/>
                        </a:rPr>
                        <a:t>p</a:t>
                      </a:r>
                      <a:r>
                        <a:rPr kumimoji="1" lang="en-US" altLang="ja-JP" sz="1400" baseline="-25000" dirty="0" err="1">
                          <a:latin typeface="Meiryo UI" pitchFamily="50" charset="-128"/>
                          <a:ea typeface="Meiryo UI" pitchFamily="50" charset="-128"/>
                          <a:cs typeface="Meiryo UI" pitchFamily="50" charset="-128"/>
                        </a:rPr>
                        <a:t>p</a:t>
                      </a:r>
                      <a:r>
                        <a:rPr kumimoji="1" lang="en-US" altLang="ja-JP" sz="1400" dirty="0">
                          <a:latin typeface="Meiryo UI" pitchFamily="50" charset="-128"/>
                          <a:ea typeface="Meiryo UI" pitchFamily="50" charset="-128"/>
                          <a:cs typeface="Meiryo UI" pitchFamily="50" charset="-128"/>
                        </a:rPr>
                        <a:t> is the absolute pressure at </a:t>
                      </a:r>
                      <a:r>
                        <a:rPr kumimoji="1" lang="en-US" altLang="ja-JP" sz="1400" dirty="0" err="1">
                          <a:latin typeface="Meiryo UI" pitchFamily="50" charset="-128"/>
                          <a:ea typeface="Meiryo UI" pitchFamily="50" charset="-128"/>
                          <a:cs typeface="Meiryo UI" pitchFamily="50" charset="-128"/>
                        </a:rPr>
                        <a:t>venturi</a:t>
                      </a:r>
                      <a:r>
                        <a:rPr kumimoji="1" lang="en-US" altLang="ja-JP" sz="1400" dirty="0">
                          <a:latin typeface="Meiryo UI" pitchFamily="50" charset="-128"/>
                          <a:ea typeface="Meiryo UI" pitchFamily="50" charset="-128"/>
                          <a:cs typeface="Meiryo UI" pitchFamily="50" charset="-128"/>
                        </a:rPr>
                        <a:t> inlet, </a:t>
                      </a:r>
                      <a:r>
                        <a:rPr kumimoji="1" lang="en-US" altLang="ja-JP" sz="1400" dirty="0" err="1">
                          <a:latin typeface="Meiryo UI" pitchFamily="50" charset="-128"/>
                          <a:ea typeface="Meiryo UI" pitchFamily="50" charset="-128"/>
                          <a:cs typeface="Meiryo UI" pitchFamily="50" charset="-128"/>
                        </a:rPr>
                        <a:t>kPa</a:t>
                      </a:r>
                      <a:endParaRPr kumimoji="1" lang="en-US" altLang="ja-JP" sz="1400" dirty="0">
                        <a:latin typeface="Meiryo UI" pitchFamily="50" charset="-128"/>
                        <a:ea typeface="Meiryo UI" pitchFamily="50" charset="-128"/>
                        <a:cs typeface="Meiryo UI" pitchFamily="50" charset="-128"/>
                      </a:endParaRPr>
                    </a:p>
                    <a:p>
                      <a:r>
                        <a:rPr kumimoji="1" lang="en-US" altLang="ja-JP" sz="1400" dirty="0">
                          <a:latin typeface="Meiryo UI" pitchFamily="50" charset="-128"/>
                          <a:ea typeface="Meiryo UI" pitchFamily="50" charset="-128"/>
                          <a:cs typeface="Meiryo UI" pitchFamily="50" charset="-128"/>
                        </a:rPr>
                        <a:t>T is the temperature at the </a:t>
                      </a:r>
                      <a:r>
                        <a:rPr kumimoji="1" lang="en-US" altLang="ja-JP" sz="1400" dirty="0" err="1">
                          <a:latin typeface="Meiryo UI" pitchFamily="50" charset="-128"/>
                          <a:ea typeface="Meiryo UI" pitchFamily="50" charset="-128"/>
                          <a:cs typeface="Meiryo UI" pitchFamily="50" charset="-128"/>
                        </a:rPr>
                        <a:t>venturi</a:t>
                      </a:r>
                      <a:r>
                        <a:rPr kumimoji="1" lang="en-US" altLang="ja-JP" sz="1400" dirty="0">
                          <a:latin typeface="Meiryo UI" pitchFamily="50" charset="-128"/>
                          <a:ea typeface="Meiryo UI" pitchFamily="50" charset="-128"/>
                          <a:cs typeface="Meiryo UI" pitchFamily="50" charset="-128"/>
                        </a:rPr>
                        <a:t> inlet, K</a:t>
                      </a:r>
                    </a:p>
                    <a:p>
                      <a:r>
                        <a:rPr kumimoji="1" lang="en-US" altLang="ja-JP" sz="1400" dirty="0" err="1">
                          <a:latin typeface="Meiryo UI" pitchFamily="50" charset="-128"/>
                          <a:ea typeface="Meiryo UI" pitchFamily="50" charset="-128"/>
                          <a:cs typeface="Meiryo UI" pitchFamily="50" charset="-128"/>
                        </a:rPr>
                        <a:t>r</a:t>
                      </a:r>
                      <a:r>
                        <a:rPr kumimoji="1" lang="en-US" altLang="ja-JP" sz="1400" baseline="-25000" dirty="0" err="1">
                          <a:latin typeface="Meiryo UI" pitchFamily="50" charset="-128"/>
                          <a:ea typeface="Meiryo UI" pitchFamily="50" charset="-128"/>
                          <a:cs typeface="Meiryo UI" pitchFamily="50" charset="-128"/>
                        </a:rPr>
                        <a:t>p</a:t>
                      </a:r>
                      <a:r>
                        <a:rPr kumimoji="1" lang="en-US" altLang="ja-JP" sz="1400" dirty="0">
                          <a:latin typeface="Meiryo UI" pitchFamily="50" charset="-128"/>
                          <a:ea typeface="Meiryo UI" pitchFamily="50" charset="-128"/>
                          <a:cs typeface="Meiryo UI" pitchFamily="50" charset="-128"/>
                        </a:rPr>
                        <a:t> is the ratio of the SSV throat to inlet   </a:t>
                      </a:r>
                    </a:p>
                    <a:p>
                      <a:r>
                        <a:rPr kumimoji="1" lang="en-US" altLang="ja-JP" sz="1400" dirty="0">
                          <a:latin typeface="Meiryo UI" pitchFamily="50" charset="-128"/>
                          <a:ea typeface="Meiryo UI" pitchFamily="50" charset="-128"/>
                          <a:cs typeface="Meiryo UI" pitchFamily="50" charset="-128"/>
                        </a:rPr>
                        <a:t>   absolute static pressure,</a:t>
                      </a:r>
                    </a:p>
                    <a:p>
                      <a:endParaRPr kumimoji="1" lang="en-US" altLang="ja-JP" sz="1400" dirty="0">
                        <a:latin typeface="Meiryo UI" pitchFamily="50" charset="-128"/>
                        <a:ea typeface="Meiryo UI" pitchFamily="50" charset="-128"/>
                        <a:cs typeface="Meiryo UI" pitchFamily="50" charset="-128"/>
                      </a:endParaRPr>
                    </a:p>
                    <a:p>
                      <a:r>
                        <a:rPr kumimoji="1" lang="en-US" altLang="ja-JP" sz="1400" dirty="0" err="1">
                          <a:latin typeface="Meiryo UI" pitchFamily="50" charset="-128"/>
                          <a:ea typeface="Meiryo UI" pitchFamily="50" charset="-128"/>
                          <a:cs typeface="Meiryo UI" pitchFamily="50" charset="-128"/>
                        </a:rPr>
                        <a:t>r</a:t>
                      </a:r>
                      <a:r>
                        <a:rPr kumimoji="1" lang="en-US" altLang="ja-JP" sz="1400" baseline="-25000" dirty="0" err="1">
                          <a:latin typeface="Meiryo UI" pitchFamily="50" charset="-128"/>
                          <a:ea typeface="Meiryo UI" pitchFamily="50" charset="-128"/>
                          <a:cs typeface="Meiryo UI" pitchFamily="50" charset="-128"/>
                        </a:rPr>
                        <a:t>D</a:t>
                      </a:r>
                      <a:r>
                        <a:rPr kumimoji="1" lang="en-US" altLang="ja-JP" sz="1400" dirty="0">
                          <a:latin typeface="Meiryo UI" pitchFamily="50" charset="-128"/>
                          <a:ea typeface="Meiryo UI" pitchFamily="50" charset="-128"/>
                          <a:cs typeface="Meiryo UI" pitchFamily="50" charset="-128"/>
                        </a:rPr>
                        <a:t> is the ratio of the SSV throat diameter, d, to </a:t>
                      </a:r>
                    </a:p>
                    <a:p>
                      <a:r>
                        <a:rPr kumimoji="1" lang="en-US" altLang="ja-JP" sz="1400" dirty="0">
                          <a:latin typeface="Meiryo UI" pitchFamily="50" charset="-128"/>
                          <a:ea typeface="Meiryo UI" pitchFamily="50" charset="-128"/>
                          <a:cs typeface="Meiryo UI" pitchFamily="50" charset="-128"/>
                        </a:rPr>
                        <a:t>    the inlet pipe inner diameter D</a:t>
                      </a:r>
                      <a:endParaRPr kumimoji="1" lang="ja-JP" altLang="en-US" sz="1400" dirty="0">
                        <a:latin typeface="Meiryo UI" pitchFamily="50" charset="-128"/>
                        <a:ea typeface="Meiryo UI" pitchFamily="50" charset="-128"/>
                        <a:cs typeface="Meiryo UI" pitchFamily="50" charset="-128"/>
                      </a:endParaRPr>
                    </a:p>
                    <a:p>
                      <a:endParaRPr kumimoji="1" lang="ja-JP" altLang="en-US" dirty="0"/>
                    </a:p>
                  </a:txBody>
                  <a:tcPr/>
                </a:tc>
                <a:extLst>
                  <a:ext uri="{0D108BD9-81ED-4DB2-BD59-A6C34878D82A}">
                    <a16:rowId xmlns:a16="http://schemas.microsoft.com/office/drawing/2014/main" val="10001"/>
                  </a:ext>
                </a:extLst>
              </a:tr>
            </a:tbl>
          </a:graphicData>
        </a:graphic>
      </p:graphicFrame>
      <p:sp>
        <p:nvSpPr>
          <p:cNvPr id="15" name="テキスト ボックス 14"/>
          <p:cNvSpPr txBox="1"/>
          <p:nvPr/>
        </p:nvSpPr>
        <p:spPr>
          <a:xfrm>
            <a:off x="188390" y="142542"/>
            <a:ext cx="8755436" cy="369332"/>
          </a:xfrm>
          <a:prstGeom prst="rect">
            <a:avLst/>
          </a:prstGeom>
          <a:noFill/>
        </p:spPr>
        <p:txBody>
          <a:bodyPr wrap="square" rtlCol="0">
            <a:spAutoFit/>
          </a:bodyPr>
          <a:lstStyle/>
          <a:p>
            <a:r>
              <a:rPr lang="ja-JP" altLang="en-US" dirty="0">
                <a:latin typeface="Meiryo UI" pitchFamily="50" charset="-128"/>
                <a:ea typeface="Meiryo UI" pitchFamily="50" charset="-128"/>
                <a:cs typeface="Meiryo UI" pitchFamily="50" charset="-128"/>
              </a:rPr>
              <a:t>◇</a:t>
            </a:r>
            <a:r>
              <a:rPr kumimoji="1" lang="en-US" altLang="ja-JP" dirty="0">
                <a:latin typeface="Meiryo UI" pitchFamily="50" charset="-128"/>
                <a:ea typeface="Meiryo UI" pitchFamily="50" charset="-128"/>
                <a:cs typeface="Meiryo UI" pitchFamily="50" charset="-128"/>
              </a:rPr>
              <a:t>Paragraph 8.5.1.4. SSV-CVS system</a:t>
            </a:r>
            <a:endParaRPr kumimoji="1" lang="ja-JP" altLang="en-US" dirty="0">
              <a:latin typeface="Meiryo UI" pitchFamily="50" charset="-128"/>
              <a:ea typeface="Meiryo UI" pitchFamily="50" charset="-128"/>
              <a:cs typeface="Meiryo UI" pitchFamily="50" charset="-128"/>
            </a:endParaRPr>
          </a:p>
        </p:txBody>
      </p:sp>
      <p:pic>
        <p:nvPicPr>
          <p:cNvPr id="22" name="図 21"/>
          <p:cNvPicPr>
            <a:picLocks noChangeAspect="1"/>
          </p:cNvPicPr>
          <p:nvPr/>
        </p:nvPicPr>
        <p:blipFill>
          <a:blip r:embed="rId2"/>
          <a:stretch>
            <a:fillRect/>
          </a:stretch>
        </p:blipFill>
        <p:spPr>
          <a:xfrm>
            <a:off x="180636" y="2483371"/>
            <a:ext cx="4145478" cy="591585"/>
          </a:xfrm>
          <a:prstGeom prst="rect">
            <a:avLst/>
          </a:prstGeom>
        </p:spPr>
      </p:pic>
      <p:pic>
        <p:nvPicPr>
          <p:cNvPr id="23" name="図 22"/>
          <p:cNvPicPr>
            <a:picLocks noChangeAspect="1"/>
          </p:cNvPicPr>
          <p:nvPr/>
        </p:nvPicPr>
        <p:blipFill>
          <a:blip r:embed="rId3">
            <a:extLst>
              <a:ext uri="{BEBA8EAE-BF5A-486C-A8C5-ECC9F3942E4B}">
                <a14:imgProps xmlns:a14="http://schemas.microsoft.com/office/drawing/2010/main">
                  <a14:imgLayer r:embed="rId4">
                    <a14:imgEffect>
                      <a14:sharpenSoften amount="100000"/>
                    </a14:imgEffect>
                  </a14:imgLayer>
                </a14:imgProps>
              </a:ext>
            </a:extLst>
          </a:blip>
          <a:stretch>
            <a:fillRect/>
          </a:stretch>
        </p:blipFill>
        <p:spPr>
          <a:xfrm>
            <a:off x="2796351" y="3299170"/>
            <a:ext cx="1317682" cy="662461"/>
          </a:xfrm>
          <a:prstGeom prst="rect">
            <a:avLst/>
          </a:prstGeom>
        </p:spPr>
      </p:pic>
      <p:pic>
        <p:nvPicPr>
          <p:cNvPr id="24" name="図 23"/>
          <p:cNvPicPr>
            <a:picLocks noChangeAspect="1"/>
          </p:cNvPicPr>
          <p:nvPr/>
        </p:nvPicPr>
        <p:blipFill>
          <a:blip r:embed="rId5">
            <a:extLst>
              <a:ext uri="{BEBA8EAE-BF5A-486C-A8C5-ECC9F3942E4B}">
                <a14:imgProps xmlns:a14="http://schemas.microsoft.com/office/drawing/2010/main">
                  <a14:imgLayer r:embed="rId4">
                    <a14:imgEffect>
                      <a14:sharpenSoften amount="100000"/>
                    </a14:imgEffect>
                  </a14:imgLayer>
                </a14:imgProps>
              </a:ext>
            </a:extLst>
          </a:blip>
          <a:stretch>
            <a:fillRect/>
          </a:stretch>
        </p:blipFill>
        <p:spPr>
          <a:xfrm>
            <a:off x="2575968" y="5006250"/>
            <a:ext cx="507182" cy="448499"/>
          </a:xfrm>
          <a:prstGeom prst="rect">
            <a:avLst/>
          </a:prstGeom>
        </p:spPr>
      </p:pic>
      <p:sp>
        <p:nvSpPr>
          <p:cNvPr id="13" name="正方形/長方形 12"/>
          <p:cNvSpPr/>
          <p:nvPr/>
        </p:nvSpPr>
        <p:spPr>
          <a:xfrm>
            <a:off x="654993" y="2670113"/>
            <a:ext cx="180000" cy="2520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pic>
        <p:nvPicPr>
          <p:cNvPr id="25" name="図 24"/>
          <p:cNvPicPr>
            <a:picLocks noChangeAspect="1"/>
          </p:cNvPicPr>
          <p:nvPr/>
        </p:nvPicPr>
        <p:blipFill>
          <a:blip r:embed="rId5">
            <a:extLst>
              <a:ext uri="{BEBA8EAE-BF5A-486C-A8C5-ECC9F3942E4B}">
                <a14:imgProps xmlns:a14="http://schemas.microsoft.com/office/drawing/2010/main">
                  <a14:imgLayer r:embed="rId4">
                    <a14:imgEffect>
                      <a14:sharpenSoften amount="100000"/>
                    </a14:imgEffect>
                  </a14:imgLayer>
                </a14:imgProps>
              </a:ext>
            </a:extLst>
          </a:blip>
          <a:stretch>
            <a:fillRect/>
          </a:stretch>
        </p:blipFill>
        <p:spPr>
          <a:xfrm>
            <a:off x="6971506" y="5006250"/>
            <a:ext cx="507182" cy="448499"/>
          </a:xfrm>
          <a:prstGeom prst="rect">
            <a:avLst/>
          </a:prstGeom>
        </p:spPr>
      </p:pic>
      <p:pic>
        <p:nvPicPr>
          <p:cNvPr id="26" name="図 25"/>
          <p:cNvPicPr>
            <a:picLocks noChangeAspect="1"/>
          </p:cNvPicPr>
          <p:nvPr/>
        </p:nvPicPr>
        <p:blipFill>
          <a:blip r:embed="rId2"/>
          <a:stretch>
            <a:fillRect/>
          </a:stretch>
        </p:blipFill>
        <p:spPr>
          <a:xfrm>
            <a:off x="4596383" y="2483371"/>
            <a:ext cx="4145478" cy="591585"/>
          </a:xfrm>
          <a:prstGeom prst="rect">
            <a:avLst/>
          </a:prstGeom>
        </p:spPr>
      </p:pic>
      <p:pic>
        <p:nvPicPr>
          <p:cNvPr id="27" name="図 26"/>
          <p:cNvPicPr>
            <a:picLocks noChangeAspect="1"/>
          </p:cNvPicPr>
          <p:nvPr/>
        </p:nvPicPr>
        <p:blipFill>
          <a:blip r:embed="rId3">
            <a:extLst>
              <a:ext uri="{BEBA8EAE-BF5A-486C-A8C5-ECC9F3942E4B}">
                <a14:imgProps xmlns:a14="http://schemas.microsoft.com/office/drawing/2010/main">
                  <a14:imgLayer r:embed="rId4">
                    <a14:imgEffect>
                      <a14:sharpenSoften amount="100000"/>
                    </a14:imgEffect>
                  </a14:imgLayer>
                </a14:imgProps>
              </a:ext>
            </a:extLst>
          </a:blip>
          <a:stretch>
            <a:fillRect/>
          </a:stretch>
        </p:blipFill>
        <p:spPr>
          <a:xfrm>
            <a:off x="7192863" y="3299170"/>
            <a:ext cx="1317682" cy="662461"/>
          </a:xfrm>
          <a:prstGeom prst="rect">
            <a:avLst/>
          </a:prstGeom>
        </p:spPr>
      </p:pic>
      <p:cxnSp>
        <p:nvCxnSpPr>
          <p:cNvPr id="32" name="直線コネクタ 31"/>
          <p:cNvCxnSpPr/>
          <p:nvPr/>
        </p:nvCxnSpPr>
        <p:spPr>
          <a:xfrm>
            <a:off x="5037956" y="2884013"/>
            <a:ext cx="216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テキスト ボックス 49"/>
          <p:cNvSpPr txBox="1"/>
          <p:nvPr/>
        </p:nvSpPr>
        <p:spPr>
          <a:xfrm>
            <a:off x="4919715" y="2852936"/>
            <a:ext cx="421131" cy="22421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en-US" altLang="ja-JP" sz="1400" b="1" i="1" dirty="0">
                <a:solidFill>
                  <a:srgbClr val="FF0000"/>
                </a:solidFill>
                <a:latin typeface="+mn-ea"/>
                <a:ea typeface="+mn-ea"/>
              </a:rPr>
              <a:t>60</a:t>
            </a:r>
            <a:endParaRPr kumimoji="1" lang="ja-JP" altLang="en-US" sz="1400" b="1" i="1" dirty="0">
              <a:solidFill>
                <a:srgbClr val="FF0000"/>
              </a:solidFill>
              <a:latin typeface="+mn-ea"/>
              <a:ea typeface="+mn-ea"/>
            </a:endParaRPr>
          </a:p>
        </p:txBody>
      </p:sp>
    </p:spTree>
    <p:extLst>
      <p:ext uri="{BB962C8B-B14F-4D97-AF65-F5344CB8AC3E}">
        <p14:creationId xmlns:p14="http://schemas.microsoft.com/office/powerpoint/2010/main" val="2929728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1507496499"/>
              </p:ext>
            </p:extLst>
          </p:nvPr>
        </p:nvGraphicFramePr>
        <p:xfrm>
          <a:off x="95060" y="554383"/>
          <a:ext cx="8947244" cy="1560489"/>
        </p:xfrm>
        <a:graphic>
          <a:graphicData uri="http://schemas.openxmlformats.org/drawingml/2006/table">
            <a:tbl>
              <a:tblPr firstRow="1" bandRow="1">
                <a:tableStyleId>{5940675A-B579-460E-94D1-54222C63F5DA}</a:tableStyleId>
              </a:tblPr>
              <a:tblGrid>
                <a:gridCol w="4392000">
                  <a:extLst>
                    <a:ext uri="{9D8B030D-6E8A-4147-A177-3AD203B41FA5}">
                      <a16:colId xmlns:a16="http://schemas.microsoft.com/office/drawing/2014/main" val="20000"/>
                    </a:ext>
                  </a:extLst>
                </a:gridCol>
                <a:gridCol w="4555244">
                  <a:extLst>
                    <a:ext uri="{9D8B030D-6E8A-4147-A177-3AD203B41FA5}">
                      <a16:colId xmlns:a16="http://schemas.microsoft.com/office/drawing/2014/main" val="20001"/>
                    </a:ext>
                  </a:extLst>
                </a:gridCol>
              </a:tblGrid>
              <a:tr h="317439">
                <a:tc>
                  <a:txBody>
                    <a:bodyPr/>
                    <a:lstStyle/>
                    <a:p>
                      <a:pPr algn="ctr"/>
                      <a:r>
                        <a:rPr kumimoji="1" lang="en-US" altLang="ja-JP" dirty="0">
                          <a:latin typeface="Meiryo UI" pitchFamily="50" charset="-128"/>
                          <a:ea typeface="Meiryo UI" pitchFamily="50" charset="-128"/>
                          <a:cs typeface="Meiryo UI" pitchFamily="50" charset="-128"/>
                        </a:rPr>
                        <a:t>Error</a:t>
                      </a:r>
                      <a:endParaRPr kumimoji="1" lang="ja-JP" altLang="en-US" dirty="0">
                        <a:latin typeface="Meiryo UI" pitchFamily="50" charset="-128"/>
                        <a:ea typeface="Meiryo UI" pitchFamily="50" charset="-128"/>
                        <a:cs typeface="Meiryo UI" pitchFamily="50" charset="-128"/>
                      </a:endParaRPr>
                    </a:p>
                  </a:txBody>
                  <a:tcPr/>
                </a:tc>
                <a:tc>
                  <a:txBody>
                    <a:bodyPr/>
                    <a:lstStyle/>
                    <a:p>
                      <a:pPr algn="ctr"/>
                      <a:r>
                        <a:rPr kumimoji="1" lang="en-US" altLang="ja-JP" dirty="0">
                          <a:latin typeface="Meiryo UI" pitchFamily="50" charset="-128"/>
                          <a:ea typeface="Meiryo UI" pitchFamily="50" charset="-128"/>
                          <a:cs typeface="Meiryo UI" pitchFamily="50" charset="-128"/>
                        </a:rPr>
                        <a:t>Correct</a:t>
                      </a:r>
                      <a:endParaRPr kumimoji="1" lang="ja-JP" altLang="en-US" dirty="0">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0"/>
                  </a:ext>
                </a:extLst>
              </a:tr>
              <a:tr h="1194729">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bl>
          </a:graphicData>
        </a:graphic>
      </p:graphicFrame>
      <p:sp>
        <p:nvSpPr>
          <p:cNvPr id="11" name="テキスト ボックス 10"/>
          <p:cNvSpPr txBox="1"/>
          <p:nvPr/>
        </p:nvSpPr>
        <p:spPr>
          <a:xfrm>
            <a:off x="188565" y="143913"/>
            <a:ext cx="8755436" cy="369332"/>
          </a:xfrm>
          <a:prstGeom prst="rect">
            <a:avLst/>
          </a:prstGeom>
          <a:noFill/>
        </p:spPr>
        <p:txBody>
          <a:bodyPr wrap="square" rtlCol="0">
            <a:spAutoFit/>
          </a:bodyPr>
          <a:lstStyle/>
          <a:p>
            <a:r>
              <a:rPr lang="ja-JP" altLang="en-US" dirty="0">
                <a:latin typeface="Meiryo UI" pitchFamily="50" charset="-128"/>
                <a:ea typeface="Meiryo UI" pitchFamily="50" charset="-128"/>
                <a:cs typeface="Meiryo UI" pitchFamily="50" charset="-128"/>
              </a:rPr>
              <a:t>◇</a:t>
            </a:r>
            <a:r>
              <a:rPr kumimoji="1" lang="en-US" altLang="ja-JP" dirty="0">
                <a:latin typeface="Meiryo UI" pitchFamily="50" charset="-128"/>
                <a:ea typeface="Meiryo UI" pitchFamily="50" charset="-128"/>
                <a:cs typeface="Meiryo UI" pitchFamily="50" charset="-128"/>
              </a:rPr>
              <a:t>Paragraph 8.5.2.3.1. Systems with constant mass flow –</a:t>
            </a:r>
            <a:r>
              <a:rPr lang="en-US" altLang="ja-JP" dirty="0">
                <a:latin typeface="Meiryo UI" pitchFamily="50" charset="-128"/>
                <a:ea typeface="Meiryo UI" pitchFamily="50" charset="-128"/>
                <a:cs typeface="Meiryo UI" pitchFamily="50" charset="-128"/>
              </a:rPr>
              <a:t>Equation(59)-</a:t>
            </a:r>
            <a:endParaRPr kumimoji="1" lang="ja-JP" altLang="en-US" dirty="0">
              <a:latin typeface="Meiryo UI" pitchFamily="50" charset="-128"/>
              <a:ea typeface="Meiryo UI" pitchFamily="50" charset="-128"/>
              <a:cs typeface="Meiryo UI"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4211004692"/>
              </p:ext>
            </p:extLst>
          </p:nvPr>
        </p:nvGraphicFramePr>
        <p:xfrm>
          <a:off x="95060" y="2564904"/>
          <a:ext cx="8947244" cy="1950720"/>
        </p:xfrm>
        <a:graphic>
          <a:graphicData uri="http://schemas.openxmlformats.org/drawingml/2006/table">
            <a:tbl>
              <a:tblPr firstRow="1" bandRow="1">
                <a:tableStyleId>{5940675A-B579-460E-94D1-54222C63F5DA}</a:tableStyleId>
              </a:tblPr>
              <a:tblGrid>
                <a:gridCol w="4392000">
                  <a:extLst>
                    <a:ext uri="{9D8B030D-6E8A-4147-A177-3AD203B41FA5}">
                      <a16:colId xmlns:a16="http://schemas.microsoft.com/office/drawing/2014/main" val="20000"/>
                    </a:ext>
                  </a:extLst>
                </a:gridCol>
                <a:gridCol w="4555244">
                  <a:extLst>
                    <a:ext uri="{9D8B030D-6E8A-4147-A177-3AD203B41FA5}">
                      <a16:colId xmlns:a16="http://schemas.microsoft.com/office/drawing/2014/main" val="20001"/>
                    </a:ext>
                  </a:extLst>
                </a:gridCol>
              </a:tblGrid>
              <a:tr h="317439">
                <a:tc>
                  <a:txBody>
                    <a:bodyPr/>
                    <a:lstStyle/>
                    <a:p>
                      <a:pPr algn="ctr"/>
                      <a:r>
                        <a:rPr kumimoji="1" lang="en-US" altLang="ja-JP" dirty="0">
                          <a:latin typeface="Meiryo UI" pitchFamily="50" charset="-128"/>
                          <a:ea typeface="Meiryo UI" pitchFamily="50" charset="-128"/>
                          <a:cs typeface="Meiryo UI" pitchFamily="50" charset="-128"/>
                        </a:rPr>
                        <a:t>Error</a:t>
                      </a:r>
                      <a:endParaRPr kumimoji="1" lang="ja-JP" altLang="en-US" dirty="0">
                        <a:latin typeface="Meiryo UI" pitchFamily="50" charset="-128"/>
                        <a:ea typeface="Meiryo UI" pitchFamily="50" charset="-128"/>
                        <a:cs typeface="Meiryo UI" pitchFamily="50" charset="-128"/>
                      </a:endParaRPr>
                    </a:p>
                  </a:txBody>
                  <a:tcPr/>
                </a:tc>
                <a:tc>
                  <a:txBody>
                    <a:bodyPr/>
                    <a:lstStyle/>
                    <a:p>
                      <a:pPr algn="ctr"/>
                      <a:r>
                        <a:rPr kumimoji="1" lang="en-US" altLang="ja-JP" dirty="0">
                          <a:latin typeface="Meiryo UI" pitchFamily="50" charset="-128"/>
                          <a:ea typeface="Meiryo UI" pitchFamily="50" charset="-128"/>
                          <a:cs typeface="Meiryo UI" pitchFamily="50" charset="-128"/>
                        </a:rPr>
                        <a:t>Correct</a:t>
                      </a:r>
                      <a:endParaRPr kumimoji="1" lang="ja-JP" altLang="en-US" dirty="0">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0"/>
                  </a:ext>
                </a:extLst>
              </a:tr>
              <a:tr h="1194729">
                <a:tc>
                  <a:txBody>
                    <a:bodyPr/>
                    <a:lstStyle/>
                    <a:p>
                      <a:r>
                        <a:rPr kumimoji="1" lang="en-US" altLang="ja-JP" sz="1400" dirty="0">
                          <a:latin typeface="Meiryo UI" pitchFamily="50" charset="-128"/>
                          <a:ea typeface="Meiryo UI" pitchFamily="50" charset="-128"/>
                          <a:cs typeface="Meiryo UI" pitchFamily="50" charset="-128"/>
                        </a:rPr>
                        <a:t>Depending on the measurement system and calculation method used, the uncorrected emissions results shall be calculated with equations 38, 39, 58, </a:t>
                      </a:r>
                      <a:r>
                        <a:rPr kumimoji="1" lang="en-US" altLang="ja-JP" sz="1400" b="1" dirty="0">
                          <a:solidFill>
                            <a:srgbClr val="FF0000"/>
                          </a:solidFill>
                          <a:latin typeface="Meiryo UI" pitchFamily="50" charset="-128"/>
                          <a:ea typeface="Meiryo UI" pitchFamily="50" charset="-128"/>
                          <a:cs typeface="Meiryo UI" pitchFamily="50" charset="-128"/>
                        </a:rPr>
                        <a:t>59</a:t>
                      </a:r>
                      <a:r>
                        <a:rPr kumimoji="1" lang="en-US" altLang="ja-JP" sz="1400" dirty="0">
                          <a:latin typeface="Meiryo UI" pitchFamily="50" charset="-128"/>
                          <a:ea typeface="Meiryo UI" pitchFamily="50" charset="-128"/>
                          <a:cs typeface="Meiryo UI" pitchFamily="50" charset="-128"/>
                        </a:rPr>
                        <a:t> or 64, respectively. For calculation of the corrected emissions, </a:t>
                      </a:r>
                      <a:r>
                        <a:rPr kumimoji="1" lang="en-US" altLang="ja-JP" sz="1400" dirty="0" err="1">
                          <a:latin typeface="Meiryo UI" pitchFamily="50" charset="-128"/>
                          <a:ea typeface="Meiryo UI" pitchFamily="50" charset="-128"/>
                          <a:cs typeface="Meiryo UI" pitchFamily="50" charset="-128"/>
                        </a:rPr>
                        <a:t>c</a:t>
                      </a:r>
                      <a:r>
                        <a:rPr kumimoji="1" lang="en-US" altLang="ja-JP" sz="1400" baseline="-25000" dirty="0" err="1">
                          <a:latin typeface="Meiryo UI" pitchFamily="50" charset="-128"/>
                          <a:ea typeface="Meiryo UI" pitchFamily="50" charset="-128"/>
                          <a:cs typeface="Meiryo UI" pitchFamily="50" charset="-128"/>
                        </a:rPr>
                        <a:t>gas</a:t>
                      </a:r>
                      <a:r>
                        <a:rPr kumimoji="1" lang="en-US" altLang="ja-JP" sz="1400" dirty="0">
                          <a:latin typeface="Meiryo UI" pitchFamily="50" charset="-128"/>
                          <a:ea typeface="Meiryo UI" pitchFamily="50" charset="-128"/>
                          <a:cs typeface="Meiryo UI" pitchFamily="50" charset="-128"/>
                        </a:rPr>
                        <a:t> in equations 38, 39, 58, </a:t>
                      </a:r>
                      <a:r>
                        <a:rPr kumimoji="1" lang="en-US" altLang="ja-JP" sz="1400" b="1" dirty="0">
                          <a:solidFill>
                            <a:srgbClr val="FF0000"/>
                          </a:solidFill>
                          <a:latin typeface="Meiryo UI" pitchFamily="50" charset="-128"/>
                          <a:ea typeface="Meiryo UI" pitchFamily="50" charset="-128"/>
                          <a:cs typeface="Meiryo UI" pitchFamily="50" charset="-128"/>
                        </a:rPr>
                        <a:t>59</a:t>
                      </a:r>
                      <a:r>
                        <a:rPr kumimoji="1" lang="en-US" altLang="ja-JP" sz="1400" dirty="0">
                          <a:latin typeface="Meiryo UI" pitchFamily="50" charset="-128"/>
                          <a:ea typeface="Meiryo UI" pitchFamily="50" charset="-128"/>
                          <a:cs typeface="Meiryo UI" pitchFamily="50" charset="-128"/>
                        </a:rPr>
                        <a:t> or 64, respectively, shall be replaced with </a:t>
                      </a:r>
                      <a:r>
                        <a:rPr kumimoji="1" lang="en-US" altLang="ja-JP" sz="1400" dirty="0" err="1">
                          <a:latin typeface="Meiryo UI" pitchFamily="50" charset="-128"/>
                          <a:ea typeface="Meiryo UI" pitchFamily="50" charset="-128"/>
                          <a:cs typeface="Meiryo UI" pitchFamily="50" charset="-128"/>
                        </a:rPr>
                        <a:t>c</a:t>
                      </a:r>
                      <a:r>
                        <a:rPr kumimoji="1" lang="en-US" altLang="ja-JP" sz="1400" baseline="-25000" dirty="0" err="1">
                          <a:latin typeface="Meiryo UI" pitchFamily="50" charset="-128"/>
                          <a:ea typeface="Meiryo UI" pitchFamily="50" charset="-128"/>
                          <a:cs typeface="Meiryo UI" pitchFamily="50" charset="-128"/>
                        </a:rPr>
                        <a:t>cor</a:t>
                      </a:r>
                      <a:r>
                        <a:rPr kumimoji="1" lang="en-US" altLang="ja-JP" sz="1400" dirty="0">
                          <a:latin typeface="Meiryo UI" pitchFamily="50" charset="-128"/>
                          <a:ea typeface="Meiryo UI" pitchFamily="50" charset="-128"/>
                          <a:cs typeface="Meiryo UI" pitchFamily="50" charset="-128"/>
                        </a:rPr>
                        <a:t> of equation 68. </a:t>
                      </a:r>
                      <a:endParaRPr kumimoji="1" lang="ja-JP" altLang="en-US" sz="1400" dirty="0">
                        <a:latin typeface="Meiryo UI" pitchFamily="50" charset="-128"/>
                        <a:ea typeface="Meiryo UI" pitchFamily="50" charset="-128"/>
                        <a:cs typeface="Meiryo UI"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itchFamily="50" charset="-128"/>
                          <a:ea typeface="Meiryo UI" pitchFamily="50" charset="-128"/>
                          <a:cs typeface="Meiryo UI" pitchFamily="50" charset="-128"/>
                        </a:rPr>
                        <a:t>Depending on the measurement system and calculation method used, the uncorrected emissions results shall be calculated with equations 38, 39, 58, </a:t>
                      </a:r>
                      <a:r>
                        <a:rPr kumimoji="1" lang="en-US" altLang="ja-JP" sz="1400" b="1" dirty="0">
                          <a:solidFill>
                            <a:srgbClr val="FF0000"/>
                          </a:solidFill>
                          <a:latin typeface="Meiryo UI" pitchFamily="50" charset="-128"/>
                          <a:ea typeface="Meiryo UI" pitchFamily="50" charset="-128"/>
                          <a:cs typeface="Meiryo UI" pitchFamily="50" charset="-128"/>
                        </a:rPr>
                        <a:t>60</a:t>
                      </a:r>
                      <a:r>
                        <a:rPr kumimoji="1" lang="en-US" altLang="ja-JP" sz="1400" dirty="0">
                          <a:latin typeface="Meiryo UI" pitchFamily="50" charset="-128"/>
                          <a:ea typeface="Meiryo UI" pitchFamily="50" charset="-128"/>
                          <a:cs typeface="Meiryo UI" pitchFamily="50" charset="-128"/>
                        </a:rPr>
                        <a:t> or 64, respectively.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itchFamily="50" charset="-128"/>
                          <a:ea typeface="Meiryo UI" pitchFamily="50" charset="-128"/>
                          <a:cs typeface="Meiryo UI" pitchFamily="50" charset="-128"/>
                        </a:rPr>
                        <a:t>For calculation of the corrected emissions, </a:t>
                      </a:r>
                      <a:r>
                        <a:rPr kumimoji="1" lang="en-US" altLang="ja-JP" sz="1400" dirty="0" err="1">
                          <a:latin typeface="Meiryo UI" pitchFamily="50" charset="-128"/>
                          <a:ea typeface="Meiryo UI" pitchFamily="50" charset="-128"/>
                          <a:cs typeface="Meiryo UI" pitchFamily="50" charset="-128"/>
                        </a:rPr>
                        <a:t>c</a:t>
                      </a:r>
                      <a:r>
                        <a:rPr kumimoji="1" lang="en-US" altLang="ja-JP" sz="1400" baseline="-25000" dirty="0" err="1">
                          <a:latin typeface="Meiryo UI" pitchFamily="50" charset="-128"/>
                          <a:ea typeface="Meiryo UI" pitchFamily="50" charset="-128"/>
                          <a:cs typeface="Meiryo UI" pitchFamily="50" charset="-128"/>
                        </a:rPr>
                        <a:t>gas</a:t>
                      </a:r>
                      <a:r>
                        <a:rPr kumimoji="1" lang="en-US" altLang="ja-JP" sz="1400" dirty="0">
                          <a:latin typeface="Meiryo UI" pitchFamily="50" charset="-128"/>
                          <a:ea typeface="Meiryo UI" pitchFamily="50" charset="-128"/>
                          <a:cs typeface="Meiryo UI" pitchFamily="50" charset="-128"/>
                        </a:rPr>
                        <a: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itchFamily="50" charset="-128"/>
                          <a:ea typeface="Meiryo UI" pitchFamily="50" charset="-128"/>
                          <a:cs typeface="Meiryo UI" pitchFamily="50" charset="-128"/>
                        </a:rPr>
                        <a:t>in equations 38, 39, 58, </a:t>
                      </a:r>
                      <a:r>
                        <a:rPr kumimoji="1" lang="en-US" altLang="ja-JP" sz="1400" b="1" dirty="0">
                          <a:solidFill>
                            <a:srgbClr val="FF0000"/>
                          </a:solidFill>
                          <a:latin typeface="Meiryo UI" pitchFamily="50" charset="-128"/>
                          <a:ea typeface="Meiryo UI" pitchFamily="50" charset="-128"/>
                          <a:cs typeface="Meiryo UI" pitchFamily="50" charset="-128"/>
                        </a:rPr>
                        <a:t>60</a:t>
                      </a:r>
                      <a:r>
                        <a:rPr kumimoji="1" lang="en-US" altLang="ja-JP" sz="1400" dirty="0">
                          <a:latin typeface="Meiryo UI" pitchFamily="50" charset="-128"/>
                          <a:ea typeface="Meiryo UI" pitchFamily="50" charset="-128"/>
                          <a:cs typeface="Meiryo UI" pitchFamily="50" charset="-128"/>
                        </a:rPr>
                        <a:t> or 64, respectively, shall be replaced with </a:t>
                      </a:r>
                      <a:r>
                        <a:rPr kumimoji="1" lang="en-US" altLang="ja-JP" sz="1400" dirty="0" err="1">
                          <a:latin typeface="Meiryo UI" pitchFamily="50" charset="-128"/>
                          <a:ea typeface="Meiryo UI" pitchFamily="50" charset="-128"/>
                          <a:cs typeface="Meiryo UI" pitchFamily="50" charset="-128"/>
                        </a:rPr>
                        <a:t>c</a:t>
                      </a:r>
                      <a:r>
                        <a:rPr kumimoji="1" lang="en-US" altLang="ja-JP" sz="1400" baseline="-25000" dirty="0" err="1">
                          <a:latin typeface="Meiryo UI" pitchFamily="50" charset="-128"/>
                          <a:ea typeface="Meiryo UI" pitchFamily="50" charset="-128"/>
                          <a:cs typeface="Meiryo UI" pitchFamily="50" charset="-128"/>
                        </a:rPr>
                        <a:t>cor</a:t>
                      </a:r>
                      <a:r>
                        <a:rPr kumimoji="1" lang="en-US" altLang="ja-JP" sz="1400" dirty="0">
                          <a:latin typeface="Meiryo UI" pitchFamily="50" charset="-128"/>
                          <a:ea typeface="Meiryo UI" pitchFamily="50" charset="-128"/>
                          <a:cs typeface="Meiryo UI" pitchFamily="50" charset="-128"/>
                        </a:rPr>
                        <a:t> of equation 68. </a:t>
                      </a:r>
                      <a:endParaRPr kumimoji="1" lang="ja-JP" altLang="en-US" sz="1400" dirty="0">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1"/>
                  </a:ext>
                </a:extLst>
              </a:tr>
            </a:tbl>
          </a:graphicData>
        </a:graphic>
      </p:graphicFrame>
      <p:sp>
        <p:nvSpPr>
          <p:cNvPr id="17" name="テキスト ボックス 16"/>
          <p:cNvSpPr txBox="1"/>
          <p:nvPr/>
        </p:nvSpPr>
        <p:spPr>
          <a:xfrm>
            <a:off x="188565" y="2162572"/>
            <a:ext cx="8755436" cy="369332"/>
          </a:xfrm>
          <a:prstGeom prst="rect">
            <a:avLst/>
          </a:prstGeom>
          <a:noFill/>
        </p:spPr>
        <p:txBody>
          <a:bodyPr wrap="square" rtlCol="0">
            <a:spAutoFit/>
          </a:bodyPr>
          <a:lstStyle/>
          <a:p>
            <a:r>
              <a:rPr lang="ja-JP" altLang="en-US" dirty="0">
                <a:latin typeface="Meiryo UI" pitchFamily="50" charset="-128"/>
                <a:ea typeface="Meiryo UI" pitchFamily="50" charset="-128"/>
                <a:cs typeface="Meiryo UI" pitchFamily="50" charset="-128"/>
              </a:rPr>
              <a:t>◇</a:t>
            </a:r>
            <a:r>
              <a:rPr kumimoji="1" lang="en-US" altLang="ja-JP" dirty="0">
                <a:latin typeface="Meiryo UI" pitchFamily="50" charset="-128"/>
                <a:ea typeface="Meiryo UI" pitchFamily="50" charset="-128"/>
                <a:cs typeface="Meiryo UI" pitchFamily="50" charset="-128"/>
              </a:rPr>
              <a:t>Paragraph 8.6.1. Drift correction</a:t>
            </a:r>
            <a:endParaRPr kumimoji="1" lang="ja-JP" altLang="en-US" dirty="0">
              <a:latin typeface="Meiryo UI" pitchFamily="50" charset="-128"/>
              <a:ea typeface="Meiryo UI" pitchFamily="50" charset="-128"/>
              <a:cs typeface="Meiryo UI" pitchFamily="50" charset="-128"/>
            </a:endParaRPr>
          </a:p>
        </p:txBody>
      </p:sp>
      <p:graphicFrame>
        <p:nvGraphicFramePr>
          <p:cNvPr id="28" name="表 27"/>
          <p:cNvGraphicFramePr>
            <a:graphicFrameLocks noGrp="1"/>
          </p:cNvGraphicFramePr>
          <p:nvPr>
            <p:extLst>
              <p:ext uri="{D42A27DB-BD31-4B8C-83A1-F6EECF244321}">
                <p14:modId xmlns:p14="http://schemas.microsoft.com/office/powerpoint/2010/main" val="378909621"/>
              </p:ext>
            </p:extLst>
          </p:nvPr>
        </p:nvGraphicFramePr>
        <p:xfrm>
          <a:off x="95060" y="4961804"/>
          <a:ext cx="8947244" cy="1737360"/>
        </p:xfrm>
        <a:graphic>
          <a:graphicData uri="http://schemas.openxmlformats.org/drawingml/2006/table">
            <a:tbl>
              <a:tblPr firstRow="1" bandRow="1">
                <a:tableStyleId>{5940675A-B579-460E-94D1-54222C63F5DA}</a:tableStyleId>
              </a:tblPr>
              <a:tblGrid>
                <a:gridCol w="4392000">
                  <a:extLst>
                    <a:ext uri="{9D8B030D-6E8A-4147-A177-3AD203B41FA5}">
                      <a16:colId xmlns:a16="http://schemas.microsoft.com/office/drawing/2014/main" val="20000"/>
                    </a:ext>
                  </a:extLst>
                </a:gridCol>
                <a:gridCol w="4555244">
                  <a:extLst>
                    <a:ext uri="{9D8B030D-6E8A-4147-A177-3AD203B41FA5}">
                      <a16:colId xmlns:a16="http://schemas.microsoft.com/office/drawing/2014/main" val="20001"/>
                    </a:ext>
                  </a:extLst>
                </a:gridCol>
              </a:tblGrid>
              <a:tr h="317439">
                <a:tc>
                  <a:txBody>
                    <a:bodyPr/>
                    <a:lstStyle/>
                    <a:p>
                      <a:pPr algn="ctr"/>
                      <a:r>
                        <a:rPr kumimoji="1" lang="en-US" altLang="ja-JP" dirty="0">
                          <a:latin typeface="Meiryo UI" pitchFamily="50" charset="-128"/>
                          <a:ea typeface="Meiryo UI" pitchFamily="50" charset="-128"/>
                          <a:cs typeface="Meiryo UI" pitchFamily="50" charset="-128"/>
                        </a:rPr>
                        <a:t>Error</a:t>
                      </a:r>
                      <a:endParaRPr kumimoji="1" lang="ja-JP" altLang="en-US" dirty="0">
                        <a:latin typeface="Meiryo UI" pitchFamily="50" charset="-128"/>
                        <a:ea typeface="Meiryo UI" pitchFamily="50" charset="-128"/>
                        <a:cs typeface="Meiryo UI" pitchFamily="50" charset="-128"/>
                      </a:endParaRPr>
                    </a:p>
                  </a:txBody>
                  <a:tcPr/>
                </a:tc>
                <a:tc>
                  <a:txBody>
                    <a:bodyPr/>
                    <a:lstStyle/>
                    <a:p>
                      <a:pPr algn="ctr"/>
                      <a:r>
                        <a:rPr kumimoji="1" lang="en-US" altLang="ja-JP" dirty="0">
                          <a:latin typeface="Meiryo UI" pitchFamily="50" charset="-128"/>
                          <a:ea typeface="Meiryo UI" pitchFamily="50" charset="-128"/>
                          <a:cs typeface="Meiryo UI" pitchFamily="50" charset="-128"/>
                        </a:rPr>
                        <a:t>Correct</a:t>
                      </a:r>
                      <a:endParaRPr kumimoji="1" lang="ja-JP" altLang="en-US" dirty="0">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0"/>
                  </a:ext>
                </a:extLst>
              </a:tr>
              <a:tr h="1194729">
                <a:tc>
                  <a:txBody>
                    <a:bodyPr/>
                    <a:lstStyle/>
                    <a:p>
                      <a:r>
                        <a:rPr kumimoji="1" lang="en-US" altLang="ja-JP" sz="1400" dirty="0">
                          <a:latin typeface="Meiryo UI" pitchFamily="50" charset="-128"/>
                          <a:ea typeface="Meiryo UI" pitchFamily="50" charset="-128"/>
                          <a:cs typeface="Meiryo UI" pitchFamily="50" charset="-128"/>
                        </a:rPr>
                        <a:t>If instantaneous concentration values </a:t>
                      </a:r>
                      <a:r>
                        <a:rPr kumimoji="1" lang="en-US" altLang="ja-JP" sz="1400" dirty="0" err="1">
                          <a:latin typeface="Meiryo UI" pitchFamily="50" charset="-128"/>
                          <a:ea typeface="Meiryo UI" pitchFamily="50" charset="-128"/>
                          <a:cs typeface="Meiryo UI" pitchFamily="50" charset="-128"/>
                        </a:rPr>
                        <a:t>c</a:t>
                      </a:r>
                      <a:r>
                        <a:rPr kumimoji="1" lang="en-US" altLang="ja-JP" sz="1400" baseline="-25000" dirty="0" err="1">
                          <a:latin typeface="Meiryo UI" pitchFamily="50" charset="-128"/>
                          <a:ea typeface="Meiryo UI" pitchFamily="50" charset="-128"/>
                          <a:cs typeface="Meiryo UI" pitchFamily="50" charset="-128"/>
                        </a:rPr>
                        <a:t>gas,i</a:t>
                      </a:r>
                      <a:r>
                        <a:rPr kumimoji="1" lang="en-US" altLang="ja-JP" sz="1400" dirty="0">
                          <a:latin typeface="Meiryo UI" pitchFamily="50" charset="-128"/>
                          <a:ea typeface="Meiryo UI" pitchFamily="50" charset="-128"/>
                          <a:cs typeface="Meiryo UI" pitchFamily="50" charset="-128"/>
                        </a:rPr>
                        <a:t> are used in the respective equation, the corrected value shall also be applied as instantaneous value </a:t>
                      </a:r>
                      <a:r>
                        <a:rPr kumimoji="1" lang="en-US" altLang="ja-JP" sz="1400" dirty="0" err="1">
                          <a:latin typeface="Meiryo UI" pitchFamily="50" charset="-128"/>
                          <a:ea typeface="Meiryo UI" pitchFamily="50" charset="-128"/>
                          <a:cs typeface="Meiryo UI" pitchFamily="50" charset="-128"/>
                        </a:rPr>
                        <a:t>c</a:t>
                      </a:r>
                      <a:r>
                        <a:rPr kumimoji="1" lang="en-US" altLang="ja-JP" sz="1400" baseline="-25000" dirty="0" err="1">
                          <a:latin typeface="Meiryo UI" pitchFamily="50" charset="-128"/>
                          <a:ea typeface="Meiryo UI" pitchFamily="50" charset="-128"/>
                          <a:cs typeface="Meiryo UI" pitchFamily="50" charset="-128"/>
                        </a:rPr>
                        <a:t>cor,i</a:t>
                      </a:r>
                      <a:r>
                        <a:rPr kumimoji="1" lang="en-US" altLang="ja-JP" sz="1400" dirty="0">
                          <a:latin typeface="Meiryo UI" pitchFamily="50" charset="-128"/>
                          <a:ea typeface="Meiryo UI" pitchFamily="50" charset="-128"/>
                          <a:cs typeface="Meiryo UI" pitchFamily="50" charset="-128"/>
                        </a:rPr>
                        <a:t>. In equation </a:t>
                      </a:r>
                      <a:r>
                        <a:rPr kumimoji="1" lang="en-US" altLang="ja-JP" sz="1400" b="1" dirty="0">
                          <a:solidFill>
                            <a:srgbClr val="FF0000"/>
                          </a:solidFill>
                          <a:latin typeface="Meiryo UI" pitchFamily="50" charset="-128"/>
                          <a:ea typeface="Meiryo UI" pitchFamily="50" charset="-128"/>
                          <a:cs typeface="Meiryo UI" pitchFamily="50" charset="-128"/>
                        </a:rPr>
                        <a:t>64</a:t>
                      </a:r>
                      <a:r>
                        <a:rPr kumimoji="1" lang="en-US" altLang="ja-JP" sz="1400" dirty="0">
                          <a:latin typeface="Meiryo UI" pitchFamily="50" charset="-128"/>
                          <a:ea typeface="Meiryo UI" pitchFamily="50" charset="-128"/>
                          <a:cs typeface="Meiryo UI" pitchFamily="50" charset="-128"/>
                        </a:rPr>
                        <a:t>, the correction </a:t>
                      </a:r>
                    </a:p>
                    <a:p>
                      <a:r>
                        <a:rPr kumimoji="1" lang="en-US" altLang="ja-JP" sz="1400" dirty="0">
                          <a:latin typeface="Meiryo UI" pitchFamily="50" charset="-128"/>
                          <a:ea typeface="Meiryo UI" pitchFamily="50" charset="-128"/>
                          <a:cs typeface="Meiryo UI" pitchFamily="50" charset="-128"/>
                        </a:rPr>
                        <a:t>shall be applied to</a:t>
                      </a:r>
                      <a:r>
                        <a:rPr kumimoji="1" lang="ja-JP" altLang="en-US" sz="1400" dirty="0">
                          <a:latin typeface="Meiryo UI" pitchFamily="50" charset="-128"/>
                          <a:ea typeface="Meiryo UI" pitchFamily="50" charset="-128"/>
                          <a:cs typeface="Meiryo UI" pitchFamily="50" charset="-128"/>
                        </a:rPr>
                        <a:t>　</a:t>
                      </a:r>
                      <a:r>
                        <a:rPr kumimoji="1" lang="en-US" altLang="ja-JP" sz="1400" dirty="0">
                          <a:latin typeface="Meiryo UI" pitchFamily="50" charset="-128"/>
                          <a:ea typeface="Meiryo UI" pitchFamily="50" charset="-128"/>
                          <a:cs typeface="Meiryo UI" pitchFamily="50" charset="-128"/>
                        </a:rPr>
                        <a:t>both the measured and the background concentration.</a:t>
                      </a:r>
                      <a:endParaRPr kumimoji="1" lang="ja-JP" altLang="en-US" sz="1400" dirty="0">
                        <a:latin typeface="Meiryo UI" pitchFamily="50" charset="-128"/>
                        <a:ea typeface="Meiryo UI" pitchFamily="50" charset="-128"/>
                        <a:cs typeface="Meiryo UI"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itchFamily="50" charset="-128"/>
                          <a:ea typeface="Meiryo UI" pitchFamily="50" charset="-128"/>
                          <a:cs typeface="Meiryo UI" pitchFamily="50" charset="-128"/>
                        </a:rPr>
                        <a:t>If instantaneous concentration values </a:t>
                      </a:r>
                      <a:r>
                        <a:rPr kumimoji="1" lang="en-US" altLang="ja-JP" sz="1400" dirty="0" err="1">
                          <a:latin typeface="Meiryo UI" pitchFamily="50" charset="-128"/>
                          <a:ea typeface="Meiryo UI" pitchFamily="50" charset="-128"/>
                          <a:cs typeface="Meiryo UI" pitchFamily="50" charset="-128"/>
                        </a:rPr>
                        <a:t>c</a:t>
                      </a:r>
                      <a:r>
                        <a:rPr kumimoji="1" lang="en-US" altLang="ja-JP" sz="1400" baseline="-25000" dirty="0" err="1">
                          <a:latin typeface="Meiryo UI" pitchFamily="50" charset="-128"/>
                          <a:ea typeface="Meiryo UI" pitchFamily="50" charset="-128"/>
                          <a:cs typeface="Meiryo UI" pitchFamily="50" charset="-128"/>
                        </a:rPr>
                        <a:t>gas,i</a:t>
                      </a:r>
                      <a:r>
                        <a:rPr kumimoji="1" lang="en-US" altLang="ja-JP" sz="1400" dirty="0">
                          <a:latin typeface="Meiryo UI" pitchFamily="50" charset="-128"/>
                          <a:ea typeface="Meiryo UI" pitchFamily="50" charset="-128"/>
                          <a:cs typeface="Meiryo UI" pitchFamily="50" charset="-128"/>
                        </a:rPr>
                        <a:t> are used in the respective equation, the corrected value shall also be applied as instantaneous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itchFamily="50" charset="-128"/>
                          <a:ea typeface="Meiryo UI" pitchFamily="50" charset="-128"/>
                          <a:cs typeface="Meiryo UI" pitchFamily="50" charset="-128"/>
                        </a:rPr>
                        <a:t>value </a:t>
                      </a:r>
                      <a:r>
                        <a:rPr kumimoji="1" lang="en-US" altLang="ja-JP" sz="1400" dirty="0" err="1">
                          <a:latin typeface="Meiryo UI" pitchFamily="50" charset="-128"/>
                          <a:ea typeface="Meiryo UI" pitchFamily="50" charset="-128"/>
                          <a:cs typeface="Meiryo UI" pitchFamily="50" charset="-128"/>
                        </a:rPr>
                        <a:t>c</a:t>
                      </a:r>
                      <a:r>
                        <a:rPr kumimoji="1" lang="en-US" altLang="ja-JP" sz="1400" baseline="-25000" dirty="0" err="1">
                          <a:latin typeface="Meiryo UI" pitchFamily="50" charset="-128"/>
                          <a:ea typeface="Meiryo UI" pitchFamily="50" charset="-128"/>
                          <a:cs typeface="Meiryo UI" pitchFamily="50" charset="-128"/>
                        </a:rPr>
                        <a:t>cor,i</a:t>
                      </a:r>
                      <a:r>
                        <a:rPr kumimoji="1" lang="en-US" altLang="ja-JP" sz="1400" dirty="0">
                          <a:latin typeface="Meiryo UI" pitchFamily="50" charset="-128"/>
                          <a:ea typeface="Meiryo UI" pitchFamily="50" charset="-128"/>
                          <a:cs typeface="Meiryo UI" pitchFamily="50" charset="-128"/>
                        </a:rPr>
                        <a:t>. In equation</a:t>
                      </a:r>
                      <a:r>
                        <a:rPr kumimoji="1" lang="en-US" altLang="ja-JP" sz="1400" b="1" dirty="0">
                          <a:solidFill>
                            <a:srgbClr val="FF0000"/>
                          </a:solidFill>
                          <a:latin typeface="Meiryo UI" pitchFamily="50" charset="-128"/>
                          <a:ea typeface="Meiryo UI" pitchFamily="50" charset="-128"/>
                          <a:cs typeface="Meiryo UI" pitchFamily="50" charset="-128"/>
                        </a:rPr>
                        <a:t>s</a:t>
                      </a:r>
                      <a:r>
                        <a:rPr kumimoji="1" lang="en-US" altLang="ja-JP" sz="1400" dirty="0">
                          <a:latin typeface="Meiryo UI" pitchFamily="50" charset="-128"/>
                          <a:ea typeface="Meiryo UI" pitchFamily="50" charset="-128"/>
                          <a:cs typeface="Meiryo UI" pitchFamily="50" charset="-128"/>
                        </a:rPr>
                        <a:t> </a:t>
                      </a:r>
                      <a:r>
                        <a:rPr kumimoji="1" lang="en-US" altLang="ja-JP" sz="1400" b="1" dirty="0">
                          <a:solidFill>
                            <a:srgbClr val="FF0000"/>
                          </a:solidFill>
                          <a:latin typeface="Meiryo UI" pitchFamily="50" charset="-128"/>
                          <a:ea typeface="Meiryo UI" pitchFamily="50" charset="-128"/>
                          <a:cs typeface="Meiryo UI" pitchFamily="50" charset="-128"/>
                        </a:rPr>
                        <a:t>60,64</a:t>
                      </a:r>
                      <a:r>
                        <a:rPr kumimoji="1" lang="en-US" altLang="ja-JP" sz="1400" dirty="0">
                          <a:latin typeface="Meiryo UI" pitchFamily="50" charset="-128"/>
                          <a:ea typeface="Meiryo UI" pitchFamily="50" charset="-128"/>
                          <a:cs typeface="Meiryo UI" pitchFamily="50" charset="-128"/>
                        </a:rPr>
                        <a:t>, the correction shall be applied to</a:t>
                      </a:r>
                      <a:r>
                        <a:rPr kumimoji="1" lang="ja-JP" altLang="en-US" sz="1400" dirty="0">
                          <a:latin typeface="Meiryo UI" pitchFamily="50" charset="-128"/>
                          <a:ea typeface="Meiryo UI" pitchFamily="50" charset="-128"/>
                          <a:cs typeface="Meiryo UI" pitchFamily="50" charset="-128"/>
                        </a:rPr>
                        <a:t>　</a:t>
                      </a:r>
                      <a:r>
                        <a:rPr kumimoji="1" lang="en-US" altLang="ja-JP" sz="1400" dirty="0">
                          <a:latin typeface="Meiryo UI" pitchFamily="50" charset="-128"/>
                          <a:ea typeface="Meiryo UI" pitchFamily="50" charset="-128"/>
                          <a:cs typeface="Meiryo UI" pitchFamily="50" charset="-128"/>
                        </a:rPr>
                        <a:t>both the measured and the background concentration.</a:t>
                      </a:r>
                      <a:endParaRPr kumimoji="1" lang="ja-JP" altLang="en-US" sz="1400" dirty="0">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1"/>
                  </a:ext>
                </a:extLst>
              </a:tr>
            </a:tbl>
          </a:graphicData>
        </a:graphic>
      </p:graphicFrame>
      <p:sp>
        <p:nvSpPr>
          <p:cNvPr id="29" name="テキスト ボックス 28"/>
          <p:cNvSpPr txBox="1"/>
          <p:nvPr/>
        </p:nvSpPr>
        <p:spPr>
          <a:xfrm>
            <a:off x="188565" y="4559260"/>
            <a:ext cx="8755436" cy="369332"/>
          </a:xfrm>
          <a:prstGeom prst="rect">
            <a:avLst/>
          </a:prstGeom>
          <a:noFill/>
        </p:spPr>
        <p:txBody>
          <a:bodyPr wrap="square" rtlCol="0">
            <a:spAutoFit/>
          </a:bodyPr>
          <a:lstStyle/>
          <a:p>
            <a:r>
              <a:rPr lang="ja-JP" altLang="en-US" dirty="0">
                <a:latin typeface="Meiryo UI" pitchFamily="50" charset="-128"/>
                <a:ea typeface="Meiryo UI" pitchFamily="50" charset="-128"/>
                <a:cs typeface="Meiryo UI" pitchFamily="50" charset="-128"/>
              </a:rPr>
              <a:t>◇</a:t>
            </a:r>
            <a:r>
              <a:rPr lang="en-US" altLang="ja-JP" dirty="0">
                <a:latin typeface="Meiryo UI" pitchFamily="50" charset="-128"/>
                <a:ea typeface="Meiryo UI" pitchFamily="50" charset="-128"/>
                <a:cs typeface="Meiryo UI" pitchFamily="50" charset="-128"/>
              </a:rPr>
              <a:t>Paragraph 8.6.1. Drift correction</a:t>
            </a:r>
            <a:endParaRPr lang="ja-JP" altLang="en-US" dirty="0">
              <a:latin typeface="Meiryo UI" pitchFamily="50" charset="-128"/>
              <a:ea typeface="Meiryo UI" pitchFamily="50" charset="-128"/>
              <a:cs typeface="Meiryo UI" pitchFamily="50" charset="-128"/>
            </a:endParaRPr>
          </a:p>
        </p:txBody>
      </p:sp>
      <p:pic>
        <p:nvPicPr>
          <p:cNvPr id="18" name="図 17"/>
          <p:cNvPicPr>
            <a:picLocks noChangeAspect="1"/>
          </p:cNvPicPr>
          <p:nvPr/>
        </p:nvPicPr>
        <p:blipFill rotWithShape="1">
          <a:blip r:embed="rId2">
            <a:extLst>
              <a:ext uri="{BEBA8EAE-BF5A-486C-A8C5-ECC9F3942E4B}">
                <a14:imgProps xmlns:a14="http://schemas.microsoft.com/office/drawing/2010/main">
                  <a14:imgLayer r:embed="rId3">
                    <a14:imgEffect>
                      <a14:sharpenSoften amount="100000"/>
                    </a14:imgEffect>
                  </a14:imgLayer>
                </a14:imgProps>
              </a:ext>
            </a:extLst>
          </a:blip>
          <a:srcRect l="1" r="10814"/>
          <a:stretch/>
        </p:blipFill>
        <p:spPr>
          <a:xfrm>
            <a:off x="4634616" y="1009678"/>
            <a:ext cx="4291529" cy="1018936"/>
          </a:xfrm>
          <a:prstGeom prst="rect">
            <a:avLst/>
          </a:prstGeom>
        </p:spPr>
      </p:pic>
      <p:pic>
        <p:nvPicPr>
          <p:cNvPr id="19" name="図 18"/>
          <p:cNvPicPr>
            <a:picLocks noChangeAspect="1"/>
          </p:cNvPicPr>
          <p:nvPr/>
        </p:nvPicPr>
        <p:blipFill rotWithShape="1">
          <a:blip r:embed="rId4">
            <a:extLst>
              <a:ext uri="{BEBA8EAE-BF5A-486C-A8C5-ECC9F3942E4B}">
                <a14:imgProps xmlns:a14="http://schemas.microsoft.com/office/drawing/2010/main">
                  <a14:imgLayer r:embed="rId3">
                    <a14:imgEffect>
                      <a14:sharpenSoften amount="100000"/>
                    </a14:imgEffect>
                  </a14:imgLayer>
                </a14:imgProps>
              </a:ext>
            </a:extLst>
          </a:blip>
          <a:srcRect l="-6" r="54383"/>
          <a:stretch/>
        </p:blipFill>
        <p:spPr>
          <a:xfrm>
            <a:off x="577654" y="1028353"/>
            <a:ext cx="3366565" cy="971686"/>
          </a:xfrm>
          <a:prstGeom prst="rect">
            <a:avLst/>
          </a:prstGeom>
        </p:spPr>
      </p:pic>
      <p:sp>
        <p:nvSpPr>
          <p:cNvPr id="14" name="正方形/長方形 13"/>
          <p:cNvSpPr>
            <a:spLocks/>
          </p:cNvSpPr>
          <p:nvPr/>
        </p:nvSpPr>
        <p:spPr>
          <a:xfrm>
            <a:off x="7855793" y="1167348"/>
            <a:ext cx="972000" cy="3240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Tree>
    <p:extLst>
      <p:ext uri="{BB962C8B-B14F-4D97-AF65-F5344CB8AC3E}">
        <p14:creationId xmlns:p14="http://schemas.microsoft.com/office/powerpoint/2010/main" val="1158647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94792656"/>
              </p:ext>
            </p:extLst>
          </p:nvPr>
        </p:nvGraphicFramePr>
        <p:xfrm>
          <a:off x="97022" y="554518"/>
          <a:ext cx="8947244" cy="6248400"/>
        </p:xfrm>
        <a:graphic>
          <a:graphicData uri="http://schemas.openxmlformats.org/drawingml/2006/table">
            <a:tbl>
              <a:tblPr firstRow="1" bandRow="1">
                <a:tableStyleId>{5940675A-B579-460E-94D1-54222C63F5DA}</a:tableStyleId>
              </a:tblPr>
              <a:tblGrid>
                <a:gridCol w="4392000">
                  <a:extLst>
                    <a:ext uri="{9D8B030D-6E8A-4147-A177-3AD203B41FA5}">
                      <a16:colId xmlns:a16="http://schemas.microsoft.com/office/drawing/2014/main" val="20000"/>
                    </a:ext>
                  </a:extLst>
                </a:gridCol>
                <a:gridCol w="4555244">
                  <a:extLst>
                    <a:ext uri="{9D8B030D-6E8A-4147-A177-3AD203B41FA5}">
                      <a16:colId xmlns:a16="http://schemas.microsoft.com/office/drawing/2014/main" val="20001"/>
                    </a:ext>
                  </a:extLst>
                </a:gridCol>
              </a:tblGrid>
              <a:tr h="329432">
                <a:tc>
                  <a:txBody>
                    <a:bodyPr/>
                    <a:lstStyle/>
                    <a:p>
                      <a:pPr algn="ctr"/>
                      <a:r>
                        <a:rPr kumimoji="1" lang="en-US" altLang="ja-JP" dirty="0">
                          <a:latin typeface="Meiryo UI" pitchFamily="50" charset="-128"/>
                          <a:ea typeface="Meiryo UI" pitchFamily="50" charset="-128"/>
                          <a:cs typeface="Meiryo UI" pitchFamily="50" charset="-128"/>
                        </a:rPr>
                        <a:t>Error</a:t>
                      </a:r>
                      <a:endParaRPr kumimoji="1" lang="ja-JP" altLang="en-US" dirty="0">
                        <a:latin typeface="Meiryo UI" pitchFamily="50" charset="-128"/>
                        <a:ea typeface="Meiryo UI" pitchFamily="50" charset="-128"/>
                        <a:cs typeface="Meiryo UI" pitchFamily="50" charset="-128"/>
                      </a:endParaRPr>
                    </a:p>
                  </a:txBody>
                  <a:tcPr/>
                </a:tc>
                <a:tc>
                  <a:txBody>
                    <a:bodyPr/>
                    <a:lstStyle/>
                    <a:p>
                      <a:pPr algn="ctr"/>
                      <a:r>
                        <a:rPr kumimoji="1" lang="en-US" altLang="ja-JP" dirty="0">
                          <a:latin typeface="Meiryo UI" pitchFamily="50" charset="-128"/>
                          <a:ea typeface="Meiryo UI" pitchFamily="50" charset="-128"/>
                          <a:cs typeface="Meiryo UI" pitchFamily="50" charset="-128"/>
                        </a:rPr>
                        <a:t>Correct</a:t>
                      </a:r>
                      <a:endParaRPr kumimoji="1" lang="ja-JP" altLang="en-US" dirty="0">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0"/>
                  </a:ext>
                </a:extLst>
              </a:tr>
              <a:tr h="5389042">
                <a:tc>
                  <a:txBody>
                    <a:bodyPr/>
                    <a:lstStyle/>
                    <a:p>
                      <a:r>
                        <a:rPr kumimoji="1" lang="en-US" altLang="ja-JP" sz="1400" dirty="0">
                          <a:latin typeface="Meiryo UI" pitchFamily="50" charset="-128"/>
                          <a:ea typeface="Meiryo UI" pitchFamily="50" charset="-128"/>
                          <a:cs typeface="Meiryo UI" pitchFamily="50" charset="-128"/>
                        </a:rPr>
                        <a:t>The gas flow rate (Q</a:t>
                      </a:r>
                      <a:r>
                        <a:rPr kumimoji="1" lang="en-US" altLang="ja-JP" sz="1400" baseline="-25000" dirty="0">
                          <a:latin typeface="Meiryo UI" pitchFamily="50" charset="-128"/>
                          <a:ea typeface="Meiryo UI" pitchFamily="50" charset="-128"/>
                          <a:cs typeface="Meiryo UI" pitchFamily="50" charset="-128"/>
                        </a:rPr>
                        <a:t>SSV</a:t>
                      </a:r>
                      <a:r>
                        <a:rPr kumimoji="1" lang="en-US" altLang="ja-JP" sz="1400" dirty="0">
                          <a:latin typeface="Meiryo UI" pitchFamily="50" charset="-128"/>
                          <a:ea typeface="Meiryo UI" pitchFamily="50" charset="-128"/>
                          <a:cs typeface="Meiryo UI" pitchFamily="50" charset="-128"/>
                        </a:rPr>
                        <a:t>) at each restriction setting (minimum 16 settings) shall be calculated in standard m</a:t>
                      </a:r>
                      <a:r>
                        <a:rPr kumimoji="1" lang="en-US" altLang="ja-JP" sz="1400" baseline="30000" dirty="0">
                          <a:latin typeface="Meiryo UI" pitchFamily="50" charset="-128"/>
                          <a:ea typeface="Meiryo UI" pitchFamily="50" charset="-128"/>
                          <a:cs typeface="Meiryo UI" pitchFamily="50" charset="-128"/>
                        </a:rPr>
                        <a:t>3</a:t>
                      </a:r>
                      <a:r>
                        <a:rPr kumimoji="1" lang="en-US" altLang="ja-JP" sz="1400" dirty="0">
                          <a:latin typeface="Meiryo UI" pitchFamily="50" charset="-128"/>
                          <a:ea typeface="Meiryo UI" pitchFamily="50" charset="-128"/>
                          <a:cs typeface="Meiryo UI" pitchFamily="50" charset="-128"/>
                        </a:rPr>
                        <a:t>/s from the </a:t>
                      </a:r>
                      <a:r>
                        <a:rPr kumimoji="1" lang="en-US" altLang="ja-JP" sz="1400" dirty="0" err="1">
                          <a:latin typeface="Meiryo UI" pitchFamily="50" charset="-128"/>
                          <a:ea typeface="Meiryo UI" pitchFamily="50" charset="-128"/>
                          <a:cs typeface="Meiryo UI" pitchFamily="50" charset="-128"/>
                        </a:rPr>
                        <a:t>flowmeter</a:t>
                      </a:r>
                      <a:r>
                        <a:rPr kumimoji="1" lang="en-US" altLang="ja-JP" sz="1400" dirty="0">
                          <a:latin typeface="Meiryo UI" pitchFamily="50" charset="-128"/>
                          <a:ea typeface="Meiryo UI" pitchFamily="50" charset="-128"/>
                          <a:cs typeface="Meiryo UI" pitchFamily="50" charset="-128"/>
                        </a:rPr>
                        <a:t> data using the manufacturer's prescribed method. The discharge coefficient shall be calculated from the calibration data for each setting as follows:</a:t>
                      </a:r>
                    </a:p>
                    <a:p>
                      <a:endParaRPr kumimoji="1" lang="en-US" altLang="ja-JP" sz="1400" dirty="0">
                        <a:latin typeface="Meiryo UI" pitchFamily="50" charset="-128"/>
                        <a:ea typeface="Meiryo UI" pitchFamily="50" charset="-128"/>
                        <a:cs typeface="Meiryo UI" pitchFamily="50" charset="-128"/>
                      </a:endParaRPr>
                    </a:p>
                    <a:p>
                      <a:endParaRPr kumimoji="1" lang="en-US" altLang="ja-JP" sz="1400" dirty="0">
                        <a:latin typeface="Meiryo UI" pitchFamily="50" charset="-128"/>
                        <a:ea typeface="Meiryo UI" pitchFamily="50" charset="-128"/>
                        <a:cs typeface="Meiryo UI" pitchFamily="50" charset="-128"/>
                      </a:endParaRPr>
                    </a:p>
                    <a:p>
                      <a:endParaRPr kumimoji="1" lang="en-US" altLang="ja-JP" sz="1400" dirty="0">
                        <a:latin typeface="Meiryo UI" pitchFamily="50" charset="-128"/>
                        <a:ea typeface="Meiryo UI" pitchFamily="50" charset="-128"/>
                        <a:cs typeface="Meiryo UI" pitchFamily="50" charset="-128"/>
                      </a:endParaRPr>
                    </a:p>
                    <a:p>
                      <a:endParaRPr kumimoji="1" lang="en-US" altLang="ja-JP" sz="1400" dirty="0">
                        <a:latin typeface="Meiryo UI" pitchFamily="50" charset="-128"/>
                        <a:ea typeface="Meiryo UI" pitchFamily="50" charset="-128"/>
                        <a:cs typeface="Meiryo UI" pitchFamily="50" charset="-128"/>
                      </a:endParaRPr>
                    </a:p>
                    <a:p>
                      <a:r>
                        <a:rPr kumimoji="1" lang="en-US" altLang="ja-JP" sz="1400" dirty="0">
                          <a:latin typeface="Meiryo UI" pitchFamily="50" charset="-128"/>
                          <a:ea typeface="Meiryo UI" pitchFamily="50" charset="-128"/>
                          <a:cs typeface="Meiryo UI" pitchFamily="50" charset="-128"/>
                        </a:rPr>
                        <a:t>Where:</a:t>
                      </a:r>
                    </a:p>
                    <a:p>
                      <a:r>
                        <a:rPr kumimoji="1" lang="en-US" altLang="ja-JP" sz="1400" dirty="0">
                          <a:latin typeface="Meiryo UI" pitchFamily="50" charset="-128"/>
                          <a:ea typeface="Meiryo UI" pitchFamily="50" charset="-128"/>
                          <a:cs typeface="Meiryo UI" pitchFamily="50" charset="-128"/>
                        </a:rPr>
                        <a:t>Q</a:t>
                      </a:r>
                      <a:r>
                        <a:rPr kumimoji="1" lang="en-US" altLang="ja-JP" sz="1400" baseline="-25000" dirty="0">
                          <a:latin typeface="Meiryo UI" pitchFamily="50" charset="-128"/>
                          <a:ea typeface="Meiryo UI" pitchFamily="50" charset="-128"/>
                          <a:cs typeface="Meiryo UI" pitchFamily="50" charset="-128"/>
                        </a:rPr>
                        <a:t>SSV</a:t>
                      </a:r>
                      <a:r>
                        <a:rPr kumimoji="1" lang="en-US" altLang="ja-JP" sz="1400" dirty="0">
                          <a:latin typeface="Meiryo UI" pitchFamily="50" charset="-128"/>
                          <a:ea typeface="Meiryo UI" pitchFamily="50" charset="-128"/>
                          <a:cs typeface="Meiryo UI" pitchFamily="50" charset="-128"/>
                        </a:rPr>
                        <a:t> is the airflow rate at standard conditions </a:t>
                      </a:r>
                    </a:p>
                    <a:p>
                      <a:r>
                        <a:rPr kumimoji="1" lang="en-US" altLang="ja-JP" sz="1400" dirty="0">
                          <a:latin typeface="Meiryo UI" pitchFamily="50" charset="-128"/>
                          <a:ea typeface="Meiryo UI" pitchFamily="50" charset="-128"/>
                          <a:cs typeface="Meiryo UI" pitchFamily="50" charset="-128"/>
                        </a:rPr>
                        <a:t>       (101.3 </a:t>
                      </a:r>
                      <a:r>
                        <a:rPr kumimoji="1" lang="en-US" altLang="ja-JP" sz="1400" dirty="0" err="1">
                          <a:latin typeface="Meiryo UI" pitchFamily="50" charset="-128"/>
                          <a:ea typeface="Meiryo UI" pitchFamily="50" charset="-128"/>
                          <a:cs typeface="Meiryo UI" pitchFamily="50" charset="-128"/>
                        </a:rPr>
                        <a:t>kPa</a:t>
                      </a:r>
                      <a:r>
                        <a:rPr kumimoji="1" lang="en-US" altLang="ja-JP" sz="1400" dirty="0">
                          <a:latin typeface="Meiryo UI" pitchFamily="50" charset="-128"/>
                          <a:ea typeface="Meiryo UI" pitchFamily="50" charset="-128"/>
                          <a:cs typeface="Meiryo UI" pitchFamily="50" charset="-128"/>
                        </a:rPr>
                        <a:t>, 273 K), m</a:t>
                      </a:r>
                      <a:r>
                        <a:rPr kumimoji="1" lang="en-US" altLang="ja-JP" sz="1400" baseline="30000" dirty="0">
                          <a:latin typeface="Meiryo UI" pitchFamily="50" charset="-128"/>
                          <a:ea typeface="Meiryo UI" pitchFamily="50" charset="-128"/>
                          <a:cs typeface="Meiryo UI" pitchFamily="50" charset="-128"/>
                        </a:rPr>
                        <a:t>3</a:t>
                      </a:r>
                      <a:r>
                        <a:rPr kumimoji="1" lang="en-US" altLang="ja-JP" sz="1400" dirty="0">
                          <a:latin typeface="Meiryo UI" pitchFamily="50" charset="-128"/>
                          <a:ea typeface="Meiryo UI" pitchFamily="50" charset="-128"/>
                          <a:cs typeface="Meiryo UI" pitchFamily="50" charset="-128"/>
                        </a:rPr>
                        <a:t>/s</a:t>
                      </a:r>
                    </a:p>
                    <a:p>
                      <a:r>
                        <a:rPr kumimoji="1" lang="en-US" altLang="ja-JP" sz="1400" dirty="0">
                          <a:latin typeface="Meiryo UI" pitchFamily="50" charset="-128"/>
                          <a:ea typeface="Meiryo UI" pitchFamily="50" charset="-128"/>
                          <a:cs typeface="Meiryo UI" pitchFamily="50" charset="-128"/>
                        </a:rPr>
                        <a:t>T is the temperature at the </a:t>
                      </a:r>
                      <a:r>
                        <a:rPr kumimoji="1" lang="en-US" altLang="ja-JP" sz="1400" dirty="0" err="1">
                          <a:latin typeface="Meiryo UI" pitchFamily="50" charset="-128"/>
                          <a:ea typeface="Meiryo UI" pitchFamily="50" charset="-128"/>
                          <a:cs typeface="Meiryo UI" pitchFamily="50" charset="-128"/>
                        </a:rPr>
                        <a:t>venturi</a:t>
                      </a:r>
                      <a:r>
                        <a:rPr kumimoji="1" lang="en-US" altLang="ja-JP" sz="1400" dirty="0">
                          <a:latin typeface="Meiryo UI" pitchFamily="50" charset="-128"/>
                          <a:ea typeface="Meiryo UI" pitchFamily="50" charset="-128"/>
                          <a:cs typeface="Meiryo UI" pitchFamily="50" charset="-128"/>
                        </a:rPr>
                        <a:t> inlet, K</a:t>
                      </a:r>
                    </a:p>
                    <a:p>
                      <a:r>
                        <a:rPr kumimoji="1" lang="en-US" altLang="ja-JP" sz="1400" dirty="0" err="1">
                          <a:latin typeface="Meiryo UI" pitchFamily="50" charset="-128"/>
                          <a:ea typeface="Meiryo UI" pitchFamily="50" charset="-128"/>
                          <a:cs typeface="Meiryo UI" pitchFamily="50" charset="-128"/>
                        </a:rPr>
                        <a:t>d</a:t>
                      </a:r>
                      <a:r>
                        <a:rPr kumimoji="1" lang="en-US" altLang="ja-JP" sz="1400" baseline="-25000" dirty="0" err="1">
                          <a:latin typeface="Meiryo UI" pitchFamily="50" charset="-128"/>
                          <a:ea typeface="Meiryo UI" pitchFamily="50" charset="-128"/>
                          <a:cs typeface="Meiryo UI" pitchFamily="50" charset="-128"/>
                        </a:rPr>
                        <a:t>V</a:t>
                      </a:r>
                      <a:r>
                        <a:rPr kumimoji="1" lang="en-US" altLang="ja-JP" sz="1400" dirty="0">
                          <a:latin typeface="Meiryo UI" pitchFamily="50" charset="-128"/>
                          <a:ea typeface="Meiryo UI" pitchFamily="50" charset="-128"/>
                          <a:cs typeface="Meiryo UI" pitchFamily="50" charset="-128"/>
                        </a:rPr>
                        <a:t> is the diameter of the SSV throat, </a:t>
                      </a:r>
                      <a:r>
                        <a:rPr kumimoji="1" lang="en-US" altLang="ja-JP" sz="1400" b="1" dirty="0">
                          <a:solidFill>
                            <a:srgbClr val="FF0000"/>
                          </a:solidFill>
                          <a:latin typeface="Meiryo UI" pitchFamily="50" charset="-128"/>
                          <a:ea typeface="Meiryo UI" pitchFamily="50" charset="-128"/>
                          <a:cs typeface="Meiryo UI" pitchFamily="50" charset="-128"/>
                        </a:rPr>
                        <a:t>m</a:t>
                      </a:r>
                    </a:p>
                    <a:p>
                      <a:r>
                        <a:rPr kumimoji="1" lang="en-US" altLang="ja-JP" sz="1400" dirty="0" err="1">
                          <a:latin typeface="Meiryo UI" pitchFamily="50" charset="-128"/>
                          <a:ea typeface="Meiryo UI" pitchFamily="50" charset="-128"/>
                          <a:cs typeface="Meiryo UI" pitchFamily="50" charset="-128"/>
                        </a:rPr>
                        <a:t>r</a:t>
                      </a:r>
                      <a:r>
                        <a:rPr kumimoji="1" lang="en-US" altLang="ja-JP" sz="1400" baseline="-25000" dirty="0" err="1">
                          <a:latin typeface="Meiryo UI" pitchFamily="50" charset="-128"/>
                          <a:ea typeface="Meiryo UI" pitchFamily="50" charset="-128"/>
                          <a:cs typeface="Meiryo UI" pitchFamily="50" charset="-128"/>
                        </a:rPr>
                        <a:t>p</a:t>
                      </a:r>
                      <a:r>
                        <a:rPr kumimoji="1" lang="en-US" altLang="ja-JP" sz="1400" dirty="0">
                          <a:latin typeface="Meiryo UI" pitchFamily="50" charset="-128"/>
                          <a:ea typeface="Meiryo UI" pitchFamily="50" charset="-128"/>
                          <a:cs typeface="Meiryo UI" pitchFamily="50" charset="-128"/>
                        </a:rPr>
                        <a:t> is the ratio of the SSV throat to inlet  </a:t>
                      </a:r>
                    </a:p>
                    <a:p>
                      <a:r>
                        <a:rPr kumimoji="1" lang="en-US" altLang="ja-JP" sz="1400" dirty="0">
                          <a:latin typeface="Meiryo UI" pitchFamily="50" charset="-128"/>
                          <a:ea typeface="Meiryo UI" pitchFamily="50" charset="-128"/>
                          <a:cs typeface="Meiryo UI" pitchFamily="50" charset="-128"/>
                        </a:rPr>
                        <a:t>   absolute static pressure =</a:t>
                      </a:r>
                    </a:p>
                    <a:p>
                      <a:endParaRPr kumimoji="1" lang="en-US" altLang="ja-JP" sz="1400" dirty="0">
                        <a:latin typeface="Meiryo UI" pitchFamily="50" charset="-128"/>
                        <a:ea typeface="Meiryo UI" pitchFamily="50" charset="-128"/>
                        <a:cs typeface="Meiryo UI" pitchFamily="50" charset="-128"/>
                      </a:endParaRPr>
                    </a:p>
                    <a:p>
                      <a:endParaRPr kumimoji="1" lang="en-US" altLang="ja-JP" sz="800" dirty="0">
                        <a:latin typeface="Meiryo UI" pitchFamily="50" charset="-128"/>
                        <a:ea typeface="Meiryo UI" pitchFamily="50" charset="-128"/>
                        <a:cs typeface="Meiryo UI" pitchFamily="50" charset="-128"/>
                      </a:endParaRPr>
                    </a:p>
                    <a:p>
                      <a:r>
                        <a:rPr kumimoji="1" lang="en-US" altLang="ja-JP" sz="1400" dirty="0" err="1">
                          <a:latin typeface="Meiryo UI" pitchFamily="50" charset="-128"/>
                          <a:ea typeface="Meiryo UI" pitchFamily="50" charset="-128"/>
                          <a:cs typeface="Meiryo UI" pitchFamily="50" charset="-128"/>
                        </a:rPr>
                        <a:t>r</a:t>
                      </a:r>
                      <a:r>
                        <a:rPr kumimoji="1" lang="en-US" altLang="ja-JP" sz="1400" baseline="-25000" dirty="0" err="1">
                          <a:latin typeface="Meiryo UI" pitchFamily="50" charset="-128"/>
                          <a:ea typeface="Meiryo UI" pitchFamily="50" charset="-128"/>
                          <a:cs typeface="Meiryo UI" pitchFamily="50" charset="-128"/>
                        </a:rPr>
                        <a:t>D</a:t>
                      </a:r>
                      <a:r>
                        <a:rPr kumimoji="1" lang="en-US" altLang="ja-JP" sz="1400" dirty="0">
                          <a:latin typeface="Meiryo UI" pitchFamily="50" charset="-128"/>
                          <a:ea typeface="Meiryo UI" pitchFamily="50" charset="-128"/>
                          <a:cs typeface="Meiryo UI" pitchFamily="50" charset="-128"/>
                        </a:rPr>
                        <a:t> is the ratio of the SSV throat diameter, </a:t>
                      </a:r>
                      <a:r>
                        <a:rPr kumimoji="1" lang="en-US" altLang="ja-JP" sz="1400" dirty="0" err="1">
                          <a:latin typeface="Meiryo UI" pitchFamily="50" charset="-128"/>
                          <a:ea typeface="Meiryo UI" pitchFamily="50" charset="-128"/>
                          <a:cs typeface="Meiryo UI" pitchFamily="50" charset="-128"/>
                        </a:rPr>
                        <a:t>d</a:t>
                      </a:r>
                      <a:r>
                        <a:rPr kumimoji="1" lang="en-US" altLang="ja-JP" sz="1400" baseline="-25000" dirty="0" err="1">
                          <a:latin typeface="Meiryo UI" pitchFamily="50" charset="-128"/>
                          <a:ea typeface="Meiryo UI" pitchFamily="50" charset="-128"/>
                          <a:cs typeface="Meiryo UI" pitchFamily="50" charset="-128"/>
                        </a:rPr>
                        <a:t>V</a:t>
                      </a:r>
                      <a:r>
                        <a:rPr kumimoji="1" lang="en-US" altLang="ja-JP" sz="1400" dirty="0">
                          <a:latin typeface="Meiryo UI" pitchFamily="50" charset="-128"/>
                          <a:ea typeface="Meiryo UI" pitchFamily="50" charset="-128"/>
                          <a:cs typeface="Meiryo UI" pitchFamily="50" charset="-128"/>
                        </a:rPr>
                        <a:t>, to </a:t>
                      </a:r>
                    </a:p>
                    <a:p>
                      <a:r>
                        <a:rPr kumimoji="1" lang="en-US" altLang="ja-JP" sz="1400" dirty="0">
                          <a:latin typeface="Meiryo UI" pitchFamily="50" charset="-128"/>
                          <a:ea typeface="Meiryo UI" pitchFamily="50" charset="-128"/>
                          <a:cs typeface="Meiryo UI" pitchFamily="50" charset="-128"/>
                        </a:rPr>
                        <a:t>    the inlet pipe inner diameter D</a:t>
                      </a:r>
                    </a:p>
                    <a:p>
                      <a:endParaRPr kumimoji="1" lang="en-US" altLang="ja-JP" sz="800" dirty="0">
                        <a:latin typeface="Meiryo UI" pitchFamily="50" charset="-128"/>
                        <a:ea typeface="Meiryo UI" pitchFamily="50" charset="-128"/>
                        <a:cs typeface="Meiryo UI" pitchFamily="50" charset="-128"/>
                      </a:endParaRPr>
                    </a:p>
                    <a:p>
                      <a:r>
                        <a:rPr kumimoji="1" lang="en-US" altLang="ja-JP" sz="1400" dirty="0">
                          <a:latin typeface="Meiryo UI" pitchFamily="50" charset="-128"/>
                          <a:ea typeface="Meiryo UI" pitchFamily="50" charset="-128"/>
                          <a:cs typeface="Meiryo UI" pitchFamily="50" charset="-128"/>
                        </a:rPr>
                        <a:t>To determine the range of subsonic flow, </a:t>
                      </a:r>
                    </a:p>
                    <a:p>
                      <a:r>
                        <a:rPr kumimoji="1" lang="en-US" altLang="ja-JP" sz="1400" dirty="0">
                          <a:latin typeface="Meiryo UI" pitchFamily="50" charset="-128"/>
                          <a:ea typeface="Meiryo UI" pitchFamily="50" charset="-128"/>
                          <a:cs typeface="Meiryo UI" pitchFamily="50" charset="-128"/>
                        </a:rPr>
                        <a:t>C</a:t>
                      </a:r>
                      <a:r>
                        <a:rPr kumimoji="1" lang="en-US" altLang="ja-JP" sz="1400" baseline="-25000" dirty="0">
                          <a:latin typeface="Meiryo UI" pitchFamily="50" charset="-128"/>
                          <a:ea typeface="Meiryo UI" pitchFamily="50" charset="-128"/>
                          <a:cs typeface="Meiryo UI" pitchFamily="50" charset="-128"/>
                        </a:rPr>
                        <a:t>d</a:t>
                      </a:r>
                      <a:r>
                        <a:rPr kumimoji="1" lang="en-US" altLang="ja-JP" sz="1400" dirty="0">
                          <a:latin typeface="Meiryo UI" pitchFamily="50" charset="-128"/>
                          <a:ea typeface="Meiryo UI" pitchFamily="50" charset="-128"/>
                          <a:cs typeface="Meiryo UI" pitchFamily="50" charset="-128"/>
                        </a:rPr>
                        <a:t> shall be plotted as a function of Reynolds number Re, at the SSV throat. </a:t>
                      </a:r>
                    </a:p>
                    <a:p>
                      <a:r>
                        <a:rPr kumimoji="1" lang="en-US" altLang="ja-JP" sz="1400" dirty="0">
                          <a:latin typeface="Meiryo UI" pitchFamily="50" charset="-128"/>
                          <a:ea typeface="Meiryo UI" pitchFamily="50" charset="-128"/>
                          <a:cs typeface="Meiryo UI" pitchFamily="50" charset="-128"/>
                        </a:rPr>
                        <a:t>The Re at the SSV throat shall be calculated with the following equation:</a:t>
                      </a:r>
                    </a:p>
                  </a:txBody>
                  <a:tcPr/>
                </a:tc>
                <a:tc>
                  <a:txBody>
                    <a:bodyPr/>
                    <a:lstStyle/>
                    <a:p>
                      <a:r>
                        <a:rPr kumimoji="1" lang="en-US" altLang="ja-JP" sz="1400" dirty="0">
                          <a:latin typeface="Meiryo UI" pitchFamily="50" charset="-128"/>
                          <a:ea typeface="Meiryo UI" pitchFamily="50" charset="-128"/>
                          <a:cs typeface="Meiryo UI" pitchFamily="50" charset="-128"/>
                        </a:rPr>
                        <a:t>The gas flow rate (Q</a:t>
                      </a:r>
                      <a:r>
                        <a:rPr kumimoji="1" lang="en-US" altLang="ja-JP" sz="1400" baseline="-25000" dirty="0">
                          <a:latin typeface="Meiryo UI" pitchFamily="50" charset="-128"/>
                          <a:ea typeface="Meiryo UI" pitchFamily="50" charset="-128"/>
                          <a:cs typeface="Meiryo UI" pitchFamily="50" charset="-128"/>
                        </a:rPr>
                        <a:t>SSV</a:t>
                      </a:r>
                      <a:r>
                        <a:rPr kumimoji="1" lang="en-US" altLang="ja-JP" sz="1400" dirty="0">
                          <a:latin typeface="Meiryo UI" pitchFamily="50" charset="-128"/>
                          <a:ea typeface="Meiryo UI" pitchFamily="50" charset="-128"/>
                          <a:cs typeface="Meiryo UI" pitchFamily="50" charset="-128"/>
                        </a:rPr>
                        <a:t>) at each restriction </a:t>
                      </a:r>
                    </a:p>
                    <a:p>
                      <a:r>
                        <a:rPr kumimoji="1" lang="en-US" altLang="ja-JP" sz="1400" dirty="0">
                          <a:latin typeface="Meiryo UI" pitchFamily="50" charset="-128"/>
                          <a:ea typeface="Meiryo UI" pitchFamily="50" charset="-128"/>
                          <a:cs typeface="Meiryo UI" pitchFamily="50" charset="-128"/>
                        </a:rPr>
                        <a:t>setting (minimum 16 settings) shall be </a:t>
                      </a:r>
                    </a:p>
                    <a:p>
                      <a:r>
                        <a:rPr kumimoji="1" lang="en-US" altLang="ja-JP" sz="1400" dirty="0">
                          <a:latin typeface="Meiryo UI" pitchFamily="50" charset="-128"/>
                          <a:ea typeface="Meiryo UI" pitchFamily="50" charset="-128"/>
                          <a:cs typeface="Meiryo UI" pitchFamily="50" charset="-128"/>
                        </a:rPr>
                        <a:t>calculated in standard m</a:t>
                      </a:r>
                      <a:r>
                        <a:rPr kumimoji="1" lang="en-US" altLang="ja-JP" sz="1400" baseline="30000" dirty="0">
                          <a:latin typeface="Meiryo UI" pitchFamily="50" charset="-128"/>
                          <a:ea typeface="Meiryo UI" pitchFamily="50" charset="-128"/>
                          <a:cs typeface="Meiryo UI" pitchFamily="50" charset="-128"/>
                        </a:rPr>
                        <a:t>3</a:t>
                      </a:r>
                      <a:r>
                        <a:rPr kumimoji="1" lang="en-US" altLang="ja-JP" sz="1400" dirty="0">
                          <a:latin typeface="Meiryo UI" pitchFamily="50" charset="-128"/>
                          <a:ea typeface="Meiryo UI" pitchFamily="50" charset="-128"/>
                          <a:cs typeface="Meiryo UI" pitchFamily="50" charset="-128"/>
                        </a:rPr>
                        <a:t>/s from the </a:t>
                      </a:r>
                      <a:r>
                        <a:rPr kumimoji="1" lang="en-US" altLang="ja-JP" sz="1400" dirty="0" err="1">
                          <a:latin typeface="Meiryo UI" pitchFamily="50" charset="-128"/>
                          <a:ea typeface="Meiryo UI" pitchFamily="50" charset="-128"/>
                          <a:cs typeface="Meiryo UI" pitchFamily="50" charset="-128"/>
                        </a:rPr>
                        <a:t>flowmeter</a:t>
                      </a:r>
                      <a:r>
                        <a:rPr kumimoji="1" lang="en-US" altLang="ja-JP" sz="1400" dirty="0">
                          <a:latin typeface="Meiryo UI" pitchFamily="50" charset="-128"/>
                          <a:ea typeface="Meiryo UI" pitchFamily="50" charset="-128"/>
                          <a:cs typeface="Meiryo UI" pitchFamily="50" charset="-128"/>
                        </a:rPr>
                        <a:t> data using the manufacturer's prescribed </a:t>
                      </a:r>
                    </a:p>
                    <a:p>
                      <a:r>
                        <a:rPr kumimoji="1" lang="en-US" altLang="ja-JP" sz="1400" dirty="0">
                          <a:latin typeface="Meiryo UI" pitchFamily="50" charset="-128"/>
                          <a:ea typeface="Meiryo UI" pitchFamily="50" charset="-128"/>
                          <a:cs typeface="Meiryo UI" pitchFamily="50" charset="-128"/>
                        </a:rPr>
                        <a:t>method. The discharge coefficient shall be calculated from the calibration data for each setting as follows:</a:t>
                      </a:r>
                    </a:p>
                    <a:p>
                      <a:endParaRPr kumimoji="1" lang="en-US" altLang="ja-JP" sz="1400" dirty="0">
                        <a:latin typeface="Meiryo UI" pitchFamily="50" charset="-128"/>
                        <a:ea typeface="Meiryo UI" pitchFamily="50" charset="-128"/>
                        <a:cs typeface="Meiryo UI" pitchFamily="50" charset="-128"/>
                      </a:endParaRPr>
                    </a:p>
                    <a:p>
                      <a:endParaRPr kumimoji="1" lang="en-US" altLang="ja-JP" sz="1400" dirty="0">
                        <a:latin typeface="Meiryo UI" pitchFamily="50" charset="-128"/>
                        <a:ea typeface="Meiryo UI" pitchFamily="50" charset="-128"/>
                        <a:cs typeface="Meiryo UI" pitchFamily="50" charset="-128"/>
                      </a:endParaRPr>
                    </a:p>
                    <a:p>
                      <a:endParaRPr kumimoji="1" lang="en-US" altLang="ja-JP" sz="1400" dirty="0">
                        <a:latin typeface="Meiryo UI" pitchFamily="50" charset="-128"/>
                        <a:ea typeface="Meiryo UI" pitchFamily="50" charset="-128"/>
                        <a:cs typeface="Meiryo UI" pitchFamily="50" charset="-128"/>
                      </a:endParaRPr>
                    </a:p>
                    <a:p>
                      <a:endParaRPr kumimoji="1" lang="en-US" altLang="ja-JP" sz="1400" dirty="0">
                        <a:latin typeface="Meiryo UI" pitchFamily="50" charset="-128"/>
                        <a:ea typeface="Meiryo UI" pitchFamily="50" charset="-128"/>
                        <a:cs typeface="Meiryo UI" pitchFamily="50" charset="-128"/>
                      </a:endParaRPr>
                    </a:p>
                    <a:p>
                      <a:r>
                        <a:rPr kumimoji="1" lang="en-US" altLang="ja-JP" sz="1400" dirty="0">
                          <a:latin typeface="Meiryo UI" pitchFamily="50" charset="-128"/>
                          <a:ea typeface="Meiryo UI" pitchFamily="50" charset="-128"/>
                          <a:cs typeface="Meiryo UI" pitchFamily="50" charset="-128"/>
                        </a:rPr>
                        <a:t>Where:</a:t>
                      </a:r>
                    </a:p>
                    <a:p>
                      <a:r>
                        <a:rPr kumimoji="1" lang="en-US" altLang="ja-JP" sz="1400" dirty="0">
                          <a:latin typeface="Meiryo UI" pitchFamily="50" charset="-128"/>
                          <a:ea typeface="Meiryo UI" pitchFamily="50" charset="-128"/>
                          <a:cs typeface="Meiryo UI" pitchFamily="50" charset="-128"/>
                        </a:rPr>
                        <a:t>Q</a:t>
                      </a:r>
                      <a:r>
                        <a:rPr kumimoji="1" lang="en-US" altLang="ja-JP" sz="1400" baseline="-25000" dirty="0">
                          <a:latin typeface="Meiryo UI" pitchFamily="50" charset="-128"/>
                          <a:ea typeface="Meiryo UI" pitchFamily="50" charset="-128"/>
                          <a:cs typeface="Meiryo UI" pitchFamily="50" charset="-128"/>
                        </a:rPr>
                        <a:t>SSV</a:t>
                      </a:r>
                      <a:r>
                        <a:rPr kumimoji="1" lang="en-US" altLang="ja-JP" sz="1400" dirty="0">
                          <a:latin typeface="Meiryo UI" pitchFamily="50" charset="-128"/>
                          <a:ea typeface="Meiryo UI" pitchFamily="50" charset="-128"/>
                          <a:cs typeface="Meiryo UI" pitchFamily="50" charset="-128"/>
                        </a:rPr>
                        <a:t> is the airflow rate at standard conditions   </a:t>
                      </a:r>
                    </a:p>
                    <a:p>
                      <a:r>
                        <a:rPr kumimoji="1" lang="en-US" altLang="ja-JP" sz="1400" dirty="0">
                          <a:latin typeface="Meiryo UI" pitchFamily="50" charset="-128"/>
                          <a:ea typeface="Meiryo UI" pitchFamily="50" charset="-128"/>
                          <a:cs typeface="Meiryo UI" pitchFamily="50" charset="-128"/>
                        </a:rPr>
                        <a:t>       (101.3 </a:t>
                      </a:r>
                      <a:r>
                        <a:rPr kumimoji="1" lang="en-US" altLang="ja-JP" sz="1400" dirty="0" err="1">
                          <a:latin typeface="Meiryo UI" pitchFamily="50" charset="-128"/>
                          <a:ea typeface="Meiryo UI" pitchFamily="50" charset="-128"/>
                          <a:cs typeface="Meiryo UI" pitchFamily="50" charset="-128"/>
                        </a:rPr>
                        <a:t>kPa</a:t>
                      </a:r>
                      <a:r>
                        <a:rPr kumimoji="1" lang="en-US" altLang="ja-JP" sz="1400" dirty="0">
                          <a:latin typeface="Meiryo UI" pitchFamily="50" charset="-128"/>
                          <a:ea typeface="Meiryo UI" pitchFamily="50" charset="-128"/>
                          <a:cs typeface="Meiryo UI" pitchFamily="50" charset="-128"/>
                        </a:rPr>
                        <a:t>, 273 K), m</a:t>
                      </a:r>
                      <a:r>
                        <a:rPr kumimoji="1" lang="en-US" altLang="ja-JP" sz="1400" baseline="30000" dirty="0">
                          <a:latin typeface="Meiryo UI" pitchFamily="50" charset="-128"/>
                          <a:ea typeface="Meiryo UI" pitchFamily="50" charset="-128"/>
                          <a:cs typeface="Meiryo UI" pitchFamily="50" charset="-128"/>
                        </a:rPr>
                        <a:t>3</a:t>
                      </a:r>
                      <a:r>
                        <a:rPr kumimoji="1" lang="en-US" altLang="ja-JP" sz="1400" dirty="0">
                          <a:latin typeface="Meiryo UI" pitchFamily="50" charset="-128"/>
                          <a:ea typeface="Meiryo UI" pitchFamily="50" charset="-128"/>
                          <a:cs typeface="Meiryo UI" pitchFamily="50" charset="-128"/>
                        </a:rPr>
                        <a:t>/s</a:t>
                      </a:r>
                    </a:p>
                    <a:p>
                      <a:r>
                        <a:rPr kumimoji="1" lang="en-US" altLang="ja-JP" sz="1400" dirty="0">
                          <a:latin typeface="Meiryo UI" pitchFamily="50" charset="-128"/>
                          <a:ea typeface="Meiryo UI" pitchFamily="50" charset="-128"/>
                          <a:cs typeface="Meiryo UI" pitchFamily="50" charset="-128"/>
                        </a:rPr>
                        <a:t>T is the temperature at the </a:t>
                      </a:r>
                      <a:r>
                        <a:rPr kumimoji="1" lang="en-US" altLang="ja-JP" sz="1400" dirty="0" err="1">
                          <a:latin typeface="Meiryo UI" pitchFamily="50" charset="-128"/>
                          <a:ea typeface="Meiryo UI" pitchFamily="50" charset="-128"/>
                          <a:cs typeface="Meiryo UI" pitchFamily="50" charset="-128"/>
                        </a:rPr>
                        <a:t>venturi</a:t>
                      </a:r>
                      <a:r>
                        <a:rPr kumimoji="1" lang="en-US" altLang="ja-JP" sz="1400" dirty="0">
                          <a:latin typeface="Meiryo UI" pitchFamily="50" charset="-128"/>
                          <a:ea typeface="Meiryo UI" pitchFamily="50" charset="-128"/>
                          <a:cs typeface="Meiryo UI" pitchFamily="50" charset="-128"/>
                        </a:rPr>
                        <a:t> inlet, K</a:t>
                      </a:r>
                    </a:p>
                    <a:p>
                      <a:r>
                        <a:rPr kumimoji="1" lang="en-US" altLang="ja-JP" sz="1400" dirty="0" err="1">
                          <a:latin typeface="Meiryo UI" pitchFamily="50" charset="-128"/>
                          <a:ea typeface="Meiryo UI" pitchFamily="50" charset="-128"/>
                          <a:cs typeface="Meiryo UI" pitchFamily="50" charset="-128"/>
                        </a:rPr>
                        <a:t>d</a:t>
                      </a:r>
                      <a:r>
                        <a:rPr kumimoji="1" lang="en-US" altLang="ja-JP" sz="1400" baseline="-25000" dirty="0" err="1">
                          <a:latin typeface="Meiryo UI" pitchFamily="50" charset="-128"/>
                          <a:ea typeface="Meiryo UI" pitchFamily="50" charset="-128"/>
                          <a:cs typeface="Meiryo UI" pitchFamily="50" charset="-128"/>
                        </a:rPr>
                        <a:t>V</a:t>
                      </a:r>
                      <a:r>
                        <a:rPr kumimoji="1" lang="en-US" altLang="ja-JP" sz="1400" dirty="0">
                          <a:latin typeface="Meiryo UI" pitchFamily="50" charset="-128"/>
                          <a:ea typeface="Meiryo UI" pitchFamily="50" charset="-128"/>
                          <a:cs typeface="Meiryo UI" pitchFamily="50" charset="-128"/>
                        </a:rPr>
                        <a:t> is the diameter of the SSV throat, </a:t>
                      </a:r>
                      <a:r>
                        <a:rPr kumimoji="1" lang="en-US" altLang="ja-JP" sz="1400" b="1" dirty="0">
                          <a:solidFill>
                            <a:srgbClr val="FF0000"/>
                          </a:solidFill>
                          <a:latin typeface="Meiryo UI" pitchFamily="50" charset="-128"/>
                          <a:ea typeface="Meiryo UI" pitchFamily="50" charset="-128"/>
                          <a:cs typeface="Meiryo UI" pitchFamily="50" charset="-128"/>
                        </a:rPr>
                        <a:t>mm</a:t>
                      </a:r>
                    </a:p>
                    <a:p>
                      <a:r>
                        <a:rPr kumimoji="1" lang="en-US" altLang="ja-JP" sz="1400" dirty="0" err="1">
                          <a:latin typeface="Meiryo UI" pitchFamily="50" charset="-128"/>
                          <a:ea typeface="Meiryo UI" pitchFamily="50" charset="-128"/>
                          <a:cs typeface="Meiryo UI" pitchFamily="50" charset="-128"/>
                        </a:rPr>
                        <a:t>r</a:t>
                      </a:r>
                      <a:r>
                        <a:rPr kumimoji="1" lang="en-US" altLang="ja-JP" sz="1400" baseline="-25000" dirty="0" err="1">
                          <a:latin typeface="Meiryo UI" pitchFamily="50" charset="-128"/>
                          <a:ea typeface="Meiryo UI" pitchFamily="50" charset="-128"/>
                          <a:cs typeface="Meiryo UI" pitchFamily="50" charset="-128"/>
                        </a:rPr>
                        <a:t>p</a:t>
                      </a:r>
                      <a:r>
                        <a:rPr kumimoji="1" lang="en-US" altLang="ja-JP" sz="1400" dirty="0">
                          <a:latin typeface="Meiryo UI" pitchFamily="50" charset="-128"/>
                          <a:ea typeface="Meiryo UI" pitchFamily="50" charset="-128"/>
                          <a:cs typeface="Meiryo UI" pitchFamily="50" charset="-128"/>
                        </a:rPr>
                        <a:t> is the ratio of the SSV throat to inlet  </a:t>
                      </a:r>
                    </a:p>
                    <a:p>
                      <a:r>
                        <a:rPr kumimoji="1" lang="en-US" altLang="ja-JP" sz="1400" dirty="0">
                          <a:latin typeface="Meiryo UI" pitchFamily="50" charset="-128"/>
                          <a:ea typeface="Meiryo UI" pitchFamily="50" charset="-128"/>
                          <a:cs typeface="Meiryo UI" pitchFamily="50" charset="-128"/>
                        </a:rPr>
                        <a:t>   absolute static pressure =</a:t>
                      </a:r>
                    </a:p>
                    <a:p>
                      <a:endParaRPr kumimoji="1" lang="en-US" altLang="ja-JP" sz="1400" dirty="0">
                        <a:latin typeface="Meiryo UI" pitchFamily="50" charset="-128"/>
                        <a:ea typeface="Meiryo UI" pitchFamily="50" charset="-128"/>
                        <a:cs typeface="Meiryo UI" pitchFamily="50" charset="-128"/>
                      </a:endParaRPr>
                    </a:p>
                    <a:p>
                      <a:endParaRPr kumimoji="1" lang="en-US" altLang="ja-JP" sz="800" dirty="0">
                        <a:latin typeface="Meiryo UI" pitchFamily="50" charset="-128"/>
                        <a:ea typeface="Meiryo UI" pitchFamily="50" charset="-128"/>
                        <a:cs typeface="Meiryo UI" pitchFamily="50" charset="-128"/>
                      </a:endParaRPr>
                    </a:p>
                    <a:p>
                      <a:r>
                        <a:rPr kumimoji="1" lang="en-US" altLang="ja-JP" sz="1400" dirty="0" err="1">
                          <a:latin typeface="Meiryo UI" pitchFamily="50" charset="-128"/>
                          <a:ea typeface="Meiryo UI" pitchFamily="50" charset="-128"/>
                          <a:cs typeface="Meiryo UI" pitchFamily="50" charset="-128"/>
                        </a:rPr>
                        <a:t>r</a:t>
                      </a:r>
                      <a:r>
                        <a:rPr kumimoji="1" lang="en-US" altLang="ja-JP" sz="1400" baseline="-25000" dirty="0" err="1">
                          <a:latin typeface="Meiryo UI" pitchFamily="50" charset="-128"/>
                          <a:ea typeface="Meiryo UI" pitchFamily="50" charset="-128"/>
                          <a:cs typeface="Meiryo UI" pitchFamily="50" charset="-128"/>
                        </a:rPr>
                        <a:t>D</a:t>
                      </a:r>
                      <a:r>
                        <a:rPr kumimoji="1" lang="en-US" altLang="ja-JP" sz="1400" dirty="0">
                          <a:latin typeface="Meiryo UI" pitchFamily="50" charset="-128"/>
                          <a:ea typeface="Meiryo UI" pitchFamily="50" charset="-128"/>
                          <a:cs typeface="Meiryo UI" pitchFamily="50" charset="-128"/>
                        </a:rPr>
                        <a:t> is the ratio of the SSV throat diameter, </a:t>
                      </a:r>
                      <a:r>
                        <a:rPr kumimoji="1" lang="en-US" altLang="ja-JP" sz="1400" dirty="0" err="1">
                          <a:latin typeface="Meiryo UI" pitchFamily="50" charset="-128"/>
                          <a:ea typeface="Meiryo UI" pitchFamily="50" charset="-128"/>
                          <a:cs typeface="Meiryo UI" pitchFamily="50" charset="-128"/>
                        </a:rPr>
                        <a:t>d</a:t>
                      </a:r>
                      <a:r>
                        <a:rPr kumimoji="1" lang="en-US" altLang="ja-JP" sz="1400" baseline="-25000" dirty="0" err="1">
                          <a:latin typeface="Meiryo UI" pitchFamily="50" charset="-128"/>
                          <a:ea typeface="Meiryo UI" pitchFamily="50" charset="-128"/>
                          <a:cs typeface="Meiryo UI" pitchFamily="50" charset="-128"/>
                        </a:rPr>
                        <a:t>V</a:t>
                      </a:r>
                      <a:r>
                        <a:rPr kumimoji="1" lang="en-US" altLang="ja-JP" sz="1400" dirty="0">
                          <a:latin typeface="Meiryo UI" pitchFamily="50" charset="-128"/>
                          <a:ea typeface="Meiryo UI" pitchFamily="50" charset="-128"/>
                          <a:cs typeface="Meiryo UI" pitchFamily="50" charset="-128"/>
                        </a:rPr>
                        <a:t>, to </a:t>
                      </a:r>
                    </a:p>
                    <a:p>
                      <a:r>
                        <a:rPr kumimoji="1" lang="en-US" altLang="ja-JP" sz="1400" dirty="0">
                          <a:latin typeface="Meiryo UI" pitchFamily="50" charset="-128"/>
                          <a:ea typeface="Meiryo UI" pitchFamily="50" charset="-128"/>
                          <a:cs typeface="Meiryo UI" pitchFamily="50" charset="-128"/>
                        </a:rPr>
                        <a:t>    the inlet pipe inner diameter D</a:t>
                      </a:r>
                    </a:p>
                    <a:p>
                      <a:endParaRPr kumimoji="1" lang="en-US" altLang="ja-JP" sz="800" dirty="0">
                        <a:latin typeface="Meiryo UI" pitchFamily="50" charset="-128"/>
                        <a:ea typeface="Meiryo UI" pitchFamily="50" charset="-128"/>
                        <a:cs typeface="Meiryo UI" pitchFamily="50" charset="-128"/>
                      </a:endParaRPr>
                    </a:p>
                    <a:p>
                      <a:r>
                        <a:rPr kumimoji="1" lang="en-US" altLang="ja-JP" sz="1400" dirty="0">
                          <a:latin typeface="Meiryo UI" pitchFamily="50" charset="-128"/>
                          <a:ea typeface="Meiryo UI" pitchFamily="50" charset="-128"/>
                          <a:cs typeface="Meiryo UI" pitchFamily="50" charset="-128"/>
                        </a:rPr>
                        <a:t>To determine the range of subsonic flow, </a:t>
                      </a:r>
                    </a:p>
                    <a:p>
                      <a:r>
                        <a:rPr kumimoji="1" lang="en-US" altLang="ja-JP" sz="1400" dirty="0">
                          <a:latin typeface="Meiryo UI" pitchFamily="50" charset="-128"/>
                          <a:ea typeface="Meiryo UI" pitchFamily="50" charset="-128"/>
                          <a:cs typeface="Meiryo UI" pitchFamily="50" charset="-128"/>
                        </a:rPr>
                        <a:t>C</a:t>
                      </a:r>
                      <a:r>
                        <a:rPr kumimoji="1" lang="en-US" altLang="ja-JP" sz="1400" baseline="-25000" dirty="0">
                          <a:latin typeface="Meiryo UI" pitchFamily="50" charset="-128"/>
                          <a:ea typeface="Meiryo UI" pitchFamily="50" charset="-128"/>
                          <a:cs typeface="Meiryo UI" pitchFamily="50" charset="-128"/>
                        </a:rPr>
                        <a:t>d </a:t>
                      </a:r>
                      <a:r>
                        <a:rPr kumimoji="1" lang="en-US" altLang="ja-JP" sz="1400" dirty="0">
                          <a:latin typeface="Meiryo UI" pitchFamily="50" charset="-128"/>
                          <a:ea typeface="Meiryo UI" pitchFamily="50" charset="-128"/>
                          <a:cs typeface="Meiryo UI" pitchFamily="50" charset="-128"/>
                        </a:rPr>
                        <a:t>shall be plotted as a function of Reynolds number Re, at the SSV throat. </a:t>
                      </a:r>
                    </a:p>
                    <a:p>
                      <a:r>
                        <a:rPr kumimoji="1" lang="en-US" altLang="ja-JP" sz="1400" dirty="0">
                          <a:latin typeface="Meiryo UI" pitchFamily="50" charset="-128"/>
                          <a:ea typeface="Meiryo UI" pitchFamily="50" charset="-128"/>
                          <a:cs typeface="Meiryo UI" pitchFamily="50" charset="-128"/>
                        </a:rPr>
                        <a:t>The Re at the SSV throat shall be calculated </a:t>
                      </a:r>
                    </a:p>
                    <a:p>
                      <a:r>
                        <a:rPr kumimoji="1" lang="en-US" altLang="ja-JP" sz="1400" dirty="0">
                          <a:latin typeface="Meiryo UI" pitchFamily="50" charset="-128"/>
                          <a:ea typeface="Meiryo UI" pitchFamily="50" charset="-128"/>
                          <a:cs typeface="Meiryo UI" pitchFamily="50" charset="-128"/>
                        </a:rPr>
                        <a:t>with the following equation:</a:t>
                      </a:r>
                    </a:p>
                  </a:txBody>
                  <a:tcPr/>
                </a:tc>
                <a:extLst>
                  <a:ext uri="{0D108BD9-81ED-4DB2-BD59-A6C34878D82A}">
                    <a16:rowId xmlns:a16="http://schemas.microsoft.com/office/drawing/2014/main" val="10001"/>
                  </a:ext>
                </a:extLst>
              </a:tr>
            </a:tbl>
          </a:graphicData>
        </a:graphic>
      </p:graphicFrame>
      <p:sp>
        <p:nvSpPr>
          <p:cNvPr id="15" name="テキスト ボックス 14"/>
          <p:cNvSpPr txBox="1"/>
          <p:nvPr/>
        </p:nvSpPr>
        <p:spPr>
          <a:xfrm>
            <a:off x="188390" y="142542"/>
            <a:ext cx="8755436" cy="369332"/>
          </a:xfrm>
          <a:prstGeom prst="rect">
            <a:avLst/>
          </a:prstGeom>
          <a:noFill/>
        </p:spPr>
        <p:txBody>
          <a:bodyPr wrap="square" rtlCol="0">
            <a:spAutoFit/>
          </a:bodyPr>
          <a:lstStyle/>
          <a:p>
            <a:r>
              <a:rPr lang="ja-JP" altLang="en-US" dirty="0">
                <a:latin typeface="Meiryo UI" pitchFamily="50" charset="-128"/>
                <a:ea typeface="Meiryo UI" pitchFamily="50" charset="-128"/>
                <a:cs typeface="Meiryo UI" pitchFamily="50" charset="-128"/>
              </a:rPr>
              <a:t>◇</a:t>
            </a:r>
            <a:r>
              <a:rPr kumimoji="1" lang="en-US" altLang="ja-JP" dirty="0">
                <a:latin typeface="Meiryo UI" pitchFamily="50" charset="-128"/>
                <a:ea typeface="Meiryo UI" pitchFamily="50" charset="-128"/>
                <a:cs typeface="Meiryo UI" pitchFamily="50" charset="-128"/>
              </a:rPr>
              <a:t>Paragraph 9.5.4.1. </a:t>
            </a:r>
            <a:r>
              <a:rPr lang="en-US" altLang="ja-JP" dirty="0">
                <a:latin typeface="Meiryo UI" pitchFamily="50" charset="-128"/>
                <a:ea typeface="Meiryo UI" pitchFamily="50" charset="-128"/>
                <a:cs typeface="Meiryo UI" pitchFamily="50" charset="-128"/>
              </a:rPr>
              <a:t>Data analysis</a:t>
            </a:r>
            <a:endParaRPr kumimoji="1" lang="ja-JP" altLang="en-US" dirty="0">
              <a:latin typeface="Meiryo UI" pitchFamily="50" charset="-128"/>
              <a:ea typeface="Meiryo UI" pitchFamily="50" charset="-128"/>
              <a:cs typeface="Meiryo UI" pitchFamily="50" charset="-128"/>
            </a:endParaRPr>
          </a:p>
        </p:txBody>
      </p:sp>
      <p:pic>
        <p:nvPicPr>
          <p:cNvPr id="14" name="図 13"/>
          <p:cNvPicPr>
            <a:picLocks noChangeAspect="1"/>
          </p:cNvPicPr>
          <p:nvPr/>
        </p:nvPicPr>
        <p:blipFill>
          <a:blip r:embed="rId2">
            <a:extLst>
              <a:ext uri="{BEBA8EAE-BF5A-486C-A8C5-ECC9F3942E4B}">
                <a14:imgProps xmlns:a14="http://schemas.microsoft.com/office/drawing/2010/main">
                  <a14:imgLayer r:embed="rId3">
                    <a14:imgEffect>
                      <a14:sharpenSoften amount="100000"/>
                    </a14:imgEffect>
                  </a14:imgLayer>
                </a14:imgProps>
              </a:ext>
            </a:extLst>
          </a:blip>
          <a:stretch>
            <a:fillRect/>
          </a:stretch>
        </p:blipFill>
        <p:spPr>
          <a:xfrm>
            <a:off x="259670" y="2521471"/>
            <a:ext cx="3986198" cy="726192"/>
          </a:xfrm>
          <a:prstGeom prst="rect">
            <a:avLst/>
          </a:prstGeom>
        </p:spPr>
      </p:pic>
      <p:pic>
        <p:nvPicPr>
          <p:cNvPr id="16" name="図 15"/>
          <p:cNvPicPr>
            <a:picLocks noChangeAspect="1"/>
          </p:cNvPicPr>
          <p:nvPr/>
        </p:nvPicPr>
        <p:blipFill>
          <a:blip r:embed="rId4">
            <a:extLst>
              <a:ext uri="{BEBA8EAE-BF5A-486C-A8C5-ECC9F3942E4B}">
                <a14:imgProps xmlns:a14="http://schemas.microsoft.com/office/drawing/2010/main">
                  <a14:imgLayer r:embed="rId3">
                    <a14:imgEffect>
                      <a14:sharpenSoften amount="100000"/>
                    </a14:imgEffect>
                  </a14:imgLayer>
                </a14:imgProps>
              </a:ext>
            </a:extLst>
          </a:blip>
          <a:stretch>
            <a:fillRect/>
          </a:stretch>
        </p:blipFill>
        <p:spPr>
          <a:xfrm>
            <a:off x="2699792" y="4608110"/>
            <a:ext cx="507182" cy="448499"/>
          </a:xfrm>
          <a:prstGeom prst="rect">
            <a:avLst/>
          </a:prstGeom>
        </p:spPr>
      </p:pic>
      <p:pic>
        <p:nvPicPr>
          <p:cNvPr id="17" name="図 16"/>
          <p:cNvPicPr>
            <a:picLocks noChangeAspect="1"/>
          </p:cNvPicPr>
          <p:nvPr/>
        </p:nvPicPr>
        <p:blipFill>
          <a:blip r:embed="rId4">
            <a:extLst>
              <a:ext uri="{BEBA8EAE-BF5A-486C-A8C5-ECC9F3942E4B}">
                <a14:imgProps xmlns:a14="http://schemas.microsoft.com/office/drawing/2010/main">
                  <a14:imgLayer r:embed="rId3">
                    <a14:imgEffect>
                      <a14:sharpenSoften amount="100000"/>
                    </a14:imgEffect>
                  </a14:imgLayer>
                </a14:imgProps>
              </a:ext>
            </a:extLst>
          </a:blip>
          <a:stretch>
            <a:fillRect/>
          </a:stretch>
        </p:blipFill>
        <p:spPr>
          <a:xfrm>
            <a:off x="7070104" y="4608110"/>
            <a:ext cx="507182" cy="448499"/>
          </a:xfrm>
          <a:prstGeom prst="rect">
            <a:avLst/>
          </a:prstGeom>
        </p:spPr>
      </p:pic>
      <p:grpSp>
        <p:nvGrpSpPr>
          <p:cNvPr id="18" name="グループ化 17"/>
          <p:cNvGrpSpPr>
            <a:grpSpLocks noChangeAspect="1"/>
          </p:cNvGrpSpPr>
          <p:nvPr/>
        </p:nvGrpSpPr>
        <p:grpSpPr>
          <a:xfrm>
            <a:off x="4728351" y="2477109"/>
            <a:ext cx="3765989" cy="814916"/>
            <a:chOff x="0" y="0"/>
            <a:chExt cx="4537334" cy="981827"/>
          </a:xfrm>
        </p:grpSpPr>
        <p:pic>
          <p:nvPicPr>
            <p:cNvPr id="19" name="図 18"/>
            <p:cNvPicPr>
              <a:picLocks noChangeAspect="1"/>
            </p:cNvPicPr>
            <p:nvPr/>
          </p:nvPicPr>
          <p:blipFill>
            <a:blip r:embed="rId5"/>
            <a:stretch>
              <a:fillRect/>
            </a:stretch>
          </p:blipFill>
          <p:spPr>
            <a:xfrm>
              <a:off x="0" y="24990"/>
              <a:ext cx="4537334" cy="956837"/>
            </a:xfrm>
            <a:prstGeom prst="rect">
              <a:avLst/>
            </a:prstGeom>
          </p:spPr>
        </p:pic>
        <p:pic>
          <p:nvPicPr>
            <p:cNvPr id="20" name="図 1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91103" y="0"/>
              <a:ext cx="405185" cy="212344"/>
            </a:xfrm>
            <a:prstGeom prst="rect">
              <a:avLst/>
            </a:prstGeom>
            <a:noFill/>
            <a:extLst>
              <a:ext uri="{909E8E84-426E-40DD-AFC4-6F175D3DCCD1}">
                <a14:hiddenFill xmlns:a14="http://schemas.microsoft.com/office/drawing/2010/main">
                  <a:solidFill>
                    <a:srgbClr val="FFFFFF"/>
                  </a:solidFill>
                </a14:hiddenFill>
              </a:ext>
            </a:extLst>
          </p:spPr>
        </p:pic>
      </p:grpSp>
      <p:sp>
        <p:nvSpPr>
          <p:cNvPr id="21" name="正方形/長方形 20"/>
          <p:cNvSpPr/>
          <p:nvPr/>
        </p:nvSpPr>
        <p:spPr>
          <a:xfrm>
            <a:off x="5095106" y="2768938"/>
            <a:ext cx="252000" cy="4680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Tree>
    <p:extLst>
      <p:ext uri="{BB962C8B-B14F-4D97-AF65-F5344CB8AC3E}">
        <p14:creationId xmlns:p14="http://schemas.microsoft.com/office/powerpoint/2010/main" val="1751872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4104549945"/>
              </p:ext>
            </p:extLst>
          </p:nvPr>
        </p:nvGraphicFramePr>
        <p:xfrm>
          <a:off x="97022" y="554518"/>
          <a:ext cx="8947244" cy="6248160"/>
        </p:xfrm>
        <a:graphic>
          <a:graphicData uri="http://schemas.openxmlformats.org/drawingml/2006/table">
            <a:tbl>
              <a:tblPr firstRow="1" bandRow="1">
                <a:tableStyleId>{5940675A-B579-460E-94D1-54222C63F5DA}</a:tableStyleId>
              </a:tblPr>
              <a:tblGrid>
                <a:gridCol w="4392000">
                  <a:extLst>
                    <a:ext uri="{9D8B030D-6E8A-4147-A177-3AD203B41FA5}">
                      <a16:colId xmlns:a16="http://schemas.microsoft.com/office/drawing/2014/main" val="20000"/>
                    </a:ext>
                  </a:extLst>
                </a:gridCol>
                <a:gridCol w="4555244">
                  <a:extLst>
                    <a:ext uri="{9D8B030D-6E8A-4147-A177-3AD203B41FA5}">
                      <a16:colId xmlns:a16="http://schemas.microsoft.com/office/drawing/2014/main" val="20001"/>
                    </a:ext>
                  </a:extLst>
                </a:gridCol>
              </a:tblGrid>
              <a:tr h="329432">
                <a:tc>
                  <a:txBody>
                    <a:bodyPr/>
                    <a:lstStyle/>
                    <a:p>
                      <a:pPr algn="ctr"/>
                      <a:r>
                        <a:rPr kumimoji="1" lang="en-US" altLang="ja-JP" dirty="0">
                          <a:latin typeface="Meiryo UI" pitchFamily="50" charset="-128"/>
                          <a:ea typeface="Meiryo UI" pitchFamily="50" charset="-128"/>
                          <a:cs typeface="Meiryo UI" pitchFamily="50" charset="-128"/>
                        </a:rPr>
                        <a:t>Error</a:t>
                      </a:r>
                      <a:endParaRPr kumimoji="1" lang="ja-JP" altLang="en-US" dirty="0">
                        <a:latin typeface="Meiryo UI" pitchFamily="50" charset="-128"/>
                        <a:ea typeface="Meiryo UI" pitchFamily="50" charset="-128"/>
                        <a:cs typeface="Meiryo UI" pitchFamily="50" charset="-128"/>
                      </a:endParaRPr>
                    </a:p>
                  </a:txBody>
                  <a:tcPr/>
                </a:tc>
                <a:tc>
                  <a:txBody>
                    <a:bodyPr/>
                    <a:lstStyle/>
                    <a:p>
                      <a:pPr algn="ctr"/>
                      <a:r>
                        <a:rPr kumimoji="1" lang="en-US" altLang="ja-JP" dirty="0">
                          <a:latin typeface="Meiryo UI" pitchFamily="50" charset="-128"/>
                          <a:ea typeface="Meiryo UI" pitchFamily="50" charset="-128"/>
                          <a:cs typeface="Meiryo UI" pitchFamily="50" charset="-128"/>
                        </a:rPr>
                        <a:t>Correct</a:t>
                      </a:r>
                      <a:endParaRPr kumimoji="1" lang="ja-JP" altLang="en-US" dirty="0">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0"/>
                  </a:ext>
                </a:extLst>
              </a:tr>
              <a:tr h="5882400">
                <a:tc>
                  <a:txBody>
                    <a:bodyPr/>
                    <a:lstStyle/>
                    <a:p>
                      <a:endParaRPr kumimoji="1" lang="en-US" altLang="ja-JP" sz="1400" dirty="0">
                        <a:latin typeface="Meiryo UI" pitchFamily="50" charset="-128"/>
                        <a:ea typeface="Meiryo UI" pitchFamily="50" charset="-128"/>
                        <a:cs typeface="Meiryo UI" pitchFamily="50" charset="-128"/>
                      </a:endParaRPr>
                    </a:p>
                    <a:p>
                      <a:endParaRPr kumimoji="1" lang="en-US" altLang="ja-JP" sz="800" dirty="0">
                        <a:latin typeface="Meiryo UI" pitchFamily="50" charset="-128"/>
                        <a:ea typeface="Meiryo UI" pitchFamily="50" charset="-128"/>
                        <a:cs typeface="Meiryo UI" pitchFamily="50" charset="-128"/>
                      </a:endParaRPr>
                    </a:p>
                    <a:p>
                      <a:endParaRPr kumimoji="1" lang="en-US" altLang="ja-JP" sz="800" dirty="0">
                        <a:latin typeface="Meiryo UI" pitchFamily="50" charset="-128"/>
                        <a:ea typeface="Meiryo UI" pitchFamily="50" charset="-128"/>
                        <a:cs typeface="Meiryo UI" pitchFamily="50" charset="-128"/>
                      </a:endParaRPr>
                    </a:p>
                    <a:p>
                      <a:r>
                        <a:rPr kumimoji="1" lang="en-US" altLang="ja-JP" sz="1400" dirty="0">
                          <a:latin typeface="Meiryo UI" pitchFamily="50" charset="-128"/>
                          <a:ea typeface="Meiryo UI" pitchFamily="50" charset="-128"/>
                          <a:cs typeface="Meiryo UI" pitchFamily="50" charset="-128"/>
                        </a:rPr>
                        <a:t>With</a:t>
                      </a:r>
                    </a:p>
                    <a:p>
                      <a:endParaRPr kumimoji="1" lang="en-US" altLang="ja-JP" sz="1400" dirty="0">
                        <a:latin typeface="Meiryo UI" pitchFamily="50" charset="-128"/>
                        <a:ea typeface="Meiryo UI" pitchFamily="50" charset="-128"/>
                        <a:cs typeface="Meiryo UI" pitchFamily="50" charset="-128"/>
                      </a:endParaRPr>
                    </a:p>
                    <a:p>
                      <a:endParaRPr kumimoji="1" lang="en-US" altLang="ja-JP" sz="1400" dirty="0">
                        <a:latin typeface="Meiryo UI" pitchFamily="50" charset="-128"/>
                        <a:ea typeface="Meiryo UI" pitchFamily="50" charset="-128"/>
                        <a:cs typeface="Meiryo UI" pitchFamily="50" charset="-128"/>
                      </a:endParaRPr>
                    </a:p>
                    <a:p>
                      <a:r>
                        <a:rPr kumimoji="1" lang="en-US" altLang="ja-JP" sz="1400" dirty="0">
                          <a:latin typeface="Meiryo UI" pitchFamily="50" charset="-128"/>
                          <a:ea typeface="Meiryo UI" pitchFamily="50" charset="-128"/>
                          <a:cs typeface="Meiryo UI" pitchFamily="50" charset="-128"/>
                        </a:rPr>
                        <a:t>Where:</a:t>
                      </a:r>
                    </a:p>
                    <a:p>
                      <a:r>
                        <a:rPr kumimoji="1" lang="en-US" altLang="ja-JP" sz="1400" dirty="0">
                          <a:latin typeface="Meiryo UI" pitchFamily="50" charset="-128"/>
                          <a:ea typeface="Meiryo UI" pitchFamily="50" charset="-128"/>
                          <a:cs typeface="Meiryo UI" pitchFamily="50" charset="-128"/>
                        </a:rPr>
                        <a:t>A</a:t>
                      </a:r>
                      <a:r>
                        <a:rPr kumimoji="1" lang="en-US" altLang="ja-JP" sz="1400" baseline="-25000" dirty="0">
                          <a:latin typeface="Meiryo UI" pitchFamily="50" charset="-128"/>
                          <a:ea typeface="Meiryo UI" pitchFamily="50" charset="-128"/>
                          <a:cs typeface="Meiryo UI" pitchFamily="50" charset="-128"/>
                        </a:rPr>
                        <a:t>1</a:t>
                      </a:r>
                      <a:r>
                        <a:rPr kumimoji="1" lang="en-US" altLang="ja-JP" sz="1400" dirty="0">
                          <a:latin typeface="Meiryo UI" pitchFamily="50" charset="-128"/>
                          <a:ea typeface="Meiryo UI" pitchFamily="50" charset="-128"/>
                          <a:cs typeface="Meiryo UI" pitchFamily="50" charset="-128"/>
                        </a:rPr>
                        <a:t> is </a:t>
                      </a:r>
                      <a:r>
                        <a:rPr kumimoji="1" lang="en-US" altLang="ja-JP" sz="1400" b="1" dirty="0">
                          <a:solidFill>
                            <a:srgbClr val="FF0000"/>
                          </a:solidFill>
                          <a:latin typeface="Meiryo UI" pitchFamily="50" charset="-128"/>
                          <a:ea typeface="Meiryo UI" pitchFamily="50" charset="-128"/>
                          <a:cs typeface="Meiryo UI" pitchFamily="50" charset="-128"/>
                        </a:rPr>
                        <a:t>25.55152</a:t>
                      </a:r>
                      <a:r>
                        <a:rPr kumimoji="1" lang="en-US" altLang="ja-JP" sz="1400" dirty="0">
                          <a:latin typeface="Meiryo UI" pitchFamily="50" charset="-128"/>
                          <a:ea typeface="Meiryo UI" pitchFamily="50" charset="-128"/>
                          <a:cs typeface="Meiryo UI" pitchFamily="50" charset="-128"/>
                        </a:rPr>
                        <a:t> in SI units of</a:t>
                      </a:r>
                    </a:p>
                    <a:p>
                      <a:endParaRPr kumimoji="1" lang="en-US" altLang="ja-JP" sz="800" dirty="0">
                        <a:latin typeface="Meiryo UI" pitchFamily="50" charset="-128"/>
                        <a:ea typeface="Meiryo UI" pitchFamily="50" charset="-128"/>
                        <a:cs typeface="Meiryo UI" pitchFamily="50" charset="-128"/>
                      </a:endParaRPr>
                    </a:p>
                    <a:p>
                      <a:r>
                        <a:rPr kumimoji="1" lang="en-US" altLang="ja-JP" sz="1400" dirty="0">
                          <a:latin typeface="Meiryo UI" pitchFamily="50" charset="-128"/>
                          <a:ea typeface="Meiryo UI" pitchFamily="50" charset="-128"/>
                          <a:cs typeface="Meiryo UI" pitchFamily="50" charset="-128"/>
                        </a:rPr>
                        <a:t>Q</a:t>
                      </a:r>
                      <a:r>
                        <a:rPr kumimoji="1" lang="en-US" altLang="ja-JP" sz="1400" baseline="-25000" dirty="0">
                          <a:latin typeface="Meiryo UI" pitchFamily="50" charset="-128"/>
                          <a:ea typeface="Meiryo UI" pitchFamily="50" charset="-128"/>
                          <a:cs typeface="Meiryo UI" pitchFamily="50" charset="-128"/>
                        </a:rPr>
                        <a:t>SSV</a:t>
                      </a:r>
                      <a:r>
                        <a:rPr kumimoji="1" lang="en-US" altLang="ja-JP" sz="1400" dirty="0">
                          <a:latin typeface="Meiryo UI" pitchFamily="50" charset="-128"/>
                          <a:ea typeface="Meiryo UI" pitchFamily="50" charset="-128"/>
                          <a:cs typeface="Meiryo UI" pitchFamily="50" charset="-128"/>
                        </a:rPr>
                        <a:t> is the airflow rate at standard conditions </a:t>
                      </a:r>
                    </a:p>
                    <a:p>
                      <a:r>
                        <a:rPr kumimoji="1" lang="en-US" altLang="ja-JP" sz="1400" dirty="0">
                          <a:latin typeface="Meiryo UI" pitchFamily="50" charset="-128"/>
                          <a:ea typeface="Meiryo UI" pitchFamily="50" charset="-128"/>
                          <a:cs typeface="Meiryo UI" pitchFamily="50" charset="-128"/>
                        </a:rPr>
                        <a:t>       (101.3 </a:t>
                      </a:r>
                      <a:r>
                        <a:rPr kumimoji="1" lang="en-US" altLang="ja-JP" sz="1400" dirty="0" err="1">
                          <a:latin typeface="Meiryo UI" pitchFamily="50" charset="-128"/>
                          <a:ea typeface="Meiryo UI" pitchFamily="50" charset="-128"/>
                          <a:cs typeface="Meiryo UI" pitchFamily="50" charset="-128"/>
                        </a:rPr>
                        <a:t>kPa</a:t>
                      </a:r>
                      <a:r>
                        <a:rPr kumimoji="1" lang="en-US" altLang="ja-JP" sz="1400" dirty="0">
                          <a:latin typeface="Meiryo UI" pitchFamily="50" charset="-128"/>
                          <a:ea typeface="Meiryo UI" pitchFamily="50" charset="-128"/>
                          <a:cs typeface="Meiryo UI" pitchFamily="50" charset="-128"/>
                        </a:rPr>
                        <a:t>, 273 K), m</a:t>
                      </a:r>
                      <a:r>
                        <a:rPr kumimoji="1" lang="en-US" altLang="ja-JP" sz="1400" baseline="30000" dirty="0">
                          <a:latin typeface="Meiryo UI" pitchFamily="50" charset="-128"/>
                          <a:ea typeface="Meiryo UI" pitchFamily="50" charset="-128"/>
                          <a:cs typeface="Meiryo UI" pitchFamily="50" charset="-128"/>
                        </a:rPr>
                        <a:t>3</a:t>
                      </a:r>
                      <a:r>
                        <a:rPr kumimoji="1" lang="en-US" altLang="ja-JP" sz="1400" dirty="0">
                          <a:latin typeface="Meiryo UI" pitchFamily="50" charset="-128"/>
                          <a:ea typeface="Meiryo UI" pitchFamily="50" charset="-128"/>
                          <a:cs typeface="Meiryo UI" pitchFamily="50" charset="-128"/>
                        </a:rPr>
                        <a:t>/s</a:t>
                      </a:r>
                    </a:p>
                    <a:p>
                      <a:r>
                        <a:rPr kumimoji="1" lang="en-US" altLang="ja-JP" sz="1400" dirty="0" err="1">
                          <a:latin typeface="Meiryo UI" pitchFamily="50" charset="-128"/>
                          <a:ea typeface="Meiryo UI" pitchFamily="50" charset="-128"/>
                          <a:cs typeface="Meiryo UI" pitchFamily="50" charset="-128"/>
                        </a:rPr>
                        <a:t>d</a:t>
                      </a:r>
                      <a:r>
                        <a:rPr kumimoji="1" lang="en-US" altLang="ja-JP" sz="1400" baseline="-25000" dirty="0" err="1">
                          <a:latin typeface="Meiryo UI" pitchFamily="50" charset="-128"/>
                          <a:ea typeface="Meiryo UI" pitchFamily="50" charset="-128"/>
                          <a:cs typeface="Meiryo UI" pitchFamily="50" charset="-128"/>
                        </a:rPr>
                        <a:t>V</a:t>
                      </a:r>
                      <a:r>
                        <a:rPr kumimoji="1" lang="en-US" altLang="ja-JP" sz="1400" dirty="0">
                          <a:latin typeface="Meiryo UI" pitchFamily="50" charset="-128"/>
                          <a:ea typeface="Meiryo UI" pitchFamily="50" charset="-128"/>
                          <a:cs typeface="Meiryo UI" pitchFamily="50" charset="-128"/>
                        </a:rPr>
                        <a:t> is the diameter of the SSV throat, </a:t>
                      </a:r>
                      <a:r>
                        <a:rPr kumimoji="1" lang="en-US" altLang="ja-JP" sz="1400" b="1" dirty="0">
                          <a:solidFill>
                            <a:srgbClr val="FF0000"/>
                          </a:solidFill>
                          <a:latin typeface="Meiryo UI" pitchFamily="50" charset="-128"/>
                          <a:ea typeface="Meiryo UI" pitchFamily="50" charset="-128"/>
                          <a:cs typeface="Meiryo UI" pitchFamily="50" charset="-128"/>
                        </a:rPr>
                        <a:t>m</a:t>
                      </a:r>
                    </a:p>
                    <a:p>
                      <a:r>
                        <a:rPr kumimoji="1" lang="en-US" altLang="ja-JP" sz="1400" dirty="0">
                          <a:latin typeface="Meiryo UI" pitchFamily="50" charset="-128"/>
                          <a:ea typeface="Meiryo UI" pitchFamily="50" charset="-128"/>
                          <a:cs typeface="Meiryo UI" pitchFamily="50" charset="-128"/>
                        </a:rPr>
                        <a:t>μ is the absolute or dynamic viscosity of the </a:t>
                      </a:r>
                    </a:p>
                    <a:p>
                      <a:r>
                        <a:rPr kumimoji="1" lang="en-US" altLang="ja-JP" sz="1400" dirty="0">
                          <a:latin typeface="Meiryo UI" pitchFamily="50" charset="-128"/>
                          <a:ea typeface="Meiryo UI" pitchFamily="50" charset="-128"/>
                          <a:cs typeface="Meiryo UI" pitchFamily="50" charset="-128"/>
                        </a:rPr>
                        <a:t>   gas, kg/</a:t>
                      </a:r>
                      <a:r>
                        <a:rPr kumimoji="1" lang="en-US" altLang="ja-JP" sz="1400" dirty="0" err="1">
                          <a:latin typeface="Meiryo UI" pitchFamily="50" charset="-128"/>
                          <a:ea typeface="Meiryo UI" pitchFamily="50" charset="-128"/>
                          <a:cs typeface="Meiryo UI" pitchFamily="50" charset="-128"/>
                        </a:rPr>
                        <a:t>ms</a:t>
                      </a:r>
                      <a:endParaRPr kumimoji="1" lang="en-US" altLang="ja-JP" sz="1400" dirty="0">
                        <a:latin typeface="Meiryo UI" pitchFamily="50" charset="-128"/>
                        <a:ea typeface="Meiryo UI" pitchFamily="50" charset="-128"/>
                        <a:cs typeface="Meiryo UI" pitchFamily="50" charset="-128"/>
                      </a:endParaRPr>
                    </a:p>
                    <a:p>
                      <a:r>
                        <a:rPr kumimoji="1" lang="en-US" altLang="ja-JP" sz="1400" dirty="0">
                          <a:latin typeface="Meiryo UI" pitchFamily="50" charset="-128"/>
                          <a:ea typeface="Meiryo UI" pitchFamily="50" charset="-128"/>
                          <a:cs typeface="Meiryo UI" pitchFamily="50" charset="-128"/>
                        </a:rPr>
                        <a:t>b is 1.458 x 10</a:t>
                      </a:r>
                      <a:r>
                        <a:rPr kumimoji="1" lang="en-US" altLang="ja-JP" sz="1400" baseline="30000" dirty="0">
                          <a:latin typeface="Meiryo UI" pitchFamily="50" charset="-128"/>
                          <a:ea typeface="Meiryo UI" pitchFamily="50" charset="-128"/>
                          <a:cs typeface="Meiryo UI" pitchFamily="50" charset="-128"/>
                        </a:rPr>
                        <a:t>6 </a:t>
                      </a:r>
                      <a:r>
                        <a:rPr kumimoji="1" lang="en-US" altLang="ja-JP" sz="1400" dirty="0">
                          <a:latin typeface="Meiryo UI" pitchFamily="50" charset="-128"/>
                          <a:ea typeface="Meiryo UI" pitchFamily="50" charset="-128"/>
                          <a:cs typeface="Meiryo UI" pitchFamily="50" charset="-128"/>
                        </a:rPr>
                        <a:t>(empirical constant), kg/</a:t>
                      </a:r>
                      <a:r>
                        <a:rPr kumimoji="1" lang="en-US" altLang="ja-JP" sz="1400" dirty="0" err="1">
                          <a:latin typeface="Meiryo UI" pitchFamily="50" charset="-128"/>
                          <a:ea typeface="Meiryo UI" pitchFamily="50" charset="-128"/>
                          <a:cs typeface="Meiryo UI" pitchFamily="50" charset="-128"/>
                        </a:rPr>
                        <a:t>ms</a:t>
                      </a:r>
                      <a:r>
                        <a:rPr kumimoji="1" lang="en-US" altLang="ja-JP" sz="1400" baseline="0" dirty="0">
                          <a:latin typeface="Meiryo UI" pitchFamily="50" charset="-128"/>
                          <a:ea typeface="Meiryo UI" pitchFamily="50" charset="-128"/>
                          <a:cs typeface="Meiryo UI" pitchFamily="50" charset="-128"/>
                        </a:rPr>
                        <a:t> </a:t>
                      </a:r>
                      <a:r>
                        <a:rPr kumimoji="1" lang="en-US" altLang="ja-JP" sz="1400" dirty="0">
                          <a:latin typeface="Meiryo UI" pitchFamily="50" charset="-128"/>
                          <a:ea typeface="Meiryo UI" pitchFamily="50" charset="-128"/>
                          <a:cs typeface="Meiryo UI" pitchFamily="50" charset="-128"/>
                        </a:rPr>
                        <a:t>K</a:t>
                      </a:r>
                      <a:r>
                        <a:rPr kumimoji="1" lang="en-US" altLang="ja-JP" sz="1400" baseline="30000" dirty="0">
                          <a:latin typeface="Meiryo UI" pitchFamily="50" charset="-128"/>
                          <a:ea typeface="Meiryo UI" pitchFamily="50" charset="-128"/>
                          <a:cs typeface="Meiryo UI" pitchFamily="50" charset="-128"/>
                        </a:rPr>
                        <a:t>0.5</a:t>
                      </a:r>
                    </a:p>
                    <a:p>
                      <a:r>
                        <a:rPr kumimoji="1" lang="en-US" altLang="ja-JP" sz="1400" dirty="0">
                          <a:latin typeface="Meiryo UI" pitchFamily="50" charset="-128"/>
                          <a:ea typeface="Meiryo UI" pitchFamily="50" charset="-128"/>
                          <a:cs typeface="Meiryo UI" pitchFamily="50" charset="-128"/>
                        </a:rPr>
                        <a:t>S is 110.4 (empirical constant), K</a:t>
                      </a:r>
                    </a:p>
                    <a:p>
                      <a:endParaRPr kumimoji="1" lang="en-US" altLang="ja-JP" sz="800" dirty="0">
                        <a:latin typeface="Meiryo UI" pitchFamily="50" charset="-128"/>
                        <a:ea typeface="Meiryo UI" pitchFamily="50" charset="-128"/>
                        <a:cs typeface="Meiryo UI" pitchFamily="50" charset="-128"/>
                      </a:endParaRPr>
                    </a:p>
                    <a:p>
                      <a:r>
                        <a:rPr kumimoji="1" lang="en-US" altLang="ja-JP" sz="1400" dirty="0">
                          <a:latin typeface="Meiryo UI" pitchFamily="50" charset="-128"/>
                          <a:ea typeface="Meiryo UI" pitchFamily="50" charset="-128"/>
                          <a:cs typeface="Meiryo UI" pitchFamily="50" charset="-128"/>
                        </a:rPr>
                        <a:t>Because Q</a:t>
                      </a:r>
                      <a:r>
                        <a:rPr kumimoji="1" lang="en-US" altLang="ja-JP" sz="1400" strike="noStrike" baseline="-25000" dirty="0">
                          <a:latin typeface="Meiryo UI" pitchFamily="50" charset="-128"/>
                          <a:ea typeface="Meiryo UI" pitchFamily="50" charset="-128"/>
                          <a:cs typeface="Meiryo UI" pitchFamily="50" charset="-128"/>
                        </a:rPr>
                        <a:t>SSV</a:t>
                      </a:r>
                      <a:r>
                        <a:rPr kumimoji="1" lang="en-US" altLang="ja-JP" sz="1400" dirty="0">
                          <a:latin typeface="Meiryo UI" pitchFamily="50" charset="-128"/>
                          <a:ea typeface="Meiryo UI" pitchFamily="50" charset="-128"/>
                          <a:cs typeface="Meiryo UI" pitchFamily="50" charset="-128"/>
                        </a:rPr>
                        <a:t> is an input to the Re equation,</a:t>
                      </a:r>
                    </a:p>
                    <a:p>
                      <a:r>
                        <a:rPr kumimoji="1" lang="en-US" altLang="ja-JP" sz="1400" dirty="0">
                          <a:latin typeface="Meiryo UI" pitchFamily="50" charset="-128"/>
                          <a:ea typeface="Meiryo UI" pitchFamily="50" charset="-128"/>
                          <a:cs typeface="Meiryo UI" pitchFamily="50" charset="-128"/>
                        </a:rPr>
                        <a:t>the calculations shall be started with an initial guess for Q</a:t>
                      </a:r>
                      <a:r>
                        <a:rPr kumimoji="1" lang="en-US" altLang="ja-JP" sz="1400" strike="noStrike" baseline="-25000" dirty="0">
                          <a:latin typeface="Meiryo UI" pitchFamily="50" charset="-128"/>
                          <a:ea typeface="Meiryo UI" pitchFamily="50" charset="-128"/>
                          <a:cs typeface="Meiryo UI" pitchFamily="50" charset="-128"/>
                        </a:rPr>
                        <a:t>SSV</a:t>
                      </a:r>
                      <a:r>
                        <a:rPr kumimoji="1" lang="en-US" altLang="ja-JP" sz="1400" dirty="0">
                          <a:latin typeface="Meiryo UI" pitchFamily="50" charset="-128"/>
                          <a:ea typeface="Meiryo UI" pitchFamily="50" charset="-128"/>
                          <a:cs typeface="Meiryo UI" pitchFamily="50" charset="-128"/>
                        </a:rPr>
                        <a:t> or C</a:t>
                      </a:r>
                      <a:r>
                        <a:rPr kumimoji="1" lang="en-US" altLang="ja-JP" sz="1400" strike="noStrike" baseline="-25000" dirty="0">
                          <a:latin typeface="Meiryo UI" pitchFamily="50" charset="-128"/>
                          <a:ea typeface="Meiryo UI" pitchFamily="50" charset="-128"/>
                          <a:cs typeface="Meiryo UI" pitchFamily="50" charset="-128"/>
                        </a:rPr>
                        <a:t>d</a:t>
                      </a:r>
                      <a:r>
                        <a:rPr kumimoji="1" lang="en-US" altLang="ja-JP" sz="1400" dirty="0">
                          <a:latin typeface="Meiryo UI" pitchFamily="50" charset="-128"/>
                          <a:ea typeface="Meiryo UI" pitchFamily="50" charset="-128"/>
                          <a:cs typeface="Meiryo UI" pitchFamily="50" charset="-128"/>
                        </a:rPr>
                        <a:t> of the calibration </a:t>
                      </a:r>
                      <a:r>
                        <a:rPr kumimoji="1" lang="en-US" altLang="ja-JP" sz="1400" dirty="0" err="1">
                          <a:latin typeface="Meiryo UI" pitchFamily="50" charset="-128"/>
                          <a:ea typeface="Meiryo UI" pitchFamily="50" charset="-128"/>
                          <a:cs typeface="Meiryo UI" pitchFamily="50" charset="-128"/>
                        </a:rPr>
                        <a:t>venturi</a:t>
                      </a:r>
                      <a:r>
                        <a:rPr kumimoji="1" lang="en-US" altLang="ja-JP" sz="1400" dirty="0">
                          <a:latin typeface="Meiryo UI" pitchFamily="50" charset="-128"/>
                          <a:ea typeface="Meiryo UI" pitchFamily="50" charset="-128"/>
                          <a:cs typeface="Meiryo UI" pitchFamily="50" charset="-128"/>
                        </a:rPr>
                        <a:t>, and repeated until Q</a:t>
                      </a:r>
                      <a:r>
                        <a:rPr kumimoji="1" lang="en-US" altLang="ja-JP" sz="1400" strike="noStrike" baseline="-25000" dirty="0">
                          <a:latin typeface="Meiryo UI" pitchFamily="50" charset="-128"/>
                          <a:ea typeface="Meiryo UI" pitchFamily="50" charset="-128"/>
                          <a:cs typeface="Meiryo UI" pitchFamily="50" charset="-128"/>
                        </a:rPr>
                        <a:t>SSV</a:t>
                      </a:r>
                      <a:r>
                        <a:rPr kumimoji="1" lang="en-US" altLang="ja-JP" sz="1400" dirty="0">
                          <a:latin typeface="Meiryo UI" pitchFamily="50" charset="-128"/>
                          <a:ea typeface="Meiryo UI" pitchFamily="50" charset="-128"/>
                          <a:cs typeface="Meiryo UI" pitchFamily="50" charset="-128"/>
                        </a:rPr>
                        <a:t> converges. </a:t>
                      </a:r>
                    </a:p>
                    <a:p>
                      <a:r>
                        <a:rPr kumimoji="1" lang="en-US" altLang="ja-JP" sz="1400" dirty="0">
                          <a:latin typeface="Meiryo UI" pitchFamily="50" charset="-128"/>
                          <a:ea typeface="Meiryo UI" pitchFamily="50" charset="-128"/>
                          <a:cs typeface="Meiryo UI" pitchFamily="50" charset="-128"/>
                        </a:rPr>
                        <a:t>The convergence method shall be accurate to 0.1 per cent of point or better.</a:t>
                      </a:r>
                    </a:p>
                    <a:p>
                      <a:r>
                        <a:rPr kumimoji="1" lang="en-US" altLang="ja-JP" sz="1400" dirty="0">
                          <a:latin typeface="Meiryo UI" pitchFamily="50" charset="-128"/>
                          <a:ea typeface="Meiryo UI" pitchFamily="50" charset="-128"/>
                          <a:cs typeface="Meiryo UI" pitchFamily="50" charset="-128"/>
                        </a:rPr>
                        <a:t>For a minimum of sixteen points in the region of subsonic flow, the calculated values of C</a:t>
                      </a:r>
                      <a:r>
                        <a:rPr kumimoji="1" lang="en-US" altLang="ja-JP" sz="1400" strike="noStrike" baseline="-25000" dirty="0">
                          <a:latin typeface="Meiryo UI" pitchFamily="50" charset="-128"/>
                          <a:ea typeface="Meiryo UI" pitchFamily="50" charset="-128"/>
                          <a:cs typeface="Meiryo UI" pitchFamily="50" charset="-128"/>
                        </a:rPr>
                        <a:t>d</a:t>
                      </a:r>
                      <a:r>
                        <a:rPr kumimoji="1" lang="en-US" altLang="ja-JP" sz="1400" dirty="0">
                          <a:latin typeface="Meiryo UI" pitchFamily="50" charset="-128"/>
                          <a:ea typeface="Meiryo UI" pitchFamily="50" charset="-128"/>
                          <a:cs typeface="Meiryo UI" pitchFamily="50" charset="-128"/>
                        </a:rPr>
                        <a:t> from the resulting calibration curve fit equation shall be within ±0.5 per cent of the measured C</a:t>
                      </a:r>
                      <a:r>
                        <a:rPr kumimoji="1" lang="en-US" altLang="ja-JP" sz="1400" strike="noStrike" baseline="-25000" dirty="0">
                          <a:latin typeface="Meiryo UI" pitchFamily="50" charset="-128"/>
                          <a:ea typeface="Meiryo UI" pitchFamily="50" charset="-128"/>
                          <a:cs typeface="Meiryo UI" pitchFamily="50" charset="-128"/>
                        </a:rPr>
                        <a:t>d</a:t>
                      </a:r>
                      <a:r>
                        <a:rPr kumimoji="1" lang="en-US" altLang="ja-JP" sz="1400" dirty="0">
                          <a:latin typeface="Meiryo UI" pitchFamily="50" charset="-128"/>
                          <a:ea typeface="Meiryo UI" pitchFamily="50" charset="-128"/>
                          <a:cs typeface="Meiryo UI" pitchFamily="50" charset="-128"/>
                        </a:rPr>
                        <a:t> for each calibration point.</a:t>
                      </a:r>
                    </a:p>
                  </a:txBody>
                  <a:tcPr/>
                </a:tc>
                <a:tc>
                  <a:txBody>
                    <a:bodyPr/>
                    <a:lstStyle/>
                    <a:p>
                      <a:endParaRPr kumimoji="1" lang="en-US" altLang="ja-JP" sz="1400" dirty="0">
                        <a:latin typeface="Meiryo UI" pitchFamily="50" charset="-128"/>
                        <a:ea typeface="Meiryo UI" pitchFamily="50" charset="-128"/>
                        <a:cs typeface="Meiryo UI" pitchFamily="50" charset="-128"/>
                      </a:endParaRPr>
                    </a:p>
                    <a:p>
                      <a:endParaRPr kumimoji="1" lang="en-US" altLang="ja-JP" sz="800" dirty="0">
                        <a:latin typeface="Meiryo UI" pitchFamily="50" charset="-128"/>
                        <a:ea typeface="Meiryo UI" pitchFamily="50" charset="-128"/>
                        <a:cs typeface="Meiryo UI" pitchFamily="50" charset="-128"/>
                      </a:endParaRPr>
                    </a:p>
                    <a:p>
                      <a:endParaRPr kumimoji="1" lang="en-US" altLang="ja-JP" sz="800" dirty="0">
                        <a:latin typeface="Meiryo UI" pitchFamily="50" charset="-128"/>
                        <a:ea typeface="Meiryo UI" pitchFamily="50" charset="-128"/>
                        <a:cs typeface="Meiryo UI" pitchFamily="50" charset="-128"/>
                      </a:endParaRPr>
                    </a:p>
                    <a:p>
                      <a:r>
                        <a:rPr kumimoji="1" lang="en-US" altLang="ja-JP" sz="1400" dirty="0">
                          <a:latin typeface="Meiryo UI" pitchFamily="50" charset="-128"/>
                          <a:ea typeface="Meiryo UI" pitchFamily="50" charset="-128"/>
                          <a:cs typeface="Meiryo UI" pitchFamily="50" charset="-128"/>
                        </a:rPr>
                        <a:t>With</a:t>
                      </a:r>
                    </a:p>
                    <a:p>
                      <a:endParaRPr kumimoji="1" lang="en-US" altLang="ja-JP" sz="1400" dirty="0">
                        <a:latin typeface="Meiryo UI" pitchFamily="50" charset="-128"/>
                        <a:ea typeface="Meiryo UI" pitchFamily="50" charset="-128"/>
                        <a:cs typeface="Meiryo UI" pitchFamily="50" charset="-128"/>
                      </a:endParaRPr>
                    </a:p>
                    <a:p>
                      <a:endParaRPr kumimoji="1" lang="en-US" altLang="ja-JP" sz="1400" dirty="0">
                        <a:latin typeface="Meiryo UI" pitchFamily="50" charset="-128"/>
                        <a:ea typeface="Meiryo UI" pitchFamily="50" charset="-128"/>
                        <a:cs typeface="Meiryo UI" pitchFamily="50" charset="-128"/>
                      </a:endParaRPr>
                    </a:p>
                    <a:p>
                      <a:r>
                        <a:rPr kumimoji="1" lang="en-US" altLang="ja-JP" sz="1400" dirty="0">
                          <a:latin typeface="Meiryo UI" pitchFamily="50" charset="-128"/>
                          <a:ea typeface="Meiryo UI" pitchFamily="50" charset="-128"/>
                          <a:cs typeface="Meiryo UI" pitchFamily="50" charset="-128"/>
                        </a:rPr>
                        <a:t>Where:</a:t>
                      </a:r>
                    </a:p>
                    <a:p>
                      <a:r>
                        <a:rPr kumimoji="1" lang="en-US" altLang="ja-JP" sz="1400" dirty="0">
                          <a:latin typeface="Meiryo UI" pitchFamily="50" charset="-128"/>
                          <a:ea typeface="Meiryo UI" pitchFamily="50" charset="-128"/>
                          <a:cs typeface="Meiryo UI" pitchFamily="50" charset="-128"/>
                        </a:rPr>
                        <a:t>A</a:t>
                      </a:r>
                      <a:r>
                        <a:rPr kumimoji="1" lang="en-US" altLang="ja-JP" sz="1400" baseline="-25000" dirty="0">
                          <a:latin typeface="Meiryo UI" pitchFamily="50" charset="-128"/>
                          <a:ea typeface="Meiryo UI" pitchFamily="50" charset="-128"/>
                          <a:cs typeface="Meiryo UI" pitchFamily="50" charset="-128"/>
                        </a:rPr>
                        <a:t>1</a:t>
                      </a:r>
                      <a:r>
                        <a:rPr kumimoji="1" lang="en-US" altLang="ja-JP" sz="1400" dirty="0">
                          <a:latin typeface="Meiryo UI" pitchFamily="50" charset="-128"/>
                          <a:ea typeface="Meiryo UI" pitchFamily="50" charset="-128"/>
                          <a:cs typeface="Meiryo UI" pitchFamily="50" charset="-128"/>
                        </a:rPr>
                        <a:t> is </a:t>
                      </a:r>
                      <a:r>
                        <a:rPr kumimoji="1" lang="en-US" altLang="ja-JP" sz="1400" b="1" dirty="0">
                          <a:solidFill>
                            <a:srgbClr val="FF0000"/>
                          </a:solidFill>
                          <a:latin typeface="Meiryo UI" pitchFamily="50" charset="-128"/>
                          <a:ea typeface="Meiryo UI" pitchFamily="50" charset="-128"/>
                          <a:cs typeface="Meiryo UI" pitchFamily="50" charset="-128"/>
                        </a:rPr>
                        <a:t>27.43831</a:t>
                      </a:r>
                      <a:r>
                        <a:rPr kumimoji="1" lang="en-US" altLang="ja-JP" sz="1400" dirty="0">
                          <a:latin typeface="Meiryo UI" pitchFamily="50" charset="-128"/>
                          <a:ea typeface="Meiryo UI" pitchFamily="50" charset="-128"/>
                          <a:cs typeface="Meiryo UI" pitchFamily="50" charset="-128"/>
                        </a:rPr>
                        <a:t> in SI units of</a:t>
                      </a:r>
                    </a:p>
                    <a:p>
                      <a:endParaRPr kumimoji="1" lang="en-US" altLang="ja-JP" sz="800" dirty="0">
                        <a:latin typeface="Meiryo UI" pitchFamily="50" charset="-128"/>
                        <a:ea typeface="Meiryo UI" pitchFamily="50" charset="-128"/>
                        <a:cs typeface="Meiryo UI" pitchFamily="50" charset="-128"/>
                      </a:endParaRPr>
                    </a:p>
                    <a:p>
                      <a:r>
                        <a:rPr kumimoji="1" lang="en-US" altLang="ja-JP" sz="1400" dirty="0">
                          <a:latin typeface="Meiryo UI" pitchFamily="50" charset="-128"/>
                          <a:ea typeface="Meiryo UI" pitchFamily="50" charset="-128"/>
                          <a:cs typeface="Meiryo UI" pitchFamily="50" charset="-128"/>
                        </a:rPr>
                        <a:t>Q</a:t>
                      </a:r>
                      <a:r>
                        <a:rPr kumimoji="1" lang="en-US" altLang="ja-JP" sz="1400" baseline="-25000" dirty="0">
                          <a:latin typeface="Meiryo UI" pitchFamily="50" charset="-128"/>
                          <a:ea typeface="Meiryo UI" pitchFamily="50" charset="-128"/>
                          <a:cs typeface="Meiryo UI" pitchFamily="50" charset="-128"/>
                        </a:rPr>
                        <a:t>SSV</a:t>
                      </a:r>
                      <a:r>
                        <a:rPr kumimoji="1" lang="en-US" altLang="ja-JP" sz="1400" dirty="0">
                          <a:latin typeface="Meiryo UI" pitchFamily="50" charset="-128"/>
                          <a:ea typeface="Meiryo UI" pitchFamily="50" charset="-128"/>
                          <a:cs typeface="Meiryo UI" pitchFamily="50" charset="-128"/>
                        </a:rPr>
                        <a:t> is the airflow rate at standard conditions </a:t>
                      </a:r>
                    </a:p>
                    <a:p>
                      <a:r>
                        <a:rPr kumimoji="1" lang="en-US" altLang="ja-JP" sz="1400" dirty="0">
                          <a:latin typeface="Meiryo UI" pitchFamily="50" charset="-128"/>
                          <a:ea typeface="Meiryo UI" pitchFamily="50" charset="-128"/>
                          <a:cs typeface="Meiryo UI" pitchFamily="50" charset="-128"/>
                        </a:rPr>
                        <a:t>       (101.3 </a:t>
                      </a:r>
                      <a:r>
                        <a:rPr kumimoji="1" lang="en-US" altLang="ja-JP" sz="1400" dirty="0" err="1">
                          <a:latin typeface="Meiryo UI" pitchFamily="50" charset="-128"/>
                          <a:ea typeface="Meiryo UI" pitchFamily="50" charset="-128"/>
                          <a:cs typeface="Meiryo UI" pitchFamily="50" charset="-128"/>
                        </a:rPr>
                        <a:t>kPa</a:t>
                      </a:r>
                      <a:r>
                        <a:rPr kumimoji="1" lang="en-US" altLang="ja-JP" sz="1400" dirty="0">
                          <a:latin typeface="Meiryo UI" pitchFamily="50" charset="-128"/>
                          <a:ea typeface="Meiryo UI" pitchFamily="50" charset="-128"/>
                          <a:cs typeface="Meiryo UI" pitchFamily="50" charset="-128"/>
                        </a:rPr>
                        <a:t>, 273 K), m</a:t>
                      </a:r>
                      <a:r>
                        <a:rPr kumimoji="1" lang="en-US" altLang="ja-JP" sz="1400" baseline="30000" dirty="0">
                          <a:latin typeface="Meiryo UI" pitchFamily="50" charset="-128"/>
                          <a:ea typeface="Meiryo UI" pitchFamily="50" charset="-128"/>
                          <a:cs typeface="Meiryo UI" pitchFamily="50" charset="-128"/>
                        </a:rPr>
                        <a:t>3</a:t>
                      </a:r>
                      <a:r>
                        <a:rPr kumimoji="1" lang="en-US" altLang="ja-JP" sz="1400" dirty="0">
                          <a:latin typeface="Meiryo UI" pitchFamily="50" charset="-128"/>
                          <a:ea typeface="Meiryo UI" pitchFamily="50" charset="-128"/>
                          <a:cs typeface="Meiryo UI" pitchFamily="50" charset="-128"/>
                        </a:rPr>
                        <a:t>/s</a:t>
                      </a:r>
                    </a:p>
                    <a:p>
                      <a:r>
                        <a:rPr kumimoji="1" lang="en-US" altLang="ja-JP" sz="1400" dirty="0" err="1">
                          <a:latin typeface="Meiryo UI" pitchFamily="50" charset="-128"/>
                          <a:ea typeface="Meiryo UI" pitchFamily="50" charset="-128"/>
                          <a:cs typeface="Meiryo UI" pitchFamily="50" charset="-128"/>
                        </a:rPr>
                        <a:t>d</a:t>
                      </a:r>
                      <a:r>
                        <a:rPr kumimoji="1" lang="en-US" altLang="ja-JP" sz="1400" baseline="-25000" dirty="0" err="1">
                          <a:latin typeface="Meiryo UI" pitchFamily="50" charset="-128"/>
                          <a:ea typeface="Meiryo UI" pitchFamily="50" charset="-128"/>
                          <a:cs typeface="Meiryo UI" pitchFamily="50" charset="-128"/>
                        </a:rPr>
                        <a:t>V</a:t>
                      </a:r>
                      <a:r>
                        <a:rPr kumimoji="1" lang="en-US" altLang="ja-JP" sz="1400" dirty="0">
                          <a:latin typeface="Meiryo UI" pitchFamily="50" charset="-128"/>
                          <a:ea typeface="Meiryo UI" pitchFamily="50" charset="-128"/>
                          <a:cs typeface="Meiryo UI" pitchFamily="50" charset="-128"/>
                        </a:rPr>
                        <a:t> is the diameter of the SSV throat, </a:t>
                      </a:r>
                      <a:r>
                        <a:rPr kumimoji="1" lang="en-US" altLang="ja-JP" sz="1400" b="1" dirty="0">
                          <a:solidFill>
                            <a:srgbClr val="FF0000"/>
                          </a:solidFill>
                          <a:latin typeface="Meiryo UI" pitchFamily="50" charset="-128"/>
                          <a:ea typeface="Meiryo UI" pitchFamily="50" charset="-128"/>
                          <a:cs typeface="Meiryo UI" pitchFamily="50" charset="-128"/>
                        </a:rPr>
                        <a:t>mm</a:t>
                      </a:r>
                    </a:p>
                    <a:p>
                      <a:r>
                        <a:rPr kumimoji="1" lang="en-US" altLang="ja-JP" sz="1400" dirty="0">
                          <a:latin typeface="Meiryo UI" pitchFamily="50" charset="-128"/>
                          <a:ea typeface="Meiryo UI" pitchFamily="50" charset="-128"/>
                          <a:cs typeface="Meiryo UI" pitchFamily="50" charset="-128"/>
                        </a:rPr>
                        <a:t>μ is the absolute or dynamic viscosity of the </a:t>
                      </a:r>
                    </a:p>
                    <a:p>
                      <a:r>
                        <a:rPr kumimoji="1" lang="en-US" altLang="ja-JP" sz="1400" dirty="0">
                          <a:latin typeface="Meiryo UI" pitchFamily="50" charset="-128"/>
                          <a:ea typeface="Meiryo UI" pitchFamily="50" charset="-128"/>
                          <a:cs typeface="Meiryo UI" pitchFamily="50" charset="-128"/>
                        </a:rPr>
                        <a:t>   gas, kg/</a:t>
                      </a:r>
                      <a:r>
                        <a:rPr kumimoji="1" lang="en-US" altLang="ja-JP" sz="1400" dirty="0" err="1">
                          <a:latin typeface="Meiryo UI" pitchFamily="50" charset="-128"/>
                          <a:ea typeface="Meiryo UI" pitchFamily="50" charset="-128"/>
                          <a:cs typeface="Meiryo UI" pitchFamily="50" charset="-128"/>
                        </a:rPr>
                        <a:t>ms</a:t>
                      </a:r>
                      <a:endParaRPr kumimoji="1" lang="en-US" altLang="ja-JP" sz="1400" dirty="0">
                        <a:latin typeface="Meiryo UI" pitchFamily="50" charset="-128"/>
                        <a:ea typeface="Meiryo UI" pitchFamily="50" charset="-128"/>
                        <a:cs typeface="Meiryo UI" pitchFamily="50" charset="-128"/>
                      </a:endParaRPr>
                    </a:p>
                    <a:p>
                      <a:r>
                        <a:rPr kumimoji="1" lang="en-US" altLang="ja-JP" sz="1400" dirty="0">
                          <a:latin typeface="Meiryo UI" pitchFamily="50" charset="-128"/>
                          <a:ea typeface="Meiryo UI" pitchFamily="50" charset="-128"/>
                          <a:cs typeface="Meiryo UI" pitchFamily="50" charset="-128"/>
                        </a:rPr>
                        <a:t>b is 1.458 x 10</a:t>
                      </a:r>
                      <a:r>
                        <a:rPr kumimoji="1" lang="en-US" altLang="ja-JP" sz="1400" baseline="30000" dirty="0">
                          <a:latin typeface="Meiryo UI" pitchFamily="50" charset="-128"/>
                          <a:ea typeface="Meiryo UI" pitchFamily="50" charset="-128"/>
                          <a:cs typeface="Meiryo UI" pitchFamily="50" charset="-128"/>
                        </a:rPr>
                        <a:t>6 </a:t>
                      </a:r>
                      <a:r>
                        <a:rPr kumimoji="1" lang="en-US" altLang="ja-JP" sz="1400" dirty="0">
                          <a:latin typeface="Meiryo UI" pitchFamily="50" charset="-128"/>
                          <a:ea typeface="Meiryo UI" pitchFamily="50" charset="-128"/>
                          <a:cs typeface="Meiryo UI" pitchFamily="50" charset="-128"/>
                        </a:rPr>
                        <a:t>(empirical constant), kg/</a:t>
                      </a:r>
                      <a:r>
                        <a:rPr kumimoji="1" lang="en-US" altLang="ja-JP" sz="1400" dirty="0" err="1">
                          <a:latin typeface="Meiryo UI" pitchFamily="50" charset="-128"/>
                          <a:ea typeface="Meiryo UI" pitchFamily="50" charset="-128"/>
                          <a:cs typeface="Meiryo UI" pitchFamily="50" charset="-128"/>
                        </a:rPr>
                        <a:t>ms</a:t>
                      </a:r>
                      <a:r>
                        <a:rPr kumimoji="1" lang="en-US" altLang="ja-JP" sz="1400" baseline="0" dirty="0">
                          <a:latin typeface="Meiryo UI" pitchFamily="50" charset="-128"/>
                          <a:ea typeface="Meiryo UI" pitchFamily="50" charset="-128"/>
                          <a:cs typeface="Meiryo UI" pitchFamily="50" charset="-128"/>
                        </a:rPr>
                        <a:t> </a:t>
                      </a:r>
                      <a:r>
                        <a:rPr kumimoji="1" lang="en-US" altLang="ja-JP" sz="1400" dirty="0">
                          <a:latin typeface="Meiryo UI" pitchFamily="50" charset="-128"/>
                          <a:ea typeface="Meiryo UI" pitchFamily="50" charset="-128"/>
                          <a:cs typeface="Meiryo UI" pitchFamily="50" charset="-128"/>
                        </a:rPr>
                        <a:t>K</a:t>
                      </a:r>
                      <a:r>
                        <a:rPr kumimoji="1" lang="en-US" altLang="ja-JP" sz="1400" baseline="30000" dirty="0">
                          <a:latin typeface="Meiryo UI" pitchFamily="50" charset="-128"/>
                          <a:ea typeface="Meiryo UI" pitchFamily="50" charset="-128"/>
                          <a:cs typeface="Meiryo UI" pitchFamily="50" charset="-128"/>
                        </a:rPr>
                        <a:t>0.5</a:t>
                      </a:r>
                    </a:p>
                    <a:p>
                      <a:r>
                        <a:rPr kumimoji="1" lang="en-US" altLang="ja-JP" sz="1400" dirty="0">
                          <a:latin typeface="Meiryo UI" pitchFamily="50" charset="-128"/>
                          <a:ea typeface="Meiryo UI" pitchFamily="50" charset="-128"/>
                          <a:cs typeface="Meiryo UI" pitchFamily="50" charset="-128"/>
                        </a:rPr>
                        <a:t>S is 110.4 (empirical constant), K</a:t>
                      </a:r>
                    </a:p>
                    <a:p>
                      <a:endParaRPr kumimoji="1" lang="en-US" altLang="ja-JP" sz="800" dirty="0">
                        <a:latin typeface="Meiryo UI" pitchFamily="50" charset="-128"/>
                        <a:ea typeface="Meiryo UI" pitchFamily="50" charset="-128"/>
                        <a:cs typeface="Meiryo UI" pitchFamily="50" charset="-128"/>
                      </a:endParaRPr>
                    </a:p>
                    <a:p>
                      <a:r>
                        <a:rPr kumimoji="1" lang="en-US" altLang="ja-JP" sz="1400" dirty="0">
                          <a:latin typeface="Meiryo UI" pitchFamily="50" charset="-128"/>
                          <a:ea typeface="Meiryo UI" pitchFamily="50" charset="-128"/>
                          <a:cs typeface="Meiryo UI" pitchFamily="50" charset="-128"/>
                        </a:rPr>
                        <a:t>Because Q</a:t>
                      </a:r>
                      <a:r>
                        <a:rPr kumimoji="1" lang="en-US" altLang="ja-JP" sz="1400" baseline="-25000" dirty="0">
                          <a:latin typeface="Meiryo UI" pitchFamily="50" charset="-128"/>
                          <a:ea typeface="Meiryo UI" pitchFamily="50" charset="-128"/>
                          <a:cs typeface="Meiryo UI" pitchFamily="50" charset="-128"/>
                        </a:rPr>
                        <a:t>SSV</a:t>
                      </a:r>
                      <a:r>
                        <a:rPr kumimoji="1" lang="en-US" altLang="ja-JP" sz="1400" dirty="0">
                          <a:latin typeface="Meiryo UI" pitchFamily="50" charset="-128"/>
                          <a:ea typeface="Meiryo UI" pitchFamily="50" charset="-128"/>
                          <a:cs typeface="Meiryo UI" pitchFamily="50" charset="-128"/>
                        </a:rPr>
                        <a:t> is an input to the Re equation, </a:t>
                      </a:r>
                    </a:p>
                    <a:p>
                      <a:r>
                        <a:rPr kumimoji="1" lang="en-US" altLang="ja-JP" sz="1400" dirty="0">
                          <a:latin typeface="Meiryo UI" pitchFamily="50" charset="-128"/>
                          <a:ea typeface="Meiryo UI" pitchFamily="50" charset="-128"/>
                          <a:cs typeface="Meiryo UI" pitchFamily="50" charset="-128"/>
                        </a:rPr>
                        <a:t>the calculations shall be started with an initial guess for Q</a:t>
                      </a:r>
                      <a:r>
                        <a:rPr kumimoji="1" lang="en-US" altLang="ja-JP" sz="1400" baseline="-25000" dirty="0">
                          <a:latin typeface="Meiryo UI" pitchFamily="50" charset="-128"/>
                          <a:ea typeface="Meiryo UI" pitchFamily="50" charset="-128"/>
                          <a:cs typeface="Meiryo UI" pitchFamily="50" charset="-128"/>
                        </a:rPr>
                        <a:t>SSV</a:t>
                      </a:r>
                      <a:r>
                        <a:rPr kumimoji="1" lang="en-US" altLang="ja-JP" sz="1400" dirty="0">
                          <a:latin typeface="Meiryo UI" pitchFamily="50" charset="-128"/>
                          <a:ea typeface="Meiryo UI" pitchFamily="50" charset="-128"/>
                          <a:cs typeface="Meiryo UI" pitchFamily="50" charset="-128"/>
                        </a:rPr>
                        <a:t> or C</a:t>
                      </a:r>
                      <a:r>
                        <a:rPr kumimoji="1" lang="en-US" altLang="ja-JP" sz="1400" baseline="-25000" dirty="0">
                          <a:latin typeface="Meiryo UI" pitchFamily="50" charset="-128"/>
                          <a:ea typeface="Meiryo UI" pitchFamily="50" charset="-128"/>
                          <a:cs typeface="Meiryo UI" pitchFamily="50" charset="-128"/>
                        </a:rPr>
                        <a:t>d</a:t>
                      </a:r>
                      <a:r>
                        <a:rPr kumimoji="1" lang="en-US" altLang="ja-JP" sz="1400" dirty="0">
                          <a:latin typeface="Meiryo UI" pitchFamily="50" charset="-128"/>
                          <a:ea typeface="Meiryo UI" pitchFamily="50" charset="-128"/>
                          <a:cs typeface="Meiryo UI" pitchFamily="50" charset="-128"/>
                        </a:rPr>
                        <a:t> of the calibration </a:t>
                      </a:r>
                      <a:r>
                        <a:rPr kumimoji="1" lang="en-US" altLang="ja-JP" sz="1400" dirty="0" err="1">
                          <a:latin typeface="Meiryo UI" pitchFamily="50" charset="-128"/>
                          <a:ea typeface="Meiryo UI" pitchFamily="50" charset="-128"/>
                          <a:cs typeface="Meiryo UI" pitchFamily="50" charset="-128"/>
                        </a:rPr>
                        <a:t>venturi</a:t>
                      </a:r>
                      <a:r>
                        <a:rPr kumimoji="1" lang="en-US" altLang="ja-JP" sz="1400" dirty="0">
                          <a:latin typeface="Meiryo UI" pitchFamily="50" charset="-128"/>
                          <a:ea typeface="Meiryo UI" pitchFamily="50" charset="-128"/>
                          <a:cs typeface="Meiryo UI" pitchFamily="50" charset="-128"/>
                        </a:rPr>
                        <a:t>, </a:t>
                      </a:r>
                    </a:p>
                    <a:p>
                      <a:r>
                        <a:rPr kumimoji="1" lang="en-US" altLang="ja-JP" sz="1400" dirty="0">
                          <a:latin typeface="Meiryo UI" pitchFamily="50" charset="-128"/>
                          <a:ea typeface="Meiryo UI" pitchFamily="50" charset="-128"/>
                          <a:cs typeface="Meiryo UI" pitchFamily="50" charset="-128"/>
                        </a:rPr>
                        <a:t>and repeated until Q</a:t>
                      </a:r>
                      <a:r>
                        <a:rPr kumimoji="1" lang="en-US" altLang="ja-JP" sz="1400" baseline="-25000" dirty="0">
                          <a:latin typeface="Meiryo UI" pitchFamily="50" charset="-128"/>
                          <a:ea typeface="Meiryo UI" pitchFamily="50" charset="-128"/>
                          <a:cs typeface="Meiryo UI" pitchFamily="50" charset="-128"/>
                        </a:rPr>
                        <a:t>SS</a:t>
                      </a:r>
                      <a:r>
                        <a:rPr kumimoji="1" lang="en-US" altLang="ja-JP" sz="1400" dirty="0">
                          <a:latin typeface="Meiryo UI" pitchFamily="50" charset="-128"/>
                          <a:ea typeface="Meiryo UI" pitchFamily="50" charset="-128"/>
                          <a:cs typeface="Meiryo UI" pitchFamily="50" charset="-128"/>
                        </a:rPr>
                        <a:t>V converges. </a:t>
                      </a:r>
                    </a:p>
                    <a:p>
                      <a:r>
                        <a:rPr kumimoji="1" lang="en-US" altLang="ja-JP" sz="1400" dirty="0">
                          <a:latin typeface="Meiryo UI" pitchFamily="50" charset="-128"/>
                          <a:ea typeface="Meiryo UI" pitchFamily="50" charset="-128"/>
                          <a:cs typeface="Meiryo UI" pitchFamily="50" charset="-128"/>
                        </a:rPr>
                        <a:t>The convergence method shall be accurate to </a:t>
                      </a:r>
                    </a:p>
                    <a:p>
                      <a:r>
                        <a:rPr kumimoji="1" lang="en-US" altLang="ja-JP" sz="1400" dirty="0">
                          <a:latin typeface="Meiryo UI" pitchFamily="50" charset="-128"/>
                          <a:ea typeface="Meiryo UI" pitchFamily="50" charset="-128"/>
                          <a:cs typeface="Meiryo UI" pitchFamily="50" charset="-128"/>
                        </a:rPr>
                        <a:t>0.1 per cent of point or better.</a:t>
                      </a:r>
                    </a:p>
                    <a:p>
                      <a:r>
                        <a:rPr kumimoji="1" lang="en-US" altLang="ja-JP" sz="1400" dirty="0">
                          <a:latin typeface="Meiryo UI" pitchFamily="50" charset="-128"/>
                          <a:ea typeface="Meiryo UI" pitchFamily="50" charset="-128"/>
                          <a:cs typeface="Meiryo UI" pitchFamily="50" charset="-128"/>
                        </a:rPr>
                        <a:t>For a minimum of sixteen points in the region of subsonic flow, the calculated values of C</a:t>
                      </a:r>
                      <a:r>
                        <a:rPr kumimoji="1" lang="en-US" altLang="ja-JP" sz="1400" baseline="-25000" dirty="0">
                          <a:latin typeface="Meiryo UI" pitchFamily="50" charset="-128"/>
                          <a:ea typeface="Meiryo UI" pitchFamily="50" charset="-128"/>
                          <a:cs typeface="Meiryo UI" pitchFamily="50" charset="-128"/>
                        </a:rPr>
                        <a:t>d</a:t>
                      </a:r>
                      <a:r>
                        <a:rPr kumimoji="1" lang="en-US" altLang="ja-JP" sz="1400" dirty="0">
                          <a:latin typeface="Meiryo UI" pitchFamily="50" charset="-128"/>
                          <a:ea typeface="Meiryo UI" pitchFamily="50" charset="-128"/>
                          <a:cs typeface="Meiryo UI" pitchFamily="50" charset="-128"/>
                        </a:rPr>
                        <a:t> from the resulting calibration curve fit equation shall </a:t>
                      </a:r>
                    </a:p>
                    <a:p>
                      <a:r>
                        <a:rPr kumimoji="1" lang="en-US" altLang="ja-JP" sz="1400" dirty="0">
                          <a:latin typeface="Meiryo UI" pitchFamily="50" charset="-128"/>
                          <a:ea typeface="Meiryo UI" pitchFamily="50" charset="-128"/>
                          <a:cs typeface="Meiryo UI" pitchFamily="50" charset="-128"/>
                        </a:rPr>
                        <a:t>be within ±0.5 per cent of the measured C</a:t>
                      </a:r>
                      <a:r>
                        <a:rPr kumimoji="1" lang="en-US" altLang="ja-JP" sz="1400" baseline="-25000" dirty="0">
                          <a:latin typeface="Meiryo UI" pitchFamily="50" charset="-128"/>
                          <a:ea typeface="Meiryo UI" pitchFamily="50" charset="-128"/>
                          <a:cs typeface="Meiryo UI" pitchFamily="50" charset="-128"/>
                        </a:rPr>
                        <a:t>d</a:t>
                      </a:r>
                      <a:r>
                        <a:rPr kumimoji="1" lang="en-US" altLang="ja-JP" sz="1400" dirty="0">
                          <a:latin typeface="Meiryo UI" pitchFamily="50" charset="-128"/>
                          <a:ea typeface="Meiryo UI" pitchFamily="50" charset="-128"/>
                          <a:cs typeface="Meiryo UI" pitchFamily="50" charset="-128"/>
                        </a:rPr>
                        <a:t> for each calibration point.</a:t>
                      </a:r>
                    </a:p>
                  </a:txBody>
                  <a:tcPr/>
                </a:tc>
                <a:extLst>
                  <a:ext uri="{0D108BD9-81ED-4DB2-BD59-A6C34878D82A}">
                    <a16:rowId xmlns:a16="http://schemas.microsoft.com/office/drawing/2014/main" val="10001"/>
                  </a:ext>
                </a:extLst>
              </a:tr>
            </a:tbl>
          </a:graphicData>
        </a:graphic>
      </p:graphicFrame>
      <p:sp>
        <p:nvSpPr>
          <p:cNvPr id="15" name="テキスト ボックス 14"/>
          <p:cNvSpPr txBox="1"/>
          <p:nvPr/>
        </p:nvSpPr>
        <p:spPr>
          <a:xfrm>
            <a:off x="188390" y="142542"/>
            <a:ext cx="8755436" cy="369332"/>
          </a:xfrm>
          <a:prstGeom prst="rect">
            <a:avLst/>
          </a:prstGeom>
          <a:noFill/>
        </p:spPr>
        <p:txBody>
          <a:bodyPr wrap="square" rtlCol="0">
            <a:spAutoFit/>
          </a:bodyPr>
          <a:lstStyle/>
          <a:p>
            <a:r>
              <a:rPr lang="ja-JP" altLang="en-US" dirty="0">
                <a:latin typeface="Meiryo UI" pitchFamily="50" charset="-128"/>
                <a:ea typeface="Meiryo UI" pitchFamily="50" charset="-128"/>
                <a:cs typeface="Meiryo UI" pitchFamily="50" charset="-128"/>
              </a:rPr>
              <a:t>◇</a:t>
            </a:r>
            <a:r>
              <a:rPr kumimoji="1" lang="en-US" altLang="ja-JP" dirty="0">
                <a:latin typeface="Meiryo UI" pitchFamily="50" charset="-128"/>
                <a:ea typeface="Meiryo UI" pitchFamily="50" charset="-128"/>
                <a:cs typeface="Meiryo UI" pitchFamily="50" charset="-128"/>
              </a:rPr>
              <a:t>Paragraph 9.5.4.1. Data analysis</a:t>
            </a:r>
            <a:endParaRPr kumimoji="1" lang="ja-JP" altLang="en-US" dirty="0">
              <a:latin typeface="Meiryo UI" pitchFamily="50" charset="-128"/>
              <a:ea typeface="Meiryo UI" pitchFamily="50" charset="-128"/>
              <a:cs typeface="Meiryo UI" pitchFamily="50" charset="-128"/>
            </a:endParaRPr>
          </a:p>
        </p:txBody>
      </p:sp>
      <p:grpSp>
        <p:nvGrpSpPr>
          <p:cNvPr id="6" name="グループ化 5"/>
          <p:cNvGrpSpPr>
            <a:grpSpLocks noChangeAspect="1"/>
          </p:cNvGrpSpPr>
          <p:nvPr/>
        </p:nvGrpSpPr>
        <p:grpSpPr>
          <a:xfrm>
            <a:off x="615128" y="957494"/>
            <a:ext cx="1830540" cy="480675"/>
            <a:chOff x="0" y="0"/>
            <a:chExt cx="2682107" cy="704285"/>
          </a:xfrm>
        </p:grpSpPr>
        <p:pic>
          <p:nvPicPr>
            <p:cNvPr id="7" name="図 6"/>
            <p:cNvPicPr>
              <a:picLocks noChangeAspect="1"/>
            </p:cNvPicPr>
            <p:nvPr/>
          </p:nvPicPr>
          <p:blipFill>
            <a:blip r:embed="rId2"/>
            <a:stretch>
              <a:fillRect/>
            </a:stretch>
          </p:blipFill>
          <p:spPr>
            <a:xfrm>
              <a:off x="0" y="0"/>
              <a:ext cx="1933333" cy="704285"/>
            </a:xfrm>
            <a:prstGeom prst="rect">
              <a:avLst/>
            </a:prstGeom>
          </p:spPr>
        </p:pic>
        <p:pic>
          <p:nvPicPr>
            <p:cNvPr id="8" name="図 7"/>
            <p:cNvPicPr>
              <a:picLocks noChangeAspect="1"/>
            </p:cNvPicPr>
            <p:nvPr/>
          </p:nvPicPr>
          <p:blipFill>
            <a:blip r:embed="rId3"/>
            <a:stretch>
              <a:fillRect/>
            </a:stretch>
          </p:blipFill>
          <p:spPr>
            <a:xfrm>
              <a:off x="2182107" y="138566"/>
              <a:ext cx="500000" cy="314286"/>
            </a:xfrm>
            <a:prstGeom prst="rect">
              <a:avLst/>
            </a:prstGeom>
          </p:spPr>
        </p:pic>
      </p:grpSp>
      <p:grpSp>
        <p:nvGrpSpPr>
          <p:cNvPr id="9" name="グループ化 8"/>
          <p:cNvGrpSpPr>
            <a:grpSpLocks noChangeAspect="1"/>
          </p:cNvGrpSpPr>
          <p:nvPr/>
        </p:nvGrpSpPr>
        <p:grpSpPr>
          <a:xfrm>
            <a:off x="644531" y="1522884"/>
            <a:ext cx="1369089" cy="503009"/>
            <a:chOff x="0" y="0"/>
            <a:chExt cx="2041339" cy="749999"/>
          </a:xfrm>
        </p:grpSpPr>
        <p:pic>
          <p:nvPicPr>
            <p:cNvPr id="10" name="図 9"/>
            <p:cNvPicPr>
              <a:picLocks noChangeAspect="1"/>
            </p:cNvPicPr>
            <p:nvPr/>
          </p:nvPicPr>
          <p:blipFill>
            <a:blip r:embed="rId4"/>
            <a:stretch>
              <a:fillRect/>
            </a:stretch>
          </p:blipFill>
          <p:spPr>
            <a:xfrm>
              <a:off x="0" y="0"/>
              <a:ext cx="1300000" cy="749999"/>
            </a:xfrm>
            <a:prstGeom prst="rect">
              <a:avLst/>
            </a:prstGeom>
          </p:spPr>
        </p:pic>
        <p:pic>
          <p:nvPicPr>
            <p:cNvPr id="11" name="図 10"/>
            <p:cNvPicPr>
              <a:picLocks noChangeAspect="1"/>
            </p:cNvPicPr>
            <p:nvPr/>
          </p:nvPicPr>
          <p:blipFill>
            <a:blip r:embed="rId5"/>
            <a:stretch>
              <a:fillRect/>
            </a:stretch>
          </p:blipFill>
          <p:spPr>
            <a:xfrm>
              <a:off x="1541339" y="234674"/>
              <a:ext cx="500000" cy="300000"/>
            </a:xfrm>
            <a:prstGeom prst="rect">
              <a:avLst/>
            </a:prstGeom>
          </p:spPr>
        </p:pic>
      </p:grpSp>
      <p:pic>
        <p:nvPicPr>
          <p:cNvPr id="12" name="図 11"/>
          <p:cNvPicPr>
            <a:picLocks noChangeAspect="1"/>
          </p:cNvPicPr>
          <p:nvPr/>
        </p:nvPicPr>
        <p:blipFill>
          <a:blip r:embed="rId6" cstate="email">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a:ext>
            </a:extLst>
          </a:blip>
          <a:stretch>
            <a:fillRect/>
          </a:stretch>
        </p:blipFill>
        <p:spPr>
          <a:xfrm>
            <a:off x="2809900" y="2142381"/>
            <a:ext cx="1456386" cy="466791"/>
          </a:xfrm>
          <a:prstGeom prst="rect">
            <a:avLst/>
          </a:prstGeom>
        </p:spPr>
      </p:pic>
      <p:grpSp>
        <p:nvGrpSpPr>
          <p:cNvPr id="13" name="グループ化 12"/>
          <p:cNvGrpSpPr>
            <a:grpSpLocks noChangeAspect="1"/>
          </p:cNvGrpSpPr>
          <p:nvPr/>
        </p:nvGrpSpPr>
        <p:grpSpPr>
          <a:xfrm>
            <a:off x="5042148" y="1522884"/>
            <a:ext cx="1369089" cy="503009"/>
            <a:chOff x="0" y="0"/>
            <a:chExt cx="2041339" cy="749999"/>
          </a:xfrm>
        </p:grpSpPr>
        <p:pic>
          <p:nvPicPr>
            <p:cNvPr id="17" name="図 16"/>
            <p:cNvPicPr>
              <a:picLocks noChangeAspect="1"/>
            </p:cNvPicPr>
            <p:nvPr/>
          </p:nvPicPr>
          <p:blipFill>
            <a:blip r:embed="rId4"/>
            <a:stretch>
              <a:fillRect/>
            </a:stretch>
          </p:blipFill>
          <p:spPr>
            <a:xfrm>
              <a:off x="0" y="0"/>
              <a:ext cx="1300000" cy="749999"/>
            </a:xfrm>
            <a:prstGeom prst="rect">
              <a:avLst/>
            </a:prstGeom>
          </p:spPr>
        </p:pic>
        <p:pic>
          <p:nvPicPr>
            <p:cNvPr id="18" name="図 17"/>
            <p:cNvPicPr>
              <a:picLocks noChangeAspect="1"/>
            </p:cNvPicPr>
            <p:nvPr/>
          </p:nvPicPr>
          <p:blipFill>
            <a:blip r:embed="rId5"/>
            <a:stretch>
              <a:fillRect/>
            </a:stretch>
          </p:blipFill>
          <p:spPr>
            <a:xfrm>
              <a:off x="1541339" y="234674"/>
              <a:ext cx="500000" cy="300000"/>
            </a:xfrm>
            <a:prstGeom prst="rect">
              <a:avLst/>
            </a:prstGeom>
          </p:spPr>
        </p:pic>
      </p:grpSp>
    </p:spTree>
    <p:extLst>
      <p:ext uri="{BB962C8B-B14F-4D97-AF65-F5344CB8AC3E}">
        <p14:creationId xmlns:p14="http://schemas.microsoft.com/office/powerpoint/2010/main" val="3056486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3112010173"/>
              </p:ext>
            </p:extLst>
          </p:nvPr>
        </p:nvGraphicFramePr>
        <p:xfrm>
          <a:off x="97022" y="838358"/>
          <a:ext cx="8947244" cy="3810586"/>
        </p:xfrm>
        <a:graphic>
          <a:graphicData uri="http://schemas.openxmlformats.org/drawingml/2006/table">
            <a:tbl>
              <a:tblPr firstRow="1" bandRow="1">
                <a:tableStyleId>{5940675A-B579-460E-94D1-54222C63F5DA}</a:tableStyleId>
              </a:tblPr>
              <a:tblGrid>
                <a:gridCol w="4392000">
                  <a:extLst>
                    <a:ext uri="{9D8B030D-6E8A-4147-A177-3AD203B41FA5}">
                      <a16:colId xmlns:a16="http://schemas.microsoft.com/office/drawing/2014/main" val="20000"/>
                    </a:ext>
                  </a:extLst>
                </a:gridCol>
                <a:gridCol w="4555244">
                  <a:extLst>
                    <a:ext uri="{9D8B030D-6E8A-4147-A177-3AD203B41FA5}">
                      <a16:colId xmlns:a16="http://schemas.microsoft.com/office/drawing/2014/main" val="20001"/>
                    </a:ext>
                  </a:extLst>
                </a:gridCol>
              </a:tblGrid>
              <a:tr h="329432">
                <a:tc>
                  <a:txBody>
                    <a:bodyPr/>
                    <a:lstStyle/>
                    <a:p>
                      <a:pPr algn="ctr"/>
                      <a:r>
                        <a:rPr kumimoji="1" lang="en-US" altLang="ja-JP" dirty="0">
                          <a:latin typeface="Meiryo UI" pitchFamily="50" charset="-128"/>
                          <a:ea typeface="Meiryo UI" pitchFamily="50" charset="-128"/>
                          <a:cs typeface="Meiryo UI" pitchFamily="50" charset="-128"/>
                        </a:rPr>
                        <a:t>Error</a:t>
                      </a:r>
                      <a:endParaRPr kumimoji="1" lang="ja-JP" altLang="en-US" dirty="0">
                        <a:latin typeface="Meiryo UI" pitchFamily="50" charset="-128"/>
                        <a:ea typeface="Meiryo UI" pitchFamily="50" charset="-128"/>
                        <a:cs typeface="Meiryo UI" pitchFamily="50" charset="-128"/>
                      </a:endParaRPr>
                    </a:p>
                  </a:txBody>
                  <a:tcPr/>
                </a:tc>
                <a:tc>
                  <a:txBody>
                    <a:bodyPr/>
                    <a:lstStyle/>
                    <a:p>
                      <a:pPr algn="ctr"/>
                      <a:r>
                        <a:rPr kumimoji="1" lang="en-US" altLang="ja-JP" dirty="0">
                          <a:latin typeface="Meiryo UI" pitchFamily="50" charset="-128"/>
                          <a:ea typeface="Meiryo UI" pitchFamily="50" charset="-128"/>
                          <a:cs typeface="Meiryo UI" pitchFamily="50" charset="-128"/>
                        </a:rPr>
                        <a:t>Correct</a:t>
                      </a:r>
                      <a:endParaRPr kumimoji="1" lang="ja-JP" altLang="en-US" dirty="0">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0"/>
                  </a:ext>
                </a:extLst>
              </a:tr>
              <a:tr h="3444826">
                <a:tc>
                  <a:txBody>
                    <a:bodyPr/>
                    <a:lstStyle/>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r>
                        <a:rPr kumimoji="1" lang="en-US" altLang="ja-JP" sz="1400" dirty="0">
                          <a:latin typeface="Meiryo UI" pitchFamily="50" charset="-128"/>
                          <a:ea typeface="Meiryo UI" pitchFamily="50" charset="-128"/>
                          <a:cs typeface="Meiryo UI" pitchFamily="50" charset="-128"/>
                        </a:rPr>
                        <a:t>A.3.1.3. Components of Figures 9 and 10</a:t>
                      </a:r>
                    </a:p>
                    <a:p>
                      <a:r>
                        <a:rPr kumimoji="1" lang="en-US" altLang="ja-JP" sz="1400" dirty="0">
                          <a:latin typeface="Meiryo UI" pitchFamily="50" charset="-128"/>
                          <a:ea typeface="Meiryo UI" pitchFamily="50" charset="-128"/>
                          <a:cs typeface="Meiryo UI" pitchFamily="50" charset="-128"/>
                        </a:rPr>
                        <a:t>EP Exhaust pipe</a:t>
                      </a:r>
                    </a:p>
                    <a:p>
                      <a:r>
                        <a:rPr kumimoji="1" lang="en-US" altLang="ja-JP" sz="1400" b="1" dirty="0">
                          <a:solidFill>
                            <a:srgbClr val="FF0000"/>
                          </a:solidFill>
                          <a:latin typeface="Meiryo UI" pitchFamily="50" charset="-128"/>
                          <a:ea typeface="Meiryo UI" pitchFamily="50" charset="-128"/>
                          <a:cs typeface="Meiryo UI" pitchFamily="50" charset="-128"/>
                        </a:rPr>
                        <a:t>SP</a:t>
                      </a:r>
                      <a:r>
                        <a:rPr kumimoji="1" lang="en-US" altLang="ja-JP" sz="1400" dirty="0">
                          <a:latin typeface="Meiryo UI" pitchFamily="50" charset="-128"/>
                          <a:ea typeface="Meiryo UI" pitchFamily="50" charset="-128"/>
                          <a:cs typeface="Meiryo UI" pitchFamily="50" charset="-128"/>
                        </a:rPr>
                        <a:t> Raw exhaust gas sampling probe (Figure 9 only)</a:t>
                      </a:r>
                      <a:endParaRPr kumimoji="1" lang="ja-JP" altLang="en-US" sz="1400" dirty="0">
                        <a:latin typeface="Meiryo UI" pitchFamily="50" charset="-128"/>
                        <a:ea typeface="Meiryo UI" pitchFamily="50" charset="-128"/>
                        <a:cs typeface="Meiryo UI" pitchFamily="50" charset="-128"/>
                      </a:endParaRPr>
                    </a:p>
                  </a:txBody>
                  <a:tcPr/>
                </a:tc>
                <a:tc>
                  <a:txBody>
                    <a:bodyPr/>
                    <a:lstStyle/>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sz="1800" dirty="0">
                        <a:latin typeface="Meiryo UI" pitchFamily="50" charset="-128"/>
                        <a:ea typeface="Meiryo UI" pitchFamily="50" charset="-128"/>
                        <a:cs typeface="Meiryo UI" pitchFamily="50" charset="-128"/>
                      </a:endParaRPr>
                    </a:p>
                    <a:p>
                      <a:endParaRPr kumimoji="1" lang="en-US" altLang="ja-JP" sz="1800" dirty="0">
                        <a:latin typeface="Meiryo UI" pitchFamily="50" charset="-128"/>
                        <a:ea typeface="Meiryo UI" pitchFamily="50" charset="-128"/>
                        <a:cs typeface="Meiryo UI" pitchFamily="50" charset="-128"/>
                      </a:endParaRPr>
                    </a:p>
                    <a:p>
                      <a:r>
                        <a:rPr kumimoji="1" lang="en-US" altLang="ja-JP" sz="1400" dirty="0">
                          <a:latin typeface="Meiryo UI" pitchFamily="50" charset="-128"/>
                          <a:ea typeface="Meiryo UI" pitchFamily="50" charset="-128"/>
                          <a:cs typeface="Meiryo UI" pitchFamily="50" charset="-128"/>
                        </a:rPr>
                        <a:t>A.3.1.3. Components of Figures 9 and 10</a:t>
                      </a:r>
                    </a:p>
                    <a:p>
                      <a:r>
                        <a:rPr kumimoji="1" lang="en-US" altLang="ja-JP" sz="1400" dirty="0">
                          <a:latin typeface="Meiryo UI" pitchFamily="50" charset="-128"/>
                          <a:ea typeface="Meiryo UI" pitchFamily="50" charset="-128"/>
                          <a:cs typeface="Meiryo UI" pitchFamily="50" charset="-128"/>
                        </a:rPr>
                        <a:t>EP Exhaust pipe</a:t>
                      </a:r>
                    </a:p>
                    <a:p>
                      <a:r>
                        <a:rPr kumimoji="1" lang="en-US" altLang="ja-JP" sz="1400" b="1" dirty="0">
                          <a:solidFill>
                            <a:srgbClr val="FF0000"/>
                          </a:solidFill>
                          <a:latin typeface="Meiryo UI" pitchFamily="50" charset="-128"/>
                          <a:ea typeface="Meiryo UI" pitchFamily="50" charset="-128"/>
                          <a:cs typeface="Meiryo UI" pitchFamily="50" charset="-128"/>
                        </a:rPr>
                        <a:t>SP1</a:t>
                      </a:r>
                      <a:r>
                        <a:rPr kumimoji="1" lang="en-US" altLang="ja-JP" sz="1400" dirty="0">
                          <a:latin typeface="Meiryo UI" pitchFamily="50" charset="-128"/>
                          <a:ea typeface="Meiryo UI" pitchFamily="50" charset="-128"/>
                          <a:cs typeface="Meiryo UI" pitchFamily="50" charset="-128"/>
                        </a:rPr>
                        <a:t> Raw exhaust gas sampling probe (Figure 9 only)</a:t>
                      </a:r>
                    </a:p>
                  </a:txBody>
                  <a:tcPr/>
                </a:tc>
                <a:extLst>
                  <a:ext uri="{0D108BD9-81ED-4DB2-BD59-A6C34878D82A}">
                    <a16:rowId xmlns:a16="http://schemas.microsoft.com/office/drawing/2014/main" val="10001"/>
                  </a:ext>
                </a:extLst>
              </a:tr>
            </a:tbl>
          </a:graphicData>
        </a:graphic>
      </p:graphicFrame>
      <p:pic>
        <p:nvPicPr>
          <p:cNvPr id="26" name="図 25"/>
          <p:cNvPicPr>
            <a:picLocks noChangeAspect="1"/>
          </p:cNvPicPr>
          <p:nvPr/>
        </p:nvPicPr>
        <p:blipFill>
          <a:blip r:embed="rId2"/>
          <a:stretch>
            <a:fillRect/>
          </a:stretch>
        </p:blipFill>
        <p:spPr>
          <a:xfrm>
            <a:off x="4644777" y="1256188"/>
            <a:ext cx="4241122" cy="2432072"/>
          </a:xfrm>
          <a:prstGeom prst="rect">
            <a:avLst/>
          </a:prstGeom>
        </p:spPr>
      </p:pic>
      <p:pic>
        <p:nvPicPr>
          <p:cNvPr id="27" name="図 26"/>
          <p:cNvPicPr>
            <a:picLocks noChangeAspect="1"/>
          </p:cNvPicPr>
          <p:nvPr/>
        </p:nvPicPr>
        <p:blipFill>
          <a:blip r:embed="rId2"/>
          <a:stretch>
            <a:fillRect/>
          </a:stretch>
        </p:blipFill>
        <p:spPr>
          <a:xfrm>
            <a:off x="165025" y="1256188"/>
            <a:ext cx="4241122" cy="2432072"/>
          </a:xfrm>
          <a:prstGeom prst="rect">
            <a:avLst/>
          </a:prstGeom>
        </p:spPr>
      </p:pic>
      <p:sp>
        <p:nvSpPr>
          <p:cNvPr id="8" name="正方形/長方形 7"/>
          <p:cNvSpPr/>
          <p:nvPr/>
        </p:nvSpPr>
        <p:spPr>
          <a:xfrm>
            <a:off x="294953" y="2438183"/>
            <a:ext cx="396000" cy="5040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9" name="テキスト ボックス 18"/>
          <p:cNvSpPr txBox="1"/>
          <p:nvPr/>
        </p:nvSpPr>
        <p:spPr>
          <a:xfrm>
            <a:off x="188390" y="142542"/>
            <a:ext cx="8755436" cy="646331"/>
          </a:xfrm>
          <a:prstGeom prst="rect">
            <a:avLst/>
          </a:prstGeom>
          <a:noFill/>
        </p:spPr>
        <p:txBody>
          <a:bodyPr wrap="square" rtlCol="0">
            <a:spAutoFit/>
          </a:bodyPr>
          <a:lstStyle/>
          <a:p>
            <a:r>
              <a:rPr lang="ja-JP" altLang="en-US" dirty="0">
                <a:latin typeface="Meiryo UI" pitchFamily="50" charset="-128"/>
                <a:ea typeface="Meiryo UI" pitchFamily="50" charset="-128"/>
                <a:cs typeface="Meiryo UI" pitchFamily="50" charset="-128"/>
              </a:rPr>
              <a:t>◇</a:t>
            </a:r>
            <a:r>
              <a:rPr lang="en-US" altLang="ja-JP" dirty="0">
                <a:latin typeface="Meiryo UI" pitchFamily="50" charset="-128"/>
                <a:ea typeface="Meiryo UI" pitchFamily="50" charset="-128"/>
                <a:cs typeface="Meiryo UI" pitchFamily="50" charset="-128"/>
              </a:rPr>
              <a:t>Annex 3 Measurement equipment</a:t>
            </a:r>
          </a:p>
          <a:p>
            <a:r>
              <a:rPr lang="en-US" altLang="ja-JP" dirty="0">
                <a:latin typeface="Meiryo UI" pitchFamily="50" charset="-128"/>
                <a:ea typeface="Meiryo UI" pitchFamily="50" charset="-128"/>
                <a:cs typeface="Meiryo UI" pitchFamily="50" charset="-128"/>
              </a:rPr>
              <a:t>   A.3.1.3. Components of Figures 9 and 10</a:t>
            </a:r>
            <a:endParaRPr kumimoji="1" lang="ja-JP" altLang="en-US" dirty="0">
              <a:latin typeface="Meiryo UI" pitchFamily="50" charset="-128"/>
              <a:ea typeface="Meiryo UI" pitchFamily="50" charset="-128"/>
              <a:cs typeface="Meiryo UI" pitchFamily="50" charset="-128"/>
            </a:endParaRPr>
          </a:p>
        </p:txBody>
      </p:sp>
      <p:sp>
        <p:nvSpPr>
          <p:cNvPr id="10" name="正方形/長方形 9"/>
          <p:cNvSpPr/>
          <p:nvPr/>
        </p:nvSpPr>
        <p:spPr>
          <a:xfrm>
            <a:off x="4778499" y="2438183"/>
            <a:ext cx="396000" cy="5040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Tree>
    <p:extLst>
      <p:ext uri="{BB962C8B-B14F-4D97-AF65-F5344CB8AC3E}">
        <p14:creationId xmlns:p14="http://schemas.microsoft.com/office/powerpoint/2010/main" val="32648094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TotalTime>
  <Words>1790</Words>
  <Application>Microsoft Office PowerPoint</Application>
  <PresentationFormat>On-screen Show (4:3)</PresentationFormat>
  <Paragraphs>241</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Meiryo UI</vt:lpstr>
      <vt:lpstr>ＭＳ Ｐゴシック</vt:lpstr>
      <vt:lpstr>Arial</vt:lpstr>
      <vt:lpstr>Calibri</vt:lpstr>
      <vt:lpstr>Times New Roman</vt:lpstr>
      <vt:lpstr>Wingdings</vt:lpstr>
      <vt:lpstr>Office ​​テーマ</vt:lpstr>
      <vt:lpstr>Proposal for amendments / corrigendum to UN GTR No. 4 - Summary of correction -</vt:lpstr>
      <vt:lpstr>Background and Contents of Proposal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Yoshihiro Takahashi ISZJ</dc:creator>
  <cp:lastModifiedBy>Suppl.10</cp:lastModifiedBy>
  <cp:revision>26</cp:revision>
  <dcterms:created xsi:type="dcterms:W3CDTF">2020-01-08T05:11:27Z</dcterms:created>
  <dcterms:modified xsi:type="dcterms:W3CDTF">2020-01-14T19:25:02Z</dcterms:modified>
</cp:coreProperties>
</file>