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4" r:id="rId3"/>
    <p:sldId id="262" r:id="rId4"/>
    <p:sldId id="266" r:id="rId5"/>
    <p:sldId id="269" r:id="rId6"/>
    <p:sldId id="265" r:id="rId7"/>
    <p:sldId id="256" r:id="rId8"/>
    <p:sldId id="257"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8" d="100"/>
          <a:sy n="68" d="100"/>
        </p:scale>
        <p:origin x="135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defRPr/>
            </a:pPr>
            <a:r>
              <a:rPr lang="en-US" sz="3600" b="1" kern="0" dirty="0"/>
              <a:t>Alternative Approach to UN R13</a:t>
            </a:r>
            <a:br>
              <a:rPr lang="en-US" sz="3600" b="1" kern="0" dirty="0"/>
            </a:br>
            <a:r>
              <a:rPr lang="en-US" sz="3600" b="1" kern="0" dirty="0"/>
              <a:t>Type-IIA for Battery Electric Vehicles</a:t>
            </a:r>
          </a:p>
        </p:txBody>
      </p:sp>
      <p:sp>
        <p:nvSpPr>
          <p:cNvPr id="3" name="Subtitle 2"/>
          <p:cNvSpPr>
            <a:spLocks noGrp="1"/>
          </p:cNvSpPr>
          <p:nvPr>
            <p:ph type="subTitle" idx="1"/>
          </p:nvPr>
        </p:nvSpPr>
        <p:spPr>
          <a:xfrm>
            <a:off x="1371600" y="4343400"/>
            <a:ext cx="6400800" cy="1295400"/>
          </a:xfrm>
        </p:spPr>
        <p:txBody>
          <a:bodyPr>
            <a:normAutofit/>
          </a:bodyPr>
          <a:lstStyle/>
          <a:p>
            <a:r>
              <a:rPr lang="fr-FR" sz="2400" dirty="0">
                <a:solidFill>
                  <a:schemeClr val="tx1"/>
                </a:solidFill>
              </a:rPr>
              <a:t>OICA</a:t>
            </a:r>
          </a:p>
          <a:p>
            <a:r>
              <a:rPr lang="fr-FR" sz="2400" dirty="0">
                <a:solidFill>
                  <a:schemeClr val="tx1"/>
                </a:solidFill>
              </a:rPr>
              <a:t>GRVA-04 - </a:t>
            </a:r>
            <a:r>
              <a:rPr lang="fr-FR" sz="2400" dirty="0" err="1">
                <a:solidFill>
                  <a:schemeClr val="tx1"/>
                </a:solidFill>
              </a:rPr>
              <a:t>September</a:t>
            </a:r>
            <a:r>
              <a:rPr lang="fr-FR" sz="2400" dirty="0">
                <a:solidFill>
                  <a:schemeClr val="tx1"/>
                </a:solidFill>
              </a:rPr>
              <a:t> 2019</a:t>
            </a:r>
          </a:p>
        </p:txBody>
      </p:sp>
      <p:sp>
        <p:nvSpPr>
          <p:cNvPr id="6" name="Rectangle 5"/>
          <p:cNvSpPr/>
          <p:nvPr/>
        </p:nvSpPr>
        <p:spPr>
          <a:xfrm>
            <a:off x="7772400" y="6096000"/>
            <a:ext cx="405880" cy="369332"/>
          </a:xfrm>
          <a:prstGeom prst="rect">
            <a:avLst/>
          </a:prstGeom>
        </p:spPr>
        <p:txBody>
          <a:bodyPr wrap="none">
            <a:spAutoFit/>
          </a:bodyPr>
          <a:lstStyle/>
          <a:p>
            <a:r>
              <a:rPr lang="fr-FR" dirty="0"/>
              <a:t>v1</a:t>
            </a:r>
          </a:p>
        </p:txBody>
      </p:sp>
      <p:sp>
        <p:nvSpPr>
          <p:cNvPr id="5" name="TextBox 4">
            <a:extLst>
              <a:ext uri="{FF2B5EF4-FFF2-40B4-BE49-F238E27FC236}">
                <a16:creationId xmlns:a16="http://schemas.microsoft.com/office/drawing/2014/main" id="{995A5E59-A91B-41EC-8AC4-528EA426D162}"/>
              </a:ext>
            </a:extLst>
          </p:cNvPr>
          <p:cNvSpPr txBox="1"/>
          <p:nvPr/>
        </p:nvSpPr>
        <p:spPr>
          <a:xfrm>
            <a:off x="0" y="-6824"/>
            <a:ext cx="3505200" cy="338554"/>
          </a:xfrm>
          <a:prstGeom prst="rect">
            <a:avLst/>
          </a:prstGeom>
          <a:noFill/>
        </p:spPr>
        <p:txBody>
          <a:bodyPr wrap="square" rtlCol="0">
            <a:spAutoFit/>
          </a:bodyPr>
          <a:lstStyle/>
          <a:p>
            <a:r>
              <a:rPr lang="en-US" sz="1600" b="0" i="0" u="none" strike="noStrike" kern="1200" baseline="0" dirty="0">
                <a:solidFill>
                  <a:schemeClr val="tx1"/>
                </a:solidFill>
                <a:latin typeface="+mn-lt"/>
                <a:ea typeface="+mn-ea"/>
                <a:cs typeface="+mn-cs"/>
              </a:rPr>
              <a:t>Submitted by the experts from</a:t>
            </a:r>
            <a:r>
              <a:rPr lang="en-US" sz="1600" b="0" i="0" u="none" strike="noStrike" kern="1200" dirty="0">
                <a:solidFill>
                  <a:schemeClr val="tx1"/>
                </a:solidFill>
                <a:latin typeface="+mn-lt"/>
                <a:ea typeface="+mn-ea"/>
                <a:cs typeface="+mn-cs"/>
              </a:rPr>
              <a:t> </a:t>
            </a:r>
            <a:r>
              <a:rPr lang="en-US" sz="1600" b="0" i="0" u="none" strike="noStrike" kern="1200" baseline="0" dirty="0">
                <a:solidFill>
                  <a:schemeClr val="tx1"/>
                </a:solidFill>
                <a:latin typeface="+mn-lt"/>
                <a:ea typeface="+mn-ea"/>
                <a:cs typeface="+mn-cs"/>
              </a:rPr>
              <a:t>OICA</a:t>
            </a:r>
            <a:endParaRPr lang="en-US" sz="1400" dirty="0"/>
          </a:p>
        </p:txBody>
      </p:sp>
      <p:sp>
        <p:nvSpPr>
          <p:cNvPr id="7" name="TextBox 6">
            <a:extLst>
              <a:ext uri="{FF2B5EF4-FFF2-40B4-BE49-F238E27FC236}">
                <a16:creationId xmlns:a16="http://schemas.microsoft.com/office/drawing/2014/main" id="{391DE555-7C67-4667-9FFA-E63EE594711A}"/>
              </a:ext>
            </a:extLst>
          </p:cNvPr>
          <p:cNvSpPr txBox="1"/>
          <p:nvPr/>
        </p:nvSpPr>
        <p:spPr>
          <a:xfrm>
            <a:off x="5486400" y="0"/>
            <a:ext cx="3657600" cy="830997"/>
          </a:xfrm>
          <a:prstGeom prst="rect">
            <a:avLst/>
          </a:prstGeom>
          <a:noFill/>
        </p:spPr>
        <p:txBody>
          <a:bodyPr wrap="square" rtlCol="0">
            <a:spAutoFit/>
          </a:bodyPr>
          <a:lstStyle/>
          <a:p>
            <a:pPr algn="r"/>
            <a:r>
              <a:rPr lang="de-DE" sz="1600" u="sng" dirty="0"/>
              <a:t>Informal </a:t>
            </a:r>
            <a:r>
              <a:rPr lang="de-DE" sz="1600" u="sng" dirty="0" err="1"/>
              <a:t>document</a:t>
            </a:r>
            <a:r>
              <a:rPr lang="de-DE" sz="1600" dirty="0"/>
              <a:t> </a:t>
            </a:r>
            <a:r>
              <a:rPr lang="de-DE" sz="1600" b="1" dirty="0"/>
              <a:t>GRVA-04-30</a:t>
            </a:r>
          </a:p>
          <a:p>
            <a:pPr algn="r"/>
            <a:r>
              <a:rPr lang="de-DE" sz="1600" dirty="0"/>
              <a:t>4th GRVA, 24-27 September 2019</a:t>
            </a:r>
          </a:p>
          <a:p>
            <a:pPr algn="r"/>
            <a:r>
              <a:rPr lang="de-DE" sz="1600" dirty="0"/>
              <a:t>Agenda item 8 (c)</a:t>
            </a:r>
            <a:endParaRPr lang="en-US" sz="1600" dirty="0"/>
          </a:p>
        </p:txBody>
      </p:sp>
    </p:spTree>
    <p:extLst>
      <p:ext uri="{BB962C8B-B14F-4D97-AF65-F5344CB8AC3E}">
        <p14:creationId xmlns:p14="http://schemas.microsoft.com/office/powerpoint/2010/main" val="85674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96"/>
            <a:ext cx="8229600" cy="1143000"/>
          </a:xfrm>
        </p:spPr>
        <p:txBody>
          <a:bodyPr>
            <a:normAutofit/>
          </a:bodyPr>
          <a:lstStyle/>
          <a:p>
            <a:pPr algn="l"/>
            <a:r>
              <a:rPr lang="en-GB" sz="3600" dirty="0"/>
              <a:t>Background</a:t>
            </a:r>
          </a:p>
        </p:txBody>
      </p:sp>
      <p:sp>
        <p:nvSpPr>
          <p:cNvPr id="3" name="Content Placeholder 2"/>
          <p:cNvSpPr>
            <a:spLocks noGrp="1"/>
          </p:cNvSpPr>
          <p:nvPr>
            <p:ph idx="1"/>
          </p:nvPr>
        </p:nvSpPr>
        <p:spPr>
          <a:xfrm>
            <a:off x="457200" y="1524000"/>
            <a:ext cx="8229600" cy="4953000"/>
          </a:xfrm>
        </p:spPr>
        <p:txBody>
          <a:bodyPr>
            <a:normAutofit/>
          </a:bodyPr>
          <a:lstStyle/>
          <a:p>
            <a:r>
              <a:rPr lang="en-GB" sz="2000" dirty="0"/>
              <a:t>At the 2</a:t>
            </a:r>
            <a:r>
              <a:rPr lang="en-GB" sz="2000" baseline="30000" dirty="0"/>
              <a:t>nd</a:t>
            </a:r>
            <a:r>
              <a:rPr lang="en-GB" sz="2000" dirty="0"/>
              <a:t> session of GRVA in January 2019, OICA and CLEPA presented document GRVA-01-27, and collected some first comments from GRVA experts.</a:t>
            </a:r>
          </a:p>
          <a:p>
            <a:pPr marL="0" indent="0">
              <a:buNone/>
            </a:pPr>
            <a:endParaRPr lang="en-GB" sz="2000" dirty="0"/>
          </a:p>
          <a:p>
            <a:r>
              <a:rPr lang="en-GB" sz="2000" dirty="0"/>
              <a:t>The technical issue is that a Battery Electric Vehicle (BEV) is not able to pass the type IIA test with a fully loaded battery (the worst case for the test), unless the vehicle would be equipped with specific </a:t>
            </a:r>
            <a:r>
              <a:rPr lang="en-US" sz="2000" dirty="0"/>
              <a:t>technical solutions like e.g. resistors with high-temp cooling system, extra batteries.</a:t>
            </a:r>
          </a:p>
          <a:p>
            <a:pPr marL="0" indent="0">
              <a:buNone/>
            </a:pPr>
            <a:endParaRPr lang="en-US" sz="2000" dirty="0"/>
          </a:p>
          <a:p>
            <a:r>
              <a:rPr lang="en-US" sz="2000" dirty="0"/>
              <a:t>Such solutions would highly impact the vehicle weight and autonomy, packaging (vehicle architecture) and cost, reducing the environmental and economic interest of BEVs.</a:t>
            </a:r>
          </a:p>
          <a:p>
            <a:endParaRPr lang="en-GB" sz="2000" dirty="0"/>
          </a:p>
        </p:txBody>
      </p:sp>
    </p:spTree>
    <p:extLst>
      <p:ext uri="{BB962C8B-B14F-4D97-AF65-F5344CB8AC3E}">
        <p14:creationId xmlns:p14="http://schemas.microsoft.com/office/powerpoint/2010/main" val="147615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1"/>
          <p:cNvGrpSpPr/>
          <p:nvPr/>
        </p:nvGrpSpPr>
        <p:grpSpPr>
          <a:xfrm>
            <a:off x="2438400" y="1292168"/>
            <a:ext cx="2322692" cy="844329"/>
            <a:chOff x="5220072" y="1504412"/>
            <a:chExt cx="2322692" cy="844329"/>
          </a:xfrm>
        </p:grpSpPr>
        <p:pic>
          <p:nvPicPr>
            <p:cNvPr id="4" name="Picture 2"/>
            <p:cNvPicPr>
              <a:picLocks noChangeAspect="1" noChangeArrowheads="1"/>
            </p:cNvPicPr>
            <p:nvPr/>
          </p:nvPicPr>
          <p:blipFill>
            <a:blip r:embed="rId2"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a:off x="5220072" y="1627242"/>
              <a:ext cx="2322692" cy="7214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29"/>
            <p:cNvSpPr/>
            <p:nvPr/>
          </p:nvSpPr>
          <p:spPr bwMode="gray">
            <a:xfrm rot="227">
              <a:off x="5764833" y="1504412"/>
              <a:ext cx="1657743" cy="602816"/>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6" name="Textfeld 31"/>
            <p:cNvSpPr txBox="1"/>
            <p:nvPr/>
          </p:nvSpPr>
          <p:spPr bwMode="gray">
            <a:xfrm rot="32467">
              <a:off x="5948615" y="1575713"/>
              <a:ext cx="1254974" cy="323481"/>
            </a:xfrm>
            <a:prstGeom prst="rect">
              <a:avLst/>
            </a:prstGeom>
            <a:noFill/>
          </p:spPr>
          <p:txBody>
            <a:bodyPr vert="horz" wrap="square" lIns="0" tIns="0" rIns="0" bIns="0" rtlCol="0" anchor="t" anchorCtr="0">
              <a:noAutofit/>
            </a:bodyPr>
            <a:lstStyle/>
            <a:p>
              <a:pPr algn="ctr">
                <a:spcBef>
                  <a:spcPts val="400"/>
                </a:spcBef>
                <a:spcAft>
                  <a:spcPct val="0"/>
                </a:spcAft>
              </a:pPr>
              <a:r>
                <a:rPr lang="de-DE" sz="1400" b="1" dirty="0">
                  <a:latin typeface="Arial"/>
                </a:rPr>
                <a:t>BEV &amp; Hybrid vehicles *</a:t>
              </a:r>
            </a:p>
          </p:txBody>
        </p:sp>
      </p:gr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7191" y="4356477"/>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953000" y="1292168"/>
            <a:ext cx="2801825" cy="677108"/>
          </a:xfrm>
          <a:prstGeom prst="rect">
            <a:avLst/>
          </a:prstGeom>
        </p:spPr>
        <p:txBody>
          <a:bodyPr wrap="square">
            <a:spAutoFit/>
          </a:bodyPr>
          <a:lstStyle/>
          <a:p>
            <a:pPr>
              <a:spcBef>
                <a:spcPts val="400"/>
              </a:spcBef>
              <a:spcAft>
                <a:spcPct val="0"/>
              </a:spcAft>
            </a:pPr>
            <a:r>
              <a:rPr lang="en-US" sz="1400" b="1" i="1" dirty="0">
                <a:latin typeface="Arial"/>
              </a:rPr>
              <a:t>*  </a:t>
            </a:r>
            <a:r>
              <a:rPr lang="en-US" sz="1200" i="1" dirty="0">
                <a:latin typeface="Arial"/>
              </a:rPr>
              <a:t>M3 class II, III &amp; B + N3 ADR and/or authorized to tow cat. O4, equipped with an ERB system of cat A or B</a:t>
            </a:r>
          </a:p>
        </p:txBody>
      </p:sp>
      <p:pic>
        <p:nvPicPr>
          <p:cNvPr id="9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7992" y="4351914"/>
            <a:ext cx="1157263" cy="1048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8631" y="4346297"/>
            <a:ext cx="1191093" cy="1073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8" name="Textfeld 113"/>
          <p:cNvSpPr txBox="1"/>
          <p:nvPr/>
        </p:nvSpPr>
        <p:spPr bwMode="gray">
          <a:xfrm>
            <a:off x="3432646" y="3828477"/>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t>
            </a:r>
          </a:p>
        </p:txBody>
      </p:sp>
      <p:sp>
        <p:nvSpPr>
          <p:cNvPr id="99" name="Textfeld 113"/>
          <p:cNvSpPr txBox="1"/>
          <p:nvPr/>
        </p:nvSpPr>
        <p:spPr bwMode="gray">
          <a:xfrm>
            <a:off x="5410200" y="3828477"/>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a:t>
            </a:r>
          </a:p>
        </p:txBody>
      </p:sp>
      <p:sp>
        <p:nvSpPr>
          <p:cNvPr id="100" name="Textfeld 113"/>
          <p:cNvSpPr txBox="1"/>
          <p:nvPr/>
        </p:nvSpPr>
        <p:spPr bwMode="gray">
          <a:xfrm>
            <a:off x="841846" y="3830326"/>
            <a:ext cx="1367954" cy="414084"/>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a:t>
            </a:r>
          </a:p>
        </p:txBody>
      </p:sp>
      <p:sp>
        <p:nvSpPr>
          <p:cNvPr id="13" name="TextBox 12"/>
          <p:cNvSpPr txBox="1"/>
          <p:nvPr/>
        </p:nvSpPr>
        <p:spPr>
          <a:xfrm>
            <a:off x="422396" y="3111299"/>
            <a:ext cx="2272981" cy="369332"/>
          </a:xfrm>
          <a:prstGeom prst="rect">
            <a:avLst/>
          </a:prstGeom>
          <a:solidFill>
            <a:schemeClr val="tx2">
              <a:lumMod val="75000"/>
            </a:schemeClr>
          </a:solidFill>
        </p:spPr>
        <p:txBody>
          <a:bodyPr wrap="square" rtlCol="0">
            <a:spAutoFit/>
          </a:bodyPr>
          <a:lstStyle>
            <a:defPPr>
              <a:defRPr lang="en-US"/>
            </a:defPPr>
            <a:lvl1pPr algn="ctr">
              <a:defRPr sz="2000" b="1" u="sng">
                <a:solidFill>
                  <a:schemeClr val="bg1"/>
                </a:solidFill>
              </a:defRPr>
            </a:lvl1pPr>
          </a:lstStyle>
          <a:p>
            <a:r>
              <a:rPr lang="en-GB" sz="1800" u="none" dirty="0"/>
              <a:t>Current way</a:t>
            </a:r>
          </a:p>
        </p:txBody>
      </p:sp>
      <p:sp>
        <p:nvSpPr>
          <p:cNvPr id="101" name="TextBox 100"/>
          <p:cNvSpPr txBox="1"/>
          <p:nvPr/>
        </p:nvSpPr>
        <p:spPr>
          <a:xfrm>
            <a:off x="3276600" y="3138765"/>
            <a:ext cx="5638799" cy="369332"/>
          </a:xfrm>
          <a:prstGeom prst="rect">
            <a:avLst/>
          </a:prstGeom>
          <a:solidFill>
            <a:schemeClr val="tx2">
              <a:lumMod val="75000"/>
            </a:schemeClr>
          </a:solidFill>
        </p:spPr>
        <p:txBody>
          <a:bodyPr wrap="square" rtlCol="0">
            <a:spAutoFit/>
          </a:bodyPr>
          <a:lstStyle>
            <a:defPPr>
              <a:defRPr lang="en-US"/>
            </a:defPPr>
            <a:lvl1pPr algn="ctr">
              <a:defRPr sz="2000" b="1" u="sng">
                <a:solidFill>
                  <a:schemeClr val="bg1"/>
                </a:solidFill>
              </a:defRPr>
            </a:lvl1pPr>
          </a:lstStyle>
          <a:p>
            <a:r>
              <a:rPr lang="en-GB" sz="1800" u="none" dirty="0"/>
              <a:t>Alternative approach</a:t>
            </a:r>
          </a:p>
        </p:txBody>
      </p:sp>
      <p:sp>
        <p:nvSpPr>
          <p:cNvPr id="15" name="TextBox 14"/>
          <p:cNvSpPr txBox="1"/>
          <p:nvPr/>
        </p:nvSpPr>
        <p:spPr>
          <a:xfrm>
            <a:off x="5714999" y="304800"/>
            <a:ext cx="3160571" cy="584775"/>
          </a:xfrm>
          <a:prstGeom prst="rect">
            <a:avLst/>
          </a:prstGeom>
          <a:solidFill>
            <a:srgbClr val="C00000"/>
          </a:solidFill>
        </p:spPr>
        <p:txBody>
          <a:bodyPr wrap="square" rtlCol="0">
            <a:spAutoFit/>
          </a:bodyPr>
          <a:lstStyle/>
          <a:p>
            <a:pPr algn="ctr"/>
            <a:r>
              <a:rPr lang="en-GB" sz="1600" b="1" dirty="0">
                <a:solidFill>
                  <a:schemeClr val="bg1"/>
                </a:solidFill>
              </a:rPr>
              <a:t>No change for vehicles not equipped with an ERB system</a:t>
            </a:r>
          </a:p>
        </p:txBody>
      </p:sp>
      <p:sp>
        <p:nvSpPr>
          <p:cNvPr id="30" name="TextBox 29"/>
          <p:cNvSpPr txBox="1"/>
          <p:nvPr/>
        </p:nvSpPr>
        <p:spPr>
          <a:xfrm>
            <a:off x="7086600" y="3889097"/>
            <a:ext cx="1676400" cy="1805623"/>
          </a:xfrm>
          <a:prstGeom prst="rect">
            <a:avLst/>
          </a:prstGeom>
        </p:spPr>
        <p:txBody>
          <a:bodyPr wrap="square">
            <a:spAutoFit/>
          </a:bodyPr>
          <a:lstStyle>
            <a:defPPr>
              <a:defRPr lang="en-US"/>
            </a:defPPr>
            <a:lvl1pPr>
              <a:spcBef>
                <a:spcPts val="400"/>
              </a:spcBef>
              <a:spcAft>
                <a:spcPct val="0"/>
              </a:spcAft>
              <a:defRPr sz="1400" b="1" i="1">
                <a:latin typeface="Arial"/>
              </a:defRPr>
            </a:lvl1pPr>
          </a:lstStyle>
          <a:p>
            <a:pPr algn="ctr"/>
            <a:r>
              <a:rPr lang="en-GB" i="0" dirty="0"/>
              <a:t>Brake estimator</a:t>
            </a:r>
          </a:p>
          <a:p>
            <a:pPr algn="ctr"/>
            <a:endParaRPr lang="en-GB" sz="1200" i="0" dirty="0"/>
          </a:p>
          <a:p>
            <a:pPr algn="ctr"/>
            <a:r>
              <a:rPr lang="en-GB" sz="1200" i="0" dirty="0"/>
              <a:t>Warn the driver if performance is below Type-II hot-stop requirements:</a:t>
            </a:r>
          </a:p>
          <a:p>
            <a:pPr algn="ctr"/>
            <a:r>
              <a:rPr lang="en-GB" sz="1200" i="0" dirty="0"/>
              <a:t>N3 = 3.3 m/s² </a:t>
            </a:r>
          </a:p>
          <a:p>
            <a:pPr algn="ctr"/>
            <a:r>
              <a:rPr lang="en-GB" sz="1200" i="0" dirty="0"/>
              <a:t>M3 = 3.75m/s²</a:t>
            </a:r>
          </a:p>
        </p:txBody>
      </p:sp>
      <p:sp>
        <p:nvSpPr>
          <p:cNvPr id="36" name="Pfeil nach unten 84"/>
          <p:cNvSpPr/>
          <p:nvPr/>
        </p:nvSpPr>
        <p:spPr bwMode="gray">
          <a:xfrm rot="19552031">
            <a:off x="4881416" y="2292141"/>
            <a:ext cx="288000" cy="648072"/>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37" name="Pfeil nach unten 84"/>
          <p:cNvSpPr/>
          <p:nvPr/>
        </p:nvSpPr>
        <p:spPr bwMode="gray">
          <a:xfrm rot="2118944">
            <a:off x="1989579" y="2303010"/>
            <a:ext cx="288000" cy="648072"/>
          </a:xfrm>
          <a:prstGeom prst="downArrow">
            <a:avLst/>
          </a:prstGeom>
          <a:solidFill>
            <a:schemeClr val="tx1"/>
          </a:solidFill>
          <a:ln w="9525">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rgbClr val="FF0000"/>
              </a:solidFill>
            </a:endParaRPr>
          </a:p>
        </p:txBody>
      </p:sp>
      <p:sp>
        <p:nvSpPr>
          <p:cNvPr id="9" name="Rectangle 8"/>
          <p:cNvSpPr/>
          <p:nvPr/>
        </p:nvSpPr>
        <p:spPr>
          <a:xfrm>
            <a:off x="3289619" y="3736696"/>
            <a:ext cx="5625780" cy="27997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422396" y="3736696"/>
            <a:ext cx="2272981" cy="27997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xtBox 9"/>
          <p:cNvSpPr txBox="1"/>
          <p:nvPr/>
        </p:nvSpPr>
        <p:spPr>
          <a:xfrm>
            <a:off x="931771" y="5810974"/>
            <a:ext cx="1125629" cy="307777"/>
          </a:xfrm>
          <a:prstGeom prst="rect">
            <a:avLst/>
          </a:prstGeom>
          <a:noFill/>
        </p:spPr>
        <p:txBody>
          <a:bodyPr wrap="none" rtlCol="0">
            <a:spAutoFit/>
          </a:bodyPr>
          <a:lstStyle/>
          <a:p>
            <a:r>
              <a:rPr lang="fr-FR" sz="1400" b="1" dirty="0"/>
              <a:t>30 +/-5km/h</a:t>
            </a:r>
          </a:p>
        </p:txBody>
      </p:sp>
      <p:sp>
        <p:nvSpPr>
          <p:cNvPr id="42" name="TextBox 41"/>
          <p:cNvSpPr txBox="1"/>
          <p:nvPr/>
        </p:nvSpPr>
        <p:spPr>
          <a:xfrm>
            <a:off x="5517873" y="5794097"/>
            <a:ext cx="1125629" cy="307777"/>
          </a:xfrm>
          <a:prstGeom prst="rect">
            <a:avLst/>
          </a:prstGeom>
          <a:noFill/>
        </p:spPr>
        <p:txBody>
          <a:bodyPr wrap="none" rtlCol="0">
            <a:spAutoFit/>
          </a:bodyPr>
          <a:lstStyle/>
          <a:p>
            <a:r>
              <a:rPr lang="fr-FR" sz="1400" b="1" dirty="0"/>
              <a:t>30 +/-5km/h</a:t>
            </a:r>
          </a:p>
        </p:txBody>
      </p:sp>
      <p:sp>
        <p:nvSpPr>
          <p:cNvPr id="12" name="Rectangle 11"/>
          <p:cNvSpPr/>
          <p:nvPr/>
        </p:nvSpPr>
        <p:spPr>
          <a:xfrm>
            <a:off x="3331223" y="5814536"/>
            <a:ext cx="2002777" cy="738664"/>
          </a:xfrm>
          <a:prstGeom prst="rect">
            <a:avLst/>
          </a:prstGeom>
        </p:spPr>
        <p:txBody>
          <a:bodyPr wrap="square">
            <a:spAutoFit/>
          </a:bodyPr>
          <a:lstStyle/>
          <a:p>
            <a:pPr algn="ctr"/>
            <a:r>
              <a:rPr lang="en-GB" sz="1400" b="1" dirty="0"/>
              <a:t>hot-stop requirements:</a:t>
            </a:r>
          </a:p>
          <a:p>
            <a:pPr algn="ctr"/>
            <a:r>
              <a:rPr lang="en-GB" sz="1400" b="1" dirty="0"/>
              <a:t>N3 = 3.3 m/s² </a:t>
            </a:r>
          </a:p>
          <a:p>
            <a:pPr algn="ctr"/>
            <a:r>
              <a:rPr lang="en-GB" sz="1400" b="1" dirty="0"/>
              <a:t>M3 = 3.75m/s²</a:t>
            </a:r>
          </a:p>
        </p:txBody>
      </p:sp>
      <p:sp>
        <p:nvSpPr>
          <p:cNvPr id="14" name="TextBox 13"/>
          <p:cNvSpPr txBox="1"/>
          <p:nvPr/>
        </p:nvSpPr>
        <p:spPr>
          <a:xfrm>
            <a:off x="4953000" y="3804686"/>
            <a:ext cx="338554" cy="461665"/>
          </a:xfrm>
          <a:prstGeom prst="rect">
            <a:avLst/>
          </a:prstGeom>
          <a:noFill/>
        </p:spPr>
        <p:txBody>
          <a:bodyPr wrap="none" rtlCol="0">
            <a:spAutoFit/>
          </a:bodyPr>
          <a:lstStyle/>
          <a:p>
            <a:r>
              <a:rPr lang="fr-FR" sz="2400" b="1" dirty="0"/>
              <a:t>+</a:t>
            </a:r>
          </a:p>
        </p:txBody>
      </p:sp>
      <p:sp>
        <p:nvSpPr>
          <p:cNvPr id="43" name="TextBox 42"/>
          <p:cNvSpPr txBox="1"/>
          <p:nvPr/>
        </p:nvSpPr>
        <p:spPr>
          <a:xfrm>
            <a:off x="6629400" y="3805535"/>
            <a:ext cx="338554" cy="461665"/>
          </a:xfrm>
          <a:prstGeom prst="rect">
            <a:avLst/>
          </a:prstGeom>
          <a:noFill/>
        </p:spPr>
        <p:txBody>
          <a:bodyPr wrap="none" rtlCol="0">
            <a:spAutoFit/>
          </a:bodyPr>
          <a:lstStyle/>
          <a:p>
            <a:r>
              <a:rPr lang="fr-FR" sz="2400" b="1" dirty="0"/>
              <a:t>+</a:t>
            </a:r>
          </a:p>
        </p:txBody>
      </p:sp>
      <p:sp>
        <p:nvSpPr>
          <p:cNvPr id="8" name="Title 7"/>
          <p:cNvSpPr>
            <a:spLocks noGrp="1"/>
          </p:cNvSpPr>
          <p:nvPr>
            <p:ph type="title"/>
          </p:nvPr>
        </p:nvSpPr>
        <p:spPr>
          <a:xfrm>
            <a:off x="457200" y="27296"/>
            <a:ext cx="8229600" cy="1143000"/>
          </a:xfrm>
        </p:spPr>
        <p:txBody>
          <a:bodyPr>
            <a:normAutofit/>
          </a:bodyPr>
          <a:lstStyle/>
          <a:p>
            <a:pPr algn="l"/>
            <a:r>
              <a:rPr lang="en-GB" sz="3200" dirty="0"/>
              <a:t>Reminder from GRVA-01-27</a:t>
            </a:r>
          </a:p>
        </p:txBody>
      </p:sp>
    </p:spTree>
    <p:extLst>
      <p:ext uri="{BB962C8B-B14F-4D97-AF65-F5344CB8AC3E}">
        <p14:creationId xmlns:p14="http://schemas.microsoft.com/office/powerpoint/2010/main" val="319287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296"/>
            <a:ext cx="8229600" cy="1143000"/>
          </a:xfrm>
        </p:spPr>
        <p:txBody>
          <a:bodyPr>
            <a:normAutofit/>
          </a:bodyPr>
          <a:lstStyle/>
          <a:p>
            <a:pPr algn="l"/>
            <a:r>
              <a:rPr lang="en-GB" sz="3600" dirty="0"/>
              <a:t>Rationales</a:t>
            </a:r>
          </a:p>
        </p:txBody>
      </p:sp>
      <p:sp>
        <p:nvSpPr>
          <p:cNvPr id="4" name="Content Placeholder 3"/>
          <p:cNvSpPr>
            <a:spLocks noGrp="1"/>
          </p:cNvSpPr>
          <p:nvPr>
            <p:ph idx="1"/>
          </p:nvPr>
        </p:nvSpPr>
        <p:spPr>
          <a:xfrm>
            <a:off x="457200" y="1447800"/>
            <a:ext cx="8229600" cy="5181600"/>
          </a:xfrm>
        </p:spPr>
        <p:txBody>
          <a:bodyPr>
            <a:noAutofit/>
          </a:bodyPr>
          <a:lstStyle/>
          <a:p>
            <a:r>
              <a:rPr lang="en-GB" sz="2000" dirty="0"/>
              <a:t>The main challenge is to ensure the availability of sufficient free capacity in the batteries, to be able to pass the type IIA without using the brakes.</a:t>
            </a:r>
          </a:p>
          <a:p>
            <a:pPr marL="0" indent="0">
              <a:buNone/>
            </a:pPr>
            <a:endParaRPr lang="en-GB" sz="2000" dirty="0"/>
          </a:p>
          <a:p>
            <a:r>
              <a:rPr lang="en-GB" sz="2000" dirty="0"/>
              <a:t>This can of course be done by always keeping a free capacity equivalent to the energy of a type-IIA, which would only be used manually by the driver (e.g. using a dedicated control). The major issue with that simplistic approach is that this permanently free capacity cannot be used for traction.</a:t>
            </a:r>
          </a:p>
          <a:p>
            <a:pPr marL="0" indent="0">
              <a:buNone/>
            </a:pPr>
            <a:endParaRPr lang="en-GB" sz="2000" dirty="0"/>
          </a:p>
          <a:p>
            <a:r>
              <a:rPr lang="en-GB" sz="2000" dirty="0"/>
              <a:t>The interest of the proposed alternative approach is to permit some smart strategies (e.g. based on route planning) to optimize the use of the installed battery capacity for the purpose of traction, while ensuring the driver is well informed of the available endurance braking capacity and/or being warned if the service brake performance falls below a given threshold.</a:t>
            </a:r>
          </a:p>
          <a:p>
            <a:endParaRPr lang="en-GB" sz="2000" dirty="0"/>
          </a:p>
        </p:txBody>
      </p:sp>
    </p:spTree>
    <p:extLst>
      <p:ext uri="{BB962C8B-B14F-4D97-AF65-F5344CB8AC3E}">
        <p14:creationId xmlns:p14="http://schemas.microsoft.com/office/powerpoint/2010/main" val="1674624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296"/>
            <a:ext cx="8229600" cy="1143000"/>
          </a:xfrm>
        </p:spPr>
        <p:txBody>
          <a:bodyPr>
            <a:normAutofit/>
          </a:bodyPr>
          <a:lstStyle/>
          <a:p>
            <a:pPr algn="l"/>
            <a:r>
              <a:rPr lang="en-GB" sz="3600" dirty="0"/>
              <a:t>Next steps</a:t>
            </a:r>
          </a:p>
        </p:txBody>
      </p:sp>
      <p:sp>
        <p:nvSpPr>
          <p:cNvPr id="4" name="Content Placeholder 3"/>
          <p:cNvSpPr>
            <a:spLocks noGrp="1"/>
          </p:cNvSpPr>
          <p:nvPr>
            <p:ph idx="1"/>
          </p:nvPr>
        </p:nvSpPr>
        <p:spPr>
          <a:xfrm>
            <a:off x="457200" y="1600200"/>
            <a:ext cx="8229600" cy="4525963"/>
          </a:xfrm>
        </p:spPr>
        <p:txBody>
          <a:bodyPr>
            <a:normAutofit/>
          </a:bodyPr>
          <a:lstStyle/>
          <a:p>
            <a:pPr marL="457200" indent="-457200">
              <a:buFont typeface="+mj-lt"/>
              <a:buAutoNum type="arabicPeriod"/>
            </a:pPr>
            <a:r>
              <a:rPr lang="en-GB" sz="2000" dirty="0"/>
              <a:t>Collect comments from CPs	</a:t>
            </a:r>
            <a:r>
              <a:rPr lang="en-GB" sz="2000" dirty="0">
                <a:sym typeface="Wingdings" panose="05000000000000000000" pitchFamily="2" charset="2"/>
              </a:rPr>
              <a:t> </a:t>
            </a:r>
            <a:r>
              <a:rPr lang="en-GB" sz="2000" dirty="0"/>
              <a:t>Oct 31, 2019</a:t>
            </a:r>
          </a:p>
          <a:p>
            <a:pPr marL="457200" indent="-457200">
              <a:buFont typeface="+mj-lt"/>
              <a:buAutoNum type="arabicPeriod"/>
            </a:pPr>
            <a:endParaRPr lang="en-GB" sz="2000" dirty="0"/>
          </a:p>
          <a:p>
            <a:pPr marL="457200" indent="-457200">
              <a:buFont typeface="+mj-lt"/>
              <a:buAutoNum type="arabicPeriod"/>
            </a:pPr>
            <a:r>
              <a:rPr lang="en-GB" sz="2000" dirty="0"/>
              <a:t>Address them with relevant proposals and justifications.</a:t>
            </a:r>
          </a:p>
          <a:p>
            <a:pPr marL="457200" indent="-457200">
              <a:buFont typeface="+mj-lt"/>
              <a:buAutoNum type="arabicPeriod"/>
            </a:pPr>
            <a:endParaRPr lang="en-GB" sz="2000" dirty="0"/>
          </a:p>
          <a:p>
            <a:pPr marL="457200" indent="-457200">
              <a:buFont typeface="+mj-lt"/>
              <a:buAutoNum type="arabicPeriod"/>
            </a:pPr>
            <a:r>
              <a:rPr lang="en-GB" sz="2000" dirty="0"/>
              <a:t>Present a draft text proposal at GRVA-05 of February 2020.</a:t>
            </a:r>
          </a:p>
        </p:txBody>
      </p:sp>
    </p:spTree>
    <p:extLst>
      <p:ext uri="{BB962C8B-B14F-4D97-AF65-F5344CB8AC3E}">
        <p14:creationId xmlns:p14="http://schemas.microsoft.com/office/powerpoint/2010/main" val="4104683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p:spPr>
        <p:txBody>
          <a:bodyPr/>
          <a:lstStyle/>
          <a:p>
            <a:r>
              <a:rPr lang="en-GB" dirty="0"/>
              <a:t>Backup slides</a:t>
            </a:r>
          </a:p>
        </p:txBody>
      </p:sp>
    </p:spTree>
    <p:extLst>
      <p:ext uri="{BB962C8B-B14F-4D97-AF65-F5344CB8AC3E}">
        <p14:creationId xmlns:p14="http://schemas.microsoft.com/office/powerpoint/2010/main" val="350299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073122" y="5181600"/>
            <a:ext cx="2766060" cy="25190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extfeld 14"/>
          <p:cNvSpPr txBox="1"/>
          <p:nvPr/>
        </p:nvSpPr>
        <p:spPr bwMode="gray">
          <a:xfrm>
            <a:off x="304801" y="1295400"/>
            <a:ext cx="3979789" cy="615553"/>
          </a:xfrm>
          <a:prstGeom prst="rect">
            <a:avLst/>
          </a:prstGeom>
          <a:solidFill>
            <a:schemeClr val="tx2">
              <a:lumMod val="75000"/>
            </a:schemeClr>
          </a:solidFill>
        </p:spPr>
        <p:txBody>
          <a:bodyPr wrap="square" rtlCol="0">
            <a:spAutoFit/>
          </a:bodyPr>
          <a:lstStyle>
            <a:defPPr>
              <a:defRPr lang="en-US"/>
            </a:defPPr>
            <a:lvl1pPr algn="ctr">
              <a:defRPr sz="1600" b="1">
                <a:solidFill>
                  <a:schemeClr val="bg1"/>
                </a:solidFill>
              </a:defRPr>
            </a:lvl1pPr>
          </a:lstStyle>
          <a:p>
            <a:r>
              <a:rPr lang="de-DE" sz="2000" u="sng" dirty="0"/>
              <a:t>Type-II</a:t>
            </a:r>
          </a:p>
          <a:p>
            <a:r>
              <a:rPr lang="en-US" sz="1400" dirty="0"/>
              <a:t>Downhill </a:t>
            </a:r>
            <a:r>
              <a:rPr lang="en-US" sz="1400" dirty="0" err="1"/>
              <a:t>Behaviour</a:t>
            </a:r>
            <a:r>
              <a:rPr lang="en-US" sz="1400" dirty="0"/>
              <a:t> Test</a:t>
            </a:r>
          </a:p>
        </p:txBody>
      </p:sp>
      <p:sp>
        <p:nvSpPr>
          <p:cNvPr id="20" name="Textfeld 31"/>
          <p:cNvSpPr txBox="1"/>
          <p:nvPr/>
        </p:nvSpPr>
        <p:spPr bwMode="gray">
          <a:xfrm>
            <a:off x="4572000" y="1310074"/>
            <a:ext cx="4419600" cy="615553"/>
          </a:xfrm>
          <a:prstGeom prst="rect">
            <a:avLst/>
          </a:prstGeom>
          <a:solidFill>
            <a:schemeClr val="tx2">
              <a:lumMod val="75000"/>
            </a:schemeClr>
          </a:solidFill>
        </p:spPr>
        <p:txBody>
          <a:bodyPr wrap="square" rtlCol="0">
            <a:spAutoFit/>
          </a:bodyPr>
          <a:lstStyle>
            <a:defPPr>
              <a:defRPr lang="en-US"/>
            </a:defPPr>
            <a:lvl1pPr algn="ctr">
              <a:defRPr b="1">
                <a:solidFill>
                  <a:schemeClr val="bg1"/>
                </a:solidFill>
              </a:defRPr>
            </a:lvl1pPr>
          </a:lstStyle>
          <a:p>
            <a:r>
              <a:rPr lang="de-DE" sz="2000" u="sng" dirty="0"/>
              <a:t>Type-IIA</a:t>
            </a:r>
          </a:p>
          <a:p>
            <a:r>
              <a:rPr lang="en-US" sz="1400" dirty="0"/>
              <a:t>Endurance Braking Performance Test</a:t>
            </a:r>
          </a:p>
        </p:txBody>
      </p:sp>
      <p:sp>
        <p:nvSpPr>
          <p:cNvPr id="21" name="Textfeld 17"/>
          <p:cNvSpPr txBox="1"/>
          <p:nvPr/>
        </p:nvSpPr>
        <p:spPr bwMode="gray">
          <a:xfrm>
            <a:off x="381000" y="4126199"/>
            <a:ext cx="3810000" cy="2559705"/>
          </a:xfrm>
          <a:prstGeom prst="rect">
            <a:avLst/>
          </a:prstGeom>
          <a:noFill/>
        </p:spPr>
        <p:txBody>
          <a:bodyPr vert="horz" wrap="square" lIns="0" tIns="0" rIns="0" bIns="0" rtlCol="0" anchor="t" anchorCtr="0">
            <a:noAutofit/>
          </a:bodyPr>
          <a:lstStyle/>
          <a:p>
            <a:pPr marL="285750" indent="-285750" algn="l">
              <a:spcBef>
                <a:spcPts val="400"/>
              </a:spcBef>
              <a:buFont typeface="Wingdings" panose="05000000000000000000" pitchFamily="2" charset="2"/>
              <a:buChar char="Ø"/>
            </a:pPr>
            <a:r>
              <a:rPr lang="en-US" sz="1400" b="1" dirty="0">
                <a:latin typeface="Arial"/>
              </a:rPr>
              <a:t>Scope</a:t>
            </a:r>
          </a:p>
          <a:p>
            <a:pPr marL="742950" lvl="1" indent="-285750">
              <a:spcBef>
                <a:spcPts val="400"/>
              </a:spcBef>
              <a:buFont typeface="Courier New" panose="02070309020205020404" pitchFamily="49" charset="0"/>
              <a:buChar char="o"/>
            </a:pPr>
            <a:r>
              <a:rPr lang="en-US" sz="1400" dirty="0">
                <a:latin typeface="Arial"/>
              </a:rPr>
              <a:t>M3 and N3</a:t>
            </a:r>
          </a:p>
          <a:p>
            <a:pPr marL="742950" lvl="1" indent="-285750">
              <a:spcBef>
                <a:spcPts val="400"/>
              </a:spcBef>
              <a:buFont typeface="Courier New" panose="02070309020205020404" pitchFamily="49" charset="0"/>
              <a:buChar char="o"/>
            </a:pPr>
            <a:r>
              <a:rPr lang="en-US" sz="1400" dirty="0">
                <a:latin typeface="Arial"/>
              </a:rPr>
              <a:t>Except vehicles submitted to Type-IIA</a:t>
            </a:r>
          </a:p>
          <a:p>
            <a:pPr lvl="1">
              <a:spcBef>
                <a:spcPts val="400"/>
              </a:spcBef>
            </a:pPr>
            <a:endParaRPr lang="en-US" sz="1400" dirty="0">
              <a:latin typeface="Arial"/>
            </a:endParaRPr>
          </a:p>
          <a:p>
            <a:pPr marL="285750" indent="-285750">
              <a:spcBef>
                <a:spcPts val="400"/>
              </a:spcBef>
              <a:buFont typeface="Wingdings" panose="05000000000000000000" pitchFamily="2" charset="2"/>
              <a:buChar char="Ø"/>
            </a:pPr>
            <a:r>
              <a:rPr lang="en-US" sz="1400" b="1" dirty="0">
                <a:latin typeface="Arial"/>
              </a:rPr>
              <a:t>Service brake</a:t>
            </a:r>
            <a:r>
              <a:rPr lang="en-US" sz="1400" dirty="0">
                <a:latin typeface="Arial"/>
              </a:rPr>
              <a:t>: no restriction</a:t>
            </a:r>
          </a:p>
          <a:p>
            <a:pPr>
              <a:spcBef>
                <a:spcPts val="400"/>
              </a:spcBef>
            </a:pPr>
            <a:endParaRPr lang="en-US" sz="1400" dirty="0">
              <a:latin typeface="Arial"/>
            </a:endParaRPr>
          </a:p>
          <a:p>
            <a:pPr marL="285750" indent="-285750">
              <a:spcBef>
                <a:spcPts val="400"/>
              </a:spcBef>
              <a:buFont typeface="Wingdings" panose="05000000000000000000" pitchFamily="2" charset="2"/>
              <a:buChar char="Ø"/>
            </a:pPr>
            <a:r>
              <a:rPr lang="en-US" sz="1400" b="1" dirty="0">
                <a:latin typeface="Arial"/>
              </a:rPr>
              <a:t>Pass criteria</a:t>
            </a:r>
            <a:r>
              <a:rPr lang="en-US" sz="1400" dirty="0">
                <a:latin typeface="Arial"/>
              </a:rPr>
              <a:t>: Hot-stop performance after Type-II</a:t>
            </a:r>
          </a:p>
          <a:p>
            <a:pPr marL="742950" lvl="1" indent="-285750">
              <a:spcBef>
                <a:spcPts val="400"/>
              </a:spcBef>
              <a:buFont typeface="Courier New" panose="02070309020205020404" pitchFamily="49" charset="0"/>
              <a:buChar char="o"/>
            </a:pPr>
            <a:r>
              <a:rPr lang="en-GB" sz="1200" dirty="0">
                <a:latin typeface="Arial"/>
              </a:rPr>
              <a:t>N3:   3.3 m/s² </a:t>
            </a:r>
          </a:p>
          <a:p>
            <a:pPr marL="742950" lvl="1" indent="-285750">
              <a:spcBef>
                <a:spcPts val="400"/>
              </a:spcBef>
              <a:buFont typeface="Courier New" panose="02070309020205020404" pitchFamily="49" charset="0"/>
              <a:buChar char="o"/>
            </a:pPr>
            <a:r>
              <a:rPr lang="en-GB" sz="1200" dirty="0">
                <a:latin typeface="Arial"/>
              </a:rPr>
              <a:t>M3:  3.75m/s²</a:t>
            </a:r>
            <a:endParaRPr lang="en-US" sz="1200" dirty="0">
              <a:latin typeface="Arial"/>
            </a:endParaRPr>
          </a:p>
        </p:txBody>
      </p:sp>
      <p:sp>
        <p:nvSpPr>
          <p:cNvPr id="22" name="Textfeld 34"/>
          <p:cNvSpPr txBox="1"/>
          <p:nvPr/>
        </p:nvSpPr>
        <p:spPr bwMode="gray">
          <a:xfrm>
            <a:off x="4800600" y="4114801"/>
            <a:ext cx="3984637" cy="2514600"/>
          </a:xfrm>
          <a:prstGeom prst="rect">
            <a:avLst/>
          </a:prstGeom>
          <a:noFill/>
        </p:spPr>
        <p:txBody>
          <a:bodyPr vert="horz" wrap="square" lIns="0" tIns="0" rIns="0" bIns="0" rtlCol="0" anchor="t" anchorCtr="0">
            <a:noAutofit/>
          </a:bodyPr>
          <a:lstStyle/>
          <a:p>
            <a:pPr marL="285750" indent="-285750" algn="l">
              <a:spcBef>
                <a:spcPts val="400"/>
              </a:spcBef>
              <a:spcAft>
                <a:spcPct val="0"/>
              </a:spcAft>
              <a:buFont typeface="Wingdings" panose="05000000000000000000" pitchFamily="2" charset="2"/>
              <a:buChar char="Ø"/>
            </a:pPr>
            <a:r>
              <a:rPr lang="en-US" sz="1400" b="1" dirty="0">
                <a:latin typeface="Arial"/>
              </a:rPr>
              <a:t>Scope</a:t>
            </a:r>
          </a:p>
          <a:p>
            <a:pPr marL="742950" lvl="1" indent="-285750">
              <a:spcBef>
                <a:spcPts val="400"/>
              </a:spcBef>
              <a:spcAft>
                <a:spcPct val="0"/>
              </a:spcAft>
              <a:buFont typeface="Courier New" panose="02070309020205020404" pitchFamily="49" charset="0"/>
              <a:buChar char="o"/>
            </a:pPr>
            <a:r>
              <a:rPr lang="en-US" sz="1400" dirty="0">
                <a:latin typeface="Arial"/>
              </a:rPr>
              <a:t>M3 class II, III &amp; B</a:t>
            </a:r>
          </a:p>
          <a:p>
            <a:pPr marL="742950" lvl="1" indent="-285750">
              <a:spcBef>
                <a:spcPts val="400"/>
              </a:spcBef>
              <a:spcAft>
                <a:spcPct val="0"/>
              </a:spcAft>
              <a:buFont typeface="Courier New" panose="02070309020205020404" pitchFamily="49" charset="0"/>
              <a:buChar char="o"/>
            </a:pPr>
            <a:r>
              <a:rPr lang="en-US" sz="1400" dirty="0">
                <a:latin typeface="Arial"/>
              </a:rPr>
              <a:t>N3 ADR and/or authorized to tow cat. O4</a:t>
            </a:r>
          </a:p>
          <a:p>
            <a:pPr lvl="1">
              <a:spcBef>
                <a:spcPts val="400"/>
              </a:spcBef>
              <a:spcAft>
                <a:spcPct val="0"/>
              </a:spcAft>
            </a:pPr>
            <a:endParaRPr lang="en-US" sz="1400" dirty="0">
              <a:latin typeface="Arial"/>
            </a:endParaRPr>
          </a:p>
          <a:p>
            <a:pPr marL="285750" indent="-285750" algn="l">
              <a:spcBef>
                <a:spcPts val="400"/>
              </a:spcBef>
              <a:buFont typeface="Wingdings" panose="05000000000000000000" pitchFamily="2" charset="2"/>
              <a:buChar char="Ø"/>
            </a:pPr>
            <a:r>
              <a:rPr lang="en-US" sz="1400" b="1" dirty="0">
                <a:latin typeface="Arial"/>
              </a:rPr>
              <a:t>Service brake: prohibited</a:t>
            </a:r>
          </a:p>
          <a:p>
            <a:pPr algn="l">
              <a:spcBef>
                <a:spcPts val="400"/>
              </a:spcBef>
            </a:pPr>
            <a:endParaRPr lang="en-US" sz="1400" b="1" dirty="0">
              <a:latin typeface="Arial"/>
            </a:endParaRPr>
          </a:p>
          <a:p>
            <a:pPr marL="285750" lvl="1" indent="-285750">
              <a:spcBef>
                <a:spcPts val="400"/>
              </a:spcBef>
              <a:spcAft>
                <a:spcPct val="0"/>
              </a:spcAft>
              <a:buFont typeface="Wingdings" panose="05000000000000000000" pitchFamily="2" charset="2"/>
              <a:buChar char="Ø"/>
            </a:pPr>
            <a:r>
              <a:rPr lang="en-US" sz="1400" b="1" dirty="0">
                <a:latin typeface="Arial"/>
              </a:rPr>
              <a:t>Pass</a:t>
            </a:r>
            <a:r>
              <a:rPr lang="en-US" sz="1400" dirty="0">
                <a:latin typeface="Arial"/>
              </a:rPr>
              <a:t> </a:t>
            </a:r>
            <a:r>
              <a:rPr lang="en-US" sz="1400" b="1" dirty="0">
                <a:latin typeface="Arial"/>
              </a:rPr>
              <a:t>criteria</a:t>
            </a:r>
            <a:r>
              <a:rPr lang="en-US" sz="1400" dirty="0">
                <a:latin typeface="Arial"/>
              </a:rPr>
              <a:t>: Average speed of 30km/h</a:t>
            </a:r>
            <a:br>
              <a:rPr lang="en-US" sz="1400" dirty="0">
                <a:latin typeface="Arial"/>
              </a:rPr>
            </a:br>
            <a:r>
              <a:rPr lang="en-US" sz="1400" dirty="0">
                <a:latin typeface="Arial"/>
              </a:rPr>
              <a:t>(+/- 5 km/h)</a:t>
            </a:r>
          </a:p>
        </p:txBody>
      </p:sp>
      <p:sp>
        <p:nvSpPr>
          <p:cNvPr id="3" name="Title 2"/>
          <p:cNvSpPr>
            <a:spLocks noGrp="1"/>
          </p:cNvSpPr>
          <p:nvPr>
            <p:ph type="title"/>
          </p:nvPr>
        </p:nvSpPr>
        <p:spPr>
          <a:xfrm>
            <a:off x="457200" y="76200"/>
            <a:ext cx="8229600" cy="1143000"/>
          </a:xfrm>
        </p:spPr>
        <p:txBody>
          <a:bodyPr>
            <a:normAutofit/>
          </a:bodyPr>
          <a:lstStyle/>
          <a:p>
            <a:pPr algn="l"/>
            <a:r>
              <a:rPr lang="fr-FR" sz="2800" b="1" dirty="0"/>
              <a:t>Technical background</a:t>
            </a:r>
            <a:br>
              <a:rPr lang="fr-FR" sz="3200" b="1" dirty="0"/>
            </a:br>
            <a:r>
              <a:rPr lang="fr-FR" sz="2400" dirty="0"/>
              <a:t>UN R13 - Type-II and IIA tests</a:t>
            </a:r>
          </a:p>
        </p:txBody>
      </p:sp>
      <p:grpSp>
        <p:nvGrpSpPr>
          <p:cNvPr id="29" name="Group 28"/>
          <p:cNvGrpSpPr/>
          <p:nvPr/>
        </p:nvGrpSpPr>
        <p:grpSpPr>
          <a:xfrm>
            <a:off x="304800" y="2274600"/>
            <a:ext cx="4073901" cy="1764000"/>
            <a:chOff x="426091" y="2313072"/>
            <a:chExt cx="4073901" cy="1764000"/>
          </a:xfrm>
        </p:grpSpPr>
        <p:pic>
          <p:nvPicPr>
            <p:cNvPr id="8" name="Grafik 7"/>
            <p:cNvPicPr/>
            <p:nvPr/>
          </p:nvPicPr>
          <p:blipFill rotWithShape="1">
            <a:blip r:embed="rId2"/>
            <a:srcRect l="16408" t="22408" r="20898"/>
            <a:stretch/>
          </p:blipFill>
          <p:spPr>
            <a:xfrm>
              <a:off x="426091" y="2313072"/>
              <a:ext cx="4073901" cy="1764000"/>
            </a:xfrm>
            <a:prstGeom prst="rect">
              <a:avLst/>
            </a:prstGeom>
          </p:spPr>
        </p:pic>
        <p:sp>
          <p:nvSpPr>
            <p:cNvPr id="9" name="Textfeld 4"/>
            <p:cNvSpPr txBox="1"/>
            <p:nvPr/>
          </p:nvSpPr>
          <p:spPr bwMode="gray">
            <a:xfrm>
              <a:off x="1034328" y="3401465"/>
              <a:ext cx="387714" cy="177791"/>
            </a:xfrm>
            <a:prstGeom prst="rect">
              <a:avLst/>
            </a:prstGeom>
            <a:solidFill>
              <a:srgbClr val="FFFF00"/>
            </a:solidFill>
          </p:spPr>
          <p:txBody>
            <a:bodyPr vert="horz" wrap="square" lIns="0" tIns="0" rIns="0" bIns="0" rtlCol="0" anchor="ctr" anchorCtr="0">
              <a:noAutofit/>
            </a:bodyPr>
            <a:lstStyle/>
            <a:p>
              <a:pPr algn="ctr">
                <a:spcBef>
                  <a:spcPts val="400"/>
                </a:spcBef>
                <a:spcAft>
                  <a:spcPct val="0"/>
                </a:spcAft>
              </a:pPr>
              <a:r>
                <a:rPr lang="de-DE" sz="1400" b="1" dirty="0">
                  <a:latin typeface="Arial"/>
                </a:rPr>
                <a:t>6%</a:t>
              </a:r>
            </a:p>
          </p:txBody>
        </p:sp>
        <p:sp>
          <p:nvSpPr>
            <p:cNvPr id="7" name="Abgerundetes Rechteck 11"/>
            <p:cNvSpPr/>
            <p:nvPr/>
          </p:nvSpPr>
          <p:spPr bwMode="gray">
            <a:xfrm>
              <a:off x="1502713" y="3509857"/>
              <a:ext cx="244826" cy="114239"/>
            </a:xfrm>
            <a:prstGeom prst="round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4" name="TextBox 23"/>
            <p:cNvSpPr txBox="1"/>
            <p:nvPr/>
          </p:nvSpPr>
          <p:spPr>
            <a:xfrm>
              <a:off x="1219200" y="2481256"/>
              <a:ext cx="587720" cy="190299"/>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r>
                <a:rPr lang="fr-FR" sz="1200" dirty="0">
                  <a:solidFill>
                    <a:schemeClr val="tx1"/>
                  </a:solidFill>
                </a:rPr>
                <a:t>30km/h</a:t>
              </a:r>
            </a:p>
          </p:txBody>
        </p:sp>
        <p:sp>
          <p:nvSpPr>
            <p:cNvPr id="26" name="TextBox 25"/>
            <p:cNvSpPr txBox="1"/>
            <p:nvPr/>
          </p:nvSpPr>
          <p:spPr>
            <a:xfrm>
              <a:off x="2362200" y="3391101"/>
              <a:ext cx="553616" cy="175875"/>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pPr algn="ctr"/>
              <a:r>
                <a:rPr lang="fr-FR" sz="1200" dirty="0">
                  <a:solidFill>
                    <a:schemeClr val="tx1"/>
                  </a:solidFill>
                </a:rPr>
                <a:t>6 km</a:t>
              </a:r>
            </a:p>
          </p:txBody>
        </p:sp>
      </p:grpSp>
      <p:grpSp>
        <p:nvGrpSpPr>
          <p:cNvPr id="28" name="Group 27"/>
          <p:cNvGrpSpPr/>
          <p:nvPr/>
        </p:nvGrpSpPr>
        <p:grpSpPr>
          <a:xfrm>
            <a:off x="4751554" y="2270400"/>
            <a:ext cx="3966182" cy="1692000"/>
            <a:chOff x="4860032" y="2249007"/>
            <a:chExt cx="3966182" cy="1692000"/>
          </a:xfrm>
        </p:grpSpPr>
        <p:grpSp>
          <p:nvGrpSpPr>
            <p:cNvPr id="14" name="Gruppieren 2"/>
            <p:cNvGrpSpPr/>
            <p:nvPr/>
          </p:nvGrpSpPr>
          <p:grpSpPr>
            <a:xfrm rot="21480000">
              <a:off x="4860032" y="2315664"/>
              <a:ext cx="3966182" cy="1625343"/>
              <a:chOff x="4977271" y="2573696"/>
              <a:chExt cx="3411153" cy="1397892"/>
            </a:xfrm>
            <a:solidFill>
              <a:schemeClr val="bg1"/>
            </a:solidFill>
          </p:grpSpPr>
          <p:pic>
            <p:nvPicPr>
              <p:cNvPr id="16" name="Grafik 26"/>
              <p:cNvPicPr/>
              <p:nvPr/>
            </p:nvPicPr>
            <p:blipFill rotWithShape="1">
              <a:blip r:embed="rId2"/>
              <a:srcRect l="16408" t="22408" r="20898"/>
              <a:stretch/>
            </p:blipFill>
            <p:spPr>
              <a:xfrm>
                <a:off x="4977271" y="2573696"/>
                <a:ext cx="3411153" cy="1397892"/>
              </a:xfrm>
              <a:prstGeom prst="rect">
                <a:avLst/>
              </a:prstGeom>
              <a:grpFill/>
            </p:spPr>
          </p:pic>
          <p:sp>
            <p:nvSpPr>
              <p:cNvPr id="17" name="Rechteck 16"/>
              <p:cNvSpPr/>
              <p:nvPr/>
            </p:nvSpPr>
            <p:spPr bwMode="gray">
              <a:xfrm rot="21028720">
                <a:off x="5534227" y="2655092"/>
                <a:ext cx="2441135" cy="698946"/>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pic>
            <p:nvPicPr>
              <p:cNvPr id="18" name="Picture 2"/>
              <p:cNvPicPr>
                <a:picLocks noChangeAspect="1" noChangeArrowheads="1"/>
              </p:cNvPicPr>
              <p:nvPr/>
            </p:nvPicPr>
            <p:blipFill>
              <a:blip r:embed="rId3"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rot="21027533">
                <a:off x="5745456" y="2677602"/>
                <a:ext cx="2219616" cy="68948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Rechteck 3"/>
            <p:cNvSpPr/>
            <p:nvPr/>
          </p:nvSpPr>
          <p:spPr bwMode="gray">
            <a:xfrm rot="20907760">
              <a:off x="6295213" y="2249007"/>
              <a:ext cx="1841937" cy="669795"/>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2" name="Abgerundetes Rechteck 28"/>
            <p:cNvSpPr/>
            <p:nvPr/>
          </p:nvSpPr>
          <p:spPr bwMode="gray">
            <a:xfrm>
              <a:off x="5919757" y="3450320"/>
              <a:ext cx="239213" cy="103647"/>
            </a:xfrm>
            <a:prstGeom prst="round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3" name="Textfeld 29"/>
            <p:cNvSpPr txBox="1"/>
            <p:nvPr/>
          </p:nvSpPr>
          <p:spPr bwMode="gray">
            <a:xfrm>
              <a:off x="5488575" y="3352800"/>
              <a:ext cx="378825" cy="173715"/>
            </a:xfrm>
            <a:prstGeom prst="rect">
              <a:avLst/>
            </a:prstGeom>
            <a:solidFill>
              <a:srgbClr val="FFFF00"/>
            </a:solidFill>
          </p:spPr>
          <p:txBody>
            <a:bodyPr vert="horz" wrap="square" lIns="0" tIns="0" rIns="0" bIns="0" rtlCol="0" anchor="ctr" anchorCtr="0">
              <a:noAutofit/>
            </a:bodyPr>
            <a:lstStyle/>
            <a:p>
              <a:pPr algn="ctr">
                <a:spcBef>
                  <a:spcPts val="400"/>
                </a:spcBef>
                <a:spcAft>
                  <a:spcPct val="0"/>
                </a:spcAft>
              </a:pPr>
              <a:r>
                <a:rPr lang="de-DE" sz="1400" b="1" dirty="0">
                  <a:latin typeface="Arial"/>
                </a:rPr>
                <a:t>7%</a:t>
              </a:r>
            </a:p>
          </p:txBody>
        </p:sp>
        <p:sp>
          <p:nvSpPr>
            <p:cNvPr id="25" name="TextBox 24"/>
            <p:cNvSpPr txBox="1"/>
            <p:nvPr/>
          </p:nvSpPr>
          <p:spPr>
            <a:xfrm>
              <a:off x="5545933" y="2408587"/>
              <a:ext cx="587720" cy="190299"/>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r>
                <a:rPr lang="fr-FR" sz="1200" dirty="0">
                  <a:solidFill>
                    <a:schemeClr val="tx1"/>
                  </a:solidFill>
                </a:rPr>
                <a:t>30km/h</a:t>
              </a:r>
            </a:p>
          </p:txBody>
        </p:sp>
        <p:sp>
          <p:nvSpPr>
            <p:cNvPr id="27" name="TextBox 26"/>
            <p:cNvSpPr txBox="1"/>
            <p:nvPr/>
          </p:nvSpPr>
          <p:spPr>
            <a:xfrm>
              <a:off x="6781800" y="3276600"/>
              <a:ext cx="553616" cy="175875"/>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pPr algn="ctr"/>
              <a:r>
                <a:rPr lang="fr-FR" sz="1200" dirty="0">
                  <a:solidFill>
                    <a:schemeClr val="tx1"/>
                  </a:solidFill>
                </a:rPr>
                <a:t>6 km</a:t>
              </a:r>
            </a:p>
          </p:txBody>
        </p:sp>
      </p:grpSp>
      <p:sp>
        <p:nvSpPr>
          <p:cNvPr id="31" name="Rectangle 30"/>
          <p:cNvSpPr/>
          <p:nvPr/>
        </p:nvSpPr>
        <p:spPr>
          <a:xfrm>
            <a:off x="304801" y="2009775"/>
            <a:ext cx="3979790" cy="4704705"/>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4572000" y="2009775"/>
            <a:ext cx="4419600" cy="4704705"/>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41443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7"/>
          <p:cNvSpPr txBox="1"/>
          <p:nvPr/>
        </p:nvSpPr>
        <p:spPr bwMode="gray">
          <a:xfrm>
            <a:off x="762000" y="2073424"/>
            <a:ext cx="7494170" cy="1355576"/>
          </a:xfrm>
          <a:prstGeom prst="rect">
            <a:avLst/>
          </a:prstGeom>
          <a:noFill/>
        </p:spPr>
        <p:txBody>
          <a:bodyPr vert="horz" wrap="square" lIns="0" tIns="0" rIns="0" bIns="0" rtlCol="0" anchor="t" anchorCtr="0">
            <a:noAutofit/>
          </a:bodyPr>
          <a:lstStyle/>
          <a:p>
            <a:pPr marL="981075" indent="-981075">
              <a:spcBef>
                <a:spcPts val="400"/>
              </a:spcBef>
              <a:spcAft>
                <a:spcPct val="0"/>
              </a:spcAft>
            </a:pPr>
            <a:r>
              <a:rPr lang="en-US" dirty="0">
                <a:latin typeface="Arial"/>
              </a:rPr>
              <a:t>2.21.4.	“Electrical state of charge” means the instantaneous </a:t>
            </a:r>
            <a:r>
              <a:rPr lang="en-US" dirty="0">
                <a:solidFill>
                  <a:schemeClr val="accent2"/>
                </a:solidFill>
                <a:latin typeface="Arial"/>
              </a:rPr>
              <a:t>ratio of electric quantity </a:t>
            </a:r>
            <a:r>
              <a:rPr lang="en-US" dirty="0">
                <a:latin typeface="Arial"/>
              </a:rPr>
              <a:t>of energy </a:t>
            </a:r>
            <a:r>
              <a:rPr lang="en-US" dirty="0">
                <a:solidFill>
                  <a:schemeClr val="accent2"/>
                </a:solidFill>
                <a:latin typeface="Arial"/>
              </a:rPr>
              <a:t>stored</a:t>
            </a:r>
            <a:r>
              <a:rPr lang="en-US" dirty="0">
                <a:latin typeface="Arial"/>
              </a:rPr>
              <a:t> in the </a:t>
            </a:r>
            <a:r>
              <a:rPr lang="en-US" dirty="0">
                <a:solidFill>
                  <a:schemeClr val="accent2"/>
                </a:solidFill>
                <a:latin typeface="Arial"/>
              </a:rPr>
              <a:t>traction battery </a:t>
            </a:r>
            <a:r>
              <a:rPr lang="en-US" dirty="0">
                <a:latin typeface="Arial"/>
              </a:rPr>
              <a:t>relative to the maximum quantity of electric energy which could be stored in this battery;</a:t>
            </a:r>
          </a:p>
        </p:txBody>
      </p:sp>
      <p:grpSp>
        <p:nvGrpSpPr>
          <p:cNvPr id="31" name="Group 30"/>
          <p:cNvGrpSpPr/>
          <p:nvPr/>
        </p:nvGrpSpPr>
        <p:grpSpPr>
          <a:xfrm>
            <a:off x="1015640" y="3717032"/>
            <a:ext cx="1944216" cy="2057400"/>
            <a:chOff x="1015640" y="3717032"/>
            <a:chExt cx="1944216" cy="2057400"/>
          </a:xfrm>
        </p:grpSpPr>
        <p:grpSp>
          <p:nvGrpSpPr>
            <p:cNvPr id="4" name="Gruppieren 18"/>
            <p:cNvGrpSpPr/>
            <p:nvPr/>
          </p:nvGrpSpPr>
          <p:grpSpPr>
            <a:xfrm>
              <a:off x="1015640" y="3717032"/>
              <a:ext cx="1944216" cy="1557048"/>
              <a:chOff x="971600" y="3312112"/>
              <a:chExt cx="1944216" cy="1557048"/>
            </a:xfrm>
          </p:grpSpPr>
          <p:sp>
            <p:nvSpPr>
              <p:cNvPr id="5" name="Rechteck 5"/>
              <p:cNvSpPr/>
              <p:nvPr/>
            </p:nvSpPr>
            <p:spPr bwMode="gray">
              <a:xfrm>
                <a:off x="1115616" y="3789040"/>
                <a:ext cx="144016" cy="216024"/>
              </a:xfrm>
              <a:prstGeom prst="rect">
                <a:avLst/>
              </a:prstGeom>
              <a:solidFill>
                <a:srgbClr val="C0000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6" name="Rechteck 1"/>
              <p:cNvSpPr/>
              <p:nvPr/>
            </p:nvSpPr>
            <p:spPr bwMode="gray">
              <a:xfrm>
                <a:off x="971600" y="4005064"/>
                <a:ext cx="1944216" cy="86409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7" name="Rechteck 8"/>
              <p:cNvSpPr/>
              <p:nvPr/>
            </p:nvSpPr>
            <p:spPr bwMode="gray">
              <a:xfrm>
                <a:off x="2633394" y="3779415"/>
                <a:ext cx="144016" cy="21602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8" name="Textfeld 15"/>
              <p:cNvSpPr txBox="1"/>
              <p:nvPr/>
            </p:nvSpPr>
            <p:spPr bwMode="gray">
              <a:xfrm>
                <a:off x="1054828" y="3506618"/>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200" dirty="0">
                    <a:solidFill>
                      <a:srgbClr val="C00000"/>
                    </a:solidFill>
                    <a:latin typeface="Arial"/>
                  </a:rPr>
                  <a:t>+</a:t>
                </a:r>
              </a:p>
            </p:txBody>
          </p:sp>
          <p:sp>
            <p:nvSpPr>
              <p:cNvPr id="9" name="Textfeld 25"/>
              <p:cNvSpPr txBox="1"/>
              <p:nvPr/>
            </p:nvSpPr>
            <p:spPr bwMode="gray">
              <a:xfrm>
                <a:off x="2561386" y="3312112"/>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000" dirty="0">
                    <a:solidFill>
                      <a:srgbClr val="0070C0"/>
                    </a:solidFill>
                    <a:latin typeface="Arial"/>
                  </a:rPr>
                  <a:t>_</a:t>
                </a:r>
              </a:p>
            </p:txBody>
          </p:sp>
        </p:grpSp>
        <p:sp>
          <p:nvSpPr>
            <p:cNvPr id="24" name="Textfeld 21"/>
            <p:cNvSpPr txBox="1"/>
            <p:nvPr/>
          </p:nvSpPr>
          <p:spPr bwMode="gray">
            <a:xfrm>
              <a:off x="1422946" y="5486400"/>
              <a:ext cx="1080120" cy="288032"/>
            </a:xfrm>
            <a:prstGeom prst="rect">
              <a:avLst/>
            </a:prstGeom>
            <a:noFill/>
          </p:spPr>
          <p:txBody>
            <a:bodyPr vert="horz" wrap="square" lIns="0" tIns="0" rIns="0" bIns="0" rtlCol="0" anchor="t" anchorCtr="0">
              <a:noAutofit/>
            </a:bodyPr>
            <a:lstStyle/>
            <a:p>
              <a:pPr algn="ctr">
                <a:spcBef>
                  <a:spcPts val="400"/>
                </a:spcBef>
                <a:spcAft>
                  <a:spcPct val="0"/>
                </a:spcAft>
              </a:pPr>
              <a:r>
                <a:rPr lang="de-DE" sz="2000" b="1" dirty="0">
                  <a:latin typeface="Arial"/>
                </a:rPr>
                <a:t>0%</a:t>
              </a:r>
            </a:p>
          </p:txBody>
        </p:sp>
      </p:grpSp>
      <p:grpSp>
        <p:nvGrpSpPr>
          <p:cNvPr id="30" name="Group 29"/>
          <p:cNvGrpSpPr/>
          <p:nvPr/>
        </p:nvGrpSpPr>
        <p:grpSpPr>
          <a:xfrm>
            <a:off x="3858072" y="3719920"/>
            <a:ext cx="1944216" cy="2054512"/>
            <a:chOff x="3858072" y="3719920"/>
            <a:chExt cx="1944216" cy="2054512"/>
          </a:xfrm>
        </p:grpSpPr>
        <p:grpSp>
          <p:nvGrpSpPr>
            <p:cNvPr id="10" name="Gruppieren 27"/>
            <p:cNvGrpSpPr/>
            <p:nvPr/>
          </p:nvGrpSpPr>
          <p:grpSpPr>
            <a:xfrm>
              <a:off x="3858072" y="3719920"/>
              <a:ext cx="1944216" cy="1557048"/>
              <a:chOff x="971600" y="3312112"/>
              <a:chExt cx="1944216" cy="1557048"/>
            </a:xfrm>
          </p:grpSpPr>
          <p:sp>
            <p:nvSpPr>
              <p:cNvPr id="11" name="Rechteck 30"/>
              <p:cNvSpPr/>
              <p:nvPr/>
            </p:nvSpPr>
            <p:spPr bwMode="gray">
              <a:xfrm>
                <a:off x="1115616" y="3789040"/>
                <a:ext cx="144016" cy="216024"/>
              </a:xfrm>
              <a:prstGeom prst="rect">
                <a:avLst/>
              </a:prstGeom>
              <a:solidFill>
                <a:srgbClr val="C0000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2" name="Rechteck 32"/>
              <p:cNvSpPr/>
              <p:nvPr/>
            </p:nvSpPr>
            <p:spPr bwMode="gray">
              <a:xfrm>
                <a:off x="971600" y="4005064"/>
                <a:ext cx="1944216" cy="86409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3" name="Rechteck 33"/>
              <p:cNvSpPr/>
              <p:nvPr/>
            </p:nvSpPr>
            <p:spPr bwMode="gray">
              <a:xfrm>
                <a:off x="2633394" y="3779415"/>
                <a:ext cx="144016" cy="21602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4" name="Textfeld 35"/>
              <p:cNvSpPr txBox="1"/>
              <p:nvPr/>
            </p:nvSpPr>
            <p:spPr bwMode="gray">
              <a:xfrm>
                <a:off x="1054828" y="3506618"/>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200" dirty="0">
                    <a:solidFill>
                      <a:srgbClr val="C00000"/>
                    </a:solidFill>
                    <a:latin typeface="Arial"/>
                  </a:rPr>
                  <a:t>+</a:t>
                </a:r>
              </a:p>
            </p:txBody>
          </p:sp>
          <p:sp>
            <p:nvSpPr>
              <p:cNvPr id="15" name="Textfeld 36"/>
              <p:cNvSpPr txBox="1"/>
              <p:nvPr/>
            </p:nvSpPr>
            <p:spPr bwMode="gray">
              <a:xfrm>
                <a:off x="2561386" y="3312112"/>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000" dirty="0">
                    <a:solidFill>
                      <a:srgbClr val="0070C0"/>
                    </a:solidFill>
                    <a:latin typeface="Arial"/>
                  </a:rPr>
                  <a:t>_</a:t>
                </a:r>
              </a:p>
            </p:txBody>
          </p:sp>
        </p:grpSp>
        <p:sp>
          <p:nvSpPr>
            <p:cNvPr id="22" name="Rechteck 19"/>
            <p:cNvSpPr/>
            <p:nvPr/>
          </p:nvSpPr>
          <p:spPr bwMode="gray">
            <a:xfrm>
              <a:off x="3872069" y="4428451"/>
              <a:ext cx="958112" cy="835200"/>
            </a:xfrm>
            <a:prstGeom prst="rect">
              <a:avLst/>
            </a:prstGeom>
            <a:solidFill>
              <a:srgbClr val="008000"/>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5" name="Textfeld 44"/>
            <p:cNvSpPr txBox="1"/>
            <p:nvPr/>
          </p:nvSpPr>
          <p:spPr bwMode="gray">
            <a:xfrm>
              <a:off x="4255498" y="5486400"/>
              <a:ext cx="1080120" cy="288032"/>
            </a:xfrm>
            <a:prstGeom prst="rect">
              <a:avLst/>
            </a:prstGeom>
            <a:noFill/>
          </p:spPr>
          <p:txBody>
            <a:bodyPr vert="horz" wrap="square" lIns="0" tIns="0" rIns="0" bIns="0" rtlCol="0" anchor="t" anchorCtr="0">
              <a:noAutofit/>
            </a:bodyPr>
            <a:lstStyle/>
            <a:p>
              <a:pPr algn="ctr">
                <a:spcBef>
                  <a:spcPts val="400"/>
                </a:spcBef>
                <a:spcAft>
                  <a:spcPct val="0"/>
                </a:spcAft>
              </a:pPr>
              <a:r>
                <a:rPr lang="de-DE" sz="2000" b="1" dirty="0">
                  <a:latin typeface="Arial"/>
                </a:rPr>
                <a:t>50%</a:t>
              </a:r>
            </a:p>
          </p:txBody>
        </p:sp>
      </p:grpSp>
      <p:sp>
        <p:nvSpPr>
          <p:cNvPr id="26" name="Textfeld 45"/>
          <p:cNvSpPr txBox="1"/>
          <p:nvPr/>
        </p:nvSpPr>
        <p:spPr bwMode="gray">
          <a:xfrm>
            <a:off x="329064" y="5486400"/>
            <a:ext cx="737736" cy="288032"/>
          </a:xfrm>
          <a:prstGeom prst="rect">
            <a:avLst/>
          </a:prstGeom>
          <a:noFill/>
        </p:spPr>
        <p:txBody>
          <a:bodyPr vert="horz" wrap="square" lIns="0" tIns="0" rIns="0" bIns="0" rtlCol="0" anchor="t" anchorCtr="0">
            <a:noAutofit/>
          </a:bodyPr>
          <a:lstStyle/>
          <a:p>
            <a:pPr>
              <a:spcBef>
                <a:spcPts val="400"/>
              </a:spcBef>
              <a:spcAft>
                <a:spcPct val="0"/>
              </a:spcAft>
            </a:pPr>
            <a:r>
              <a:rPr lang="de-DE" sz="2000" b="1" dirty="0">
                <a:latin typeface="Arial"/>
              </a:rPr>
              <a:t>SoC</a:t>
            </a:r>
          </a:p>
        </p:txBody>
      </p:sp>
      <p:grpSp>
        <p:nvGrpSpPr>
          <p:cNvPr id="29" name="Group 28"/>
          <p:cNvGrpSpPr/>
          <p:nvPr/>
        </p:nvGrpSpPr>
        <p:grpSpPr>
          <a:xfrm>
            <a:off x="6666384" y="3723688"/>
            <a:ext cx="1944216" cy="2050744"/>
            <a:chOff x="6666384" y="3723688"/>
            <a:chExt cx="1944216" cy="2050744"/>
          </a:xfrm>
        </p:grpSpPr>
        <p:grpSp>
          <p:nvGrpSpPr>
            <p:cNvPr id="16" name="Gruppieren 37"/>
            <p:cNvGrpSpPr/>
            <p:nvPr/>
          </p:nvGrpSpPr>
          <p:grpSpPr>
            <a:xfrm>
              <a:off x="6666384" y="3723688"/>
              <a:ext cx="1944216" cy="1557048"/>
              <a:chOff x="971600" y="3312112"/>
              <a:chExt cx="1944216" cy="1557048"/>
            </a:xfrm>
          </p:grpSpPr>
          <p:sp>
            <p:nvSpPr>
              <p:cNvPr id="17" name="Rechteck 38"/>
              <p:cNvSpPr/>
              <p:nvPr/>
            </p:nvSpPr>
            <p:spPr bwMode="gray">
              <a:xfrm>
                <a:off x="1115616" y="3789040"/>
                <a:ext cx="144016" cy="216024"/>
              </a:xfrm>
              <a:prstGeom prst="rect">
                <a:avLst/>
              </a:prstGeom>
              <a:solidFill>
                <a:srgbClr val="C00000"/>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8" name="Rechteck 39"/>
              <p:cNvSpPr/>
              <p:nvPr/>
            </p:nvSpPr>
            <p:spPr bwMode="gray">
              <a:xfrm>
                <a:off x="971600" y="4005064"/>
                <a:ext cx="1944216" cy="86409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19" name="Rechteck 40"/>
              <p:cNvSpPr/>
              <p:nvPr/>
            </p:nvSpPr>
            <p:spPr bwMode="gray">
              <a:xfrm>
                <a:off x="2633394" y="3779415"/>
                <a:ext cx="144016" cy="216024"/>
              </a:xfrm>
              <a:prstGeom prst="rect">
                <a:avLst/>
              </a:prstGeom>
              <a:solidFill>
                <a:srgbClr val="0070C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0" name="Textfeld 41"/>
              <p:cNvSpPr txBox="1"/>
              <p:nvPr/>
            </p:nvSpPr>
            <p:spPr bwMode="gray">
              <a:xfrm>
                <a:off x="1054828" y="3506618"/>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200" dirty="0">
                    <a:solidFill>
                      <a:srgbClr val="C00000"/>
                    </a:solidFill>
                    <a:latin typeface="Arial"/>
                  </a:rPr>
                  <a:t>+</a:t>
                </a:r>
              </a:p>
            </p:txBody>
          </p:sp>
          <p:sp>
            <p:nvSpPr>
              <p:cNvPr id="21" name="Textfeld 42"/>
              <p:cNvSpPr txBox="1"/>
              <p:nvPr/>
            </p:nvSpPr>
            <p:spPr bwMode="gray">
              <a:xfrm>
                <a:off x="2561386" y="3312112"/>
                <a:ext cx="288032" cy="216024"/>
              </a:xfrm>
              <a:prstGeom prst="rect">
                <a:avLst/>
              </a:prstGeom>
              <a:noFill/>
            </p:spPr>
            <p:txBody>
              <a:bodyPr vert="horz" wrap="square" lIns="0" tIns="0" rIns="0" bIns="0" rtlCol="0" anchor="ctr" anchorCtr="0">
                <a:noAutofit/>
              </a:bodyPr>
              <a:lstStyle/>
              <a:p>
                <a:pPr>
                  <a:spcBef>
                    <a:spcPts val="400"/>
                  </a:spcBef>
                  <a:spcAft>
                    <a:spcPct val="0"/>
                  </a:spcAft>
                </a:pPr>
                <a:r>
                  <a:rPr lang="de-DE" sz="3000" dirty="0">
                    <a:solidFill>
                      <a:srgbClr val="0070C0"/>
                    </a:solidFill>
                    <a:latin typeface="Arial"/>
                  </a:rPr>
                  <a:t>_</a:t>
                </a:r>
              </a:p>
            </p:txBody>
          </p:sp>
        </p:grpSp>
        <p:sp>
          <p:nvSpPr>
            <p:cNvPr id="23" name="Rechteck 43"/>
            <p:cNvSpPr/>
            <p:nvPr/>
          </p:nvSpPr>
          <p:spPr bwMode="gray">
            <a:xfrm>
              <a:off x="6680223" y="4427232"/>
              <a:ext cx="1915200" cy="842400"/>
            </a:xfrm>
            <a:prstGeom prst="rect">
              <a:avLst/>
            </a:prstGeom>
            <a:solidFill>
              <a:srgbClr val="008000"/>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7" name="Textfeld 46"/>
            <p:cNvSpPr txBox="1"/>
            <p:nvPr/>
          </p:nvSpPr>
          <p:spPr bwMode="gray">
            <a:xfrm>
              <a:off x="7176050" y="5486400"/>
              <a:ext cx="1080120" cy="288032"/>
            </a:xfrm>
            <a:prstGeom prst="rect">
              <a:avLst/>
            </a:prstGeom>
            <a:noFill/>
          </p:spPr>
          <p:txBody>
            <a:bodyPr vert="horz" wrap="square" lIns="0" tIns="0" rIns="0" bIns="0" rtlCol="0" anchor="t" anchorCtr="0">
              <a:noAutofit/>
            </a:bodyPr>
            <a:lstStyle/>
            <a:p>
              <a:pPr algn="ctr">
                <a:spcBef>
                  <a:spcPts val="400"/>
                </a:spcBef>
                <a:spcAft>
                  <a:spcPct val="0"/>
                </a:spcAft>
              </a:pPr>
              <a:r>
                <a:rPr lang="de-DE" sz="2000" b="1" dirty="0">
                  <a:latin typeface="Arial"/>
                </a:rPr>
                <a:t>100%</a:t>
              </a:r>
            </a:p>
          </p:txBody>
        </p:sp>
      </p:grpSp>
      <p:sp>
        <p:nvSpPr>
          <p:cNvPr id="28" name="Title 27"/>
          <p:cNvSpPr>
            <a:spLocks noGrp="1"/>
          </p:cNvSpPr>
          <p:nvPr>
            <p:ph type="title"/>
          </p:nvPr>
        </p:nvSpPr>
        <p:spPr>
          <a:xfrm>
            <a:off x="457200" y="76200"/>
            <a:ext cx="8229600" cy="1143000"/>
          </a:xfrm>
        </p:spPr>
        <p:txBody>
          <a:bodyPr>
            <a:noAutofit/>
          </a:bodyPr>
          <a:lstStyle/>
          <a:p>
            <a:pPr algn="l"/>
            <a:r>
              <a:rPr lang="fr-FR" sz="2800" b="1" dirty="0"/>
              <a:t>Technical background</a:t>
            </a:r>
            <a:br>
              <a:rPr lang="fr-FR" sz="2800" b="1" dirty="0"/>
            </a:br>
            <a:r>
              <a:rPr lang="fr-FR" sz="2400" dirty="0"/>
              <a:t>UN R13 – </a:t>
            </a:r>
            <a:r>
              <a:rPr lang="fr-FR" sz="2400" dirty="0" err="1"/>
              <a:t>Definition</a:t>
            </a:r>
            <a:r>
              <a:rPr lang="fr-FR" sz="2400" dirty="0"/>
              <a:t> of </a:t>
            </a:r>
            <a:r>
              <a:rPr lang="fr-FR" sz="2400" dirty="0" err="1"/>
              <a:t>SoC</a:t>
            </a:r>
            <a:r>
              <a:rPr lang="fr-FR" sz="2400" dirty="0"/>
              <a:t> *</a:t>
            </a:r>
          </a:p>
        </p:txBody>
      </p:sp>
      <p:sp>
        <p:nvSpPr>
          <p:cNvPr id="32" name="Rectangle 31"/>
          <p:cNvSpPr/>
          <p:nvPr/>
        </p:nvSpPr>
        <p:spPr>
          <a:xfrm>
            <a:off x="7472141" y="694730"/>
            <a:ext cx="1568058" cy="307777"/>
          </a:xfrm>
          <a:prstGeom prst="rect">
            <a:avLst/>
          </a:prstGeom>
        </p:spPr>
        <p:txBody>
          <a:bodyPr wrap="none">
            <a:spAutoFit/>
          </a:bodyPr>
          <a:lstStyle/>
          <a:p>
            <a:pPr marL="981075" indent="-981075">
              <a:spcBef>
                <a:spcPts val="400"/>
              </a:spcBef>
              <a:spcAft>
                <a:spcPct val="0"/>
              </a:spcAft>
            </a:pPr>
            <a:r>
              <a:rPr lang="en-US" sz="1400" i="1" dirty="0">
                <a:latin typeface="Arial"/>
              </a:rPr>
              <a:t> * State of charge</a:t>
            </a:r>
          </a:p>
        </p:txBody>
      </p:sp>
    </p:spTree>
    <p:extLst>
      <p:ext uri="{BB962C8B-B14F-4D97-AF65-F5344CB8AC3E}">
        <p14:creationId xmlns:p14="http://schemas.microsoft.com/office/powerpoint/2010/main" val="778000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4969894" y="517800"/>
            <a:ext cx="3966182" cy="1692000"/>
            <a:chOff x="4860032" y="2249007"/>
            <a:chExt cx="3966182" cy="1692000"/>
          </a:xfrm>
        </p:grpSpPr>
        <p:grpSp>
          <p:nvGrpSpPr>
            <p:cNvPr id="39" name="Gruppieren 2"/>
            <p:cNvGrpSpPr/>
            <p:nvPr/>
          </p:nvGrpSpPr>
          <p:grpSpPr>
            <a:xfrm rot="21480000">
              <a:off x="4860032" y="2315664"/>
              <a:ext cx="3966182" cy="1625343"/>
              <a:chOff x="4977271" y="2573696"/>
              <a:chExt cx="3411153" cy="1397892"/>
            </a:xfrm>
            <a:solidFill>
              <a:schemeClr val="bg1"/>
            </a:solidFill>
          </p:grpSpPr>
          <p:pic>
            <p:nvPicPr>
              <p:cNvPr id="45" name="Grafik 26"/>
              <p:cNvPicPr/>
              <p:nvPr/>
            </p:nvPicPr>
            <p:blipFill rotWithShape="1">
              <a:blip r:embed="rId2"/>
              <a:srcRect l="16408" t="22408" r="20898"/>
              <a:stretch/>
            </p:blipFill>
            <p:spPr>
              <a:xfrm>
                <a:off x="4977271" y="2573696"/>
                <a:ext cx="3411153" cy="1397892"/>
              </a:xfrm>
              <a:prstGeom prst="rect">
                <a:avLst/>
              </a:prstGeom>
              <a:grpFill/>
            </p:spPr>
          </p:pic>
          <p:sp>
            <p:nvSpPr>
              <p:cNvPr id="46" name="Rechteck 16"/>
              <p:cNvSpPr/>
              <p:nvPr/>
            </p:nvSpPr>
            <p:spPr bwMode="gray">
              <a:xfrm rot="21028720">
                <a:off x="5534227" y="2655092"/>
                <a:ext cx="2441135" cy="698946"/>
              </a:xfrm>
              <a:prstGeom prst="rec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pic>
            <p:nvPicPr>
              <p:cNvPr id="47" name="Picture 2"/>
              <p:cNvPicPr>
                <a:picLocks noChangeAspect="1" noChangeArrowheads="1"/>
              </p:cNvPicPr>
              <p:nvPr/>
            </p:nvPicPr>
            <p:blipFill>
              <a:blip r:embed="rId3" cstate="print">
                <a:clrChange>
                  <a:clrFrom>
                    <a:srgbClr val="E7E7E8"/>
                  </a:clrFrom>
                  <a:clrTo>
                    <a:srgbClr val="E7E7E8">
                      <a:alpha val="0"/>
                    </a:srgbClr>
                  </a:clrTo>
                </a:clrChange>
                <a:extLst>
                  <a:ext uri="{28A0092B-C50C-407E-A947-70E740481C1C}">
                    <a14:useLocalDpi xmlns:a14="http://schemas.microsoft.com/office/drawing/2010/main" val="0"/>
                  </a:ext>
                </a:extLst>
              </a:blip>
              <a:srcRect/>
              <a:stretch>
                <a:fillRect/>
              </a:stretch>
            </p:blipFill>
            <p:spPr bwMode="auto">
              <a:xfrm rot="21027533">
                <a:off x="5745456" y="2677602"/>
                <a:ext cx="2219616" cy="68948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 name="Rechteck 3"/>
            <p:cNvSpPr/>
            <p:nvPr/>
          </p:nvSpPr>
          <p:spPr bwMode="gray">
            <a:xfrm rot="20907760">
              <a:off x="6295213" y="2249007"/>
              <a:ext cx="1841937" cy="669795"/>
            </a:xfrm>
            <a:prstGeom prst="rect">
              <a:avLst/>
            </a:prstGeom>
            <a:solidFill>
              <a:schemeClr val="bg1"/>
            </a:solidFill>
            <a:ln w="9525">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u="sng" dirty="0">
                  <a:solidFill>
                    <a:srgbClr val="C00000"/>
                  </a:solidFill>
                </a:rPr>
                <a:t>BEV</a:t>
              </a:r>
            </a:p>
          </p:txBody>
        </p:sp>
        <p:sp>
          <p:nvSpPr>
            <p:cNvPr id="41" name="Abgerundetes Rechteck 28"/>
            <p:cNvSpPr/>
            <p:nvPr/>
          </p:nvSpPr>
          <p:spPr bwMode="gray">
            <a:xfrm>
              <a:off x="5919757" y="3450320"/>
              <a:ext cx="239213" cy="103647"/>
            </a:xfrm>
            <a:prstGeom prst="round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42" name="Textfeld 29"/>
            <p:cNvSpPr txBox="1"/>
            <p:nvPr/>
          </p:nvSpPr>
          <p:spPr bwMode="gray">
            <a:xfrm>
              <a:off x="5488575" y="3352800"/>
              <a:ext cx="378825" cy="173715"/>
            </a:xfrm>
            <a:prstGeom prst="rect">
              <a:avLst/>
            </a:prstGeom>
            <a:solidFill>
              <a:srgbClr val="FFFF00"/>
            </a:solidFill>
          </p:spPr>
          <p:txBody>
            <a:bodyPr vert="horz" wrap="square" lIns="0" tIns="0" rIns="0" bIns="0" rtlCol="0" anchor="ctr" anchorCtr="0">
              <a:noAutofit/>
            </a:bodyPr>
            <a:lstStyle/>
            <a:p>
              <a:pPr algn="ctr">
                <a:spcBef>
                  <a:spcPts val="400"/>
                </a:spcBef>
                <a:spcAft>
                  <a:spcPct val="0"/>
                </a:spcAft>
              </a:pPr>
              <a:r>
                <a:rPr lang="de-DE" sz="1400" b="1" dirty="0">
                  <a:latin typeface="Arial"/>
                </a:rPr>
                <a:t>7%</a:t>
              </a:r>
            </a:p>
          </p:txBody>
        </p:sp>
        <p:sp>
          <p:nvSpPr>
            <p:cNvPr id="43" name="TextBox 42"/>
            <p:cNvSpPr txBox="1"/>
            <p:nvPr/>
          </p:nvSpPr>
          <p:spPr>
            <a:xfrm>
              <a:off x="5545933" y="2408587"/>
              <a:ext cx="587720" cy="190299"/>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r>
                <a:rPr lang="fr-FR" sz="1200" dirty="0">
                  <a:solidFill>
                    <a:schemeClr val="tx1"/>
                  </a:solidFill>
                </a:rPr>
                <a:t>30km/h</a:t>
              </a:r>
            </a:p>
          </p:txBody>
        </p:sp>
        <p:sp>
          <p:nvSpPr>
            <p:cNvPr id="44" name="TextBox 43"/>
            <p:cNvSpPr txBox="1"/>
            <p:nvPr/>
          </p:nvSpPr>
          <p:spPr>
            <a:xfrm>
              <a:off x="6781800" y="3276600"/>
              <a:ext cx="553616" cy="175875"/>
            </a:xfrm>
            <a:prstGeom prst="rect">
              <a:avLst/>
            </a:prstGeom>
            <a:solidFill>
              <a:schemeClr val="bg1"/>
            </a:solidFill>
          </p:spPr>
          <p:txBody>
            <a:bodyPr vert="horz" wrap="square" lIns="0" tIns="0" rIns="0" bIns="0" rtlCol="0" anchor="ctr" anchorCtr="0">
              <a:noAutofit/>
            </a:bodyPr>
            <a:lstStyle>
              <a:defPPr>
                <a:defRPr lang="en-US"/>
              </a:defPPr>
              <a:lvl1pPr>
                <a:spcBef>
                  <a:spcPts val="400"/>
                </a:spcBef>
                <a:spcAft>
                  <a:spcPct val="0"/>
                </a:spcAft>
                <a:defRPr sz="1400" b="1">
                  <a:solidFill>
                    <a:srgbClr val="FF0000"/>
                  </a:solidFill>
                  <a:latin typeface="Arial"/>
                </a:defRPr>
              </a:lvl1pPr>
            </a:lstStyle>
            <a:p>
              <a:pPr algn="ctr"/>
              <a:r>
                <a:rPr lang="fr-FR" sz="1200" dirty="0">
                  <a:solidFill>
                    <a:schemeClr val="tx1"/>
                  </a:solidFill>
                </a:rPr>
                <a:t>6 km</a:t>
              </a:r>
            </a:p>
          </p:txBody>
        </p:sp>
      </p:grpSp>
      <p:sp>
        <p:nvSpPr>
          <p:cNvPr id="3" name="Textfeld 1"/>
          <p:cNvSpPr txBox="1"/>
          <p:nvPr/>
        </p:nvSpPr>
        <p:spPr bwMode="gray">
          <a:xfrm>
            <a:off x="323528" y="1447800"/>
            <a:ext cx="4181636" cy="4800600"/>
          </a:xfrm>
          <a:prstGeom prst="rect">
            <a:avLst/>
          </a:prstGeom>
          <a:noFill/>
        </p:spPr>
        <p:txBody>
          <a:bodyPr vert="horz" wrap="square" lIns="0" tIns="0" rIns="0" bIns="0" rtlCol="0" anchor="t" anchorCtr="0">
            <a:noAutofit/>
          </a:bodyPr>
          <a:lstStyle/>
          <a:p>
            <a:pPr>
              <a:spcBef>
                <a:spcPts val="400"/>
              </a:spcBef>
              <a:spcAft>
                <a:spcPct val="0"/>
              </a:spcAft>
            </a:pPr>
            <a:r>
              <a:rPr lang="de-DE" sz="1400" b="1" dirty="0">
                <a:latin typeface="Arial"/>
              </a:rPr>
              <a:t>General:</a:t>
            </a:r>
          </a:p>
          <a:p>
            <a:pPr>
              <a:spcBef>
                <a:spcPts val="400"/>
              </a:spcBef>
              <a:spcAft>
                <a:spcPct val="0"/>
              </a:spcAft>
            </a:pPr>
            <a:r>
              <a:rPr lang="de-DE" sz="1400" dirty="0">
                <a:latin typeface="Arial"/>
              </a:rPr>
              <a:t>UN R13 Type-IIA  test is not adapted to Battery Electric vehicles (BEV) technology.</a:t>
            </a:r>
          </a:p>
          <a:p>
            <a:pPr marL="285750" indent="-285750">
              <a:spcBef>
                <a:spcPts val="400"/>
              </a:spcBef>
              <a:spcAft>
                <a:spcPct val="0"/>
              </a:spcAft>
              <a:buFont typeface="Wingdings" panose="05000000000000000000" pitchFamily="2" charset="2"/>
              <a:buChar char="Ø"/>
            </a:pPr>
            <a:endParaRPr lang="de-DE" sz="1400" dirty="0">
              <a:latin typeface="Arial"/>
            </a:endParaRPr>
          </a:p>
          <a:p>
            <a:pPr>
              <a:spcBef>
                <a:spcPts val="400"/>
              </a:spcBef>
              <a:spcAft>
                <a:spcPct val="0"/>
              </a:spcAft>
            </a:pPr>
            <a:r>
              <a:rPr lang="de-DE" sz="1400" b="1" dirty="0">
                <a:latin typeface="Arial"/>
              </a:rPr>
              <a:t>Technical issue:</a:t>
            </a:r>
            <a:endParaRPr lang="en-US" sz="1400" b="1" dirty="0">
              <a:latin typeface="Arial"/>
            </a:endParaRPr>
          </a:p>
          <a:p>
            <a:pPr marL="285750" indent="-285750">
              <a:spcBef>
                <a:spcPts val="400"/>
              </a:spcBef>
              <a:spcAft>
                <a:spcPct val="0"/>
              </a:spcAft>
              <a:buFont typeface="Courier New" panose="02070309020205020404" pitchFamily="49" charset="0"/>
              <a:buChar char="o"/>
            </a:pPr>
            <a:r>
              <a:rPr lang="en-US" sz="1400" dirty="0">
                <a:latin typeface="Arial"/>
              </a:rPr>
              <a:t>Technical Services requires Type-IIA to be conducted with a </a:t>
            </a:r>
            <a:r>
              <a:rPr lang="en-US" sz="1400" b="1" dirty="0">
                <a:latin typeface="Arial"/>
              </a:rPr>
              <a:t>fully charged </a:t>
            </a:r>
            <a:r>
              <a:rPr lang="en-US" sz="1400" dirty="0">
                <a:latin typeface="Arial"/>
              </a:rPr>
              <a:t>traction battery (i.e. the worst case).</a:t>
            </a:r>
          </a:p>
          <a:p>
            <a:pPr marL="285750" indent="-285750">
              <a:spcBef>
                <a:spcPts val="400"/>
              </a:spcBef>
              <a:spcAft>
                <a:spcPct val="0"/>
              </a:spcAft>
              <a:buFont typeface="Courier New" panose="02070309020205020404" pitchFamily="49" charset="0"/>
              <a:buChar char="o"/>
            </a:pPr>
            <a:r>
              <a:rPr lang="en-US" sz="1400" dirty="0">
                <a:latin typeface="Arial"/>
              </a:rPr>
              <a:t>In these conditions:</a:t>
            </a:r>
          </a:p>
          <a:p>
            <a:pPr marL="742950" lvl="1" indent="-285750">
              <a:spcBef>
                <a:spcPts val="400"/>
              </a:spcBef>
              <a:spcAft>
                <a:spcPct val="0"/>
              </a:spcAft>
              <a:buFont typeface="Wingdings" panose="05000000000000000000" pitchFamily="2" charset="2"/>
              <a:buChar char="§"/>
            </a:pPr>
            <a:r>
              <a:rPr lang="en-US" sz="1400" dirty="0">
                <a:latin typeface="Arial"/>
              </a:rPr>
              <a:t>The kinetic energy of the vehicle cannot be converted and stored in the traction battery,</a:t>
            </a:r>
          </a:p>
          <a:p>
            <a:pPr marL="742950" lvl="1" indent="-285750">
              <a:spcBef>
                <a:spcPts val="400"/>
              </a:spcBef>
              <a:spcAft>
                <a:spcPct val="0"/>
              </a:spcAft>
              <a:buFont typeface="Wingdings" panose="05000000000000000000" pitchFamily="2" charset="2"/>
              <a:buChar char="§"/>
            </a:pPr>
            <a:r>
              <a:rPr lang="en-US" sz="1400" dirty="0">
                <a:latin typeface="Arial"/>
                <a:sym typeface="Wingdings" panose="05000000000000000000" pitchFamily="2" charset="2"/>
              </a:rPr>
              <a:t>No </a:t>
            </a:r>
            <a:r>
              <a:rPr lang="en-US" sz="1400" dirty="0">
                <a:latin typeface="Arial"/>
              </a:rPr>
              <a:t>endurance braking is available.</a:t>
            </a:r>
          </a:p>
          <a:p>
            <a:pPr marL="742950" lvl="1" indent="-285750">
              <a:spcBef>
                <a:spcPts val="400"/>
              </a:spcBef>
              <a:spcAft>
                <a:spcPct val="0"/>
              </a:spcAft>
              <a:buFont typeface="Wingdings" panose="05000000000000000000" pitchFamily="2" charset="2"/>
              <a:buChar char="§"/>
            </a:pPr>
            <a:r>
              <a:rPr lang="en-US" sz="1400" b="1" dirty="0">
                <a:solidFill>
                  <a:srgbClr val="C00000"/>
                </a:solidFill>
                <a:latin typeface="Arial"/>
              </a:rPr>
              <a:t>Type-IIA cannot be passed </a:t>
            </a:r>
            <a:r>
              <a:rPr lang="en-US" sz="1400" dirty="0">
                <a:latin typeface="Arial"/>
              </a:rPr>
              <a:t>without complex technical solutions highly impacting weight, packaging and cost, e.g. resistors and high-temp cooling system, extra batteries.</a:t>
            </a:r>
            <a:br>
              <a:rPr lang="en-US" sz="1400" dirty="0">
                <a:latin typeface="Arial"/>
              </a:rPr>
            </a:br>
            <a:r>
              <a:rPr lang="en-US" sz="1400" dirty="0">
                <a:solidFill>
                  <a:srgbClr val="C00000"/>
                </a:solidFill>
                <a:latin typeface="Arial"/>
                <a:sym typeface="Wingdings" panose="05000000000000000000" pitchFamily="2" charset="2"/>
              </a:rPr>
              <a:t> </a:t>
            </a:r>
            <a:r>
              <a:rPr lang="en-US" sz="1400" b="1" dirty="0">
                <a:solidFill>
                  <a:srgbClr val="C00000"/>
                </a:solidFill>
                <a:latin typeface="Arial"/>
                <a:sym typeface="Wingdings" panose="05000000000000000000" pitchFamily="2" charset="2"/>
              </a:rPr>
              <a:t>Such solutions kill the economical</a:t>
            </a:r>
            <a:br>
              <a:rPr lang="en-US" sz="1400" b="1" dirty="0">
                <a:solidFill>
                  <a:srgbClr val="C00000"/>
                </a:solidFill>
                <a:latin typeface="Arial"/>
                <a:sym typeface="Wingdings" panose="05000000000000000000" pitchFamily="2" charset="2"/>
              </a:rPr>
            </a:br>
            <a:r>
              <a:rPr lang="en-US" sz="1400" b="1" dirty="0">
                <a:solidFill>
                  <a:srgbClr val="C00000"/>
                </a:solidFill>
                <a:latin typeface="Arial"/>
                <a:sym typeface="Wingdings" panose="05000000000000000000" pitchFamily="2" charset="2"/>
              </a:rPr>
              <a:t>     interest of BEV technology.</a:t>
            </a:r>
            <a:endParaRPr lang="en-US" sz="1400" b="1" dirty="0">
              <a:solidFill>
                <a:srgbClr val="C00000"/>
              </a:solidFill>
              <a:latin typeface="Arial"/>
            </a:endParaRPr>
          </a:p>
        </p:txBody>
      </p:sp>
      <p:sp>
        <p:nvSpPr>
          <p:cNvPr id="22" name="Plus 21"/>
          <p:cNvSpPr/>
          <p:nvPr/>
        </p:nvSpPr>
        <p:spPr bwMode="gray">
          <a:xfrm>
            <a:off x="6591966" y="2188951"/>
            <a:ext cx="722038" cy="630449"/>
          </a:xfrm>
          <a:prstGeom prst="mathPlus">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3" name="Pfeil nach unten 15"/>
          <p:cNvSpPr/>
          <p:nvPr/>
        </p:nvSpPr>
        <p:spPr bwMode="gray">
          <a:xfrm>
            <a:off x="6651020" y="4836659"/>
            <a:ext cx="662984" cy="497341"/>
          </a:xfrm>
          <a:prstGeom prst="downArrow">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4" name="Textfeld 44"/>
          <p:cNvSpPr txBox="1"/>
          <p:nvPr/>
        </p:nvSpPr>
        <p:spPr bwMode="gray">
          <a:xfrm>
            <a:off x="5779358" y="5585048"/>
            <a:ext cx="2498382" cy="358552"/>
          </a:xfrm>
          <a:prstGeom prst="rect">
            <a:avLst/>
          </a:prstGeom>
          <a:noFill/>
        </p:spPr>
        <p:txBody>
          <a:bodyPr vert="horz" wrap="square" lIns="0" tIns="0" rIns="0" bIns="0" rtlCol="0" anchor="ctr" anchorCtr="0">
            <a:noAutofit/>
          </a:bodyPr>
          <a:lstStyle/>
          <a:p>
            <a:pPr algn="ctr">
              <a:spcBef>
                <a:spcPts val="400"/>
              </a:spcBef>
              <a:spcAft>
                <a:spcPct val="0"/>
              </a:spcAft>
            </a:pPr>
            <a:r>
              <a:rPr lang="de-DE" sz="1600" b="1" dirty="0">
                <a:latin typeface="Arial"/>
              </a:rPr>
              <a:t>Type-IIA</a:t>
            </a:r>
            <a:r>
              <a:rPr lang="de-DE" sz="1600" b="1" dirty="0">
                <a:solidFill>
                  <a:srgbClr val="C00000"/>
                </a:solidFill>
                <a:latin typeface="Arial"/>
              </a:rPr>
              <a:t> </a:t>
            </a:r>
            <a:r>
              <a:rPr lang="de-DE" sz="1600" b="1" i="1" dirty="0">
                <a:solidFill>
                  <a:srgbClr val="C00000"/>
                </a:solidFill>
                <a:latin typeface="Arial"/>
              </a:rPr>
              <a:t>not feasible</a:t>
            </a:r>
          </a:p>
        </p:txBody>
      </p:sp>
      <p:sp>
        <p:nvSpPr>
          <p:cNvPr id="27" name="Title 26"/>
          <p:cNvSpPr>
            <a:spLocks noGrp="1"/>
          </p:cNvSpPr>
          <p:nvPr>
            <p:ph type="title"/>
          </p:nvPr>
        </p:nvSpPr>
        <p:spPr>
          <a:xfrm>
            <a:off x="457200" y="76200"/>
            <a:ext cx="8229600" cy="1143000"/>
          </a:xfrm>
        </p:spPr>
        <p:txBody>
          <a:bodyPr>
            <a:noAutofit/>
          </a:bodyPr>
          <a:lstStyle/>
          <a:p>
            <a:pPr algn="l"/>
            <a:r>
              <a:rPr lang="fr-FR" sz="2800" b="1" dirty="0"/>
              <a:t>Technical background</a:t>
            </a:r>
            <a:br>
              <a:rPr lang="fr-FR" sz="2800" b="1" dirty="0"/>
            </a:br>
            <a:r>
              <a:rPr lang="fr-FR" sz="2400" dirty="0"/>
              <a:t>Description of the issue</a:t>
            </a:r>
          </a:p>
        </p:txBody>
      </p:sp>
      <p:cxnSp>
        <p:nvCxnSpPr>
          <p:cNvPr id="50" name="Straight Connector 49"/>
          <p:cNvCxnSpPr/>
          <p:nvPr/>
        </p:nvCxnSpPr>
        <p:spPr>
          <a:xfrm flipV="1">
            <a:off x="4800600" y="782894"/>
            <a:ext cx="0" cy="531310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1841" y="2876550"/>
            <a:ext cx="1786759"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23528" y="6260068"/>
            <a:ext cx="8363272" cy="369332"/>
          </a:xfrm>
          <a:prstGeom prst="rect">
            <a:avLst/>
          </a:prstGeom>
          <a:solidFill>
            <a:srgbClr val="FFFF00"/>
          </a:solidFill>
        </p:spPr>
        <p:txBody>
          <a:bodyPr wrap="square" rtlCol="0">
            <a:spAutoFit/>
          </a:bodyPr>
          <a:lstStyle/>
          <a:p>
            <a:pPr algn="ctr"/>
            <a:r>
              <a:rPr lang="en-GB" b="1" dirty="0"/>
              <a:t>An alternative approach is needed for BEVs</a:t>
            </a:r>
          </a:p>
        </p:txBody>
      </p:sp>
    </p:spTree>
    <p:extLst>
      <p:ext uri="{BB962C8B-B14F-4D97-AF65-F5344CB8AC3E}">
        <p14:creationId xmlns:p14="http://schemas.microsoft.com/office/powerpoint/2010/main" val="3919350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643</Words>
  <Application>Microsoft Office PowerPoint</Application>
  <PresentationFormat>On-screen Show (4:3)</PresentationFormat>
  <Paragraphs>104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Wingdings</vt:lpstr>
      <vt:lpstr>Office Theme</vt:lpstr>
      <vt:lpstr>Alternative Approach to UN R13 Type-IIA for Battery Electric Vehicles</vt:lpstr>
      <vt:lpstr>Background</vt:lpstr>
      <vt:lpstr>Reminder from GRVA-01-27</vt:lpstr>
      <vt:lpstr>Rationales</vt:lpstr>
      <vt:lpstr>Next steps</vt:lpstr>
      <vt:lpstr>Backup slides</vt:lpstr>
      <vt:lpstr>Technical background UN R13 - Type-II and IIA tests</vt:lpstr>
      <vt:lpstr>Technical background UN R13 – Definition of SoC *</vt:lpstr>
      <vt:lpstr>Technical background Description of the issue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Francois E. Guichard</cp:lastModifiedBy>
  <cp:revision>69</cp:revision>
  <dcterms:created xsi:type="dcterms:W3CDTF">2006-08-16T00:00:00Z</dcterms:created>
  <dcterms:modified xsi:type="dcterms:W3CDTF">2019-09-23T07:54:25Z</dcterms:modified>
</cp:coreProperties>
</file>