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7" r:id="rId2"/>
    <p:sldMasterId id="2147483679" r:id="rId3"/>
    <p:sldMasterId id="2147483681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8" r:id="rId6"/>
    <p:sldId id="269" r:id="rId7"/>
    <p:sldId id="270" r:id="rId8"/>
    <p:sldId id="271" r:id="rId9"/>
    <p:sldId id="272" r:id="rId10"/>
    <p:sldId id="292" r:id="rId11"/>
    <p:sldId id="273" r:id="rId12"/>
    <p:sldId id="293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E"/>
    <a:srgbClr val="333333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731" autoAdjust="0"/>
  </p:normalViewPr>
  <p:slideViewPr>
    <p:cSldViewPr snapToGrid="0" showGuides="1">
      <p:cViewPr varScale="1">
        <p:scale>
          <a:sx n="94" d="100"/>
          <a:sy n="94" d="100"/>
        </p:scale>
        <p:origin x="103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D0019-9A8D-4B50-8ADC-B707AB21E2E7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C86E-FBC3-4B8C-81A3-CD09DDA1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6CAD3-C65A-4F67-A9C9-9F0B7AE80557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616E6-3282-49AF-B187-AFD585911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ISO/TC22/SC32/WG8 deals with functional safety, ISO/PAS21448 complements the ISO26262 by addressing non-fault conditions. Other safety requirements are important but addressed in other working groups.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an example of a SOTIF-relevant functionality : a camera-based automatic emergency braking system, whose intention is to brake the vehicle in the case of an imminent crash. An unwanted braking can be a safety-relevant condition, as it can lead to a crash from a close tailing vehicle. This unwanted braking can be caused by an incorrect detection of the scene by the camera, called ‘triggering event’ in ISO PAS 21448.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ISO/PAS</a:t>
            </a:r>
            <a:r>
              <a:rPr lang="en-US" baseline="0" dirty="0"/>
              <a:t> 21448 is based on a possible classification of every real-life driving scenario under two aspects : has it been identified by the development organization (known/unknown), and has it the ability to lead to harm (safe/potentially hazardous). This lead to four potential categories, with dedicated SOTIF activities. The following slides provide examples for these categories.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5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illustrates</a:t>
            </a:r>
            <a:r>
              <a:rPr lang="en-US" baseline="0" dirty="0"/>
              <a:t> a scenario that might not have been identified during development. Depending on the vehicle reaction, this could lead to an unsafe outcome and therefore be an Area 3 scenario.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numbers in circle denote the ISO/PAS</a:t>
            </a:r>
            <a:r>
              <a:rPr lang="en-US" baseline="0" dirty="0"/>
              <a:t> 21448 section related to this activity.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616E6-3282-49AF-B187-AFD5859112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2967335"/>
            <a:ext cx="10808071" cy="923330"/>
          </a:xfrm>
          <a:noFill/>
        </p:spPr>
        <p:txBody>
          <a:bodyPr wrap="square" lIns="0" rIns="0"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8580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00000" y="452669"/>
            <a:ext cx="9739200" cy="489600"/>
          </a:xfrm>
        </p:spPr>
        <p:txBody>
          <a:bodyPr lIns="0" tIns="36000" rIns="108000" bIns="36000" anchor="ctr" anchorCtr="0">
            <a:noAutofit/>
          </a:bodyPr>
          <a:lstStyle>
            <a:lvl1pPr>
              <a:buNone/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None/>
              <a:defRPr sz="4000" b="1">
                <a:solidFill>
                  <a:schemeClr val="accent1"/>
                </a:solidFill>
              </a:defRPr>
            </a:lvl2pPr>
            <a:lvl3pPr>
              <a:buNone/>
              <a:defRPr sz="4000" b="1">
                <a:solidFill>
                  <a:schemeClr val="accent1"/>
                </a:solidFill>
              </a:defRPr>
            </a:lvl3pPr>
            <a:lvl4pPr>
              <a:buNone/>
              <a:defRPr sz="4000" b="1">
                <a:solidFill>
                  <a:schemeClr val="accent1"/>
                </a:solidFill>
              </a:defRPr>
            </a:lvl4pPr>
            <a:lvl5pPr>
              <a:buNone/>
              <a:defRPr sz="4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/>
              <a:t>chart</a:t>
            </a:r>
            <a:r>
              <a:rPr lang="de-DE" dirty="0"/>
              <a:t> </a:t>
            </a:r>
            <a:r>
              <a:rPr lang="de-DE" dirty="0" err="1"/>
              <a:t>headline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600000" y="1411817"/>
            <a:ext cx="11160200" cy="48006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0" y="965675"/>
            <a:ext cx="609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8613" y="6466292"/>
            <a:ext cx="96010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90DD6C0-BCEC-4D52-9A2D-A45AEE041D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82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395819" y="740701"/>
            <a:ext cx="11460823" cy="0"/>
          </a:xfrm>
          <a:prstGeom prst="line">
            <a:avLst/>
          </a:prstGeom>
          <a:ln w="9525">
            <a:solidFill>
              <a:srgbClr val="83786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39349" y="274640"/>
            <a:ext cx="11617291" cy="286232"/>
          </a:xfrm>
        </p:spPr>
        <p:txBody>
          <a:bodyPr/>
          <a:lstStyle>
            <a:lvl1pPr>
              <a:defRPr sz="1400" baseline="0">
                <a:solidFill>
                  <a:srgbClr val="83786F"/>
                </a:solidFill>
              </a:defRPr>
            </a:lvl1pPr>
          </a:lstStyle>
          <a:p>
            <a:r>
              <a:rPr lang="fr-FR" dirty="0"/>
              <a:t>MODIFIEZ LE 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167724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31837" y="2967335"/>
            <a:ext cx="10808071" cy="923330"/>
          </a:xfrm>
          <a:noFill/>
        </p:spPr>
        <p:txBody>
          <a:bodyPr wrap="square" lIns="0" rIns="0"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1984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s (text withou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698460" y="565265"/>
            <a:ext cx="10801350" cy="92333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1910481"/>
            <a:ext cx="10807700" cy="480131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574459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4622760" y="565265"/>
            <a:ext cx="6877049" cy="92333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2964" y="1900649"/>
            <a:ext cx="6883399" cy="4801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24300" cy="6864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0" pos="29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67" y="6316676"/>
            <a:ext cx="6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31838" y="2967335"/>
            <a:ext cx="10801350" cy="923330"/>
          </a:xfrm>
          <a:prstGeom prst="rect">
            <a:avLst/>
          </a:prstGeom>
          <a:noFill/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rgbClr val="0061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E9E3EE-7067-4B12-902D-623E60C47CEC}"/>
              </a:ext>
            </a:extLst>
          </p:cNvPr>
          <p:cNvSpPr txBox="1">
            <a:spLocks/>
          </p:cNvSpPr>
          <p:nvPr userDrawn="1"/>
        </p:nvSpPr>
        <p:spPr>
          <a:xfrm>
            <a:off x="642825" y="6195296"/>
            <a:ext cx="2496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61AE"/>
                </a:solidFill>
              </a:rPr>
              <a:t>Presented by ISO/TC22/SC32/WG8</a:t>
            </a:r>
          </a:p>
        </p:txBody>
      </p:sp>
    </p:spTree>
    <p:extLst>
      <p:ext uri="{BB962C8B-B14F-4D97-AF65-F5344CB8AC3E}">
        <p14:creationId xmlns:p14="http://schemas.microsoft.com/office/powerpoint/2010/main" val="56282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9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65">
          <p15:clr>
            <a:srgbClr val="F26B43"/>
          </p15:clr>
        </p15:guide>
        <p15:guide id="3" pos="461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rgbClr val="0061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67" y="6316676"/>
            <a:ext cx="6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31838" y="2967335"/>
            <a:ext cx="10801350" cy="923330"/>
          </a:xfrm>
          <a:prstGeom prst="rect">
            <a:avLst/>
          </a:prstGeom>
          <a:noFill/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862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65">
          <p15:clr>
            <a:srgbClr val="F26B43"/>
          </p15:clr>
        </p15:guide>
        <p15:guide id="2" pos="461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rgbClr val="0061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67" y="6308725"/>
            <a:ext cx="6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31838" y="565265"/>
            <a:ext cx="10801350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556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7265">
          <p15:clr>
            <a:srgbClr val="F26B43"/>
          </p15:clr>
        </p15:guide>
        <p15:guide id="3" pos="461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rgbClr val="0061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67" y="6316676"/>
            <a:ext cx="667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31838" y="565265"/>
            <a:ext cx="10801350" cy="9233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2136" y="1825625"/>
            <a:ext cx="10781052" cy="1844608"/>
          </a:xfrm>
          <a:prstGeom prst="rect">
            <a:avLst/>
          </a:prstGeom>
        </p:spPr>
        <p:txBody>
          <a:bodyPr vert="horz" lIns="0" tIns="4572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24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7265">
          <p15:clr>
            <a:srgbClr val="F26B43"/>
          </p15:clr>
        </p15:guide>
        <p15:guide id="3" pos="461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7411" y="2021856"/>
            <a:ext cx="10795777" cy="4154984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4800" dirty="0"/>
              <a:t>The Safety of the </a:t>
            </a:r>
            <a:r>
              <a:rPr lang="fr-FR" sz="4800" dirty="0" err="1"/>
              <a:t>Intended</a:t>
            </a:r>
            <a:r>
              <a:rPr lang="fr-FR" sz="4800" dirty="0"/>
              <a:t> </a:t>
            </a:r>
            <a:r>
              <a:rPr lang="fr-FR" sz="4800" dirty="0" err="1"/>
              <a:t>Functionality</a:t>
            </a:r>
            <a:br>
              <a:rPr lang="fr-FR" sz="8000" dirty="0"/>
            </a:br>
            <a:br>
              <a:rPr lang="en-US" sz="4400" dirty="0"/>
            </a:br>
            <a:r>
              <a:rPr lang="en-US" sz="4400" dirty="0"/>
              <a:t>Report on ISO/TC22/SC32/WG8 activities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Geneva, 31/01/2019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/>
              <a:t>Nicolas Becker, ISO21448 project leader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AD242-00EC-48F4-AE16-8E4A22BAAFF0}"/>
              </a:ext>
            </a:extLst>
          </p:cNvPr>
          <p:cNvSpPr txBox="1"/>
          <p:nvPr/>
        </p:nvSpPr>
        <p:spPr>
          <a:xfrm>
            <a:off x="294640" y="426720"/>
            <a:ext cx="377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Transmitted</a:t>
            </a:r>
            <a:r>
              <a:rPr lang="fr-CH" dirty="0"/>
              <a:t> by the expert </a:t>
            </a:r>
            <a:r>
              <a:rPr lang="fr-CH" dirty="0" err="1"/>
              <a:t>from</a:t>
            </a:r>
            <a:r>
              <a:rPr lang="fr-CH" dirty="0"/>
              <a:t> ISO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B4C9D-7729-4DD3-91F7-393267FD7B78}"/>
              </a:ext>
            </a:extLst>
          </p:cNvPr>
          <p:cNvSpPr txBox="1"/>
          <p:nvPr/>
        </p:nvSpPr>
        <p:spPr>
          <a:xfrm>
            <a:off x="7853680" y="426720"/>
            <a:ext cx="4369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Informal document</a:t>
            </a:r>
            <a:r>
              <a:rPr lang="fr-CH" dirty="0"/>
              <a:t> </a:t>
            </a:r>
            <a:r>
              <a:rPr lang="fr-CH" b="1" dirty="0"/>
              <a:t>GRVA-02-32</a:t>
            </a:r>
          </a:p>
          <a:p>
            <a:r>
              <a:rPr lang="fr-CH" dirty="0"/>
              <a:t>2nd GRVA, 28 </a:t>
            </a:r>
            <a:r>
              <a:rPr lang="fr-CH" dirty="0" err="1"/>
              <a:t>January</a:t>
            </a:r>
            <a:r>
              <a:rPr lang="fr-CH" dirty="0"/>
              <a:t> – 1 </a:t>
            </a:r>
            <a:r>
              <a:rPr lang="fr-CH" dirty="0" err="1"/>
              <a:t>Februar</a:t>
            </a:r>
            <a:r>
              <a:rPr lang="fr-CH" dirty="0"/>
              <a:t> 2019</a:t>
            </a:r>
          </a:p>
          <a:p>
            <a:r>
              <a:rPr lang="fr-CH" dirty="0"/>
              <a:t>Agenda item 5(a)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5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Categorization of real-life driving scenarios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20029490"/>
              </p:ext>
            </p:extLst>
          </p:nvPr>
        </p:nvGraphicFramePr>
        <p:xfrm>
          <a:off x="1545461" y="942268"/>
          <a:ext cx="8798691" cy="479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97">
                  <a:extLst>
                    <a:ext uri="{9D8B030D-6E8A-4147-A177-3AD203B41FA5}">
                      <a16:colId xmlns:a16="http://schemas.microsoft.com/office/drawing/2014/main" val="81942472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3692957364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118780489"/>
                    </a:ext>
                  </a:extLst>
                </a:gridCol>
              </a:tblGrid>
              <a:tr h="1596996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087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Safe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1</a:t>
                      </a:r>
                    </a:p>
                    <a:p>
                      <a:r>
                        <a:rPr lang="en-US" sz="3200" baseline="0" dirty="0"/>
                        <a:t>Nominal behavior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4</a:t>
                      </a:r>
                    </a:p>
                    <a:p>
                      <a:r>
                        <a:rPr lang="en-US" sz="3200" baseline="0" dirty="0"/>
                        <a:t>System robustness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9743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Potentially hazardous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2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7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Spotted today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bright="15000" contrast="20000"/>
          </a:blip>
          <a:srcRect t="766" b="28290"/>
          <a:stretch/>
        </p:blipFill>
        <p:spPr>
          <a:xfrm>
            <a:off x="3016717" y="697469"/>
            <a:ext cx="4483176" cy="57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991571" y="3089652"/>
            <a:ext cx="5794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Flowchart</a:t>
            </a:r>
            <a:r>
              <a:rPr lang="en-US" dirty="0"/>
              <a:t> of SOTIF Activities (ISO/PAS 21448, Fig. 9)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675" y="179792"/>
            <a:ext cx="8314961" cy="64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7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Verification and Validation activities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85530950"/>
              </p:ext>
            </p:extLst>
          </p:nvPr>
        </p:nvGraphicFramePr>
        <p:xfrm>
          <a:off x="1545461" y="942268"/>
          <a:ext cx="8798691" cy="499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268">
                  <a:extLst>
                    <a:ext uri="{9D8B030D-6E8A-4147-A177-3AD203B41FA5}">
                      <a16:colId xmlns:a16="http://schemas.microsoft.com/office/drawing/2014/main" val="8194247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692957364"/>
                    </a:ext>
                  </a:extLst>
                </a:gridCol>
                <a:gridCol w="3312047">
                  <a:extLst>
                    <a:ext uri="{9D8B030D-6E8A-4147-A177-3AD203B41FA5}">
                      <a16:colId xmlns:a16="http://schemas.microsoft.com/office/drawing/2014/main" val="118780489"/>
                    </a:ext>
                  </a:extLst>
                </a:gridCol>
              </a:tblGrid>
              <a:tr h="1596996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087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Safe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1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4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9743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Potentially hazardous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2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V&amp;V of the adequate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system, incl.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functional improvements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3</a:t>
                      </a:r>
                    </a:p>
                    <a:p>
                      <a:r>
                        <a:rPr lang="en-US" sz="2000" dirty="0"/>
                        <a:t>Qualitative</a:t>
                      </a:r>
                      <a:r>
                        <a:rPr lang="en-US" sz="2000" baseline="0" dirty="0"/>
                        <a:t> and Quantitative </a:t>
                      </a:r>
                      <a:r>
                        <a:rPr lang="en-US" sz="2000" dirty="0"/>
                        <a:t>evaluation of the residual</a:t>
                      </a:r>
                      <a:r>
                        <a:rPr lang="en-US" sz="2000" baseline="0" dirty="0"/>
                        <a:t> scenarios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7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89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Residual scenarios evaluation – Quantitative approach for AREA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1974000" y="1052737"/>
            <a:ext cx="8370150" cy="515968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The ISO/PAS 21448 indicates that :</a:t>
            </a:r>
          </a:p>
          <a:p>
            <a:pPr lvl="1"/>
            <a:r>
              <a:rPr lang="en-US" sz="1600" dirty="0"/>
              <a:t>A quantitative target is defined for the demonstration that the unknown/unsafe scenarios are sufficiently implausible, e.g. a maximum probability of incorrect behavior per hour.</a:t>
            </a:r>
          </a:p>
          <a:p>
            <a:pPr lvl="2"/>
            <a:r>
              <a:rPr lang="en-US" sz="1200" dirty="0"/>
              <a:t>The PAS however does not specify normative quantitative target values</a:t>
            </a:r>
          </a:p>
          <a:p>
            <a:pPr lvl="1"/>
            <a:r>
              <a:rPr lang="en-US" sz="1600" dirty="0"/>
              <a:t>This quantitative target considers applicable regulations, standards and relevant traffic statistics. </a:t>
            </a:r>
          </a:p>
          <a:p>
            <a:pPr lvl="1"/>
            <a:r>
              <a:rPr lang="en-US" sz="1600" dirty="0"/>
              <a:t>The validation strategy shall provide demonstration that this target is met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This quantitative approach is NOT a criteria that would allow to ignore a plausible potentially hazardous scenario : those must be addressed anyhow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It is ONLY a criteria to claim sufficient validation coverage at the time of the beginning of customer activation of the functionality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a SAE level 1 or 2 functionality in </a:t>
            </a:r>
            <a:r>
              <a:rPr lang="en-US" sz="1600" dirty="0"/>
              <a:t>the</a:t>
            </a:r>
            <a:r>
              <a:rPr lang="en-US" sz="1800" dirty="0"/>
              <a:t> scope of the PAS, this leads to a validation strategy that is in the order of what a captured fleet can achieve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a SAE level 3+ functionality in the scope of the future ISO21448, the target derived through this approach are much more stringent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  <a:r>
              <a:rPr lang="en-US" sz="1800" dirty="0"/>
              <a:t>, The validation will therefore require techniques in addition to the road tests, for instance a higher contribution of simulations. This is a primary topic for the future ISO21448.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procedure for the demonstration on how these targets are met is still a topic of discussion.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74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can ISO21448 support AV regulation?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ISO 21448 will provide a consensus from the ISO experts on the framework to design and demonstrate the Safety of the Intended Functionality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first draft will be available for voting and commenting in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It will describe an integrated, scenario-based approach, for the demonstration of the safety of the intended functionality, contributing to the safety evaluation of automated driving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approach to ensure the safety of the intended functionality combines several activities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Design–level analyses of the system, its performances and its operating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Qualitative and quantitative evaluations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V&amp;V techniques based on </a:t>
            </a:r>
            <a:r>
              <a:rPr lang="en-US" sz="1800" b="1" dirty="0"/>
              <a:t>simulation</a:t>
            </a:r>
            <a:r>
              <a:rPr lang="en-US" sz="1800" dirty="0"/>
              <a:t>, </a:t>
            </a:r>
            <a:r>
              <a:rPr lang="en-US" sz="1800" b="1" dirty="0"/>
              <a:t>tests in specified scenarios</a:t>
            </a:r>
            <a:r>
              <a:rPr lang="en-US" sz="1800" dirty="0"/>
              <a:t>, and </a:t>
            </a:r>
            <a:r>
              <a:rPr lang="en-US" sz="1800" b="1" dirty="0"/>
              <a:t>captured fleet in real driving </a:t>
            </a:r>
            <a:r>
              <a:rPr lang="en-US" sz="1800" dirty="0"/>
              <a:t>to maximize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Quantitative justification of sufficient validation, derived from comparable human-driven </a:t>
            </a:r>
            <a:r>
              <a:rPr lang="en-US" sz="1800" dirty="0" err="1"/>
              <a:t>behaviour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It augments the ISO26262 guidance with non-fault conditions considerations.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62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Open discussion 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Requirements that should be confirmed in an AD regulation</a:t>
            </a:r>
          </a:p>
          <a:p>
            <a:pPr lvl="1"/>
            <a:r>
              <a:rPr lang="en-US" sz="1600" dirty="0"/>
              <a:t>Overall framework for SOTIF demonstration</a:t>
            </a:r>
          </a:p>
          <a:p>
            <a:pPr lvl="1"/>
            <a:r>
              <a:rPr lang="en-US" sz="1600" dirty="0"/>
              <a:t>Acceptance condition for the identified residual risks :Under which conditions of implausibility is a potentially </a:t>
            </a:r>
            <a:r>
              <a:rPr lang="en-US" sz="1600" dirty="0" err="1"/>
              <a:t>potentially</a:t>
            </a:r>
            <a:r>
              <a:rPr lang="en-US" sz="1600" dirty="0"/>
              <a:t> hazardous behavior acceptable? =&gt; Societal issue</a:t>
            </a:r>
          </a:p>
          <a:p>
            <a:pPr lvl="1"/>
            <a:r>
              <a:rPr lang="en-US" sz="1600" dirty="0"/>
              <a:t>Acceptance condition for the end-of-validation milestone : is the proposed argument for sufficient validation acceptable?</a:t>
            </a:r>
          </a:p>
          <a:p>
            <a:endParaRPr lang="en-US" sz="1800" dirty="0"/>
          </a:p>
          <a:p>
            <a:r>
              <a:rPr lang="en-US" sz="1800" dirty="0"/>
              <a:t>Demonstration of compliance to future AD regulation</a:t>
            </a:r>
          </a:p>
          <a:p>
            <a:pPr lvl="1"/>
            <a:r>
              <a:rPr lang="en-US" sz="1600" dirty="0"/>
              <a:t>The intention of 21448 is to provide a demonstration framework to support the safety evaluation of an automated driving functionality</a:t>
            </a:r>
          </a:p>
          <a:p>
            <a:pPr lvl="1"/>
            <a:endParaRPr lang="en-US" sz="1600" dirty="0"/>
          </a:p>
          <a:p>
            <a:r>
              <a:rPr lang="en-US" sz="1800" dirty="0"/>
              <a:t>What future connections between ISO and UN/ECE on the SOTIF?</a:t>
            </a:r>
          </a:p>
          <a:p>
            <a:pPr lvl="1"/>
            <a:r>
              <a:rPr lang="en-US" sz="1600" dirty="0"/>
              <a:t>How to ensure a continued exchange of knowledge and information between </a:t>
            </a:r>
            <a:r>
              <a:rPr lang="en-US" sz="1600"/>
              <a:t>the GRVA </a:t>
            </a:r>
            <a:r>
              <a:rPr lang="en-US" sz="1600" dirty="0"/>
              <a:t>and the ISO committee?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8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Content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1974000" y="2204866"/>
            <a:ext cx="8370472" cy="3311699"/>
          </a:xfrm>
        </p:spPr>
        <p:txBody>
          <a:bodyPr>
            <a:normAutofit/>
          </a:bodyPr>
          <a:lstStyle/>
          <a:p>
            <a:r>
              <a:rPr lang="en-US" sz="2400" dirty="0"/>
              <a:t>Safety aspects of automated driving</a:t>
            </a:r>
          </a:p>
          <a:p>
            <a:r>
              <a:rPr lang="en-US" sz="2400" dirty="0"/>
              <a:t>Motivation – What is the Safety of the Intended Functionality (SOTIF)?</a:t>
            </a:r>
          </a:p>
          <a:p>
            <a:r>
              <a:rPr lang="en-US" sz="2400" dirty="0"/>
              <a:t> ISO/PAS 21448 status and activities</a:t>
            </a:r>
          </a:p>
          <a:p>
            <a:r>
              <a:rPr lang="en-US" sz="2400" dirty="0"/>
              <a:t>Connection with Automated Driving (AD) regulatory activities</a:t>
            </a:r>
          </a:p>
          <a:p>
            <a:r>
              <a:rPr lang="en-US" sz="2400" dirty="0"/>
              <a:t>Summary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530220" y="5722564"/>
            <a:ext cx="720080" cy="273844"/>
          </a:xfrm>
          <a:prstGeom prst="rect">
            <a:avLst/>
          </a:prstGeom>
        </p:spPr>
        <p:txBody>
          <a:bodyPr/>
          <a:lstStyle/>
          <a:p>
            <a:fld id="{490DD6C0-BCEC-4D52-9A2D-A45AEE041D4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5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349" y="274640"/>
            <a:ext cx="11617291" cy="313932"/>
          </a:xfrm>
        </p:spPr>
        <p:txBody>
          <a:bodyPr/>
          <a:lstStyle/>
          <a:p>
            <a:r>
              <a:rPr lang="fr-FR" sz="1600" dirty="0"/>
              <a:t>Safety aspects for an </a:t>
            </a:r>
            <a:r>
              <a:rPr lang="fr-FR" sz="1600" dirty="0" err="1"/>
              <a:t>automated</a:t>
            </a:r>
            <a:r>
              <a:rPr lang="fr-FR" sz="1600" dirty="0"/>
              <a:t> </a:t>
            </a:r>
            <a:r>
              <a:rPr lang="fr-FR" sz="1600" dirty="0" err="1"/>
              <a:t>driving</a:t>
            </a:r>
            <a:r>
              <a:rPr lang="fr-FR" sz="1600" dirty="0"/>
              <a:t> system</a:t>
            </a:r>
          </a:p>
        </p:txBody>
      </p:sp>
      <p:sp>
        <p:nvSpPr>
          <p:cNvPr id="3" name="Ellipse 2"/>
          <p:cNvSpPr/>
          <p:nvPr/>
        </p:nvSpPr>
        <p:spPr>
          <a:xfrm>
            <a:off x="4271968" y="1457325"/>
            <a:ext cx="2759000" cy="1251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 </a:t>
            </a:r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driving</a:t>
            </a:r>
            <a:r>
              <a:rPr lang="fr-FR" dirty="0"/>
              <a:t>  system </a:t>
            </a:r>
            <a:r>
              <a:rPr lang="fr-FR" dirty="0" err="1"/>
              <a:t>is</a:t>
            </a:r>
            <a:r>
              <a:rPr lang="fr-FR" dirty="0"/>
              <a:t> safe</a:t>
            </a:r>
          </a:p>
        </p:txBody>
      </p:sp>
      <p:sp>
        <p:nvSpPr>
          <p:cNvPr id="4" name="Flèche vers le bas 3"/>
          <p:cNvSpPr/>
          <p:nvPr/>
        </p:nvSpPr>
        <p:spPr>
          <a:xfrm rot="13000468">
            <a:off x="4511823" y="274054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63552" y="3429000"/>
            <a:ext cx="33123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failures</a:t>
            </a:r>
            <a:r>
              <a:rPr lang="fr-FR" dirty="0"/>
              <a:t> are </a:t>
            </a:r>
            <a:r>
              <a:rPr lang="fr-FR" dirty="0" err="1"/>
              <a:t>adequately</a:t>
            </a:r>
            <a:r>
              <a:rPr lang="fr-FR" dirty="0"/>
              <a:t> </a:t>
            </a:r>
            <a:r>
              <a:rPr lang="fr-FR" dirty="0" err="1"/>
              <a:t>avoided</a:t>
            </a:r>
            <a:r>
              <a:rPr lang="fr-FR" dirty="0"/>
              <a:t> or </a:t>
            </a:r>
            <a:r>
              <a:rPr lang="fr-FR" dirty="0" err="1"/>
              <a:t>mitigated</a:t>
            </a:r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8008" y="3429000"/>
            <a:ext cx="33123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behaviour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adequate</a:t>
            </a:r>
            <a:r>
              <a:rPr lang="fr-FR" dirty="0"/>
              <a:t> for the </a:t>
            </a:r>
            <a:r>
              <a:rPr lang="fr-FR" dirty="0" err="1"/>
              <a:t>intended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domain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 rot="8732808">
            <a:off x="6550045" y="274504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63552" y="4828511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ISO26262 : Functional Safety</a:t>
            </a:r>
          </a:p>
          <a:p>
            <a:r>
              <a:rPr lang="fr-FR" sz="1400" dirty="0"/>
              <a:t>Hazard </a:t>
            </a:r>
            <a:r>
              <a:rPr lang="fr-FR" sz="1400" dirty="0" err="1"/>
              <a:t>Analysis</a:t>
            </a:r>
            <a:r>
              <a:rPr lang="fr-FR" sz="1400" dirty="0"/>
              <a:t> and </a:t>
            </a:r>
            <a:r>
              <a:rPr lang="fr-FR" sz="1400" dirty="0" err="1"/>
              <a:t>Risk</a:t>
            </a:r>
            <a:r>
              <a:rPr lang="fr-FR" sz="1400" dirty="0"/>
              <a:t> Assessment</a:t>
            </a:r>
          </a:p>
          <a:p>
            <a:r>
              <a:rPr lang="fr-FR" sz="1400" dirty="0"/>
              <a:t>Design, </a:t>
            </a:r>
            <a:r>
              <a:rPr lang="fr-FR" sz="1400" dirty="0" err="1"/>
              <a:t>Verification</a:t>
            </a:r>
            <a:r>
              <a:rPr lang="fr-FR" sz="1400" dirty="0"/>
              <a:t> and Validation (V&amp;V) </a:t>
            </a:r>
            <a:r>
              <a:rPr lang="fr-FR" sz="1400" dirty="0" err="1"/>
              <a:t>requirements</a:t>
            </a:r>
            <a:endParaRPr lang="fr-FR" sz="1400" dirty="0"/>
          </a:p>
          <a:p>
            <a:r>
              <a:rPr lang="fr-FR" sz="1400" dirty="0"/>
              <a:t>Safety management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68008" y="4828511"/>
            <a:ext cx="4992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ISO/PAS 21448 : Safety of the </a:t>
            </a:r>
            <a:r>
              <a:rPr lang="fr-FR" sz="1400" dirty="0" err="1"/>
              <a:t>Intended</a:t>
            </a:r>
            <a:r>
              <a:rPr lang="fr-FR" sz="1400" dirty="0"/>
              <a:t> </a:t>
            </a:r>
            <a:r>
              <a:rPr lang="fr-FR" sz="1400" dirty="0" err="1"/>
              <a:t>Functionality</a:t>
            </a:r>
            <a:endParaRPr lang="fr-FR" sz="1400" dirty="0"/>
          </a:p>
          <a:p>
            <a:r>
              <a:rPr lang="fr-FR" sz="1400" dirty="0"/>
              <a:t>Scenario identification incl. </a:t>
            </a:r>
            <a:r>
              <a:rPr lang="fr-FR" sz="1400" dirty="0" err="1"/>
              <a:t>Reasonably</a:t>
            </a:r>
            <a:r>
              <a:rPr lang="fr-FR" sz="1400" dirty="0"/>
              <a:t> </a:t>
            </a:r>
            <a:r>
              <a:rPr lang="fr-FR" sz="1400" dirty="0" err="1"/>
              <a:t>foreseeable</a:t>
            </a:r>
            <a:r>
              <a:rPr lang="fr-FR" sz="1400" dirty="0"/>
              <a:t> </a:t>
            </a:r>
            <a:r>
              <a:rPr lang="fr-FR" sz="1400" dirty="0" err="1"/>
              <a:t>misuses</a:t>
            </a:r>
            <a:endParaRPr lang="fr-FR" sz="1400" dirty="0"/>
          </a:p>
          <a:p>
            <a:r>
              <a:rPr lang="fr-FR" sz="1400" dirty="0"/>
              <a:t>Functional </a:t>
            </a:r>
            <a:r>
              <a:rPr lang="fr-FR" sz="1400" dirty="0" err="1"/>
              <a:t>improvements</a:t>
            </a:r>
            <a:endParaRPr lang="fr-FR" sz="1400" dirty="0"/>
          </a:p>
          <a:p>
            <a:r>
              <a:rPr lang="fr-FR" sz="1400" dirty="0"/>
              <a:t>V&amp;V </a:t>
            </a:r>
            <a:r>
              <a:rPr lang="fr-FR" sz="1400" dirty="0" err="1"/>
              <a:t>strategy</a:t>
            </a:r>
            <a:endParaRPr lang="fr-FR" sz="1400" dirty="0"/>
          </a:p>
        </p:txBody>
      </p:sp>
      <p:sp>
        <p:nvSpPr>
          <p:cNvPr id="11" name="Flèche vers le bas 10"/>
          <p:cNvSpPr/>
          <p:nvPr/>
        </p:nvSpPr>
        <p:spPr>
          <a:xfrm rot="5550079">
            <a:off x="7275670" y="202484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839416" y="1846018"/>
            <a:ext cx="2505056" cy="107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Other</a:t>
            </a:r>
            <a:r>
              <a:rPr lang="fr-FR" dirty="0"/>
              <a:t> safety </a:t>
            </a:r>
            <a:r>
              <a:rPr lang="fr-FR" dirty="0" err="1"/>
              <a:t>requirements</a:t>
            </a:r>
            <a:r>
              <a:rPr lang="fr-FR" dirty="0"/>
              <a:t> (</a:t>
            </a:r>
            <a:r>
              <a:rPr lang="fr-FR" dirty="0" err="1"/>
              <a:t>incl</a:t>
            </a:r>
            <a:r>
              <a:rPr lang="fr-FR" dirty="0"/>
              <a:t> </a:t>
            </a:r>
            <a:r>
              <a:rPr lang="fr-FR" dirty="0" err="1"/>
              <a:t>Cybersecurity</a:t>
            </a:r>
            <a:r>
              <a:rPr lang="fr-FR" dirty="0"/>
              <a:t>, passive safety, etc)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3088" y="3280730"/>
            <a:ext cx="9872662" cy="3077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dirty="0" err="1"/>
              <a:t>sc</a:t>
            </a:r>
            <a:r>
              <a:rPr lang="en-US" dirty="0" err="1">
                <a:solidFill>
                  <a:schemeClr val="tx1"/>
                </a:solidFill>
              </a:rPr>
              <a:t>Scope</a:t>
            </a:r>
            <a:r>
              <a:rPr lang="en-US" dirty="0">
                <a:solidFill>
                  <a:schemeClr val="tx1"/>
                </a:solidFill>
              </a:rPr>
              <a:t> of ISO/TC22/SC32/WG8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3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SOTIF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Automatic emergency braking feature :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856" y="2095839"/>
            <a:ext cx="1629326" cy="10862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36" y="4365104"/>
            <a:ext cx="1628468" cy="1068568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36" y="3284986"/>
            <a:ext cx="1628468" cy="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/>
          <p:cNvSpPr txBox="1"/>
          <p:nvPr/>
        </p:nvSpPr>
        <p:spPr>
          <a:xfrm>
            <a:off x="8455840" y="552370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triggering events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1808986" y="2743647"/>
            <a:ext cx="6375247" cy="1500156"/>
            <a:chOff x="284984" y="1886397"/>
            <a:chExt cx="6375247" cy="150015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984" y="2599555"/>
              <a:ext cx="1979712" cy="786997"/>
            </a:xfrm>
            <a:prstGeom prst="rect">
              <a:avLst/>
            </a:prstGeom>
          </p:spPr>
        </p:pic>
        <p:grpSp>
          <p:nvGrpSpPr>
            <p:cNvPr id="19" name="Gruppieren 18"/>
            <p:cNvGrpSpPr/>
            <p:nvPr/>
          </p:nvGrpSpPr>
          <p:grpSpPr>
            <a:xfrm>
              <a:off x="3080251" y="2210987"/>
              <a:ext cx="3579980" cy="1175566"/>
              <a:chOff x="3080251" y="2210987"/>
              <a:chExt cx="3579980" cy="1175566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0251" y="2599556"/>
                <a:ext cx="1979712" cy="786997"/>
              </a:xfrm>
              <a:prstGeom prst="rect">
                <a:avLst/>
              </a:prstGeom>
            </p:spPr>
          </p:pic>
          <p:sp>
            <p:nvSpPr>
              <p:cNvPr id="11" name="Gleichschenkliges Dreieck 10"/>
              <p:cNvSpPr/>
              <p:nvPr/>
            </p:nvSpPr>
            <p:spPr>
              <a:xfrm rot="16200000">
                <a:off x="4902301" y="1567582"/>
                <a:ext cx="1114526" cy="2401335"/>
              </a:xfrm>
              <a:prstGeom prst="triangle">
                <a:avLst>
                  <a:gd name="adj" fmla="val 5803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" name="Textfeld 12"/>
            <p:cNvSpPr txBox="1"/>
            <p:nvPr/>
          </p:nvSpPr>
          <p:spPr>
            <a:xfrm>
              <a:off x="3818391" y="1886397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camera</a:t>
              </a:r>
              <a:endParaRPr lang="de-DE" dirty="0"/>
            </a:p>
          </p:txBody>
        </p:sp>
        <p:cxnSp>
          <p:nvCxnSpPr>
            <p:cNvPr id="16" name="Gerade Verbindung mit Pfeil 15"/>
            <p:cNvCxnSpPr>
              <a:stCxn id="13" idx="2"/>
              <a:endCxn id="11" idx="0"/>
            </p:cNvCxnSpPr>
            <p:nvPr/>
          </p:nvCxnSpPr>
          <p:spPr>
            <a:xfrm>
              <a:off x="4258896" y="2255729"/>
              <a:ext cx="1" cy="4230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/>
          <p:nvPr/>
        </p:nvGrpSpPr>
        <p:grpSpPr>
          <a:xfrm>
            <a:off x="1703278" y="3086315"/>
            <a:ext cx="6673622" cy="3078824"/>
            <a:chOff x="179276" y="2229064"/>
            <a:chExt cx="7383531" cy="307882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1145358" y="2229064"/>
              <a:ext cx="5534243" cy="1175566"/>
              <a:chOff x="1215875" y="3578950"/>
              <a:chExt cx="5534243" cy="1175566"/>
            </a:xfrm>
          </p:grpSpPr>
          <p:grpSp>
            <p:nvGrpSpPr>
              <p:cNvPr id="20" name="Gruppieren 19"/>
              <p:cNvGrpSpPr/>
              <p:nvPr/>
            </p:nvGrpSpPr>
            <p:grpSpPr>
              <a:xfrm rot="306230">
                <a:off x="3170138" y="3578950"/>
                <a:ext cx="3579980" cy="1175566"/>
                <a:chOff x="3080251" y="2210987"/>
                <a:chExt cx="3579980" cy="1175566"/>
              </a:xfrm>
            </p:grpSpPr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80251" y="2599556"/>
                  <a:ext cx="1979712" cy="786997"/>
                </a:xfrm>
                <a:prstGeom prst="rect">
                  <a:avLst/>
                </a:prstGeom>
              </p:spPr>
            </p:pic>
            <p:sp>
              <p:nvSpPr>
                <p:cNvPr id="22" name="Gleichschenkliges Dreieck 21"/>
                <p:cNvSpPr/>
                <p:nvPr/>
              </p:nvSpPr>
              <p:spPr>
                <a:xfrm rot="16200000">
                  <a:off x="4902301" y="1567582"/>
                  <a:ext cx="1114526" cy="2401335"/>
                </a:xfrm>
                <a:prstGeom prst="triangle">
                  <a:avLst>
                    <a:gd name="adj" fmla="val 5803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5875" y="3942492"/>
                <a:ext cx="1979712" cy="786997"/>
              </a:xfrm>
              <a:prstGeom prst="rect">
                <a:avLst/>
              </a:prstGeom>
            </p:spPr>
          </p:pic>
          <p:sp>
            <p:nvSpPr>
              <p:cNvPr id="25" name="Stern mit 5 Zacken 24"/>
              <p:cNvSpPr/>
              <p:nvPr/>
            </p:nvSpPr>
            <p:spPr>
              <a:xfrm>
                <a:off x="2843808" y="3829525"/>
                <a:ext cx="579792" cy="68943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179276" y="3830560"/>
              <a:ext cx="7383531" cy="147732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unintended braking could be caused by limitations in perception</a:t>
              </a:r>
            </a:p>
            <a:p>
              <a:r>
                <a:rPr lang="en-US" dirty="0"/>
                <a:t>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weather (rain/sun/fog)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misinterpretation of image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…</a:t>
              </a:r>
            </a:p>
          </p:txBody>
        </p:sp>
      </p:grpSp>
      <p:sp>
        <p:nvSpPr>
          <p:cNvPr id="10" name="Rechteck 9"/>
          <p:cNvSpPr/>
          <p:nvPr/>
        </p:nvSpPr>
        <p:spPr>
          <a:xfrm>
            <a:off x="1783083" y="4198085"/>
            <a:ext cx="6329034" cy="59507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Key Aspects of 21448 - SOTIF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6"/>
          </p:nvPr>
        </p:nvSpPr>
        <p:spPr>
          <a:xfrm>
            <a:off x="280869" y="1056290"/>
            <a:ext cx="11731587" cy="55967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ISO/PAS 21448 publication 01/2019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Focuses on driver assistance features with SAE automation levels 1 and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Covers potentially hazardous behavior under non-fault conditions</a:t>
            </a:r>
          </a:p>
          <a:p>
            <a:pPr lvl="2"/>
            <a:r>
              <a:rPr lang="en-US" sz="1800" dirty="0"/>
              <a:t>Caused by technological or system limitations</a:t>
            </a:r>
          </a:p>
          <a:p>
            <a:pPr lvl="2"/>
            <a:r>
              <a:rPr lang="en-US" sz="1800" dirty="0"/>
              <a:t>Includes evaluation of reasonably foreseeable misuse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Provides guidance for design, verification and validation 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Issued as publicly available specification (PAS) (and not as an ISO standard) to enable fast publication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Includes high-level requirements on the objectives to achieve in the SOTIF analyses, and informative guidance on how to achieve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work on ISO 21448 started in 11/2018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Extension to higher levels of automation (up to Level 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Significant interest in this work</a:t>
            </a:r>
          </a:p>
          <a:p>
            <a:pPr lvl="2"/>
            <a:r>
              <a:rPr lang="en-US" sz="1400" dirty="0"/>
              <a:t>18 countries</a:t>
            </a:r>
          </a:p>
          <a:p>
            <a:pPr lvl="2"/>
            <a:r>
              <a:rPr lang="en-US" sz="1400" dirty="0"/>
              <a:t>80 experts in Plenary featuring worldwide OEMs, Tier 1 and Tier 2 suppliers, and governmental institutes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Publication targeted for 2022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71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Categorization of real-life driving scenarios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09745"/>
              </p:ext>
            </p:extLst>
          </p:nvPr>
        </p:nvGraphicFramePr>
        <p:xfrm>
          <a:off x="1545461" y="942268"/>
          <a:ext cx="8798691" cy="523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97">
                  <a:extLst>
                    <a:ext uri="{9D8B030D-6E8A-4147-A177-3AD203B41FA5}">
                      <a16:colId xmlns:a16="http://schemas.microsoft.com/office/drawing/2014/main" val="81942472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3692957364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118780489"/>
                    </a:ext>
                  </a:extLst>
                </a:gridCol>
              </a:tblGrid>
              <a:tr h="1596996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087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Safe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1</a:t>
                      </a:r>
                    </a:p>
                    <a:p>
                      <a:r>
                        <a:rPr lang="en-US" sz="3200" baseline="0" dirty="0"/>
                        <a:t>Nominal behavior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4</a:t>
                      </a:r>
                    </a:p>
                    <a:p>
                      <a:r>
                        <a:rPr lang="en-US" sz="3200" baseline="0" dirty="0"/>
                        <a:t>System robustness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9743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Potentially hazardous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2</a:t>
                      </a:r>
                    </a:p>
                    <a:p>
                      <a:r>
                        <a:rPr lang="en-US" sz="3200" dirty="0"/>
                        <a:t>Identified system</a:t>
                      </a:r>
                      <a:r>
                        <a:rPr lang="en-US" sz="3200" baseline="0" dirty="0"/>
                        <a:t> limitations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3</a:t>
                      </a:r>
                    </a:p>
                    <a:p>
                      <a:r>
                        <a:rPr lang="en-US" sz="3200" dirty="0"/>
                        <a:t>“Black swans”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7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78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Categorization of real-life driving scenarios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237360304"/>
              </p:ext>
            </p:extLst>
          </p:nvPr>
        </p:nvGraphicFramePr>
        <p:xfrm>
          <a:off x="1545461" y="942268"/>
          <a:ext cx="8798691" cy="523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97">
                  <a:extLst>
                    <a:ext uri="{9D8B030D-6E8A-4147-A177-3AD203B41FA5}">
                      <a16:colId xmlns:a16="http://schemas.microsoft.com/office/drawing/2014/main" val="81942472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3692957364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118780489"/>
                    </a:ext>
                  </a:extLst>
                </a:gridCol>
              </a:tblGrid>
              <a:tr h="1596996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087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Safe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1</a:t>
                      </a:r>
                    </a:p>
                    <a:p>
                      <a:r>
                        <a:rPr lang="en-US" sz="3200" baseline="0" dirty="0"/>
                        <a:t>Nominal behavior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4</a:t>
                      </a:r>
                    </a:p>
                    <a:p>
                      <a:r>
                        <a:rPr lang="en-US" sz="3200" baseline="0" dirty="0"/>
                        <a:t>System robustness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9743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Potentially hazardous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2</a:t>
                      </a:r>
                    </a:p>
                    <a:p>
                      <a:r>
                        <a:rPr lang="en-US" sz="3200" dirty="0"/>
                        <a:t>Identified system</a:t>
                      </a:r>
                      <a:r>
                        <a:rPr lang="en-US" sz="3200" baseline="0" dirty="0"/>
                        <a:t> limitations</a:t>
                      </a:r>
                      <a:endParaRPr lang="en-US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3</a:t>
                      </a:r>
                    </a:p>
                    <a:p>
                      <a:r>
                        <a:rPr lang="en-US" sz="3200" dirty="0"/>
                        <a:t>“Black swans”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7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44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Categorization of real-life driving scenarios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42228876"/>
              </p:ext>
            </p:extLst>
          </p:nvPr>
        </p:nvGraphicFramePr>
        <p:xfrm>
          <a:off x="1545461" y="942268"/>
          <a:ext cx="8798691" cy="479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97">
                  <a:extLst>
                    <a:ext uri="{9D8B030D-6E8A-4147-A177-3AD203B41FA5}">
                      <a16:colId xmlns:a16="http://schemas.microsoft.com/office/drawing/2014/main" val="81942472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3692957364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118780489"/>
                    </a:ext>
                  </a:extLst>
                </a:gridCol>
              </a:tblGrid>
              <a:tr h="1596996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087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Safe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1</a:t>
                      </a:r>
                    </a:p>
                    <a:p>
                      <a:r>
                        <a:rPr lang="en-US" sz="3200" baseline="0" dirty="0"/>
                        <a:t>Nominal behavior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4</a:t>
                      </a:r>
                    </a:p>
                    <a:p>
                      <a:r>
                        <a:rPr lang="en-US" sz="3200" baseline="0" dirty="0"/>
                        <a:t>System robustness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9743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Potentially hazardous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2</a:t>
                      </a:r>
                    </a:p>
                    <a:p>
                      <a:endParaRPr lang="en-US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7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71" y="108258"/>
            <a:ext cx="4332904" cy="2843165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22" y="108256"/>
            <a:ext cx="4112859" cy="28608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80" y="3295834"/>
            <a:ext cx="4514680" cy="30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Categorization of real-life driving scenarios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430098307"/>
              </p:ext>
            </p:extLst>
          </p:nvPr>
        </p:nvGraphicFramePr>
        <p:xfrm>
          <a:off x="1545461" y="942268"/>
          <a:ext cx="8798691" cy="523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97">
                  <a:extLst>
                    <a:ext uri="{9D8B030D-6E8A-4147-A177-3AD203B41FA5}">
                      <a16:colId xmlns:a16="http://schemas.microsoft.com/office/drawing/2014/main" val="81942472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3692957364"/>
                    </a:ext>
                  </a:extLst>
                </a:gridCol>
                <a:gridCol w="2932897">
                  <a:extLst>
                    <a:ext uri="{9D8B030D-6E8A-4147-A177-3AD203B41FA5}">
                      <a16:colId xmlns:a16="http://schemas.microsoft.com/office/drawing/2014/main" val="118780489"/>
                    </a:ext>
                  </a:extLst>
                </a:gridCol>
              </a:tblGrid>
              <a:tr h="1596996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2087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Safe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1</a:t>
                      </a:r>
                    </a:p>
                    <a:p>
                      <a:r>
                        <a:rPr lang="en-US" sz="3200" baseline="0" dirty="0"/>
                        <a:t>Nominal behavior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</a:t>
                      </a:r>
                      <a:r>
                        <a:rPr lang="en-US" sz="3200" baseline="0" dirty="0"/>
                        <a:t> 4</a:t>
                      </a:r>
                    </a:p>
                    <a:p>
                      <a:r>
                        <a:rPr lang="en-US" sz="3200" baseline="0" dirty="0"/>
                        <a:t>System robustness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9743"/>
                  </a:ext>
                </a:extLst>
              </a:tr>
              <a:tr h="1596996">
                <a:tc>
                  <a:txBody>
                    <a:bodyPr/>
                    <a:lstStyle/>
                    <a:p>
                      <a:r>
                        <a:rPr lang="en-US" sz="3200" dirty="0"/>
                        <a:t>Potentially hazardous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2</a:t>
                      </a:r>
                    </a:p>
                    <a:p>
                      <a:r>
                        <a:rPr lang="en-US" sz="3200" dirty="0"/>
                        <a:t>Identified system</a:t>
                      </a:r>
                      <a:r>
                        <a:rPr lang="en-US" sz="3200" baseline="0" dirty="0"/>
                        <a:t> limitations</a:t>
                      </a: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Area 3</a:t>
                      </a:r>
                    </a:p>
                    <a:p>
                      <a:r>
                        <a:rPr lang="en-US" sz="3200" dirty="0"/>
                        <a:t>“Black swans”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7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D6C0-BCEC-4D52-9A2D-A45AEE041D4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3156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TC ISO.potx" id="{F14425E4-60CF-45EC-8CB1-FEF3B5E2761B}" vid="{5B3B1CA8-6067-4E49-9632-154F758A77F5}"/>
    </a:ext>
  </a:extLst>
</a:theme>
</file>

<file path=ppt/theme/theme2.xml><?xml version="1.0" encoding="utf-8"?>
<a:theme xmlns:a="http://schemas.openxmlformats.org/drawingml/2006/main" name="Section title slid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TC ISO.potx" id="{F14425E4-60CF-45EC-8CB1-FEF3B5E2761B}" vid="{C1352497-1D50-4CAF-8BBF-436A9D85724F}"/>
    </a:ext>
  </a:extLst>
</a:theme>
</file>

<file path=ppt/theme/theme3.xml><?xml version="1.0" encoding="utf-8"?>
<a:theme xmlns:a="http://schemas.openxmlformats.org/drawingml/2006/main" name="Inside slides (text without backgroun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TC ISO.potx" id="{F14425E4-60CF-45EC-8CB1-FEF3B5E2761B}" vid="{524C4868-3F68-41D5-BD60-D3816F0D41CD}"/>
    </a:ext>
  </a:extLst>
</a:theme>
</file>

<file path=ppt/theme/theme4.xml><?xml version="1.0" encoding="utf-8"?>
<a:theme xmlns:a="http://schemas.openxmlformats.org/drawingml/2006/main" name="Sid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TC ISO.potx" id="{F14425E4-60CF-45EC-8CB1-FEF3B5E2761B}" vid="{728F1C7A-AABD-4D1E-B11F-1BCDD3D969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TC ISO (002)</Template>
  <TotalTime>144</TotalTime>
  <Words>1278</Words>
  <Application>Microsoft Office PowerPoint</Application>
  <PresentationFormat>Widescreen</PresentationFormat>
  <Paragraphs>184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Title slide</vt:lpstr>
      <vt:lpstr>Section title slide dark</vt:lpstr>
      <vt:lpstr>Inside slides (text without background)</vt:lpstr>
      <vt:lpstr>Side photo</vt:lpstr>
      <vt:lpstr>The Safety of the Intended Functionality  Report on ISO/TC22/SC32/WG8 activities  Geneva, 31/01/2019  Nicolas Becker, ISO21448 project leader</vt:lpstr>
      <vt:lpstr>PowerPoint Presentation</vt:lpstr>
      <vt:lpstr>Safety aspects for an automated driving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PEUGEOT CITROEN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 Place and date</dc:title>
  <dc:creator>NICOLAS BECKER - P690364</dc:creator>
  <cp:lastModifiedBy>Francois Guichard</cp:lastModifiedBy>
  <cp:revision>50</cp:revision>
  <dcterms:created xsi:type="dcterms:W3CDTF">2019-01-16T10:50:09Z</dcterms:created>
  <dcterms:modified xsi:type="dcterms:W3CDTF">2019-01-29T17:38:32Z</dcterms:modified>
</cp:coreProperties>
</file>