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" initials="C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28" d="100"/>
          <a:sy n="128" d="100"/>
        </p:scale>
        <p:origin x="1100" y="1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FE04-D001-459A-9A1A-AC2AEA25DD8C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3B25-D2CB-48FC-BB7E-151B639772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001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FE04-D001-459A-9A1A-AC2AEA25DD8C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3B25-D2CB-48FC-BB7E-151B639772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65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FE04-D001-459A-9A1A-AC2AEA25DD8C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3B25-D2CB-48FC-BB7E-151B639772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546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FE04-D001-459A-9A1A-AC2AEA25DD8C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3B25-D2CB-48FC-BB7E-151B639772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5521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FE04-D001-459A-9A1A-AC2AEA25DD8C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3B25-D2CB-48FC-BB7E-151B639772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941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FE04-D001-459A-9A1A-AC2AEA25DD8C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3B25-D2CB-48FC-BB7E-151B639772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37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FE04-D001-459A-9A1A-AC2AEA25DD8C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3B25-D2CB-48FC-BB7E-151B639772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867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FE04-D001-459A-9A1A-AC2AEA25DD8C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3B25-D2CB-48FC-BB7E-151B639772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705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FE04-D001-459A-9A1A-AC2AEA25DD8C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3B25-D2CB-48FC-BB7E-151B639772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60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FE04-D001-459A-9A1A-AC2AEA25DD8C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3B25-D2CB-48FC-BB7E-151B639772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236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FE04-D001-459A-9A1A-AC2AEA25DD8C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43B25-D2CB-48FC-BB7E-151B639772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7275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FFE04-D001-459A-9A1A-AC2AEA25DD8C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43B25-D2CB-48FC-BB7E-151B639772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1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006983" y="2016439"/>
            <a:ext cx="72561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b="1" dirty="0"/>
              <a:t>Japan’s Position on Series Amendments </a:t>
            </a:r>
          </a:p>
          <a:p>
            <a:pPr algn="ctr"/>
            <a:r>
              <a:rPr lang="en-US" altLang="ja-JP" sz="4800" b="1" dirty="0"/>
              <a:t>of UN R137</a:t>
            </a:r>
            <a:endParaRPr kumimoji="1" lang="ja-JP" altLang="en-US" sz="4800" b="1" dirty="0"/>
          </a:p>
        </p:txBody>
      </p:sp>
      <p:pic>
        <p:nvPicPr>
          <p:cNvPr id="3" name="Picture 13" descr="修正後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30" y="6212932"/>
            <a:ext cx="683916" cy="499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6A3D6E8-E102-452C-9959-A09D2288A093}"/>
              </a:ext>
            </a:extLst>
          </p:cNvPr>
          <p:cNvSpPr txBox="1"/>
          <p:nvPr/>
        </p:nvSpPr>
        <p:spPr>
          <a:xfrm>
            <a:off x="6257596" y="139131"/>
            <a:ext cx="2754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Informal </a:t>
            </a:r>
            <a:r>
              <a:rPr lang="en-US" altLang="ja-JP" sz="1200"/>
              <a:t>document GRSP-66-29 </a:t>
            </a:r>
            <a:r>
              <a:rPr lang="en-US" altLang="ja-JP" sz="1200" dirty="0"/>
              <a:t>(66</a:t>
            </a:r>
            <a:r>
              <a:rPr lang="en-US" altLang="ja-JP" sz="1200" baseline="30000" dirty="0"/>
              <a:t>th</a:t>
            </a:r>
            <a:r>
              <a:rPr lang="en-US" altLang="ja-JP" sz="1200" dirty="0"/>
              <a:t> GRSP, 10-13 December 2019, agenda item 24)</a:t>
            </a:r>
            <a:endParaRPr kumimoji="1" lang="ja-JP" altLang="en-US" sz="12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073C6E2-4D0E-48FC-8A3C-F7692F617A69}"/>
              </a:ext>
            </a:extLst>
          </p:cNvPr>
          <p:cNvSpPr txBox="1"/>
          <p:nvPr/>
        </p:nvSpPr>
        <p:spPr>
          <a:xfrm>
            <a:off x="131630" y="154519"/>
            <a:ext cx="29240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Submitted</a:t>
            </a:r>
            <a:r>
              <a:rPr kumimoji="1" lang="ja-JP" altLang="en-US" sz="1200" dirty="0"/>
              <a:t> </a:t>
            </a:r>
            <a:r>
              <a:rPr kumimoji="1" lang="en-US" altLang="ja-JP" sz="1200" dirty="0"/>
              <a:t>by</a:t>
            </a:r>
            <a:r>
              <a:rPr kumimoji="1" lang="ja-JP" altLang="en-US" sz="1200" dirty="0"/>
              <a:t> </a:t>
            </a:r>
            <a:r>
              <a:rPr kumimoji="1" lang="en-US" altLang="ja-JP" sz="1200" dirty="0"/>
              <a:t>the</a:t>
            </a:r>
            <a:r>
              <a:rPr kumimoji="1" lang="ja-JP" altLang="en-US" sz="1200" dirty="0"/>
              <a:t> </a:t>
            </a:r>
            <a:r>
              <a:rPr kumimoji="1" lang="en-US" altLang="ja-JP" sz="1200" dirty="0"/>
              <a:t>expert</a:t>
            </a:r>
            <a:r>
              <a:rPr kumimoji="1" lang="ja-JP" altLang="en-US" sz="1200" dirty="0"/>
              <a:t> </a:t>
            </a:r>
            <a:r>
              <a:rPr kumimoji="1" lang="en-US" altLang="ja-JP" sz="1200" dirty="0"/>
              <a:t>from</a:t>
            </a:r>
            <a:r>
              <a:rPr kumimoji="1" lang="ja-JP" altLang="en-US" sz="1200" dirty="0"/>
              <a:t> </a:t>
            </a:r>
            <a:r>
              <a:rPr kumimoji="1" lang="en-US" altLang="ja-JP" sz="1200" dirty="0"/>
              <a:t>Japan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218383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90523" y="127311"/>
            <a:ext cx="7652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/>
              <a:t>Japan’s Position on Chest Deflection</a:t>
            </a:r>
            <a:endParaRPr kumimoji="1" lang="ja-JP" altLang="en-US" sz="4000" dirty="0"/>
          </a:p>
        </p:txBody>
      </p:sp>
      <p:sp>
        <p:nvSpPr>
          <p:cNvPr id="3" name="Text Box 24"/>
          <p:cNvSpPr txBox="1">
            <a:spLocks noChangeArrowheads="1"/>
          </p:cNvSpPr>
          <p:nvPr/>
        </p:nvSpPr>
        <p:spPr bwMode="auto">
          <a:xfrm>
            <a:off x="621956" y="1057001"/>
            <a:ext cx="7900088" cy="181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7238" tIns="43620" rIns="87238" bIns="43620">
            <a:spAutoFit/>
          </a:bodyPr>
          <a:lstStyle>
            <a:lvl1pPr marL="342900" indent="-342900" defTabSz="873125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436563" indent="-192088" defTabSz="8731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873125" indent="-188913" defTabSz="873125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309688" indent="-228600" defTabSz="873125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1746250" indent="-228600" defTabSz="873125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20345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66065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11785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57505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indent="0">
              <a:buNone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From September 2027, the chest deflection criterion of the female dummy of 34mm shall be applied to N1 vehicles not exceeding 2.8t.</a:t>
            </a:r>
          </a:p>
          <a:p>
            <a:pPr marL="0" indent="0">
              <a:buNone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This amendment is already adopted and is irrevocable.</a:t>
            </a:r>
          </a:p>
          <a:p>
            <a:pPr marL="0" indent="0">
              <a:buNone/>
            </a:pP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⇒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Amendment of UN R137 as a new series is indispensable.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606" y="2966000"/>
            <a:ext cx="914846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400" dirty="0"/>
              <a:t>Introduction of </a:t>
            </a:r>
            <a:r>
              <a:rPr kumimoji="1" lang="en-US" altLang="ja-JP" sz="3400" dirty="0"/>
              <a:t>GTR20 requirements into UN R137</a:t>
            </a:r>
            <a:endParaRPr kumimoji="1" lang="ja-JP" altLang="en-US" sz="3400" dirty="0"/>
          </a:p>
        </p:txBody>
      </p:sp>
      <p:sp>
        <p:nvSpPr>
          <p:cNvPr id="5" name="Text Box 24"/>
          <p:cNvSpPr txBox="1">
            <a:spLocks noChangeArrowheads="1"/>
          </p:cNvSpPr>
          <p:nvPr/>
        </p:nvSpPr>
        <p:spPr bwMode="auto">
          <a:xfrm>
            <a:off x="621956" y="4008492"/>
            <a:ext cx="7900088" cy="2119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7238" tIns="43620" rIns="87238" bIns="43620">
            <a:spAutoFit/>
          </a:bodyPr>
          <a:lstStyle>
            <a:lvl1pPr marL="342900" indent="-342900" defTabSz="873125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436563" indent="-192088" defTabSz="8731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873125" indent="-188913" defTabSz="873125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309688" indent="-228600" defTabSz="873125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1746250" indent="-228600" defTabSz="873125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20345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66065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11785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57505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indent="0">
              <a:buNone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The new requirements of UN R137 aligned with the requirements of UN GTR20 are currently being prepared by the meeting group of the GTR20. </a:t>
            </a:r>
          </a:p>
          <a:p>
            <a:pPr marL="0" indent="0">
              <a:buNone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From September 2023, these new amendments will enter into force.</a:t>
            </a:r>
          </a:p>
          <a:p>
            <a:pPr marL="0" indent="0">
              <a:buNone/>
            </a:pP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⇒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Amendment of UN R137 as a new series is indispensable.</a:t>
            </a:r>
          </a:p>
        </p:txBody>
      </p:sp>
    </p:spTree>
    <p:extLst>
      <p:ext uri="{BB962C8B-B14F-4D97-AF65-F5344CB8AC3E}">
        <p14:creationId xmlns:p14="http://schemas.microsoft.com/office/powerpoint/2010/main" val="1112612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27561" y="173638"/>
            <a:ext cx="84934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800" dirty="0"/>
              <a:t>Two series of amendments to UN R137 are indispensable</a:t>
            </a:r>
            <a:endParaRPr kumimoji="1" lang="ja-JP" altLang="en-US" sz="28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264508"/>
              </p:ext>
            </p:extLst>
          </p:nvPr>
        </p:nvGraphicFramePr>
        <p:xfrm>
          <a:off x="523101" y="696858"/>
          <a:ext cx="8097797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4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4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4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43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43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43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43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2019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2020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2021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2022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2023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2024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2025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2026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2027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Current</a:t>
                      </a:r>
                      <a:r>
                        <a:rPr kumimoji="1" lang="ja-JP" altLang="en-US" dirty="0"/>
                        <a:t> </a:t>
                      </a:r>
                      <a:r>
                        <a:rPr kumimoji="1" lang="en-US" altLang="ja-JP" dirty="0"/>
                        <a:t>series</a:t>
                      </a:r>
                    </a:p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N1</a:t>
                      </a:r>
                    </a:p>
                    <a:p>
                      <a:pPr algn="ctr"/>
                      <a:r>
                        <a:rPr kumimoji="1" lang="en-US" altLang="ja-JP" dirty="0"/>
                        <a:t>Chest deflection</a:t>
                      </a:r>
                    </a:p>
                    <a:p>
                      <a:pPr algn="ctr"/>
                      <a:r>
                        <a:rPr kumimoji="1" lang="en-US" altLang="ja-JP" dirty="0"/>
                        <a:t>42mm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Introduction of UN GTR20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N1</a:t>
                      </a:r>
                      <a:r>
                        <a:rPr kumimoji="1" lang="en-US" altLang="ja-JP" baseline="0" dirty="0"/>
                        <a:t> &lt; 2.8t</a:t>
                      </a:r>
                    </a:p>
                    <a:p>
                      <a:pPr algn="ctr"/>
                      <a:r>
                        <a:rPr kumimoji="1" lang="en-US" altLang="ja-JP" baseline="0" dirty="0"/>
                        <a:t>Chest deflection 34mm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右矢印 6"/>
          <p:cNvSpPr/>
          <p:nvPr/>
        </p:nvSpPr>
        <p:spPr>
          <a:xfrm>
            <a:off x="2110139" y="1195929"/>
            <a:ext cx="2461862" cy="1909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右矢印 7"/>
          <p:cNvSpPr/>
          <p:nvPr/>
        </p:nvSpPr>
        <p:spPr>
          <a:xfrm>
            <a:off x="4454022" y="1917090"/>
            <a:ext cx="988540" cy="1894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右矢印 8"/>
          <p:cNvSpPr/>
          <p:nvPr/>
        </p:nvSpPr>
        <p:spPr>
          <a:xfrm>
            <a:off x="5545317" y="2966823"/>
            <a:ext cx="2726725" cy="2636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右矢印 9"/>
          <p:cNvSpPr/>
          <p:nvPr/>
        </p:nvSpPr>
        <p:spPr>
          <a:xfrm>
            <a:off x="8346182" y="4378466"/>
            <a:ext cx="274716" cy="24713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356028" y="1653911"/>
            <a:ext cx="592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May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678610" y="4317367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rgbClr val="FF0000"/>
                </a:solidFill>
              </a:rPr>
              <a:t>Sep.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941696" y="2859844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Sep.</a:t>
            </a:r>
            <a:endParaRPr kumimoji="1" lang="ja-JP" altLang="en-US" dirty="0"/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561863" y="5009959"/>
            <a:ext cx="7784319" cy="1873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7238" tIns="43620" rIns="87238" bIns="43620">
            <a:spAutoFit/>
          </a:bodyPr>
          <a:lstStyle>
            <a:lvl1pPr marL="342900" indent="-342900" defTabSz="873125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436563" indent="-192088" defTabSz="8731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873125" indent="-188913" defTabSz="873125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309688" indent="-228600" defTabSz="873125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1746250" indent="-228600" defTabSz="873125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20345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66065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11785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57505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indent="0">
              <a:buNone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Two series of amendments are indispensable for Japan:</a:t>
            </a:r>
          </a:p>
          <a:p>
            <a:pPr marL="0" indent="0">
              <a:buNone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0.  Introduction of GSR requirements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(May 2022–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(supplement)</a:t>
            </a:r>
          </a:p>
          <a:p>
            <a:pPr marL="0" indent="0">
              <a:buNone/>
            </a:pPr>
            <a:r>
              <a:rPr lang="en-US" altLang="ja-JP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(September 2023–</a:t>
            </a:r>
            <a:r>
              <a:rPr lang="ja-JP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Japan)</a:t>
            </a:r>
          </a:p>
          <a:p>
            <a:pPr marL="0" indent="0">
              <a:buNone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1.  Introduction of GTR20 requirements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(September 2023–)</a:t>
            </a:r>
          </a:p>
          <a:p>
            <a:pPr marL="0" indent="0">
              <a:buNone/>
            </a:pPr>
            <a:r>
              <a:rPr lang="fr-FR" altLang="ja-JP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 N1 &lt; 2.8t Chest deflection 34mm </a:t>
            </a:r>
            <a:r>
              <a:rPr lang="en-US" altLang="ja-JP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(September 2027–</a:t>
            </a:r>
            <a:r>
              <a:rPr lang="ja-JP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Japan)</a:t>
            </a:r>
          </a:p>
        </p:txBody>
      </p:sp>
      <p:sp>
        <p:nvSpPr>
          <p:cNvPr id="15" name="右矢印 14"/>
          <p:cNvSpPr/>
          <p:nvPr/>
        </p:nvSpPr>
        <p:spPr>
          <a:xfrm>
            <a:off x="2130859" y="1430020"/>
            <a:ext cx="3356792" cy="1909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右矢印 15"/>
          <p:cNvSpPr/>
          <p:nvPr/>
        </p:nvSpPr>
        <p:spPr>
          <a:xfrm>
            <a:off x="5487651" y="2430583"/>
            <a:ext cx="2784391" cy="22102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894219" y="2376787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rgbClr val="FF0000"/>
                </a:solidFill>
              </a:rPr>
              <a:t>Sep.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622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90523" y="127311"/>
            <a:ext cx="7766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Japan’s Plan for </a:t>
            </a:r>
            <a:r>
              <a:rPr lang="en-US" altLang="ja-JP" sz="3600" dirty="0"/>
              <a:t>Amendment of UN R137</a:t>
            </a:r>
            <a:endParaRPr kumimoji="1" lang="ja-JP" altLang="en-US" sz="3600" dirty="0"/>
          </a:p>
        </p:txBody>
      </p:sp>
      <p:sp>
        <p:nvSpPr>
          <p:cNvPr id="3" name="Text Box 24"/>
          <p:cNvSpPr txBox="1">
            <a:spLocks noChangeArrowheads="1"/>
          </p:cNvSpPr>
          <p:nvPr/>
        </p:nvSpPr>
        <p:spPr bwMode="auto">
          <a:xfrm>
            <a:off x="621956" y="1131141"/>
            <a:ext cx="7900088" cy="319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7238" tIns="43620" rIns="87238" bIns="43620">
            <a:spAutoFit/>
          </a:bodyPr>
          <a:lstStyle>
            <a:lvl1pPr marL="342900" indent="-342900" defTabSz="873125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436563" indent="-192088" defTabSz="8731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873125" indent="-188913" defTabSz="873125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309688" indent="-228600" defTabSz="873125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1746250" indent="-228600" defTabSz="873125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20345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66065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11785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57505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Japan will propose the amendment of UN R137 as a new series, with the chest deflection criterion of the female dummy of 34mm</a:t>
            </a:r>
            <a:r>
              <a:rPr lang="ja-JP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in N1 vehicles not exceeding 2.8t, after GRSP adopts the amendment of UN R137 as a new series, introducing GTR20 requirements.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ja-JP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547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395</TotalTime>
  <Words>288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テーマ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田中良知</dc:creator>
  <cp:lastModifiedBy>Edoardo Gianotti</cp:lastModifiedBy>
  <cp:revision>33</cp:revision>
  <dcterms:created xsi:type="dcterms:W3CDTF">2019-08-29T01:36:35Z</dcterms:created>
  <dcterms:modified xsi:type="dcterms:W3CDTF">2019-12-10T16:59:07Z</dcterms:modified>
</cp:coreProperties>
</file>