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98" r:id="rId3"/>
    <p:sldId id="269" r:id="rId4"/>
    <p:sldId id="290" r:id="rId5"/>
    <p:sldId id="284" r:id="rId6"/>
    <p:sldId id="282" r:id="rId7"/>
    <p:sldId id="293" r:id="rId8"/>
    <p:sldId id="297" r:id="rId9"/>
    <p:sldId id="280" r:id="rId10"/>
    <p:sldId id="281" r:id="rId11"/>
    <p:sldId id="274" r:id="rId12"/>
    <p:sldId id="275" r:id="rId13"/>
    <p:sldId id="295" r:id="rId14"/>
    <p:sldId id="296" r:id="rId15"/>
    <p:sldId id="291" r:id="rId16"/>
    <p:sldId id="294" r:id="rId17"/>
    <p:sldId id="289" r:id="rId18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Fontaine" initials="OF" lastIdx="1" clrIdx="0">
    <p:extLst>
      <p:ext uri="{19B8F6BF-5375-455C-9EA6-DF929625EA0E}">
        <p15:presenceInfo xmlns:p15="http://schemas.microsoft.com/office/powerpoint/2012/main" userId="S::ofontaine@oica.net::86a309a6-0139-406c-bcec-53a3924d5e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FE9EF"/>
    <a:srgbClr val="0000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3" autoAdjust="0"/>
    <p:restoredTop sz="86515" autoAdjust="0"/>
  </p:normalViewPr>
  <p:slideViewPr>
    <p:cSldViewPr>
      <p:cViewPr varScale="1">
        <p:scale>
          <a:sx n="95" d="100"/>
          <a:sy n="95" d="100"/>
        </p:scale>
        <p:origin x="84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34630173835156E-2"/>
          <c:y val="5.3085875984251962E-2"/>
          <c:w val="0.87691080047153069"/>
          <c:h val="0.7285494586614172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Pt>
            <c:idx val="3"/>
            <c:marker>
              <c:symbol val="circle"/>
              <c:size val="5"/>
              <c:spPr>
                <a:solidFill>
                  <a:schemeClr val="accent2">
                    <a:lumMod val="75000"/>
                  </a:schemeClr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379-4CA4-B47F-04DC8C0E932A}"/>
              </c:ext>
            </c:extLst>
          </c:dPt>
          <c:dPt>
            <c:idx val="4"/>
            <c:marker>
              <c:symbol val="circle"/>
              <c:size val="4"/>
              <c:spPr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379-4CA4-B47F-04DC8C0E932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2-3379-4CA4-B47F-04DC8C0E932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3-3379-4CA4-B47F-04DC8C0E932A}"/>
              </c:ext>
            </c:extLst>
          </c:dPt>
          <c:dPt>
            <c:idx val="7"/>
            <c:marker>
              <c:symbol val="circle"/>
              <c:size val="4"/>
              <c:spPr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379-4CA4-B47F-04DC8C0E932A}"/>
              </c:ext>
            </c:extLst>
          </c:dPt>
          <c:dPt>
            <c:idx val="8"/>
            <c:marker>
              <c:symbol val="circle"/>
              <c:size val="4"/>
              <c:spPr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379-4CA4-B47F-04DC8C0E932A}"/>
              </c:ext>
            </c:extLst>
          </c:dPt>
          <c:xVal>
            <c:numRef>
              <c:f>Feuil1!$A$2:$A$11</c:f>
              <c:numCache>
                <c:formatCode>General</c:formatCode>
                <c:ptCount val="10"/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0.8</c:v>
                </c:pt>
                <c:pt idx="5">
                  <c:v>1</c:v>
                </c:pt>
                <c:pt idx="6">
                  <c:v>1.5</c:v>
                </c:pt>
                <c:pt idx="7">
                  <c:v>1.8</c:v>
                </c:pt>
                <c:pt idx="8">
                  <c:v>2.5</c:v>
                </c:pt>
                <c:pt idx="9">
                  <c:v>3</c:v>
                </c:pt>
              </c:numCache>
            </c:numRef>
          </c:xVal>
          <c:yVal>
            <c:numRef>
              <c:f>Feuil1!$B$2:$B$11</c:f>
              <c:numCache>
                <c:formatCode>General</c:formatCode>
                <c:ptCount val="10"/>
                <c:pt idx="1">
                  <c:v>0.67</c:v>
                </c:pt>
                <c:pt idx="2">
                  <c:v>0.55000000000000004</c:v>
                </c:pt>
                <c:pt idx="3">
                  <c:v>0.45</c:v>
                </c:pt>
                <c:pt idx="4">
                  <c:v>0.4</c:v>
                </c:pt>
                <c:pt idx="5">
                  <c:v>0.35</c:v>
                </c:pt>
                <c:pt idx="6">
                  <c:v>0.27500000000000002</c:v>
                </c:pt>
                <c:pt idx="7">
                  <c:v>0.25</c:v>
                </c:pt>
                <c:pt idx="8">
                  <c:v>0.22500000000000001</c:v>
                </c:pt>
                <c:pt idx="9">
                  <c:v>0.22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379-4CA4-B47F-04DC8C0E9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35456"/>
        <c:axId val="38037376"/>
      </c:scatterChart>
      <c:valAx>
        <c:axId val="38035456"/>
        <c:scaling>
          <c:orientation val="minMax"/>
          <c:max val="3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200" b="1" i="0" u="none" strike="noStrike" baseline="0" dirty="0">
                    <a:solidFill>
                      <a:srgbClr val="000000"/>
                    </a:solidFill>
                    <a:latin typeface="Calibri"/>
                  </a:rPr>
                  <a:t>Distance </a:t>
                </a:r>
                <a:r>
                  <a:rPr lang="fr-FR" sz="1200" b="0" i="1" u="none" strike="noStrike" baseline="0" dirty="0">
                    <a:solidFill>
                      <a:srgbClr val="000000"/>
                    </a:solidFill>
                    <a:latin typeface="Calibri"/>
                  </a:rPr>
                  <a:t>(m)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037376"/>
        <c:crosses val="autoZero"/>
        <c:crossBetween val="midCat"/>
        <c:majorUnit val="0.5"/>
      </c:valAx>
      <c:valAx>
        <c:axId val="38037376"/>
        <c:scaling>
          <c:orientation val="minMax"/>
          <c:max val="0.8"/>
          <c:min val="0.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200" b="1" i="0" u="none" strike="noStrike" baseline="0" dirty="0">
                    <a:solidFill>
                      <a:srgbClr val="000000"/>
                    </a:solidFill>
                    <a:latin typeface="Calibri"/>
                  </a:rPr>
                  <a:t>Time of </a:t>
                </a:r>
                <a:r>
                  <a:rPr lang="fr-FR" sz="1200" b="1" i="0" u="none" strike="noStrike" baseline="0" dirty="0" err="1">
                    <a:solidFill>
                      <a:srgbClr val="000000"/>
                    </a:solidFill>
                    <a:latin typeface="Calibri"/>
                  </a:rPr>
                  <a:t>accomodation</a:t>
                </a:r>
                <a:r>
                  <a:rPr lang="fr-FR" sz="1200" b="1" i="0" u="none" strike="noStrike" baseline="0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fr-FR" sz="1200" b="0" i="1" u="none" strike="noStrike" baseline="0" dirty="0">
                    <a:solidFill>
                      <a:srgbClr val="000000"/>
                    </a:solidFill>
                    <a:latin typeface="Calibri"/>
                  </a:rPr>
                  <a:t>(sec)</a:t>
                </a:r>
              </a:p>
            </c:rich>
          </c:tx>
          <c:layout>
            <c:manualLayout>
              <c:xMode val="edge"/>
              <c:yMode val="edge"/>
              <c:x val="0"/>
              <c:y val="0.143063660379404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8035456"/>
        <c:crosses val="autoZero"/>
        <c:crossBetween val="midCat"/>
        <c:minorUnit val="5.000000000000001E-2"/>
      </c:valAx>
      <c:spPr>
        <a:noFill/>
        <a:ln w="25391">
          <a:noFill/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55DF59-0F53-4050-AF5E-93585945D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85" cy="512638"/>
          </a:xfrm>
          <a:prstGeom prst="rect">
            <a:avLst/>
          </a:prstGeom>
        </p:spPr>
        <p:txBody>
          <a:bodyPr vert="horz" lIns="95372" tIns="47686" rIns="95372" bIns="47686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9FE615-1A8E-46A9-928A-77BADCFDED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548" y="0"/>
            <a:ext cx="3077085" cy="512638"/>
          </a:xfrm>
          <a:prstGeom prst="rect">
            <a:avLst/>
          </a:prstGeom>
        </p:spPr>
        <p:txBody>
          <a:bodyPr vert="horz" lIns="95372" tIns="47686" rIns="95372" bIns="47686" rtlCol="0"/>
          <a:lstStyle>
            <a:lvl1pPr algn="r">
              <a:defRPr sz="1300"/>
            </a:lvl1pPr>
          </a:lstStyle>
          <a:p>
            <a:fld id="{C54D0299-3734-408F-BE89-7B5D604F3AE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20359-3716-4F65-9039-AF43318B2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976"/>
            <a:ext cx="3077085" cy="512638"/>
          </a:xfrm>
          <a:prstGeom prst="rect">
            <a:avLst/>
          </a:prstGeom>
        </p:spPr>
        <p:txBody>
          <a:bodyPr vert="horz" lIns="95372" tIns="47686" rIns="95372" bIns="4768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B55E68-307C-4842-94B4-6ED33D51A7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548" y="9721976"/>
            <a:ext cx="3077085" cy="512638"/>
          </a:xfrm>
          <a:prstGeom prst="rect">
            <a:avLst/>
          </a:prstGeom>
        </p:spPr>
        <p:txBody>
          <a:bodyPr vert="horz" lIns="95372" tIns="47686" rIns="95372" bIns="47686" rtlCol="0" anchor="b"/>
          <a:lstStyle>
            <a:lvl1pPr algn="r">
              <a:defRPr sz="1300"/>
            </a:lvl1pPr>
          </a:lstStyle>
          <a:p>
            <a:fld id="{986FC91E-EDAE-45FA-B21E-72AE395D1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3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19" cy="5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6" rIns="95791" bIns="47896" numCol="1" anchor="t" anchorCtr="0" compatLnSpc="1">
            <a:prstTxWarp prst="textNoShape">
              <a:avLst/>
            </a:prstTxWarp>
          </a:bodyPr>
          <a:lstStyle>
            <a:lvl1pPr defTabSz="958687">
              <a:defRPr sz="1300"/>
            </a:lvl1pPr>
          </a:lstStyle>
          <a:p>
            <a:endParaRPr lang="fr-FR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215" y="0"/>
            <a:ext cx="3075418" cy="5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6" rIns="95791" bIns="47896" numCol="1" anchor="t" anchorCtr="0" compatLnSpc="1">
            <a:prstTxWarp prst="textNoShape">
              <a:avLst/>
            </a:prstTxWarp>
          </a:bodyPr>
          <a:lstStyle>
            <a:lvl1pPr algn="r" defTabSz="958687">
              <a:defRPr sz="1300"/>
            </a:lvl1pPr>
          </a:lstStyle>
          <a:p>
            <a:endParaRPr lang="fr-FR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148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7" y="4860989"/>
            <a:ext cx="5679107" cy="46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6" rIns="95791" bIns="47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pour modifier les styles du texte du masque</a:t>
            </a:r>
          </a:p>
          <a:p>
            <a:pPr lvl="1"/>
            <a:r>
              <a:rPr lang="fr-FR" altLang="ja-JP"/>
              <a:t>Deuxième niveau</a:t>
            </a:r>
          </a:p>
          <a:p>
            <a:pPr lvl="2"/>
            <a:r>
              <a:rPr lang="fr-FR" altLang="ja-JP"/>
              <a:t>Troisième niveau</a:t>
            </a:r>
          </a:p>
          <a:p>
            <a:pPr lvl="3"/>
            <a:r>
              <a:rPr lang="fr-FR" altLang="ja-JP"/>
              <a:t>Quatrième niveau</a:t>
            </a:r>
          </a:p>
          <a:p>
            <a:pPr lvl="4"/>
            <a:r>
              <a:rPr lang="fr-FR" altLang="ja-JP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27"/>
            <a:ext cx="3075419" cy="51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6" rIns="95791" bIns="47896" numCol="1" anchor="b" anchorCtr="0" compatLnSpc="1">
            <a:prstTxWarp prst="textNoShape">
              <a:avLst/>
            </a:prstTxWarp>
          </a:bodyPr>
          <a:lstStyle>
            <a:lvl1pPr defTabSz="958687">
              <a:defRPr sz="1300"/>
            </a:lvl1pPr>
          </a:lstStyle>
          <a:p>
            <a:endParaRPr lang="fr-FR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215" y="9720327"/>
            <a:ext cx="3075418" cy="51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6" rIns="95791" bIns="47896" numCol="1" anchor="b" anchorCtr="0" compatLnSpc="1">
            <a:prstTxWarp prst="textNoShape">
              <a:avLst/>
            </a:prstTxWarp>
          </a:bodyPr>
          <a:lstStyle>
            <a:lvl1pPr algn="r" defTabSz="958687">
              <a:defRPr sz="1300"/>
            </a:lvl1pPr>
          </a:lstStyle>
          <a:p>
            <a:fld id="{41FE2CFF-C77F-45F5-8196-7FFE9E57B434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annexes for details</a:t>
            </a:r>
            <a:r>
              <a:rPr lang="en-GB" baseline="0" dirty="0"/>
              <a:t> on accommodation time, accidentology analysis, and statistics.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2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301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HUD improving</a:t>
            </a:r>
            <a:r>
              <a:rPr lang="en-GB" baseline="0" dirty="0"/>
              <a:t> time to information while limiting head move and accommodation time ; evaluation on test panel, middle aged drivers.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14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60965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Road safety strategies, for</a:t>
            </a:r>
            <a:r>
              <a:rPr lang="en-GB" baseline="0" dirty="0"/>
              <a:t> all countries, benefit from analysis &amp; recommendations on best driving practices: </a:t>
            </a:r>
            <a:r>
              <a:rPr lang="en-GB" dirty="0"/>
              <a:t>https://www.who.int/violence_injury_prevention/road_safety_status/2018/en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Traffic fatalities in 2016 were down 3.6% compared to 2010, but raised in the last years,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long-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term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trend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« positive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but very far from sufficient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»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15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81511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16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7036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3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405908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While driving, first is the far sighted </a:t>
            </a:r>
            <a:r>
              <a:rPr lang="en-GB" dirty="0" err="1"/>
              <a:t>FoV</a:t>
            </a:r>
            <a:r>
              <a:rPr lang="en-GB" dirty="0"/>
              <a:t>, behind [dashboard-steering wheel and low/high engine commands],</a:t>
            </a:r>
          </a:p>
          <a:p>
            <a:r>
              <a:rPr lang="en-GB" dirty="0"/>
              <a:t>Completed with rear view devices</a:t>
            </a:r>
            <a:r>
              <a:rPr lang="en-GB" baseline="0" dirty="0"/>
              <a:t> and </a:t>
            </a:r>
            <a:r>
              <a:rPr lang="en-GB" dirty="0"/>
              <a:t>basic driving </a:t>
            </a:r>
            <a:r>
              <a:rPr lang="en-GB" dirty="0" err="1"/>
              <a:t>informations</a:t>
            </a:r>
            <a:r>
              <a:rPr lang="en-GB" dirty="0"/>
              <a:t>,</a:t>
            </a:r>
          </a:p>
          <a:p>
            <a:r>
              <a:rPr lang="en-GB" dirty="0"/>
              <a:t>FVA brings forward with Augmente</a:t>
            </a:r>
            <a:r>
              <a:rPr lang="en-GB" baseline="0" dirty="0"/>
              <a:t>d real Vision.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4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41479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5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416660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6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7546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Videos on Augmented Field of Vision: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PSA https://www.youtube.com/watch?v=0OdZXf1E7Z8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Continental https://www.youtube.com/watch?v=3uuQSSnO7IE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8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70412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9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38936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10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03668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2CFF-C77F-45F5-8196-7FFE9E57B434}" type="slidenum">
              <a:rPr lang="ja-JP" altLang="fr-FR" smtClean="0"/>
              <a:pPr/>
              <a:t>11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0750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−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10C45F-D7AC-40B8-B361-5609B0B61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6" y="128212"/>
            <a:ext cx="1512168" cy="12306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−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19201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F96-E6CA-4184-9617-4AA0842E2F41}" type="slidenum">
              <a:rPr lang="ja-JP" altLang="fr-FR" smtClean="0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19905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</p:spTree>
    <p:extLst>
      <p:ext uri="{BB962C8B-B14F-4D97-AF65-F5344CB8AC3E}">
        <p14:creationId xmlns:p14="http://schemas.microsoft.com/office/powerpoint/2010/main" val="169469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77795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95131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4093796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03791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F96-E6CA-4184-9617-4AA0842E2F41}" type="slidenum">
              <a:rPr lang="ja-JP" altLang="fr-FR" smtClean="0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98079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032598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1923198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416785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537763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237157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B5CF22-54B9-40F4-91F9-FB0988E059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9512" y="20335"/>
            <a:ext cx="884497" cy="14047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B5CF22-54B9-40F4-91F9-FB0988E059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9512" y="20335"/>
            <a:ext cx="884497" cy="14047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10C45F-D7AC-40B8-B361-5609B0B61DD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15616" y="128212"/>
            <a:ext cx="1512168" cy="12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8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9F0EA-7520-4BA3-9372-7D60FA72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4864"/>
            <a:ext cx="10515600" cy="2045643"/>
          </a:xfrm>
        </p:spPr>
        <p:txBody>
          <a:bodyPr/>
          <a:lstStyle/>
          <a:p>
            <a:r>
              <a:rPr lang="en-GB" dirty="0"/>
              <a:t>Direct driving field of vision:</a:t>
            </a:r>
            <a:br>
              <a:rPr lang="en-GB" dirty="0"/>
            </a:br>
            <a:r>
              <a:rPr lang="en-GB" sz="4000" dirty="0"/>
              <a:t>Toward a Field of View Assistant (FOVA)</a:t>
            </a:r>
            <a:br>
              <a:rPr lang="en-GB" sz="4000" dirty="0"/>
            </a:br>
            <a:br>
              <a:rPr lang="en-GB" sz="4000" dirty="0"/>
            </a:br>
            <a:r>
              <a:rPr lang="en-GB" sz="3200" dirty="0"/>
              <a:t>UN Regulation No.125</a:t>
            </a:r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6D9241-D98A-4B0F-AD29-746BF2120204}"/>
              </a:ext>
            </a:extLst>
          </p:cNvPr>
          <p:cNvSpPr txBox="1"/>
          <p:nvPr/>
        </p:nvSpPr>
        <p:spPr>
          <a:xfrm>
            <a:off x="7824192" y="551897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GRSG-117</a:t>
            </a:r>
          </a:p>
          <a:p>
            <a:r>
              <a:rPr lang="fr-FR" dirty="0"/>
              <a:t>8-11 </a:t>
            </a:r>
            <a:r>
              <a:rPr lang="fr-FR" dirty="0" err="1"/>
              <a:t>October</a:t>
            </a:r>
            <a:r>
              <a:rPr lang="fr-FR" dirty="0"/>
              <a:t> 2019</a:t>
            </a:r>
            <a:endParaRPr lang="en-GB" dirty="0"/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FA23CD5C-0972-4ABD-877A-76295D744073}"/>
              </a:ext>
            </a:extLst>
          </p:cNvPr>
          <p:cNvSpPr txBox="1"/>
          <p:nvPr/>
        </p:nvSpPr>
        <p:spPr>
          <a:xfrm>
            <a:off x="8400256" y="260648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Informal </a:t>
            </a:r>
            <a:r>
              <a:rPr lang="en-US" sz="1400" u="sng"/>
              <a:t>document</a:t>
            </a:r>
            <a:r>
              <a:rPr lang="en-US" sz="1400"/>
              <a:t> </a:t>
            </a:r>
            <a:r>
              <a:rPr lang="en-US" sz="1400" b="1"/>
              <a:t>GRSG-117-27</a:t>
            </a:r>
            <a:endParaRPr lang="en-US" sz="1400" b="1" dirty="0"/>
          </a:p>
          <a:p>
            <a:r>
              <a:rPr lang="en-US" sz="1400" dirty="0"/>
              <a:t>117th GRSG, 8–11 October 2019</a:t>
            </a:r>
          </a:p>
          <a:p>
            <a:r>
              <a:rPr lang="en-US" sz="1400" dirty="0"/>
              <a:t>Agenda item 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291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ildergebnis fÃ¼r audible alarm symbo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ildergebnis fÃ¼r audible alarm symbol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31355" y="5729416"/>
            <a:ext cx="53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 navigation and warning: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Highlighting  vulnerable road users (here cyclist)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Blocking the road (here with red</a:t>
            </a:r>
            <a:r>
              <a:rPr lang="de-DE" b="1" dirty="0">
                <a:solidFill>
                  <a:srgbClr val="C00000"/>
                </a:solidFill>
              </a:rPr>
              <a:t> X</a:t>
            </a:r>
            <a:r>
              <a:rPr lang="de-DE" dirty="0"/>
              <a:t>)</a:t>
            </a:r>
            <a:endParaRPr lang="en-US" dirty="0"/>
          </a:p>
        </p:txBody>
      </p:sp>
      <p:pic>
        <p:nvPicPr>
          <p:cNvPr id="3074" name="Picture 2" descr="D:\Ansgar 151116\Gesetze\GRSG\Augmented View\image_1.d4ae24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82" y="1371601"/>
            <a:ext cx="7844118" cy="44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9276" y="1903242"/>
            <a:ext cx="202195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ym typeface="Wingdings" panose="05000000000000000000" pitchFamily="2" charset="2"/>
              </a:rPr>
              <a:t>Overlaying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de-DE" dirty="0" err="1">
                <a:sym typeface="Wingdings" panose="05000000000000000000" pitchFamily="2" charset="2"/>
              </a:rPr>
              <a:t>driver</a:t>
            </a:r>
            <a:r>
              <a:rPr lang="de-DE" dirty="0">
                <a:sym typeface="Wingdings" panose="05000000000000000000" pitchFamily="2" charset="2"/>
              </a:rPr>
              <a:t> relevant information in the field of </a:t>
            </a:r>
            <a:r>
              <a:rPr lang="de-DE" dirty="0" err="1">
                <a:sym typeface="Wingdings" panose="05000000000000000000" pitchFamily="2" charset="2"/>
              </a:rPr>
              <a:t>vision</a:t>
            </a:r>
            <a:endParaRPr lang="de-DE" dirty="0">
              <a:sym typeface="Wingdings" panose="05000000000000000000" pitchFamily="2" charset="2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871864" y="4437112"/>
            <a:ext cx="5173323" cy="1292304"/>
            <a:chOff x="4871864" y="4437112"/>
            <a:chExt cx="5173323" cy="1292304"/>
          </a:xfrm>
        </p:grpSpPr>
        <p:sp>
          <p:nvSpPr>
            <p:cNvPr id="2" name="Ellipse 1"/>
            <p:cNvSpPr/>
            <p:nvPr/>
          </p:nvSpPr>
          <p:spPr>
            <a:xfrm>
              <a:off x="4871864" y="4437112"/>
              <a:ext cx="3024336" cy="720080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308813" y="5360084"/>
              <a:ext cx="1736374" cy="36933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Speed on HUD</a:t>
              </a:r>
            </a:p>
          </p:txBody>
        </p:sp>
        <p:cxnSp>
          <p:nvCxnSpPr>
            <p:cNvPr id="17" name="Connecteur droit avec flèche 16"/>
            <p:cNvCxnSpPr>
              <a:stCxn id="16" idx="1"/>
              <a:endCxn id="2" idx="5"/>
            </p:cNvCxnSpPr>
            <p:nvPr/>
          </p:nvCxnSpPr>
          <p:spPr>
            <a:xfrm flipH="1" flipV="1">
              <a:off x="7453296" y="5051739"/>
              <a:ext cx="855517" cy="493011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9"/>
          <p:cNvSpPr txBox="1"/>
          <p:nvPr/>
        </p:nvSpPr>
        <p:spPr>
          <a:xfrm>
            <a:off x="278671" y="4797152"/>
            <a:ext cx="19880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B050"/>
                </a:solidFill>
                <a:sym typeface="Wingdings" panose="05000000000000000000" pitchFamily="2" charset="2"/>
              </a:rPr>
              <a:t>Overlaying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B050"/>
                </a:solidFill>
                <a:sym typeface="Wingdings" panose="05000000000000000000" pitchFamily="2" charset="2"/>
              </a:rPr>
              <a:t>lines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B050"/>
                </a:solidFill>
                <a:sym typeface="Wingdings" panose="05000000000000000000" pitchFamily="2" charset="2"/>
              </a:rPr>
              <a:t>and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B050"/>
                </a:solidFill>
                <a:sym typeface="Wingdings" panose="05000000000000000000" pitchFamily="2" charset="2"/>
              </a:rPr>
              <a:t>characters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207334" y="332656"/>
            <a:ext cx="5752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Field of View Assistant (FOVA)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9336017" y="6398545"/>
            <a:ext cx="2355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Source: </a:t>
            </a:r>
            <a:r>
              <a:rPr lang="de-DE" sz="1600" dirty="0" err="1"/>
              <a:t>WayRay</a:t>
            </a:r>
            <a:r>
              <a:rPr lang="de-DE" sz="1600" dirty="0"/>
              <a:t> - 2019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0476438" y="2996952"/>
            <a:ext cx="15503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Avoid</a:t>
            </a:r>
            <a:r>
              <a:rPr lang="fr-FR" b="1" dirty="0">
                <a:solidFill>
                  <a:srgbClr val="FF0000"/>
                </a:solidFill>
              </a:rPr>
              <a:t> driver distraction</a:t>
            </a:r>
            <a:r>
              <a:rPr lang="fr-FR" dirty="0">
                <a:solidFill>
                  <a:srgbClr val="FF0000"/>
                </a:solidFill>
              </a:rPr>
              <a:t>: no room for non ‘</a:t>
            </a:r>
            <a:r>
              <a:rPr lang="en-US" dirty="0">
                <a:solidFill>
                  <a:srgbClr val="FF0000"/>
                </a:solidFill>
              </a:rPr>
              <a:t>driving relevant information</a:t>
            </a:r>
            <a:r>
              <a:rPr lang="fr-FR" dirty="0">
                <a:solidFill>
                  <a:srgbClr val="FF0000"/>
                </a:solidFill>
              </a:rPr>
              <a:t>’ </a:t>
            </a:r>
            <a:r>
              <a:rPr lang="fr-FR" sz="1600" dirty="0" err="1">
                <a:solidFill>
                  <a:srgbClr val="FF0000"/>
                </a:solidFill>
              </a:rPr>
              <a:t>e.g</a:t>
            </a:r>
            <a:r>
              <a:rPr lang="fr-FR" sz="1600" dirty="0">
                <a:solidFill>
                  <a:srgbClr val="FF0000"/>
                </a:solidFill>
              </a:rPr>
              <a:t>. </a:t>
            </a:r>
            <a:r>
              <a:rPr lang="fr-FR" sz="1600" dirty="0" err="1">
                <a:solidFill>
                  <a:srgbClr val="FF0000"/>
                </a:solidFill>
              </a:rPr>
              <a:t>entertainment</a:t>
            </a:r>
            <a:r>
              <a:rPr lang="fr-FR" sz="1600" dirty="0">
                <a:solidFill>
                  <a:srgbClr val="FF0000"/>
                </a:solidFill>
              </a:rPr>
              <a:t>, </a:t>
            </a:r>
            <a:r>
              <a:rPr lang="fr-FR" sz="1600" dirty="0" err="1">
                <a:solidFill>
                  <a:srgbClr val="FF0000"/>
                </a:solidFill>
              </a:rPr>
              <a:t>advertisement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360" y="3344680"/>
            <a:ext cx="1874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1</a:t>
            </a:r>
            <a:r>
              <a:rPr lang="en-GB" baseline="30000" dirty="0">
                <a:solidFill>
                  <a:srgbClr val="00B050"/>
                </a:solidFill>
              </a:rPr>
              <a:t>st</a:t>
            </a:r>
            <a:r>
              <a:rPr lang="en-GB" dirty="0">
                <a:solidFill>
                  <a:srgbClr val="00B050"/>
                </a:solidFill>
              </a:rPr>
              <a:t> aim is safety: </a:t>
            </a:r>
            <a:r>
              <a:rPr lang="en-US" b="1" dirty="0">
                <a:solidFill>
                  <a:srgbClr val="00B050"/>
                </a:solidFill>
              </a:rPr>
              <a:t>increase driver awareness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75519" y="8367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Example 3 </a:t>
            </a:r>
          </a:p>
        </p:txBody>
      </p:sp>
    </p:spTree>
    <p:extLst>
      <p:ext uri="{BB962C8B-B14F-4D97-AF65-F5344CB8AC3E}">
        <p14:creationId xmlns:p14="http://schemas.microsoft.com/office/powerpoint/2010/main" val="38027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ildergebnis fÃ¼r audible alarm symbo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ildergebnis fÃ¼r audible alarm symbol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31355" y="5729417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Navigation: coloring the road surface without covering objects (here trees)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1507" y="4509120"/>
            <a:ext cx="198806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B050"/>
                </a:solidFill>
                <a:sym typeface="Wingdings" panose="05000000000000000000" pitchFamily="2" charset="2"/>
              </a:rPr>
              <a:t>Overlaying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B050"/>
                </a:solidFill>
                <a:sym typeface="Wingdings" panose="05000000000000000000" pitchFamily="2" charset="2"/>
              </a:rPr>
              <a:t>road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B050"/>
                </a:solidFill>
                <a:sym typeface="Wingdings" panose="05000000000000000000" pitchFamily="2" charset="2"/>
              </a:rPr>
              <a:t>surface</a:t>
            </a:r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 coloured-3D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170" name="Picture 2" descr="Bildergebnis fÃ¼r way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54" y="1369610"/>
            <a:ext cx="7498446" cy="42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2"/>
          <p:cNvSpPr txBox="1"/>
          <p:nvPr/>
        </p:nvSpPr>
        <p:spPr>
          <a:xfrm>
            <a:off x="6207334" y="332656"/>
            <a:ext cx="5752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Field of View Assistant (FOVA)</a:t>
            </a:r>
          </a:p>
        </p:txBody>
      </p:sp>
      <p:sp>
        <p:nvSpPr>
          <p:cNvPr id="2" name="Rectangle 1"/>
          <p:cNvSpPr/>
          <p:nvPr/>
        </p:nvSpPr>
        <p:spPr>
          <a:xfrm>
            <a:off x="9912424" y="2996952"/>
            <a:ext cx="1618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Hotel location and itinerary, Free park places..: must remain driving relevant information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339276" y="1903242"/>
            <a:ext cx="202195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ym typeface="Wingdings" panose="05000000000000000000" pitchFamily="2" charset="2"/>
              </a:rPr>
              <a:t>Overlaying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de-DE" dirty="0" err="1">
                <a:sym typeface="Wingdings" panose="05000000000000000000" pitchFamily="2" charset="2"/>
              </a:rPr>
              <a:t>driver</a:t>
            </a:r>
            <a:r>
              <a:rPr lang="de-DE" dirty="0">
                <a:sym typeface="Wingdings" panose="05000000000000000000" pitchFamily="2" charset="2"/>
              </a:rPr>
              <a:t> relevant information in the field of </a:t>
            </a:r>
            <a:r>
              <a:rPr lang="de-DE" dirty="0" err="1">
                <a:sym typeface="Wingdings" panose="05000000000000000000" pitchFamily="2" charset="2"/>
              </a:rPr>
              <a:t>vision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9336" y="334468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00B050"/>
                </a:solidFill>
              </a:rPr>
              <a:t>Next’s</a:t>
            </a:r>
            <a:r>
              <a:rPr lang="en-GB" dirty="0">
                <a:solidFill>
                  <a:srgbClr val="00B05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Information,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Entertainement</a:t>
            </a:r>
            <a:r>
              <a:rPr lang="en-US" dirty="0">
                <a:solidFill>
                  <a:srgbClr val="00B050"/>
                </a:solidFill>
              </a:rPr>
              <a:t> (AD)</a:t>
            </a:r>
            <a:r>
              <a:rPr lang="en-US" dirty="0">
                <a:solidFill>
                  <a:srgbClr val="00B050"/>
                </a:solidFill>
                <a:hlinkClick r:id="" action="ppaction://noaction"/>
              </a:rPr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9336017" y="6398545"/>
            <a:ext cx="2355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Source: </a:t>
            </a:r>
            <a:r>
              <a:rPr lang="de-DE" sz="1600" dirty="0" err="1"/>
              <a:t>WayRay</a:t>
            </a:r>
            <a:r>
              <a:rPr lang="de-DE" sz="1600" dirty="0"/>
              <a:t> - 2019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775519" y="8367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Example 4 </a:t>
            </a:r>
          </a:p>
        </p:txBody>
      </p:sp>
      <p:sp>
        <p:nvSpPr>
          <p:cNvPr id="17" name="Bouton d'action : Accueil 16">
            <a:hlinkClick r:id="rId4" action="ppaction://hlinksldjump" highlightClick="1"/>
          </p:cNvPr>
          <p:cNvSpPr/>
          <p:nvPr/>
        </p:nvSpPr>
        <p:spPr>
          <a:xfrm>
            <a:off x="11615936" y="3300916"/>
            <a:ext cx="576064" cy="3693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2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00314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Annexes,</a:t>
            </a:r>
          </a:p>
        </p:txBody>
      </p:sp>
    </p:spTree>
    <p:extLst>
      <p:ext uri="{BB962C8B-B14F-4D97-AF65-F5344CB8AC3E}">
        <p14:creationId xmlns:p14="http://schemas.microsoft.com/office/powerpoint/2010/main" val="361364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1769" y="1390490"/>
            <a:ext cx="75377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Head Up Displays (HUD) to shorten accommodation’s time </a:t>
            </a:r>
          </a:p>
        </p:txBody>
      </p:sp>
      <p:sp>
        <p:nvSpPr>
          <p:cNvPr id="6" name="AutoShape 2" descr="Bildergebnis fÃ¼r audible alarm symbol"/>
          <p:cNvSpPr>
            <a:spLocks noChangeAspect="1" noChangeArrowheads="1"/>
          </p:cNvSpPr>
          <p:nvPr/>
        </p:nvSpPr>
        <p:spPr bwMode="auto">
          <a:xfrm>
            <a:off x="1412914" y="553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ildergebnis fÃ¼r audible alarm symbol"/>
          <p:cNvSpPr>
            <a:spLocks noChangeAspect="1" noChangeArrowheads="1"/>
          </p:cNvSpPr>
          <p:nvPr/>
        </p:nvSpPr>
        <p:spPr bwMode="auto">
          <a:xfrm>
            <a:off x="1565314" y="207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03712" y="6128156"/>
            <a:ext cx="5652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Sources</a:t>
            </a:r>
            <a:r>
              <a:rPr lang="de-DE" sz="1600" dirty="0"/>
              <a:t>: TAAM - 2002 ; UN ECE WP29 - 2010 ; PSA - 2015</a:t>
            </a:r>
            <a:endParaRPr lang="en-US" sz="1600" dirty="0"/>
          </a:p>
        </p:txBody>
      </p:sp>
      <p:sp>
        <p:nvSpPr>
          <p:cNvPr id="13" name="TextBox 8"/>
          <p:cNvSpPr txBox="1"/>
          <p:nvPr/>
        </p:nvSpPr>
        <p:spPr>
          <a:xfrm>
            <a:off x="8616280" y="332656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Situation 2010:</a:t>
            </a:r>
            <a:endParaRPr lang="en-US" sz="32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-96688" y="2179580"/>
            <a:ext cx="6357178" cy="369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00088" indent="-342900" algn="l">
              <a:buFont typeface="+mj-lt"/>
              <a:buAutoNum type="alphaLcPeriod"/>
            </a:pPr>
            <a:r>
              <a:rPr lang="fr-FR" sz="1800" kern="0" dirty="0" err="1"/>
              <a:t>After</a:t>
            </a:r>
            <a:r>
              <a:rPr lang="fr-FR" sz="1800" kern="0" dirty="0"/>
              <a:t> discussions in the </a:t>
            </a:r>
            <a:r>
              <a:rPr lang="fr-FR" sz="1800" kern="0" dirty="0" err="1"/>
              <a:t>early</a:t>
            </a:r>
            <a:r>
              <a:rPr lang="fr-FR" sz="1800" kern="0" dirty="0"/>
              <a:t> 2000’ on direct </a:t>
            </a:r>
            <a:r>
              <a:rPr lang="fr-FR" sz="1800" kern="0" dirty="0" err="1"/>
              <a:t>field</a:t>
            </a:r>
            <a:r>
              <a:rPr lang="fr-FR" sz="1800" kern="0" dirty="0"/>
              <a:t> of vision obstruction </a:t>
            </a:r>
            <a:r>
              <a:rPr lang="fr-FR" sz="1800" kern="0" dirty="0" err="1"/>
              <a:t>risk</a:t>
            </a:r>
            <a:r>
              <a:rPr lang="fr-FR" sz="1800" kern="0" dirty="0"/>
              <a:t>, in case of information </a:t>
            </a:r>
            <a:r>
              <a:rPr lang="fr-FR" sz="1800" kern="0" dirty="0" err="1"/>
              <a:t>presented</a:t>
            </a:r>
            <a:r>
              <a:rPr lang="fr-FR" sz="1800" kern="0" dirty="0"/>
              <a:t> </a:t>
            </a:r>
            <a:r>
              <a:rPr lang="fr-FR" sz="1800" kern="0" dirty="0" err="1"/>
              <a:t>above</a:t>
            </a:r>
            <a:r>
              <a:rPr lang="fr-FR" sz="1800" kern="0" dirty="0"/>
              <a:t> cluster, European Type </a:t>
            </a:r>
            <a:r>
              <a:rPr lang="fr-FR" sz="1800" kern="0" dirty="0" err="1"/>
              <a:t>Approval</a:t>
            </a:r>
            <a:r>
              <a:rPr lang="fr-FR" sz="1800" kern="0" dirty="0"/>
              <a:t> </a:t>
            </a:r>
            <a:r>
              <a:rPr lang="fr-FR" sz="1800" kern="0" dirty="0" err="1"/>
              <a:t>Authorities</a:t>
            </a:r>
            <a:r>
              <a:rPr lang="fr-FR" sz="1800" kern="0" dirty="0"/>
              <a:t> (TAA) </a:t>
            </a:r>
            <a:r>
              <a:rPr lang="fr-FR" sz="1800" kern="0" dirty="0" err="1"/>
              <a:t>agreed</a:t>
            </a:r>
            <a:r>
              <a:rPr lang="fr-FR" sz="1800" kern="0" dirty="0"/>
              <a:t> on the </a:t>
            </a:r>
            <a:r>
              <a:rPr lang="fr-FR" sz="1800" kern="0" dirty="0" err="1"/>
              <a:t>safety</a:t>
            </a:r>
            <a:r>
              <a:rPr lang="fr-FR" sz="1800" kern="0" dirty="0"/>
              <a:t> </a:t>
            </a:r>
            <a:r>
              <a:rPr lang="fr-FR" sz="1800" kern="0" dirty="0" err="1"/>
              <a:t>benefit</a:t>
            </a:r>
            <a:r>
              <a:rPr lang="fr-FR" sz="1800" kern="0" dirty="0"/>
              <a:t> of best practices to </a:t>
            </a:r>
            <a:r>
              <a:rPr lang="fr-FR" sz="1800" kern="0" dirty="0" err="1"/>
              <a:t>present</a:t>
            </a:r>
            <a:r>
              <a:rPr lang="fr-FR" sz="1800" kern="0" dirty="0"/>
              <a:t> </a:t>
            </a:r>
            <a:r>
              <a:rPr lang="fr-FR" sz="1800" b="1" kern="0" dirty="0"/>
              <a:t>information in front of the driver</a:t>
            </a:r>
            <a:r>
              <a:rPr lang="fr-FR" sz="1800" kern="0" dirty="0"/>
              <a:t>, </a:t>
            </a:r>
            <a:r>
              <a:rPr lang="en-GB" sz="1800" dirty="0"/>
              <a:t>limiting head move and accommodation time, </a:t>
            </a:r>
            <a:r>
              <a:rPr lang="fr-FR" sz="1800" kern="0" dirty="0"/>
              <a:t>and </a:t>
            </a:r>
            <a:r>
              <a:rPr lang="fr-FR" sz="1800" kern="0" dirty="0" err="1"/>
              <a:t>refered</a:t>
            </a:r>
            <a:r>
              <a:rPr lang="fr-FR" sz="1800" kern="0" dirty="0"/>
              <a:t> to </a:t>
            </a:r>
            <a:r>
              <a:rPr lang="fr-FR" sz="1800" kern="0" dirty="0" err="1"/>
              <a:t>recommendations</a:t>
            </a:r>
            <a:r>
              <a:rPr lang="fr-FR" sz="1800" kern="0" dirty="0"/>
              <a:t> (</a:t>
            </a:r>
            <a:r>
              <a:rPr lang="fr-FR" sz="1800" kern="0" dirty="0" err="1"/>
              <a:t>Statement</a:t>
            </a:r>
            <a:r>
              <a:rPr lang="fr-FR" sz="1800" kern="0" dirty="0"/>
              <a:t> of </a:t>
            </a:r>
            <a:r>
              <a:rPr lang="fr-FR" sz="1800" kern="0" dirty="0" err="1"/>
              <a:t>Principle</a:t>
            </a:r>
            <a:r>
              <a:rPr lang="fr-FR" sz="1800" kern="0" dirty="0"/>
              <a:t>, </a:t>
            </a:r>
            <a:r>
              <a:rPr lang="fr-FR" sz="1800" kern="0" dirty="0" err="1"/>
              <a:t>SoP</a:t>
            </a:r>
            <a:r>
              <a:rPr lang="fr-FR" sz="1800" kern="0" dirty="0"/>
              <a:t>) for </a:t>
            </a:r>
            <a:r>
              <a:rPr lang="fr-FR" sz="1800" kern="0" dirty="0" err="1"/>
              <a:t>conformity</a:t>
            </a:r>
            <a:r>
              <a:rPr lang="fr-FR" sz="1800" kern="0" dirty="0"/>
              <a:t> </a:t>
            </a:r>
            <a:r>
              <a:rPr lang="fr-FR" sz="1800" kern="0" dirty="0" err="1"/>
              <a:t>criteria</a:t>
            </a:r>
            <a:r>
              <a:rPr lang="fr-FR" sz="1800" kern="0" dirty="0"/>
              <a:t>.</a:t>
            </a:r>
          </a:p>
          <a:p>
            <a:pPr marL="528638" indent="-171450" algn="l">
              <a:buFont typeface="Wingdings" panose="05000000000000000000" pitchFamily="2" charset="2"/>
              <a:buChar char="§"/>
            </a:pPr>
            <a:endParaRPr lang="fr-FR" sz="700" kern="0" dirty="0"/>
          </a:p>
          <a:p>
            <a:pPr marL="700088" indent="-342900" algn="l">
              <a:buFont typeface="+mj-lt"/>
              <a:buAutoNum type="alphaLcPeriod" startAt="2"/>
            </a:pPr>
            <a:r>
              <a:rPr lang="fr-FR" sz="1800" kern="0" dirty="0" err="1"/>
              <a:t>December</a:t>
            </a:r>
            <a:r>
              <a:rPr lang="fr-FR" sz="1800" kern="0" dirty="0"/>
              <a:t> 2010, UN WP29 </a:t>
            </a:r>
            <a:r>
              <a:rPr lang="fr-FR" sz="1800" kern="0" dirty="0" err="1"/>
              <a:t>adopted</a:t>
            </a:r>
            <a:r>
              <a:rPr lang="fr-FR" sz="1800" kern="0" dirty="0"/>
              <a:t> </a:t>
            </a:r>
            <a:r>
              <a:rPr lang="fr-FR" sz="1800" kern="0" dirty="0" err="1"/>
              <a:t>supplement</a:t>
            </a:r>
            <a:r>
              <a:rPr lang="fr-FR" sz="1800" kern="0" dirty="0"/>
              <a:t> 3 to the original </a:t>
            </a:r>
            <a:r>
              <a:rPr lang="fr-FR" sz="1800" kern="0" dirty="0" err="1"/>
              <a:t>series</a:t>
            </a:r>
            <a:r>
              <a:rPr lang="fr-FR" sz="1800" kern="0" dirty="0"/>
              <a:t> of </a:t>
            </a:r>
            <a:r>
              <a:rPr lang="fr-FR" sz="1800" kern="0" dirty="0" err="1"/>
              <a:t>regulation</a:t>
            </a:r>
            <a:r>
              <a:rPr lang="fr-FR" sz="1800" kern="0" dirty="0"/>
              <a:t> n°125, </a:t>
            </a:r>
            <a:r>
              <a:rPr lang="fr-FR" sz="1800" kern="0" dirty="0" err="1"/>
              <a:t>introducing</a:t>
            </a:r>
            <a:r>
              <a:rPr lang="fr-FR" sz="1800" kern="0" dirty="0"/>
              <a:t> 20% </a:t>
            </a:r>
            <a:r>
              <a:rPr lang="fr-FR" sz="1800" kern="0" dirty="0" err="1"/>
              <a:t>allowed</a:t>
            </a:r>
            <a:r>
              <a:rPr lang="fr-FR" sz="1800" kern="0" dirty="0"/>
              <a:t> obstruction in the S zone </a:t>
            </a:r>
            <a:r>
              <a:rPr lang="fr-FR" sz="1800" kern="0" dirty="0" err="1"/>
              <a:t>defined</a:t>
            </a:r>
            <a:r>
              <a:rPr lang="fr-FR" sz="1800" kern="0" dirty="0"/>
              <a:t> in the </a:t>
            </a:r>
            <a:r>
              <a:rPr lang="fr-FR" sz="1800" kern="0" dirty="0" err="1"/>
              <a:t>field</a:t>
            </a:r>
            <a:r>
              <a:rPr lang="fr-FR" sz="1800" kern="0" dirty="0"/>
              <a:t> of vision </a:t>
            </a:r>
            <a:r>
              <a:rPr lang="fr-FR" sz="1800" kern="0" dirty="0" err="1"/>
              <a:t>between</a:t>
            </a:r>
            <a:r>
              <a:rPr lang="fr-FR" sz="1800" kern="0" dirty="0"/>
              <a:t> -1° and -4°, </a:t>
            </a:r>
            <a:r>
              <a:rPr lang="fr-FR" sz="1800" kern="0" dirty="0" err="1"/>
              <a:t>hence</a:t>
            </a:r>
            <a:r>
              <a:rPr lang="fr-FR" sz="1800" kern="0" dirty="0"/>
              <a:t> </a:t>
            </a:r>
            <a:r>
              <a:rPr lang="fr-FR" sz="1800" kern="0" dirty="0" err="1"/>
              <a:t>allowing</a:t>
            </a:r>
            <a:r>
              <a:rPr lang="fr-FR" sz="1800" kern="0" dirty="0"/>
              <a:t> cluster to </a:t>
            </a:r>
            <a:r>
              <a:rPr lang="fr-FR" sz="1800" kern="0" dirty="0" err="1"/>
              <a:t>raise</a:t>
            </a:r>
            <a:r>
              <a:rPr lang="fr-FR" sz="1800" kern="0" dirty="0"/>
              <a:t> </a:t>
            </a:r>
            <a:r>
              <a:rPr lang="fr-FR" sz="1800" kern="0" dirty="0" err="1"/>
              <a:t>above</a:t>
            </a:r>
            <a:r>
              <a:rPr lang="fr-FR" sz="1800" kern="0" dirty="0"/>
              <a:t> </a:t>
            </a:r>
            <a:r>
              <a:rPr lang="fr-FR" sz="1800" kern="0" dirty="0" err="1"/>
              <a:t>steering</a:t>
            </a:r>
            <a:r>
              <a:rPr lang="fr-FR" sz="1800" kern="0" dirty="0"/>
              <a:t> </a:t>
            </a:r>
            <a:r>
              <a:rPr lang="fr-FR" sz="1800" kern="0" dirty="0" err="1"/>
              <a:t>wheel</a:t>
            </a:r>
            <a:r>
              <a:rPr lang="fr-FR" sz="1800" kern="0" dirty="0"/>
              <a:t>.</a:t>
            </a:r>
          </a:p>
        </p:txBody>
      </p:sp>
      <p:graphicFrame>
        <p:nvGraphicFramePr>
          <p:cNvPr id="8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252899"/>
              </p:ext>
            </p:extLst>
          </p:nvPr>
        </p:nvGraphicFramePr>
        <p:xfrm>
          <a:off x="6233222" y="2746496"/>
          <a:ext cx="5695425" cy="324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cteur droit 8"/>
          <p:cNvCxnSpPr>
            <a:stCxn id="11" idx="1"/>
          </p:cNvCxnSpPr>
          <p:nvPr/>
        </p:nvCxnSpPr>
        <p:spPr>
          <a:xfrm flipH="1">
            <a:off x="9768408" y="3690243"/>
            <a:ext cx="1248638" cy="132293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yvav6190/DataA2mac1_3/DataAutoVision/GE12/Big/GE12Car380_546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680" y="2202213"/>
            <a:ext cx="2111263" cy="65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yvav6190/DataA2mac1/DataAutoVision/GE09/Big/GE09Car356_584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46" y="3107330"/>
            <a:ext cx="1174954" cy="11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/>
          <p:cNvCxnSpPr>
            <a:stCxn id="10" idx="2"/>
          </p:cNvCxnSpPr>
          <p:nvPr/>
        </p:nvCxnSpPr>
        <p:spPr>
          <a:xfrm flipH="1">
            <a:off x="8112224" y="2852936"/>
            <a:ext cx="2833088" cy="165618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yvav6190/DataA2mac1/DataAutoVision/FR05/FR05_Disque39/Big/FR05Car253_547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79" y="5899616"/>
            <a:ext cx="1495750" cy="8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avec flèche 15"/>
          <p:cNvCxnSpPr>
            <a:endCxn id="15" idx="0"/>
          </p:cNvCxnSpPr>
          <p:nvPr/>
        </p:nvCxnSpPr>
        <p:spPr>
          <a:xfrm>
            <a:off x="10900675" y="5154556"/>
            <a:ext cx="427079" cy="7450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52" idx="2"/>
          </p:cNvCxnSpPr>
          <p:nvPr/>
        </p:nvCxnSpPr>
        <p:spPr>
          <a:xfrm flipH="1">
            <a:off x="7914361" y="3014596"/>
            <a:ext cx="701919" cy="126766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744072" y="4484124"/>
            <a:ext cx="1158415" cy="89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720141" y="5154556"/>
            <a:ext cx="39123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http://www.kia-world.net/wp-content/uploads/2012/03/Kia-Head-up-display-hu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1" b="10298"/>
          <a:stretch/>
        </p:blipFill>
        <p:spPr bwMode="auto">
          <a:xfrm>
            <a:off x="7802531" y="2040552"/>
            <a:ext cx="1627498" cy="9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4"/>
          <p:cNvSpPr txBox="1"/>
          <p:nvPr/>
        </p:nvSpPr>
        <p:spPr>
          <a:xfrm>
            <a:off x="3503712" y="6125380"/>
            <a:ext cx="444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Sources</a:t>
            </a:r>
            <a:r>
              <a:rPr lang="de-DE" sz="1600" dirty="0"/>
              <a:t>: TAAM - 2002 ; UN ECE WP29 - 2010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2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-96689" y="2179580"/>
            <a:ext cx="12025337" cy="448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7188" algn="l"/>
            <a:r>
              <a:rPr lang="en-US" sz="1800" kern="0" dirty="0"/>
              <a:t>WHO’s report highlights .. the disproportionately burden borne by pedestrians, cyclists and motorcyclists.. (price is too high.. proven measures exist). Drastic action is needed.. with main findings:</a:t>
            </a:r>
          </a:p>
          <a:p>
            <a:pPr marL="700088" indent="-342900" algn="l">
              <a:buFont typeface="+mj-lt"/>
              <a:buAutoNum type="alphaLcPeriod"/>
            </a:pPr>
            <a:r>
              <a:rPr lang="fr-FR" sz="1800" dirty="0">
                <a:solidFill>
                  <a:srgbClr val="00B050"/>
                </a:solidFill>
              </a:rPr>
              <a:t>Car occupants continue to </a:t>
            </a:r>
            <a:r>
              <a:rPr lang="en-US" sz="1800" dirty="0">
                <a:solidFill>
                  <a:srgbClr val="00B050"/>
                </a:solidFill>
              </a:rPr>
              <a:t>benefit most from road safety </a:t>
            </a:r>
            <a:r>
              <a:rPr lang="fr-FR" sz="1800" dirty="0" err="1">
                <a:solidFill>
                  <a:srgbClr val="00B050"/>
                </a:solidFill>
              </a:rPr>
              <a:t>improvements</a:t>
            </a:r>
            <a:r>
              <a:rPr lang="fr-FR" sz="1800" dirty="0">
                <a:solidFill>
                  <a:srgbClr val="00B050"/>
                </a:solidFill>
              </a:rPr>
              <a:t>,</a:t>
            </a:r>
          </a:p>
          <a:p>
            <a:pPr marL="357188" algn="l"/>
            <a:r>
              <a:rPr lang="en-US" sz="1800" dirty="0">
                <a:solidFill>
                  <a:srgbClr val="000000"/>
                </a:solidFill>
              </a:rPr>
              <a:t>Safer vehicles to the fleets, equipped with technologies that prevent crashes (such as Electronic Stability Control) or mitigate their consequences (e.g. airbags) contribute to this improvement.</a:t>
            </a:r>
            <a:endParaRPr lang="en-US" sz="1800" kern="0" dirty="0"/>
          </a:p>
          <a:p>
            <a:pPr marL="700088" indent="-342900" algn="l">
              <a:buFont typeface="+mj-lt"/>
              <a:buAutoNum type="alphaLcPeriod" startAt="2"/>
            </a:pPr>
            <a:r>
              <a:rPr lang="en-US" sz="1800" dirty="0">
                <a:solidFill>
                  <a:srgbClr val="FF0000"/>
                </a:solidFill>
              </a:rPr>
              <a:t>The number of vulnerable road users killed increased in </a:t>
            </a:r>
            <a:r>
              <a:rPr lang="fr-FR" sz="1800" dirty="0" err="1">
                <a:solidFill>
                  <a:srgbClr val="FF0000"/>
                </a:solidFill>
              </a:rPr>
              <a:t>many</a:t>
            </a:r>
            <a:r>
              <a:rPr lang="fr-FR" sz="1800" dirty="0">
                <a:solidFill>
                  <a:srgbClr val="FF0000"/>
                </a:solidFill>
              </a:rPr>
              <a:t> countries,</a:t>
            </a:r>
          </a:p>
          <a:p>
            <a:pPr marL="357188" algn="l"/>
            <a:r>
              <a:rPr lang="en-US" sz="1800" dirty="0">
                <a:solidFill>
                  <a:srgbClr val="000000"/>
                </a:solidFill>
              </a:rPr>
              <a:t>Pedestrians, riders of powered two-wheelers and cyclists represent now more than half of the total number of road deaths. </a:t>
            </a:r>
            <a:r>
              <a:rPr lang="en-US" sz="1800" dirty="0"/>
              <a:t>Each respective share of all traffic fatalities rose since 2000.</a:t>
            </a:r>
            <a:endParaRPr lang="fr-FR" sz="1800" dirty="0">
              <a:solidFill>
                <a:srgbClr val="FF0000"/>
              </a:solidFill>
            </a:endParaRPr>
          </a:p>
          <a:p>
            <a:pPr marL="700088" indent="-342900" algn="l">
              <a:buFont typeface="+mj-lt"/>
              <a:buAutoNum type="alphaLcPeriod" startAt="3"/>
            </a:pPr>
            <a:r>
              <a:rPr lang="fr-FR" sz="1800" dirty="0">
                <a:solidFill>
                  <a:srgbClr val="FF1D53"/>
                </a:solidFill>
              </a:rPr>
              <a:t>The </a:t>
            </a:r>
            <a:r>
              <a:rPr lang="fr-FR" sz="1800" dirty="0" err="1">
                <a:solidFill>
                  <a:srgbClr val="FF1D53"/>
                </a:solidFill>
              </a:rPr>
              <a:t>rise</a:t>
            </a:r>
            <a:r>
              <a:rPr lang="fr-FR" sz="1800" dirty="0">
                <a:solidFill>
                  <a:srgbClr val="FF1D53"/>
                </a:solidFill>
              </a:rPr>
              <a:t> of </a:t>
            </a:r>
            <a:r>
              <a:rPr lang="fr-FR" sz="1800" dirty="0" err="1">
                <a:solidFill>
                  <a:srgbClr val="FF1D53"/>
                </a:solidFill>
              </a:rPr>
              <a:t>distracted</a:t>
            </a:r>
            <a:r>
              <a:rPr lang="fr-FR" sz="1800" dirty="0">
                <a:solidFill>
                  <a:srgbClr val="FF1D53"/>
                </a:solidFill>
              </a:rPr>
              <a:t> </a:t>
            </a:r>
            <a:r>
              <a:rPr lang="fr-FR" sz="1800" dirty="0" err="1">
                <a:solidFill>
                  <a:srgbClr val="FF1D53"/>
                </a:solidFill>
              </a:rPr>
              <a:t>driving</a:t>
            </a:r>
            <a:r>
              <a:rPr lang="fr-FR" sz="1800" dirty="0">
                <a:solidFill>
                  <a:srgbClr val="FF1D53"/>
                </a:solidFill>
              </a:rPr>
              <a:t>, </a:t>
            </a:r>
            <a:r>
              <a:rPr lang="fr-FR" sz="1800" dirty="0" err="1">
                <a:solidFill>
                  <a:srgbClr val="FF1D53"/>
                </a:solidFill>
              </a:rPr>
              <a:t>while</a:t>
            </a:r>
            <a:r>
              <a:rPr lang="fr-FR" sz="1800" dirty="0">
                <a:solidFill>
                  <a:srgbClr val="FF1D53"/>
                </a:solidFill>
              </a:rPr>
              <a:t> </a:t>
            </a:r>
            <a:r>
              <a:rPr lang="fr-FR" sz="1800" dirty="0" err="1">
                <a:solidFill>
                  <a:srgbClr val="FF1D53"/>
                </a:solidFill>
              </a:rPr>
              <a:t>using</a:t>
            </a:r>
            <a:r>
              <a:rPr lang="fr-FR" sz="1800" dirty="0">
                <a:solidFill>
                  <a:srgbClr val="FF1D53"/>
                </a:solidFill>
              </a:rPr>
              <a:t> </a:t>
            </a:r>
            <a:r>
              <a:rPr lang="fr-FR" sz="1800" dirty="0" err="1">
                <a:solidFill>
                  <a:srgbClr val="FF1D53"/>
                </a:solidFill>
              </a:rPr>
              <a:t>smartdevices</a:t>
            </a:r>
            <a:r>
              <a:rPr lang="fr-FR" sz="1800" dirty="0">
                <a:solidFill>
                  <a:srgbClr val="FF1D53"/>
                </a:solidFill>
              </a:rPr>
              <a:t>.</a:t>
            </a:r>
          </a:p>
          <a:p>
            <a:pPr marL="357188"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Empirical evidence is patchy in the absence of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standardised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 to monitor the impact of distraction on driving. </a:t>
            </a:r>
            <a:r>
              <a:rPr lang="en-US" sz="1800" dirty="0">
                <a:solidFill>
                  <a:srgbClr val="000000"/>
                </a:solidFill>
              </a:rPr>
              <a:t>.. available information supports the view.. that </a:t>
            </a:r>
            <a:r>
              <a:rPr lang="en-US" sz="1800" b="1" dirty="0"/>
              <a:t>distracted driving is developing into a major road safety risk </a:t>
            </a:r>
            <a:r>
              <a:rPr lang="fr-FR" sz="1800" b="1" dirty="0"/>
              <a:t>..</a:t>
            </a:r>
          </a:p>
          <a:p>
            <a:pPr marL="357188" algn="l"/>
            <a:endParaRPr lang="en-US" sz="800" kern="0" dirty="0"/>
          </a:p>
          <a:p>
            <a:pPr marL="357188" algn="l"/>
            <a:r>
              <a:rPr lang="en-US" sz="1800" b="1" kern="0" dirty="0"/>
              <a:t>Recommendations</a:t>
            </a:r>
            <a:r>
              <a:rPr lang="en-US" sz="1800" kern="0" dirty="0"/>
              <a:t> foster seatbelt and helmet use, but highlight main issues on </a:t>
            </a:r>
            <a:r>
              <a:rPr lang="en-US" sz="1800" b="1" kern="0" dirty="0"/>
              <a:t>Alcohol</a:t>
            </a:r>
            <a:r>
              <a:rPr lang="en-US" sz="1800" kern="0" dirty="0"/>
              <a:t> (aim for a systematic alcohol testing ; improve harmonized statistics) and </a:t>
            </a:r>
            <a:r>
              <a:rPr lang="en-US" sz="1800" b="1" kern="0" dirty="0"/>
              <a:t>Speed</a:t>
            </a:r>
            <a:r>
              <a:rPr lang="en-US" sz="1800" kern="0" dirty="0"/>
              <a:t>: set limits based on the Safe System principles (the forces a human body can tolerate and still survive)…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8616280" y="332656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Situation today:</a:t>
            </a:r>
            <a:endParaRPr lang="en-US" sz="3200" dirty="0"/>
          </a:p>
        </p:txBody>
      </p:sp>
      <p:sp>
        <p:nvSpPr>
          <p:cNvPr id="9" name="TextBox 4"/>
          <p:cNvSpPr txBox="1"/>
          <p:nvPr/>
        </p:nvSpPr>
        <p:spPr>
          <a:xfrm>
            <a:off x="2371769" y="1390490"/>
            <a:ext cx="753776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Accidentology: UN Global status report on road safety 2018</a:t>
            </a:r>
          </a:p>
        </p:txBody>
      </p:sp>
    </p:spTree>
    <p:extLst>
      <p:ext uri="{BB962C8B-B14F-4D97-AF65-F5344CB8AC3E}">
        <p14:creationId xmlns:p14="http://schemas.microsoft.com/office/powerpoint/2010/main" val="729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4722" y="1390490"/>
            <a:ext cx="9991838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The most common mistakes made by drivers leading to an accident with injuries</a:t>
            </a:r>
          </a:p>
        </p:txBody>
      </p:sp>
      <p:sp>
        <p:nvSpPr>
          <p:cNvPr id="6" name="AutoShape 2" descr="Bildergebnis fÃ¼r audible alarm symbol"/>
          <p:cNvSpPr>
            <a:spLocks noChangeAspect="1" noChangeArrowheads="1"/>
          </p:cNvSpPr>
          <p:nvPr/>
        </p:nvSpPr>
        <p:spPr bwMode="auto">
          <a:xfrm>
            <a:off x="1412914" y="553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ildergebnis fÃ¼r audible alarm symbol"/>
          <p:cNvSpPr>
            <a:spLocks noChangeAspect="1" noChangeArrowheads="1"/>
          </p:cNvSpPr>
          <p:nvPr/>
        </p:nvSpPr>
        <p:spPr bwMode="auto">
          <a:xfrm>
            <a:off x="1565314" y="207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48176" y="5240704"/>
            <a:ext cx="7708264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Increased Driver Awareness could further reduce the number of accidents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48176" y="2268904"/>
          <a:ext cx="7612982" cy="2438400"/>
        </p:xfrm>
        <a:graphic>
          <a:graphicData uri="http://schemas.openxmlformats.org/drawingml/2006/table">
            <a:tbl>
              <a:tblPr/>
              <a:tblGrid>
                <a:gridCol w="330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624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effectLst/>
                          <a:latin typeface="AvertaStd-Regular"/>
                        </a:rPr>
                        <a:t>Number of accidents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effectLst/>
                          <a:latin typeface="AvertaStd-Regular"/>
                        </a:rPr>
                        <a:t>Percentage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Mistakes</a:t>
                      </a:r>
                      <a:r>
                        <a:rPr lang="de-DE" sz="1400" baseline="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 during turning, returning, ingressing roads..</a:t>
                      </a:r>
                      <a:endParaRPr lang="de-DE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56.642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15,7 %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Disregarding priority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52.332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14,5 %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Non</a:t>
                      </a:r>
                      <a:r>
                        <a:rPr lang="de-DE" sz="1400" baseline="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 sufficiant distance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50.267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13,9 %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Too</a:t>
                      </a:r>
                      <a:r>
                        <a:rPr lang="en-US" sz="1400" baseline="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 high vehicle s</a:t>
                      </a: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peed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45.058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12,5 %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Wrong</a:t>
                      </a:r>
                      <a:r>
                        <a:rPr lang="de-DE" sz="1400" baseline="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 road usage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24.203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6,7 %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Other reasons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132.234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36,7 %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360.736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rgbClr val="262626"/>
                          </a:solidFill>
                          <a:effectLst/>
                          <a:latin typeface="AvertaStd-Regular"/>
                        </a:rPr>
                        <a:t>100 %</a:t>
                      </a:r>
                      <a:endParaRPr lang="en-US" sz="1400" dirty="0">
                        <a:solidFill>
                          <a:srgbClr val="262626"/>
                        </a:solidFill>
                        <a:effectLst/>
                        <a:latin typeface="AvertaStd-Regular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75152" y="2573704"/>
            <a:ext cx="7769225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endCxn id="11" idx="1"/>
          </p:cNvCxnSpPr>
          <p:nvPr/>
        </p:nvCxnSpPr>
        <p:spPr>
          <a:xfrm rot="16200000" flipH="1">
            <a:off x="979493" y="4056687"/>
            <a:ext cx="2280166" cy="457200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90975" y="3145204"/>
            <a:ext cx="384176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3503712" y="6128156"/>
            <a:ext cx="48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Source: German Federal Office for </a:t>
            </a:r>
            <a:r>
              <a:rPr lang="de-DE" sz="1600" dirty="0" err="1"/>
              <a:t>Statistic</a:t>
            </a:r>
            <a:r>
              <a:rPr lang="de-DE" sz="1600" dirty="0"/>
              <a:t> - 2017</a:t>
            </a:r>
            <a:endParaRPr lang="en-US" sz="1600" dirty="0"/>
          </a:p>
        </p:txBody>
      </p:sp>
      <p:sp>
        <p:nvSpPr>
          <p:cNvPr id="13" name="TextBox 8"/>
          <p:cNvSpPr txBox="1"/>
          <p:nvPr/>
        </p:nvSpPr>
        <p:spPr>
          <a:xfrm>
            <a:off x="8616280" y="332656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Situation today:</a:t>
            </a:r>
            <a:endParaRPr lang="en-US" sz="3200" dirty="0"/>
          </a:p>
        </p:txBody>
      </p:sp>
      <p:sp>
        <p:nvSpPr>
          <p:cNvPr id="12" name="Bouton d'action : Accueil 11">
            <a:hlinkClick r:id="rId4" action="ppaction://hlinksldjump" highlightClick="1"/>
          </p:cNvPr>
          <p:cNvSpPr/>
          <p:nvPr/>
        </p:nvSpPr>
        <p:spPr>
          <a:xfrm>
            <a:off x="11615936" y="3300916"/>
            <a:ext cx="576064" cy="3693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25252" y="1762390"/>
            <a:ext cx="11966748" cy="4705804"/>
          </a:xfrm>
        </p:spPr>
        <p:txBody>
          <a:bodyPr>
            <a:noAutofit/>
          </a:bodyPr>
          <a:lstStyle/>
          <a:p>
            <a:pPr marL="357188" indent="0">
              <a:buNone/>
            </a:pPr>
            <a:r>
              <a:rPr lang="fr-FR" dirty="0"/>
              <a:t>Aim of the </a:t>
            </a:r>
            <a:r>
              <a:rPr lang="fr-FR" dirty="0" err="1"/>
              <a:t>presentation</a:t>
            </a:r>
            <a:r>
              <a:rPr lang="fr-FR" dirty="0"/>
              <a:t>: </a:t>
            </a:r>
          </a:p>
          <a:p>
            <a:pPr marL="800100" lvl="1" indent="-342900">
              <a:buFont typeface="Wingdings" panose="05000000000000000000" pitchFamily="2" charset="2"/>
              <a:buAutoNum type="arabicPeriod"/>
            </a:pPr>
            <a:r>
              <a:rPr lang="fr-FR" sz="2000" dirty="0"/>
              <a:t>Sharing information on Field of </a:t>
            </a:r>
            <a:r>
              <a:rPr lang="fr-FR" sz="2000" dirty="0" err="1"/>
              <a:t>View</a:t>
            </a:r>
            <a:r>
              <a:rPr lang="fr-FR" sz="2000" dirty="0"/>
              <a:t> Assistance (</a:t>
            </a:r>
            <a:r>
              <a:rPr lang="fr-FR" sz="2000" dirty="0" err="1"/>
              <a:t>FoVA</a:t>
            </a:r>
            <a:r>
              <a:rPr lang="fr-FR" sz="2000" dirty="0"/>
              <a:t>),</a:t>
            </a:r>
          </a:p>
          <a:p>
            <a:pPr marL="800100" lvl="1" indent="-342900">
              <a:buAutoNum type="arabicPeriod"/>
            </a:pPr>
            <a:r>
              <a:rPr lang="fr-FR" sz="2000" dirty="0" err="1"/>
              <a:t>Clarifying</a:t>
            </a:r>
            <a:r>
              <a:rPr lang="fr-FR" sz="2000" dirty="0"/>
              <a:t> </a:t>
            </a:r>
            <a:r>
              <a:rPr lang="fr-FR" sz="2000" dirty="0" err="1"/>
              <a:t>regulatory</a:t>
            </a:r>
            <a:r>
              <a:rPr lang="fr-FR" sz="2000" dirty="0"/>
              <a:t> compliance of ‘</a:t>
            </a:r>
            <a:r>
              <a:rPr lang="fr-FR" sz="2000" dirty="0" err="1"/>
              <a:t>augmented</a:t>
            </a:r>
            <a:r>
              <a:rPr lang="fr-FR" sz="2000" dirty="0"/>
              <a:t> reality’ </a:t>
            </a:r>
            <a:r>
              <a:rPr lang="fr-FR" sz="2000" dirty="0" err="1"/>
              <a:t>augmenting</a:t>
            </a:r>
            <a:r>
              <a:rPr lang="fr-FR" sz="2000" dirty="0"/>
              <a:t> </a:t>
            </a:r>
            <a:r>
              <a:rPr lang="fr-FR" sz="2000" dirty="0" err="1"/>
              <a:t>driver’s</a:t>
            </a:r>
            <a:r>
              <a:rPr lang="fr-FR" sz="2000" dirty="0"/>
              <a:t> direct </a:t>
            </a:r>
            <a:r>
              <a:rPr lang="fr-FR" sz="2000" dirty="0" err="1"/>
              <a:t>view</a:t>
            </a:r>
            <a:r>
              <a:rPr lang="fr-FR" sz="2000" dirty="0"/>
              <a:t>.</a:t>
            </a:r>
          </a:p>
          <a:p>
            <a:pPr marL="800100" lvl="1" indent="-342900">
              <a:buAutoNum type="arabicPeriod"/>
            </a:pPr>
            <a:endParaRPr lang="fr-FR" sz="1400" dirty="0"/>
          </a:p>
          <a:p>
            <a:pPr marL="457200" lvl="1" indent="0">
              <a:buNone/>
            </a:pPr>
            <a:endParaRPr lang="fr-FR" sz="1400" dirty="0"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fr-FR" sz="3200" dirty="0">
                <a:ea typeface="+mn-ea"/>
                <a:cs typeface="+mn-cs"/>
              </a:rPr>
              <a:t>Background:</a:t>
            </a:r>
          </a:p>
          <a:p>
            <a:pPr lvl="1"/>
            <a:r>
              <a:rPr lang="fr-FR" sz="2000" dirty="0" err="1"/>
              <a:t>Around</a:t>
            </a:r>
            <a:r>
              <a:rPr lang="fr-FR" sz="2000" dirty="0"/>
              <a:t> the 2000’s, introduction of Head Up Displays (HUD) </a:t>
            </a:r>
            <a:r>
              <a:rPr lang="fr-FR" sz="2000" dirty="0" err="1"/>
              <a:t>led</a:t>
            </a:r>
            <a:r>
              <a:rPr lang="fr-FR" sz="2000" dirty="0"/>
              <a:t> to </a:t>
            </a:r>
            <a:r>
              <a:rPr lang="fr-FR" sz="2000" dirty="0" err="1"/>
              <a:t>clarify</a:t>
            </a:r>
            <a:r>
              <a:rPr lang="fr-FR" sz="2000" dirty="0"/>
              <a:t> ‘obstruction’</a:t>
            </a:r>
            <a:br>
              <a:rPr lang="fr-FR" sz="2000" dirty="0"/>
            </a:br>
            <a:r>
              <a:rPr lang="en-US" sz="2000" dirty="0"/>
              <a:t>This clarification enabled innovative HMI solutions for safety benefit</a:t>
            </a:r>
            <a:r>
              <a:rPr lang="fr-FR" sz="2000" dirty="0"/>
              <a:t>:</a:t>
            </a:r>
          </a:p>
          <a:p>
            <a:pPr marL="1200150" lvl="2" indent="-342900">
              <a:buFont typeface="+mj-lt"/>
              <a:buAutoNum type="alphaLcPeriod"/>
            </a:pPr>
            <a:r>
              <a:rPr lang="fr-FR" sz="1600" dirty="0"/>
              <a:t>2002: in Europe, TAAM </a:t>
            </a:r>
            <a:r>
              <a:rPr lang="fr-FR" sz="1600" dirty="0" err="1"/>
              <a:t>refers</a:t>
            </a:r>
            <a:r>
              <a:rPr lang="fr-FR" sz="1600" dirty="0"/>
              <a:t> to EU </a:t>
            </a:r>
            <a:r>
              <a:rPr lang="fr-FR" sz="1600" dirty="0" err="1"/>
              <a:t>Statement</a:t>
            </a:r>
            <a:r>
              <a:rPr lang="fr-FR" sz="1600" dirty="0"/>
              <a:t> of </a:t>
            </a:r>
            <a:r>
              <a:rPr lang="fr-FR" sz="1600" dirty="0" err="1"/>
              <a:t>Principle</a:t>
            </a:r>
            <a:r>
              <a:rPr lang="fr-FR" sz="1600" dirty="0"/>
              <a:t>.</a:t>
            </a:r>
          </a:p>
          <a:p>
            <a:pPr marL="1200150" lvl="2" indent="-342900">
              <a:buFont typeface="+mj-lt"/>
              <a:buAutoNum type="alphaLcPeriod"/>
            </a:pPr>
            <a:r>
              <a:rPr lang="fr-FR" sz="1600" dirty="0"/>
              <a:t>2010: </a:t>
            </a:r>
            <a:r>
              <a:rPr lang="fr-FR" sz="1600" dirty="0" err="1"/>
              <a:t>EiF</a:t>
            </a:r>
            <a:r>
              <a:rPr lang="fr-FR" sz="1600" dirty="0"/>
              <a:t> of  UN R125.00 Suppl. 03 </a:t>
            </a:r>
            <a:r>
              <a:rPr lang="fr-FR" sz="1600" dirty="0" err="1"/>
              <a:t>introducing</a:t>
            </a:r>
            <a:r>
              <a:rPr lang="fr-FR" sz="1600" dirty="0"/>
              <a:t> 20% </a:t>
            </a:r>
            <a:r>
              <a:rPr lang="fr-FR" sz="1600" dirty="0" err="1"/>
              <a:t>allowed</a:t>
            </a:r>
            <a:r>
              <a:rPr lang="fr-FR" sz="1600" dirty="0"/>
              <a:t> obstruction of S zone (</a:t>
            </a:r>
            <a:r>
              <a:rPr lang="fr-FR" sz="1600" dirty="0" err="1"/>
              <a:t>between</a:t>
            </a:r>
            <a:r>
              <a:rPr lang="fr-FR" sz="1600" dirty="0"/>
              <a:t> -1° and -4°)</a:t>
            </a:r>
          </a:p>
          <a:p>
            <a:pPr lvl="1"/>
            <a:r>
              <a:rPr lang="fr-FR" sz="2000" dirty="0"/>
              <a:t>10 </a:t>
            </a:r>
            <a:r>
              <a:rPr lang="fr-FR" sz="2000" dirty="0" err="1"/>
              <a:t>years</a:t>
            </a:r>
            <a:r>
              <a:rPr lang="fr-FR" sz="2000" dirty="0"/>
              <a:t> </a:t>
            </a:r>
            <a:r>
              <a:rPr lang="fr-FR" sz="2000" dirty="0" err="1"/>
              <a:t>later</a:t>
            </a:r>
            <a:r>
              <a:rPr lang="fr-FR" sz="2000" dirty="0"/>
              <a:t>, </a:t>
            </a:r>
            <a:r>
              <a:rPr lang="fr-FR" sz="2000" dirty="0" err="1"/>
              <a:t>thanks</a:t>
            </a:r>
            <a:r>
              <a:rPr lang="fr-FR" sz="2000" dirty="0"/>
              <a:t> to consumer </a:t>
            </a:r>
            <a:r>
              <a:rPr lang="fr-FR" sz="2000" dirty="0" err="1"/>
              <a:t>interest</a:t>
            </a:r>
            <a:r>
              <a:rPr lang="fr-FR" sz="2000" dirty="0"/>
              <a:t>, </a:t>
            </a:r>
            <a:r>
              <a:rPr lang="fr-FR" sz="2000" dirty="0" err="1"/>
              <a:t>OEMs</a:t>
            </a:r>
            <a:r>
              <a:rPr lang="fr-FR" sz="2000" dirty="0"/>
              <a:t> propose </a:t>
            </a:r>
            <a:r>
              <a:rPr lang="fr-FR" sz="2000" dirty="0" err="1"/>
              <a:t>additional</a:t>
            </a:r>
            <a:r>
              <a:rPr lang="fr-FR" sz="2000" dirty="0"/>
              <a:t> information assistance.</a:t>
            </a:r>
          </a:p>
          <a:p>
            <a:pPr marL="457200" lvl="1" indent="0">
              <a:buNone/>
            </a:pPr>
            <a:endParaRPr lang="fr-FR" sz="800" dirty="0"/>
          </a:p>
          <a:p>
            <a:pPr marL="457200" lvl="1" indent="0">
              <a:buNone/>
            </a:pP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/>
              <a:t>2020’: FOVA for </a:t>
            </a:r>
            <a:r>
              <a:rPr lang="fr-FR" sz="2000" dirty="0" err="1"/>
              <a:t>augmented</a:t>
            </a:r>
            <a:r>
              <a:rPr lang="fr-FR" sz="2000" dirty="0"/>
              <a:t> information to the driver </a:t>
            </a:r>
            <a:r>
              <a:rPr lang="fr-FR" sz="2000" dirty="0" err="1"/>
              <a:t>seeks</a:t>
            </a:r>
            <a:r>
              <a:rPr lang="fr-FR" sz="2000" dirty="0"/>
              <a:t> agreement on </a:t>
            </a:r>
            <a:r>
              <a:rPr lang="fr-FR" sz="2000" dirty="0" err="1"/>
              <a:t>regulatory</a:t>
            </a:r>
            <a:r>
              <a:rPr lang="fr-FR" sz="2000" dirty="0"/>
              <a:t> compliance.</a:t>
            </a:r>
            <a:endParaRPr lang="fr-FR" sz="1600" dirty="0">
              <a:solidFill>
                <a:srgbClr val="7030A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pPr algn="r"/>
            <a:r>
              <a:rPr lang="en-GB" dirty="0"/>
              <a:t>Direct driving field of vision,</a:t>
            </a:r>
            <a:br>
              <a:rPr lang="en-GB" sz="5400" dirty="0"/>
            </a:br>
            <a:r>
              <a:rPr lang="en-GB" sz="3200" dirty="0"/>
              <a:t>Regulation n°125</a:t>
            </a:r>
            <a:br>
              <a:rPr lang="en-GB" sz="2400" dirty="0"/>
            </a:br>
            <a:endParaRPr lang="en-GB" sz="3600" dirty="0"/>
          </a:p>
        </p:txBody>
      </p:sp>
      <p:pic>
        <p:nvPicPr>
          <p:cNvPr id="4" name="Image 3" descr="Capture d’écran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/>
          <a:stretch/>
        </p:blipFill>
        <p:spPr>
          <a:xfrm>
            <a:off x="9867260" y="3254984"/>
            <a:ext cx="2191612" cy="1043401"/>
          </a:xfrm>
          <a:prstGeom prst="rightArrow">
            <a:avLst>
              <a:gd name="adj1" fmla="val 74650"/>
              <a:gd name="adj2" fmla="val 50000"/>
            </a:avLst>
          </a:prstGeom>
        </p:spPr>
      </p:pic>
      <p:sp>
        <p:nvSpPr>
          <p:cNvPr id="2" name="Rectangle 1"/>
          <p:cNvSpPr/>
          <p:nvPr/>
        </p:nvSpPr>
        <p:spPr>
          <a:xfrm>
            <a:off x="9867260" y="3305889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See annexes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C55037-70FE-468C-932B-4992118F0739}"/>
              </a:ext>
            </a:extLst>
          </p:cNvPr>
          <p:cNvSpPr/>
          <p:nvPr/>
        </p:nvSpPr>
        <p:spPr>
          <a:xfrm>
            <a:off x="609600" y="5949280"/>
            <a:ext cx="114492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68" y="1628800"/>
            <a:ext cx="115932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indent="0" algn="ctr" eaLnBrk="1" hangingPunct="1">
              <a:spcBef>
                <a:spcPct val="20000"/>
              </a:spcBef>
              <a:buFont typeface="Wingdings" pitchFamily="2" charset="2"/>
              <a:buNone/>
              <a:defRPr sz="3200">
                <a:latin typeface="+mn-lt"/>
              </a:defRPr>
            </a:lvl1pPr>
            <a:lvl2pPr marL="1588" lvl="1" indent="-1588" eaLnBrk="1" hangingPunct="1">
              <a:spcBef>
                <a:spcPct val="20000"/>
              </a:spcBef>
              <a:buFont typeface="Wingdings" panose="05000000000000000000" pitchFamily="2" charset="2"/>
              <a:buNone/>
              <a:defRPr sz="3200">
                <a:latin typeface="+mn-lt"/>
              </a:defRPr>
            </a:lvl2pPr>
            <a:lvl3pPr indent="0" algn="ctr" eaLnBrk="1" hangingPunct="1">
              <a:spcBef>
                <a:spcPct val="20000"/>
              </a:spcBef>
              <a:buFont typeface="Calibri" panose="020F0502020204030204" pitchFamily="34" charset="0"/>
              <a:buNone/>
              <a:defRPr sz="2400">
                <a:latin typeface="+mn-lt"/>
              </a:defRPr>
            </a:lvl3pPr>
            <a:lvl4pPr indent="0" algn="ctr" eaLnBrk="1" hangingPunct="1">
              <a:spcBef>
                <a:spcPct val="20000"/>
              </a:spcBef>
              <a:buFont typeface="Courier New" panose="02070309020205020404" pitchFamily="49" charset="0"/>
              <a:buNone/>
              <a:defRPr sz="2000">
                <a:latin typeface="+mn-lt"/>
              </a:defRPr>
            </a:lvl4pPr>
            <a:lvl5pPr marL="458788" lvl="4" indent="-1588" eaLnBrk="1" hangingPunct="1">
              <a:spcBef>
                <a:spcPct val="20000"/>
              </a:spcBef>
              <a:buNone/>
              <a:defRPr sz="2000">
                <a:solidFill>
                  <a:srgbClr val="0070C0"/>
                </a:solidFill>
                <a:latin typeface="+mn-lt"/>
              </a:defRPr>
            </a:lvl5pPr>
            <a:lvl6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>
                <a:latin typeface="+mn-lt"/>
              </a:defRPr>
            </a:lvl6pPr>
            <a:lvl7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>
                <a:latin typeface="+mn-lt"/>
              </a:defRPr>
            </a:lvl7pPr>
            <a:lvl8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>
                <a:latin typeface="+mn-lt"/>
              </a:defRPr>
            </a:lvl8pPr>
            <a:lvl9pPr indent="0" algn="ctr" fontAlgn="base">
              <a:spcBef>
                <a:spcPct val="20000"/>
              </a:spcBef>
              <a:spcAft>
                <a:spcPct val="0"/>
              </a:spcAft>
              <a:buNone/>
              <a:defRPr sz="2000">
                <a:latin typeface="+mn-lt"/>
              </a:defRPr>
            </a:lvl9pPr>
          </a:lstStyle>
          <a:p>
            <a:pPr algn="l">
              <a:tabLst>
                <a:tab pos="1435100" algn="l"/>
              </a:tabLst>
            </a:pPr>
            <a:r>
              <a:rPr lang="en-US" sz="2000" b="1" dirty="0"/>
              <a:t>Question</a:t>
            </a:r>
            <a:r>
              <a:rPr lang="en-US" sz="2000" dirty="0"/>
              <a:t>:	Can a field-of-view assistant further improve road safety?</a:t>
            </a:r>
          </a:p>
          <a:p>
            <a:pPr algn="l">
              <a:tabLst>
                <a:tab pos="1435100" algn="l"/>
              </a:tabLst>
            </a:pPr>
            <a:r>
              <a:rPr lang="en-US" sz="2000" b="1" dirty="0"/>
              <a:t>Answer:	</a:t>
            </a:r>
            <a:r>
              <a:rPr lang="en-US" sz="2000" dirty="0"/>
              <a:t>BASt study on </a:t>
            </a:r>
            <a:r>
              <a:rPr lang="en-US" sz="2000" dirty="0" err="1"/>
              <a:t>FoVA</a:t>
            </a:r>
            <a:r>
              <a:rPr lang="en-US" sz="2000" dirty="0"/>
              <a:t> (Report No. 127, published in April 2019*) gives a clear answer</a:t>
            </a:r>
          </a:p>
          <a:p>
            <a:pPr algn="l"/>
            <a:endParaRPr lang="en-US" sz="800" dirty="0"/>
          </a:p>
          <a:p>
            <a:pPr algn="l"/>
            <a:endParaRPr lang="en-US" sz="800" dirty="0"/>
          </a:p>
          <a:p>
            <a:pPr marL="533400" algn="l"/>
            <a:r>
              <a:rPr lang="en-US" sz="2000" dirty="0">
                <a:solidFill>
                  <a:schemeClr val="accent2"/>
                </a:solidFill>
              </a:rPr>
              <a:t>“Coherent with expectations, the results show that both age groups </a:t>
            </a:r>
            <a:r>
              <a:rPr lang="en-US" sz="2000" dirty="0"/>
              <a:t>(remark: young and elderly driver) </a:t>
            </a:r>
            <a:r>
              <a:rPr lang="en-US" sz="2000" dirty="0">
                <a:solidFill>
                  <a:schemeClr val="accent2"/>
                </a:solidFill>
              </a:rPr>
              <a:t>responded faster to cars in the periphery in trials with a centrally located warning….</a:t>
            </a:r>
          </a:p>
          <a:p>
            <a:pPr marL="533400" algn="l"/>
            <a:endParaRPr lang="en-US" sz="800" dirty="0">
              <a:solidFill>
                <a:schemeClr val="accent2"/>
              </a:solidFill>
            </a:endParaRPr>
          </a:p>
          <a:p>
            <a:pPr marL="533400" algn="l"/>
            <a:r>
              <a:rPr lang="en-US" sz="2000" b="1" dirty="0">
                <a:solidFill>
                  <a:schemeClr val="accent2"/>
                </a:solidFill>
              </a:rPr>
              <a:t>Thereby, a field-of-view assistance renders to be a promising approach</a:t>
            </a:r>
            <a:r>
              <a:rPr lang="en-US" sz="2000" dirty="0">
                <a:solidFill>
                  <a:schemeClr val="accent2"/>
                </a:solidFill>
              </a:rPr>
              <a:t> from the perspective of perception psychology, and has proven feasible in the simulator while producing good results: In both experiments, positive effects of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centrally positioned warning </a:t>
            </a:r>
            <a:r>
              <a:rPr lang="en-US" sz="2000" dirty="0">
                <a:solidFill>
                  <a:schemeClr val="accent2"/>
                </a:solidFill>
              </a:rPr>
              <a:t>presented when cars appeared peripherally, were found for both participant groups.”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Limitation from OEM’s experience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/>
              <a:t>FoVA</a:t>
            </a:r>
            <a:r>
              <a:rPr lang="en-US" sz="2000" dirty="0"/>
              <a:t> (including augmented reality) is considered as ‘obstruction’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by some Contracting Parties, i.e. not complying to UN R125.</a:t>
            </a:r>
            <a:r>
              <a:rPr lang="en-GB" sz="2000" dirty="0"/>
              <a:t> </a:t>
            </a:r>
            <a:endParaRPr lang="en-US" sz="2000" b="1" dirty="0"/>
          </a:p>
        </p:txBody>
      </p:sp>
      <p:sp>
        <p:nvSpPr>
          <p:cNvPr id="6" name="AutoShape 2" descr="Bildergebnis fÃ¼r audible alarm symbo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ildergebnis fÃ¼r audible alarm symbol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07334" y="332656"/>
            <a:ext cx="5660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Field of View Assistant (</a:t>
            </a:r>
            <a:r>
              <a:rPr lang="de-DE" sz="3200" dirty="0" err="1"/>
              <a:t>FoVA</a:t>
            </a:r>
            <a:r>
              <a:rPr lang="de-DE" sz="3200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7711E-B1DE-4EC4-94CE-0EBC2F10B8F7}"/>
              </a:ext>
            </a:extLst>
          </p:cNvPr>
          <p:cNvSpPr/>
          <p:nvPr/>
        </p:nvSpPr>
        <p:spPr>
          <a:xfrm>
            <a:off x="409576" y="5049180"/>
            <a:ext cx="11591080" cy="972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028BB4-CFE0-43A8-9028-E812E5ACA91C}"/>
              </a:ext>
            </a:extLst>
          </p:cNvPr>
          <p:cNvSpPr txBox="1"/>
          <p:nvPr/>
        </p:nvSpPr>
        <p:spPr>
          <a:xfrm>
            <a:off x="384052" y="6233537"/>
            <a:ext cx="71287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* Bericht zum Forschungsprojekt FE 82.0615/2014:</a:t>
            </a:r>
          </a:p>
          <a:p>
            <a:r>
              <a:rPr lang="de-DE" sz="900" dirty="0"/>
              <a:t>Erhöhung der Verkehrssicherheit älterer Kraftfahrer durch Verbesserung</a:t>
            </a:r>
          </a:p>
          <a:p>
            <a:r>
              <a:rPr lang="de-DE" sz="900" dirty="0"/>
              <a:t>ihrer visuellen Aufmerksamkeit mittels „Sehfeldassistent“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1508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 38"/>
          <p:cNvGrpSpPr/>
          <p:nvPr/>
        </p:nvGrpSpPr>
        <p:grpSpPr>
          <a:xfrm>
            <a:off x="3075552" y="1259758"/>
            <a:ext cx="8928100" cy="5372100"/>
            <a:chOff x="117475" y="649288"/>
            <a:chExt cx="8928100" cy="5372100"/>
          </a:xfrm>
        </p:grpSpPr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75" y="649288"/>
              <a:ext cx="8928100" cy="5372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Bouée 42"/>
            <p:cNvSpPr/>
            <p:nvPr/>
          </p:nvSpPr>
          <p:spPr>
            <a:xfrm>
              <a:off x="1874838" y="2862263"/>
              <a:ext cx="1722437" cy="1646237"/>
            </a:xfrm>
            <a:prstGeom prst="donut">
              <a:avLst>
                <a:gd name="adj" fmla="val 8346"/>
              </a:avLst>
            </a:prstGeom>
            <a:solidFill>
              <a:schemeClr val="bg1">
                <a:alpha val="49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44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326" y="3436938"/>
              <a:ext cx="138545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Ellipse 45"/>
            <p:cNvSpPr/>
            <p:nvPr/>
          </p:nvSpPr>
          <p:spPr>
            <a:xfrm>
              <a:off x="4479530" y="4538301"/>
              <a:ext cx="219925" cy="499678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 rot="16200000">
              <a:off x="4524963" y="5186836"/>
              <a:ext cx="151200" cy="421925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Rectangle 4"/>
          <p:cNvSpPr/>
          <p:nvPr/>
        </p:nvSpPr>
        <p:spPr>
          <a:xfrm>
            <a:off x="3075552" y="3793494"/>
            <a:ext cx="8928100" cy="2838364"/>
          </a:xfrm>
          <a:prstGeom prst="rect">
            <a:avLst/>
          </a:prstGeom>
          <a:solidFill>
            <a:srgbClr val="AFE9E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437511" y="1622566"/>
            <a:ext cx="2562145" cy="470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000" b="1" dirty="0"/>
              <a:t>Advanced Driver </a:t>
            </a:r>
            <a:br>
              <a:rPr lang="en-US" sz="2000" b="1" dirty="0"/>
            </a:br>
            <a:r>
              <a:rPr lang="en-US" sz="2000" b="1" dirty="0"/>
              <a:t>Assist Systems </a:t>
            </a:r>
          </a:p>
          <a:p>
            <a:pPr algn="l"/>
            <a:r>
              <a:rPr lang="en-US" sz="2000" dirty="0"/>
              <a:t>providing multiple information to the driver, either: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US" sz="2000" dirty="0"/>
              <a:t>Haptic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US" sz="2000" dirty="0"/>
              <a:t>Audible	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US" sz="2000" dirty="0"/>
              <a:t>Visual	</a:t>
            </a:r>
          </a:p>
          <a:p>
            <a:pPr marL="514350" indent="-514350" algn="l">
              <a:buFont typeface="+mj-lt"/>
              <a:buAutoNum type="alphaLcPeriod"/>
            </a:pPr>
            <a:endParaRPr lang="en-US" sz="2000" dirty="0"/>
          </a:p>
        </p:txBody>
      </p:sp>
      <p:sp>
        <p:nvSpPr>
          <p:cNvPr id="6" name="AutoShape 2" descr="Bildergebnis fÃ¼r audible alarm symbo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ildergebnis fÃ¼r audible alarm symbol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own Arrow 7"/>
          <p:cNvSpPr/>
          <p:nvPr/>
        </p:nvSpPr>
        <p:spPr>
          <a:xfrm rot="14856864">
            <a:off x="1440638" y="5175514"/>
            <a:ext cx="1214836" cy="1625128"/>
          </a:xfrm>
          <a:prstGeom prst="downArrow">
            <a:avLst>
              <a:gd name="adj1" fmla="val 50000"/>
              <a:gd name="adj2" fmla="val 4816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Visual Information</a:t>
            </a:r>
          </a:p>
        </p:txBody>
      </p:sp>
      <p:sp>
        <p:nvSpPr>
          <p:cNvPr id="42" name="Down Arrow 7"/>
          <p:cNvSpPr/>
          <p:nvPr/>
        </p:nvSpPr>
        <p:spPr>
          <a:xfrm rot="17595782">
            <a:off x="4204288" y="1162915"/>
            <a:ext cx="1214836" cy="1625128"/>
          </a:xfrm>
          <a:prstGeom prst="downArrow">
            <a:avLst>
              <a:gd name="adj1" fmla="val 50000"/>
              <a:gd name="adj2" fmla="val 4816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Real </a:t>
            </a:r>
            <a:r>
              <a:rPr lang="de-DE" dirty="0" err="1">
                <a:solidFill>
                  <a:srgbClr val="00B050"/>
                </a:solidFill>
              </a:rPr>
              <a:t>view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5" name="Down Arrow 7"/>
          <p:cNvSpPr/>
          <p:nvPr/>
        </p:nvSpPr>
        <p:spPr>
          <a:xfrm rot="17595782">
            <a:off x="4187510" y="1120970"/>
            <a:ext cx="1214836" cy="1683110"/>
          </a:xfrm>
          <a:prstGeom prst="downArrow">
            <a:avLst>
              <a:gd name="adj1" fmla="val 50000"/>
              <a:gd name="adj2" fmla="val 4816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Real </a:t>
            </a:r>
            <a:r>
              <a:rPr lang="de-DE" dirty="0" err="1">
                <a:solidFill>
                  <a:srgbClr val="00B050"/>
                </a:solidFill>
              </a:rPr>
              <a:t>view</a:t>
            </a:r>
            <a:r>
              <a:rPr lang="de-DE" dirty="0">
                <a:solidFill>
                  <a:srgbClr val="00B050"/>
                </a:solidFill>
              </a:rPr>
              <a:t> + </a:t>
            </a:r>
            <a:r>
              <a:rPr lang="de-DE" sz="1100" b="1" dirty="0" err="1">
                <a:solidFill>
                  <a:srgbClr val="00B050"/>
                </a:solidFill>
              </a:rPr>
              <a:t>Augmented</a:t>
            </a:r>
            <a:r>
              <a:rPr lang="de-DE" sz="1100" b="1" dirty="0">
                <a:solidFill>
                  <a:srgbClr val="00B050"/>
                </a:solidFill>
              </a:rPr>
              <a:t> </a:t>
            </a:r>
            <a:r>
              <a:rPr lang="de-DE" sz="1100" b="1" dirty="0" err="1">
                <a:solidFill>
                  <a:srgbClr val="00B050"/>
                </a:solidFill>
              </a:rPr>
              <a:t>reality</a:t>
            </a:r>
            <a:endParaRPr lang="de-DE" sz="1100" b="1" dirty="0">
              <a:solidFill>
                <a:srgbClr val="00B05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772643" y="2040603"/>
            <a:ext cx="9660061" cy="1705608"/>
            <a:chOff x="-273490" y="3323591"/>
            <a:chExt cx="9660061" cy="1705608"/>
          </a:xfrm>
        </p:grpSpPr>
        <p:grpSp>
          <p:nvGrpSpPr>
            <p:cNvPr id="4" name="Groupe 3"/>
            <p:cNvGrpSpPr/>
            <p:nvPr/>
          </p:nvGrpSpPr>
          <p:grpSpPr>
            <a:xfrm>
              <a:off x="-273490" y="3323591"/>
              <a:ext cx="9660061" cy="1705608"/>
              <a:chOff x="-273490" y="3157333"/>
              <a:chExt cx="9660061" cy="1871867"/>
            </a:xfrm>
          </p:grpSpPr>
          <p:sp>
            <p:nvSpPr>
              <p:cNvPr id="3" name="Rectangle à coins arrondis 2"/>
              <p:cNvSpPr/>
              <p:nvPr/>
            </p:nvSpPr>
            <p:spPr>
              <a:xfrm>
                <a:off x="-273490" y="4191000"/>
                <a:ext cx="911225" cy="838200"/>
              </a:xfrm>
              <a:prstGeom prst="round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3959669" y="3157333"/>
                <a:ext cx="1119535" cy="372552"/>
              </a:xfrm>
              <a:prstGeom prst="round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8384223" y="4152900"/>
                <a:ext cx="1002348" cy="838200"/>
              </a:xfrm>
              <a:prstGeom prst="round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Connecteur droit avec flèche 10"/>
            <p:cNvCxnSpPr>
              <a:stCxn id="13" idx="2"/>
            </p:cNvCxnSpPr>
            <p:nvPr/>
          </p:nvCxnSpPr>
          <p:spPr>
            <a:xfrm>
              <a:off x="6917538" y="4051435"/>
              <a:ext cx="1466685" cy="373236"/>
            </a:xfrm>
            <a:prstGeom prst="straightConnector1">
              <a:avLst/>
            </a:prstGeom>
            <a:ln w="952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5889051" y="3682103"/>
              <a:ext cx="2056973" cy="3693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Rear view devices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 flipV="1">
              <a:off x="5100312" y="3594202"/>
              <a:ext cx="802808" cy="241272"/>
            </a:xfrm>
            <a:prstGeom prst="straightConnector1">
              <a:avLst/>
            </a:prstGeom>
            <a:ln w="952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/>
          <p:cNvGrpSpPr/>
          <p:nvPr/>
        </p:nvGrpSpPr>
        <p:grpSpPr>
          <a:xfrm>
            <a:off x="3206644" y="2888278"/>
            <a:ext cx="6398007" cy="1828546"/>
            <a:chOff x="3206644" y="2888278"/>
            <a:chExt cx="6398007" cy="1828546"/>
          </a:xfrm>
        </p:grpSpPr>
        <p:grpSp>
          <p:nvGrpSpPr>
            <p:cNvPr id="41" name="Groupe 40"/>
            <p:cNvGrpSpPr/>
            <p:nvPr/>
          </p:nvGrpSpPr>
          <p:grpSpPr>
            <a:xfrm>
              <a:off x="3206644" y="2888278"/>
              <a:ext cx="6398007" cy="1828546"/>
              <a:chOff x="3206644" y="2888278"/>
              <a:chExt cx="6398007" cy="1828546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3206644" y="2888278"/>
                <a:ext cx="6398007" cy="1828546"/>
                <a:chOff x="589577" y="3866466"/>
                <a:chExt cx="6398007" cy="1828546"/>
              </a:xfrm>
            </p:grpSpPr>
            <p:cxnSp>
              <p:nvCxnSpPr>
                <p:cNvPr id="12" name="Straight Arrow Connector 11"/>
                <p:cNvCxnSpPr>
                  <a:stCxn id="15" idx="1"/>
                </p:cNvCxnSpPr>
                <p:nvPr/>
              </p:nvCxnSpPr>
              <p:spPr>
                <a:xfrm flipH="1" flipV="1">
                  <a:off x="5419123" y="4724399"/>
                  <a:ext cx="425461" cy="94567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5844584" y="4495800"/>
                  <a:ext cx="1143000" cy="6463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/>
                    <a:t>Center Console</a:t>
                  </a:r>
                  <a:endParaRPr lang="en-US" dirty="0"/>
                </a:p>
              </p:txBody>
            </p:sp>
            <p:cxnSp>
              <p:nvCxnSpPr>
                <p:cNvPr id="19" name="Straight Arrow Connector 18"/>
                <p:cNvCxnSpPr>
                  <a:stCxn id="20" idx="1"/>
                </p:cNvCxnSpPr>
                <p:nvPr/>
              </p:nvCxnSpPr>
              <p:spPr>
                <a:xfrm flipH="1" flipV="1">
                  <a:off x="3763109" y="4683895"/>
                  <a:ext cx="606576" cy="817261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4369685" y="5316490"/>
                  <a:ext cx="1143000" cy="3693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/>
                    <a:t>Cluster</a:t>
                  </a:r>
                  <a:endParaRPr lang="en-US" dirty="0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1732577" y="4101530"/>
                  <a:ext cx="1095612" cy="770115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589577" y="4771682"/>
                  <a:ext cx="1143000" cy="92333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/>
                    <a:t>Head </a:t>
                  </a:r>
                </a:p>
                <a:p>
                  <a:pPr algn="ctr"/>
                  <a:r>
                    <a:rPr lang="de-DE" dirty="0" err="1"/>
                    <a:t>Up</a:t>
                  </a:r>
                  <a:r>
                    <a:rPr lang="de-DE" dirty="0"/>
                    <a:t> Display</a:t>
                  </a:r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841561" y="3866466"/>
                  <a:ext cx="678966" cy="30480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7069002" y="3361081"/>
                <a:ext cx="914783" cy="50396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8" name="Forme libre 47"/>
            <p:cNvSpPr/>
            <p:nvPr/>
          </p:nvSpPr>
          <p:spPr>
            <a:xfrm>
              <a:off x="5067511" y="3366219"/>
              <a:ext cx="1245394" cy="466295"/>
            </a:xfrm>
            <a:custGeom>
              <a:avLst/>
              <a:gdLst>
                <a:gd name="connsiteX0" fmla="*/ 0 w 1245394"/>
                <a:gd name="connsiteY0" fmla="*/ 280988 h 431006"/>
                <a:gd name="connsiteX1" fmla="*/ 85725 w 1245394"/>
                <a:gd name="connsiteY1" fmla="*/ 126206 h 431006"/>
                <a:gd name="connsiteX2" fmla="*/ 328612 w 1245394"/>
                <a:gd name="connsiteY2" fmla="*/ 38100 h 431006"/>
                <a:gd name="connsiteX3" fmla="*/ 621506 w 1245394"/>
                <a:gd name="connsiteY3" fmla="*/ 0 h 431006"/>
                <a:gd name="connsiteX4" fmla="*/ 919162 w 1245394"/>
                <a:gd name="connsiteY4" fmla="*/ 40481 h 431006"/>
                <a:gd name="connsiteX5" fmla="*/ 1176337 w 1245394"/>
                <a:gd name="connsiteY5" fmla="*/ 142875 h 431006"/>
                <a:gd name="connsiteX6" fmla="*/ 1245394 w 1245394"/>
                <a:gd name="connsiteY6" fmla="*/ 292894 h 431006"/>
                <a:gd name="connsiteX7" fmla="*/ 1121569 w 1245394"/>
                <a:gd name="connsiteY7" fmla="*/ 431006 h 431006"/>
                <a:gd name="connsiteX8" fmla="*/ 150019 w 1245394"/>
                <a:gd name="connsiteY8" fmla="*/ 431006 h 431006"/>
                <a:gd name="connsiteX9" fmla="*/ 0 w 1245394"/>
                <a:gd name="connsiteY9" fmla="*/ 280988 h 431006"/>
                <a:gd name="connsiteX0" fmla="*/ 0 w 1245394"/>
                <a:gd name="connsiteY0" fmla="*/ 280988 h 431006"/>
                <a:gd name="connsiteX1" fmla="*/ 85725 w 1245394"/>
                <a:gd name="connsiteY1" fmla="*/ 126206 h 431006"/>
                <a:gd name="connsiteX2" fmla="*/ 328612 w 1245394"/>
                <a:gd name="connsiteY2" fmla="*/ 38100 h 431006"/>
                <a:gd name="connsiteX3" fmla="*/ 621506 w 1245394"/>
                <a:gd name="connsiteY3" fmla="*/ 0 h 431006"/>
                <a:gd name="connsiteX4" fmla="*/ 919162 w 1245394"/>
                <a:gd name="connsiteY4" fmla="*/ 40481 h 431006"/>
                <a:gd name="connsiteX5" fmla="*/ 1176337 w 1245394"/>
                <a:gd name="connsiteY5" fmla="*/ 142875 h 431006"/>
                <a:gd name="connsiteX6" fmla="*/ 1245394 w 1245394"/>
                <a:gd name="connsiteY6" fmla="*/ 292894 h 431006"/>
                <a:gd name="connsiteX7" fmla="*/ 1121569 w 1245394"/>
                <a:gd name="connsiteY7" fmla="*/ 431006 h 431006"/>
                <a:gd name="connsiteX8" fmla="*/ 150019 w 1245394"/>
                <a:gd name="connsiteY8" fmla="*/ 431006 h 431006"/>
                <a:gd name="connsiteX9" fmla="*/ 61702 w 1245394"/>
                <a:gd name="connsiteY9" fmla="*/ 363248 h 431006"/>
                <a:gd name="connsiteX10" fmla="*/ 0 w 1245394"/>
                <a:gd name="connsiteY10" fmla="*/ 280988 h 431006"/>
                <a:gd name="connsiteX0" fmla="*/ 0 w 1245394"/>
                <a:gd name="connsiteY0" fmla="*/ 280988 h 431006"/>
                <a:gd name="connsiteX1" fmla="*/ 85725 w 1245394"/>
                <a:gd name="connsiteY1" fmla="*/ 126206 h 431006"/>
                <a:gd name="connsiteX2" fmla="*/ 328612 w 1245394"/>
                <a:gd name="connsiteY2" fmla="*/ 38100 h 431006"/>
                <a:gd name="connsiteX3" fmla="*/ 621506 w 1245394"/>
                <a:gd name="connsiteY3" fmla="*/ 0 h 431006"/>
                <a:gd name="connsiteX4" fmla="*/ 919162 w 1245394"/>
                <a:gd name="connsiteY4" fmla="*/ 40481 h 431006"/>
                <a:gd name="connsiteX5" fmla="*/ 1176337 w 1245394"/>
                <a:gd name="connsiteY5" fmla="*/ 142875 h 431006"/>
                <a:gd name="connsiteX6" fmla="*/ 1245394 w 1245394"/>
                <a:gd name="connsiteY6" fmla="*/ 292894 h 431006"/>
                <a:gd name="connsiteX7" fmla="*/ 1207083 w 1245394"/>
                <a:gd name="connsiteY7" fmla="*/ 365630 h 431006"/>
                <a:gd name="connsiteX8" fmla="*/ 1121569 w 1245394"/>
                <a:gd name="connsiteY8" fmla="*/ 431006 h 431006"/>
                <a:gd name="connsiteX9" fmla="*/ 150019 w 1245394"/>
                <a:gd name="connsiteY9" fmla="*/ 431006 h 431006"/>
                <a:gd name="connsiteX10" fmla="*/ 61702 w 1245394"/>
                <a:gd name="connsiteY10" fmla="*/ 363248 h 431006"/>
                <a:gd name="connsiteX11" fmla="*/ 0 w 1245394"/>
                <a:gd name="connsiteY11" fmla="*/ 280988 h 431006"/>
                <a:gd name="connsiteX0" fmla="*/ 0 w 1245394"/>
                <a:gd name="connsiteY0" fmla="*/ 280988 h 431006"/>
                <a:gd name="connsiteX1" fmla="*/ 85725 w 1245394"/>
                <a:gd name="connsiteY1" fmla="*/ 126206 h 431006"/>
                <a:gd name="connsiteX2" fmla="*/ 328612 w 1245394"/>
                <a:gd name="connsiteY2" fmla="*/ 38100 h 431006"/>
                <a:gd name="connsiteX3" fmla="*/ 621506 w 1245394"/>
                <a:gd name="connsiteY3" fmla="*/ 0 h 431006"/>
                <a:gd name="connsiteX4" fmla="*/ 919162 w 1245394"/>
                <a:gd name="connsiteY4" fmla="*/ 40481 h 431006"/>
                <a:gd name="connsiteX5" fmla="*/ 1176337 w 1245394"/>
                <a:gd name="connsiteY5" fmla="*/ 142875 h 431006"/>
                <a:gd name="connsiteX6" fmla="*/ 1235658 w 1245394"/>
                <a:gd name="connsiteY6" fmla="*/ 203705 h 431006"/>
                <a:gd name="connsiteX7" fmla="*/ 1245394 w 1245394"/>
                <a:gd name="connsiteY7" fmla="*/ 292894 h 431006"/>
                <a:gd name="connsiteX8" fmla="*/ 1207083 w 1245394"/>
                <a:gd name="connsiteY8" fmla="*/ 365630 h 431006"/>
                <a:gd name="connsiteX9" fmla="*/ 1121569 w 1245394"/>
                <a:gd name="connsiteY9" fmla="*/ 431006 h 431006"/>
                <a:gd name="connsiteX10" fmla="*/ 150019 w 1245394"/>
                <a:gd name="connsiteY10" fmla="*/ 431006 h 431006"/>
                <a:gd name="connsiteX11" fmla="*/ 61702 w 1245394"/>
                <a:gd name="connsiteY11" fmla="*/ 363248 h 431006"/>
                <a:gd name="connsiteX12" fmla="*/ 0 w 1245394"/>
                <a:gd name="connsiteY12" fmla="*/ 280988 h 431006"/>
                <a:gd name="connsiteX0" fmla="*/ 0 w 1245394"/>
                <a:gd name="connsiteY0" fmla="*/ 280988 h 431006"/>
                <a:gd name="connsiteX1" fmla="*/ 85725 w 1245394"/>
                <a:gd name="connsiteY1" fmla="*/ 126206 h 431006"/>
                <a:gd name="connsiteX2" fmla="*/ 328612 w 1245394"/>
                <a:gd name="connsiteY2" fmla="*/ 38100 h 431006"/>
                <a:gd name="connsiteX3" fmla="*/ 621506 w 1245394"/>
                <a:gd name="connsiteY3" fmla="*/ 0 h 431006"/>
                <a:gd name="connsiteX4" fmla="*/ 919162 w 1245394"/>
                <a:gd name="connsiteY4" fmla="*/ 40481 h 431006"/>
                <a:gd name="connsiteX5" fmla="*/ 1176337 w 1245394"/>
                <a:gd name="connsiteY5" fmla="*/ 142875 h 431006"/>
                <a:gd name="connsiteX6" fmla="*/ 1238039 w 1245394"/>
                <a:gd name="connsiteY6" fmla="*/ 213230 h 431006"/>
                <a:gd name="connsiteX7" fmla="*/ 1245394 w 1245394"/>
                <a:gd name="connsiteY7" fmla="*/ 292894 h 431006"/>
                <a:gd name="connsiteX8" fmla="*/ 1207083 w 1245394"/>
                <a:gd name="connsiteY8" fmla="*/ 365630 h 431006"/>
                <a:gd name="connsiteX9" fmla="*/ 1121569 w 1245394"/>
                <a:gd name="connsiteY9" fmla="*/ 431006 h 431006"/>
                <a:gd name="connsiteX10" fmla="*/ 150019 w 1245394"/>
                <a:gd name="connsiteY10" fmla="*/ 431006 h 431006"/>
                <a:gd name="connsiteX11" fmla="*/ 61702 w 1245394"/>
                <a:gd name="connsiteY11" fmla="*/ 363248 h 431006"/>
                <a:gd name="connsiteX12" fmla="*/ 0 w 1245394"/>
                <a:gd name="connsiteY12" fmla="*/ 280988 h 431006"/>
                <a:gd name="connsiteX0" fmla="*/ 0 w 1245394"/>
                <a:gd name="connsiteY0" fmla="*/ 280988 h 431006"/>
                <a:gd name="connsiteX1" fmla="*/ 85725 w 1245394"/>
                <a:gd name="connsiteY1" fmla="*/ 126206 h 431006"/>
                <a:gd name="connsiteX2" fmla="*/ 328612 w 1245394"/>
                <a:gd name="connsiteY2" fmla="*/ 38100 h 431006"/>
                <a:gd name="connsiteX3" fmla="*/ 621506 w 1245394"/>
                <a:gd name="connsiteY3" fmla="*/ 0 h 431006"/>
                <a:gd name="connsiteX4" fmla="*/ 919162 w 1245394"/>
                <a:gd name="connsiteY4" fmla="*/ 40481 h 431006"/>
                <a:gd name="connsiteX5" fmla="*/ 1176337 w 1245394"/>
                <a:gd name="connsiteY5" fmla="*/ 142875 h 431006"/>
                <a:gd name="connsiteX6" fmla="*/ 1238039 w 1245394"/>
                <a:gd name="connsiteY6" fmla="*/ 213230 h 431006"/>
                <a:gd name="connsiteX7" fmla="*/ 1245394 w 1245394"/>
                <a:gd name="connsiteY7" fmla="*/ 292894 h 431006"/>
                <a:gd name="connsiteX8" fmla="*/ 1207083 w 1245394"/>
                <a:gd name="connsiteY8" fmla="*/ 365630 h 431006"/>
                <a:gd name="connsiteX9" fmla="*/ 1121569 w 1245394"/>
                <a:gd name="connsiteY9" fmla="*/ 431006 h 431006"/>
                <a:gd name="connsiteX10" fmla="*/ 150019 w 1245394"/>
                <a:gd name="connsiteY10" fmla="*/ 431006 h 431006"/>
                <a:gd name="connsiteX11" fmla="*/ 61702 w 1245394"/>
                <a:gd name="connsiteY11" fmla="*/ 363248 h 431006"/>
                <a:gd name="connsiteX12" fmla="*/ 0 w 1245394"/>
                <a:gd name="connsiteY12" fmla="*/ 280988 h 431006"/>
                <a:gd name="connsiteX0" fmla="*/ 0 w 1245394"/>
                <a:gd name="connsiteY0" fmla="*/ 280988 h 431006"/>
                <a:gd name="connsiteX1" fmla="*/ 35508 w 1245394"/>
                <a:gd name="connsiteY1" fmla="*/ 191798 h 431006"/>
                <a:gd name="connsiteX2" fmla="*/ 85725 w 1245394"/>
                <a:gd name="connsiteY2" fmla="*/ 126206 h 431006"/>
                <a:gd name="connsiteX3" fmla="*/ 328612 w 1245394"/>
                <a:gd name="connsiteY3" fmla="*/ 38100 h 431006"/>
                <a:gd name="connsiteX4" fmla="*/ 621506 w 1245394"/>
                <a:gd name="connsiteY4" fmla="*/ 0 h 431006"/>
                <a:gd name="connsiteX5" fmla="*/ 919162 w 1245394"/>
                <a:gd name="connsiteY5" fmla="*/ 40481 h 431006"/>
                <a:gd name="connsiteX6" fmla="*/ 1176337 w 1245394"/>
                <a:gd name="connsiteY6" fmla="*/ 142875 h 431006"/>
                <a:gd name="connsiteX7" fmla="*/ 1238039 w 1245394"/>
                <a:gd name="connsiteY7" fmla="*/ 213230 h 431006"/>
                <a:gd name="connsiteX8" fmla="*/ 1245394 w 1245394"/>
                <a:gd name="connsiteY8" fmla="*/ 292894 h 431006"/>
                <a:gd name="connsiteX9" fmla="*/ 1207083 w 1245394"/>
                <a:gd name="connsiteY9" fmla="*/ 365630 h 431006"/>
                <a:gd name="connsiteX10" fmla="*/ 1121569 w 1245394"/>
                <a:gd name="connsiteY10" fmla="*/ 431006 h 431006"/>
                <a:gd name="connsiteX11" fmla="*/ 150019 w 1245394"/>
                <a:gd name="connsiteY11" fmla="*/ 431006 h 431006"/>
                <a:gd name="connsiteX12" fmla="*/ 61702 w 1245394"/>
                <a:gd name="connsiteY12" fmla="*/ 363248 h 431006"/>
                <a:gd name="connsiteX13" fmla="*/ 0 w 1245394"/>
                <a:gd name="connsiteY13" fmla="*/ 280988 h 431006"/>
                <a:gd name="connsiteX0" fmla="*/ 0 w 1245394"/>
                <a:gd name="connsiteY0" fmla="*/ 280988 h 431006"/>
                <a:gd name="connsiteX1" fmla="*/ 35508 w 1245394"/>
                <a:gd name="connsiteY1" fmla="*/ 191798 h 431006"/>
                <a:gd name="connsiteX2" fmla="*/ 85725 w 1245394"/>
                <a:gd name="connsiteY2" fmla="*/ 126206 h 431006"/>
                <a:gd name="connsiteX3" fmla="*/ 328612 w 1245394"/>
                <a:gd name="connsiteY3" fmla="*/ 38100 h 431006"/>
                <a:gd name="connsiteX4" fmla="*/ 621506 w 1245394"/>
                <a:gd name="connsiteY4" fmla="*/ 0 h 431006"/>
                <a:gd name="connsiteX5" fmla="*/ 919162 w 1245394"/>
                <a:gd name="connsiteY5" fmla="*/ 40481 h 431006"/>
                <a:gd name="connsiteX6" fmla="*/ 1176337 w 1245394"/>
                <a:gd name="connsiteY6" fmla="*/ 142875 h 431006"/>
                <a:gd name="connsiteX7" fmla="*/ 1238039 w 1245394"/>
                <a:gd name="connsiteY7" fmla="*/ 213230 h 431006"/>
                <a:gd name="connsiteX8" fmla="*/ 1245394 w 1245394"/>
                <a:gd name="connsiteY8" fmla="*/ 292894 h 431006"/>
                <a:gd name="connsiteX9" fmla="*/ 1207083 w 1245394"/>
                <a:gd name="connsiteY9" fmla="*/ 365630 h 431006"/>
                <a:gd name="connsiteX10" fmla="*/ 1121569 w 1245394"/>
                <a:gd name="connsiteY10" fmla="*/ 431006 h 431006"/>
                <a:gd name="connsiteX11" fmla="*/ 150019 w 1245394"/>
                <a:gd name="connsiteY11" fmla="*/ 431006 h 431006"/>
                <a:gd name="connsiteX12" fmla="*/ 61702 w 1245394"/>
                <a:gd name="connsiteY12" fmla="*/ 363248 h 431006"/>
                <a:gd name="connsiteX13" fmla="*/ 0 w 1245394"/>
                <a:gd name="connsiteY13" fmla="*/ 280988 h 431006"/>
                <a:gd name="connsiteX0" fmla="*/ 0 w 1245394"/>
                <a:gd name="connsiteY0" fmla="*/ 280988 h 431006"/>
                <a:gd name="connsiteX1" fmla="*/ 35508 w 1245394"/>
                <a:gd name="connsiteY1" fmla="*/ 191798 h 431006"/>
                <a:gd name="connsiteX2" fmla="*/ 85725 w 1245394"/>
                <a:gd name="connsiteY2" fmla="*/ 126206 h 431006"/>
                <a:gd name="connsiteX3" fmla="*/ 328612 w 1245394"/>
                <a:gd name="connsiteY3" fmla="*/ 38100 h 431006"/>
                <a:gd name="connsiteX4" fmla="*/ 621506 w 1245394"/>
                <a:gd name="connsiteY4" fmla="*/ 0 h 431006"/>
                <a:gd name="connsiteX5" fmla="*/ 919162 w 1245394"/>
                <a:gd name="connsiteY5" fmla="*/ 40481 h 431006"/>
                <a:gd name="connsiteX6" fmla="*/ 1176337 w 1245394"/>
                <a:gd name="connsiteY6" fmla="*/ 142875 h 431006"/>
                <a:gd name="connsiteX7" fmla="*/ 1238039 w 1245394"/>
                <a:gd name="connsiteY7" fmla="*/ 213230 h 431006"/>
                <a:gd name="connsiteX8" fmla="*/ 1245394 w 1245394"/>
                <a:gd name="connsiteY8" fmla="*/ 292894 h 431006"/>
                <a:gd name="connsiteX9" fmla="*/ 1207083 w 1245394"/>
                <a:gd name="connsiteY9" fmla="*/ 365630 h 431006"/>
                <a:gd name="connsiteX10" fmla="*/ 1121569 w 1245394"/>
                <a:gd name="connsiteY10" fmla="*/ 431006 h 431006"/>
                <a:gd name="connsiteX11" fmla="*/ 150019 w 1245394"/>
                <a:gd name="connsiteY11" fmla="*/ 431006 h 431006"/>
                <a:gd name="connsiteX12" fmla="*/ 61702 w 1245394"/>
                <a:gd name="connsiteY12" fmla="*/ 363248 h 431006"/>
                <a:gd name="connsiteX13" fmla="*/ 0 w 1245394"/>
                <a:gd name="connsiteY13" fmla="*/ 280988 h 431006"/>
                <a:gd name="connsiteX0" fmla="*/ 0 w 1245394"/>
                <a:gd name="connsiteY0" fmla="*/ 280988 h 431006"/>
                <a:gd name="connsiteX1" fmla="*/ 35508 w 1245394"/>
                <a:gd name="connsiteY1" fmla="*/ 191798 h 431006"/>
                <a:gd name="connsiteX2" fmla="*/ 85725 w 1245394"/>
                <a:gd name="connsiteY2" fmla="*/ 126206 h 431006"/>
                <a:gd name="connsiteX3" fmla="*/ 328612 w 1245394"/>
                <a:gd name="connsiteY3" fmla="*/ 38100 h 431006"/>
                <a:gd name="connsiteX4" fmla="*/ 621506 w 1245394"/>
                <a:gd name="connsiteY4" fmla="*/ 0 h 431006"/>
                <a:gd name="connsiteX5" fmla="*/ 919162 w 1245394"/>
                <a:gd name="connsiteY5" fmla="*/ 40481 h 431006"/>
                <a:gd name="connsiteX6" fmla="*/ 1176337 w 1245394"/>
                <a:gd name="connsiteY6" fmla="*/ 142875 h 431006"/>
                <a:gd name="connsiteX7" fmla="*/ 1238039 w 1245394"/>
                <a:gd name="connsiteY7" fmla="*/ 213230 h 431006"/>
                <a:gd name="connsiteX8" fmla="*/ 1245394 w 1245394"/>
                <a:gd name="connsiteY8" fmla="*/ 292894 h 431006"/>
                <a:gd name="connsiteX9" fmla="*/ 1207083 w 1245394"/>
                <a:gd name="connsiteY9" fmla="*/ 365630 h 431006"/>
                <a:gd name="connsiteX10" fmla="*/ 1121569 w 1245394"/>
                <a:gd name="connsiteY10" fmla="*/ 431006 h 431006"/>
                <a:gd name="connsiteX11" fmla="*/ 150019 w 1245394"/>
                <a:gd name="connsiteY11" fmla="*/ 431006 h 431006"/>
                <a:gd name="connsiteX12" fmla="*/ 61702 w 1245394"/>
                <a:gd name="connsiteY12" fmla="*/ 363248 h 431006"/>
                <a:gd name="connsiteX13" fmla="*/ 0 w 1245394"/>
                <a:gd name="connsiteY13" fmla="*/ 280988 h 431006"/>
                <a:gd name="connsiteX0" fmla="*/ 0 w 1245394"/>
                <a:gd name="connsiteY0" fmla="*/ 280988 h 431006"/>
                <a:gd name="connsiteX1" fmla="*/ 35508 w 1245394"/>
                <a:gd name="connsiteY1" fmla="*/ 191798 h 431006"/>
                <a:gd name="connsiteX2" fmla="*/ 85725 w 1245394"/>
                <a:gd name="connsiteY2" fmla="*/ 126206 h 431006"/>
                <a:gd name="connsiteX3" fmla="*/ 328612 w 1245394"/>
                <a:gd name="connsiteY3" fmla="*/ 38100 h 431006"/>
                <a:gd name="connsiteX4" fmla="*/ 621506 w 1245394"/>
                <a:gd name="connsiteY4" fmla="*/ 0 h 431006"/>
                <a:gd name="connsiteX5" fmla="*/ 919162 w 1245394"/>
                <a:gd name="connsiteY5" fmla="*/ 40481 h 431006"/>
                <a:gd name="connsiteX6" fmla="*/ 1176337 w 1245394"/>
                <a:gd name="connsiteY6" fmla="*/ 142875 h 431006"/>
                <a:gd name="connsiteX7" fmla="*/ 1238039 w 1245394"/>
                <a:gd name="connsiteY7" fmla="*/ 213230 h 431006"/>
                <a:gd name="connsiteX8" fmla="*/ 1245394 w 1245394"/>
                <a:gd name="connsiteY8" fmla="*/ 292894 h 431006"/>
                <a:gd name="connsiteX9" fmla="*/ 1207083 w 1245394"/>
                <a:gd name="connsiteY9" fmla="*/ 365630 h 431006"/>
                <a:gd name="connsiteX10" fmla="*/ 1121569 w 1245394"/>
                <a:gd name="connsiteY10" fmla="*/ 431006 h 431006"/>
                <a:gd name="connsiteX11" fmla="*/ 150019 w 1245394"/>
                <a:gd name="connsiteY11" fmla="*/ 431006 h 431006"/>
                <a:gd name="connsiteX12" fmla="*/ 61702 w 1245394"/>
                <a:gd name="connsiteY12" fmla="*/ 363248 h 431006"/>
                <a:gd name="connsiteX13" fmla="*/ 0 w 1245394"/>
                <a:gd name="connsiteY13" fmla="*/ 280988 h 431006"/>
                <a:gd name="connsiteX0" fmla="*/ 0 w 1245394"/>
                <a:gd name="connsiteY0" fmla="*/ 280988 h 431006"/>
                <a:gd name="connsiteX1" fmla="*/ 35508 w 1245394"/>
                <a:gd name="connsiteY1" fmla="*/ 191798 h 431006"/>
                <a:gd name="connsiteX2" fmla="*/ 85725 w 1245394"/>
                <a:gd name="connsiteY2" fmla="*/ 126206 h 431006"/>
                <a:gd name="connsiteX3" fmla="*/ 328612 w 1245394"/>
                <a:gd name="connsiteY3" fmla="*/ 38100 h 431006"/>
                <a:gd name="connsiteX4" fmla="*/ 621506 w 1245394"/>
                <a:gd name="connsiteY4" fmla="*/ 0 h 431006"/>
                <a:gd name="connsiteX5" fmla="*/ 919162 w 1245394"/>
                <a:gd name="connsiteY5" fmla="*/ 40481 h 431006"/>
                <a:gd name="connsiteX6" fmla="*/ 1176337 w 1245394"/>
                <a:gd name="connsiteY6" fmla="*/ 142875 h 431006"/>
                <a:gd name="connsiteX7" fmla="*/ 1238039 w 1245394"/>
                <a:gd name="connsiteY7" fmla="*/ 213230 h 431006"/>
                <a:gd name="connsiteX8" fmla="*/ 1245394 w 1245394"/>
                <a:gd name="connsiteY8" fmla="*/ 292894 h 431006"/>
                <a:gd name="connsiteX9" fmla="*/ 1207083 w 1245394"/>
                <a:gd name="connsiteY9" fmla="*/ 365630 h 431006"/>
                <a:gd name="connsiteX10" fmla="*/ 1121569 w 1245394"/>
                <a:gd name="connsiteY10" fmla="*/ 431006 h 431006"/>
                <a:gd name="connsiteX11" fmla="*/ 150019 w 1245394"/>
                <a:gd name="connsiteY11" fmla="*/ 431006 h 431006"/>
                <a:gd name="connsiteX12" fmla="*/ 61702 w 1245394"/>
                <a:gd name="connsiteY12" fmla="*/ 363248 h 431006"/>
                <a:gd name="connsiteX13" fmla="*/ 0 w 1245394"/>
                <a:gd name="connsiteY13" fmla="*/ 280988 h 431006"/>
                <a:gd name="connsiteX0" fmla="*/ 0 w 1245394"/>
                <a:gd name="connsiteY0" fmla="*/ 280988 h 431006"/>
                <a:gd name="connsiteX1" fmla="*/ 35508 w 1245394"/>
                <a:gd name="connsiteY1" fmla="*/ 191798 h 431006"/>
                <a:gd name="connsiteX2" fmla="*/ 85725 w 1245394"/>
                <a:gd name="connsiteY2" fmla="*/ 126206 h 431006"/>
                <a:gd name="connsiteX3" fmla="*/ 328612 w 1245394"/>
                <a:gd name="connsiteY3" fmla="*/ 38100 h 431006"/>
                <a:gd name="connsiteX4" fmla="*/ 621506 w 1245394"/>
                <a:gd name="connsiteY4" fmla="*/ 0 h 431006"/>
                <a:gd name="connsiteX5" fmla="*/ 919162 w 1245394"/>
                <a:gd name="connsiteY5" fmla="*/ 40481 h 431006"/>
                <a:gd name="connsiteX6" fmla="*/ 1176337 w 1245394"/>
                <a:gd name="connsiteY6" fmla="*/ 142875 h 431006"/>
                <a:gd name="connsiteX7" fmla="*/ 1238039 w 1245394"/>
                <a:gd name="connsiteY7" fmla="*/ 213230 h 431006"/>
                <a:gd name="connsiteX8" fmla="*/ 1245394 w 1245394"/>
                <a:gd name="connsiteY8" fmla="*/ 292894 h 431006"/>
                <a:gd name="connsiteX9" fmla="*/ 1207083 w 1245394"/>
                <a:gd name="connsiteY9" fmla="*/ 365630 h 431006"/>
                <a:gd name="connsiteX10" fmla="*/ 1121569 w 1245394"/>
                <a:gd name="connsiteY10" fmla="*/ 431006 h 431006"/>
                <a:gd name="connsiteX11" fmla="*/ 150019 w 1245394"/>
                <a:gd name="connsiteY11" fmla="*/ 431006 h 431006"/>
                <a:gd name="connsiteX12" fmla="*/ 61702 w 1245394"/>
                <a:gd name="connsiteY12" fmla="*/ 363248 h 431006"/>
                <a:gd name="connsiteX13" fmla="*/ 0 w 1245394"/>
                <a:gd name="connsiteY13" fmla="*/ 280988 h 431006"/>
                <a:gd name="connsiteX0" fmla="*/ 0 w 1245394"/>
                <a:gd name="connsiteY0" fmla="*/ 280988 h 431006"/>
                <a:gd name="connsiteX1" fmla="*/ 35508 w 1245394"/>
                <a:gd name="connsiteY1" fmla="*/ 191798 h 431006"/>
                <a:gd name="connsiteX2" fmla="*/ 85725 w 1245394"/>
                <a:gd name="connsiteY2" fmla="*/ 126206 h 431006"/>
                <a:gd name="connsiteX3" fmla="*/ 328612 w 1245394"/>
                <a:gd name="connsiteY3" fmla="*/ 38100 h 431006"/>
                <a:gd name="connsiteX4" fmla="*/ 621506 w 1245394"/>
                <a:gd name="connsiteY4" fmla="*/ 0 h 431006"/>
                <a:gd name="connsiteX5" fmla="*/ 919162 w 1245394"/>
                <a:gd name="connsiteY5" fmla="*/ 40481 h 431006"/>
                <a:gd name="connsiteX6" fmla="*/ 1176337 w 1245394"/>
                <a:gd name="connsiteY6" fmla="*/ 142875 h 431006"/>
                <a:gd name="connsiteX7" fmla="*/ 1238039 w 1245394"/>
                <a:gd name="connsiteY7" fmla="*/ 213230 h 431006"/>
                <a:gd name="connsiteX8" fmla="*/ 1245394 w 1245394"/>
                <a:gd name="connsiteY8" fmla="*/ 292894 h 431006"/>
                <a:gd name="connsiteX9" fmla="*/ 1207083 w 1245394"/>
                <a:gd name="connsiteY9" fmla="*/ 365630 h 431006"/>
                <a:gd name="connsiteX10" fmla="*/ 1121569 w 1245394"/>
                <a:gd name="connsiteY10" fmla="*/ 431006 h 431006"/>
                <a:gd name="connsiteX11" fmla="*/ 150019 w 1245394"/>
                <a:gd name="connsiteY11" fmla="*/ 431006 h 431006"/>
                <a:gd name="connsiteX12" fmla="*/ 61702 w 1245394"/>
                <a:gd name="connsiteY12" fmla="*/ 363248 h 431006"/>
                <a:gd name="connsiteX13" fmla="*/ 0 w 1245394"/>
                <a:gd name="connsiteY13" fmla="*/ 280988 h 431006"/>
                <a:gd name="connsiteX0" fmla="*/ 0 w 1245394"/>
                <a:gd name="connsiteY0" fmla="*/ 280988 h 431006"/>
                <a:gd name="connsiteX1" fmla="*/ 35508 w 1245394"/>
                <a:gd name="connsiteY1" fmla="*/ 191798 h 431006"/>
                <a:gd name="connsiteX2" fmla="*/ 85725 w 1245394"/>
                <a:gd name="connsiteY2" fmla="*/ 126206 h 431006"/>
                <a:gd name="connsiteX3" fmla="*/ 328612 w 1245394"/>
                <a:gd name="connsiteY3" fmla="*/ 38100 h 431006"/>
                <a:gd name="connsiteX4" fmla="*/ 621506 w 1245394"/>
                <a:gd name="connsiteY4" fmla="*/ 0 h 431006"/>
                <a:gd name="connsiteX5" fmla="*/ 919162 w 1245394"/>
                <a:gd name="connsiteY5" fmla="*/ 40481 h 431006"/>
                <a:gd name="connsiteX6" fmla="*/ 1176337 w 1245394"/>
                <a:gd name="connsiteY6" fmla="*/ 142875 h 431006"/>
                <a:gd name="connsiteX7" fmla="*/ 1238039 w 1245394"/>
                <a:gd name="connsiteY7" fmla="*/ 213230 h 431006"/>
                <a:gd name="connsiteX8" fmla="*/ 1245394 w 1245394"/>
                <a:gd name="connsiteY8" fmla="*/ 292894 h 431006"/>
                <a:gd name="connsiteX9" fmla="*/ 1207083 w 1245394"/>
                <a:gd name="connsiteY9" fmla="*/ 365630 h 431006"/>
                <a:gd name="connsiteX10" fmla="*/ 1121569 w 1245394"/>
                <a:gd name="connsiteY10" fmla="*/ 431006 h 431006"/>
                <a:gd name="connsiteX11" fmla="*/ 150019 w 1245394"/>
                <a:gd name="connsiteY11" fmla="*/ 431006 h 431006"/>
                <a:gd name="connsiteX12" fmla="*/ 61702 w 1245394"/>
                <a:gd name="connsiteY12" fmla="*/ 363248 h 431006"/>
                <a:gd name="connsiteX13" fmla="*/ 0 w 1245394"/>
                <a:gd name="connsiteY13" fmla="*/ 280988 h 43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394" h="431006">
                  <a:moveTo>
                    <a:pt x="0" y="280988"/>
                  </a:moveTo>
                  <a:cubicBezTo>
                    <a:pt x="2310" y="248082"/>
                    <a:pt x="18910" y="222322"/>
                    <a:pt x="35508" y="191798"/>
                  </a:cubicBezTo>
                  <a:lnTo>
                    <a:pt x="85725" y="126206"/>
                  </a:lnTo>
                  <a:lnTo>
                    <a:pt x="328612" y="38100"/>
                  </a:lnTo>
                  <a:lnTo>
                    <a:pt x="621506" y="0"/>
                  </a:lnTo>
                  <a:lnTo>
                    <a:pt x="919162" y="40481"/>
                  </a:lnTo>
                  <a:lnTo>
                    <a:pt x="1176337" y="142875"/>
                  </a:lnTo>
                  <a:cubicBezTo>
                    <a:pt x="1236593" y="196490"/>
                    <a:pt x="1225409" y="188191"/>
                    <a:pt x="1238039" y="213230"/>
                  </a:cubicBezTo>
                  <a:cubicBezTo>
                    <a:pt x="1250016" y="249310"/>
                    <a:pt x="1242942" y="266339"/>
                    <a:pt x="1245394" y="292894"/>
                  </a:cubicBezTo>
                  <a:cubicBezTo>
                    <a:pt x="1234211" y="333808"/>
                    <a:pt x="1225410" y="339003"/>
                    <a:pt x="1207083" y="365630"/>
                  </a:cubicBezTo>
                  <a:lnTo>
                    <a:pt x="1121569" y="431006"/>
                  </a:lnTo>
                  <a:lnTo>
                    <a:pt x="150019" y="431006"/>
                  </a:lnTo>
                  <a:cubicBezTo>
                    <a:pt x="126136" y="404451"/>
                    <a:pt x="85585" y="389803"/>
                    <a:pt x="61702" y="363248"/>
                  </a:cubicBezTo>
                  <a:cubicBezTo>
                    <a:pt x="41135" y="335828"/>
                    <a:pt x="18186" y="325077"/>
                    <a:pt x="0" y="280988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22"/>
          <p:cNvSpPr txBox="1"/>
          <p:nvPr/>
        </p:nvSpPr>
        <p:spPr>
          <a:xfrm>
            <a:off x="6207334" y="332656"/>
            <a:ext cx="5660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Field of View Assistant (</a:t>
            </a:r>
            <a:r>
              <a:rPr lang="de-DE" sz="3200" dirty="0" err="1"/>
              <a:t>FoVA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81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22226" y="1196752"/>
            <a:ext cx="7762006" cy="516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-1588" algn="l"/>
            <a:r>
              <a:rPr lang="en-US" sz="2400" b="1" dirty="0"/>
              <a:t>OICA position on Augmented Field of Vision</a:t>
            </a:r>
          </a:p>
          <a:p>
            <a:pPr marL="1588" lvl="1" indent="-1588" algn="l"/>
            <a:endParaRPr lang="en-US" sz="2400" b="1" dirty="0"/>
          </a:p>
          <a:p>
            <a:pPr marL="1588" lvl="1" indent="-1588" algn="l"/>
            <a:r>
              <a:rPr lang="en-US" sz="2000" dirty="0"/>
              <a:t>FOVA is beneficial to safety and regulatory compliant if:</a:t>
            </a:r>
          </a:p>
          <a:p>
            <a:pPr lvl="1" indent="-457200" algn="l">
              <a:buAutoNum type="arabicPeriod"/>
            </a:pPr>
            <a:r>
              <a:rPr lang="en-US" sz="2000" dirty="0"/>
              <a:t>Light Transmission complies to harmonized regulation </a:t>
            </a:r>
            <a:br>
              <a:rPr lang="en-US" sz="2000" dirty="0"/>
            </a:br>
            <a:r>
              <a:rPr lang="en-US" sz="2000" dirty="0"/>
              <a:t>UN R43: LT &gt; 70%</a:t>
            </a:r>
          </a:p>
          <a:p>
            <a:pPr lvl="1" indent="-457200" algn="l">
              <a:buAutoNum type="arabicPeriod"/>
            </a:pPr>
            <a:r>
              <a:rPr lang="en-US" sz="2000" dirty="0"/>
              <a:t>Direct view obstructions comply to Regulation UN R125, with additional </a:t>
            </a:r>
            <a:r>
              <a:rPr lang="en-US" sz="2000" b="1" dirty="0"/>
              <a:t>overlay relevance </a:t>
            </a:r>
            <a:r>
              <a:rPr lang="en-US" sz="2000" dirty="0"/>
              <a:t>in case it appears above -1° (plane set from eyes positions):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6207334" y="332656"/>
            <a:ext cx="5660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Field of View Assistant (</a:t>
            </a:r>
            <a:r>
              <a:rPr lang="de-DE" sz="3200" dirty="0" err="1"/>
              <a:t>FoVA</a:t>
            </a:r>
            <a:r>
              <a:rPr lang="de-DE" sz="3200" dirty="0"/>
              <a:t>)</a:t>
            </a:r>
          </a:p>
        </p:txBody>
      </p:sp>
      <p:sp>
        <p:nvSpPr>
          <p:cNvPr id="2" name="Flèche droite 1">
            <a:hlinkClick r:id="rId3" action="ppaction://hlinksldjump"/>
          </p:cNvPr>
          <p:cNvSpPr/>
          <p:nvPr/>
        </p:nvSpPr>
        <p:spPr>
          <a:xfrm>
            <a:off x="8711315" y="2910605"/>
            <a:ext cx="2844316" cy="950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See examples 1 and 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4943" t="36828" r="59728" b="41042"/>
          <a:stretch/>
        </p:blipFill>
        <p:spPr>
          <a:xfrm>
            <a:off x="8559521" y="1010804"/>
            <a:ext cx="3147904" cy="1851709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07368" y="4149080"/>
            <a:ext cx="8632576" cy="22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8788" lvl="4" indent="-1588" algn="l">
              <a:spcBef>
                <a:spcPts val="1200"/>
              </a:spcBef>
            </a:pPr>
            <a:r>
              <a:rPr lang="en-US" dirty="0">
                <a:solidFill>
                  <a:schemeClr val="accent6"/>
                </a:solidFill>
              </a:rPr>
              <a:t>a.	FOVA must highlight real view and never mask it,</a:t>
            </a:r>
          </a:p>
          <a:p>
            <a:pPr marL="458788" lvl="4" indent="-1588" algn="l">
              <a:spcBef>
                <a:spcPts val="1200"/>
              </a:spcBef>
            </a:pPr>
            <a:r>
              <a:rPr lang="en-US" dirty="0">
                <a:solidFill>
                  <a:schemeClr val="accent6"/>
                </a:solidFill>
              </a:rPr>
              <a:t>b.	FOVA must not be permanent,</a:t>
            </a:r>
          </a:p>
          <a:p>
            <a:pPr marL="458788" lvl="4" indent="-1588" algn="l">
              <a:spcBef>
                <a:spcPts val="1200"/>
              </a:spcBef>
            </a:pPr>
            <a:r>
              <a:rPr lang="en-US" dirty="0">
                <a:solidFill>
                  <a:schemeClr val="accent6"/>
                </a:solidFill>
              </a:rPr>
              <a:t>c.	Light intensity/contrast must be tunable to driver’s convenience,</a:t>
            </a:r>
          </a:p>
          <a:p>
            <a:pPr marL="458788" lvl="4" indent="-1588" algn="l">
              <a:spcBef>
                <a:spcPts val="1200"/>
              </a:spcBef>
            </a:pPr>
            <a:r>
              <a:rPr lang="en-US" dirty="0">
                <a:solidFill>
                  <a:schemeClr val="accent6"/>
                </a:solidFill>
              </a:rPr>
              <a:t>d.	Display reliability/relevance must satisfy best standards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      (no excessive information, no missing information).</a:t>
            </a:r>
          </a:p>
        </p:txBody>
      </p:sp>
      <p:pic>
        <p:nvPicPr>
          <p:cNvPr id="11" name="Picture 2" descr="D:\Ansgar 151116\Gesetze\GRSG\Augmented View\image_1.d4ae24c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17360" r="17381" b="28784"/>
          <a:stretch/>
        </p:blipFill>
        <p:spPr bwMode="auto">
          <a:xfrm>
            <a:off x="8491479" y="4048756"/>
            <a:ext cx="3493051" cy="157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droite 11">
            <a:hlinkClick r:id="rId6" action="ppaction://hlinksldjump"/>
          </p:cNvPr>
          <p:cNvSpPr/>
          <p:nvPr/>
        </p:nvSpPr>
        <p:spPr>
          <a:xfrm>
            <a:off x="8760296" y="5733256"/>
            <a:ext cx="2844316" cy="896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See examples 3 and 4</a:t>
            </a:r>
          </a:p>
        </p:txBody>
      </p:sp>
    </p:spTree>
    <p:extLst>
      <p:ext uri="{BB962C8B-B14F-4D97-AF65-F5344CB8AC3E}">
        <p14:creationId xmlns:p14="http://schemas.microsoft.com/office/powerpoint/2010/main" val="90005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44302" y="1768624"/>
            <a:ext cx="11756354" cy="490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57188" algn="l"/>
            <a:r>
              <a:rPr lang="fr-FR" kern="0" dirty="0" err="1"/>
              <a:t>Elements</a:t>
            </a:r>
            <a:r>
              <a:rPr lang="fr-FR" kern="0" dirty="0"/>
              <a:t> of discussion: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kern="0" dirty="0"/>
              <a:t>Field of </a:t>
            </a:r>
            <a:r>
              <a:rPr lang="fr-FR" sz="2000" kern="0" dirty="0" err="1"/>
              <a:t>View</a:t>
            </a:r>
            <a:r>
              <a:rPr lang="fr-FR" sz="2000" kern="0" dirty="0"/>
              <a:t> Assistant, </a:t>
            </a:r>
            <a:r>
              <a:rPr lang="fr-FR" sz="2000" kern="0" dirty="0" err="1"/>
              <a:t>including</a:t>
            </a:r>
            <a:r>
              <a:rPr lang="fr-FR" sz="2000" kern="0" dirty="0"/>
              <a:t> </a:t>
            </a:r>
            <a:r>
              <a:rPr lang="fr-FR" sz="2000" kern="0" dirty="0" err="1"/>
              <a:t>augmented</a:t>
            </a:r>
            <a:r>
              <a:rPr lang="fr-FR" sz="2000" kern="0" dirty="0"/>
              <a:t> reality, </a:t>
            </a:r>
            <a:r>
              <a:rPr lang="fr-FR" sz="2000" kern="0" dirty="0" err="1"/>
              <a:t>is</a:t>
            </a:r>
            <a:r>
              <a:rPr lang="fr-FR" sz="2000" kern="0" dirty="0"/>
              <a:t> a </a:t>
            </a:r>
            <a:r>
              <a:rPr lang="fr-FR" sz="2000" b="1" kern="0" dirty="0" err="1"/>
              <a:t>means</a:t>
            </a:r>
            <a:r>
              <a:rPr lang="fr-FR" sz="2000" b="1" kern="0" dirty="0"/>
              <a:t> for </a:t>
            </a:r>
            <a:r>
              <a:rPr lang="fr-FR" sz="2000" b="1" kern="0" dirty="0" err="1"/>
              <a:t>safety</a:t>
            </a:r>
            <a:r>
              <a:rPr lang="fr-FR" sz="2000" b="1" kern="0" dirty="0"/>
              <a:t> </a:t>
            </a:r>
            <a:r>
              <a:rPr lang="fr-FR" sz="2000" kern="0" dirty="0" err="1"/>
              <a:t>benefit</a:t>
            </a:r>
            <a:endParaRPr lang="fr-FR" sz="2000" kern="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kern="0" dirty="0"/>
              <a:t>Augmented Field of Vision (AFV) is </a:t>
            </a:r>
            <a:r>
              <a:rPr lang="en-US" sz="2000" b="1" kern="0" dirty="0"/>
              <a:t>not defined in UN R125 </a:t>
            </a:r>
            <a:r>
              <a:rPr lang="en-US" sz="2000" kern="0" dirty="0"/>
              <a:t>but is expected to provide the same beneficiary step as Head Up Displays did.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kern="0" dirty="0"/>
              <a:t>Augmented Field of Vision (AFV) must comply with relevant design requirements: 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US" sz="1600" kern="0" dirty="0"/>
              <a:t>Should support the addition of </a:t>
            </a:r>
            <a:r>
              <a:rPr lang="en-US" sz="1600" b="1" kern="0" dirty="0"/>
              <a:t>relevant driving information</a:t>
            </a:r>
            <a:r>
              <a:rPr lang="en-US" sz="1600" kern="0" dirty="0"/>
              <a:t> </a:t>
            </a:r>
            <a:r>
              <a:rPr lang="en-US" sz="1800" kern="0" dirty="0"/>
              <a:t>(</a:t>
            </a:r>
            <a:r>
              <a:rPr lang="en-US" sz="1600" dirty="0"/>
              <a:t>increase driver’s awareness ; </a:t>
            </a:r>
            <a:r>
              <a:rPr lang="fr-FR" sz="1600" dirty="0" err="1"/>
              <a:t>avoid</a:t>
            </a:r>
            <a:r>
              <a:rPr lang="fr-FR" sz="1600" dirty="0"/>
              <a:t> driver distraction)</a:t>
            </a:r>
            <a:endParaRPr lang="en-US" sz="1600" kern="0" dirty="0"/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US" sz="1600" kern="0" dirty="0"/>
              <a:t>May merge relevant information in the mandatory </a:t>
            </a:r>
            <a:r>
              <a:rPr lang="en-US" sz="1600" b="1" kern="0" dirty="0"/>
              <a:t>Field of Vision</a:t>
            </a:r>
            <a:r>
              <a:rPr lang="en-US" sz="1600" kern="0" dirty="0"/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kern="0" dirty="0"/>
              <a:t>Uncertainty as to whether Type Approval Authorities can support agreement on regulatory compliance.</a:t>
            </a:r>
            <a:endParaRPr lang="fr-FR" sz="800" kern="0" dirty="0">
              <a:ea typeface="+mn-ea"/>
              <a:cs typeface="+mn-cs"/>
            </a:endParaRPr>
          </a:p>
          <a:p>
            <a:pPr lvl="1" algn="l"/>
            <a:endParaRPr lang="fr-FR" sz="800" kern="0" dirty="0">
              <a:ea typeface="+mn-ea"/>
              <a:cs typeface="+mn-cs"/>
            </a:endParaRPr>
          </a:p>
          <a:p>
            <a:pPr lvl="1" algn="l"/>
            <a:r>
              <a:rPr lang="fr-FR" sz="3200" kern="0" dirty="0" err="1">
                <a:ea typeface="+mn-ea"/>
                <a:cs typeface="+mn-cs"/>
              </a:rPr>
              <a:t>Expected</a:t>
            </a:r>
            <a:r>
              <a:rPr lang="fr-FR" sz="3200" kern="0" dirty="0">
                <a:ea typeface="+mn-ea"/>
                <a:cs typeface="+mn-cs"/>
              </a:rPr>
              <a:t> GRSG guidance: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fr-FR" sz="2000" kern="0" dirty="0"/>
              <a:t>Is Field of </a:t>
            </a:r>
            <a:r>
              <a:rPr lang="fr-FR" sz="2000" kern="0" dirty="0" err="1"/>
              <a:t>View</a:t>
            </a:r>
            <a:r>
              <a:rPr lang="fr-FR" sz="2000" kern="0" dirty="0"/>
              <a:t> Assistant (</a:t>
            </a:r>
            <a:r>
              <a:rPr lang="fr-FR" sz="2000" kern="0" dirty="0" err="1"/>
              <a:t>FoVA</a:t>
            </a:r>
            <a:r>
              <a:rPr lang="fr-FR" sz="2000" kern="0" dirty="0"/>
              <a:t>) of </a:t>
            </a:r>
            <a:r>
              <a:rPr lang="fr-FR" sz="2000" kern="0" dirty="0" err="1"/>
              <a:t>safety</a:t>
            </a:r>
            <a:r>
              <a:rPr lang="fr-FR" sz="2000" kern="0" dirty="0"/>
              <a:t> </a:t>
            </a:r>
            <a:r>
              <a:rPr lang="fr-FR" sz="2000" kern="0" dirty="0" err="1"/>
              <a:t>benefit</a:t>
            </a:r>
            <a:r>
              <a:rPr lang="fr-FR" sz="2000" kern="0" dirty="0"/>
              <a:t>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fr-FR" sz="2000" kern="0" dirty="0"/>
              <a:t>Can GRSG </a:t>
            </a:r>
            <a:r>
              <a:rPr lang="fr-FR" sz="2000" kern="0" dirty="0" err="1"/>
              <a:t>reach</a:t>
            </a:r>
            <a:r>
              <a:rPr lang="fr-FR" sz="2000" kern="0" dirty="0"/>
              <a:t> a consensus position on </a:t>
            </a:r>
            <a:r>
              <a:rPr lang="fr-FR" sz="2000" kern="0" dirty="0" err="1"/>
              <a:t>Augmented</a:t>
            </a:r>
            <a:r>
              <a:rPr lang="fr-FR" sz="2000" kern="0" dirty="0"/>
              <a:t> Field of Vision (AFV) ?</a:t>
            </a:r>
          </a:p>
          <a:p>
            <a:pPr marL="914400" lvl="1" indent="-457200" algn="l">
              <a:buFont typeface="+mj-lt"/>
              <a:buAutoNum type="arabicPeriod"/>
            </a:pPr>
            <a:endParaRPr lang="fr-FR" sz="2000" kern="0" dirty="0"/>
          </a:p>
          <a:p>
            <a:pPr lvl="1" algn="l"/>
            <a:endParaRPr lang="fr-FR" sz="2000" kern="0" dirty="0"/>
          </a:p>
          <a:p>
            <a:pPr lvl="1" algn="l"/>
            <a:endParaRPr lang="fr-FR" sz="1600" kern="0" dirty="0">
              <a:solidFill>
                <a:srgbClr val="7030A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kern="0" dirty="0"/>
              <a:t>Direct driving field of vision,</a:t>
            </a:r>
            <a:br>
              <a:rPr lang="en-GB" sz="5400" kern="0" dirty="0"/>
            </a:br>
            <a:r>
              <a:rPr lang="en-GB" sz="3200" kern="0" dirty="0"/>
              <a:t>Regulation No.125</a:t>
            </a:r>
            <a:br>
              <a:rPr lang="en-GB" sz="2400" kern="0" dirty="0"/>
            </a:br>
            <a:endParaRPr lang="en-GB" sz="3600" kern="0" dirty="0"/>
          </a:p>
        </p:txBody>
      </p:sp>
    </p:spTree>
    <p:extLst>
      <p:ext uri="{BB962C8B-B14F-4D97-AF65-F5344CB8AC3E}">
        <p14:creationId xmlns:p14="http://schemas.microsoft.com/office/powerpoint/2010/main" val="377189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Examples,</a:t>
            </a:r>
          </a:p>
        </p:txBody>
      </p:sp>
    </p:spTree>
    <p:extLst>
      <p:ext uri="{BB962C8B-B14F-4D97-AF65-F5344CB8AC3E}">
        <p14:creationId xmlns:p14="http://schemas.microsoft.com/office/powerpoint/2010/main" val="358854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tx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-54660" y="-103946"/>
            <a:ext cx="1489683" cy="1660737"/>
            <a:chOff x="20290" y="17586"/>
            <a:chExt cx="1271464" cy="1484784"/>
          </a:xfrm>
        </p:grpSpPr>
        <p:sp>
          <p:nvSpPr>
            <p:cNvPr id="13" name="Rectangle 12"/>
            <p:cNvSpPr/>
            <p:nvPr/>
          </p:nvSpPr>
          <p:spPr>
            <a:xfrm>
              <a:off x="20290" y="17586"/>
              <a:ext cx="1271464" cy="14847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5" y="332656"/>
              <a:ext cx="800746" cy="805988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480" t="27903" r="54186" b="1114"/>
          <a:stretch/>
        </p:blipFill>
        <p:spPr>
          <a:xfrm>
            <a:off x="5735960" y="-34507"/>
            <a:ext cx="4608512" cy="69290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735960" y="2996952"/>
            <a:ext cx="4680520" cy="2053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24"/>
          <p:cNvSpPr txBox="1"/>
          <p:nvPr/>
        </p:nvSpPr>
        <p:spPr>
          <a:xfrm>
            <a:off x="3503712" y="6128156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Source: PSA - 2015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6207334" y="332656"/>
            <a:ext cx="5752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Field of View Assistant (FOVA)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75519" y="8367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Example 1 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51384" y="2132856"/>
            <a:ext cx="4032449" cy="2449291"/>
            <a:chOff x="551384" y="2132856"/>
            <a:chExt cx="4032449" cy="244929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/>
            <a:srcRect l="3101" t="1629" r="55045" b="72772"/>
            <a:stretch/>
          </p:blipFill>
          <p:spPr>
            <a:xfrm>
              <a:off x="695401" y="2132856"/>
              <a:ext cx="3888432" cy="223326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51384" y="2277890"/>
              <a:ext cx="144016" cy="2304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1424" y="2492896"/>
              <a:ext cx="26671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270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tx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49604" t="27903" r="1566" b="10193"/>
          <a:stretch/>
        </p:blipFill>
        <p:spPr>
          <a:xfrm>
            <a:off x="5735960" y="95"/>
            <a:ext cx="5760640" cy="6857905"/>
          </a:xfrm>
          <a:prstGeom prst="rect">
            <a:avLst/>
          </a:prstGeom>
        </p:spPr>
      </p:pic>
      <p:sp>
        <p:nvSpPr>
          <p:cNvPr id="9" name="TextBox 22"/>
          <p:cNvSpPr txBox="1"/>
          <p:nvPr/>
        </p:nvSpPr>
        <p:spPr>
          <a:xfrm>
            <a:off x="6207334" y="332656"/>
            <a:ext cx="5752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Field of View Assistant (FOVA)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551384" y="2060848"/>
            <a:ext cx="4082813" cy="2436824"/>
            <a:chOff x="551384" y="2060848"/>
            <a:chExt cx="4082813" cy="2436824"/>
          </a:xfrm>
        </p:grpSpPr>
        <p:grpSp>
          <p:nvGrpSpPr>
            <p:cNvPr id="8" name="Groupe 7"/>
            <p:cNvGrpSpPr/>
            <p:nvPr/>
          </p:nvGrpSpPr>
          <p:grpSpPr>
            <a:xfrm>
              <a:off x="551384" y="2060848"/>
              <a:ext cx="4082813" cy="2436824"/>
              <a:chOff x="551384" y="2277889"/>
              <a:chExt cx="4082813" cy="2304258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3"/>
              <a:srcRect l="54353" t="1462" r="6117" b="72772"/>
              <a:stretch/>
            </p:blipFill>
            <p:spPr>
              <a:xfrm>
                <a:off x="551384" y="2334191"/>
                <a:ext cx="3672408" cy="2247956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223792" y="2277889"/>
                <a:ext cx="410405" cy="23042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236296" y="2492896"/>
              <a:ext cx="26671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775519" y="8367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Example 2 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3503712" y="6128156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Source: PSA - 2015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Bouton d'action : Accueil 4">
            <a:hlinkClick r:id="rId4" action="ppaction://hlinksldjump" highlightClick="1"/>
          </p:cNvPr>
          <p:cNvSpPr/>
          <p:nvPr/>
        </p:nvSpPr>
        <p:spPr>
          <a:xfrm>
            <a:off x="11615936" y="3300916"/>
            <a:ext cx="576064" cy="3693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e 13"/>
          <p:cNvGrpSpPr/>
          <p:nvPr/>
        </p:nvGrpSpPr>
        <p:grpSpPr>
          <a:xfrm>
            <a:off x="-54660" y="-103946"/>
            <a:ext cx="1489683" cy="1660737"/>
            <a:chOff x="20290" y="17586"/>
            <a:chExt cx="1271464" cy="1484784"/>
          </a:xfrm>
        </p:grpSpPr>
        <p:sp>
          <p:nvSpPr>
            <p:cNvPr id="15" name="Rectangle 14"/>
            <p:cNvSpPr/>
            <p:nvPr/>
          </p:nvSpPr>
          <p:spPr>
            <a:xfrm>
              <a:off x="20290" y="17586"/>
              <a:ext cx="1271464" cy="148478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5" y="332656"/>
              <a:ext cx="800746" cy="805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2078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 et format 16x9" id="{85D48C29-F5D1-45D1-86B0-358C96AA2DC8}" vid="{438186FC-A8D2-4D68-B072-911AEBB13642}"/>
    </a:ext>
  </a:extLst>
</a:theme>
</file>

<file path=ppt/theme/theme2.xml><?xml version="1.0" encoding="utf-8"?>
<a:theme xmlns:a="http://schemas.openxmlformats.org/drawingml/2006/main" name="1_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 et format 16x9" id="{85D48C29-F5D1-45D1-86B0-358C96AA2DC8}" vid="{438186FC-A8D2-4D68-B072-911AEBB13642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OICA PP Template (16_9)</Template>
  <TotalTime>12504</TotalTime>
  <Words>1167</Words>
  <Application>Microsoft Office PowerPoint</Application>
  <PresentationFormat>Widescreen</PresentationFormat>
  <Paragraphs>173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AvertaStd-Regular</vt:lpstr>
      <vt:lpstr>Arial</vt:lpstr>
      <vt:lpstr>Calibri</vt:lpstr>
      <vt:lpstr>Courier New</vt:lpstr>
      <vt:lpstr>Wingdings</vt:lpstr>
      <vt:lpstr>Masque présentation OICA</vt:lpstr>
      <vt:lpstr>1_Masque présentation OICA</vt:lpstr>
      <vt:lpstr>Direct driving field of vision: Toward a Field of View Assistant (FOVA)  UN Regulation No.125</vt:lpstr>
      <vt:lpstr>Direct driving field of vision, Regulation n°125 </vt:lpstr>
      <vt:lpstr>PowerPoint Presentation</vt:lpstr>
      <vt:lpstr>PowerPoint Presentation</vt:lpstr>
      <vt:lpstr>PowerPoint Presentation</vt:lpstr>
      <vt:lpstr>PowerPoint Presentation</vt:lpstr>
      <vt:lpstr>Examples,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Annexes,</vt:lpstr>
      <vt:lpstr>PowerPoint Presentation</vt:lpstr>
      <vt:lpstr>PowerPoint Presentation</vt:lpstr>
      <vt:lpstr>PowerPoint Presentation</vt:lpstr>
    </vt:vector>
  </TitlesOfParts>
  <Company>PEUGEOT CITROEN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MOREAU - U161387</dc:creator>
  <cp:lastModifiedBy>Francois E. Guichard</cp:lastModifiedBy>
  <cp:revision>449</cp:revision>
  <cp:lastPrinted>2019-04-12T07:45:28Z</cp:lastPrinted>
  <dcterms:created xsi:type="dcterms:W3CDTF">2019-03-27T12:30:47Z</dcterms:created>
  <dcterms:modified xsi:type="dcterms:W3CDTF">2019-10-07T10:26:14Z</dcterms:modified>
</cp:coreProperties>
</file>