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1" r:id="rId2"/>
    <p:sldId id="277" r:id="rId3"/>
    <p:sldId id="274" r:id="rId4"/>
    <p:sldId id="279" r:id="rId5"/>
    <p:sldId id="265" r:id="rId6"/>
    <p:sldId id="266" r:id="rId7"/>
    <p:sldId id="275" r:id="rId8"/>
    <p:sldId id="267" r:id="rId9"/>
    <p:sldId id="268" r:id="rId10"/>
    <p:sldId id="280" r:id="rId11"/>
    <p:sldId id="269" r:id="rId12"/>
    <p:sldId id="278" r:id="rId13"/>
    <p:sldId id="270" r:id="rId14"/>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07" autoAdjust="0"/>
    <p:restoredTop sz="76491" autoAdjust="0"/>
  </p:normalViewPr>
  <p:slideViewPr>
    <p:cSldViewPr>
      <p:cViewPr varScale="1">
        <p:scale>
          <a:sx n="58" d="100"/>
          <a:sy n="58" d="100"/>
        </p:scale>
        <p:origin x="1212"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03/04/2019</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Review of tabled documents</a:t>
            </a:r>
            <a:r>
              <a:rPr lang="en-GB" baseline="0" dirty="0"/>
              <a:t> including work as introduced from previous IWVTA ambassador to bring R116 in R0’s annex. </a:t>
            </a:r>
          </a:p>
          <a:p>
            <a:r>
              <a:rPr lang="en-GB" baseline="0" dirty="0"/>
              <a:t>Working documents already commented as per GRSG-115’s report ECE-TRANS-WP29-GRSG-94e  (chapter XIII, §46 to 49), not detailed in that summary.</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1</a:t>
            </a:fld>
            <a:endParaRPr lang="en-GB"/>
          </a:p>
        </p:txBody>
      </p:sp>
    </p:spTree>
    <p:extLst>
      <p:ext uri="{BB962C8B-B14F-4D97-AF65-F5344CB8AC3E}">
        <p14:creationId xmlns:p14="http://schemas.microsoft.com/office/powerpoint/2010/main" val="1776137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dirty="0" err="1">
                <a:sym typeface="Wingdings" panose="05000000000000000000" pitchFamily="2" charset="2"/>
              </a:rPr>
              <a:t>Working</a:t>
            </a:r>
            <a:r>
              <a:rPr lang="fr-FR" sz="1200" dirty="0">
                <a:sym typeface="Wingdings" panose="05000000000000000000" pitchFamily="2" charset="2"/>
              </a:rPr>
              <a:t> document for adoption.</a:t>
            </a:r>
          </a:p>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dirty="0">
                <a:sym typeface="Wingdings" panose="05000000000000000000" pitchFamily="2" charset="2"/>
              </a:rPr>
              <a:t>Last </a:t>
            </a:r>
            <a:r>
              <a:rPr lang="fr-FR" sz="1200" dirty="0"/>
              <a:t>call for </a:t>
            </a:r>
            <a:r>
              <a:rPr lang="fr-FR" sz="1200" dirty="0" err="1"/>
              <a:t>comments</a:t>
            </a:r>
            <a:r>
              <a:rPr lang="fr-FR" sz="1200" dirty="0"/>
              <a:t> by end of May 2019, </a:t>
            </a:r>
            <a:r>
              <a:rPr lang="fr-FR" sz="1200" dirty="0" err="1"/>
              <a:t>aiming</a:t>
            </a:r>
            <a:r>
              <a:rPr lang="fr-FR" sz="1200" dirty="0"/>
              <a:t> official documents for adoption at GRSG-117, </a:t>
            </a:r>
            <a:r>
              <a:rPr lang="fr-FR" sz="1200" dirty="0" err="1"/>
              <a:t>October</a:t>
            </a:r>
            <a:r>
              <a:rPr lang="fr-FR" sz="1200" dirty="0"/>
              <a:t> 2019.</a:t>
            </a:r>
          </a:p>
          <a:p>
            <a:r>
              <a:rPr lang="en-GB" dirty="0"/>
              <a:t>.. as such, and with last discussion &amp;</a:t>
            </a:r>
            <a:r>
              <a:rPr lang="en-GB" baseline="0" dirty="0"/>
              <a:t> comments: need for further work &amp; TF ?</a:t>
            </a:r>
          </a:p>
          <a:p>
            <a:pPr lvl="1">
              <a:buFont typeface="Wingdings" panose="05000000000000000000" pitchFamily="2" charset="2"/>
              <a:buChar char="Ø"/>
            </a:pPr>
            <a:r>
              <a:rPr lang="fr-FR" sz="1050" dirty="0">
                <a:solidFill>
                  <a:srgbClr val="7030A0"/>
                </a:solidFill>
              </a:rPr>
              <a:t> </a:t>
            </a:r>
            <a:r>
              <a:rPr lang="fr-FR" sz="1050" dirty="0" err="1">
                <a:solidFill>
                  <a:srgbClr val="7030A0"/>
                </a:solidFill>
              </a:rPr>
              <a:t>Need</a:t>
            </a:r>
            <a:r>
              <a:rPr lang="fr-FR" sz="1050" dirty="0">
                <a:solidFill>
                  <a:srgbClr val="7030A0"/>
                </a:solidFill>
              </a:rPr>
              <a:t> for </a:t>
            </a:r>
            <a:r>
              <a:rPr lang="fr-FR" sz="1050" dirty="0" err="1">
                <a:solidFill>
                  <a:srgbClr val="7030A0"/>
                </a:solidFill>
              </a:rPr>
              <a:t>further</a:t>
            </a:r>
            <a:r>
              <a:rPr lang="fr-FR" sz="1050" dirty="0">
                <a:solidFill>
                  <a:srgbClr val="7030A0"/>
                </a:solidFill>
              </a:rPr>
              <a:t> (key) </a:t>
            </a:r>
            <a:r>
              <a:rPr lang="fr-FR" sz="1050" dirty="0" err="1">
                <a:solidFill>
                  <a:srgbClr val="7030A0"/>
                </a:solidFill>
              </a:rPr>
              <a:t>definition</a:t>
            </a:r>
            <a:r>
              <a:rPr lang="fr-FR" sz="1050" dirty="0">
                <a:solidFill>
                  <a:srgbClr val="7030A0"/>
                </a:solidFill>
              </a:rPr>
              <a:t>/</a:t>
            </a:r>
            <a:r>
              <a:rPr lang="fr-FR" sz="1050" dirty="0" err="1">
                <a:solidFill>
                  <a:srgbClr val="7030A0"/>
                </a:solidFill>
              </a:rPr>
              <a:t>testing</a:t>
            </a:r>
            <a:endParaRPr lang="fr-FR" sz="1050" dirty="0">
              <a:solidFill>
                <a:srgbClr val="7030A0"/>
              </a:solidFill>
            </a:endParaRPr>
          </a:p>
          <a:p>
            <a:pPr lvl="1">
              <a:buFont typeface="Wingdings" panose="05000000000000000000" pitchFamily="2" charset="2"/>
              <a:buChar char="Ø"/>
            </a:pPr>
            <a:r>
              <a:rPr lang="fr-FR" sz="1050" dirty="0">
                <a:solidFill>
                  <a:srgbClr val="7030A0"/>
                </a:solidFill>
              </a:rPr>
              <a:t> </a:t>
            </a:r>
            <a:r>
              <a:rPr lang="fr-FR" sz="1050" dirty="0" err="1">
                <a:solidFill>
                  <a:srgbClr val="7030A0"/>
                </a:solidFill>
              </a:rPr>
              <a:t>Need</a:t>
            </a:r>
            <a:r>
              <a:rPr lang="fr-FR" sz="1050" dirty="0">
                <a:solidFill>
                  <a:srgbClr val="7030A0"/>
                </a:solidFill>
              </a:rPr>
              <a:t> for new </a:t>
            </a:r>
            <a:r>
              <a:rPr lang="fr-FR" sz="1050" dirty="0" err="1">
                <a:solidFill>
                  <a:srgbClr val="7030A0"/>
                </a:solidFill>
              </a:rPr>
              <a:t>regulation</a:t>
            </a:r>
            <a:r>
              <a:rPr lang="fr-FR" sz="1050" dirty="0">
                <a:solidFill>
                  <a:srgbClr val="7030A0"/>
                </a:solidFill>
              </a:rPr>
              <a:t> (</a:t>
            </a:r>
            <a:r>
              <a:rPr lang="fr-FR" sz="1050" dirty="0" err="1">
                <a:solidFill>
                  <a:srgbClr val="7030A0"/>
                </a:solidFill>
              </a:rPr>
              <a:t>e.g</a:t>
            </a:r>
            <a:r>
              <a:rPr lang="fr-FR" sz="1050" dirty="0">
                <a:solidFill>
                  <a:srgbClr val="7030A0"/>
                </a:solidFill>
              </a:rPr>
              <a:t>. </a:t>
            </a:r>
            <a:r>
              <a:rPr lang="fr-FR" sz="1050" dirty="0" err="1">
                <a:solidFill>
                  <a:srgbClr val="7030A0"/>
                </a:solidFill>
              </a:rPr>
              <a:t>tracking</a:t>
            </a:r>
            <a:r>
              <a:rPr lang="fr-FR" sz="1050" dirty="0">
                <a:solidFill>
                  <a:srgbClr val="7030A0"/>
                </a:solidFill>
              </a:rPr>
              <a:t>..)</a:t>
            </a:r>
          </a:p>
          <a:p>
            <a:pPr lvl="1">
              <a:buFont typeface="Wingdings" panose="05000000000000000000" pitchFamily="2" charset="2"/>
              <a:buChar char="Ø"/>
            </a:pPr>
            <a:r>
              <a:rPr lang="fr-FR" sz="1050" dirty="0">
                <a:solidFill>
                  <a:srgbClr val="7030A0"/>
                </a:solidFill>
              </a:rPr>
              <a:t> </a:t>
            </a:r>
            <a:r>
              <a:rPr lang="fr-FR" sz="1050" dirty="0" err="1">
                <a:solidFill>
                  <a:srgbClr val="7030A0"/>
                </a:solidFill>
              </a:rPr>
              <a:t>Need</a:t>
            </a:r>
            <a:r>
              <a:rPr lang="fr-FR" sz="1050" dirty="0">
                <a:solidFill>
                  <a:srgbClr val="7030A0"/>
                </a:solidFill>
              </a:rPr>
              <a:t> for </a:t>
            </a:r>
            <a:r>
              <a:rPr lang="fr-FR" sz="1050" dirty="0" err="1">
                <a:solidFill>
                  <a:srgbClr val="7030A0"/>
                </a:solidFill>
              </a:rPr>
              <a:t>further</a:t>
            </a:r>
            <a:r>
              <a:rPr lang="fr-FR" sz="1050" dirty="0">
                <a:solidFill>
                  <a:srgbClr val="7030A0"/>
                </a:solidFill>
              </a:rPr>
              <a:t> (cyber) </a:t>
            </a:r>
            <a:r>
              <a:rPr lang="fr-FR" sz="1050" dirty="0" err="1">
                <a:solidFill>
                  <a:srgbClr val="7030A0"/>
                </a:solidFill>
              </a:rPr>
              <a:t>practical</a:t>
            </a:r>
            <a:r>
              <a:rPr lang="fr-FR" sz="1050" dirty="0">
                <a:solidFill>
                  <a:srgbClr val="7030A0"/>
                </a:solidFill>
              </a:rPr>
              <a:t> </a:t>
            </a:r>
            <a:r>
              <a:rPr lang="fr-FR" sz="1050" dirty="0" err="1">
                <a:solidFill>
                  <a:srgbClr val="7030A0"/>
                </a:solidFill>
              </a:rPr>
              <a:t>work</a:t>
            </a:r>
            <a:r>
              <a:rPr lang="fr-FR" sz="1050" dirty="0">
                <a:solidFill>
                  <a:srgbClr val="7030A0"/>
                </a:solidFill>
              </a:rPr>
              <a:t> (incl. </a:t>
            </a:r>
            <a:r>
              <a:rPr lang="fr-FR" sz="1050" dirty="0" err="1">
                <a:solidFill>
                  <a:srgbClr val="7030A0"/>
                </a:solidFill>
              </a:rPr>
              <a:t>testing</a:t>
            </a:r>
            <a:r>
              <a:rPr lang="fr-FR" sz="1050" dirty="0">
                <a:solidFill>
                  <a:srgbClr val="7030A0"/>
                </a:solidFill>
              </a:rPr>
              <a:t> ?) </a:t>
            </a:r>
          </a:p>
          <a:p>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10</a:t>
            </a:fld>
            <a:endParaRPr lang="en-GB"/>
          </a:p>
        </p:txBody>
      </p:sp>
    </p:spTree>
    <p:extLst>
      <p:ext uri="{BB962C8B-B14F-4D97-AF65-F5344CB8AC3E}">
        <p14:creationId xmlns:p14="http://schemas.microsoft.com/office/powerpoint/2010/main" val="2569379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Request for adoptions (5 official documents</a:t>
            </a:r>
            <a:r>
              <a:rPr lang="en-GB" baseline="0" dirty="0"/>
              <a:t> in 2019)</a:t>
            </a:r>
            <a:r>
              <a:rPr lang="en-GB" dirty="0"/>
              <a:t>,</a:t>
            </a:r>
          </a:p>
        </p:txBody>
      </p:sp>
      <p:sp>
        <p:nvSpPr>
          <p:cNvPr id="4" name="Espace réservé du numéro de diapositive 3"/>
          <p:cNvSpPr>
            <a:spLocks noGrp="1"/>
          </p:cNvSpPr>
          <p:nvPr>
            <p:ph type="sldNum" sz="quarter" idx="10"/>
          </p:nvPr>
        </p:nvSpPr>
        <p:spPr/>
        <p:txBody>
          <a:bodyPr/>
          <a:lstStyle/>
          <a:p>
            <a:fld id="{41FE2CFF-C77F-45F5-8196-7FFE9E57B434}" type="slidenum">
              <a:rPr lang="ja-JP" altLang="fr-FR" smtClean="0"/>
              <a:pPr/>
              <a:t>11</a:t>
            </a:fld>
            <a:endParaRPr lang="fr-FR" altLang="ja-JP"/>
          </a:p>
        </p:txBody>
      </p:sp>
    </p:spTree>
    <p:extLst>
      <p:ext uri="{BB962C8B-B14F-4D97-AF65-F5344CB8AC3E}">
        <p14:creationId xmlns:p14="http://schemas.microsoft.com/office/powerpoint/2010/main" val="1301505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Request </a:t>
            </a:r>
            <a:r>
              <a:rPr lang="en-GB"/>
              <a:t>for guidance </a:t>
            </a:r>
            <a:r>
              <a:rPr lang="en-GB" baseline="0" dirty="0"/>
              <a:t>+ </a:t>
            </a:r>
            <a:r>
              <a:rPr lang="en-GB" baseline="0" dirty="0" err="1"/>
              <a:t>informals</a:t>
            </a:r>
            <a:r>
              <a:rPr lang="en-GB" baseline="0" dirty="0"/>
              <a:t> for GRSG-117 ?</a:t>
            </a:r>
            <a:endParaRPr lang="en-GB" dirty="0"/>
          </a:p>
        </p:txBody>
      </p:sp>
      <p:sp>
        <p:nvSpPr>
          <p:cNvPr id="4" name="Espace réservé du numéro de diapositive 3"/>
          <p:cNvSpPr>
            <a:spLocks noGrp="1"/>
          </p:cNvSpPr>
          <p:nvPr>
            <p:ph type="sldNum" sz="quarter" idx="10"/>
          </p:nvPr>
        </p:nvSpPr>
        <p:spPr/>
        <p:txBody>
          <a:bodyPr/>
          <a:lstStyle/>
          <a:p>
            <a:fld id="{41FE2CFF-C77F-45F5-8196-7FFE9E57B434}" type="slidenum">
              <a:rPr lang="ja-JP" altLang="fr-FR" smtClean="0"/>
              <a:pPr/>
              <a:t>12</a:t>
            </a:fld>
            <a:endParaRPr lang="fr-FR" altLang="ja-JP"/>
          </a:p>
        </p:txBody>
      </p:sp>
    </p:spTree>
    <p:extLst>
      <p:ext uri="{BB962C8B-B14F-4D97-AF65-F5344CB8AC3E}">
        <p14:creationId xmlns:p14="http://schemas.microsoft.com/office/powerpoint/2010/main" val="1577886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3 issues discussed, with further OICA preparation on smartphone</a:t>
            </a:r>
            <a:r>
              <a:rPr lang="en-GB" baseline="0" dirty="0"/>
              <a:t> focus, and conclusions for further decisions and work.</a:t>
            </a:r>
          </a:p>
          <a:p>
            <a:r>
              <a:rPr lang="en-GB" sz="1000" baseline="0" dirty="0"/>
              <a:t>Starting with </a:t>
            </a:r>
            <a:r>
              <a:rPr lang="en-GB" sz="1000" b="1" kern="1200" dirty="0">
                <a:solidFill>
                  <a:schemeClr val="tx1"/>
                </a:solidFill>
                <a:effectLst/>
                <a:latin typeface="Arial" charset="0"/>
                <a:ea typeface="+mn-ea"/>
                <a:cs typeface="+mn-cs"/>
              </a:rPr>
              <a:t>5.4 + Components that are not embedded in the vehicle (e.g. keys which are used for activation/deactivation) need not to comply with the requirements of paragraph 8.4.</a:t>
            </a:r>
          </a:p>
          <a:p>
            <a:r>
              <a:rPr lang="en-GB" sz="1000" b="0" kern="1200" dirty="0">
                <a:solidFill>
                  <a:schemeClr val="tx1"/>
                </a:solidFill>
                <a:effectLst/>
                <a:latin typeface="Arial" charset="0"/>
                <a:ea typeface="+mn-ea"/>
                <a:cs typeface="+mn-cs"/>
              </a:rPr>
              <a:t>Removing footnote</a:t>
            </a:r>
            <a:r>
              <a:rPr lang="en-GB" sz="1000" b="0" kern="1200" baseline="0" dirty="0">
                <a:solidFill>
                  <a:schemeClr val="tx1"/>
                </a:solidFill>
                <a:effectLst/>
                <a:latin typeface="Arial" charset="0"/>
                <a:ea typeface="+mn-ea"/>
                <a:cs typeface="+mn-cs"/>
              </a:rPr>
              <a:t> </a:t>
            </a:r>
            <a:r>
              <a:rPr lang="en-GB" sz="1000" b="1" kern="1200" dirty="0">
                <a:solidFill>
                  <a:schemeClr val="tx1"/>
                </a:solidFill>
                <a:effectLst/>
                <a:latin typeface="Arial" charset="0"/>
                <a:ea typeface="+mn-ea"/>
                <a:cs typeface="+mn-cs"/>
              </a:rPr>
              <a:t>Lamps which are used as part of the optical warning devices and which are included in the standard car lighting system need not comply with the operation parameters in paragraph 6.4.1. and shall not be submitted to tests listed under paragraph 6.4.2.</a:t>
            </a:r>
          </a:p>
          <a:p>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2</a:t>
            </a:fld>
            <a:endParaRPr lang="en-GB"/>
          </a:p>
        </p:txBody>
      </p:sp>
    </p:spTree>
    <p:extLst>
      <p:ext uri="{BB962C8B-B14F-4D97-AF65-F5344CB8AC3E}">
        <p14:creationId xmlns:p14="http://schemas.microsoft.com/office/powerpoint/2010/main" val="862027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3 issues discussed, and further OICA preparation </a:t>
            </a:r>
          </a:p>
          <a:p>
            <a:r>
              <a:rPr lang="en-GB" sz="1000" kern="1200" dirty="0">
                <a:solidFill>
                  <a:schemeClr val="tx1"/>
                </a:solidFill>
                <a:effectLst/>
                <a:latin typeface="Arial" charset="0"/>
                <a:ea typeface="+mn-ea"/>
                <a:cs typeface="+mn-cs"/>
              </a:rPr>
              <a:t>5.1.5."</a:t>
            </a:r>
            <a:r>
              <a:rPr lang="en-GB" sz="1000" u="sng" kern="1200" dirty="0">
                <a:solidFill>
                  <a:schemeClr val="tx1"/>
                </a:solidFill>
                <a:effectLst/>
                <a:latin typeface="Arial" charset="0"/>
                <a:ea typeface="+mn-ea"/>
                <a:cs typeface="+mn-cs"/>
              </a:rPr>
              <a:t>Key</a:t>
            </a:r>
            <a:r>
              <a:rPr lang="en-GB" sz="1000" kern="1200" dirty="0">
                <a:solidFill>
                  <a:schemeClr val="tx1"/>
                </a:solidFill>
                <a:effectLst/>
                <a:latin typeface="Arial" charset="0"/>
                <a:ea typeface="+mn-ea"/>
                <a:cs typeface="+mn-cs"/>
              </a:rPr>
              <a:t>" means any </a:t>
            </a:r>
            <a:r>
              <a:rPr lang="en-GB" sz="1000" b="1" kern="1200" dirty="0">
                <a:solidFill>
                  <a:schemeClr val="tx1"/>
                </a:solidFill>
                <a:effectLst/>
                <a:latin typeface="Arial" charset="0"/>
                <a:ea typeface="+mn-ea"/>
                <a:cs typeface="+mn-cs"/>
              </a:rPr>
              <a:t>physical </a:t>
            </a:r>
            <a:r>
              <a:rPr lang="en-GB" sz="1000" kern="1200" dirty="0">
                <a:solidFill>
                  <a:schemeClr val="tx1"/>
                </a:solidFill>
                <a:effectLst/>
                <a:latin typeface="Arial" charset="0"/>
                <a:ea typeface="+mn-ea"/>
                <a:cs typeface="+mn-cs"/>
              </a:rPr>
              <a:t>device </a:t>
            </a:r>
            <a:r>
              <a:rPr lang="en-GB" sz="1000" b="1" kern="1200" dirty="0">
                <a:solidFill>
                  <a:schemeClr val="tx1"/>
                </a:solidFill>
                <a:effectLst/>
                <a:latin typeface="Arial" charset="0"/>
                <a:ea typeface="+mn-ea"/>
                <a:cs typeface="+mn-cs"/>
              </a:rPr>
              <a:t>or electronic solution</a:t>
            </a:r>
            <a:r>
              <a:rPr lang="en-GB" sz="1000" kern="1200" dirty="0">
                <a:solidFill>
                  <a:schemeClr val="tx1"/>
                </a:solidFill>
                <a:effectLst/>
                <a:latin typeface="Arial" charset="0"/>
                <a:ea typeface="+mn-ea"/>
                <a:cs typeface="+mn-cs"/>
              </a:rPr>
              <a:t> designed and constructed to provide a method of operating a locking system which is designed and constructed to be operated only by that </a:t>
            </a:r>
            <a:r>
              <a:rPr lang="en-GB" sz="1000" b="1" kern="1200" dirty="0">
                <a:solidFill>
                  <a:schemeClr val="tx1"/>
                </a:solidFill>
                <a:effectLst/>
                <a:latin typeface="Arial" charset="0"/>
                <a:ea typeface="+mn-ea"/>
                <a:cs typeface="+mn-cs"/>
              </a:rPr>
              <a:t>physical </a:t>
            </a:r>
            <a:r>
              <a:rPr lang="en-GB" sz="1000" kern="1200" dirty="0">
                <a:solidFill>
                  <a:schemeClr val="tx1"/>
                </a:solidFill>
                <a:effectLst/>
                <a:latin typeface="Arial" charset="0"/>
                <a:ea typeface="+mn-ea"/>
                <a:cs typeface="+mn-cs"/>
              </a:rPr>
              <a:t>device </a:t>
            </a:r>
            <a:r>
              <a:rPr lang="en-GB" sz="1000" b="1" kern="1200" dirty="0">
                <a:solidFill>
                  <a:schemeClr val="tx1"/>
                </a:solidFill>
                <a:effectLst/>
                <a:latin typeface="Arial" charset="0"/>
                <a:ea typeface="+mn-ea"/>
                <a:cs typeface="+mn-cs"/>
              </a:rPr>
              <a:t>or electronic solution</a:t>
            </a:r>
            <a:r>
              <a:rPr lang="en-GB" sz="1000" kern="1200" dirty="0">
                <a:solidFill>
                  <a:schemeClr val="tx1"/>
                </a:solidFill>
                <a:effectLst/>
                <a:latin typeface="Arial" charset="0"/>
                <a:ea typeface="+mn-ea"/>
                <a:cs typeface="+mn-cs"/>
              </a:rPr>
              <a:t>. </a:t>
            </a:r>
            <a:r>
              <a:rPr lang="en-GB" sz="1000" b="1" kern="1200" dirty="0">
                <a:solidFill>
                  <a:schemeClr val="tx1"/>
                </a:solidFill>
                <a:effectLst/>
                <a:latin typeface="Arial" charset="0"/>
                <a:ea typeface="+mn-ea"/>
                <a:cs typeface="+mn-cs"/>
              </a:rPr>
              <a:t>The hardware (e.g. smartphone) provided by other than car manufacturer is not included in electronic solution</a:t>
            </a:r>
          </a:p>
          <a:p>
            <a:r>
              <a:rPr lang="en-GB" baseline="0" dirty="0" err="1"/>
              <a:t>Issues’s</a:t>
            </a:r>
            <a:r>
              <a:rPr lang="en-GB" baseline="0" dirty="0"/>
              <a:t> on –cyber-security as –relay attack- .. well advertised those last days.</a:t>
            </a:r>
            <a:endParaRPr lang="en-GB" dirty="0"/>
          </a:p>
          <a:p>
            <a:r>
              <a:rPr lang="en-GB" dirty="0"/>
              <a:t>F</a:t>
            </a:r>
            <a:r>
              <a:rPr lang="en-GB" baseline="0" dirty="0"/>
              <a:t> comment on R79 experience, also requiring functional safety. UK’s ok / need to take care of connectivity risks (remote keys) requiring countermeasures.</a:t>
            </a:r>
          </a:p>
          <a:p>
            <a:r>
              <a:rPr lang="en-GB" baseline="0" dirty="0"/>
              <a:t>Zoom was made on detailed risks of specific </a:t>
            </a:r>
            <a:r>
              <a:rPr lang="en-GB" baseline="0" dirty="0" err="1"/>
              <a:t>scenarii</a:t>
            </a:r>
            <a:r>
              <a:rPr lang="en-GB" baseline="0" dirty="0"/>
              <a:t> such as key authentication, replacement, sharing.. Reference was made to ongoing work on cyber regulation annexes (threats and mitigations) and need for safe design.</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3</a:t>
            </a:fld>
            <a:endParaRPr lang="en-GB"/>
          </a:p>
        </p:txBody>
      </p:sp>
    </p:spTree>
    <p:extLst>
      <p:ext uri="{BB962C8B-B14F-4D97-AF65-F5344CB8AC3E}">
        <p14:creationId xmlns:p14="http://schemas.microsoft.com/office/powerpoint/2010/main" val="75162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Let’s zoom on smartphones.. offering the driver additional</a:t>
            </a:r>
            <a:r>
              <a:rPr lang="en-GB" baseline="0" dirty="0"/>
              <a:t> </a:t>
            </a:r>
            <a:r>
              <a:rPr lang="en-GB" dirty="0"/>
              <a:t>access services including sharing, servicing,</a:t>
            </a:r>
            <a:r>
              <a:rPr lang="en-GB" baseline="0" dirty="0"/>
              <a:t> updates.. </a:t>
            </a:r>
          </a:p>
          <a:p>
            <a:r>
              <a:rPr lang="en-GB" baseline="0" dirty="0"/>
              <a:t>So to say, not a closed list !..</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4</a:t>
            </a:fld>
            <a:endParaRPr lang="en-GB"/>
          </a:p>
        </p:txBody>
      </p:sp>
    </p:spTree>
    <p:extLst>
      <p:ext uri="{BB962C8B-B14F-4D97-AF65-F5344CB8AC3E}">
        <p14:creationId xmlns:p14="http://schemas.microsoft.com/office/powerpoint/2010/main" val="1398950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Key</a:t>
            </a:r>
            <a:r>
              <a:rPr lang="en-GB" baseline="0" dirty="0"/>
              <a:t>s matter of risks.. (do not include car jacking !)</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5</a:t>
            </a:fld>
            <a:endParaRPr lang="en-GB"/>
          </a:p>
        </p:txBody>
      </p:sp>
    </p:spTree>
    <p:extLst>
      <p:ext uri="{BB962C8B-B14F-4D97-AF65-F5344CB8AC3E}">
        <p14:creationId xmlns:p14="http://schemas.microsoft.com/office/powerpoint/2010/main" val="1974531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Smartphone</a:t>
            </a:r>
            <a:r>
              <a:rPr lang="fr-FR" sz="1200" kern="1200" baseline="0" dirty="0">
                <a:solidFill>
                  <a:schemeClr val="tx1"/>
                </a:solidFill>
                <a:effectLst/>
                <a:latin typeface="+mn-lt"/>
                <a:ea typeface="+mn-ea"/>
                <a:cs typeface="+mn-cs"/>
              </a:rPr>
              <a:t> keys are </a:t>
            </a:r>
            <a:r>
              <a:rPr lang="fr-FR" sz="1200" kern="1200" baseline="0" dirty="0" err="1">
                <a:solidFill>
                  <a:schemeClr val="tx1"/>
                </a:solidFill>
                <a:effectLst/>
                <a:latin typeface="+mn-lt"/>
                <a:ea typeface="+mn-ea"/>
                <a:cs typeface="+mn-cs"/>
              </a:rPr>
              <a:t>electronic</a:t>
            </a:r>
            <a:r>
              <a:rPr lang="fr-FR" sz="1200" kern="1200" baseline="0" dirty="0">
                <a:solidFill>
                  <a:schemeClr val="tx1"/>
                </a:solidFill>
                <a:effectLst/>
                <a:latin typeface="+mn-lt"/>
                <a:ea typeface="+mn-ea"/>
                <a:cs typeface="+mn-cs"/>
              </a:rPr>
              <a:t> keys..</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6</a:t>
            </a:fld>
            <a:endParaRPr lang="en-GB"/>
          </a:p>
        </p:txBody>
      </p:sp>
    </p:spTree>
    <p:extLst>
      <p:ext uri="{BB962C8B-B14F-4D97-AF65-F5344CB8AC3E}">
        <p14:creationId xmlns:p14="http://schemas.microsoft.com/office/powerpoint/2010/main" val="1968479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3 issues discussed, and further OICA preparation </a:t>
            </a:r>
          </a:p>
          <a:p>
            <a:r>
              <a:rPr lang="en-GB" dirty="0"/>
              <a:t>3 ‘</a:t>
            </a:r>
            <a:r>
              <a:rPr lang="en-GB" dirty="0" err="1"/>
              <a:t>splited</a:t>
            </a:r>
            <a:r>
              <a:rPr lang="en-GB" dirty="0"/>
              <a:t>’ proposals..</a:t>
            </a:r>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7</a:t>
            </a:fld>
            <a:endParaRPr lang="en-GB"/>
          </a:p>
        </p:txBody>
      </p:sp>
    </p:spTree>
    <p:extLst>
      <p:ext uri="{BB962C8B-B14F-4D97-AF65-F5344CB8AC3E}">
        <p14:creationId xmlns:p14="http://schemas.microsoft.com/office/powerpoint/2010/main" val="1577149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GRSG-116 informal documents for last comments May 2019.</a:t>
            </a:r>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8</a:t>
            </a:fld>
            <a:endParaRPr lang="en-GB"/>
          </a:p>
        </p:txBody>
      </p:sp>
    </p:spTree>
    <p:extLst>
      <p:ext uri="{BB962C8B-B14F-4D97-AF65-F5344CB8AC3E}">
        <p14:creationId xmlns:p14="http://schemas.microsoft.com/office/powerpoint/2010/main" val="1598341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EMC need for </a:t>
            </a:r>
            <a:r>
              <a:rPr lang="en-GB" dirty="0" err="1"/>
              <a:t>udate</a:t>
            </a:r>
            <a:r>
              <a:rPr lang="en-GB" dirty="0"/>
              <a:t> (standard</a:t>
            </a:r>
            <a:r>
              <a:rPr lang="en-GB" baseline="0" dirty="0"/>
              <a:t> as R10)</a:t>
            </a:r>
            <a:r>
              <a:rPr lang="en-GB" dirty="0"/>
              <a:t> and </a:t>
            </a:r>
            <a:r>
              <a:rPr lang="en-GB" dirty="0" err="1"/>
              <a:t>simplifcfation</a:t>
            </a:r>
            <a:r>
              <a:rPr lang="en-GB" dirty="0"/>
              <a:t> to be worked from dedicated UN WG (GRE</a:t>
            </a:r>
            <a:r>
              <a:rPr lang="en-GB" baseline="0" dirty="0"/>
              <a:t> EMC TF on July 2019 </a:t>
            </a:r>
            <a:r>
              <a:rPr lang="en-GB" baseline="0" dirty="0">
                <a:sym typeface="Wingdings" panose="05000000000000000000" pitchFamily="2" charset="2"/>
              </a:rPr>
              <a:t> GRSG 117</a:t>
            </a:r>
            <a:r>
              <a:rPr lang="en-GB" baseline="0" dirty="0"/>
              <a:t>)</a:t>
            </a:r>
            <a:r>
              <a:rPr lang="en-GB" dirty="0"/>
              <a:t>, </a:t>
            </a:r>
          </a:p>
          <a:p>
            <a:r>
              <a:rPr lang="en-GB" dirty="0"/>
              <a:t>Marking</a:t>
            </a:r>
            <a:r>
              <a:rPr lang="en-GB" baseline="0" dirty="0"/>
              <a:t> issue for immobiliser and alarm only, according R116 split (CLEPA reviewing the need),</a:t>
            </a:r>
          </a:p>
          <a:p>
            <a:r>
              <a:rPr lang="en-GB" baseline="0" dirty="0"/>
              <a:t>Annex 10 of R116 applying for (V)AS: not subject to update, to be removed from Locks proposal.</a:t>
            </a:r>
            <a:endParaRPr lang="en-GB" dirty="0"/>
          </a:p>
        </p:txBody>
      </p:sp>
      <p:sp>
        <p:nvSpPr>
          <p:cNvPr id="4" name="Espace réservé du numéro de diapositive 3"/>
          <p:cNvSpPr>
            <a:spLocks noGrp="1"/>
          </p:cNvSpPr>
          <p:nvPr>
            <p:ph type="sldNum" sz="quarter" idx="10"/>
          </p:nvPr>
        </p:nvSpPr>
        <p:spPr/>
        <p:txBody>
          <a:bodyPr/>
          <a:lstStyle/>
          <a:p>
            <a:fld id="{6ABEF77F-8C5F-4A0A-BEB8-4DC47B8E43F8}" type="slidenum">
              <a:rPr lang="en-GB" smtClean="0"/>
              <a:t>9</a:t>
            </a:fld>
            <a:endParaRPr lang="en-GB"/>
          </a:p>
        </p:txBody>
      </p:sp>
    </p:spTree>
    <p:extLst>
      <p:ext uri="{BB962C8B-B14F-4D97-AF65-F5344CB8AC3E}">
        <p14:creationId xmlns:p14="http://schemas.microsoft.com/office/powerpoint/2010/main" val="2274956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Modifier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nece.org/fileadmin/DAM/trans/doc/2019/wp29grva/ECE-TRANS-WP29-GRVA-2019-02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unece.org/fileadmin/DAM/trans/doc/2019/wp29grva/GRVA-02-03e.pdf"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4744"/>
            <a:ext cx="9144000" cy="874365"/>
          </a:xfrm>
        </p:spPr>
        <p:txBody>
          <a:bodyPr/>
          <a:lstStyle/>
          <a:p>
            <a:r>
              <a:rPr lang="en-GB" dirty="0"/>
              <a:t>Regulation n°116 </a:t>
            </a:r>
          </a:p>
        </p:txBody>
      </p:sp>
      <p:sp>
        <p:nvSpPr>
          <p:cNvPr id="3" name="Sous-titre 2"/>
          <p:cNvSpPr>
            <a:spLocks noGrp="1"/>
          </p:cNvSpPr>
          <p:nvPr>
            <p:ph type="subTitle" idx="1"/>
          </p:nvPr>
        </p:nvSpPr>
        <p:spPr>
          <a:xfrm>
            <a:off x="839416" y="2204864"/>
            <a:ext cx="10075577" cy="4320480"/>
          </a:xfrm>
        </p:spPr>
        <p:txBody>
          <a:bodyPr>
            <a:noAutofit/>
          </a:bodyPr>
          <a:lstStyle/>
          <a:p>
            <a:pPr lvl="0"/>
            <a:r>
              <a:rPr lang="en-GB" sz="1800" b="1" dirty="0"/>
              <a:t>OICA’s work summary</a:t>
            </a:r>
          </a:p>
          <a:p>
            <a:pPr lvl="0"/>
            <a:endParaRPr lang="en-GB" sz="1800" b="1" dirty="0"/>
          </a:p>
          <a:p>
            <a:pPr marL="342900" lvl="0" indent="-342900" algn="l">
              <a:buFont typeface="Wingdings" panose="05000000000000000000" pitchFamily="2" charset="2"/>
              <a:buChar char="Ø"/>
            </a:pPr>
            <a:r>
              <a:rPr lang="en-GB" sz="2000" b="1" dirty="0"/>
              <a:t>Key testing</a:t>
            </a:r>
            <a:r>
              <a:rPr lang="en-GB" sz="2000" dirty="0"/>
              <a:t>, GRSG/2018/25: </a:t>
            </a:r>
            <a:br>
              <a:rPr lang="en-GB" sz="2000" dirty="0"/>
            </a:br>
            <a:r>
              <a:rPr lang="en-GB" sz="2000" dirty="0"/>
              <a:t>c</a:t>
            </a:r>
            <a:r>
              <a:rPr lang="en-US" sz="2000" dirty="0" err="1"/>
              <a:t>larification</a:t>
            </a:r>
            <a:r>
              <a:rPr lang="en-US" sz="2000" dirty="0"/>
              <a:t> on those ‘hand components’ not impacting vehicle safety/not subject to ‘engine component’ testing</a:t>
            </a:r>
          </a:p>
          <a:p>
            <a:pPr lvl="0" algn="l"/>
            <a:endParaRPr lang="en-US" sz="2000" dirty="0"/>
          </a:p>
          <a:p>
            <a:pPr marL="342900" indent="-342900" algn="l">
              <a:buFont typeface="Wingdings" panose="05000000000000000000" pitchFamily="2" charset="2"/>
              <a:buChar char="Ø"/>
            </a:pPr>
            <a:r>
              <a:rPr lang="en-GB" sz="2000" b="1" dirty="0"/>
              <a:t>Smart keys</a:t>
            </a:r>
            <a:r>
              <a:rPr lang="en-GB" sz="2000" dirty="0"/>
              <a:t>, GRSG-115-20, became GRSG/2019/7: </a:t>
            </a:r>
            <a:br>
              <a:rPr lang="en-GB" sz="2000" dirty="0"/>
            </a:br>
            <a:r>
              <a:rPr lang="en-US" sz="2000" dirty="0"/>
              <a:t>discussion on introducing electronic devices, not subject to type approval, robust against any threats</a:t>
            </a:r>
          </a:p>
          <a:p>
            <a:pPr algn="l"/>
            <a:endParaRPr lang="fr-FR" sz="2000" dirty="0"/>
          </a:p>
          <a:p>
            <a:pPr marL="342900" indent="-342900" algn="l">
              <a:buFont typeface="Wingdings" panose="05000000000000000000" pitchFamily="2" charset="2"/>
              <a:buChar char="Ø"/>
            </a:pPr>
            <a:r>
              <a:rPr lang="en-GB" sz="2000" b="1" dirty="0"/>
              <a:t>Regulation split, </a:t>
            </a:r>
            <a:r>
              <a:rPr lang="en-US" sz="2000" dirty="0"/>
              <a:t>summary tracking file with 3 proposals: </a:t>
            </a:r>
            <a:br>
              <a:rPr lang="en-US" sz="2000" dirty="0"/>
            </a:br>
            <a:r>
              <a:rPr lang="en-US" sz="2000" dirty="0"/>
              <a:t>revised documents, to be tabled as working documents for GRSG 117 in October</a:t>
            </a:r>
            <a:endParaRPr lang="en-GB" sz="2000" dirty="0"/>
          </a:p>
        </p:txBody>
      </p:sp>
      <p:sp>
        <p:nvSpPr>
          <p:cNvPr id="4" name="TextBox 3">
            <a:extLst>
              <a:ext uri="{FF2B5EF4-FFF2-40B4-BE49-F238E27FC236}">
                <a16:creationId xmlns:a16="http://schemas.microsoft.com/office/drawing/2014/main" id="{78250F01-6C8C-477B-A01E-571D26C49FC8}"/>
              </a:ext>
            </a:extLst>
          </p:cNvPr>
          <p:cNvSpPr txBox="1"/>
          <p:nvPr/>
        </p:nvSpPr>
        <p:spPr>
          <a:xfrm>
            <a:off x="7701454" y="168315"/>
            <a:ext cx="4320480" cy="923330"/>
          </a:xfrm>
          <a:prstGeom prst="rect">
            <a:avLst/>
          </a:prstGeom>
          <a:noFill/>
        </p:spPr>
        <p:txBody>
          <a:bodyPr wrap="square" rtlCol="0">
            <a:spAutoFit/>
          </a:bodyPr>
          <a:lstStyle/>
          <a:p>
            <a:r>
              <a:rPr lang="en-GB" u="sng" dirty="0"/>
              <a:t>Informal document</a:t>
            </a:r>
            <a:r>
              <a:rPr lang="en-GB" dirty="0"/>
              <a:t> GRSG-116-40-Rev.1</a:t>
            </a:r>
          </a:p>
          <a:p>
            <a:r>
              <a:rPr lang="pt-BR" dirty="0"/>
              <a:t>(116th GRSG, 1-5 April 2019</a:t>
            </a:r>
            <a:endParaRPr lang="en-GB" dirty="0"/>
          </a:p>
          <a:p>
            <a:r>
              <a:rPr lang="pt-BR" dirty="0"/>
              <a:t>Agenda item 12.)</a:t>
            </a:r>
            <a:endParaRPr lang="en-GB" dirty="0"/>
          </a:p>
        </p:txBody>
      </p:sp>
    </p:spTree>
    <p:extLst>
      <p:ext uri="{BB962C8B-B14F-4D97-AF65-F5344CB8AC3E}">
        <p14:creationId xmlns:p14="http://schemas.microsoft.com/office/powerpoint/2010/main" val="2199281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Regulation n°116, GRSG 116</a:t>
            </a:r>
            <a:br>
              <a:rPr lang="en-GB" sz="3600" dirty="0"/>
            </a:br>
            <a:r>
              <a:rPr lang="en-GB" sz="2800" dirty="0"/>
              <a:t>outcomes of meeting April 1</a:t>
            </a:r>
            <a:r>
              <a:rPr lang="en-GB" sz="2800" baseline="30000" dirty="0"/>
              <a:t>st</a:t>
            </a:r>
            <a:r>
              <a:rPr lang="en-GB" sz="2800" dirty="0">
                <a:solidFill>
                  <a:srgbClr val="000000"/>
                </a:solidFill>
              </a:rPr>
              <a:t>, 2019</a:t>
            </a:r>
            <a:endParaRPr lang="en-GB" sz="3600" dirty="0"/>
          </a:p>
        </p:txBody>
      </p:sp>
      <p:sp>
        <p:nvSpPr>
          <p:cNvPr id="3" name="Espace réservé du contenu 2"/>
          <p:cNvSpPr>
            <a:spLocks noGrp="1"/>
          </p:cNvSpPr>
          <p:nvPr>
            <p:ph idx="1"/>
          </p:nvPr>
        </p:nvSpPr>
        <p:spPr>
          <a:xfrm>
            <a:off x="838200" y="1556792"/>
            <a:ext cx="11353800" cy="4894489"/>
          </a:xfrm>
        </p:spPr>
        <p:txBody>
          <a:bodyPr>
            <a:noAutofit/>
          </a:bodyPr>
          <a:lstStyle/>
          <a:p>
            <a:r>
              <a:rPr lang="en-GB" sz="1800" b="1" dirty="0"/>
              <a:t>key testing</a:t>
            </a:r>
            <a:r>
              <a:rPr lang="en-GB" sz="1800" dirty="0"/>
              <a:t>, GRSG/2018/25</a:t>
            </a:r>
          </a:p>
          <a:p>
            <a:pPr lvl="1">
              <a:buFont typeface="Courier New" panose="02070309020205020404" pitchFamily="49" charset="0"/>
              <a:buChar char="o"/>
            </a:pPr>
            <a:r>
              <a:rPr lang="en-GB" sz="1800" dirty="0"/>
              <a:t>Ready for adoption</a:t>
            </a:r>
          </a:p>
          <a:p>
            <a:pPr marL="457200" lvl="1" indent="0">
              <a:buNone/>
            </a:pPr>
            <a:endParaRPr lang="en-GB" sz="1000" dirty="0"/>
          </a:p>
          <a:p>
            <a:r>
              <a:rPr lang="en-GB" sz="1800" b="1" dirty="0"/>
              <a:t>smart keys</a:t>
            </a:r>
            <a:r>
              <a:rPr lang="en-GB" sz="1800" dirty="0"/>
              <a:t>, GRSG-115-20 became GRSG/2019/7</a:t>
            </a:r>
            <a:endParaRPr lang="fr-FR" sz="1800" dirty="0"/>
          </a:p>
          <a:p>
            <a:pPr marL="723900" lvl="1" indent="-342900">
              <a:buFont typeface="Courier New" panose="02070309020205020404" pitchFamily="49" charset="0"/>
              <a:buChar char="o"/>
            </a:pPr>
            <a:r>
              <a:rPr lang="fr-FR" sz="1800" dirty="0" err="1"/>
              <a:t>Further</a:t>
            </a:r>
            <a:r>
              <a:rPr lang="fr-FR" sz="1800" dirty="0"/>
              <a:t> discussions </a:t>
            </a:r>
            <a:r>
              <a:rPr lang="fr-FR" sz="1800" dirty="0" err="1"/>
              <a:t>still</a:t>
            </a:r>
            <a:r>
              <a:rPr lang="fr-FR" sz="1800" dirty="0"/>
              <a:t> </a:t>
            </a:r>
            <a:r>
              <a:rPr lang="fr-FR" sz="1800" dirty="0" err="1"/>
              <a:t>needed</a:t>
            </a:r>
            <a:r>
              <a:rPr lang="fr-FR" sz="1800" dirty="0"/>
              <a:t> to </a:t>
            </a:r>
            <a:r>
              <a:rPr lang="fr-FR" sz="1800" dirty="0" err="1"/>
              <a:t>clarify</a:t>
            </a:r>
            <a:r>
              <a:rPr lang="fr-FR" sz="1800" dirty="0"/>
              <a:t> scope of UN R116 </a:t>
            </a:r>
          </a:p>
          <a:p>
            <a:pPr marL="723900" lvl="1" indent="-342900">
              <a:buFont typeface="Courier New" panose="02070309020205020404" pitchFamily="49" charset="0"/>
              <a:buChar char="o"/>
            </a:pPr>
            <a:r>
              <a:rPr lang="fr-FR" sz="1800" dirty="0" err="1"/>
              <a:t>See</a:t>
            </a:r>
            <a:r>
              <a:rPr lang="fr-FR" sz="1800" dirty="0"/>
              <a:t> </a:t>
            </a:r>
            <a:r>
              <a:rPr lang="fr-FR" sz="1800" dirty="0" err="1"/>
              <a:t>hidden</a:t>
            </a:r>
            <a:r>
              <a:rPr lang="fr-FR" sz="1800" dirty="0"/>
              <a:t> slides: state of </a:t>
            </a:r>
            <a:r>
              <a:rPr lang="fr-FR" sz="1800" dirty="0" err="1"/>
              <a:t>play</a:t>
            </a:r>
            <a:r>
              <a:rPr lang="fr-FR" sz="1800" dirty="0"/>
              <a:t> on </a:t>
            </a:r>
            <a:r>
              <a:rPr lang="fr-FR" sz="1800" dirty="0" err="1"/>
              <a:t>access</a:t>
            </a:r>
            <a:r>
              <a:rPr lang="fr-FR" sz="1800" dirty="0"/>
              <a:t> issues, </a:t>
            </a:r>
            <a:r>
              <a:rPr lang="fr-FR" sz="1800" dirty="0" err="1"/>
              <a:t>threats</a:t>
            </a:r>
            <a:r>
              <a:rPr lang="fr-FR" sz="1800" dirty="0"/>
              <a:t> and mitigation </a:t>
            </a:r>
            <a:r>
              <a:rPr lang="fr-FR" sz="1800" dirty="0" err="1"/>
              <a:t>measures</a:t>
            </a:r>
            <a:r>
              <a:rPr lang="fr-FR" sz="1800" dirty="0"/>
              <a:t>.</a:t>
            </a:r>
          </a:p>
          <a:p>
            <a:pPr marL="723900" lvl="1" indent="-342900">
              <a:buNone/>
            </a:pPr>
            <a:endParaRPr lang="fr-FR" sz="1000" dirty="0"/>
          </a:p>
          <a:p>
            <a:pPr marL="723900">
              <a:buFont typeface="Wingdings" panose="05000000000000000000" pitchFamily="2" charset="2"/>
              <a:buChar char="è"/>
            </a:pPr>
            <a:r>
              <a:rPr lang="fr-FR" sz="1800" b="1" dirty="0">
                <a:sym typeface="Wingdings" panose="05000000000000000000" pitchFamily="2" charset="2"/>
              </a:rPr>
              <a:t>Aim of April 1</a:t>
            </a:r>
            <a:r>
              <a:rPr lang="fr-FR" sz="1800" b="1" baseline="30000" dirty="0">
                <a:sym typeface="Wingdings" panose="05000000000000000000" pitchFamily="2" charset="2"/>
              </a:rPr>
              <a:t>st</a:t>
            </a:r>
            <a:r>
              <a:rPr lang="fr-FR" sz="1800" b="1" dirty="0">
                <a:sym typeface="Wingdings" panose="05000000000000000000" pitchFamily="2" charset="2"/>
              </a:rPr>
              <a:t> meeting: </a:t>
            </a:r>
            <a:r>
              <a:rPr lang="fr-FR" sz="1800" b="1" dirty="0" err="1">
                <a:sym typeface="Wingdings" panose="05000000000000000000" pitchFamily="2" charset="2"/>
              </a:rPr>
              <a:t>Collecting</a:t>
            </a:r>
            <a:r>
              <a:rPr lang="fr-FR" sz="1800" b="1" dirty="0">
                <a:sym typeface="Wingdings" panose="05000000000000000000" pitchFamily="2" charset="2"/>
              </a:rPr>
              <a:t> </a:t>
            </a:r>
            <a:r>
              <a:rPr lang="fr-FR" sz="1800" b="1" dirty="0" err="1">
                <a:sym typeface="Wingdings" panose="05000000000000000000" pitchFamily="2" charset="2"/>
              </a:rPr>
              <a:t>CPs</a:t>
            </a:r>
            <a:r>
              <a:rPr lang="fr-FR" sz="1800" b="1" dirty="0">
                <a:sym typeface="Wingdings" panose="05000000000000000000" pitchFamily="2" charset="2"/>
              </a:rPr>
              <a:t>’ </a:t>
            </a:r>
            <a:r>
              <a:rPr lang="fr-FR" sz="1800" b="1" dirty="0" err="1">
                <a:sym typeface="Wingdings" panose="05000000000000000000" pitchFamily="2" charset="2"/>
              </a:rPr>
              <a:t>views</a:t>
            </a:r>
            <a:endParaRPr lang="fr-FR" sz="1800" b="1" dirty="0">
              <a:sym typeface="Wingdings" panose="05000000000000000000" pitchFamily="2" charset="2"/>
            </a:endParaRPr>
          </a:p>
          <a:p>
            <a:pPr marL="723900">
              <a:buFont typeface="Wingdings" panose="05000000000000000000" pitchFamily="2" charset="2"/>
              <a:buChar char="è"/>
            </a:pPr>
            <a:endParaRPr lang="en-GB" sz="1000" b="1" dirty="0">
              <a:solidFill>
                <a:srgbClr val="7030A0"/>
              </a:solidFill>
            </a:endParaRPr>
          </a:p>
          <a:p>
            <a:pPr marL="358775" lvl="0"/>
            <a:r>
              <a:rPr lang="en-GB" sz="1800" b="1" dirty="0"/>
              <a:t>regulation split</a:t>
            </a:r>
            <a:r>
              <a:rPr lang="en-GB" sz="1800" dirty="0"/>
              <a:t>, exchanges on identified issues ; further comments on </a:t>
            </a:r>
            <a:r>
              <a:rPr lang="fr-FR" sz="1800" dirty="0"/>
              <a:t>GRSG-116-06 (Locks), -07 (</a:t>
            </a:r>
            <a:r>
              <a:rPr lang="fr-FR" sz="1800" dirty="0" err="1"/>
              <a:t>Immobilizers</a:t>
            </a:r>
            <a:r>
              <a:rPr lang="fr-FR" sz="1800" dirty="0"/>
              <a:t>) and -08 (</a:t>
            </a:r>
            <a:r>
              <a:rPr lang="fr-FR" sz="1800" dirty="0" err="1"/>
              <a:t>Alarms</a:t>
            </a:r>
            <a:r>
              <a:rPr lang="fr-FR" sz="1800" dirty="0"/>
              <a:t>)</a:t>
            </a:r>
            <a:r>
              <a:rPr lang="en-GB" sz="1800" dirty="0"/>
              <a:t> and their justifications per GRSG-116-09</a:t>
            </a:r>
            <a:r>
              <a:rPr lang="fr-FR" sz="1800" dirty="0"/>
              <a:t> (</a:t>
            </a:r>
            <a:r>
              <a:rPr lang="fr-FR" sz="1800" dirty="0" err="1"/>
              <a:t>tracking</a:t>
            </a:r>
            <a:r>
              <a:rPr lang="fr-FR" sz="1800" dirty="0"/>
              <a:t> </a:t>
            </a:r>
            <a:r>
              <a:rPr lang="fr-FR" sz="1800" dirty="0" err="1"/>
              <a:t>list</a:t>
            </a:r>
            <a:r>
              <a:rPr lang="fr-FR" sz="1800" dirty="0"/>
              <a:t>):</a:t>
            </a:r>
          </a:p>
          <a:p>
            <a:pPr marL="723900" lvl="1" indent="-342900">
              <a:buFont typeface="Courier New" panose="02070309020205020404" pitchFamily="49" charset="0"/>
              <a:buChar char="o"/>
            </a:pPr>
            <a:r>
              <a:rPr lang="fr-FR" sz="1800" dirty="0" err="1"/>
              <a:t>Recall</a:t>
            </a:r>
            <a:r>
              <a:rPr lang="fr-FR" sz="1800" dirty="0"/>
              <a:t> of basic </a:t>
            </a:r>
            <a:r>
              <a:rPr lang="fr-FR" sz="1800" dirty="0" err="1"/>
              <a:t>principle</a:t>
            </a:r>
            <a:r>
              <a:rPr lang="fr-FR" sz="1800" dirty="0"/>
              <a:t>: pure </a:t>
            </a:r>
            <a:r>
              <a:rPr lang="fr-FR" sz="1800" dirty="0" err="1"/>
              <a:t>splitting</a:t>
            </a:r>
            <a:r>
              <a:rPr lang="fr-FR" sz="1800" dirty="0"/>
              <a:t> of UN R116 (no new issues)</a:t>
            </a:r>
          </a:p>
          <a:p>
            <a:pPr marL="723900" lvl="1" indent="-342900">
              <a:buFont typeface="Courier New" panose="02070309020205020404" pitchFamily="49" charset="0"/>
              <a:buChar char="o"/>
            </a:pPr>
            <a:r>
              <a:rPr lang="fr-FR" sz="1800" dirty="0"/>
              <a:t>Call for a </a:t>
            </a:r>
            <a:r>
              <a:rPr lang="fr-FR" sz="1800" dirty="0" err="1"/>
              <a:t>GRSG’s</a:t>
            </a:r>
            <a:r>
              <a:rPr lang="fr-FR" sz="1800" dirty="0"/>
              <a:t> mandate to GRE TF-EMC on EMC </a:t>
            </a:r>
            <a:r>
              <a:rPr lang="fr-FR" sz="1800" dirty="0" err="1"/>
              <a:t>annex</a:t>
            </a:r>
            <a:endParaRPr lang="fr-FR" sz="1800" dirty="0"/>
          </a:p>
          <a:p>
            <a:pPr marL="723900" lvl="1" indent="-342900">
              <a:buFont typeface="Courier New" panose="02070309020205020404" pitchFamily="49" charset="0"/>
              <a:buChar char="o"/>
            </a:pPr>
            <a:r>
              <a:rPr lang="fr-FR" sz="1800" dirty="0"/>
              <a:t>J to </a:t>
            </a:r>
            <a:r>
              <a:rPr lang="fr-FR" sz="1800" dirty="0" err="1"/>
              <a:t>provide</a:t>
            </a:r>
            <a:r>
              <a:rPr lang="fr-FR" sz="1800" dirty="0"/>
              <a:t> position on </a:t>
            </a:r>
            <a:r>
              <a:rPr lang="fr-FR" sz="1800" dirty="0" err="1"/>
              <a:t>marking</a:t>
            </a:r>
            <a:r>
              <a:rPr lang="fr-FR" sz="1800" dirty="0"/>
              <a:t> issue </a:t>
            </a:r>
          </a:p>
          <a:p>
            <a:pPr marL="723900" lvl="1" indent="-342900">
              <a:buFont typeface="Courier New" panose="02070309020205020404" pitchFamily="49" charset="0"/>
              <a:buChar char="o"/>
            </a:pPr>
            <a:r>
              <a:rPr lang="en-GB" sz="1800" dirty="0"/>
              <a:t>“Mechanical key” annex: to be removed from draft regulation on Locks</a:t>
            </a:r>
          </a:p>
          <a:p>
            <a:pPr marL="723900" lvl="1" indent="-342900">
              <a:buNone/>
            </a:pPr>
            <a:endParaRPr lang="fr-FR" sz="1000" dirty="0">
              <a:solidFill>
                <a:srgbClr val="7030A0"/>
              </a:solidFill>
            </a:endParaRPr>
          </a:p>
          <a:p>
            <a:pPr marL="723900">
              <a:buFont typeface="Wingdings" panose="05000000000000000000" pitchFamily="2" charset="2"/>
              <a:buChar char="è"/>
            </a:pPr>
            <a:r>
              <a:rPr lang="fr-FR" sz="1800" b="1" dirty="0">
                <a:sym typeface="Wingdings" panose="05000000000000000000" pitchFamily="2" charset="2"/>
              </a:rPr>
              <a:t>Aim of April 1</a:t>
            </a:r>
            <a:r>
              <a:rPr lang="fr-FR" sz="1800" b="1" baseline="30000" dirty="0">
                <a:sym typeface="Wingdings" panose="05000000000000000000" pitchFamily="2" charset="2"/>
              </a:rPr>
              <a:t>st</a:t>
            </a:r>
            <a:r>
              <a:rPr lang="fr-FR" sz="1800" b="1" dirty="0">
                <a:sym typeface="Wingdings" panose="05000000000000000000" pitchFamily="2" charset="2"/>
              </a:rPr>
              <a:t> meeting: </a:t>
            </a:r>
            <a:r>
              <a:rPr lang="fr-FR" sz="1800" b="1" dirty="0" err="1">
                <a:sym typeface="Wingdings" panose="05000000000000000000" pitchFamily="2" charset="2"/>
              </a:rPr>
              <a:t>collecting</a:t>
            </a:r>
            <a:r>
              <a:rPr lang="fr-FR" sz="1800" b="1" dirty="0">
                <a:sym typeface="Wingdings" panose="05000000000000000000" pitchFamily="2" charset="2"/>
              </a:rPr>
              <a:t> </a:t>
            </a:r>
            <a:r>
              <a:rPr lang="fr-FR" sz="1800" b="1" dirty="0" err="1">
                <a:sym typeface="Wingdings" panose="05000000000000000000" pitchFamily="2" charset="2"/>
              </a:rPr>
              <a:t>comments</a:t>
            </a:r>
            <a:r>
              <a:rPr lang="fr-FR" sz="1800" b="1" dirty="0">
                <a:sym typeface="Wingdings" panose="05000000000000000000" pitchFamily="2" charset="2"/>
              </a:rPr>
              <a:t> </a:t>
            </a:r>
            <a:r>
              <a:rPr lang="fr-FR" sz="1800" b="1" dirty="0" err="1">
                <a:sym typeface="Wingdings" panose="05000000000000000000" pitchFamily="2" charset="2"/>
              </a:rPr>
              <a:t>aiming</a:t>
            </a:r>
            <a:r>
              <a:rPr lang="fr-FR" sz="1800" b="1" dirty="0">
                <a:sym typeface="Wingdings" panose="05000000000000000000" pitchFamily="2" charset="2"/>
              </a:rPr>
              <a:t> final adoption at GRSG-117, </a:t>
            </a:r>
            <a:r>
              <a:rPr lang="fr-FR" sz="1800" b="1" dirty="0" err="1">
                <a:sym typeface="Wingdings" panose="05000000000000000000" pitchFamily="2" charset="2"/>
              </a:rPr>
              <a:t>October</a:t>
            </a:r>
            <a:r>
              <a:rPr lang="fr-FR" sz="1800" b="1" dirty="0">
                <a:sym typeface="Wingdings" panose="05000000000000000000" pitchFamily="2" charset="2"/>
              </a:rPr>
              <a:t> 2019</a:t>
            </a:r>
            <a:endParaRPr lang="fr-FR" sz="1800" b="1" dirty="0">
              <a:solidFill>
                <a:srgbClr val="7030A0"/>
              </a:solidFill>
            </a:endParaRPr>
          </a:p>
        </p:txBody>
      </p:sp>
    </p:spTree>
    <p:extLst>
      <p:ext uri="{BB962C8B-B14F-4D97-AF65-F5344CB8AC3E}">
        <p14:creationId xmlns:p14="http://schemas.microsoft.com/office/powerpoint/2010/main" val="90365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910208" y="1819540"/>
            <a:ext cx="10802416" cy="4705804"/>
          </a:xfrm>
        </p:spPr>
        <p:txBody>
          <a:bodyPr>
            <a:noAutofit/>
          </a:bodyPr>
          <a:lstStyle/>
          <a:p>
            <a:pPr marL="357188" indent="0">
              <a:buNone/>
            </a:pPr>
            <a:r>
              <a:rPr lang="fr-FR" sz="2800" dirty="0"/>
              <a:t>Conclusions: </a:t>
            </a:r>
          </a:p>
          <a:p>
            <a:pPr marL="800100" lvl="1" indent="-342900">
              <a:buAutoNum type="arabicPeriod"/>
            </a:pPr>
            <a:r>
              <a:rPr lang="fr-FR" sz="1800" dirty="0"/>
              <a:t>Smart key solution </a:t>
            </a:r>
            <a:r>
              <a:rPr lang="fr-FR" sz="1800" dirty="0" err="1"/>
              <a:t>is</a:t>
            </a:r>
            <a:r>
              <a:rPr lang="fr-FR" sz="1800" dirty="0"/>
              <a:t> </a:t>
            </a:r>
            <a:r>
              <a:rPr lang="fr-FR" sz="1800" dirty="0" err="1"/>
              <a:t>welcomed</a:t>
            </a:r>
            <a:r>
              <a:rPr lang="fr-FR" sz="1800" dirty="0"/>
              <a:t> as </a:t>
            </a:r>
            <a:r>
              <a:rPr lang="fr-FR" sz="1800" dirty="0" err="1"/>
              <a:t>it</a:t>
            </a:r>
            <a:r>
              <a:rPr lang="fr-FR" sz="1800" dirty="0"/>
              <a:t> </a:t>
            </a:r>
            <a:r>
              <a:rPr lang="fr-FR" sz="1800" dirty="0" err="1"/>
              <a:t>could</a:t>
            </a:r>
            <a:r>
              <a:rPr lang="fr-FR" sz="1800" dirty="0"/>
              <a:t> </a:t>
            </a:r>
            <a:r>
              <a:rPr lang="fr-FR" sz="1800" dirty="0" err="1"/>
              <a:t>be</a:t>
            </a:r>
            <a:r>
              <a:rPr lang="fr-FR" sz="1800" dirty="0"/>
              <a:t> a </a:t>
            </a:r>
            <a:r>
              <a:rPr lang="fr-FR" sz="1800" dirty="0" err="1"/>
              <a:t>safer</a:t>
            </a:r>
            <a:r>
              <a:rPr lang="fr-FR" sz="1800" dirty="0"/>
              <a:t> </a:t>
            </a:r>
            <a:r>
              <a:rPr lang="fr-FR" sz="1800" dirty="0" err="1"/>
              <a:t>access</a:t>
            </a:r>
            <a:r>
              <a:rPr lang="fr-FR" sz="1800" dirty="0"/>
              <a:t> solution to the </a:t>
            </a:r>
            <a:r>
              <a:rPr lang="fr-FR" sz="1800" dirty="0" err="1"/>
              <a:t>devices</a:t>
            </a:r>
            <a:r>
              <a:rPr lang="fr-FR" sz="1800" dirty="0"/>
              <a:t> to </a:t>
            </a:r>
            <a:r>
              <a:rPr lang="fr-FR" sz="1800" dirty="0" err="1"/>
              <a:t>protect</a:t>
            </a:r>
            <a:r>
              <a:rPr lang="fr-FR" sz="1800" dirty="0"/>
              <a:t> </a:t>
            </a:r>
            <a:r>
              <a:rPr lang="fr-FR" sz="1800" dirty="0" err="1"/>
              <a:t>against</a:t>
            </a:r>
            <a:r>
              <a:rPr lang="fr-FR" sz="1800" dirty="0"/>
              <a:t> </a:t>
            </a:r>
            <a:r>
              <a:rPr lang="fr-FR" sz="1800" dirty="0" err="1"/>
              <a:t>unauthorised</a:t>
            </a:r>
            <a:r>
              <a:rPr lang="fr-FR" sz="1800" dirty="0"/>
              <a:t> </a:t>
            </a:r>
            <a:r>
              <a:rPr lang="fr-FR" sz="1800" dirty="0" err="1"/>
              <a:t>used</a:t>
            </a:r>
            <a:r>
              <a:rPr lang="fr-FR" sz="1800" dirty="0"/>
              <a:t> of the </a:t>
            </a:r>
            <a:r>
              <a:rPr lang="fr-FR" sz="1800" dirty="0" err="1"/>
              <a:t>vehicle</a:t>
            </a:r>
            <a:r>
              <a:rPr lang="fr-FR" sz="1800" dirty="0"/>
              <a:t>, without </a:t>
            </a:r>
            <a:r>
              <a:rPr lang="fr-FR" sz="1800" dirty="0" err="1"/>
              <a:t>need</a:t>
            </a:r>
            <a:r>
              <a:rPr lang="fr-FR" sz="1800" dirty="0"/>
              <a:t> of </a:t>
            </a:r>
            <a:r>
              <a:rPr lang="fr-FR" sz="1800" dirty="0" err="1"/>
              <a:t>amending</a:t>
            </a:r>
            <a:r>
              <a:rPr lang="fr-FR" sz="1800" dirty="0"/>
              <a:t> UN R116 (OEM </a:t>
            </a:r>
            <a:r>
              <a:rPr lang="fr-FR" sz="1800" dirty="0" err="1"/>
              <a:t>shall</a:t>
            </a:r>
            <a:r>
              <a:rPr lang="fr-FR" sz="1800" dirty="0"/>
              <a:t> </a:t>
            </a:r>
            <a:r>
              <a:rPr lang="fr-FR" sz="1800" dirty="0" err="1"/>
              <a:t>ensure</a:t>
            </a:r>
            <a:r>
              <a:rPr lang="fr-FR" sz="1800" dirty="0"/>
              <a:t> </a:t>
            </a:r>
            <a:r>
              <a:rPr lang="fr-FR" sz="1800" dirty="0" err="1"/>
              <a:t>cyber-safe</a:t>
            </a:r>
            <a:r>
              <a:rPr lang="fr-FR" sz="1800" dirty="0"/>
              <a:t> design </a:t>
            </a:r>
            <a:r>
              <a:rPr lang="fr-FR" sz="1800" dirty="0" err="1"/>
              <a:t>thanks</a:t>
            </a:r>
            <a:r>
              <a:rPr lang="fr-FR" sz="1800" dirty="0"/>
              <a:t> to the cyber </a:t>
            </a:r>
            <a:r>
              <a:rPr lang="fr-FR" sz="1800" dirty="0" err="1"/>
              <a:t>security</a:t>
            </a:r>
            <a:r>
              <a:rPr lang="fr-FR" sz="1800" dirty="0"/>
              <a:t> </a:t>
            </a:r>
            <a:r>
              <a:rPr lang="fr-FR" sz="1800" dirty="0" err="1"/>
              <a:t>requirements</a:t>
            </a:r>
            <a:r>
              <a:rPr lang="fr-FR" sz="1800" dirty="0"/>
              <a:t> (</a:t>
            </a:r>
            <a:r>
              <a:rPr lang="fr-FR" sz="1800" dirty="0" err="1"/>
              <a:t>work</a:t>
            </a:r>
            <a:r>
              <a:rPr lang="fr-FR" sz="1800" dirty="0"/>
              <a:t> </a:t>
            </a:r>
            <a:r>
              <a:rPr lang="fr-FR" sz="1800" dirty="0" err="1"/>
              <a:t>is</a:t>
            </a:r>
            <a:r>
              <a:rPr lang="fr-FR" sz="1800" dirty="0"/>
              <a:t> </a:t>
            </a:r>
            <a:r>
              <a:rPr lang="fr-FR" sz="1800" dirty="0" err="1"/>
              <a:t>ongoing</a:t>
            </a:r>
            <a:r>
              <a:rPr lang="fr-FR" sz="1800" dirty="0"/>
              <a:t>).</a:t>
            </a:r>
          </a:p>
          <a:p>
            <a:pPr marL="800100" lvl="1" indent="-342900">
              <a:buAutoNum type="arabicPeriod"/>
            </a:pPr>
            <a:endParaRPr lang="fr-FR" sz="1800" dirty="0"/>
          </a:p>
          <a:p>
            <a:pPr marL="800100" lvl="1" indent="-342900">
              <a:buAutoNum type="arabicPeriod"/>
            </a:pPr>
            <a:r>
              <a:rPr lang="fr-FR" sz="1800" dirty="0" err="1"/>
              <a:t>Regulation</a:t>
            </a:r>
            <a:r>
              <a:rPr lang="fr-FR" sz="1800" dirty="0"/>
              <a:t> split </a:t>
            </a:r>
            <a:r>
              <a:rPr lang="fr-FR" sz="1800" dirty="0" err="1"/>
              <a:t>needs</a:t>
            </a:r>
            <a:r>
              <a:rPr lang="fr-FR" sz="1800" dirty="0"/>
              <a:t> </a:t>
            </a:r>
          </a:p>
          <a:p>
            <a:pPr marL="1200150" lvl="2" indent="-342900">
              <a:buFont typeface="+mj-lt"/>
              <a:buAutoNum type="alphaLcPeriod"/>
            </a:pPr>
            <a:r>
              <a:rPr lang="fr-FR" sz="1800" dirty="0"/>
              <a:t>Support </a:t>
            </a:r>
            <a:r>
              <a:rPr lang="fr-FR" sz="1800" dirty="0" err="1"/>
              <a:t>from</a:t>
            </a:r>
            <a:r>
              <a:rPr lang="fr-FR" sz="1800" dirty="0"/>
              <a:t> GRE for EMC </a:t>
            </a:r>
            <a:r>
              <a:rPr lang="fr-FR" sz="1800" dirty="0" err="1"/>
              <a:t>Annex</a:t>
            </a:r>
            <a:r>
              <a:rPr lang="fr-FR" sz="1800" dirty="0"/>
              <a:t> update </a:t>
            </a:r>
            <a:r>
              <a:rPr lang="fr-FR" sz="1800" dirty="0" err="1"/>
              <a:t>under</a:t>
            </a:r>
            <a:r>
              <a:rPr lang="fr-FR" sz="1800" dirty="0"/>
              <a:t> GRSG mandate,</a:t>
            </a:r>
          </a:p>
          <a:p>
            <a:pPr marL="1200150" lvl="2" indent="-342900">
              <a:buFont typeface="+mj-lt"/>
              <a:buAutoNum type="alphaLcPeriod"/>
            </a:pPr>
            <a:r>
              <a:rPr lang="fr-FR" sz="1800" dirty="0" err="1"/>
              <a:t>Simplified</a:t>
            </a:r>
            <a:r>
              <a:rPr lang="fr-FR" sz="1800" dirty="0"/>
              <a:t> provisions on </a:t>
            </a:r>
            <a:r>
              <a:rPr lang="fr-FR" sz="1800" dirty="0" err="1"/>
              <a:t>Markings</a:t>
            </a:r>
            <a:r>
              <a:rPr lang="fr-FR" sz="1800" dirty="0"/>
              <a:t>,</a:t>
            </a:r>
          </a:p>
          <a:p>
            <a:pPr marL="1200150" lvl="2" indent="-342900">
              <a:buFont typeface="+mj-lt"/>
              <a:buAutoNum type="alphaLcPeriod"/>
            </a:pPr>
            <a:r>
              <a:rPr lang="en-GB" sz="1800" dirty="0"/>
              <a:t>“Mechanical</a:t>
            </a:r>
            <a:r>
              <a:rPr lang="fr-FR" sz="1800" dirty="0"/>
              <a:t> key</a:t>
            </a:r>
            <a:r>
              <a:rPr lang="en-GB" sz="1800" dirty="0"/>
              <a:t>” </a:t>
            </a:r>
            <a:r>
              <a:rPr lang="fr-FR" sz="1800" dirty="0" err="1"/>
              <a:t>Annex</a:t>
            </a:r>
            <a:r>
              <a:rPr lang="fr-FR" sz="1800" dirty="0"/>
              <a:t> to </a:t>
            </a:r>
            <a:r>
              <a:rPr lang="fr-FR" sz="1800" dirty="0" err="1"/>
              <a:t>be</a:t>
            </a:r>
            <a:r>
              <a:rPr lang="fr-FR" sz="1800" dirty="0"/>
              <a:t> </a:t>
            </a:r>
            <a:r>
              <a:rPr lang="fr-FR" sz="1800" dirty="0" err="1"/>
              <a:t>removed</a:t>
            </a:r>
            <a:r>
              <a:rPr lang="fr-FR" sz="1800" dirty="0"/>
              <a:t> </a:t>
            </a:r>
            <a:r>
              <a:rPr lang="fr-FR" sz="1800" dirty="0" err="1"/>
              <a:t>from</a:t>
            </a:r>
            <a:r>
              <a:rPr lang="fr-FR" sz="1800" dirty="0"/>
              <a:t> GRSG-116-06 as not </a:t>
            </a:r>
            <a:r>
              <a:rPr lang="fr-FR" sz="1800" dirty="0" err="1"/>
              <a:t>initialy</a:t>
            </a:r>
            <a:r>
              <a:rPr lang="fr-FR" sz="1800" dirty="0"/>
              <a:t> </a:t>
            </a:r>
            <a:r>
              <a:rPr lang="fr-FR" sz="1800" dirty="0" err="1"/>
              <a:t>addressing</a:t>
            </a:r>
            <a:r>
              <a:rPr lang="fr-FR" sz="1800" dirty="0"/>
              <a:t> Locks in UN R116.</a:t>
            </a:r>
          </a:p>
          <a:p>
            <a:pPr marL="857250" lvl="2" indent="0">
              <a:buNone/>
            </a:pPr>
            <a:endParaRPr lang="fr-FR" sz="1800" dirty="0"/>
          </a:p>
          <a:p>
            <a:pPr marL="1171575" lvl="2" indent="-314325">
              <a:buNone/>
            </a:pPr>
            <a:r>
              <a:rPr lang="fr-FR" sz="1800" dirty="0">
                <a:sym typeface="Wingdings" panose="05000000000000000000" pitchFamily="2" charset="2"/>
              </a:rPr>
              <a:t> Last </a:t>
            </a:r>
            <a:r>
              <a:rPr lang="fr-FR" sz="1800" dirty="0"/>
              <a:t>call for </a:t>
            </a:r>
            <a:r>
              <a:rPr lang="fr-FR" sz="1800" dirty="0" err="1"/>
              <a:t>comments</a:t>
            </a:r>
            <a:r>
              <a:rPr lang="fr-FR" sz="1800" dirty="0"/>
              <a:t> by end of May 2019, </a:t>
            </a:r>
            <a:r>
              <a:rPr lang="fr-FR" sz="1800" dirty="0" err="1"/>
              <a:t>aiming</a:t>
            </a:r>
            <a:r>
              <a:rPr lang="fr-FR" sz="1800" dirty="0"/>
              <a:t> official documents for adoption at </a:t>
            </a:r>
            <a:br>
              <a:rPr lang="fr-FR" sz="1800" dirty="0"/>
            </a:br>
            <a:r>
              <a:rPr lang="fr-FR" sz="1800" dirty="0"/>
              <a:t>GRSG-117, </a:t>
            </a:r>
            <a:r>
              <a:rPr lang="fr-FR" sz="1800" dirty="0" err="1"/>
              <a:t>October</a:t>
            </a:r>
            <a:r>
              <a:rPr lang="fr-FR" sz="1800" dirty="0"/>
              <a:t> 2019.</a:t>
            </a:r>
          </a:p>
          <a:p>
            <a:pPr marL="457200" lvl="1" indent="0">
              <a:buNone/>
            </a:pPr>
            <a:endParaRPr lang="fr-FR" sz="1800" dirty="0"/>
          </a:p>
          <a:p>
            <a:pPr marL="0" lvl="0" indent="0">
              <a:buNone/>
            </a:pPr>
            <a:endParaRPr lang="fr-FR" sz="1400" b="1" dirty="0"/>
          </a:p>
          <a:p>
            <a:pPr marL="0" lvl="0" indent="0">
              <a:buNone/>
            </a:pPr>
            <a:endParaRPr lang="fr-FR" sz="1400" b="1" dirty="0"/>
          </a:p>
          <a:p>
            <a:pPr marL="0" lvl="0" indent="0">
              <a:buNone/>
            </a:pPr>
            <a:endParaRPr lang="fr-FR" sz="1400" b="1" dirty="0"/>
          </a:p>
          <a:p>
            <a:pPr marL="0" lvl="0" indent="0">
              <a:buNone/>
            </a:pPr>
            <a:endParaRPr lang="en-US" sz="1600" dirty="0"/>
          </a:p>
          <a:p>
            <a:pPr marL="174625" indent="-174625">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457200" lvl="1" indent="0">
              <a:buNone/>
            </a:pPr>
            <a:endParaRPr lang="fr-FR" sz="1000" dirty="0">
              <a:solidFill>
                <a:srgbClr val="7030A0"/>
              </a:solidFill>
            </a:endParaRPr>
          </a:p>
          <a:p>
            <a:pPr marL="0" indent="0">
              <a:buNone/>
            </a:pPr>
            <a:endParaRPr lang="fr-FR" sz="1400" dirty="0">
              <a:solidFill>
                <a:srgbClr val="7030A0"/>
              </a:solidFill>
            </a:endParaRPr>
          </a:p>
        </p:txBody>
      </p:sp>
      <p:sp>
        <p:nvSpPr>
          <p:cNvPr id="7" name="Titre 1"/>
          <p:cNvSpPr>
            <a:spLocks noGrp="1"/>
          </p:cNvSpPr>
          <p:nvPr>
            <p:ph type="title"/>
          </p:nvPr>
        </p:nvSpPr>
        <p:spPr>
          <a:xfrm>
            <a:off x="609600" y="274638"/>
            <a:ext cx="10972800" cy="1143000"/>
          </a:xfrm>
        </p:spPr>
        <p:txBody>
          <a:bodyPr/>
          <a:lstStyle/>
          <a:p>
            <a:r>
              <a:rPr lang="en-GB" dirty="0"/>
              <a:t>Regulation n°116, GRSG 116</a:t>
            </a:r>
            <a:br>
              <a:rPr lang="en-GB" sz="3600" dirty="0"/>
            </a:br>
            <a:r>
              <a:rPr lang="en-GB" sz="2800" dirty="0"/>
              <a:t>outcomes of meeting April 1</a:t>
            </a:r>
            <a:r>
              <a:rPr lang="en-GB" sz="2800" baseline="30000" dirty="0"/>
              <a:t>st</a:t>
            </a:r>
            <a:r>
              <a:rPr lang="en-GB" sz="2800" dirty="0">
                <a:solidFill>
                  <a:srgbClr val="000000"/>
                </a:solidFill>
              </a:rPr>
              <a:t>, 2019</a:t>
            </a:r>
            <a:endParaRPr lang="en-GB" sz="3600" dirty="0"/>
          </a:p>
        </p:txBody>
      </p:sp>
    </p:spTree>
    <p:extLst>
      <p:ext uri="{BB962C8B-B14F-4D97-AF65-F5344CB8AC3E}">
        <p14:creationId xmlns:p14="http://schemas.microsoft.com/office/powerpoint/2010/main" val="94064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F95EF06-03BD-404D-85C4-EEAB3F3409B1}"/>
              </a:ext>
            </a:extLst>
          </p:cNvPr>
          <p:cNvSpPr>
            <a:spLocks noGrp="1"/>
          </p:cNvSpPr>
          <p:nvPr>
            <p:ph idx="1"/>
          </p:nvPr>
        </p:nvSpPr>
        <p:spPr>
          <a:xfrm>
            <a:off x="551384" y="1829968"/>
            <a:ext cx="10972800" cy="4525963"/>
          </a:xfrm>
        </p:spPr>
        <p:txBody>
          <a:bodyPr/>
          <a:lstStyle/>
          <a:p>
            <a:pPr marL="714375" lvl="1" indent="0">
              <a:buNone/>
            </a:pPr>
            <a:r>
              <a:rPr lang="fr-FR" dirty="0"/>
              <a:t>Guidance </a:t>
            </a:r>
            <a:r>
              <a:rPr lang="fr-FR" dirty="0" err="1"/>
              <a:t>requested</a:t>
            </a:r>
            <a:r>
              <a:rPr lang="fr-FR" dirty="0"/>
              <a:t> </a:t>
            </a:r>
            <a:r>
              <a:rPr lang="fr-FR" dirty="0" err="1"/>
              <a:t>from</a:t>
            </a:r>
            <a:r>
              <a:rPr lang="fr-FR" dirty="0"/>
              <a:t> GRSG: </a:t>
            </a:r>
          </a:p>
          <a:p>
            <a:pPr marL="457200" lvl="1" indent="0">
              <a:buNone/>
            </a:pPr>
            <a:r>
              <a:rPr lang="fr-FR" sz="2400" dirty="0"/>
              <a:t>	</a:t>
            </a:r>
            <a:r>
              <a:rPr lang="fr-FR" sz="2000" dirty="0" err="1"/>
              <a:t>is</a:t>
            </a:r>
            <a:r>
              <a:rPr lang="fr-FR" sz="2000" dirty="0"/>
              <a:t> </a:t>
            </a:r>
            <a:r>
              <a:rPr lang="fr-FR" sz="2000" dirty="0" err="1"/>
              <a:t>there</a:t>
            </a:r>
            <a:r>
              <a:rPr lang="fr-FR" sz="2000" dirty="0"/>
              <a:t> a </a:t>
            </a:r>
            <a:r>
              <a:rPr lang="fr-FR" sz="2000" dirty="0" err="1"/>
              <a:t>need</a:t>
            </a:r>
            <a:r>
              <a:rPr lang="fr-FR" sz="2000" dirty="0"/>
              <a:t> for a </a:t>
            </a:r>
            <a:r>
              <a:rPr lang="fr-FR" sz="2000" dirty="0" err="1"/>
              <a:t>regulation</a:t>
            </a:r>
            <a:r>
              <a:rPr lang="fr-FR" sz="2000" dirty="0"/>
              <a:t> 116 </a:t>
            </a:r>
            <a:r>
              <a:rPr lang="fr-FR" sz="2000" dirty="0" err="1"/>
              <a:t>Task</a:t>
            </a:r>
            <a:r>
              <a:rPr lang="fr-FR" sz="2000" dirty="0"/>
              <a:t> Force (</a:t>
            </a:r>
            <a:r>
              <a:rPr lang="fr-FR" sz="2000" dirty="0" err="1"/>
              <a:t>with</a:t>
            </a:r>
            <a:r>
              <a:rPr lang="fr-FR" sz="2000" dirty="0"/>
              <a:t> </a:t>
            </a:r>
            <a:r>
              <a:rPr lang="fr-FR" sz="2000" dirty="0" err="1"/>
              <a:t>CP’s</a:t>
            </a:r>
            <a:r>
              <a:rPr lang="fr-FR" sz="2000" dirty="0"/>
              <a:t> lead) ?</a:t>
            </a:r>
          </a:p>
          <a:p>
            <a:pPr marL="457200" lvl="1" indent="0">
              <a:buNone/>
            </a:pPr>
            <a:endParaRPr lang="fr-FR" sz="1800" dirty="0"/>
          </a:p>
          <a:p>
            <a:pPr lvl="2">
              <a:buFont typeface="Wingdings" panose="05000000000000000000" pitchFamily="2" charset="2"/>
              <a:buChar char="è"/>
            </a:pPr>
            <a:r>
              <a:rPr lang="fr-FR" sz="1800" dirty="0"/>
              <a:t> </a:t>
            </a:r>
            <a:r>
              <a:rPr lang="fr-FR" sz="1800" dirty="0" err="1"/>
              <a:t>Need</a:t>
            </a:r>
            <a:r>
              <a:rPr lang="fr-FR" sz="1800" dirty="0"/>
              <a:t> for new </a:t>
            </a:r>
            <a:r>
              <a:rPr lang="fr-FR" sz="1800" dirty="0" err="1"/>
              <a:t>definitions</a:t>
            </a:r>
            <a:r>
              <a:rPr lang="fr-FR" sz="1800" dirty="0"/>
              <a:t> for keys (</a:t>
            </a:r>
            <a:r>
              <a:rPr lang="fr-FR" sz="1800" dirty="0" err="1"/>
              <a:t>including</a:t>
            </a:r>
            <a:r>
              <a:rPr lang="fr-FR" sz="1800" dirty="0"/>
              <a:t> new </a:t>
            </a:r>
            <a:r>
              <a:rPr lang="fr-FR" sz="1800" dirty="0" err="1"/>
              <a:t>electronic</a:t>
            </a:r>
            <a:r>
              <a:rPr lang="fr-FR" sz="1800" dirty="0"/>
              <a:t> solutions) ?</a:t>
            </a:r>
          </a:p>
          <a:p>
            <a:pPr lvl="2">
              <a:buFont typeface="Wingdings" panose="05000000000000000000" pitchFamily="2" charset="2"/>
              <a:buChar char="è"/>
            </a:pPr>
            <a:r>
              <a:rPr lang="fr-FR" sz="1800" dirty="0"/>
              <a:t> </a:t>
            </a:r>
            <a:r>
              <a:rPr lang="fr-FR" sz="1800" dirty="0" err="1"/>
              <a:t>Need</a:t>
            </a:r>
            <a:r>
              <a:rPr lang="fr-FR" sz="1800" dirty="0"/>
              <a:t> for new </a:t>
            </a:r>
            <a:r>
              <a:rPr lang="fr-FR" sz="1800" dirty="0" err="1"/>
              <a:t>regulation</a:t>
            </a:r>
            <a:r>
              <a:rPr lang="fr-FR" sz="1800" dirty="0"/>
              <a:t> (e.g. on </a:t>
            </a:r>
            <a:r>
              <a:rPr lang="fr-FR" sz="1800" dirty="0" err="1"/>
              <a:t>tracking</a:t>
            </a:r>
            <a:r>
              <a:rPr lang="fr-FR" sz="1800" dirty="0"/>
              <a:t>, </a:t>
            </a:r>
            <a:r>
              <a:rPr lang="fr-FR" sz="1800" dirty="0" err="1"/>
              <a:t>remote</a:t>
            </a:r>
            <a:r>
              <a:rPr lang="fr-FR" sz="1800" dirty="0"/>
              <a:t> engine control, </a:t>
            </a:r>
            <a:r>
              <a:rPr lang="fr-FR" sz="1800" dirty="0" err="1"/>
              <a:t>others</a:t>
            </a:r>
            <a:r>
              <a:rPr lang="fr-FR" sz="1800" dirty="0"/>
              <a:t>) ?</a:t>
            </a:r>
          </a:p>
          <a:p>
            <a:pPr lvl="2">
              <a:buFont typeface="Wingdings" panose="05000000000000000000" pitchFamily="2" charset="2"/>
              <a:buChar char="è"/>
            </a:pPr>
            <a:r>
              <a:rPr lang="fr-FR" sz="1800" dirty="0"/>
              <a:t> </a:t>
            </a:r>
            <a:r>
              <a:rPr lang="fr-FR" sz="1800" dirty="0" err="1"/>
              <a:t>Need</a:t>
            </a:r>
            <a:r>
              <a:rPr lang="fr-FR" sz="1800" dirty="0"/>
              <a:t> for </a:t>
            </a:r>
            <a:r>
              <a:rPr lang="fr-FR" sz="1800" dirty="0" err="1"/>
              <a:t>further</a:t>
            </a:r>
            <a:r>
              <a:rPr lang="fr-FR" sz="1800" dirty="0"/>
              <a:t> </a:t>
            </a:r>
            <a:r>
              <a:rPr lang="fr-FR" sz="1800" dirty="0" err="1"/>
              <a:t>practical</a:t>
            </a:r>
            <a:r>
              <a:rPr lang="fr-FR" sz="1800" dirty="0"/>
              <a:t> </a:t>
            </a:r>
            <a:r>
              <a:rPr lang="fr-FR" sz="1800" dirty="0" err="1"/>
              <a:t>work</a:t>
            </a:r>
            <a:r>
              <a:rPr lang="fr-FR" sz="1800" dirty="0"/>
              <a:t> (at GRVA-CS/OTA  - </a:t>
            </a:r>
            <a:r>
              <a:rPr lang="fr-FR" sz="1800" dirty="0" err="1"/>
              <a:t>including</a:t>
            </a:r>
            <a:r>
              <a:rPr lang="fr-FR" sz="1800" dirty="0"/>
              <a:t> </a:t>
            </a:r>
            <a:r>
              <a:rPr lang="fr-FR" sz="1800" dirty="0" err="1"/>
              <a:t>testing</a:t>
            </a:r>
            <a:r>
              <a:rPr lang="fr-FR" sz="1800" dirty="0"/>
              <a:t>) ?</a:t>
            </a:r>
          </a:p>
          <a:p>
            <a:endParaRPr lang="en-GB" dirty="0"/>
          </a:p>
        </p:txBody>
      </p:sp>
      <p:sp>
        <p:nvSpPr>
          <p:cNvPr id="5" name="Titre 1"/>
          <p:cNvSpPr>
            <a:spLocks noGrp="1"/>
          </p:cNvSpPr>
          <p:nvPr>
            <p:ph type="title"/>
          </p:nvPr>
        </p:nvSpPr>
        <p:spPr>
          <a:xfrm>
            <a:off x="609600" y="274638"/>
            <a:ext cx="10972800" cy="1143000"/>
          </a:xfrm>
        </p:spPr>
        <p:txBody>
          <a:bodyPr/>
          <a:lstStyle/>
          <a:p>
            <a:r>
              <a:rPr lang="en-GB" dirty="0"/>
              <a:t>Regulation n°116, GRSG 116</a:t>
            </a:r>
            <a:br>
              <a:rPr lang="en-GB" sz="3600" dirty="0"/>
            </a:br>
            <a:r>
              <a:rPr lang="en-GB" sz="2800" dirty="0"/>
              <a:t>outcomes of meeting April 1</a:t>
            </a:r>
            <a:r>
              <a:rPr lang="en-GB" sz="2800" baseline="30000" dirty="0"/>
              <a:t>st</a:t>
            </a:r>
            <a:r>
              <a:rPr lang="en-GB" sz="2800" dirty="0">
                <a:solidFill>
                  <a:srgbClr val="000000"/>
                </a:solidFill>
              </a:rPr>
              <a:t>, 2019</a:t>
            </a:r>
            <a:endParaRPr lang="en-GB" sz="3600" dirty="0"/>
          </a:p>
        </p:txBody>
      </p:sp>
    </p:spTree>
    <p:extLst>
      <p:ext uri="{BB962C8B-B14F-4D97-AF65-F5344CB8AC3E}">
        <p14:creationId xmlns:p14="http://schemas.microsoft.com/office/powerpoint/2010/main" val="270310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ectangle 8"/>
          <p:cNvSpPr/>
          <p:nvPr/>
        </p:nvSpPr>
        <p:spPr>
          <a:xfrm>
            <a:off x="5664804" y="1831866"/>
            <a:ext cx="4823684" cy="4801314"/>
          </a:xfrm>
          <a:prstGeom prst="rect">
            <a:avLst/>
          </a:prstGeom>
        </p:spPr>
        <p:txBody>
          <a:bodyPr wrap="square">
            <a:spAutoFit/>
          </a:bodyPr>
          <a:lstStyle/>
          <a:p>
            <a:r>
              <a:rPr lang="en-GB" dirty="0"/>
              <a:t>1/4/2019 – GRSG pre-meeting:</a:t>
            </a:r>
          </a:p>
          <a:p>
            <a:r>
              <a:rPr lang="en-GB" dirty="0"/>
              <a:t>Germany: helge.asmussen@kba.de</a:t>
            </a:r>
          </a:p>
          <a:p>
            <a:pPr lvl="1"/>
            <a:r>
              <a:rPr lang="en-GB" dirty="0"/>
              <a:t>gerlach@de.tuv.com</a:t>
            </a:r>
          </a:p>
          <a:p>
            <a:r>
              <a:rPr lang="en-GB" dirty="0"/>
              <a:t>Japan: s-morita@jasic.org</a:t>
            </a:r>
          </a:p>
          <a:p>
            <a:pPr lvl="1"/>
            <a:r>
              <a:rPr lang="en-GB" dirty="0"/>
              <a:t>minoura@jasic.org</a:t>
            </a:r>
          </a:p>
          <a:p>
            <a:pPr lvl="1"/>
            <a:r>
              <a:rPr lang="en-GB" dirty="0"/>
              <a:t>n-tanaka@ntsel.go.jp</a:t>
            </a:r>
          </a:p>
          <a:p>
            <a:pPr lvl="1"/>
            <a:r>
              <a:rPr lang="en-GB" dirty="0"/>
              <a:t>ka-koba@shinsa.ntsel.go.jp</a:t>
            </a:r>
          </a:p>
          <a:p>
            <a:pPr lvl="1"/>
            <a:r>
              <a:rPr lang="en-GB" dirty="0"/>
              <a:t>Koichi_Kamiji@n.t.rd.honda.co.jp</a:t>
            </a:r>
          </a:p>
          <a:p>
            <a:pPr lvl="1"/>
            <a:r>
              <a:rPr lang="fr-CH" dirty="0"/>
              <a:t>a-hirao@mail.nissan.co.jp</a:t>
            </a:r>
            <a:endParaRPr lang="en-GB" dirty="0"/>
          </a:p>
          <a:p>
            <a:r>
              <a:rPr lang="en-GB" dirty="0"/>
              <a:t>OICA: alexandra.scholz@opel-vauxhall.com</a:t>
            </a:r>
          </a:p>
          <a:p>
            <a:pPr lvl="1"/>
            <a:r>
              <a:rPr lang="en-GB" dirty="0"/>
              <a:t>ofontaine@oica.net</a:t>
            </a:r>
          </a:p>
          <a:p>
            <a:pPr lvl="1"/>
            <a:r>
              <a:rPr lang="en-GB" dirty="0"/>
              <a:t>benoit.job@honda-eu.com</a:t>
            </a:r>
          </a:p>
          <a:p>
            <a:pPr lvl="1"/>
            <a:r>
              <a:rPr lang="en-GB" dirty="0"/>
              <a:t>katja.jurss@volvocars.com</a:t>
            </a:r>
          </a:p>
          <a:p>
            <a:pPr lvl="1"/>
            <a:r>
              <a:rPr lang="en-GB" dirty="0"/>
              <a:t>rene.nulens@toyota-europe.com</a:t>
            </a:r>
          </a:p>
          <a:p>
            <a:pPr lvl="1"/>
            <a:r>
              <a:rPr lang="en-GB" dirty="0"/>
              <a:t>vuthy.phan@renault.com, </a:t>
            </a:r>
          </a:p>
          <a:p>
            <a:pPr lvl="1"/>
            <a:r>
              <a:rPr lang="en-GB" dirty="0"/>
              <a:t>michael.kneissle@daimler.com</a:t>
            </a:r>
          </a:p>
          <a:p>
            <a:pPr lvl="1"/>
            <a:r>
              <a:rPr lang="en-GB" dirty="0"/>
              <a:t>benoit.moreau@mpsa.com</a:t>
            </a:r>
          </a:p>
        </p:txBody>
      </p:sp>
      <p:sp>
        <p:nvSpPr>
          <p:cNvPr id="2" name="Titre 1"/>
          <p:cNvSpPr>
            <a:spLocks noGrp="1"/>
          </p:cNvSpPr>
          <p:nvPr>
            <p:ph type="title"/>
          </p:nvPr>
        </p:nvSpPr>
        <p:spPr/>
        <p:txBody>
          <a:bodyPr/>
          <a:lstStyle/>
          <a:p>
            <a:r>
              <a:rPr lang="en-GB" dirty="0"/>
              <a:t>Informal discussions attendees</a:t>
            </a:r>
          </a:p>
        </p:txBody>
      </p:sp>
      <p:sp>
        <p:nvSpPr>
          <p:cNvPr id="7" name="Rectangle 6"/>
          <p:cNvSpPr/>
          <p:nvPr/>
        </p:nvSpPr>
        <p:spPr>
          <a:xfrm>
            <a:off x="1093072" y="1822450"/>
            <a:ext cx="4858912" cy="4247317"/>
          </a:xfrm>
          <a:prstGeom prst="rect">
            <a:avLst/>
          </a:prstGeom>
        </p:spPr>
        <p:txBody>
          <a:bodyPr wrap="square">
            <a:spAutoFit/>
          </a:bodyPr>
          <a:lstStyle/>
          <a:p>
            <a:r>
              <a:rPr lang="en-GB" dirty="0"/>
              <a:t>25/2/2019 - 5/3/2019 web exchanges:</a:t>
            </a:r>
          </a:p>
          <a:p>
            <a:r>
              <a:rPr lang="en-GB" dirty="0"/>
              <a:t>Germany: helge.asmussen@kba.de</a:t>
            </a:r>
          </a:p>
          <a:p>
            <a:r>
              <a:rPr lang="en-GB" dirty="0"/>
              <a:t>France: fabrice.herveleu@utacceram.com</a:t>
            </a:r>
          </a:p>
          <a:p>
            <a:r>
              <a:rPr lang="en-GB" dirty="0"/>
              <a:t>OICA:</a:t>
            </a:r>
          </a:p>
          <a:p>
            <a:pPr lvl="1"/>
            <a:r>
              <a:rPr lang="en-GB" dirty="0"/>
              <a:t>alexandra.scholz@opel-vauxhall.com</a:t>
            </a:r>
          </a:p>
          <a:p>
            <a:pPr lvl="1"/>
            <a:r>
              <a:rPr lang="en-GB" dirty="0"/>
              <a:t>ofontaine@oica.net</a:t>
            </a:r>
          </a:p>
          <a:p>
            <a:pPr lvl="1"/>
            <a:r>
              <a:rPr lang="en-GB" dirty="0"/>
              <a:t>uwe.topple@vda.de</a:t>
            </a:r>
          </a:p>
          <a:p>
            <a:pPr lvl="1"/>
            <a:r>
              <a:rPr lang="en-GB" dirty="0"/>
              <a:t>benoit.job@honda-eu.com</a:t>
            </a:r>
          </a:p>
          <a:p>
            <a:pPr lvl="1"/>
            <a:r>
              <a:rPr lang="en-GB" dirty="0"/>
              <a:t>katja.jurss@volvocars.com</a:t>
            </a:r>
          </a:p>
          <a:p>
            <a:pPr lvl="1"/>
            <a:r>
              <a:rPr lang="en-GB" dirty="0"/>
              <a:t>rene.nulens@toyota-europe.com</a:t>
            </a:r>
          </a:p>
          <a:p>
            <a:pPr lvl="1"/>
            <a:r>
              <a:rPr lang="en-GB" dirty="0"/>
              <a:t>vuthy.phan@renault.com</a:t>
            </a:r>
          </a:p>
          <a:p>
            <a:pPr lvl="1"/>
            <a:r>
              <a:rPr lang="en-GB" dirty="0" err="1"/>
              <a:t>andreas.hergen@bmw</a:t>
            </a:r>
            <a:r>
              <a:rPr lang="en-GB" dirty="0"/>
              <a:t>;</a:t>
            </a:r>
          </a:p>
          <a:p>
            <a:pPr lvl="1"/>
            <a:r>
              <a:rPr lang="en-GB" dirty="0"/>
              <a:t>gerald.koch@volkswagen.de</a:t>
            </a:r>
          </a:p>
          <a:p>
            <a:pPr lvl="1"/>
            <a:r>
              <a:rPr lang="en-GB" dirty="0"/>
              <a:t>thomas.s.weiss@daimler.com</a:t>
            </a:r>
          </a:p>
          <a:p>
            <a:pPr lvl="1"/>
            <a:r>
              <a:rPr lang="en-GB" dirty="0"/>
              <a:t>benoit.moreau@mpsa.com</a:t>
            </a:r>
          </a:p>
        </p:txBody>
      </p:sp>
      <p:sp>
        <p:nvSpPr>
          <p:cNvPr id="8" name="Flèche courbée vers le haut 7">
            <a:hlinkClick r:id="rId2" action="ppaction://hlinksldjump"/>
          </p:cNvPr>
          <p:cNvSpPr/>
          <p:nvPr/>
        </p:nvSpPr>
        <p:spPr>
          <a:xfrm rot="16200000">
            <a:off x="5953379" y="575475"/>
            <a:ext cx="288032" cy="1098538"/>
          </a:xfrm>
          <a:prstGeom prst="curvedUpArrow">
            <a:avLst>
              <a:gd name="adj1" fmla="val 14420"/>
              <a:gd name="adj2" fmla="val 50000"/>
              <a:gd name="adj3" fmla="val 29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6722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25625"/>
            <a:ext cx="10514384" cy="4483695"/>
          </a:xfrm>
        </p:spPr>
        <p:txBody>
          <a:bodyPr>
            <a:noAutofit/>
          </a:bodyPr>
          <a:lstStyle/>
          <a:p>
            <a:pPr lvl="0"/>
            <a:r>
              <a:rPr lang="en-GB" sz="1800" b="1" dirty="0"/>
              <a:t>key testing</a:t>
            </a:r>
            <a:r>
              <a:rPr lang="en-GB" sz="1800" dirty="0"/>
              <a:t>, ECE/TRANS/WP.29/GRSG/2018/25 </a:t>
            </a:r>
            <a:endParaRPr lang="fr-FR" sz="1800" dirty="0"/>
          </a:p>
          <a:p>
            <a:pPr marL="363538" lvl="0" indent="-7938">
              <a:spcBef>
                <a:spcPts val="600"/>
              </a:spcBef>
              <a:buNone/>
            </a:pPr>
            <a:r>
              <a:rPr lang="en-US" sz="1800" dirty="0">
                <a:solidFill>
                  <a:srgbClr val="000000"/>
                </a:solidFill>
              </a:rPr>
              <a:t>Clarification on those ‘hand components’ not subject to ‘engine components’ testing, not impacting vehicle safety. </a:t>
            </a:r>
          </a:p>
          <a:p>
            <a:pPr marL="533400" lvl="0" indent="-177800">
              <a:spcBef>
                <a:spcPts val="600"/>
              </a:spcBef>
              <a:buFont typeface="Courier New" panose="02070309020205020404" pitchFamily="49" charset="0"/>
              <a:buChar char="o"/>
            </a:pPr>
            <a:r>
              <a:rPr lang="en-US" sz="1800" dirty="0">
                <a:solidFill>
                  <a:srgbClr val="000000"/>
                </a:solidFill>
              </a:rPr>
              <a:t>Some Contracting Parties support exiting this item from the split of the regulation</a:t>
            </a:r>
          </a:p>
          <a:p>
            <a:pPr marL="533400" lvl="0" indent="-177800">
              <a:spcBef>
                <a:spcPts val="600"/>
              </a:spcBef>
            </a:pPr>
            <a:endParaRPr lang="en-US" sz="1800" dirty="0">
              <a:solidFill>
                <a:srgbClr val="000000"/>
              </a:solidFill>
            </a:endParaRPr>
          </a:p>
          <a:p>
            <a:pPr marL="533400" lvl="0" indent="-177800">
              <a:spcBef>
                <a:spcPts val="600"/>
              </a:spcBef>
              <a:buNone/>
            </a:pPr>
            <a:r>
              <a:rPr lang="en-US" sz="1800" dirty="0">
                <a:solidFill>
                  <a:srgbClr val="000000"/>
                </a:solidFill>
                <a:sym typeface="Wingdings" panose="05000000000000000000" pitchFamily="2" charset="2"/>
              </a:rPr>
              <a:t> </a:t>
            </a:r>
            <a:r>
              <a:rPr lang="en-US" sz="1800" dirty="0">
                <a:solidFill>
                  <a:srgbClr val="000000"/>
                </a:solidFill>
              </a:rPr>
              <a:t>if all agree on the fact that these are inappropriate testing (see tracking file – R116 testing explanation sheet), then these </a:t>
            </a:r>
            <a:r>
              <a:rPr lang="en-US" sz="1800" dirty="0" err="1">
                <a:solidFill>
                  <a:srgbClr val="000000"/>
                </a:solidFill>
              </a:rPr>
              <a:t>testings</a:t>
            </a:r>
            <a:r>
              <a:rPr lang="en-US" sz="1800" dirty="0">
                <a:solidFill>
                  <a:srgbClr val="000000"/>
                </a:solidFill>
              </a:rPr>
              <a:t> become a quality issue with OEMs’ experience. Still, external threats are a matter of concern, with answers in the regulation (see forthcoming discussion on smart key). </a:t>
            </a:r>
            <a:endParaRPr lang="fr-FR" sz="1800" dirty="0"/>
          </a:p>
          <a:p>
            <a:pPr>
              <a:spcBef>
                <a:spcPts val="600"/>
              </a:spcBef>
            </a:pPr>
            <a:endParaRPr lang="fr-FR" sz="1800" dirty="0"/>
          </a:p>
          <a:p>
            <a:pPr lvl="0"/>
            <a:r>
              <a:rPr lang="en-GB" sz="1800" b="1" dirty="0">
                <a:solidFill>
                  <a:schemeClr val="tx1">
                    <a:lumMod val="50000"/>
                    <a:lumOff val="50000"/>
                  </a:schemeClr>
                </a:solidFill>
              </a:rPr>
              <a:t>smart keys</a:t>
            </a:r>
            <a:r>
              <a:rPr lang="en-GB" sz="1800" dirty="0">
                <a:solidFill>
                  <a:schemeClr val="tx1">
                    <a:lumMod val="50000"/>
                    <a:lumOff val="50000"/>
                  </a:schemeClr>
                </a:solidFill>
              </a:rPr>
              <a:t>, ECE/TRANS/WP.29/GRSG/2019/7</a:t>
            </a:r>
            <a:endParaRPr lang="fr-FR" sz="1800" dirty="0">
              <a:solidFill>
                <a:schemeClr val="tx1">
                  <a:lumMod val="50000"/>
                  <a:lumOff val="50000"/>
                </a:schemeClr>
              </a:solidFill>
            </a:endParaRPr>
          </a:p>
          <a:p>
            <a:pPr lvl="0"/>
            <a:endParaRPr lang="en-GB" sz="1800" b="1" dirty="0">
              <a:solidFill>
                <a:schemeClr val="tx1">
                  <a:lumMod val="50000"/>
                  <a:lumOff val="50000"/>
                </a:schemeClr>
              </a:solidFill>
            </a:endParaRPr>
          </a:p>
          <a:p>
            <a:pPr lvl="0"/>
            <a:r>
              <a:rPr lang="en-GB" sz="1800" b="1" dirty="0">
                <a:solidFill>
                  <a:schemeClr val="tx1">
                    <a:lumMod val="50000"/>
                    <a:lumOff val="50000"/>
                  </a:schemeClr>
                </a:solidFill>
              </a:rPr>
              <a:t>regulation split, </a:t>
            </a:r>
            <a:r>
              <a:rPr lang="en-US" sz="1800" dirty="0">
                <a:solidFill>
                  <a:schemeClr val="tx1">
                    <a:lumMod val="50000"/>
                    <a:lumOff val="50000"/>
                  </a:schemeClr>
                </a:solidFill>
              </a:rPr>
              <a:t>GRSG-116-06 (Locks), -07 (Immobilizers) and -08 (Alarms) </a:t>
            </a:r>
          </a:p>
        </p:txBody>
      </p:sp>
      <p:sp>
        <p:nvSpPr>
          <p:cNvPr id="5" name="Titre 1"/>
          <p:cNvSpPr>
            <a:spLocks noGrp="1"/>
          </p:cNvSpPr>
          <p:nvPr>
            <p:ph type="title"/>
          </p:nvPr>
        </p:nvSpPr>
        <p:spPr>
          <a:xfrm>
            <a:off x="609600" y="274638"/>
            <a:ext cx="10972800" cy="1143000"/>
          </a:xfrm>
        </p:spPr>
        <p:txBody>
          <a:bodyPr/>
          <a:lstStyle/>
          <a:p>
            <a:r>
              <a:rPr lang="en-GB" dirty="0"/>
              <a:t>Regulation n°116, discussions progress </a:t>
            </a:r>
            <a:br>
              <a:rPr lang="en-GB" dirty="0"/>
            </a:br>
            <a:r>
              <a:rPr lang="en-GB" sz="2800" dirty="0"/>
              <a:t>until April 1</a:t>
            </a:r>
            <a:r>
              <a:rPr lang="en-GB" sz="2800" baseline="30000" dirty="0"/>
              <a:t>st</a:t>
            </a:r>
            <a:r>
              <a:rPr lang="en-GB" sz="2800" dirty="0"/>
              <a:t>, 2019</a:t>
            </a:r>
          </a:p>
        </p:txBody>
      </p:sp>
    </p:spTree>
    <p:extLst>
      <p:ext uri="{BB962C8B-B14F-4D97-AF65-F5344CB8AC3E}">
        <p14:creationId xmlns:p14="http://schemas.microsoft.com/office/powerpoint/2010/main" val="404038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25625"/>
            <a:ext cx="10744200" cy="4843735"/>
          </a:xfrm>
        </p:spPr>
        <p:txBody>
          <a:bodyPr>
            <a:noAutofit/>
          </a:bodyPr>
          <a:lstStyle/>
          <a:p>
            <a:pPr lvl="0"/>
            <a:r>
              <a:rPr lang="en-GB" sz="1800" b="1" dirty="0">
                <a:solidFill>
                  <a:schemeClr val="tx1">
                    <a:lumMod val="50000"/>
                    <a:lumOff val="50000"/>
                  </a:schemeClr>
                </a:solidFill>
              </a:rPr>
              <a:t>key testing</a:t>
            </a:r>
            <a:r>
              <a:rPr lang="en-GB" sz="1800" dirty="0">
                <a:solidFill>
                  <a:schemeClr val="tx1">
                    <a:lumMod val="50000"/>
                    <a:lumOff val="50000"/>
                  </a:schemeClr>
                </a:solidFill>
              </a:rPr>
              <a:t>, ECE/TRANS/WP.29/GRSG/2018/25 </a:t>
            </a:r>
            <a:endParaRPr lang="fr-FR" sz="1800" dirty="0">
              <a:solidFill>
                <a:schemeClr val="tx1">
                  <a:lumMod val="50000"/>
                  <a:lumOff val="50000"/>
                </a:schemeClr>
              </a:solidFill>
            </a:endParaRPr>
          </a:p>
          <a:p>
            <a:pPr>
              <a:spcBef>
                <a:spcPts val="600"/>
              </a:spcBef>
            </a:pPr>
            <a:endParaRPr lang="fr-FR" sz="1800" dirty="0"/>
          </a:p>
          <a:p>
            <a:pPr lvl="0"/>
            <a:r>
              <a:rPr lang="en-GB" sz="1800" b="1" dirty="0"/>
              <a:t>smart keys</a:t>
            </a:r>
            <a:r>
              <a:rPr lang="en-GB" sz="1800" dirty="0"/>
              <a:t>, ECE/TRANS/WP.29/GRSG/2019/7</a:t>
            </a:r>
          </a:p>
          <a:p>
            <a:pPr marL="355600" indent="0">
              <a:spcBef>
                <a:spcPts val="600"/>
              </a:spcBef>
              <a:buNone/>
            </a:pPr>
            <a:r>
              <a:rPr lang="en-US" sz="1800" dirty="0"/>
              <a:t>Discussion on introducing a pure electronic key and wonders on how electronic devices, not subject to type approval, are robust against any threats.</a:t>
            </a:r>
          </a:p>
          <a:p>
            <a:pPr marL="527050" indent="-171450">
              <a:spcBef>
                <a:spcPts val="600"/>
              </a:spcBef>
              <a:buFont typeface="Courier New" panose="02070309020205020404" pitchFamily="49" charset="0"/>
              <a:buChar char="o"/>
            </a:pPr>
            <a:r>
              <a:rPr lang="en-US" sz="1800" dirty="0"/>
              <a:t>D had concerns about </a:t>
            </a:r>
          </a:p>
          <a:p>
            <a:pPr marL="1041400" lvl="1">
              <a:spcBef>
                <a:spcPts val="600"/>
              </a:spcBef>
              <a:buFont typeface="Arial" panose="020B0604020202020204" pitchFamily="34" charset="0"/>
              <a:buChar char="•"/>
            </a:pPr>
            <a:r>
              <a:rPr lang="en-US" sz="1800" dirty="0"/>
              <a:t>introducing a pure electronic key, </a:t>
            </a:r>
          </a:p>
          <a:p>
            <a:pPr marL="1041400" lvl="1">
              <a:spcBef>
                <a:spcPts val="600"/>
              </a:spcBef>
              <a:buFont typeface="Arial" panose="020B0604020202020204" pitchFamily="34" charset="0"/>
              <a:buChar char="•"/>
            </a:pPr>
            <a:r>
              <a:rPr lang="en-US" sz="1800" dirty="0"/>
              <a:t>robustness against any threats..</a:t>
            </a:r>
          </a:p>
          <a:p>
            <a:pPr marL="527050" indent="-171450">
              <a:spcBef>
                <a:spcPts val="600"/>
              </a:spcBef>
              <a:buFont typeface="Courier New" panose="02070309020205020404" pitchFamily="49" charset="0"/>
              <a:buChar char="o"/>
            </a:pPr>
            <a:r>
              <a:rPr lang="en-US" sz="1800" dirty="0"/>
              <a:t>F expect operational safety of such SW-HW is under control by OEM.</a:t>
            </a:r>
            <a:endParaRPr lang="fr-FR" sz="1800" dirty="0"/>
          </a:p>
          <a:p>
            <a:pPr marL="527050" indent="-171450">
              <a:spcBef>
                <a:spcPts val="600"/>
              </a:spcBef>
              <a:buFont typeface="Courier New" panose="02070309020205020404" pitchFamily="49" charset="0"/>
              <a:buChar char="o"/>
            </a:pPr>
            <a:r>
              <a:rPr lang="fr-FR" sz="1800" dirty="0"/>
              <a:t>OICA: </a:t>
            </a:r>
            <a:r>
              <a:rPr lang="fr-FR" sz="1800" dirty="0" err="1"/>
              <a:t>material</a:t>
            </a:r>
            <a:r>
              <a:rPr lang="fr-FR" sz="1800" dirty="0"/>
              <a:t> </a:t>
            </a:r>
            <a:r>
              <a:rPr lang="en-US" sz="1800" dirty="0"/>
              <a:t>not to be applied in this regulation, but matter of discussions within expert UN WG ; still may be referred to for explanation of vehicle context/specific smart access challenges</a:t>
            </a:r>
            <a:r>
              <a:rPr lang="fr-FR" sz="1800" dirty="0"/>
              <a:t>.</a:t>
            </a:r>
          </a:p>
          <a:p>
            <a:pPr marL="355600" indent="0">
              <a:spcBef>
                <a:spcPts val="600"/>
              </a:spcBef>
              <a:buNone/>
            </a:pPr>
            <a:endParaRPr lang="en-US" sz="1200" dirty="0"/>
          </a:p>
          <a:p>
            <a:pPr marL="533400" indent="-177800">
              <a:spcBef>
                <a:spcPts val="600"/>
              </a:spcBef>
              <a:buFont typeface="Wingdings" panose="05000000000000000000" pitchFamily="2" charset="2"/>
              <a:buChar char="è"/>
            </a:pPr>
            <a:r>
              <a:rPr lang="en-US" sz="1800" dirty="0">
                <a:sym typeface="Wingdings" panose="05000000000000000000" pitchFamily="2" charset="2"/>
              </a:rPr>
              <a:t> p</a:t>
            </a:r>
            <a:r>
              <a:rPr lang="en-US" sz="1800" dirty="0"/>
              <a:t>roposal to address differences between the access solutions with security threats (</a:t>
            </a:r>
            <a:r>
              <a:rPr lang="en-US" sz="1800" dirty="0">
                <a:hlinkClick r:id="rId3" action="ppaction://hlinksldjump"/>
              </a:rPr>
              <a:t>slides 4, 5, 6</a:t>
            </a:r>
            <a:r>
              <a:rPr lang="en-US" sz="1800" dirty="0"/>
              <a:t>) </a:t>
            </a:r>
          </a:p>
          <a:p>
            <a:pPr lvl="0"/>
            <a:endParaRPr lang="en-GB" sz="1100" b="1" dirty="0"/>
          </a:p>
          <a:p>
            <a:pPr lvl="0"/>
            <a:r>
              <a:rPr lang="en-GB" sz="1800" b="1" dirty="0">
                <a:solidFill>
                  <a:schemeClr val="tx1">
                    <a:lumMod val="50000"/>
                    <a:lumOff val="50000"/>
                  </a:schemeClr>
                </a:solidFill>
              </a:rPr>
              <a:t>Regulation split, </a:t>
            </a:r>
            <a:r>
              <a:rPr lang="en-US" sz="1800" dirty="0">
                <a:solidFill>
                  <a:schemeClr val="tx1">
                    <a:lumMod val="50000"/>
                    <a:lumOff val="50000"/>
                  </a:schemeClr>
                </a:solidFill>
              </a:rPr>
              <a:t>GRSG-116-06 (Locks), -07 (Immobilizers) and -08 (Alarms) </a:t>
            </a:r>
          </a:p>
        </p:txBody>
      </p:sp>
      <p:sp>
        <p:nvSpPr>
          <p:cNvPr id="5" name="Titre 1"/>
          <p:cNvSpPr>
            <a:spLocks noGrp="1"/>
          </p:cNvSpPr>
          <p:nvPr>
            <p:ph type="title"/>
          </p:nvPr>
        </p:nvSpPr>
        <p:spPr>
          <a:xfrm>
            <a:off x="609600" y="274638"/>
            <a:ext cx="10972800" cy="1143000"/>
          </a:xfrm>
        </p:spPr>
        <p:txBody>
          <a:bodyPr/>
          <a:lstStyle/>
          <a:p>
            <a:r>
              <a:rPr lang="en-GB" dirty="0"/>
              <a:t>Regulation n°116, discussions progress </a:t>
            </a:r>
            <a:br>
              <a:rPr lang="en-GB" dirty="0"/>
            </a:br>
            <a:r>
              <a:rPr lang="en-GB" sz="2800" dirty="0"/>
              <a:t>until April 1</a:t>
            </a:r>
            <a:r>
              <a:rPr lang="en-GB" sz="2800" baseline="30000" dirty="0"/>
              <a:t>st</a:t>
            </a:r>
            <a:r>
              <a:rPr lang="en-GB" sz="2800" dirty="0"/>
              <a:t>, 2019</a:t>
            </a:r>
          </a:p>
        </p:txBody>
      </p:sp>
    </p:spTree>
    <p:extLst>
      <p:ext uri="{BB962C8B-B14F-4D97-AF65-F5344CB8AC3E}">
        <p14:creationId xmlns:p14="http://schemas.microsoft.com/office/powerpoint/2010/main" val="201947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31629"/>
            <a:ext cx="10744200" cy="4894489"/>
          </a:xfrm>
        </p:spPr>
        <p:txBody>
          <a:bodyPr>
            <a:noAutofit/>
          </a:bodyPr>
          <a:lstStyle/>
          <a:p>
            <a:pPr>
              <a:tabLst>
                <a:tab pos="10579100" algn="r"/>
              </a:tabLst>
            </a:pPr>
            <a:r>
              <a:rPr lang="en-GB" sz="1800" b="1" dirty="0">
                <a:solidFill>
                  <a:schemeClr val="tx1">
                    <a:lumMod val="50000"/>
                    <a:lumOff val="50000"/>
                  </a:schemeClr>
                </a:solidFill>
              </a:rPr>
              <a:t>key testing</a:t>
            </a:r>
            <a:r>
              <a:rPr lang="en-GB" sz="1800" dirty="0">
                <a:solidFill>
                  <a:schemeClr val="tx1">
                    <a:lumMod val="50000"/>
                    <a:lumOff val="50000"/>
                  </a:schemeClr>
                </a:solidFill>
              </a:rPr>
              <a:t>, ECE/TRANS/WP.29/GRSG/2018/25, ready for adoption</a:t>
            </a:r>
          </a:p>
          <a:p>
            <a:pPr>
              <a:tabLst>
                <a:tab pos="10579100" algn="r"/>
              </a:tabLst>
            </a:pPr>
            <a:endParaRPr lang="en-GB" sz="1800" dirty="0"/>
          </a:p>
          <a:p>
            <a:pPr lvl="0"/>
            <a:r>
              <a:rPr lang="en-GB" sz="1800" b="1" dirty="0"/>
              <a:t>smart keys</a:t>
            </a:r>
            <a:r>
              <a:rPr lang="en-GB" sz="1800" dirty="0"/>
              <a:t>, ECE/TRANS/WP.29/GRSG/2019/7</a:t>
            </a:r>
          </a:p>
          <a:p>
            <a:pPr marL="355600" indent="0">
              <a:spcBef>
                <a:spcPts val="600"/>
              </a:spcBef>
              <a:buNone/>
            </a:pPr>
            <a:r>
              <a:rPr lang="en-US" sz="1800" dirty="0"/>
              <a:t>Discussion on introducing a pure electronic key and wonders on how electronic devices, not subject to type approval, are robust against any threats.</a:t>
            </a:r>
          </a:p>
          <a:p>
            <a:pPr marL="723900">
              <a:buFont typeface="Wingdings" panose="05000000000000000000" pitchFamily="2" charset="2"/>
              <a:buChar char="è"/>
            </a:pPr>
            <a:endParaRPr lang="en-GB" sz="1000" b="1" dirty="0">
              <a:solidFill>
                <a:srgbClr val="7030A0"/>
              </a:solidFill>
            </a:endParaRPr>
          </a:p>
          <a:p>
            <a:pPr marL="723900">
              <a:buFont typeface="Wingdings" panose="05000000000000000000" pitchFamily="2" charset="2"/>
              <a:buChar char="è"/>
            </a:pPr>
            <a:endParaRPr lang="en-GB" sz="1000" b="1" dirty="0">
              <a:solidFill>
                <a:srgbClr val="7030A0"/>
              </a:solidFill>
            </a:endParaRPr>
          </a:p>
          <a:p>
            <a:pPr algn="ctr">
              <a:buNone/>
            </a:pPr>
            <a:endParaRPr lang="en-US" altLang="ja-JP" sz="1600" dirty="0"/>
          </a:p>
          <a:p>
            <a:pPr algn="ctr">
              <a:buNone/>
            </a:pPr>
            <a:r>
              <a:rPr lang="en-US" altLang="ja-JP" sz="1600" dirty="0"/>
              <a:t>OICA: R116 meeting material</a:t>
            </a:r>
            <a:endParaRPr lang="en-GB" sz="1600" dirty="0"/>
          </a:p>
          <a:p>
            <a:pPr algn="ctr">
              <a:buNone/>
            </a:pPr>
            <a:r>
              <a:rPr lang="en-US" altLang="ja-JP" sz="1600" b="1" dirty="0"/>
              <a:t>Clarification of the difference between current key and smartphone key</a:t>
            </a:r>
            <a:endParaRPr lang="fr-FR" altLang="ja-JP" sz="1600" b="1" dirty="0"/>
          </a:p>
          <a:p>
            <a:pPr>
              <a:buNone/>
            </a:pPr>
            <a:r>
              <a:rPr lang="ja-JP" altLang="en-US" sz="1600" b="1" dirty="0"/>
              <a:t>・</a:t>
            </a:r>
            <a:r>
              <a:rPr lang="fr-FR" altLang="ja-JP" sz="1600" b="1" dirty="0" err="1"/>
              <a:t>access</a:t>
            </a:r>
            <a:r>
              <a:rPr lang="fr-FR" altLang="ja-JP" sz="1600" b="1" dirty="0"/>
              <a:t> services: </a:t>
            </a:r>
          </a:p>
          <a:p>
            <a:pPr lvl="1">
              <a:buNone/>
            </a:pPr>
            <a:r>
              <a:rPr lang="fr-FR" altLang="ja-JP" sz="1600" dirty="0" err="1"/>
              <a:t>issuing</a:t>
            </a:r>
            <a:r>
              <a:rPr lang="fr-FR" altLang="ja-JP" sz="1600" dirty="0"/>
              <a:t> key or </a:t>
            </a:r>
            <a:r>
              <a:rPr lang="fr-FR" altLang="ja-JP" sz="1600" dirty="0" err="1"/>
              <a:t>operation</a:t>
            </a:r>
            <a:r>
              <a:rPr lang="fr-FR" altLang="ja-JP" sz="1600" dirty="0"/>
              <a:t> </a:t>
            </a:r>
            <a:r>
              <a:rPr lang="fr-FR" altLang="ja-JP" sz="1600" dirty="0" err="1"/>
              <a:t>authority</a:t>
            </a:r>
            <a:r>
              <a:rPr lang="fr-FR" altLang="ja-JP" sz="1600" dirty="0"/>
              <a:t>, </a:t>
            </a:r>
            <a:r>
              <a:rPr lang="fr-FR" altLang="ja-JP" sz="1600" dirty="0" err="1"/>
              <a:t>authorizing</a:t>
            </a:r>
            <a:r>
              <a:rPr lang="fr-FR" altLang="ja-JP" sz="1600" dirty="0"/>
              <a:t> key and </a:t>
            </a:r>
            <a:r>
              <a:rPr lang="fr-FR" altLang="ja-JP" sz="1600" dirty="0" err="1"/>
              <a:t>vehicle</a:t>
            </a:r>
            <a:r>
              <a:rPr lang="fr-FR" altLang="ja-JP" sz="1600" dirty="0"/>
              <a:t>, </a:t>
            </a:r>
            <a:r>
              <a:rPr lang="fr-FR" altLang="ja-JP" sz="1600" dirty="0" err="1"/>
              <a:t>leave</a:t>
            </a:r>
            <a:r>
              <a:rPr lang="fr-FR" altLang="ja-JP" sz="1600" dirty="0"/>
              <a:t> </a:t>
            </a:r>
            <a:r>
              <a:rPr lang="fr-FR" altLang="ja-JP" sz="1600" dirty="0" err="1"/>
              <a:t>alone</a:t>
            </a:r>
            <a:r>
              <a:rPr lang="fr-FR" altLang="ja-JP" sz="1600" dirty="0"/>
              <a:t> the key, </a:t>
            </a:r>
            <a:r>
              <a:rPr lang="en-US" altLang="ja-JP" sz="1600" dirty="0"/>
              <a:t>lending and borrowing of key, sharing business</a:t>
            </a:r>
          </a:p>
          <a:p>
            <a:pPr>
              <a:buNone/>
            </a:pPr>
            <a:endParaRPr lang="en-US" altLang="ja-JP" sz="1600" b="1" dirty="0"/>
          </a:p>
          <a:p>
            <a:pPr>
              <a:buNone/>
            </a:pPr>
            <a:r>
              <a:rPr lang="ja-JP" altLang="en-US" sz="1600" b="1" dirty="0"/>
              <a:t>・</a:t>
            </a:r>
            <a:r>
              <a:rPr lang="fr-FR" altLang="ja-JP" sz="1600" b="1" dirty="0" err="1"/>
              <a:t>other</a:t>
            </a:r>
            <a:r>
              <a:rPr lang="fr-FR" altLang="ja-JP" sz="1600" b="1" dirty="0"/>
              <a:t> services: </a:t>
            </a:r>
            <a:r>
              <a:rPr lang="fr-FR" altLang="ja-JP" sz="1600" dirty="0" err="1"/>
              <a:t>remote</a:t>
            </a:r>
            <a:r>
              <a:rPr lang="fr-FR" altLang="ja-JP" sz="1600" dirty="0"/>
              <a:t> thermal </a:t>
            </a:r>
            <a:r>
              <a:rPr lang="fr-FR" altLang="ja-JP" sz="1600" dirty="0" err="1"/>
              <a:t>comfort</a:t>
            </a:r>
            <a:r>
              <a:rPr lang="fr-FR" altLang="ja-JP" sz="1600" dirty="0"/>
              <a:t>, </a:t>
            </a:r>
            <a:r>
              <a:rPr lang="fr-FR" altLang="ja-JP" sz="1600" dirty="0" err="1"/>
              <a:t>servicing</a:t>
            </a:r>
            <a:r>
              <a:rPr lang="fr-FR" altLang="ja-JP" sz="1600" dirty="0"/>
              <a:t>, </a:t>
            </a:r>
            <a:r>
              <a:rPr lang="fr-FR" altLang="ja-JP" sz="1600" dirty="0" err="1"/>
              <a:t>tracking</a:t>
            </a:r>
            <a:r>
              <a:rPr lang="fr-FR" altLang="ja-JP" sz="1600" dirty="0"/>
              <a:t>..</a:t>
            </a:r>
            <a:endParaRPr lang="en-US" altLang="ja-JP" sz="1600" dirty="0"/>
          </a:p>
        </p:txBody>
      </p:sp>
      <p:sp>
        <p:nvSpPr>
          <p:cNvPr id="4" name="Rectangle 3">
            <a:hlinkClick r:id="rId3" action="ppaction://hlinksldjump"/>
          </p:cNvPr>
          <p:cNvSpPr/>
          <p:nvPr/>
        </p:nvSpPr>
        <p:spPr>
          <a:xfrm>
            <a:off x="803008" y="4029562"/>
            <a:ext cx="10909615" cy="2135742"/>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re 1"/>
          <p:cNvSpPr>
            <a:spLocks noGrp="1"/>
          </p:cNvSpPr>
          <p:nvPr>
            <p:ph type="title"/>
          </p:nvPr>
        </p:nvSpPr>
        <p:spPr>
          <a:xfrm>
            <a:off x="609600" y="274638"/>
            <a:ext cx="10972800" cy="1143000"/>
          </a:xfrm>
        </p:spPr>
        <p:txBody>
          <a:bodyPr/>
          <a:lstStyle/>
          <a:p>
            <a:r>
              <a:rPr lang="en-GB" dirty="0"/>
              <a:t>Regulation n°116, discussions progress </a:t>
            </a:r>
            <a:br>
              <a:rPr lang="en-GB" dirty="0"/>
            </a:br>
            <a:r>
              <a:rPr lang="en-GB" sz="2800" dirty="0"/>
              <a:t>until April 1</a:t>
            </a:r>
            <a:r>
              <a:rPr lang="en-GB" sz="2800" baseline="30000" dirty="0"/>
              <a:t>st</a:t>
            </a:r>
            <a:r>
              <a:rPr lang="en-GB" sz="2800" dirty="0"/>
              <a:t>, 2019</a:t>
            </a:r>
          </a:p>
        </p:txBody>
      </p:sp>
    </p:spTree>
    <p:extLst>
      <p:ext uri="{BB962C8B-B14F-4D97-AF65-F5344CB8AC3E}">
        <p14:creationId xmlns:p14="http://schemas.microsoft.com/office/powerpoint/2010/main" val="543865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823169" y="1827321"/>
            <a:ext cx="10362187" cy="4651685"/>
          </a:xfrm>
          <a:prstGeom prst="rect">
            <a:avLst/>
          </a:prstGeom>
          <a:extLst/>
        </p:spPr>
        <p:txBody>
          <a:bodyPr vert="horz" lIns="91440" tIns="45720" rIns="91440" bIns="45720" rtlCol="0">
            <a:noAutofit/>
          </a:bodyPr>
          <a:lstStyle/>
          <a:p>
            <a:pPr marL="285750" indent="-285750">
              <a:lnSpc>
                <a:spcPct val="90000"/>
              </a:lnSpc>
              <a:spcBef>
                <a:spcPts val="1000"/>
              </a:spcBef>
              <a:buFont typeface="Wingdings" panose="05000000000000000000" pitchFamily="2" charset="2"/>
              <a:buChar char="Ø"/>
            </a:pPr>
            <a:r>
              <a:rPr lang="en-US" altLang="ja-JP" sz="1400" b="1" dirty="0"/>
              <a:t>Clarification between current key </a:t>
            </a:r>
            <a:r>
              <a:rPr lang="en-US" altLang="ja-JP" sz="1400" dirty="0"/>
              <a:t>(including short range remote electronic code) </a:t>
            </a:r>
            <a:r>
              <a:rPr lang="en-US" altLang="ja-JP" sz="1400" b="1" dirty="0"/>
              <a:t>and smartphone key: </a:t>
            </a:r>
            <a:r>
              <a:rPr lang="en-US" altLang="ja-JP" sz="1400" dirty="0"/>
              <a:t>how to use, risk, countermeasure..</a:t>
            </a:r>
            <a:r>
              <a:rPr lang="fr-FR" altLang="ja-JP" sz="1400" dirty="0">
                <a:solidFill>
                  <a:srgbClr val="7030A0"/>
                </a:solidFill>
              </a:rPr>
              <a:t> </a:t>
            </a:r>
            <a:r>
              <a:rPr lang="fr-FR" altLang="ja-JP" sz="1400" dirty="0" err="1">
                <a:solidFill>
                  <a:srgbClr val="7030A0"/>
                </a:solidFill>
              </a:rPr>
              <a:t>leading</a:t>
            </a:r>
            <a:r>
              <a:rPr lang="fr-FR" altLang="ja-JP" sz="1400" dirty="0">
                <a:solidFill>
                  <a:srgbClr val="7030A0"/>
                </a:solidFill>
              </a:rPr>
              <a:t> to clarification on new </a:t>
            </a:r>
            <a:r>
              <a:rPr lang="fr-FR" altLang="ja-JP" sz="1400" dirty="0" err="1">
                <a:solidFill>
                  <a:srgbClr val="7030A0"/>
                </a:solidFill>
              </a:rPr>
              <a:t>devices</a:t>
            </a:r>
            <a:r>
              <a:rPr lang="fr-FR" altLang="ja-JP" sz="1400" dirty="0">
                <a:solidFill>
                  <a:srgbClr val="7030A0"/>
                </a:solidFill>
              </a:rPr>
              <a:t>/services</a:t>
            </a:r>
            <a:endParaRPr lang="fr-FR" altLang="ja-JP" sz="1400" dirty="0"/>
          </a:p>
          <a:p>
            <a:pPr marL="533400" indent="-266700">
              <a:lnSpc>
                <a:spcPct val="90000"/>
              </a:lnSpc>
              <a:spcBef>
                <a:spcPts val="1000"/>
              </a:spcBef>
              <a:buFont typeface="Courier New" panose="02070309020205020404" pitchFamily="49" charset="0"/>
              <a:buChar char="o"/>
            </a:pPr>
            <a:r>
              <a:rPr lang="fr-FR" altLang="ja-JP" sz="1400" b="1" dirty="0"/>
              <a:t>user </a:t>
            </a:r>
            <a:r>
              <a:rPr lang="fr-FR" altLang="ja-JP" sz="1400" b="1" dirty="0" err="1"/>
              <a:t>access</a:t>
            </a:r>
            <a:r>
              <a:rPr lang="fr-FR" altLang="ja-JP" sz="1400" b="1" dirty="0"/>
              <a:t> services: </a:t>
            </a:r>
            <a:r>
              <a:rPr lang="fr-FR" altLang="ja-JP" sz="1400" dirty="0" err="1"/>
              <a:t>Issuing</a:t>
            </a:r>
            <a:r>
              <a:rPr lang="fr-FR" altLang="ja-JP" sz="1400" dirty="0"/>
              <a:t> key, </a:t>
            </a:r>
            <a:r>
              <a:rPr lang="fr-FR" altLang="ja-JP" sz="1400" dirty="0" err="1"/>
              <a:t>Authorizing</a:t>
            </a:r>
            <a:r>
              <a:rPr lang="fr-FR" altLang="ja-JP" sz="1400" dirty="0"/>
              <a:t> key and </a:t>
            </a:r>
            <a:r>
              <a:rPr lang="fr-FR" altLang="ja-JP" sz="1400" dirty="0" err="1"/>
              <a:t>vehicle</a:t>
            </a:r>
            <a:r>
              <a:rPr lang="fr-FR" altLang="ja-JP" sz="1400" dirty="0"/>
              <a:t>, </a:t>
            </a:r>
            <a:r>
              <a:rPr lang="fr-FR" altLang="ja-JP" sz="1400" dirty="0" err="1"/>
              <a:t>Leave</a:t>
            </a:r>
            <a:r>
              <a:rPr lang="fr-FR" altLang="ja-JP" sz="1400" dirty="0"/>
              <a:t> </a:t>
            </a:r>
            <a:r>
              <a:rPr lang="fr-FR" altLang="ja-JP" sz="1400" dirty="0" err="1"/>
              <a:t>alone</a:t>
            </a:r>
            <a:r>
              <a:rPr lang="fr-FR" altLang="ja-JP" sz="1400" dirty="0"/>
              <a:t> the key, </a:t>
            </a:r>
            <a:r>
              <a:rPr lang="en-US" altLang="ja-JP" sz="1400" dirty="0"/>
              <a:t>Lending and Borrowing of key, Sharing business</a:t>
            </a:r>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1400" b="1" dirty="0"/>
          </a:p>
          <a:p>
            <a:pPr marL="533400" indent="-266700">
              <a:lnSpc>
                <a:spcPct val="90000"/>
              </a:lnSpc>
              <a:spcBef>
                <a:spcPts val="1000"/>
              </a:spcBef>
              <a:buFont typeface="Arial" panose="020B0604020202020204" pitchFamily="34" charset="0"/>
              <a:buNone/>
            </a:pPr>
            <a:endParaRPr lang="en-US" altLang="ja-JP" sz="300" b="1" dirty="0"/>
          </a:p>
          <a:p>
            <a:pPr marL="533400" indent="-266700">
              <a:lnSpc>
                <a:spcPct val="90000"/>
              </a:lnSpc>
              <a:spcBef>
                <a:spcPts val="1000"/>
              </a:spcBef>
              <a:buFont typeface="Courier New" panose="02070309020205020404" pitchFamily="49" charset="0"/>
              <a:buChar char="o"/>
            </a:pPr>
            <a:r>
              <a:rPr lang="fr-FR" altLang="ja-JP" sz="1400" b="1" dirty="0" err="1">
                <a:solidFill>
                  <a:srgbClr val="7030A0"/>
                </a:solidFill>
              </a:rPr>
              <a:t>other</a:t>
            </a:r>
            <a:r>
              <a:rPr lang="fr-FR" altLang="ja-JP" sz="1400" b="1" dirty="0">
                <a:solidFill>
                  <a:srgbClr val="7030A0"/>
                </a:solidFill>
              </a:rPr>
              <a:t> services: </a:t>
            </a:r>
            <a:r>
              <a:rPr lang="fr-FR" altLang="ja-JP" sz="1400" dirty="0" err="1">
                <a:solidFill>
                  <a:srgbClr val="7030A0"/>
                </a:solidFill>
              </a:rPr>
              <a:t>remote</a:t>
            </a:r>
            <a:r>
              <a:rPr lang="fr-FR" altLang="ja-JP" sz="1400" dirty="0">
                <a:solidFill>
                  <a:srgbClr val="7030A0"/>
                </a:solidFill>
              </a:rPr>
              <a:t> thermal </a:t>
            </a:r>
            <a:r>
              <a:rPr lang="fr-FR" altLang="ja-JP" sz="1400" dirty="0" err="1">
                <a:solidFill>
                  <a:srgbClr val="7030A0"/>
                </a:solidFill>
              </a:rPr>
              <a:t>comfort</a:t>
            </a:r>
            <a:r>
              <a:rPr lang="fr-FR" altLang="ja-JP" sz="1400" dirty="0">
                <a:solidFill>
                  <a:srgbClr val="7030A0"/>
                </a:solidFill>
              </a:rPr>
              <a:t>, </a:t>
            </a:r>
            <a:r>
              <a:rPr lang="fr-FR" altLang="ja-JP" sz="1400" dirty="0" err="1">
                <a:solidFill>
                  <a:srgbClr val="7030A0"/>
                </a:solidFill>
              </a:rPr>
              <a:t>servicing</a:t>
            </a:r>
            <a:r>
              <a:rPr lang="fr-FR" altLang="ja-JP" sz="1400" dirty="0">
                <a:solidFill>
                  <a:srgbClr val="7030A0"/>
                </a:solidFill>
              </a:rPr>
              <a:t>, </a:t>
            </a:r>
            <a:r>
              <a:rPr lang="fr-FR" altLang="ja-JP" sz="1400" dirty="0" err="1">
                <a:solidFill>
                  <a:srgbClr val="7030A0"/>
                </a:solidFill>
              </a:rPr>
              <a:t>tracking</a:t>
            </a:r>
            <a:r>
              <a:rPr lang="fr-FR" altLang="ja-JP" sz="1400" dirty="0">
                <a:solidFill>
                  <a:srgbClr val="7030A0"/>
                </a:solidFill>
              </a:rPr>
              <a:t> (</a:t>
            </a:r>
            <a:r>
              <a:rPr lang="fr-FR" altLang="ja-JP" sz="1400" dirty="0" err="1">
                <a:solidFill>
                  <a:srgbClr val="7030A0"/>
                </a:solidFill>
              </a:rPr>
              <a:t>inc.</a:t>
            </a:r>
            <a:r>
              <a:rPr lang="fr-FR" altLang="ja-JP" sz="1400" dirty="0">
                <a:solidFill>
                  <a:srgbClr val="7030A0"/>
                </a:solidFill>
              </a:rPr>
              <a:t> </a:t>
            </a:r>
            <a:r>
              <a:rPr lang="fr-FR" altLang="ja-JP" sz="1400" dirty="0" err="1">
                <a:solidFill>
                  <a:srgbClr val="7030A0"/>
                </a:solidFill>
              </a:rPr>
              <a:t>e.g</a:t>
            </a:r>
            <a:r>
              <a:rPr lang="fr-FR" altLang="ja-JP" sz="1400" dirty="0">
                <a:solidFill>
                  <a:srgbClr val="7030A0"/>
                </a:solidFill>
              </a:rPr>
              <a:t>. </a:t>
            </a:r>
            <a:r>
              <a:rPr lang="fr-FR" altLang="ja-JP" sz="1400" dirty="0" err="1">
                <a:solidFill>
                  <a:srgbClr val="7030A0"/>
                </a:solidFill>
              </a:rPr>
              <a:t>remote</a:t>
            </a:r>
            <a:r>
              <a:rPr lang="fr-FR" altLang="ja-JP" sz="1400" dirty="0">
                <a:solidFill>
                  <a:srgbClr val="7030A0"/>
                </a:solidFill>
              </a:rPr>
              <a:t> </a:t>
            </a:r>
            <a:r>
              <a:rPr lang="fr-FR" altLang="ja-JP" sz="1400" dirty="0" err="1">
                <a:solidFill>
                  <a:srgbClr val="7030A0"/>
                </a:solidFill>
              </a:rPr>
              <a:t>engine</a:t>
            </a:r>
            <a:r>
              <a:rPr lang="fr-FR" altLang="ja-JP" sz="1400" dirty="0">
                <a:solidFill>
                  <a:srgbClr val="7030A0"/>
                </a:solidFill>
              </a:rPr>
              <a:t> control)..</a:t>
            </a:r>
            <a:endParaRPr lang="en-US" altLang="ja-JP" sz="1400" dirty="0">
              <a:solidFill>
                <a:srgbClr val="7030A0"/>
              </a:solidFill>
            </a:endParaRPr>
          </a:p>
          <a:p>
            <a:pPr>
              <a:lnSpc>
                <a:spcPct val="90000"/>
              </a:lnSpc>
              <a:spcBef>
                <a:spcPts val="1000"/>
              </a:spcBef>
              <a:buFont typeface="Arial" panose="020B0604020202020204" pitchFamily="34" charset="0"/>
              <a:buNone/>
            </a:pPr>
            <a:endParaRPr lang="en-US" altLang="ja-JP" sz="1400" b="1" dirty="0"/>
          </a:p>
        </p:txBody>
      </p:sp>
      <p:sp>
        <p:nvSpPr>
          <p:cNvPr id="3" name="Rectangle 2"/>
          <p:cNvSpPr/>
          <p:nvPr/>
        </p:nvSpPr>
        <p:spPr>
          <a:xfrm>
            <a:off x="815475" y="5758252"/>
            <a:ext cx="10369881" cy="913070"/>
          </a:xfrm>
          <a:prstGeom prst="rect">
            <a:avLst/>
          </a:prstGeom>
        </p:spPr>
        <p:txBody>
          <a:bodyPr wrap="square">
            <a:spAutoFit/>
          </a:bodyPr>
          <a:lstStyle/>
          <a:p>
            <a:pPr marL="285750" indent="-285750">
              <a:lnSpc>
                <a:spcPct val="90000"/>
              </a:lnSpc>
              <a:spcBef>
                <a:spcPts val="1000"/>
              </a:spcBef>
              <a:buFont typeface="Wingdings" panose="05000000000000000000" pitchFamily="2" charset="2"/>
              <a:buChar char="Ø"/>
            </a:pPr>
            <a:r>
              <a:rPr lang="en-US" altLang="ja-JP" sz="1400" b="1" dirty="0"/>
              <a:t>rational: </a:t>
            </a:r>
            <a:r>
              <a:rPr lang="en-US" altLang="ja-JP" sz="1200" dirty="0"/>
              <a:t>Of course each OEM has to ensure the security for the feature of smartphone key, but it is not feasible that technical service inspect whether this verification is proper or not. Making requirement is not feasible either, as guideline to unauthorized used ! </a:t>
            </a:r>
            <a:endParaRPr lang="fr-FR" altLang="ja-JP" sz="1200" dirty="0"/>
          </a:p>
          <a:p>
            <a:pPr marL="266700">
              <a:lnSpc>
                <a:spcPct val="90000"/>
              </a:lnSpc>
              <a:spcBef>
                <a:spcPts val="1000"/>
              </a:spcBef>
              <a:buFont typeface="Arial" panose="020B0604020202020204" pitchFamily="34" charset="0"/>
              <a:buNone/>
            </a:pPr>
            <a:r>
              <a:rPr lang="en-US" altLang="ja-JP" sz="1200" dirty="0"/>
              <a:t>If any requirement is necessary, it could be only, “The manufacturer shall ensure the safety in use” or “The manufacturer shall ensure the safety in use and submit declaration”.</a:t>
            </a:r>
            <a:endParaRPr lang="fr-FR" altLang="ja-JP" sz="1200" dirty="0"/>
          </a:p>
        </p:txBody>
      </p:sp>
      <p:graphicFrame>
        <p:nvGraphicFramePr>
          <p:cNvPr id="8" name="Tableau 7"/>
          <p:cNvGraphicFramePr>
            <a:graphicFrameLocks noGrp="1"/>
          </p:cNvGraphicFramePr>
          <p:nvPr>
            <p:extLst>
              <p:ext uri="{D42A27DB-BD31-4B8C-83A1-F6EECF244321}">
                <p14:modId xmlns:p14="http://schemas.microsoft.com/office/powerpoint/2010/main" val="2816508711"/>
              </p:ext>
            </p:extLst>
          </p:nvPr>
        </p:nvGraphicFramePr>
        <p:xfrm>
          <a:off x="1343472" y="2823883"/>
          <a:ext cx="9361040" cy="2313008"/>
        </p:xfrm>
        <a:graphic>
          <a:graphicData uri="http://schemas.openxmlformats.org/drawingml/2006/table">
            <a:tbl>
              <a:tblPr firstRow="1" firstCol="1" bandRow="1">
                <a:tableStyleId>{5C22544A-7EE6-4342-B048-85BDC9FD1C3A}</a:tableStyleId>
              </a:tblPr>
              <a:tblGrid>
                <a:gridCol w="1800199">
                  <a:extLst>
                    <a:ext uri="{9D8B030D-6E8A-4147-A177-3AD203B41FA5}">
                      <a16:colId xmlns:a16="http://schemas.microsoft.com/office/drawing/2014/main" val="1115256940"/>
                    </a:ext>
                  </a:extLst>
                </a:gridCol>
                <a:gridCol w="2483255">
                  <a:extLst>
                    <a:ext uri="{9D8B030D-6E8A-4147-A177-3AD203B41FA5}">
                      <a16:colId xmlns:a16="http://schemas.microsoft.com/office/drawing/2014/main" val="1064203374"/>
                    </a:ext>
                  </a:extLst>
                </a:gridCol>
                <a:gridCol w="2836663">
                  <a:extLst>
                    <a:ext uri="{9D8B030D-6E8A-4147-A177-3AD203B41FA5}">
                      <a16:colId xmlns:a16="http://schemas.microsoft.com/office/drawing/2014/main" val="3718918140"/>
                    </a:ext>
                  </a:extLst>
                </a:gridCol>
                <a:gridCol w="2240923">
                  <a:extLst>
                    <a:ext uri="{9D8B030D-6E8A-4147-A177-3AD203B41FA5}">
                      <a16:colId xmlns:a16="http://schemas.microsoft.com/office/drawing/2014/main" val="4268753827"/>
                    </a:ext>
                  </a:extLst>
                </a:gridCol>
              </a:tblGrid>
              <a:tr h="0">
                <a:tc>
                  <a:txBody>
                    <a:bodyPr/>
                    <a:lstStyle/>
                    <a:p>
                      <a:pPr>
                        <a:lnSpc>
                          <a:spcPct val="107000"/>
                        </a:lnSpc>
                        <a:spcAft>
                          <a:spcPts val="0"/>
                        </a:spcAft>
                      </a:pPr>
                      <a:r>
                        <a:rPr lang="en-US" sz="1050" kern="100">
                          <a:effectLst/>
                        </a:rPr>
                        <a:t> </a:t>
                      </a:r>
                      <a:endParaRPr lang="fr-FR" sz="11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050" kern="100" dirty="0">
                          <a:solidFill>
                            <a:schemeClr val="accent6"/>
                          </a:solidFill>
                          <a:effectLst/>
                        </a:rPr>
                        <a:t>Current key</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050" kern="100" dirty="0">
                          <a:solidFill>
                            <a:schemeClr val="accent6"/>
                          </a:solidFill>
                          <a:effectLst/>
                        </a:rPr>
                        <a:t>Smartphone key</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err="1">
                          <a:solidFill>
                            <a:schemeClr val="accent6"/>
                          </a:solidFill>
                          <a:effectLst/>
                          <a:latin typeface="Calibri" panose="020F0502020204030204" pitchFamily="34" charset="0"/>
                          <a:ea typeface="Calibri" panose="020F0502020204030204" pitchFamily="34" charset="0"/>
                          <a:cs typeface="Arial" panose="020B0604020202020204" pitchFamily="34" charset="0"/>
                        </a:rPr>
                        <a:t>Other</a:t>
                      </a:r>
                      <a:r>
                        <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biometric</a:t>
                      </a: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identification</a:t>
                      </a:r>
                    </a:p>
                  </a:txBody>
                  <a:tcPr marL="68580" marR="68580" marT="0" marB="0"/>
                </a:tc>
                <a:extLst>
                  <a:ext uri="{0D108BD9-81ED-4DB2-BD59-A6C34878D82A}">
                    <a16:rowId xmlns:a16="http://schemas.microsoft.com/office/drawing/2014/main" val="1985370768"/>
                  </a:ext>
                </a:extLst>
              </a:tr>
              <a:tr h="379431">
                <a:tc>
                  <a:txBody>
                    <a:bodyPr/>
                    <a:lstStyle/>
                    <a:p>
                      <a:pPr>
                        <a:lnSpc>
                          <a:spcPct val="107000"/>
                        </a:lnSpc>
                        <a:spcAft>
                          <a:spcPts val="0"/>
                        </a:spcAft>
                      </a:pPr>
                      <a:r>
                        <a:rPr lang="en-US" sz="1050" kern="100" dirty="0">
                          <a:solidFill>
                            <a:schemeClr val="accent6"/>
                          </a:solidFill>
                          <a:effectLst/>
                        </a:rPr>
                        <a:t>Access services</a:t>
                      </a:r>
                    </a:p>
                    <a:p>
                      <a:pPr>
                        <a:lnSpc>
                          <a:spcPct val="107000"/>
                        </a:lnSpc>
                        <a:spcAft>
                          <a:spcPts val="0"/>
                        </a:spcAft>
                      </a:pPr>
                      <a:r>
                        <a:rPr lang="fr-FR" altLang="ja-JP" sz="1100" b="0" u="none" dirty="0" err="1">
                          <a:solidFill>
                            <a:schemeClr val="accent6"/>
                          </a:solidFill>
                          <a:latin typeface="Calibri" panose="020F0502020204030204" pitchFamily="34" charset="0"/>
                          <a:cs typeface="Calibri" panose="020F0502020204030204" pitchFamily="34" charset="0"/>
                        </a:rPr>
                        <a:t>Issuing</a:t>
                      </a:r>
                      <a:r>
                        <a:rPr lang="fr-FR" altLang="ja-JP" sz="1100" b="0" u="none" dirty="0">
                          <a:solidFill>
                            <a:schemeClr val="accent6"/>
                          </a:solidFill>
                          <a:latin typeface="Calibri" panose="020F0502020204030204" pitchFamily="34" charset="0"/>
                          <a:cs typeface="Calibri" panose="020F0502020204030204" pitchFamily="34" charset="0"/>
                        </a:rPr>
                        <a:t> -</a:t>
                      </a:r>
                      <a:r>
                        <a:rPr lang="fr-FR" altLang="ja-JP" sz="1100" b="0" u="none" dirty="0" err="1">
                          <a:solidFill>
                            <a:schemeClr val="accent6"/>
                          </a:solidFill>
                          <a:latin typeface="Calibri" panose="020F0502020204030204" pitchFamily="34" charset="0"/>
                          <a:cs typeface="Calibri" panose="020F0502020204030204" pitchFamily="34" charset="0"/>
                        </a:rPr>
                        <a:t>Authorizing</a:t>
                      </a:r>
                      <a:r>
                        <a:rPr lang="fr-FR" altLang="ja-JP" sz="1100" b="0" u="none" dirty="0">
                          <a:solidFill>
                            <a:schemeClr val="accent6"/>
                          </a:solidFill>
                          <a:latin typeface="Calibri" panose="020F0502020204030204" pitchFamily="34" charset="0"/>
                          <a:cs typeface="Calibri" panose="020F0502020204030204" pitchFamily="34" charset="0"/>
                        </a:rPr>
                        <a:t> -</a:t>
                      </a:r>
                      <a:r>
                        <a:rPr lang="en-US" altLang="ja-JP" sz="1100" b="0" u="none" dirty="0">
                          <a:solidFill>
                            <a:schemeClr val="accent6"/>
                          </a:solidFill>
                          <a:latin typeface="Calibri" panose="020F0502020204030204" pitchFamily="34" charset="0"/>
                          <a:cs typeface="Calibri" panose="020F0502020204030204" pitchFamily="34" charset="0"/>
                        </a:rPr>
                        <a:t> Sharing </a:t>
                      </a:r>
                      <a:endParaRPr lang="fr-FR" sz="1100" b="0" u="none" kern="100"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M</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echanical</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/hand free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access</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commands</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Smartphone,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watch</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other</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fr-FR" sz="1100" kern="10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Fingerprint</a:t>
                      </a: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a:t>
                      </a:r>
                      <a:r>
                        <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eyeprint</a:t>
                      </a:r>
                      <a:r>
                        <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0320725"/>
                  </a:ext>
                </a:extLst>
              </a:tr>
              <a:tr h="0">
                <a:tc>
                  <a:txBody>
                    <a:bodyPr/>
                    <a:lstStyle/>
                    <a:p>
                      <a:pPr>
                        <a:lnSpc>
                          <a:spcPct val="107000"/>
                        </a:lnSpc>
                        <a:spcAft>
                          <a:spcPts val="0"/>
                        </a:spcAft>
                      </a:pPr>
                      <a:r>
                        <a:rPr lang="en-US" sz="1050" kern="100">
                          <a:solidFill>
                            <a:schemeClr val="accent6"/>
                          </a:solidFill>
                          <a:effectLst/>
                        </a:rPr>
                        <a:t>Risk</a:t>
                      </a:r>
                      <a:endParaRPr lang="fr-FR" sz="1100" kern="10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Unauthorized</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co</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py</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tap</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mismatch</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relay</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attack</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(no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safe</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sharing business)</a:t>
                      </a: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Complex</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protocol</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tap</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transmitted</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info)</a:t>
                      </a:r>
                      <a:endPar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Hacking</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Consumer </a:t>
                      </a:r>
                      <a:r>
                        <a:rPr lang="fr-FR" sz="1100" kern="10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integrity</a:t>
                      </a: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0"/>
                        </a:spcAft>
                      </a:pP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(no</a:t>
                      </a:r>
                      <a:r>
                        <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car sharing)</a:t>
                      </a: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2761989"/>
                  </a:ext>
                </a:extLst>
              </a:tr>
              <a:tr h="0">
                <a:tc>
                  <a:txBody>
                    <a:bodyPr/>
                    <a:lstStyle/>
                    <a:p>
                      <a:pPr>
                        <a:lnSpc>
                          <a:spcPct val="107000"/>
                        </a:lnSpc>
                        <a:spcAft>
                          <a:spcPts val="0"/>
                        </a:spcAft>
                      </a:pPr>
                      <a:r>
                        <a:rPr lang="en-US" sz="1050" kern="100" dirty="0">
                          <a:solidFill>
                            <a:schemeClr val="accent6"/>
                          </a:solidFill>
                          <a:effectLst/>
                        </a:rPr>
                        <a:t>Countermeasure</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Safe</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protocol</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 consumer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recommendation</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txBody>
                  <a:tcPr marL="68580" marR="68580" marT="0" marB="0"/>
                </a:tc>
                <a:tc>
                  <a:txBody>
                    <a:bodyPr/>
                    <a:lstStyle/>
                    <a:p>
                      <a:pPr>
                        <a:lnSpc>
                          <a:spcPct val="107000"/>
                        </a:lnSpc>
                        <a:spcAft>
                          <a:spcPts val="0"/>
                        </a:spcAft>
                      </a:pPr>
                      <a:r>
                        <a:rPr lang="fr-FR" sz="1100" b="1"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Safer</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protocol</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 consumer</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recommendation</a:t>
                      </a:r>
                      <a:endPar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multiplayer</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cross-</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verified</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security</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Consumer</a:t>
                      </a:r>
                      <a:r>
                        <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recommendation</a:t>
                      </a:r>
                      <a:endParaRPr lang="fr-FR" sz="1100" kern="100" baseline="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54605326"/>
                  </a:ext>
                </a:extLst>
              </a:tr>
              <a:tr h="0">
                <a:tc>
                  <a:txBody>
                    <a:bodyPr/>
                    <a:lstStyle/>
                    <a:p>
                      <a:pPr>
                        <a:lnSpc>
                          <a:spcPct val="107000"/>
                        </a:lnSpc>
                        <a:spcAft>
                          <a:spcPts val="0"/>
                        </a:spcAft>
                      </a:pPr>
                      <a:r>
                        <a:rPr lang="en-US" sz="1050" kern="100" dirty="0">
                          <a:solidFill>
                            <a:schemeClr val="accent6"/>
                          </a:solidFill>
                          <a:effectLst/>
                        </a:rPr>
                        <a:t>Proof</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None</a:t>
                      </a:r>
                    </a:p>
                  </a:txBody>
                  <a:tcPr marL="68580" marR="68580" marT="0" marB="0"/>
                </a:tc>
                <a:tc>
                  <a:txBody>
                    <a:bodyPr/>
                    <a:lstStyle/>
                    <a:p>
                      <a:pPr>
                        <a:lnSpc>
                          <a:spcPct val="107000"/>
                        </a:lnSpc>
                        <a:spcAft>
                          <a:spcPts val="0"/>
                        </a:spcAft>
                      </a:pPr>
                      <a:r>
                        <a:rPr lang="en-US"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OEM ensure the safety </a:t>
                      </a:r>
                      <a:r>
                        <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rPr>
                        <a:t>in use; </a:t>
                      </a:r>
                      <a:r>
                        <a:rPr lang="en-US"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may </a:t>
                      </a:r>
                      <a:r>
                        <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rPr>
                        <a:t>submit</a:t>
                      </a:r>
                      <a:r>
                        <a:rPr lang="en-US" sz="1100" kern="100" baseline="0">
                          <a:solidFill>
                            <a:schemeClr val="tx1"/>
                          </a:solidFill>
                          <a:effectLst/>
                          <a:latin typeface="Calibri" panose="020F0502020204030204" pitchFamily="34" charset="0"/>
                          <a:ea typeface="Calibri" panose="020F0502020204030204" pitchFamily="34" charset="0"/>
                          <a:cs typeface="Arial" panose="020B0604020202020204" pitchFamily="34" charset="0"/>
                        </a:rPr>
                        <a:t> declaration</a:t>
                      </a:r>
                      <a:r>
                        <a:rPr lang="en-US" sz="1100" kern="10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No</a:t>
                      </a:r>
                    </a:p>
                  </a:txBody>
                  <a:tcPr marL="68580" marR="68580" marT="0" marB="0"/>
                </a:tc>
                <a:extLst>
                  <a:ext uri="{0D108BD9-81ED-4DB2-BD59-A6C34878D82A}">
                    <a16:rowId xmlns:a16="http://schemas.microsoft.com/office/drawing/2014/main" val="3541745561"/>
                  </a:ext>
                </a:extLst>
              </a:tr>
              <a:tr h="0">
                <a:tc>
                  <a:txBody>
                    <a:bodyPr/>
                    <a:lstStyle/>
                    <a:p>
                      <a:pPr>
                        <a:lnSpc>
                          <a:spcPct val="107000"/>
                        </a:lnSpc>
                        <a:spcAft>
                          <a:spcPts val="0"/>
                        </a:spcAft>
                      </a:pPr>
                      <a:r>
                        <a:rPr lang="en-US" sz="1050" kern="100" dirty="0">
                          <a:solidFill>
                            <a:schemeClr val="accent6"/>
                          </a:solidFill>
                          <a:effectLst/>
                        </a:rPr>
                        <a:t>Regulation requirement</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Low</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level</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(protection</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level</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as per </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5.2.7.: </a:t>
                      </a:r>
                      <a:r>
                        <a:rPr lang="en-US"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least 50,000 variants and shall incorporate a rolling code and/or have a minimum scan time of ten days</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If the specific requirement is amended, the new theft method will be created.</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Not</a:t>
                      </a:r>
                      <a:r>
                        <a:rPr lang="fr-FR" sz="1100" kern="100" baseline="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compliant</a:t>
                      </a:r>
                      <a:r>
                        <a:rPr lang="fr-FR" sz="1100" kern="100" baseline="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to 5.2.7. </a:t>
                      </a:r>
                    </a:p>
                    <a:p>
                      <a:pPr>
                        <a:lnSpc>
                          <a:spcPct val="107000"/>
                        </a:lnSpc>
                        <a:spcAft>
                          <a:spcPts val="0"/>
                        </a:spcAft>
                      </a:pPr>
                      <a:endParaRPr lang="fr-FR" sz="1100" b="1" kern="100" baseline="0" dirty="0">
                        <a:solidFill>
                          <a:srgbClr val="FF0000"/>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endParaRPr>
                    </a:p>
                    <a:p>
                      <a:pPr>
                        <a:lnSpc>
                          <a:spcPct val="107000"/>
                        </a:lnSpc>
                        <a:spcAft>
                          <a:spcPts val="0"/>
                        </a:spcAft>
                      </a:pPr>
                      <a:r>
                        <a:rPr lang="fr-FR" sz="1100" b="1" kern="100" baseline="0" dirty="0" err="1">
                          <a:solidFill>
                            <a:srgbClr val="FF0000"/>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need</a:t>
                      </a:r>
                      <a:r>
                        <a:rPr lang="fr-FR" sz="1100" b="1" kern="100" baseline="0" dirty="0">
                          <a:solidFill>
                            <a:srgbClr val="FF0000"/>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 for </a:t>
                      </a:r>
                      <a:r>
                        <a:rPr lang="fr-FR" sz="1100" b="1" kern="100" baseline="0" dirty="0" err="1">
                          <a:solidFill>
                            <a:srgbClr val="FF0000"/>
                          </a:solidFill>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amendment</a:t>
                      </a:r>
                      <a:endParaRPr lang="fr-FR" sz="11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8379783"/>
                  </a:ext>
                </a:extLst>
              </a:tr>
            </a:tbl>
          </a:graphicData>
        </a:graphic>
      </p:graphicFrame>
      <p:sp>
        <p:nvSpPr>
          <p:cNvPr id="5" name="Flèche vers le bas 4"/>
          <p:cNvSpPr/>
          <p:nvPr/>
        </p:nvSpPr>
        <p:spPr>
          <a:xfrm>
            <a:off x="9059400" y="4663102"/>
            <a:ext cx="204952" cy="141890"/>
          </a:xfrm>
          <a:prstGeom prst="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à coins arrondis 5"/>
          <p:cNvSpPr/>
          <p:nvPr/>
        </p:nvSpPr>
        <p:spPr>
          <a:xfrm>
            <a:off x="3063824" y="2747021"/>
            <a:ext cx="5264424" cy="2520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ZoneTexte 6"/>
          <p:cNvSpPr txBox="1"/>
          <p:nvPr/>
        </p:nvSpPr>
        <p:spPr>
          <a:xfrm>
            <a:off x="4727848" y="2547407"/>
            <a:ext cx="1627369" cy="246221"/>
          </a:xfrm>
          <a:prstGeom prst="rect">
            <a:avLst/>
          </a:prstGeom>
          <a:noFill/>
        </p:spPr>
        <p:txBody>
          <a:bodyPr wrap="none" rtlCol="0">
            <a:spAutoFit/>
          </a:bodyPr>
          <a:lstStyle/>
          <a:p>
            <a:r>
              <a:rPr lang="en-GB" sz="1000" b="1" i="1" dirty="0">
                <a:solidFill>
                  <a:srgbClr val="7030A0"/>
                </a:solidFill>
              </a:rPr>
              <a:t>focus of our discussion</a:t>
            </a:r>
          </a:p>
        </p:txBody>
      </p:sp>
      <p:sp>
        <p:nvSpPr>
          <p:cNvPr id="11" name="Titre 1">
            <a:extLst>
              <a:ext uri="{FF2B5EF4-FFF2-40B4-BE49-F238E27FC236}">
                <a16:creationId xmlns:a16="http://schemas.microsoft.com/office/drawing/2014/main" id="{41D86345-1542-4A2E-89EF-D1C63AAA1A4B}"/>
              </a:ext>
            </a:extLst>
          </p:cNvPr>
          <p:cNvSpPr>
            <a:spLocks noGrp="1"/>
          </p:cNvSpPr>
          <p:nvPr>
            <p:ph type="title"/>
          </p:nvPr>
        </p:nvSpPr>
        <p:spPr>
          <a:xfrm>
            <a:off x="609600" y="274638"/>
            <a:ext cx="10972800" cy="1143000"/>
          </a:xfrm>
        </p:spPr>
        <p:txBody>
          <a:bodyPr/>
          <a:lstStyle/>
          <a:p>
            <a:r>
              <a:rPr lang="en-GB" dirty="0"/>
              <a:t>Regulation n°116, GRSG 116</a:t>
            </a:r>
            <a:br>
              <a:rPr lang="en-GB" sz="3600" dirty="0"/>
            </a:br>
            <a:r>
              <a:rPr lang="en-GB" sz="2800" dirty="0"/>
              <a:t>meeting April 1</a:t>
            </a:r>
            <a:r>
              <a:rPr lang="en-GB" sz="2800" baseline="30000" dirty="0"/>
              <a:t>st</a:t>
            </a:r>
            <a:r>
              <a:rPr lang="en-GB" sz="2800" dirty="0"/>
              <a:t>, OICA’s material</a:t>
            </a:r>
          </a:p>
        </p:txBody>
      </p:sp>
    </p:spTree>
    <p:extLst>
      <p:ext uri="{BB962C8B-B14F-4D97-AF65-F5344CB8AC3E}">
        <p14:creationId xmlns:p14="http://schemas.microsoft.com/office/powerpoint/2010/main" val="162986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49358" y="1806531"/>
            <a:ext cx="11179874" cy="4351338"/>
          </a:xfrm>
        </p:spPr>
        <p:txBody>
          <a:bodyPr>
            <a:normAutofit/>
          </a:bodyPr>
          <a:lstStyle/>
          <a:p>
            <a:pPr marL="266700" indent="-266700"/>
            <a:r>
              <a:rPr lang="en-US" altLang="ja-JP" sz="1400" b="1" dirty="0"/>
              <a:t>Clarification between current key </a:t>
            </a:r>
            <a:r>
              <a:rPr lang="en-US" altLang="ja-JP" sz="1400" dirty="0"/>
              <a:t>(including short range remote electronic code) </a:t>
            </a:r>
            <a:r>
              <a:rPr lang="en-US" altLang="ja-JP" sz="1400" b="1" dirty="0"/>
              <a:t>and smartphone key</a:t>
            </a:r>
          </a:p>
          <a:p>
            <a:pPr marL="0" indent="0">
              <a:buNone/>
            </a:pPr>
            <a:endParaRPr lang="en-US" sz="1400" b="1" dirty="0"/>
          </a:p>
          <a:p>
            <a:pPr marL="0" indent="0" algn="ctr">
              <a:buNone/>
            </a:pPr>
            <a:r>
              <a:rPr lang="en-GB" sz="1400" b="1" dirty="0"/>
              <a:t>It is fair to say that there is no reason to block the R116 discussion for smartphone access systems for reasons of Cyber Security. </a:t>
            </a:r>
          </a:p>
          <a:p>
            <a:pPr marL="0" indent="0" algn="ctr">
              <a:buNone/>
            </a:pPr>
            <a:r>
              <a:rPr lang="en-GB" sz="1400" b="1" dirty="0"/>
              <a:t>UN ECE has a Resolution in place and is developing an updated UN ECE measure in form of a UN-R, UN GTR or Guideline.</a:t>
            </a:r>
          </a:p>
          <a:p>
            <a:pPr marL="0" indent="0">
              <a:buNone/>
            </a:pPr>
            <a:endParaRPr lang="fr-FR" sz="1400" dirty="0"/>
          </a:p>
          <a:p>
            <a:pPr marL="342900" lvl="0" indent="-342900">
              <a:buFont typeface="+mj-lt"/>
              <a:buAutoNum type="arabicPeriod"/>
            </a:pPr>
            <a:r>
              <a:rPr lang="en-GB" sz="1200" dirty="0"/>
              <a:t>Smartphone access is a new issue that connects the vehicle to the outside environment but there exist other connectivity applications already in the vehicle for which there are no specific Cyber Security requirements (Blue tooth connection, Multi-media screens and related applications as Apple car play, android, emergency call, …). </a:t>
            </a:r>
            <a:endParaRPr lang="fr-FR" sz="1200" dirty="0"/>
          </a:p>
          <a:p>
            <a:pPr marL="547688" lvl="1" indent="-285750">
              <a:buFont typeface="Wingdings" panose="05000000000000000000" pitchFamily="2" charset="2"/>
              <a:buChar char="è"/>
            </a:pPr>
            <a:r>
              <a:rPr lang="en-GB" sz="1200" dirty="0"/>
              <a:t>today it is left up to the individual OEM to ensure the CS for its vehicle and customer </a:t>
            </a:r>
          </a:p>
          <a:p>
            <a:pPr marL="261938" lvl="1" indent="0">
              <a:buNone/>
            </a:pPr>
            <a:endParaRPr lang="fr-FR" sz="1200" dirty="0"/>
          </a:p>
          <a:p>
            <a:pPr marL="342900" lvl="0" indent="-342900">
              <a:buFont typeface="+mj-lt"/>
              <a:buAutoNum type="arabicPeriod"/>
            </a:pPr>
            <a:r>
              <a:rPr lang="en-GB" sz="1200" dirty="0"/>
              <a:t>UN ECE already issued a Cyber Security guideline for connected vehicles as part of R.E.3 (Annex 6). This is what contracting Parties today expect from OEM’s on a voluntary basis. We don’t see a reason why R116 related application would have to be treated differently in view of Cyber Security from other connectivity application on the vehicle.</a:t>
            </a:r>
          </a:p>
          <a:p>
            <a:pPr marL="342900" lvl="0" indent="-342900">
              <a:buFont typeface="+mj-lt"/>
              <a:buAutoNum type="arabicPeriod"/>
            </a:pPr>
            <a:endParaRPr lang="fr-FR" sz="1200" dirty="0"/>
          </a:p>
          <a:p>
            <a:pPr marL="342900" lvl="0" indent="-342900">
              <a:buFont typeface="+mj-lt"/>
              <a:buAutoNum type="arabicPeriod"/>
            </a:pPr>
            <a:r>
              <a:rPr lang="en-GB" sz="1200" dirty="0"/>
              <a:t>UN ECE is in the process of establishing a draft Regulation on Cyber Security. This draft regulation may be </a:t>
            </a:r>
            <a:br>
              <a:rPr lang="en-GB" sz="1200" dirty="0"/>
            </a:br>
            <a:r>
              <a:rPr lang="en-GB" sz="1200" dirty="0"/>
              <a:t>adopted as a regulation under the 1958 agreement, 1998 agreement or as new guideline. The decision </a:t>
            </a:r>
            <a:br>
              <a:rPr lang="en-GB" sz="1200" dirty="0"/>
            </a:br>
            <a:r>
              <a:rPr lang="en-GB" sz="1200" dirty="0"/>
              <a:t>will be taken at GRVA and WP.29 and whatever is the outcome it will set the next step for managing </a:t>
            </a:r>
            <a:br>
              <a:rPr lang="en-GB" sz="1200" dirty="0"/>
            </a:br>
            <a:r>
              <a:rPr lang="en-GB" sz="1200" dirty="0"/>
              <a:t>Cyber Security in UN ECE. Again we see no reason why R116 related applications would have to </a:t>
            </a:r>
            <a:br>
              <a:rPr lang="en-GB" sz="1200" dirty="0"/>
            </a:br>
            <a:r>
              <a:rPr lang="en-GB" sz="1200" dirty="0"/>
              <a:t>deviate from this direction by specific Cyber Security requirements within R116. </a:t>
            </a:r>
            <a:endParaRPr lang="fr-FR" sz="1200" dirty="0"/>
          </a:p>
          <a:p>
            <a:pPr marL="0" indent="0">
              <a:buNone/>
            </a:pPr>
            <a:endParaRPr lang="en-GB" sz="1200" dirty="0"/>
          </a:p>
          <a:p>
            <a:pPr marL="0" indent="0">
              <a:buNone/>
            </a:pPr>
            <a:endParaRPr lang="en-GB" sz="1200" dirty="0"/>
          </a:p>
        </p:txBody>
      </p:sp>
      <p:sp>
        <p:nvSpPr>
          <p:cNvPr id="2" name="Rectangle à coins arrondis 1"/>
          <p:cNvSpPr/>
          <p:nvPr/>
        </p:nvSpPr>
        <p:spPr>
          <a:xfrm>
            <a:off x="8616280" y="4900228"/>
            <a:ext cx="3358054" cy="1787723"/>
          </a:xfrm>
          <a:prstGeom prst="round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Aft>
                <a:spcPts val="0"/>
              </a:spcAft>
            </a:pPr>
            <a:r>
              <a:rPr lang="en-US" sz="1100" dirty="0">
                <a:solidFill>
                  <a:srgbClr val="1B365E"/>
                </a:solidFill>
                <a:latin typeface="Arial" panose="020B0604020202020204" pitchFamily="34" charset="0"/>
                <a:ea typeface="Calibri" panose="020F0502020204030204" pitchFamily="34" charset="0"/>
              </a:rPr>
              <a:t>TF CS/OTA mitigation recommendations: </a:t>
            </a:r>
            <a:r>
              <a:rPr lang="en-US" sz="1100" u="sng" dirty="0">
                <a:solidFill>
                  <a:srgbClr val="1B365E"/>
                </a:solidFill>
                <a:latin typeface="Arial" panose="020B0604020202020204" pitchFamily="34" charset="0"/>
                <a:ea typeface="Calibri" panose="020F0502020204030204" pitchFamily="34" charset="0"/>
                <a:hlinkClick r:id="rId3" tooltip="Opens internal link in current window"/>
              </a:rPr>
              <a:t>ECE/TRANS/WP.29/GRVA/2019/2</a:t>
            </a:r>
            <a:r>
              <a:rPr lang="en-US" sz="1100" dirty="0">
                <a:solidFill>
                  <a:srgbClr val="1B365E"/>
                </a:solidFill>
                <a:latin typeface="Arial" panose="020B0604020202020204" pitchFamily="34" charset="0"/>
                <a:ea typeface="Calibri" panose="020F0502020204030204" pitchFamily="34" charset="0"/>
              </a:rPr>
              <a:t>, where:</a:t>
            </a:r>
            <a:endParaRPr lang="fr-FR" sz="1400" dirty="0">
              <a:latin typeface="Calibri" panose="020F0502020204030204" pitchFamily="34" charset="0"/>
              <a:ea typeface="Calibri" panose="020F0502020204030204" pitchFamily="34" charset="0"/>
            </a:endParaRPr>
          </a:p>
          <a:p>
            <a:pPr>
              <a:spcAft>
                <a:spcPts val="0"/>
              </a:spcAft>
            </a:pPr>
            <a:r>
              <a:rPr lang="en-US" sz="1100" dirty="0">
                <a:solidFill>
                  <a:srgbClr val="1B365E"/>
                </a:solidFill>
                <a:latin typeface="Wingdings" panose="05000000000000000000" pitchFamily="2" charset="2"/>
                <a:ea typeface="Calibri" panose="020F0502020204030204" pitchFamily="34" charset="0"/>
              </a:rPr>
              <a:t>è</a:t>
            </a:r>
            <a:r>
              <a:rPr lang="en-US" sz="1100" dirty="0">
                <a:solidFill>
                  <a:srgbClr val="1B365E"/>
                </a:solidFill>
                <a:latin typeface="Arial" panose="020B0604020202020204" pitchFamily="34" charset="0"/>
                <a:ea typeface="Calibri" panose="020F0502020204030204" pitchFamily="34" charset="0"/>
              </a:rPr>
              <a:t> it shall cover all thinkable threats/mitigations to be considered for smartphone accesses risks (table B.5.16), </a:t>
            </a:r>
            <a:endParaRPr lang="fr-FR" sz="1400" dirty="0">
              <a:latin typeface="Calibri" panose="020F0502020204030204" pitchFamily="34" charset="0"/>
              <a:ea typeface="Calibri" panose="020F0502020204030204" pitchFamily="34" charset="0"/>
            </a:endParaRPr>
          </a:p>
          <a:p>
            <a:pPr>
              <a:spcAft>
                <a:spcPts val="0"/>
              </a:spcAft>
            </a:pPr>
            <a:r>
              <a:rPr lang="en-US" sz="1100" dirty="0">
                <a:solidFill>
                  <a:srgbClr val="1B365E"/>
                </a:solidFill>
                <a:latin typeface="Wingdings" panose="05000000000000000000" pitchFamily="2" charset="2"/>
                <a:ea typeface="Calibri" panose="020F0502020204030204" pitchFamily="34" charset="0"/>
              </a:rPr>
              <a:t>è</a:t>
            </a:r>
            <a:r>
              <a:rPr lang="en-US" sz="1100" dirty="0">
                <a:solidFill>
                  <a:srgbClr val="1B365E"/>
                </a:solidFill>
                <a:latin typeface="Arial" panose="020B0604020202020204" pitchFamily="34" charset="0"/>
                <a:ea typeface="Calibri" panose="020F0502020204030204" pitchFamily="34" charset="0"/>
              </a:rPr>
              <a:t> it still will have to be revised and updated according news and experience.. </a:t>
            </a:r>
            <a:endParaRPr lang="fr-FR" sz="1400" dirty="0">
              <a:latin typeface="Calibri" panose="020F0502020204030204" pitchFamily="34" charset="0"/>
              <a:ea typeface="Calibri" panose="020F0502020204030204" pitchFamily="34" charset="0"/>
            </a:endParaRPr>
          </a:p>
          <a:p>
            <a:pPr algn="ctr">
              <a:spcAft>
                <a:spcPts val="0"/>
              </a:spcAft>
            </a:pPr>
            <a:r>
              <a:rPr lang="en-US" sz="1100" dirty="0">
                <a:solidFill>
                  <a:srgbClr val="1B365E"/>
                </a:solidFill>
                <a:latin typeface="Arial" panose="020B0604020202020204" pitchFamily="34" charset="0"/>
                <a:ea typeface="Calibri" panose="020F0502020204030204" pitchFamily="34" charset="0"/>
              </a:rPr>
              <a:t> </a:t>
            </a:r>
            <a:endParaRPr lang="fr-FR" sz="1400" dirty="0">
              <a:latin typeface="Calibri" panose="020F0502020204030204" pitchFamily="34" charset="0"/>
              <a:ea typeface="Calibri" panose="020F0502020204030204" pitchFamily="34" charset="0"/>
            </a:endParaRPr>
          </a:p>
          <a:p>
            <a:pPr algn="ctr">
              <a:spcAft>
                <a:spcPts val="0"/>
              </a:spcAft>
            </a:pPr>
            <a:r>
              <a:rPr lang="en-US" sz="1100" dirty="0">
                <a:solidFill>
                  <a:srgbClr val="1B365E"/>
                </a:solidFill>
                <a:latin typeface="Arial" panose="020B0604020202020204" pitchFamily="34" charset="0"/>
                <a:ea typeface="Calibri" panose="020F0502020204030204" pitchFamily="34" charset="0"/>
              </a:rPr>
              <a:t>TF CS/OTA test phase </a:t>
            </a:r>
            <a:r>
              <a:rPr lang="en-US" sz="1100" u="sng" dirty="0">
                <a:solidFill>
                  <a:srgbClr val="0563C1"/>
                </a:solidFill>
                <a:latin typeface="Arial" panose="020B0604020202020204" pitchFamily="34" charset="0"/>
                <a:ea typeface="Calibri" panose="020F0502020204030204" pitchFamily="34" charset="0"/>
                <a:hlinkClick r:id="rId4"/>
              </a:rPr>
              <a:t>GRVA-02-03</a:t>
            </a:r>
            <a:endParaRPr lang="fr-FR" sz="1400" dirty="0">
              <a:effectLst/>
              <a:latin typeface="Calibri" panose="020F0502020204030204" pitchFamily="34" charset="0"/>
              <a:ea typeface="Calibri" panose="020F0502020204030204" pitchFamily="34" charset="0"/>
            </a:endParaRPr>
          </a:p>
        </p:txBody>
      </p:sp>
      <p:sp>
        <p:nvSpPr>
          <p:cNvPr id="6" name="Titre 1">
            <a:extLst>
              <a:ext uri="{FF2B5EF4-FFF2-40B4-BE49-F238E27FC236}">
                <a16:creationId xmlns:a16="http://schemas.microsoft.com/office/drawing/2014/main" id="{41D86345-1542-4A2E-89EF-D1C63AAA1A4B}"/>
              </a:ext>
            </a:extLst>
          </p:cNvPr>
          <p:cNvSpPr>
            <a:spLocks noGrp="1"/>
          </p:cNvSpPr>
          <p:nvPr>
            <p:ph type="title"/>
          </p:nvPr>
        </p:nvSpPr>
        <p:spPr>
          <a:xfrm>
            <a:off x="609600" y="274638"/>
            <a:ext cx="10972800" cy="1143000"/>
          </a:xfrm>
        </p:spPr>
        <p:txBody>
          <a:bodyPr/>
          <a:lstStyle/>
          <a:p>
            <a:r>
              <a:rPr lang="en-GB" dirty="0"/>
              <a:t>Regulation n°116, GRSG 116</a:t>
            </a:r>
            <a:br>
              <a:rPr lang="en-GB" sz="3600" dirty="0"/>
            </a:br>
            <a:r>
              <a:rPr lang="en-GB" sz="2800" dirty="0"/>
              <a:t>meeting April 1</a:t>
            </a:r>
            <a:r>
              <a:rPr lang="en-GB" sz="2800" baseline="30000" dirty="0"/>
              <a:t>st</a:t>
            </a:r>
            <a:r>
              <a:rPr lang="en-GB" sz="2800" dirty="0"/>
              <a:t>, OICA’s material</a:t>
            </a:r>
          </a:p>
        </p:txBody>
      </p:sp>
    </p:spTree>
    <p:extLst>
      <p:ext uri="{BB962C8B-B14F-4D97-AF65-F5344CB8AC3E}">
        <p14:creationId xmlns:p14="http://schemas.microsoft.com/office/powerpoint/2010/main" val="12613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25625"/>
            <a:ext cx="10946432" cy="3475583"/>
          </a:xfrm>
        </p:spPr>
        <p:txBody>
          <a:bodyPr>
            <a:noAutofit/>
          </a:bodyPr>
          <a:lstStyle/>
          <a:p>
            <a:pPr lvl="0"/>
            <a:r>
              <a:rPr lang="en-GB" sz="1800" b="1" dirty="0">
                <a:solidFill>
                  <a:schemeClr val="tx1">
                    <a:lumMod val="50000"/>
                    <a:lumOff val="50000"/>
                  </a:schemeClr>
                </a:solidFill>
              </a:rPr>
              <a:t>key testing</a:t>
            </a:r>
            <a:r>
              <a:rPr lang="en-GB" sz="1800" dirty="0">
                <a:solidFill>
                  <a:schemeClr val="tx1">
                    <a:lumMod val="50000"/>
                    <a:lumOff val="50000"/>
                  </a:schemeClr>
                </a:solidFill>
              </a:rPr>
              <a:t>, ECE/TRANS/WP.29/GRSG/2018/25 </a:t>
            </a:r>
            <a:endParaRPr lang="fr-FR" sz="1800" dirty="0">
              <a:solidFill>
                <a:schemeClr val="tx1">
                  <a:lumMod val="50000"/>
                  <a:lumOff val="50000"/>
                </a:schemeClr>
              </a:solidFill>
            </a:endParaRPr>
          </a:p>
          <a:p>
            <a:pPr>
              <a:spcBef>
                <a:spcPts val="600"/>
              </a:spcBef>
            </a:pPr>
            <a:endParaRPr lang="fr-FR" sz="1800" dirty="0">
              <a:solidFill>
                <a:schemeClr val="tx1">
                  <a:lumMod val="50000"/>
                  <a:lumOff val="50000"/>
                </a:schemeClr>
              </a:solidFill>
            </a:endParaRPr>
          </a:p>
          <a:p>
            <a:pPr lvl="0"/>
            <a:r>
              <a:rPr lang="en-GB" sz="1800" b="1" dirty="0">
                <a:solidFill>
                  <a:schemeClr val="tx1">
                    <a:lumMod val="50000"/>
                    <a:lumOff val="50000"/>
                  </a:schemeClr>
                </a:solidFill>
              </a:rPr>
              <a:t>smart keys</a:t>
            </a:r>
            <a:r>
              <a:rPr lang="en-GB" sz="1800" dirty="0">
                <a:solidFill>
                  <a:schemeClr val="tx1">
                    <a:lumMod val="50000"/>
                    <a:lumOff val="50000"/>
                  </a:schemeClr>
                </a:solidFill>
              </a:rPr>
              <a:t>, ECE/TRANS/WP.29/GRSG/2019/7</a:t>
            </a:r>
            <a:endParaRPr lang="fr-FR" sz="1800" dirty="0">
              <a:solidFill>
                <a:schemeClr val="tx1">
                  <a:lumMod val="50000"/>
                  <a:lumOff val="50000"/>
                </a:schemeClr>
              </a:solidFill>
            </a:endParaRPr>
          </a:p>
          <a:p>
            <a:pPr lvl="0"/>
            <a:endParaRPr lang="en-GB" sz="1800" b="1" dirty="0"/>
          </a:p>
          <a:p>
            <a:pPr marL="358775" lvl="0"/>
            <a:r>
              <a:rPr lang="en-GB" sz="1800" b="1" dirty="0"/>
              <a:t>regulation split, </a:t>
            </a:r>
            <a:r>
              <a:rPr lang="fr-FR" sz="1800" dirty="0">
                <a:solidFill>
                  <a:srgbClr val="000000"/>
                </a:solidFill>
              </a:rPr>
              <a:t>GRSG-116-06 (Locks), -07 (</a:t>
            </a:r>
            <a:r>
              <a:rPr lang="fr-FR" sz="1800" dirty="0" err="1">
                <a:solidFill>
                  <a:srgbClr val="000000"/>
                </a:solidFill>
              </a:rPr>
              <a:t>Immobilizers</a:t>
            </a:r>
            <a:r>
              <a:rPr lang="fr-FR" sz="1800" dirty="0">
                <a:solidFill>
                  <a:srgbClr val="000000"/>
                </a:solidFill>
              </a:rPr>
              <a:t>) and -08 (</a:t>
            </a:r>
            <a:r>
              <a:rPr lang="fr-FR" sz="1800" dirty="0" err="1">
                <a:solidFill>
                  <a:srgbClr val="000000"/>
                </a:solidFill>
              </a:rPr>
              <a:t>Alarms</a:t>
            </a:r>
            <a:r>
              <a:rPr lang="fr-FR" sz="1800" dirty="0">
                <a:solidFill>
                  <a:srgbClr val="000000"/>
                </a:solidFill>
              </a:rPr>
              <a:t>)</a:t>
            </a:r>
            <a:r>
              <a:rPr lang="en-GB" sz="1800" dirty="0">
                <a:solidFill>
                  <a:srgbClr val="000000"/>
                </a:solidFill>
              </a:rPr>
              <a:t> for comments ; justifications per GRSG-116-09</a:t>
            </a:r>
            <a:r>
              <a:rPr lang="fr-FR" sz="1800" dirty="0">
                <a:solidFill>
                  <a:srgbClr val="000000"/>
                </a:solidFill>
              </a:rPr>
              <a:t> (</a:t>
            </a:r>
            <a:r>
              <a:rPr lang="fr-FR" sz="1800" dirty="0" err="1">
                <a:solidFill>
                  <a:srgbClr val="000000"/>
                </a:solidFill>
              </a:rPr>
              <a:t>tracking</a:t>
            </a:r>
            <a:r>
              <a:rPr lang="fr-FR" sz="1800" dirty="0">
                <a:solidFill>
                  <a:srgbClr val="000000"/>
                </a:solidFill>
              </a:rPr>
              <a:t> </a:t>
            </a:r>
            <a:r>
              <a:rPr lang="fr-FR" sz="1800" dirty="0" err="1">
                <a:solidFill>
                  <a:srgbClr val="000000"/>
                </a:solidFill>
              </a:rPr>
              <a:t>list</a:t>
            </a:r>
            <a:r>
              <a:rPr lang="fr-FR" sz="1800" dirty="0">
                <a:solidFill>
                  <a:srgbClr val="000000"/>
                </a:solidFill>
              </a:rPr>
              <a:t>):</a:t>
            </a:r>
          </a:p>
          <a:p>
            <a:pPr marL="400050" lvl="1" indent="0">
              <a:buNone/>
            </a:pPr>
            <a:endParaRPr lang="en-US" sz="1000" dirty="0"/>
          </a:p>
          <a:p>
            <a:pPr marL="400050" lvl="1" indent="0">
              <a:buNone/>
            </a:pPr>
            <a:r>
              <a:rPr lang="en-US" sz="1800" dirty="0"/>
              <a:t>Aim is to table official documents at GRSG-117 in October 2019: </a:t>
            </a:r>
            <a:r>
              <a:rPr lang="en-GB" sz="1800" dirty="0"/>
              <a:t>deadline</a:t>
            </a:r>
            <a:r>
              <a:rPr lang="en-GB" sz="1800" b="1" dirty="0"/>
              <a:t> 12 July 2019</a:t>
            </a:r>
            <a:endParaRPr lang="en-GB" sz="1800" dirty="0"/>
          </a:p>
          <a:p>
            <a:pPr marL="723900">
              <a:spcBef>
                <a:spcPts val="600"/>
              </a:spcBef>
              <a:buFont typeface="Courier New" panose="02070309020205020404" pitchFamily="49" charset="0"/>
              <a:buChar char="o"/>
            </a:pPr>
            <a:r>
              <a:rPr lang="en-US" sz="1800" dirty="0"/>
              <a:t>Summary was shared (</a:t>
            </a:r>
            <a:r>
              <a:rPr lang="en-US" sz="1800" dirty="0">
                <a:hlinkClick r:id="rId3" action="ppaction://hlinksldjump"/>
              </a:rPr>
              <a:t>slides 8,9</a:t>
            </a:r>
            <a:r>
              <a:rPr lang="en-US" sz="1800" dirty="0"/>
              <a:t>), EMC should be officially mandated to TF GRE,</a:t>
            </a:r>
          </a:p>
          <a:p>
            <a:pPr marL="723900">
              <a:spcBef>
                <a:spcPts val="600"/>
              </a:spcBef>
              <a:buFont typeface="Courier New" panose="02070309020205020404" pitchFamily="49" charset="0"/>
              <a:buChar char="o"/>
            </a:pPr>
            <a:r>
              <a:rPr lang="en-US" sz="1800" dirty="0"/>
              <a:t>Marking proposal generated discussions: </a:t>
            </a:r>
            <a:r>
              <a:rPr lang="en-US" sz="1800" dirty="0" err="1"/>
              <a:t>optimisation</a:t>
            </a:r>
            <a:r>
              <a:rPr lang="en-US" sz="1800" dirty="0"/>
              <a:t> proposal seem unnecessary, it may come to a simplification,</a:t>
            </a:r>
          </a:p>
          <a:p>
            <a:pPr marL="723900">
              <a:spcBef>
                <a:spcPts val="600"/>
              </a:spcBef>
              <a:buFont typeface="Courier New" panose="02070309020205020404" pitchFamily="49" charset="0"/>
              <a:buChar char="o"/>
            </a:pPr>
            <a:r>
              <a:rPr lang="en-US" sz="1800" dirty="0"/>
              <a:t>GRSG-116-06: annex 6 on mechanical key switches to be removed.</a:t>
            </a:r>
          </a:p>
          <a:p>
            <a:pPr marL="381000" indent="0">
              <a:spcBef>
                <a:spcPts val="600"/>
              </a:spcBef>
              <a:buNone/>
            </a:pPr>
            <a:endParaRPr lang="en-US" sz="1800" dirty="0"/>
          </a:p>
          <a:p>
            <a:pPr marL="552450" indent="-171450">
              <a:spcBef>
                <a:spcPts val="600"/>
              </a:spcBef>
              <a:buFont typeface="Wingdings" panose="05000000000000000000" pitchFamily="2" charset="2"/>
              <a:buChar char="è"/>
            </a:pPr>
            <a:r>
              <a:rPr lang="en-GB" sz="1800" dirty="0"/>
              <a:t> exchanges on identified issues ; no further comments</a:t>
            </a:r>
          </a:p>
        </p:txBody>
      </p:sp>
      <p:sp>
        <p:nvSpPr>
          <p:cNvPr id="5" name="Titre 1"/>
          <p:cNvSpPr>
            <a:spLocks noGrp="1"/>
          </p:cNvSpPr>
          <p:nvPr>
            <p:ph type="title"/>
          </p:nvPr>
        </p:nvSpPr>
        <p:spPr>
          <a:xfrm>
            <a:off x="609600" y="274638"/>
            <a:ext cx="10972800" cy="1143000"/>
          </a:xfrm>
        </p:spPr>
        <p:txBody>
          <a:bodyPr/>
          <a:lstStyle/>
          <a:p>
            <a:r>
              <a:rPr lang="en-GB" dirty="0"/>
              <a:t>Regulation n°116, discussions progress </a:t>
            </a:r>
            <a:br>
              <a:rPr lang="en-GB" dirty="0"/>
            </a:br>
            <a:r>
              <a:rPr lang="en-GB" sz="2800" dirty="0"/>
              <a:t>until April 1</a:t>
            </a:r>
            <a:r>
              <a:rPr lang="en-GB" sz="2800" baseline="30000" dirty="0"/>
              <a:t>st</a:t>
            </a:r>
            <a:r>
              <a:rPr lang="en-GB" sz="2800" dirty="0"/>
              <a:t>, 2019</a:t>
            </a:r>
          </a:p>
        </p:txBody>
      </p:sp>
    </p:spTree>
    <p:extLst>
      <p:ext uri="{BB962C8B-B14F-4D97-AF65-F5344CB8AC3E}">
        <p14:creationId xmlns:p14="http://schemas.microsoft.com/office/powerpoint/2010/main" val="335593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838200" y="1825625"/>
            <a:ext cx="10744200" cy="4618718"/>
          </a:xfrm>
        </p:spPr>
        <p:txBody>
          <a:bodyPr>
            <a:noAutofit/>
          </a:bodyPr>
          <a:lstStyle/>
          <a:p>
            <a:pPr lvl="0"/>
            <a:r>
              <a:rPr lang="en-GB" sz="1800" b="1" dirty="0">
                <a:solidFill>
                  <a:schemeClr val="tx1">
                    <a:lumMod val="50000"/>
                    <a:lumOff val="50000"/>
                  </a:schemeClr>
                </a:solidFill>
              </a:rPr>
              <a:t>key testing</a:t>
            </a:r>
            <a:r>
              <a:rPr lang="en-GB" sz="1800" dirty="0">
                <a:solidFill>
                  <a:schemeClr val="tx1">
                    <a:lumMod val="50000"/>
                    <a:lumOff val="50000"/>
                  </a:schemeClr>
                </a:solidFill>
              </a:rPr>
              <a:t>, ECE/TRANS/WP.29/GRSG/2018/25 </a:t>
            </a:r>
            <a:endParaRPr lang="fr-FR" sz="1800" dirty="0">
              <a:solidFill>
                <a:schemeClr val="tx1">
                  <a:lumMod val="50000"/>
                  <a:lumOff val="50000"/>
                </a:schemeClr>
              </a:solidFill>
            </a:endParaRPr>
          </a:p>
          <a:p>
            <a:pPr lvl="0"/>
            <a:r>
              <a:rPr lang="en-GB" sz="1800" b="1" dirty="0">
                <a:solidFill>
                  <a:schemeClr val="tx1">
                    <a:lumMod val="50000"/>
                    <a:lumOff val="50000"/>
                  </a:schemeClr>
                </a:solidFill>
              </a:rPr>
              <a:t>smart keys</a:t>
            </a:r>
            <a:r>
              <a:rPr lang="en-GB" sz="1800" dirty="0">
                <a:solidFill>
                  <a:schemeClr val="tx1">
                    <a:lumMod val="50000"/>
                    <a:lumOff val="50000"/>
                  </a:schemeClr>
                </a:solidFill>
              </a:rPr>
              <a:t>, ECE/TRANS/WP.29/GRSG/2019/7</a:t>
            </a:r>
            <a:endParaRPr lang="en-GB" sz="1800" b="1" dirty="0">
              <a:solidFill>
                <a:srgbClr val="000000"/>
              </a:solidFill>
            </a:endParaRPr>
          </a:p>
          <a:p>
            <a:pPr marL="358775" lvl="0"/>
            <a:r>
              <a:rPr lang="en-GB" sz="1800" b="1" dirty="0">
                <a:solidFill>
                  <a:srgbClr val="000000"/>
                </a:solidFill>
              </a:rPr>
              <a:t>regulation split</a:t>
            </a:r>
            <a:r>
              <a:rPr lang="en-GB" sz="1800" dirty="0">
                <a:solidFill>
                  <a:srgbClr val="000000"/>
                </a:solidFill>
              </a:rPr>
              <a:t>, for comments on </a:t>
            </a:r>
            <a:r>
              <a:rPr lang="fr-FR" sz="1800" dirty="0">
                <a:solidFill>
                  <a:srgbClr val="000000"/>
                </a:solidFill>
              </a:rPr>
              <a:t>GRSG-116-06 (Locks), -07 (</a:t>
            </a:r>
            <a:r>
              <a:rPr lang="fr-FR" sz="1800" dirty="0" err="1">
                <a:solidFill>
                  <a:srgbClr val="000000"/>
                </a:solidFill>
              </a:rPr>
              <a:t>Immobilizers</a:t>
            </a:r>
            <a:r>
              <a:rPr lang="fr-FR" sz="1800" dirty="0">
                <a:solidFill>
                  <a:srgbClr val="000000"/>
                </a:solidFill>
              </a:rPr>
              <a:t>) and -08 (</a:t>
            </a:r>
            <a:r>
              <a:rPr lang="fr-FR" sz="1800" dirty="0" err="1">
                <a:solidFill>
                  <a:srgbClr val="000000"/>
                </a:solidFill>
              </a:rPr>
              <a:t>Alarms</a:t>
            </a:r>
            <a:r>
              <a:rPr lang="fr-FR" sz="1800" dirty="0">
                <a:solidFill>
                  <a:srgbClr val="000000"/>
                </a:solidFill>
              </a:rPr>
              <a:t>)</a:t>
            </a:r>
            <a:r>
              <a:rPr lang="en-GB" sz="1800" dirty="0">
                <a:solidFill>
                  <a:srgbClr val="000000"/>
                </a:solidFill>
              </a:rPr>
              <a:t> and their justifications per GRSG-116-09</a:t>
            </a:r>
            <a:r>
              <a:rPr lang="fr-FR" sz="1800" dirty="0">
                <a:solidFill>
                  <a:srgbClr val="000000"/>
                </a:solidFill>
              </a:rPr>
              <a:t> (</a:t>
            </a:r>
            <a:r>
              <a:rPr lang="fr-FR" sz="1800" dirty="0" err="1">
                <a:solidFill>
                  <a:srgbClr val="000000"/>
                </a:solidFill>
              </a:rPr>
              <a:t>tracking</a:t>
            </a:r>
            <a:r>
              <a:rPr lang="fr-FR" sz="1800" dirty="0">
                <a:solidFill>
                  <a:srgbClr val="000000"/>
                </a:solidFill>
              </a:rPr>
              <a:t> </a:t>
            </a:r>
            <a:r>
              <a:rPr lang="fr-FR" sz="1800" dirty="0" err="1">
                <a:solidFill>
                  <a:srgbClr val="000000"/>
                </a:solidFill>
              </a:rPr>
              <a:t>list</a:t>
            </a:r>
            <a:r>
              <a:rPr lang="fr-FR" sz="1800" dirty="0">
                <a:solidFill>
                  <a:srgbClr val="000000"/>
                </a:solidFill>
              </a:rPr>
              <a:t>):</a:t>
            </a:r>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723900">
              <a:buNone/>
            </a:pPr>
            <a:r>
              <a:rPr lang="fr-FR" sz="1400" dirty="0" err="1"/>
              <a:t>Detailed</a:t>
            </a:r>
            <a:r>
              <a:rPr lang="fr-FR" sz="1400" dirty="0"/>
              <a:t> </a:t>
            </a:r>
            <a:r>
              <a:rPr lang="fr-FR" sz="1400" dirty="0" err="1"/>
              <a:t>review</a:t>
            </a:r>
            <a:r>
              <a:rPr lang="fr-FR" sz="1400" dirty="0"/>
              <a:t> of </a:t>
            </a:r>
            <a:r>
              <a:rPr lang="fr-FR" sz="1400" dirty="0" err="1"/>
              <a:t>tracking</a:t>
            </a:r>
            <a:r>
              <a:rPr lang="fr-FR" sz="1400" dirty="0"/>
              <a:t> </a:t>
            </a:r>
            <a:r>
              <a:rPr lang="fr-FR" sz="1400" dirty="0" err="1"/>
              <a:t>list</a:t>
            </a:r>
            <a:r>
              <a:rPr lang="fr-FR" sz="1400" dirty="0"/>
              <a:t>, </a:t>
            </a:r>
            <a:r>
              <a:rPr lang="fr-FR" sz="1400" dirty="0" err="1">
                <a:solidFill>
                  <a:srgbClr val="7030A0"/>
                </a:solidFill>
              </a:rPr>
              <a:t>any</a:t>
            </a:r>
            <a:r>
              <a:rPr lang="fr-FR" sz="1400" dirty="0">
                <a:solidFill>
                  <a:srgbClr val="7030A0"/>
                </a:solidFill>
              </a:rPr>
              <a:t> open/new issues ?</a:t>
            </a:r>
            <a:endParaRPr lang="fr-FR" sz="1400" i="1" dirty="0">
              <a:solidFill>
                <a:srgbClr val="7030A0"/>
              </a:solidFill>
            </a:endParaRPr>
          </a:p>
          <a:p>
            <a:pPr marL="723900">
              <a:buFont typeface="Wingdings" panose="05000000000000000000" pitchFamily="2" charset="2"/>
              <a:buChar char="è"/>
            </a:pPr>
            <a:r>
              <a:rPr lang="fr-FR" sz="1400" dirty="0" err="1"/>
              <a:t>See</a:t>
            </a:r>
            <a:r>
              <a:rPr lang="fr-FR" sz="1400" dirty="0"/>
              <a:t> </a:t>
            </a:r>
            <a:r>
              <a:rPr lang="fr-FR" sz="1400" dirty="0" err="1"/>
              <a:t>next</a:t>
            </a:r>
            <a:r>
              <a:rPr lang="fr-FR" sz="1400" dirty="0"/>
              <a:t> slide on EMC, </a:t>
            </a:r>
            <a:r>
              <a:rPr lang="fr-FR" sz="1400" dirty="0" err="1"/>
              <a:t>marking</a:t>
            </a:r>
            <a:r>
              <a:rPr lang="fr-FR" sz="1400" dirty="0"/>
              <a:t>..</a:t>
            </a:r>
          </a:p>
          <a:p>
            <a:pPr marL="723900">
              <a:buFont typeface="Wingdings" panose="05000000000000000000" pitchFamily="2" charset="2"/>
              <a:buChar char="è"/>
            </a:pPr>
            <a:r>
              <a:rPr lang="fr-FR" sz="1400" dirty="0"/>
              <a:t>Discussion on </a:t>
            </a:r>
            <a:r>
              <a:rPr lang="fr-FR" sz="1400" dirty="0" err="1"/>
              <a:t>further</a:t>
            </a:r>
            <a:r>
              <a:rPr lang="fr-FR" sz="1400" dirty="0"/>
              <a:t> </a:t>
            </a:r>
            <a:r>
              <a:rPr lang="fr-FR" sz="1400" dirty="0" err="1"/>
              <a:t>needs</a:t>
            </a:r>
            <a:r>
              <a:rPr lang="fr-FR" sz="1400" dirty="0"/>
              <a:t> ?</a:t>
            </a:r>
            <a:endParaRPr lang="fr-FR" sz="1200" dirty="0"/>
          </a:p>
          <a:p>
            <a:pPr marL="723900">
              <a:buFont typeface="Wingdings" panose="05000000000000000000" pitchFamily="2" charset="2"/>
              <a:buChar char="è"/>
            </a:pPr>
            <a:r>
              <a:rPr lang="fr-FR" sz="1400" dirty="0" err="1"/>
              <a:t>Request</a:t>
            </a:r>
            <a:r>
              <a:rPr lang="fr-FR" sz="1400" dirty="0"/>
              <a:t> for </a:t>
            </a:r>
            <a:r>
              <a:rPr lang="fr-FR" sz="1400" dirty="0" err="1"/>
              <a:t>further</a:t>
            </a:r>
            <a:r>
              <a:rPr lang="fr-FR" sz="1400" dirty="0"/>
              <a:t> </a:t>
            </a:r>
            <a:r>
              <a:rPr lang="fr-FR" sz="1400" dirty="0" err="1"/>
              <a:t>improvments</a:t>
            </a:r>
            <a:r>
              <a:rPr lang="fr-FR" sz="1400" dirty="0"/>
              <a:t> for </a:t>
            </a:r>
            <a:r>
              <a:rPr lang="fr-FR" sz="1400" dirty="0" err="1"/>
              <a:t>October</a:t>
            </a:r>
            <a:r>
              <a:rPr lang="fr-FR" sz="1400" dirty="0"/>
              <a:t> </a:t>
            </a:r>
            <a:r>
              <a:rPr lang="fr-FR" sz="1400" dirty="0" err="1"/>
              <a:t>updated</a:t>
            </a:r>
            <a:r>
              <a:rPr lang="fr-FR" sz="1400" dirty="0"/>
              <a:t> </a:t>
            </a:r>
            <a:r>
              <a:rPr lang="fr-FR" sz="1400" dirty="0" err="1"/>
              <a:t>Working</a:t>
            </a:r>
            <a:r>
              <a:rPr lang="fr-FR" sz="1400" dirty="0"/>
              <a:t> Documents: no new </a:t>
            </a:r>
            <a:r>
              <a:rPr lang="fr-FR" sz="1400" dirty="0" err="1"/>
              <a:t>comments</a:t>
            </a:r>
            <a:r>
              <a:rPr lang="fr-FR" sz="1400" dirty="0"/>
              <a:t> </a:t>
            </a:r>
            <a:r>
              <a:rPr lang="fr-FR" sz="1400" dirty="0" err="1"/>
              <a:t>except</a:t>
            </a:r>
            <a:r>
              <a:rPr lang="fr-FR" sz="1400" dirty="0"/>
              <a:t> </a:t>
            </a:r>
            <a:r>
              <a:rPr lang="fr-FR" sz="1400" dirty="0" err="1"/>
              <a:t>from</a:t>
            </a:r>
            <a:r>
              <a:rPr lang="fr-FR" sz="1400" dirty="0"/>
              <a:t> France </a:t>
            </a:r>
            <a:r>
              <a:rPr lang="fr-FR" sz="1400" dirty="0" err="1"/>
              <a:t>Feb</a:t>
            </a:r>
            <a:r>
              <a:rPr lang="fr-FR" sz="1400" dirty="0"/>
              <a:t>. 2019</a:t>
            </a:r>
          </a:p>
          <a:p>
            <a:pPr lvl="1">
              <a:buFont typeface="Wingdings" panose="05000000000000000000" pitchFamily="2" charset="2"/>
              <a:buChar char="è"/>
            </a:pPr>
            <a:endParaRPr lang="fr-FR" sz="1000" dirty="0">
              <a:solidFill>
                <a:srgbClr val="7030A0"/>
              </a:solidFill>
            </a:endParaRPr>
          </a:p>
          <a:p>
            <a:pPr marL="0" indent="0">
              <a:buNone/>
            </a:pPr>
            <a:endParaRPr lang="fr-FR" sz="1400" dirty="0">
              <a:solidFill>
                <a:srgbClr val="7030A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3972555800"/>
              </p:ext>
            </p:extLst>
          </p:nvPr>
        </p:nvGraphicFramePr>
        <p:xfrm>
          <a:off x="2207568" y="3247246"/>
          <a:ext cx="7335610" cy="2197978"/>
        </p:xfrm>
        <a:graphic>
          <a:graphicData uri="http://schemas.openxmlformats.org/drawingml/2006/table">
            <a:tbl>
              <a:tblPr firstRow="1" firstCol="1" bandRow="1">
                <a:tableStyleId>{5C22544A-7EE6-4342-B048-85BDC9FD1C3A}</a:tableStyleId>
              </a:tblPr>
              <a:tblGrid>
                <a:gridCol w="1169175">
                  <a:extLst>
                    <a:ext uri="{9D8B030D-6E8A-4147-A177-3AD203B41FA5}">
                      <a16:colId xmlns:a16="http://schemas.microsoft.com/office/drawing/2014/main" val="1115256940"/>
                    </a:ext>
                  </a:extLst>
                </a:gridCol>
                <a:gridCol w="1875061">
                  <a:extLst>
                    <a:ext uri="{9D8B030D-6E8A-4147-A177-3AD203B41FA5}">
                      <a16:colId xmlns:a16="http://schemas.microsoft.com/office/drawing/2014/main" val="1064203374"/>
                    </a:ext>
                  </a:extLst>
                </a:gridCol>
                <a:gridCol w="2145687">
                  <a:extLst>
                    <a:ext uri="{9D8B030D-6E8A-4147-A177-3AD203B41FA5}">
                      <a16:colId xmlns:a16="http://schemas.microsoft.com/office/drawing/2014/main" val="3718918140"/>
                    </a:ext>
                  </a:extLst>
                </a:gridCol>
                <a:gridCol w="2145687">
                  <a:extLst>
                    <a:ext uri="{9D8B030D-6E8A-4147-A177-3AD203B41FA5}">
                      <a16:colId xmlns:a16="http://schemas.microsoft.com/office/drawing/2014/main" val="3638555260"/>
                    </a:ext>
                  </a:extLst>
                </a:gridCol>
              </a:tblGrid>
              <a:tr h="528472">
                <a:tc>
                  <a:txBody>
                    <a:bodyPr/>
                    <a:lstStyle/>
                    <a:p>
                      <a:pPr>
                        <a:lnSpc>
                          <a:spcPct val="107000"/>
                        </a:lnSpc>
                        <a:spcAft>
                          <a:spcPts val="0"/>
                        </a:spcAft>
                      </a:pPr>
                      <a:r>
                        <a:rPr lang="en-US" sz="1050" kern="100" dirty="0">
                          <a:solidFill>
                            <a:schemeClr val="accent6"/>
                          </a:solidFill>
                          <a:effectLst/>
                        </a:rPr>
                        <a:t> </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050" kern="100" dirty="0">
                          <a:solidFill>
                            <a:schemeClr val="accent6"/>
                          </a:solidFill>
                          <a:effectLst/>
                        </a:rPr>
                        <a:t>New draft regulations</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050" kern="100" dirty="0">
                          <a:solidFill>
                            <a:schemeClr val="accent6"/>
                          </a:solidFill>
                          <a:effectLst/>
                        </a:rPr>
                        <a:t>Justifications for modifications to original UN</a:t>
                      </a:r>
                      <a:r>
                        <a:rPr lang="en-US" sz="1050" kern="100" baseline="0" dirty="0">
                          <a:solidFill>
                            <a:schemeClr val="accent6"/>
                          </a:solidFill>
                          <a:effectLst/>
                        </a:rPr>
                        <a:t> ECE n°116 regulation relevant parts</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Major issues </a:t>
                      </a:r>
                    </a:p>
                  </a:txBody>
                  <a:tcPr marL="68580" marR="68580" marT="0" marB="0"/>
                </a:tc>
                <a:extLst>
                  <a:ext uri="{0D108BD9-81ED-4DB2-BD59-A6C34878D82A}">
                    <a16:rowId xmlns:a16="http://schemas.microsoft.com/office/drawing/2014/main" val="1985370768"/>
                  </a:ext>
                </a:extLst>
              </a:tr>
              <a:tr h="418437">
                <a:tc>
                  <a:txBody>
                    <a:bodyPr/>
                    <a:lstStyle/>
                    <a:p>
                      <a:pPr>
                        <a:lnSpc>
                          <a:spcPct val="107000"/>
                        </a:lnSpc>
                        <a:spcAft>
                          <a:spcPts val="0"/>
                        </a:spcAft>
                      </a:pPr>
                      <a:r>
                        <a:rPr lang="fr-FR" sz="1050" kern="100" dirty="0">
                          <a:solidFill>
                            <a:schemeClr val="accent6"/>
                          </a:solidFill>
                          <a:effectLst/>
                        </a:rPr>
                        <a:t>LOCK, </a:t>
                      </a:r>
                      <a:r>
                        <a:rPr lang="fr-FR" sz="1050" kern="100" dirty="0" err="1">
                          <a:solidFill>
                            <a:schemeClr val="accent6"/>
                          </a:solidFill>
                          <a:effectLst/>
                        </a:rPr>
                        <a:t>antitheft</a:t>
                      </a:r>
                      <a:r>
                        <a:rPr lang="fr-FR" sz="1050" kern="100" dirty="0">
                          <a:solidFill>
                            <a:schemeClr val="accent6"/>
                          </a:solidFill>
                          <a:effectLst/>
                        </a:rPr>
                        <a:t> </a:t>
                      </a:r>
                      <a:r>
                        <a:rPr lang="fr-FR" sz="1050" kern="100" dirty="0" err="1">
                          <a:solidFill>
                            <a:schemeClr val="accent6"/>
                          </a:solidFill>
                          <a:effectLst/>
                        </a:rPr>
                        <a:t>devices</a:t>
                      </a:r>
                      <a:endParaRPr lang="fr-FR" sz="8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fr-FR" sz="1100" dirty="0"/>
                        <a:t>GRSG-116-06</a:t>
                      </a:r>
                      <a:endParaRPr lang="en-GB"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gn="ctr">
                        <a:lnSpc>
                          <a:spcPct val="107000"/>
                        </a:lnSpc>
                        <a:spcAft>
                          <a:spcPts val="0"/>
                        </a:spcAft>
                      </a:pPr>
                      <a:r>
                        <a:rPr lang="fr-FR" sz="1100" dirty="0"/>
                        <a:t>GRSG-116-09</a:t>
                      </a:r>
                      <a:endParaRPr lang="fr-FR" sz="11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gn="l">
                        <a:lnSpc>
                          <a:spcPct val="107000"/>
                        </a:lnSpc>
                        <a:spcAft>
                          <a:spcPts val="0"/>
                        </a:spcAft>
                      </a:pPr>
                      <a:r>
                        <a:rPr lang="fr-FR" sz="110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Marking</a:t>
                      </a:r>
                      <a:r>
                        <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 single component</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for multiple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regulations</a:t>
                      </a:r>
                      <a:endPar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0"/>
                        </a:spcAft>
                      </a:pP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(not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including</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RF),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leading</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to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proposal</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ction="ppaction://hlinksldjump"/>
                        </a:rPr>
                        <a:t>see</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ction="ppaction://hlinksldjump"/>
                        </a:rPr>
                        <a:t> </a:t>
                      </a:r>
                      <a:r>
                        <a:rPr lang="fr-FR" sz="110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ction="ppaction://hlinksldjump"/>
                        </a:rPr>
                        <a:t>next</a:t>
                      </a:r>
                      <a:r>
                        <a:rPr lang="fr-FR" sz="110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ction="ppaction://hlinksldjump"/>
                        </a:rPr>
                        <a:t> slide</a:t>
                      </a: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0320725"/>
                  </a:ext>
                </a:extLst>
              </a:tr>
              <a:tr h="277227">
                <a:tc>
                  <a:txBody>
                    <a:bodyPr/>
                    <a:lstStyle/>
                    <a:p>
                      <a:pPr>
                        <a:lnSpc>
                          <a:spcPct val="107000"/>
                        </a:lnSpc>
                        <a:spcAft>
                          <a:spcPts val="0"/>
                        </a:spcAft>
                      </a:pPr>
                      <a:r>
                        <a:rPr lang="en-US" sz="1050" kern="100" dirty="0">
                          <a:solidFill>
                            <a:schemeClr val="accent6"/>
                          </a:solidFill>
                          <a:effectLst/>
                        </a:rPr>
                        <a:t>IMMOBILIZER,</a:t>
                      </a:r>
                      <a:r>
                        <a:rPr lang="en-US" sz="1050" kern="100" baseline="0" dirty="0">
                          <a:solidFill>
                            <a:schemeClr val="accent6"/>
                          </a:solidFill>
                          <a:effectLst/>
                        </a:rPr>
                        <a:t> </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fr-FR" sz="1100" dirty="0"/>
                        <a:t>GRSG-116-07</a:t>
                      </a:r>
                      <a:endParaRPr lang="en-GB"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a:lnSpc>
                          <a:spcPct val="107000"/>
                        </a:lnSpc>
                        <a:spcAft>
                          <a:spcPts val="0"/>
                        </a:spcAft>
                      </a:pP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GB"/>
                    </a:p>
                  </a:txBody>
                  <a:tcPr/>
                </a:tc>
                <a:extLst>
                  <a:ext uri="{0D108BD9-81ED-4DB2-BD59-A6C34878D82A}">
                    <a16:rowId xmlns:a16="http://schemas.microsoft.com/office/drawing/2014/main" val="2782761989"/>
                  </a:ext>
                </a:extLst>
              </a:tr>
              <a:tr h="218830">
                <a:tc>
                  <a:txBody>
                    <a:bodyPr/>
                    <a:lstStyle/>
                    <a:p>
                      <a:pPr>
                        <a:lnSpc>
                          <a:spcPct val="107000"/>
                        </a:lnSpc>
                        <a:spcAft>
                          <a:spcPts val="0"/>
                        </a:spcAft>
                      </a:pPr>
                      <a:r>
                        <a:rPr lang="en-US" sz="1050" kern="100" dirty="0">
                          <a:solidFill>
                            <a:schemeClr val="accent6"/>
                          </a:solidFill>
                          <a:effectLst/>
                        </a:rPr>
                        <a:t>ALARM,</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fr-FR" sz="1100" dirty="0"/>
                        <a:t>GRSG-116-08</a:t>
                      </a:r>
                      <a:endParaRPr lang="en-GB"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a:lnSpc>
                          <a:spcPct val="107000"/>
                        </a:lnSpc>
                        <a:spcAft>
                          <a:spcPts val="0"/>
                        </a:spcAft>
                      </a:pP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GB"/>
                    </a:p>
                  </a:txBody>
                  <a:tcPr/>
                </a:tc>
                <a:extLst>
                  <a:ext uri="{0D108BD9-81ED-4DB2-BD59-A6C34878D82A}">
                    <a16:rowId xmlns:a16="http://schemas.microsoft.com/office/drawing/2014/main" val="1254605326"/>
                  </a:ext>
                </a:extLst>
              </a:tr>
              <a:tr h="417468">
                <a:tc>
                  <a:txBody>
                    <a:bodyPr/>
                    <a:lstStyle/>
                    <a:p>
                      <a:pPr>
                        <a:lnSpc>
                          <a:spcPct val="107000"/>
                        </a:lnSpc>
                        <a:spcAft>
                          <a:spcPts val="0"/>
                        </a:spcAft>
                      </a:pPr>
                      <a:r>
                        <a:rPr lang="fr-FR" sz="1100" kern="100" dirty="0" err="1">
                          <a:solidFill>
                            <a:schemeClr val="accent6"/>
                          </a:solidFill>
                          <a:effectLst/>
                          <a:latin typeface="Calibri" panose="020F0502020204030204" pitchFamily="34" charset="0"/>
                          <a:ea typeface="Calibri" panose="020F0502020204030204" pitchFamily="34" charset="0"/>
                          <a:cs typeface="Arial" panose="020B0604020202020204" pitchFamily="34" charset="0"/>
                        </a:rPr>
                        <a:t>Proposal</a:t>
                      </a:r>
                      <a:r>
                        <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 for EMC</a:t>
                      </a:r>
                      <a:r>
                        <a:rPr lang="fr-FR" sz="1100" kern="100" baseline="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 </a:t>
                      </a:r>
                      <a:r>
                        <a:rPr lang="fr-FR" sz="1100" kern="100" baseline="0" dirty="0" err="1">
                          <a:solidFill>
                            <a:schemeClr val="accent6"/>
                          </a:solidFill>
                          <a:effectLst/>
                          <a:latin typeface="Calibri" panose="020F0502020204030204" pitchFamily="34" charset="0"/>
                          <a:ea typeface="Calibri" panose="020F0502020204030204" pitchFamily="34" charset="0"/>
                          <a:cs typeface="Arial" panose="020B0604020202020204" pitchFamily="34" charset="0"/>
                        </a:rPr>
                        <a:t>annex</a:t>
                      </a:r>
                      <a:r>
                        <a:rPr lang="fr-FR" sz="1100" kern="100" baseline="0"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 update</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l">
                        <a:lnSpc>
                          <a:spcPct val="107000"/>
                        </a:lnSpc>
                        <a:spcAft>
                          <a:spcPts val="0"/>
                        </a:spcAft>
                      </a:pPr>
                      <a:r>
                        <a:rPr lang="en-GB" sz="1100" i="1"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Already considered along OICA EMC TF:</a:t>
                      </a:r>
                      <a:r>
                        <a:rPr lang="en-GB" sz="1100" i="1"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ongoing proposal to be shared at GRE level.</a:t>
                      </a:r>
                      <a:endParaRPr lang="fr-FR" sz="1100" i="1"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a:txBody>
                    <a:bodyPr/>
                    <a:lstStyle/>
                    <a:p>
                      <a:pPr algn="l">
                        <a:lnSpc>
                          <a:spcPct val="107000"/>
                        </a:lnSpc>
                        <a:spcAft>
                          <a:spcPts val="0"/>
                        </a:spcAft>
                      </a:pPr>
                      <a:r>
                        <a:rPr lang="fr-FR" sz="1100" i="0" kern="10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Updating</a:t>
                      </a:r>
                      <a:r>
                        <a:rPr lang="fr-FR" sz="1100" i="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EMC</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standard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references</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simplifying</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and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clarifying</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testing</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100" i="0" kern="100" baseline="0" dirty="0" err="1">
                          <a:solidFill>
                            <a:schemeClr val="tx1"/>
                          </a:solidFill>
                          <a:effectLst/>
                          <a:latin typeface="Calibri" panose="020F0502020204030204" pitchFamily="34" charset="0"/>
                          <a:ea typeface="Calibri" panose="020F0502020204030204" pitchFamily="34" charset="0"/>
                          <a:cs typeface="Arial" panose="020B0604020202020204" pitchFamily="34" charset="0"/>
                        </a:rPr>
                        <a:t>immunity</a:t>
                      </a:r>
                      <a:r>
                        <a:rPr lang="fr-FR" sz="1100" i="0" kern="1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lang="fr-FR" sz="1100" i="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8163211"/>
                  </a:ext>
                </a:extLst>
              </a:tr>
              <a:tr h="216849">
                <a:tc>
                  <a:txBody>
                    <a:bodyPr/>
                    <a:lstStyle/>
                    <a:p>
                      <a:pPr>
                        <a:lnSpc>
                          <a:spcPct val="107000"/>
                        </a:lnSpc>
                        <a:spcAft>
                          <a:spcPts val="0"/>
                        </a:spcAft>
                      </a:pPr>
                      <a:r>
                        <a:rPr lang="en-US" sz="1050" kern="100" dirty="0">
                          <a:solidFill>
                            <a:schemeClr val="accent6"/>
                          </a:solidFill>
                          <a:effectLst/>
                        </a:rPr>
                        <a:t>Summary sheet</a:t>
                      </a:r>
                      <a:endParaRPr lang="fr-FR" sz="1100" kern="100" dirty="0">
                        <a:solidFill>
                          <a:schemeClr val="accent6"/>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3">
                  <a:txBody>
                    <a:bodyPr/>
                    <a:lstStyle/>
                    <a:p>
                      <a:pPr algn="ctr">
                        <a:lnSpc>
                          <a:spcPct val="107000"/>
                        </a:lnSpc>
                        <a:spcAft>
                          <a:spcPts val="0"/>
                        </a:spcAft>
                      </a:pPr>
                      <a:r>
                        <a:rPr lang="fr-FR" sz="1000" dirty="0"/>
                        <a:t>GRSG-116-XX</a:t>
                      </a:r>
                      <a:r>
                        <a:rPr lang="fr-FR" sz="1000" baseline="0" dirty="0"/>
                        <a:t> </a:t>
                      </a:r>
                      <a:r>
                        <a:rPr lang="fr-FR" sz="1000" baseline="0" dirty="0" err="1"/>
                        <a:t>based</a:t>
                      </a:r>
                      <a:r>
                        <a:rPr lang="fr-FR" sz="1000" baseline="0" dirty="0"/>
                        <a:t> on </a:t>
                      </a:r>
                      <a:r>
                        <a:rPr lang="fr-FR"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final_Regulation_116</a:t>
                      </a:r>
                      <a:r>
                        <a:rPr lang="en-GB"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a:t>
                      </a:r>
                      <a:r>
                        <a:rPr lang="en-GB" sz="1000" i="1" kern="100" dirty="0" err="1">
                          <a:solidFill>
                            <a:srgbClr val="7030A0"/>
                          </a:solidFill>
                          <a:effectLst/>
                          <a:latin typeface="Calibri" panose="020F0502020204030204" pitchFamily="34" charset="0"/>
                          <a:ea typeface="Calibri" panose="020F0502020204030204" pitchFamily="34" charset="0"/>
                          <a:cs typeface="Arial" panose="020B0604020202020204" pitchFamily="34" charset="0"/>
                        </a:rPr>
                        <a:t>pptx</a:t>
                      </a:r>
                      <a:endParaRPr lang="fr-FR" sz="1000" i="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fr-FR" sz="1100"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fr-FR" sz="1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1745561"/>
                  </a:ext>
                </a:extLst>
              </a:tr>
            </a:tbl>
          </a:graphicData>
        </a:graphic>
      </p:graphicFrame>
      <p:sp>
        <p:nvSpPr>
          <p:cNvPr id="8" name="Titre 1">
            <a:extLst>
              <a:ext uri="{FF2B5EF4-FFF2-40B4-BE49-F238E27FC236}">
                <a16:creationId xmlns:a16="http://schemas.microsoft.com/office/drawing/2014/main" id="{41D86345-1542-4A2E-89EF-D1C63AAA1A4B}"/>
              </a:ext>
            </a:extLst>
          </p:cNvPr>
          <p:cNvSpPr>
            <a:spLocks noGrp="1"/>
          </p:cNvSpPr>
          <p:nvPr>
            <p:ph type="title"/>
          </p:nvPr>
        </p:nvSpPr>
        <p:spPr>
          <a:xfrm>
            <a:off x="609600" y="274638"/>
            <a:ext cx="10972800" cy="1143000"/>
          </a:xfrm>
        </p:spPr>
        <p:txBody>
          <a:bodyPr/>
          <a:lstStyle/>
          <a:p>
            <a:r>
              <a:rPr lang="en-GB" dirty="0"/>
              <a:t>Regulation n°116, GRSG 116</a:t>
            </a:r>
            <a:br>
              <a:rPr lang="en-GB" sz="3600" dirty="0"/>
            </a:br>
            <a:r>
              <a:rPr lang="en-GB" sz="2800" dirty="0"/>
              <a:t>meeting April 1</a:t>
            </a:r>
            <a:r>
              <a:rPr lang="en-GB" sz="2800" baseline="30000" dirty="0"/>
              <a:t>st</a:t>
            </a:r>
            <a:r>
              <a:rPr lang="en-GB" sz="2800" dirty="0"/>
              <a:t>, OICA’s material</a:t>
            </a:r>
          </a:p>
        </p:txBody>
      </p:sp>
    </p:spTree>
    <p:extLst>
      <p:ext uri="{BB962C8B-B14F-4D97-AF65-F5344CB8AC3E}">
        <p14:creationId xmlns:p14="http://schemas.microsoft.com/office/powerpoint/2010/main" val="45004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852488" y="1825624"/>
            <a:ext cx="10658400" cy="5032375"/>
          </a:xfrm>
        </p:spPr>
        <p:txBody>
          <a:bodyPr>
            <a:noAutofit/>
          </a:bodyPr>
          <a:lstStyle/>
          <a:p>
            <a:pPr lvl="0"/>
            <a:r>
              <a:rPr lang="en-GB" sz="1800" b="1" dirty="0">
                <a:solidFill>
                  <a:srgbClr val="000000"/>
                </a:solidFill>
              </a:rPr>
              <a:t>regulation split</a:t>
            </a:r>
            <a:r>
              <a:rPr lang="en-GB" sz="1800" dirty="0">
                <a:solidFill>
                  <a:srgbClr val="000000"/>
                </a:solidFill>
              </a:rPr>
              <a:t>, exchanges on identified issues </a:t>
            </a:r>
          </a:p>
          <a:p>
            <a:pPr lvl="1">
              <a:buFont typeface="Courier New" panose="02070309020205020404" pitchFamily="49" charset="0"/>
              <a:buChar char="o"/>
            </a:pPr>
            <a:endParaRPr lang="fr-FR" altLang="ja-JP" sz="800" b="1" dirty="0"/>
          </a:p>
          <a:p>
            <a:pPr lvl="1">
              <a:buFont typeface="Courier New" panose="02070309020205020404" pitchFamily="49" charset="0"/>
              <a:buChar char="o"/>
            </a:pPr>
            <a:r>
              <a:rPr lang="fr-FR" altLang="ja-JP" sz="1400" b="1" dirty="0"/>
              <a:t>EMC:</a:t>
            </a:r>
            <a:endParaRPr lang="fr-FR" sz="1400" b="1" dirty="0"/>
          </a:p>
          <a:p>
            <a:pPr marL="901700" indent="-169863" defTabSz="901700">
              <a:buAutoNum type="alphaLcPeriod"/>
            </a:pPr>
            <a:r>
              <a:rPr lang="en-US" sz="1400" dirty="0"/>
              <a:t>Proposal for annex 9 update (first PSA proposal shared on OICA TF, February 22</a:t>
            </a:r>
            <a:r>
              <a:rPr lang="en-US" sz="1400" baseline="30000" dirty="0"/>
              <a:t>nd</a:t>
            </a:r>
            <a:r>
              <a:rPr lang="en-US" sz="1400" dirty="0"/>
              <a:t>) ; may be more than editorial (including removing IEC) and will need further expert discussion within GRE TF (next 18</a:t>
            </a:r>
            <a:r>
              <a:rPr lang="en-US" sz="1400" baseline="30000" dirty="0"/>
              <a:t>th</a:t>
            </a:r>
            <a:r>
              <a:rPr lang="en-US" sz="1400" dirty="0"/>
              <a:t> session on July 16</a:t>
            </a:r>
            <a:r>
              <a:rPr lang="en-US" sz="1400" baseline="30000" dirty="0"/>
              <a:t>th</a:t>
            </a:r>
            <a:r>
              <a:rPr lang="en-US" sz="1400" dirty="0"/>
              <a:t>): need for an official mandate from GRSG to GRE, TF EMC to be delivered at least as informal for GRSG-117, October 2019.</a:t>
            </a:r>
          </a:p>
          <a:p>
            <a:pPr marL="901700" indent="-169863" defTabSz="901700">
              <a:buAutoNum type="alphaLcPeriod"/>
            </a:pPr>
            <a:r>
              <a:rPr lang="en-US" sz="1400" dirty="0"/>
              <a:t>Shall lead to UN R10 amendment proposal for clarification of (high frequency) immunity test.</a:t>
            </a:r>
          </a:p>
          <a:p>
            <a:pPr marL="193675" indent="0">
              <a:buNone/>
            </a:pPr>
            <a:endParaRPr lang="en-US" sz="800" dirty="0"/>
          </a:p>
          <a:p>
            <a:pPr marL="723900">
              <a:buFont typeface="Courier New" panose="02070309020205020404" pitchFamily="49" charset="0"/>
              <a:buChar char="o"/>
            </a:pPr>
            <a:r>
              <a:rPr lang="fr-FR" altLang="ja-JP" sz="1400" b="1" dirty="0" err="1"/>
              <a:t>Marking</a:t>
            </a:r>
            <a:r>
              <a:rPr lang="fr-FR" altLang="ja-JP" sz="1400" b="1" dirty="0"/>
              <a:t>:</a:t>
            </a:r>
            <a:r>
              <a:rPr lang="en-US" altLang="ja-JP" sz="1400" b="1" dirty="0"/>
              <a:t> </a:t>
            </a:r>
            <a:r>
              <a:rPr lang="en-US" altLang="ja-JP" sz="1400" dirty="0"/>
              <a:t>Reference is given in requirement 4.5 not to repeat        marking. If necessary, it may lead to following proposals (not included in ongoing split proposals):</a:t>
            </a:r>
          </a:p>
          <a:p>
            <a:pPr marL="723900" indent="0">
              <a:buNone/>
            </a:pPr>
            <a:r>
              <a:rPr lang="en-US" altLang="ja-JP" sz="1400" dirty="0"/>
              <a:t>a. Proposal for unique approval mark, requirement 4.8: applicant shall provide information and document for a single mark.</a:t>
            </a:r>
          </a:p>
          <a:p>
            <a:pPr marL="901700" lvl="1" indent="0">
              <a:buNone/>
            </a:pPr>
            <a:r>
              <a:rPr lang="en-US" altLang="ja-JP" sz="1100" dirty="0">
                <a:solidFill>
                  <a:srgbClr val="0070C0"/>
                </a:solidFill>
                <a:latin typeface="Arial" panose="020B0604020202020204" pitchFamily="34" charset="0"/>
                <a:cs typeface="Arial" panose="020B0604020202020204" pitchFamily="34" charset="0"/>
              </a:rPr>
              <a:t>In the case of a component approved separately as an immobilizer, the approval mark shall be affixed by the manufacturer to the major element(s) of the device. In the case of a component approved as an immobilizer under this regulation and an alarm system under UN Regulation No. </a:t>
            </a:r>
            <a:r>
              <a:rPr lang="en-US" altLang="ja-JP" sz="1100" b="1" dirty="0">
                <a:solidFill>
                  <a:srgbClr val="0070C0"/>
                </a:solidFill>
                <a:latin typeface="Arial" panose="020B0604020202020204" pitchFamily="34" charset="0"/>
                <a:cs typeface="Arial" panose="020B0604020202020204" pitchFamily="34" charset="0"/>
              </a:rPr>
              <a:t>XXX  and/or a [locking system] under UN Regulation </a:t>
            </a:r>
            <a:r>
              <a:rPr lang="en-US" altLang="ja-JP" sz="1100" b="1" dirty="0" err="1">
                <a:solidFill>
                  <a:srgbClr val="0070C0"/>
                </a:solidFill>
                <a:latin typeface="Arial" panose="020B0604020202020204" pitchFamily="34" charset="0"/>
                <a:cs typeface="Arial" panose="020B0604020202020204" pitchFamily="34" charset="0"/>
              </a:rPr>
              <a:t>No.YYY</a:t>
            </a:r>
            <a:r>
              <a:rPr lang="en-US" altLang="ja-JP" sz="1100" b="1" dirty="0">
                <a:solidFill>
                  <a:srgbClr val="0070C0"/>
                </a:solidFill>
                <a:latin typeface="Arial" panose="020B0604020202020204" pitchFamily="34" charset="0"/>
                <a:cs typeface="Arial" panose="020B0604020202020204" pitchFamily="34" charset="0"/>
              </a:rPr>
              <a:t>, </a:t>
            </a:r>
            <a:r>
              <a:rPr lang="en-US" altLang="ja-JP" sz="1100" b="1" strike="sngStrike" dirty="0">
                <a:solidFill>
                  <a:srgbClr val="0070C0"/>
                </a:solidFill>
                <a:latin typeface="Arial" panose="020B0604020202020204" pitchFamily="34" charset="0"/>
                <a:cs typeface="Arial" panose="020B0604020202020204" pitchFamily="34" charset="0"/>
              </a:rPr>
              <a:t>both approval marks </a:t>
            </a:r>
            <a:r>
              <a:rPr lang="en-US" altLang="ja-JP" sz="1100" strike="sngStrike" dirty="0">
                <a:solidFill>
                  <a:srgbClr val="0070C0"/>
                </a:solidFill>
                <a:latin typeface="Arial" panose="020B0604020202020204" pitchFamily="34" charset="0"/>
                <a:cs typeface="Arial" panose="020B0604020202020204" pitchFamily="34" charset="0"/>
              </a:rPr>
              <a:t>shall be affixed by the manufacturer to the major element(s) of the device</a:t>
            </a:r>
            <a:r>
              <a:rPr lang="en-US" altLang="ja-JP" sz="1100" dirty="0">
                <a:solidFill>
                  <a:srgbClr val="0070C0"/>
                </a:solidFill>
                <a:latin typeface="Arial" panose="020B0604020202020204" pitchFamily="34" charset="0"/>
                <a:cs typeface="Arial" panose="020B0604020202020204" pitchFamily="34" charset="0"/>
              </a:rPr>
              <a:t> </a:t>
            </a:r>
            <a:r>
              <a:rPr lang="en-US" altLang="ja-JP" sz="1100" b="1" dirty="0">
                <a:solidFill>
                  <a:srgbClr val="0070C0"/>
                </a:solidFill>
                <a:latin typeface="Arial" panose="020B0604020202020204" pitchFamily="34" charset="0"/>
                <a:cs typeface="Arial" panose="020B0604020202020204" pitchFamily="34" charset="0"/>
              </a:rPr>
              <a:t>the applicant may provide through the communication form the approval mark affixed by the manufacturer to the major element(s) of the device stating that this component also complies to Regulation XXX and/or Regulation YYY. </a:t>
            </a:r>
          </a:p>
          <a:p>
            <a:pPr marL="723900" indent="0">
              <a:buNone/>
            </a:pPr>
            <a:r>
              <a:rPr lang="en-US" altLang="ja-JP" sz="1400" dirty="0"/>
              <a:t>b. Proposal for adding approval mark tracking in the communication form, e.g. annex 2a:</a:t>
            </a:r>
          </a:p>
          <a:p>
            <a:pPr marL="901700" lvl="1" indent="0">
              <a:buNone/>
            </a:pPr>
            <a:r>
              <a:rPr lang="en-US" altLang="ja-JP" sz="1100" b="1" dirty="0">
                <a:solidFill>
                  <a:srgbClr val="0070C0"/>
                </a:solidFill>
                <a:latin typeface="Arial" panose="020B0604020202020204" pitchFamily="34" charset="0"/>
                <a:cs typeface="Arial" panose="020B0604020202020204" pitchFamily="34" charset="0"/>
              </a:rPr>
              <a:t>1.6.1  Approval or Extension No. of approval mark origin:</a:t>
            </a:r>
          </a:p>
          <a:p>
            <a:pPr marL="901700" lvl="1" indent="0">
              <a:buNone/>
            </a:pPr>
            <a:r>
              <a:rPr lang="en-US" altLang="ja-JP" sz="1200" dirty="0"/>
              <a:t>with details added in the information form, e.g. annex 1a</a:t>
            </a:r>
          </a:p>
          <a:p>
            <a:pPr marL="901700" lvl="1" indent="0">
              <a:buNone/>
            </a:pPr>
            <a:r>
              <a:rPr lang="en-US" altLang="ja-JP" sz="1100" b="1" dirty="0">
                <a:solidFill>
                  <a:srgbClr val="0070C0"/>
                </a:solidFill>
                <a:latin typeface="Arial" panose="020B0604020202020204" pitchFamily="34" charset="0"/>
                <a:cs typeface="Arial" panose="020B0604020202020204" pitchFamily="34" charset="0"/>
              </a:rPr>
              <a:t>1.5.1  Origin of the ECE approval mark:</a:t>
            </a:r>
          </a:p>
          <a:p>
            <a:pPr marL="501650" indent="0">
              <a:buNone/>
            </a:pPr>
            <a:r>
              <a:rPr lang="en-US" altLang="ja-JP" sz="800" b="1" dirty="0"/>
              <a:t> </a:t>
            </a:r>
          </a:p>
          <a:p>
            <a:pPr lvl="1">
              <a:buFont typeface="Courier New" panose="02070309020205020404" pitchFamily="49" charset="0"/>
              <a:buChar char="o"/>
            </a:pPr>
            <a:r>
              <a:rPr lang="en-US" altLang="ja-JP" sz="1400" b="1" dirty="0"/>
              <a:t>Mechanical key performances: </a:t>
            </a:r>
            <a:r>
              <a:rPr lang="en-US" altLang="ja-JP" sz="1400" dirty="0"/>
              <a:t>referred for Alarm systems only in UN R116 (requirements 6.3.6.2.1 &amp; 7.3.6.2.1) </a:t>
            </a:r>
            <a:endParaRPr lang="en-US" altLang="ja-JP" sz="1400" b="1" dirty="0"/>
          </a:p>
          <a:p>
            <a:pPr>
              <a:buNone/>
            </a:pPr>
            <a:endParaRPr lang="en-US" altLang="ja-JP" sz="300" b="1" dirty="0"/>
          </a:p>
          <a:p>
            <a:pPr marL="174625" indent="-174625">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0" indent="0">
              <a:buNone/>
            </a:pPr>
            <a:endParaRPr lang="fr-FR" sz="1400" dirty="0"/>
          </a:p>
          <a:p>
            <a:pPr marL="457200" lvl="1" indent="0">
              <a:buNone/>
            </a:pPr>
            <a:endParaRPr lang="fr-FR" sz="1000" dirty="0">
              <a:solidFill>
                <a:srgbClr val="7030A0"/>
              </a:solidFill>
            </a:endParaRPr>
          </a:p>
          <a:p>
            <a:pPr marL="0" indent="0">
              <a:buNone/>
            </a:pPr>
            <a:endParaRPr lang="fr-FR" sz="1400" dirty="0">
              <a:solidFill>
                <a:srgbClr val="7030A0"/>
              </a:solidFill>
            </a:endParaRPr>
          </a:p>
        </p:txBody>
      </p:sp>
      <p:pic>
        <p:nvPicPr>
          <p:cNvPr id="13" name="Image 12"/>
          <p:cNvPicPr/>
          <p:nvPr/>
        </p:nvPicPr>
        <p:blipFill>
          <a:blip r:embed="rId3"/>
          <a:stretch>
            <a:fillRect/>
          </a:stretch>
        </p:blipFill>
        <p:spPr>
          <a:xfrm>
            <a:off x="6472369" y="3645024"/>
            <a:ext cx="343852" cy="321174"/>
          </a:xfrm>
          <a:prstGeom prst="rect">
            <a:avLst/>
          </a:prstGeom>
        </p:spPr>
      </p:pic>
      <p:sp>
        <p:nvSpPr>
          <p:cNvPr id="6" name="Titre 1">
            <a:extLst>
              <a:ext uri="{FF2B5EF4-FFF2-40B4-BE49-F238E27FC236}">
                <a16:creationId xmlns:a16="http://schemas.microsoft.com/office/drawing/2014/main" id="{41D86345-1542-4A2E-89EF-D1C63AAA1A4B}"/>
              </a:ext>
            </a:extLst>
          </p:cNvPr>
          <p:cNvSpPr>
            <a:spLocks noGrp="1"/>
          </p:cNvSpPr>
          <p:nvPr>
            <p:ph type="title"/>
          </p:nvPr>
        </p:nvSpPr>
        <p:spPr>
          <a:xfrm>
            <a:off x="609600" y="274638"/>
            <a:ext cx="10972800" cy="1143000"/>
          </a:xfrm>
        </p:spPr>
        <p:txBody>
          <a:bodyPr/>
          <a:lstStyle/>
          <a:p>
            <a:r>
              <a:rPr lang="en-GB" dirty="0"/>
              <a:t>Regulation n°116, GRSG 116</a:t>
            </a:r>
            <a:br>
              <a:rPr lang="en-GB" sz="3600" dirty="0"/>
            </a:br>
            <a:r>
              <a:rPr lang="en-GB" sz="2800" dirty="0"/>
              <a:t>meeting April 1</a:t>
            </a:r>
            <a:r>
              <a:rPr lang="en-GB" sz="2800" baseline="30000" dirty="0"/>
              <a:t>st</a:t>
            </a:r>
            <a:r>
              <a:rPr lang="en-GB" sz="2800" dirty="0"/>
              <a:t>, OICA’s material</a:t>
            </a:r>
          </a:p>
        </p:txBody>
      </p:sp>
    </p:spTree>
    <p:extLst>
      <p:ext uri="{BB962C8B-B14F-4D97-AF65-F5344CB8AC3E}">
        <p14:creationId xmlns:p14="http://schemas.microsoft.com/office/powerpoint/2010/main" val="2510916788"/>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OICA PP Template (16_9)</Template>
  <TotalTime>2382</TotalTime>
  <Words>2802</Words>
  <Application>Microsoft Office PowerPoint</Application>
  <PresentationFormat>Widescreen</PresentationFormat>
  <Paragraphs>303</Paragraphs>
  <Slides>13</Slides>
  <Notes>12</Notes>
  <HiddenSlides>6</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Courier New</vt:lpstr>
      <vt:lpstr>Wingdings</vt:lpstr>
      <vt:lpstr>Masque présentation OICA</vt:lpstr>
      <vt:lpstr>Regulation n°116 </vt:lpstr>
      <vt:lpstr>Regulation n°116, discussions progress  until April 1st, 2019</vt:lpstr>
      <vt:lpstr>Regulation n°116, discussions progress  until April 1st, 2019</vt:lpstr>
      <vt:lpstr>Regulation n°116, discussions progress  until April 1st, 2019</vt:lpstr>
      <vt:lpstr>Regulation n°116, GRSG 116 meeting April 1st, OICA’s material</vt:lpstr>
      <vt:lpstr>Regulation n°116, GRSG 116 meeting April 1st, OICA’s material</vt:lpstr>
      <vt:lpstr>Regulation n°116, discussions progress  until April 1st, 2019</vt:lpstr>
      <vt:lpstr>Regulation n°116, GRSG 116 meeting April 1st, OICA’s material</vt:lpstr>
      <vt:lpstr>Regulation n°116, GRSG 116 meeting April 1st, OICA’s material</vt:lpstr>
      <vt:lpstr>Regulation n°116, GRSG 116 outcomes of meeting April 1st, 2019</vt:lpstr>
      <vt:lpstr>Regulation n°116, GRSG 116 outcomes of meeting April 1st, 2019</vt:lpstr>
      <vt:lpstr>Regulation n°116, GRSG 116 outcomes of meeting April 1st, 2019</vt:lpstr>
      <vt:lpstr>Informal discussions attendees</vt:lpstr>
    </vt:vector>
  </TitlesOfParts>
  <Company>PEUGEOT CITROEN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BENOIT MOREAU - U161387</dc:creator>
  <cp:lastModifiedBy>Romain Hubert</cp:lastModifiedBy>
  <cp:revision>159</cp:revision>
  <dcterms:created xsi:type="dcterms:W3CDTF">2019-03-27T12:30:47Z</dcterms:created>
  <dcterms:modified xsi:type="dcterms:W3CDTF">2019-04-03T06:48:40Z</dcterms:modified>
</cp:coreProperties>
</file>