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64" r:id="rId3"/>
    <p:sldId id="263" r:id="rId4"/>
    <p:sldId id="265" r:id="rId5"/>
    <p:sldId id="262" r:id="rId6"/>
    <p:sldId id="266" r:id="rId7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37" autoAdjust="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29/03/2019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46E3C-43CC-4FFF-AB8F-26EC0446CF8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481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46E3C-43CC-4FFF-AB8F-26EC0446CF8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481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46E3C-43CC-4FFF-AB8F-26EC0446CF8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481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46E3C-43CC-4FFF-AB8F-26EC0446CF8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481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46E3C-43CC-4FFF-AB8F-26EC0446CF8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481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46E3C-43CC-4FFF-AB8F-26EC0446CF81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481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912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>
            <a:off x="1920603" y="6488081"/>
            <a:ext cx="76670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2064585" y="1052736"/>
            <a:ext cx="4427467" cy="38515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7933" tIns="179958" rIns="287933" bIns="179958" rtlCol="0" anchor="t" anchorCtr="0"/>
          <a:lstStyle/>
          <a:p>
            <a:pPr algn="ctr"/>
            <a:endParaRPr lang="de-DE" dirty="0" err="1"/>
          </a:p>
        </p:txBody>
      </p:sp>
      <p:sp>
        <p:nvSpPr>
          <p:cNvPr id="10" name="Rechteck 9"/>
          <p:cNvSpPr/>
          <p:nvPr/>
        </p:nvSpPr>
        <p:spPr>
          <a:xfrm>
            <a:off x="2049859" y="4904272"/>
            <a:ext cx="4086427" cy="5483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7933" tIns="179958" rIns="287933" bIns="179958" rtlCol="0" anchor="t" anchorCtr="0"/>
          <a:lstStyle/>
          <a:p>
            <a:pPr algn="ctr"/>
            <a:endParaRPr lang="de-DE" dirty="0" err="1"/>
          </a:p>
        </p:txBody>
      </p:sp>
      <p:sp>
        <p:nvSpPr>
          <p:cNvPr id="2" name="Rad 1"/>
          <p:cNvSpPr/>
          <p:nvPr/>
        </p:nvSpPr>
        <p:spPr>
          <a:xfrm>
            <a:off x="3836210" y="4976263"/>
            <a:ext cx="1547815" cy="1511818"/>
          </a:xfrm>
          <a:prstGeom prst="donut">
            <a:avLst>
              <a:gd name="adj" fmla="val 3255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7933" tIns="179958" rIns="287933" bIns="179958" rtlCol="0" anchor="t" anchorCtr="0"/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5" name="Rad 4"/>
          <p:cNvSpPr/>
          <p:nvPr/>
        </p:nvSpPr>
        <p:spPr>
          <a:xfrm>
            <a:off x="2244564" y="4976263"/>
            <a:ext cx="1547815" cy="1511818"/>
          </a:xfrm>
          <a:prstGeom prst="donut">
            <a:avLst>
              <a:gd name="adj" fmla="val 3254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7933" tIns="179958" rIns="287933" bIns="179958" rtlCol="0" anchor="t" anchorCtr="0"/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2" name="Freihandform 11"/>
          <p:cNvSpPr/>
          <p:nvPr/>
        </p:nvSpPr>
        <p:spPr>
          <a:xfrm>
            <a:off x="1992594" y="1052735"/>
            <a:ext cx="333298" cy="4399568"/>
          </a:xfrm>
          <a:custGeom>
            <a:avLst/>
            <a:gdLst>
              <a:gd name="connsiteX0" fmla="*/ 9525 w 333375"/>
              <a:gd name="connsiteY0" fmla="*/ 0 h 4400586"/>
              <a:gd name="connsiteX1" fmla="*/ 57150 w 333375"/>
              <a:gd name="connsiteY1" fmla="*/ 38100 h 4400586"/>
              <a:gd name="connsiteX2" fmla="*/ 95250 w 333375"/>
              <a:gd name="connsiteY2" fmla="*/ 95250 h 4400586"/>
              <a:gd name="connsiteX3" fmla="*/ 133350 w 333375"/>
              <a:gd name="connsiteY3" fmla="*/ 152400 h 4400586"/>
              <a:gd name="connsiteX4" fmla="*/ 152400 w 333375"/>
              <a:gd name="connsiteY4" fmla="*/ 180975 h 4400586"/>
              <a:gd name="connsiteX5" fmla="*/ 180975 w 333375"/>
              <a:gd name="connsiteY5" fmla="*/ 209550 h 4400586"/>
              <a:gd name="connsiteX6" fmla="*/ 228600 w 333375"/>
              <a:gd name="connsiteY6" fmla="*/ 266700 h 4400586"/>
              <a:gd name="connsiteX7" fmla="*/ 285750 w 333375"/>
              <a:gd name="connsiteY7" fmla="*/ 352425 h 4400586"/>
              <a:gd name="connsiteX8" fmla="*/ 304800 w 333375"/>
              <a:gd name="connsiteY8" fmla="*/ 381000 h 4400586"/>
              <a:gd name="connsiteX9" fmla="*/ 333375 w 333375"/>
              <a:gd name="connsiteY9" fmla="*/ 476250 h 4400586"/>
              <a:gd name="connsiteX10" fmla="*/ 323850 w 333375"/>
              <a:gd name="connsiteY10" fmla="*/ 657225 h 4400586"/>
              <a:gd name="connsiteX11" fmla="*/ 304800 w 333375"/>
              <a:gd name="connsiteY11" fmla="*/ 762000 h 4400586"/>
              <a:gd name="connsiteX12" fmla="*/ 295275 w 333375"/>
              <a:gd name="connsiteY12" fmla="*/ 857250 h 4400586"/>
              <a:gd name="connsiteX13" fmla="*/ 276225 w 333375"/>
              <a:gd name="connsiteY13" fmla="*/ 914400 h 4400586"/>
              <a:gd name="connsiteX14" fmla="*/ 257175 w 333375"/>
              <a:gd name="connsiteY14" fmla="*/ 981075 h 4400586"/>
              <a:gd name="connsiteX15" fmla="*/ 247650 w 333375"/>
              <a:gd name="connsiteY15" fmla="*/ 1009650 h 4400586"/>
              <a:gd name="connsiteX16" fmla="*/ 228600 w 333375"/>
              <a:gd name="connsiteY16" fmla="*/ 1104900 h 4400586"/>
              <a:gd name="connsiteX17" fmla="*/ 219075 w 333375"/>
              <a:gd name="connsiteY17" fmla="*/ 1143000 h 4400586"/>
              <a:gd name="connsiteX18" fmla="*/ 209550 w 333375"/>
              <a:gd name="connsiteY18" fmla="*/ 1219200 h 4400586"/>
              <a:gd name="connsiteX19" fmla="*/ 219075 w 333375"/>
              <a:gd name="connsiteY19" fmla="*/ 1562100 h 4400586"/>
              <a:gd name="connsiteX20" fmla="*/ 228600 w 333375"/>
              <a:gd name="connsiteY20" fmla="*/ 1590675 h 4400586"/>
              <a:gd name="connsiteX21" fmla="*/ 238125 w 333375"/>
              <a:gd name="connsiteY21" fmla="*/ 1724025 h 4400586"/>
              <a:gd name="connsiteX22" fmla="*/ 228600 w 333375"/>
              <a:gd name="connsiteY22" fmla="*/ 2047875 h 4400586"/>
              <a:gd name="connsiteX23" fmla="*/ 219075 w 333375"/>
              <a:gd name="connsiteY23" fmla="*/ 2076450 h 4400586"/>
              <a:gd name="connsiteX24" fmla="*/ 209550 w 333375"/>
              <a:gd name="connsiteY24" fmla="*/ 2133600 h 4400586"/>
              <a:gd name="connsiteX25" fmla="*/ 190500 w 333375"/>
              <a:gd name="connsiteY25" fmla="*/ 2228850 h 4400586"/>
              <a:gd name="connsiteX26" fmla="*/ 209550 w 333375"/>
              <a:gd name="connsiteY26" fmla="*/ 2562225 h 4400586"/>
              <a:gd name="connsiteX27" fmla="*/ 219075 w 333375"/>
              <a:gd name="connsiteY27" fmla="*/ 2590800 h 4400586"/>
              <a:gd name="connsiteX28" fmla="*/ 200025 w 333375"/>
              <a:gd name="connsiteY28" fmla="*/ 2943225 h 4400586"/>
              <a:gd name="connsiteX29" fmla="*/ 190500 w 333375"/>
              <a:gd name="connsiteY29" fmla="*/ 2971800 h 4400586"/>
              <a:gd name="connsiteX30" fmla="*/ 200025 w 333375"/>
              <a:gd name="connsiteY30" fmla="*/ 3114675 h 4400586"/>
              <a:gd name="connsiteX31" fmla="*/ 219075 w 333375"/>
              <a:gd name="connsiteY31" fmla="*/ 3171825 h 4400586"/>
              <a:gd name="connsiteX32" fmla="*/ 228600 w 333375"/>
              <a:gd name="connsiteY32" fmla="*/ 3209925 h 4400586"/>
              <a:gd name="connsiteX33" fmla="*/ 219075 w 333375"/>
              <a:gd name="connsiteY33" fmla="*/ 3648075 h 4400586"/>
              <a:gd name="connsiteX34" fmla="*/ 209550 w 333375"/>
              <a:gd name="connsiteY34" fmla="*/ 3733800 h 4400586"/>
              <a:gd name="connsiteX35" fmla="*/ 200025 w 333375"/>
              <a:gd name="connsiteY35" fmla="*/ 3800475 h 4400586"/>
              <a:gd name="connsiteX36" fmla="*/ 171450 w 333375"/>
              <a:gd name="connsiteY36" fmla="*/ 3905250 h 4400586"/>
              <a:gd name="connsiteX37" fmla="*/ 161925 w 333375"/>
              <a:gd name="connsiteY37" fmla="*/ 4000500 h 4400586"/>
              <a:gd name="connsiteX38" fmla="*/ 152400 w 333375"/>
              <a:gd name="connsiteY38" fmla="*/ 4114800 h 4400586"/>
              <a:gd name="connsiteX39" fmla="*/ 133350 w 333375"/>
              <a:gd name="connsiteY39" fmla="*/ 4229100 h 4400586"/>
              <a:gd name="connsiteX40" fmla="*/ 123825 w 333375"/>
              <a:gd name="connsiteY40" fmla="*/ 4276725 h 4400586"/>
              <a:gd name="connsiteX41" fmla="*/ 104775 w 333375"/>
              <a:gd name="connsiteY41" fmla="*/ 4333875 h 4400586"/>
              <a:gd name="connsiteX42" fmla="*/ 85725 w 333375"/>
              <a:gd name="connsiteY42" fmla="*/ 4362450 h 4400586"/>
              <a:gd name="connsiteX43" fmla="*/ 38100 w 333375"/>
              <a:gd name="connsiteY43" fmla="*/ 4371975 h 4400586"/>
              <a:gd name="connsiteX44" fmla="*/ 0 w 333375"/>
              <a:gd name="connsiteY44" fmla="*/ 4400550 h 4400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33375" h="4400586">
                <a:moveTo>
                  <a:pt x="9525" y="0"/>
                </a:moveTo>
                <a:cubicBezTo>
                  <a:pt x="25400" y="12700"/>
                  <a:pt x="43550" y="22989"/>
                  <a:pt x="57150" y="38100"/>
                </a:cubicBezTo>
                <a:cubicBezTo>
                  <a:pt x="72466" y="55118"/>
                  <a:pt x="82550" y="76200"/>
                  <a:pt x="95250" y="95250"/>
                </a:cubicBezTo>
                <a:lnTo>
                  <a:pt x="133350" y="152400"/>
                </a:lnTo>
                <a:cubicBezTo>
                  <a:pt x="139700" y="161925"/>
                  <a:pt x="144305" y="172880"/>
                  <a:pt x="152400" y="180975"/>
                </a:cubicBezTo>
                <a:cubicBezTo>
                  <a:pt x="161925" y="190500"/>
                  <a:pt x="173145" y="198589"/>
                  <a:pt x="180975" y="209550"/>
                </a:cubicBezTo>
                <a:cubicBezTo>
                  <a:pt x="224920" y="271072"/>
                  <a:pt x="172268" y="229145"/>
                  <a:pt x="228600" y="266700"/>
                </a:cubicBezTo>
                <a:lnTo>
                  <a:pt x="285750" y="352425"/>
                </a:lnTo>
                <a:cubicBezTo>
                  <a:pt x="292100" y="361950"/>
                  <a:pt x="301180" y="370140"/>
                  <a:pt x="304800" y="381000"/>
                </a:cubicBezTo>
                <a:cubicBezTo>
                  <a:pt x="327990" y="450569"/>
                  <a:pt x="318980" y="418669"/>
                  <a:pt x="333375" y="476250"/>
                </a:cubicBezTo>
                <a:cubicBezTo>
                  <a:pt x="330200" y="536575"/>
                  <a:pt x="328312" y="596982"/>
                  <a:pt x="323850" y="657225"/>
                </a:cubicBezTo>
                <a:cubicBezTo>
                  <a:pt x="318721" y="726463"/>
                  <a:pt x="320207" y="715779"/>
                  <a:pt x="304800" y="762000"/>
                </a:cubicBezTo>
                <a:cubicBezTo>
                  <a:pt x="301625" y="793750"/>
                  <a:pt x="301155" y="825888"/>
                  <a:pt x="295275" y="857250"/>
                </a:cubicBezTo>
                <a:cubicBezTo>
                  <a:pt x="291574" y="876987"/>
                  <a:pt x="282575" y="895350"/>
                  <a:pt x="276225" y="914400"/>
                </a:cubicBezTo>
                <a:cubicBezTo>
                  <a:pt x="253387" y="982913"/>
                  <a:pt x="281095" y="897354"/>
                  <a:pt x="257175" y="981075"/>
                </a:cubicBezTo>
                <a:cubicBezTo>
                  <a:pt x="254417" y="990729"/>
                  <a:pt x="249908" y="999867"/>
                  <a:pt x="247650" y="1009650"/>
                </a:cubicBezTo>
                <a:cubicBezTo>
                  <a:pt x="240369" y="1041200"/>
                  <a:pt x="236453" y="1073488"/>
                  <a:pt x="228600" y="1104900"/>
                </a:cubicBezTo>
                <a:cubicBezTo>
                  <a:pt x="225425" y="1117600"/>
                  <a:pt x="221227" y="1130087"/>
                  <a:pt x="219075" y="1143000"/>
                </a:cubicBezTo>
                <a:cubicBezTo>
                  <a:pt x="214867" y="1168249"/>
                  <a:pt x="212725" y="1193800"/>
                  <a:pt x="209550" y="1219200"/>
                </a:cubicBezTo>
                <a:cubicBezTo>
                  <a:pt x="212725" y="1333500"/>
                  <a:pt x="213219" y="1447906"/>
                  <a:pt x="219075" y="1562100"/>
                </a:cubicBezTo>
                <a:cubicBezTo>
                  <a:pt x="219589" y="1572127"/>
                  <a:pt x="227427" y="1580704"/>
                  <a:pt x="228600" y="1590675"/>
                </a:cubicBezTo>
                <a:cubicBezTo>
                  <a:pt x="233807" y="1634933"/>
                  <a:pt x="234950" y="1679575"/>
                  <a:pt x="238125" y="1724025"/>
                </a:cubicBezTo>
                <a:cubicBezTo>
                  <a:pt x="234950" y="1831975"/>
                  <a:pt x="234429" y="1940036"/>
                  <a:pt x="228600" y="2047875"/>
                </a:cubicBezTo>
                <a:cubicBezTo>
                  <a:pt x="228058" y="2057901"/>
                  <a:pt x="221253" y="2066649"/>
                  <a:pt x="219075" y="2076450"/>
                </a:cubicBezTo>
                <a:cubicBezTo>
                  <a:pt x="214885" y="2095303"/>
                  <a:pt x="212487" y="2114512"/>
                  <a:pt x="209550" y="2133600"/>
                </a:cubicBezTo>
                <a:cubicBezTo>
                  <a:pt x="197042" y="2214905"/>
                  <a:pt x="207824" y="2176879"/>
                  <a:pt x="190500" y="2228850"/>
                </a:cubicBezTo>
                <a:cubicBezTo>
                  <a:pt x="194176" y="2339130"/>
                  <a:pt x="182420" y="2453704"/>
                  <a:pt x="209550" y="2562225"/>
                </a:cubicBezTo>
                <a:cubicBezTo>
                  <a:pt x="211985" y="2571965"/>
                  <a:pt x="215900" y="2581275"/>
                  <a:pt x="219075" y="2590800"/>
                </a:cubicBezTo>
                <a:cubicBezTo>
                  <a:pt x="216349" y="2675302"/>
                  <a:pt x="224284" y="2834060"/>
                  <a:pt x="200025" y="2943225"/>
                </a:cubicBezTo>
                <a:cubicBezTo>
                  <a:pt x="197847" y="2953026"/>
                  <a:pt x="193675" y="2962275"/>
                  <a:pt x="190500" y="2971800"/>
                </a:cubicBezTo>
                <a:cubicBezTo>
                  <a:pt x="193675" y="3019425"/>
                  <a:pt x="193275" y="3067424"/>
                  <a:pt x="200025" y="3114675"/>
                </a:cubicBezTo>
                <a:cubicBezTo>
                  <a:pt x="202865" y="3134554"/>
                  <a:pt x="214205" y="3152344"/>
                  <a:pt x="219075" y="3171825"/>
                </a:cubicBezTo>
                <a:lnTo>
                  <a:pt x="228600" y="3209925"/>
                </a:lnTo>
                <a:cubicBezTo>
                  <a:pt x="225425" y="3355975"/>
                  <a:pt x="224384" y="3502087"/>
                  <a:pt x="219075" y="3648075"/>
                </a:cubicBezTo>
                <a:cubicBezTo>
                  <a:pt x="218030" y="3676807"/>
                  <a:pt x="213116" y="3705271"/>
                  <a:pt x="209550" y="3733800"/>
                </a:cubicBezTo>
                <a:cubicBezTo>
                  <a:pt x="206765" y="3756077"/>
                  <a:pt x="204428" y="3778460"/>
                  <a:pt x="200025" y="3800475"/>
                </a:cubicBezTo>
                <a:cubicBezTo>
                  <a:pt x="189282" y="3854188"/>
                  <a:pt x="185135" y="3864196"/>
                  <a:pt x="171450" y="3905250"/>
                </a:cubicBezTo>
                <a:cubicBezTo>
                  <a:pt x="168275" y="3937000"/>
                  <a:pt x="164814" y="3968723"/>
                  <a:pt x="161925" y="4000500"/>
                </a:cubicBezTo>
                <a:cubicBezTo>
                  <a:pt x="158464" y="4038575"/>
                  <a:pt x="157142" y="4076863"/>
                  <a:pt x="152400" y="4114800"/>
                </a:cubicBezTo>
                <a:cubicBezTo>
                  <a:pt x="147609" y="4153127"/>
                  <a:pt x="140925" y="4191225"/>
                  <a:pt x="133350" y="4229100"/>
                </a:cubicBezTo>
                <a:cubicBezTo>
                  <a:pt x="130175" y="4244975"/>
                  <a:pt x="128085" y="4261106"/>
                  <a:pt x="123825" y="4276725"/>
                </a:cubicBezTo>
                <a:cubicBezTo>
                  <a:pt x="118541" y="4296098"/>
                  <a:pt x="115914" y="4317167"/>
                  <a:pt x="104775" y="4333875"/>
                </a:cubicBezTo>
                <a:cubicBezTo>
                  <a:pt x="98425" y="4343400"/>
                  <a:pt x="95664" y="4356770"/>
                  <a:pt x="85725" y="4362450"/>
                </a:cubicBezTo>
                <a:cubicBezTo>
                  <a:pt x="71669" y="4370482"/>
                  <a:pt x="53975" y="4368800"/>
                  <a:pt x="38100" y="4371975"/>
                </a:cubicBezTo>
                <a:cubicBezTo>
                  <a:pt x="7280" y="4402795"/>
                  <a:pt x="22995" y="4400550"/>
                  <a:pt x="0" y="4400550"/>
                </a:cubicBez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5988113" y="4904272"/>
            <a:ext cx="148173" cy="935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7933" tIns="179958" rIns="287933" bIns="179958" rtlCol="0" anchor="t" anchorCtr="0"/>
          <a:lstStyle/>
          <a:p>
            <a:pPr algn="ctr"/>
            <a:endParaRPr lang="de-DE" dirty="0" err="1"/>
          </a:p>
        </p:txBody>
      </p:sp>
      <p:sp>
        <p:nvSpPr>
          <p:cNvPr id="15" name="Rechteck 14"/>
          <p:cNvSpPr/>
          <p:nvPr/>
        </p:nvSpPr>
        <p:spPr>
          <a:xfrm>
            <a:off x="5916122" y="5732172"/>
            <a:ext cx="315579" cy="2603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7933" tIns="179958" rIns="287933" bIns="179958" rtlCol="0" anchor="t" anchorCtr="0"/>
          <a:lstStyle/>
          <a:p>
            <a:pPr algn="ctr"/>
            <a:endParaRPr lang="de-DE" dirty="0" err="1"/>
          </a:p>
        </p:txBody>
      </p:sp>
      <p:sp>
        <p:nvSpPr>
          <p:cNvPr id="16" name="Ecken des Rechtecks auf der gleichen Seite schneiden 15"/>
          <p:cNvSpPr/>
          <p:nvPr/>
        </p:nvSpPr>
        <p:spPr>
          <a:xfrm rot="5400000">
            <a:off x="5016230" y="2564554"/>
            <a:ext cx="3851536" cy="827900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7933" tIns="179958" rIns="287933" bIns="179958" rtlCol="0" anchor="t" anchorCtr="0"/>
          <a:lstStyle/>
          <a:p>
            <a:pPr algn="ctr"/>
            <a:endParaRPr lang="de-DE" dirty="0" err="1"/>
          </a:p>
        </p:txBody>
      </p:sp>
      <p:sp>
        <p:nvSpPr>
          <p:cNvPr id="24" name="Textfeld 23"/>
          <p:cNvSpPr txBox="1"/>
          <p:nvPr/>
        </p:nvSpPr>
        <p:spPr>
          <a:xfrm>
            <a:off x="8075862" y="1041564"/>
            <a:ext cx="3527575" cy="5759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2799" dirty="0" err="1">
                <a:latin typeface="Arial" panose="020B0604020202020204" pitchFamily="34" charset="0"/>
                <a:cs typeface="Arial" panose="020B0604020202020204" pitchFamily="34" charset="0"/>
              </a:rPr>
              <a:t>Aerodynamic</a:t>
            </a:r>
            <a:r>
              <a:rPr lang="de-DE" sz="27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799" dirty="0" err="1">
                <a:latin typeface="Arial" panose="020B0604020202020204" pitchFamily="34" charset="0"/>
                <a:cs typeface="Arial" panose="020B0604020202020204" pitchFamily="34" charset="0"/>
              </a:rPr>
              <a:t>device</a:t>
            </a:r>
            <a:endParaRPr lang="de-DE" sz="27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Gerade Verbindung 24"/>
          <p:cNvCxnSpPr/>
          <p:nvPr/>
        </p:nvCxnSpPr>
        <p:spPr>
          <a:xfrm flipV="1">
            <a:off x="7463935" y="1484684"/>
            <a:ext cx="1727792" cy="7559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BEFE0094-93E1-43A9-8756-5AF411E98C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051104"/>
              </p:ext>
            </p:extLst>
          </p:nvPr>
        </p:nvGraphicFramePr>
        <p:xfrm>
          <a:off x="5991197" y="215992"/>
          <a:ext cx="6200803" cy="577533"/>
        </p:xfrm>
        <a:graphic>
          <a:graphicData uri="http://schemas.openxmlformats.org/drawingml/2006/table">
            <a:tbl>
              <a:tblPr/>
              <a:tblGrid>
                <a:gridCol w="3268279">
                  <a:extLst>
                    <a:ext uri="{9D8B030D-6E8A-4147-A177-3AD203B41FA5}">
                      <a16:colId xmlns:a16="http://schemas.microsoft.com/office/drawing/2014/main" val="3797050150"/>
                    </a:ext>
                  </a:extLst>
                </a:gridCol>
                <a:gridCol w="2932524">
                  <a:extLst>
                    <a:ext uri="{9D8B030D-6E8A-4147-A177-3AD203B41FA5}">
                      <a16:colId xmlns:a16="http://schemas.microsoft.com/office/drawing/2014/main" val="357731588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Submitted by the expert from OICA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Informal document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GRSG-116-29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(116</a:t>
                      </a:r>
                      <a:r>
                        <a:rPr lang="en-GB" sz="12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GRSG, 1-5 April 2019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agenda item 19(a))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639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483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/>
        </p:nvGrpSpPr>
        <p:grpSpPr>
          <a:xfrm>
            <a:off x="1487488" y="980728"/>
            <a:ext cx="9790822" cy="5446517"/>
            <a:chOff x="622598" y="646312"/>
            <a:chExt cx="9793088" cy="5447778"/>
          </a:xfrm>
        </p:grpSpPr>
        <p:cxnSp>
          <p:nvCxnSpPr>
            <p:cNvPr id="4" name="Gerade Verbindung 3"/>
            <p:cNvCxnSpPr/>
            <p:nvPr/>
          </p:nvCxnSpPr>
          <p:spPr>
            <a:xfrm>
              <a:off x="622598" y="6094090"/>
              <a:ext cx="979308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hteck 6"/>
            <p:cNvSpPr/>
            <p:nvPr/>
          </p:nvSpPr>
          <p:spPr>
            <a:xfrm>
              <a:off x="766614" y="657486"/>
              <a:ext cx="4428492" cy="38524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en-GB" dirty="0"/>
            </a:p>
          </p:txBody>
        </p:sp>
        <p:sp>
          <p:nvSpPr>
            <p:cNvPr id="10" name="Rechteck 9"/>
            <p:cNvSpPr/>
            <p:nvPr/>
          </p:nvSpPr>
          <p:spPr>
            <a:xfrm>
              <a:off x="751884" y="4509914"/>
              <a:ext cx="4087373" cy="5484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en-GB" dirty="0"/>
            </a:p>
          </p:txBody>
        </p:sp>
        <p:sp>
          <p:nvSpPr>
            <p:cNvPr id="2" name="Rad 1"/>
            <p:cNvSpPr/>
            <p:nvPr/>
          </p:nvSpPr>
          <p:spPr>
            <a:xfrm>
              <a:off x="2538649" y="4581922"/>
              <a:ext cx="1548173" cy="1512168"/>
            </a:xfrm>
            <a:prstGeom prst="donut">
              <a:avLst>
                <a:gd name="adj" fmla="val 32559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5" name="Rad 4"/>
            <p:cNvSpPr/>
            <p:nvPr/>
          </p:nvSpPr>
          <p:spPr>
            <a:xfrm>
              <a:off x="946634" y="4581922"/>
              <a:ext cx="1548173" cy="1512168"/>
            </a:xfrm>
            <a:prstGeom prst="donut">
              <a:avLst>
                <a:gd name="adj" fmla="val 3254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694606" y="657486"/>
              <a:ext cx="333375" cy="4400586"/>
            </a:xfrm>
            <a:custGeom>
              <a:avLst/>
              <a:gdLst>
                <a:gd name="connsiteX0" fmla="*/ 9525 w 333375"/>
                <a:gd name="connsiteY0" fmla="*/ 0 h 4400586"/>
                <a:gd name="connsiteX1" fmla="*/ 57150 w 333375"/>
                <a:gd name="connsiteY1" fmla="*/ 38100 h 4400586"/>
                <a:gd name="connsiteX2" fmla="*/ 95250 w 333375"/>
                <a:gd name="connsiteY2" fmla="*/ 95250 h 4400586"/>
                <a:gd name="connsiteX3" fmla="*/ 133350 w 333375"/>
                <a:gd name="connsiteY3" fmla="*/ 152400 h 4400586"/>
                <a:gd name="connsiteX4" fmla="*/ 152400 w 333375"/>
                <a:gd name="connsiteY4" fmla="*/ 180975 h 4400586"/>
                <a:gd name="connsiteX5" fmla="*/ 180975 w 333375"/>
                <a:gd name="connsiteY5" fmla="*/ 209550 h 4400586"/>
                <a:gd name="connsiteX6" fmla="*/ 228600 w 333375"/>
                <a:gd name="connsiteY6" fmla="*/ 266700 h 4400586"/>
                <a:gd name="connsiteX7" fmla="*/ 285750 w 333375"/>
                <a:gd name="connsiteY7" fmla="*/ 352425 h 4400586"/>
                <a:gd name="connsiteX8" fmla="*/ 304800 w 333375"/>
                <a:gd name="connsiteY8" fmla="*/ 381000 h 4400586"/>
                <a:gd name="connsiteX9" fmla="*/ 333375 w 333375"/>
                <a:gd name="connsiteY9" fmla="*/ 476250 h 4400586"/>
                <a:gd name="connsiteX10" fmla="*/ 323850 w 333375"/>
                <a:gd name="connsiteY10" fmla="*/ 657225 h 4400586"/>
                <a:gd name="connsiteX11" fmla="*/ 304800 w 333375"/>
                <a:gd name="connsiteY11" fmla="*/ 762000 h 4400586"/>
                <a:gd name="connsiteX12" fmla="*/ 295275 w 333375"/>
                <a:gd name="connsiteY12" fmla="*/ 857250 h 4400586"/>
                <a:gd name="connsiteX13" fmla="*/ 276225 w 333375"/>
                <a:gd name="connsiteY13" fmla="*/ 914400 h 4400586"/>
                <a:gd name="connsiteX14" fmla="*/ 257175 w 333375"/>
                <a:gd name="connsiteY14" fmla="*/ 981075 h 4400586"/>
                <a:gd name="connsiteX15" fmla="*/ 247650 w 333375"/>
                <a:gd name="connsiteY15" fmla="*/ 1009650 h 4400586"/>
                <a:gd name="connsiteX16" fmla="*/ 228600 w 333375"/>
                <a:gd name="connsiteY16" fmla="*/ 1104900 h 4400586"/>
                <a:gd name="connsiteX17" fmla="*/ 219075 w 333375"/>
                <a:gd name="connsiteY17" fmla="*/ 1143000 h 4400586"/>
                <a:gd name="connsiteX18" fmla="*/ 209550 w 333375"/>
                <a:gd name="connsiteY18" fmla="*/ 1219200 h 4400586"/>
                <a:gd name="connsiteX19" fmla="*/ 219075 w 333375"/>
                <a:gd name="connsiteY19" fmla="*/ 1562100 h 4400586"/>
                <a:gd name="connsiteX20" fmla="*/ 228600 w 333375"/>
                <a:gd name="connsiteY20" fmla="*/ 1590675 h 4400586"/>
                <a:gd name="connsiteX21" fmla="*/ 238125 w 333375"/>
                <a:gd name="connsiteY21" fmla="*/ 1724025 h 4400586"/>
                <a:gd name="connsiteX22" fmla="*/ 228600 w 333375"/>
                <a:gd name="connsiteY22" fmla="*/ 2047875 h 4400586"/>
                <a:gd name="connsiteX23" fmla="*/ 219075 w 333375"/>
                <a:gd name="connsiteY23" fmla="*/ 2076450 h 4400586"/>
                <a:gd name="connsiteX24" fmla="*/ 209550 w 333375"/>
                <a:gd name="connsiteY24" fmla="*/ 2133600 h 4400586"/>
                <a:gd name="connsiteX25" fmla="*/ 190500 w 333375"/>
                <a:gd name="connsiteY25" fmla="*/ 2228850 h 4400586"/>
                <a:gd name="connsiteX26" fmla="*/ 209550 w 333375"/>
                <a:gd name="connsiteY26" fmla="*/ 2562225 h 4400586"/>
                <a:gd name="connsiteX27" fmla="*/ 219075 w 333375"/>
                <a:gd name="connsiteY27" fmla="*/ 2590800 h 4400586"/>
                <a:gd name="connsiteX28" fmla="*/ 200025 w 333375"/>
                <a:gd name="connsiteY28" fmla="*/ 2943225 h 4400586"/>
                <a:gd name="connsiteX29" fmla="*/ 190500 w 333375"/>
                <a:gd name="connsiteY29" fmla="*/ 2971800 h 4400586"/>
                <a:gd name="connsiteX30" fmla="*/ 200025 w 333375"/>
                <a:gd name="connsiteY30" fmla="*/ 3114675 h 4400586"/>
                <a:gd name="connsiteX31" fmla="*/ 219075 w 333375"/>
                <a:gd name="connsiteY31" fmla="*/ 3171825 h 4400586"/>
                <a:gd name="connsiteX32" fmla="*/ 228600 w 333375"/>
                <a:gd name="connsiteY32" fmla="*/ 3209925 h 4400586"/>
                <a:gd name="connsiteX33" fmla="*/ 219075 w 333375"/>
                <a:gd name="connsiteY33" fmla="*/ 3648075 h 4400586"/>
                <a:gd name="connsiteX34" fmla="*/ 209550 w 333375"/>
                <a:gd name="connsiteY34" fmla="*/ 3733800 h 4400586"/>
                <a:gd name="connsiteX35" fmla="*/ 200025 w 333375"/>
                <a:gd name="connsiteY35" fmla="*/ 3800475 h 4400586"/>
                <a:gd name="connsiteX36" fmla="*/ 171450 w 333375"/>
                <a:gd name="connsiteY36" fmla="*/ 3905250 h 4400586"/>
                <a:gd name="connsiteX37" fmla="*/ 161925 w 333375"/>
                <a:gd name="connsiteY37" fmla="*/ 4000500 h 4400586"/>
                <a:gd name="connsiteX38" fmla="*/ 152400 w 333375"/>
                <a:gd name="connsiteY38" fmla="*/ 4114800 h 4400586"/>
                <a:gd name="connsiteX39" fmla="*/ 133350 w 333375"/>
                <a:gd name="connsiteY39" fmla="*/ 4229100 h 4400586"/>
                <a:gd name="connsiteX40" fmla="*/ 123825 w 333375"/>
                <a:gd name="connsiteY40" fmla="*/ 4276725 h 4400586"/>
                <a:gd name="connsiteX41" fmla="*/ 104775 w 333375"/>
                <a:gd name="connsiteY41" fmla="*/ 4333875 h 4400586"/>
                <a:gd name="connsiteX42" fmla="*/ 85725 w 333375"/>
                <a:gd name="connsiteY42" fmla="*/ 4362450 h 4400586"/>
                <a:gd name="connsiteX43" fmla="*/ 38100 w 333375"/>
                <a:gd name="connsiteY43" fmla="*/ 4371975 h 4400586"/>
                <a:gd name="connsiteX44" fmla="*/ 0 w 333375"/>
                <a:gd name="connsiteY44" fmla="*/ 4400550 h 4400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33375" h="4400586">
                  <a:moveTo>
                    <a:pt x="9525" y="0"/>
                  </a:moveTo>
                  <a:cubicBezTo>
                    <a:pt x="25400" y="12700"/>
                    <a:pt x="43550" y="22989"/>
                    <a:pt x="57150" y="38100"/>
                  </a:cubicBezTo>
                  <a:cubicBezTo>
                    <a:pt x="72466" y="55118"/>
                    <a:pt x="82550" y="76200"/>
                    <a:pt x="95250" y="95250"/>
                  </a:cubicBezTo>
                  <a:lnTo>
                    <a:pt x="133350" y="152400"/>
                  </a:lnTo>
                  <a:cubicBezTo>
                    <a:pt x="139700" y="161925"/>
                    <a:pt x="144305" y="172880"/>
                    <a:pt x="152400" y="180975"/>
                  </a:cubicBezTo>
                  <a:cubicBezTo>
                    <a:pt x="161925" y="190500"/>
                    <a:pt x="173145" y="198589"/>
                    <a:pt x="180975" y="209550"/>
                  </a:cubicBezTo>
                  <a:cubicBezTo>
                    <a:pt x="224920" y="271072"/>
                    <a:pt x="172268" y="229145"/>
                    <a:pt x="228600" y="266700"/>
                  </a:cubicBezTo>
                  <a:lnTo>
                    <a:pt x="285750" y="352425"/>
                  </a:lnTo>
                  <a:cubicBezTo>
                    <a:pt x="292100" y="361950"/>
                    <a:pt x="301180" y="370140"/>
                    <a:pt x="304800" y="381000"/>
                  </a:cubicBezTo>
                  <a:cubicBezTo>
                    <a:pt x="327990" y="450569"/>
                    <a:pt x="318980" y="418669"/>
                    <a:pt x="333375" y="476250"/>
                  </a:cubicBezTo>
                  <a:cubicBezTo>
                    <a:pt x="330200" y="536575"/>
                    <a:pt x="328312" y="596982"/>
                    <a:pt x="323850" y="657225"/>
                  </a:cubicBezTo>
                  <a:cubicBezTo>
                    <a:pt x="318721" y="726463"/>
                    <a:pt x="320207" y="715779"/>
                    <a:pt x="304800" y="762000"/>
                  </a:cubicBezTo>
                  <a:cubicBezTo>
                    <a:pt x="301625" y="793750"/>
                    <a:pt x="301155" y="825888"/>
                    <a:pt x="295275" y="857250"/>
                  </a:cubicBezTo>
                  <a:cubicBezTo>
                    <a:pt x="291574" y="876987"/>
                    <a:pt x="282575" y="895350"/>
                    <a:pt x="276225" y="914400"/>
                  </a:cubicBezTo>
                  <a:cubicBezTo>
                    <a:pt x="253387" y="982913"/>
                    <a:pt x="281095" y="897354"/>
                    <a:pt x="257175" y="981075"/>
                  </a:cubicBezTo>
                  <a:cubicBezTo>
                    <a:pt x="254417" y="990729"/>
                    <a:pt x="249908" y="999867"/>
                    <a:pt x="247650" y="1009650"/>
                  </a:cubicBezTo>
                  <a:cubicBezTo>
                    <a:pt x="240369" y="1041200"/>
                    <a:pt x="236453" y="1073488"/>
                    <a:pt x="228600" y="1104900"/>
                  </a:cubicBezTo>
                  <a:cubicBezTo>
                    <a:pt x="225425" y="1117600"/>
                    <a:pt x="221227" y="1130087"/>
                    <a:pt x="219075" y="1143000"/>
                  </a:cubicBezTo>
                  <a:cubicBezTo>
                    <a:pt x="214867" y="1168249"/>
                    <a:pt x="212725" y="1193800"/>
                    <a:pt x="209550" y="1219200"/>
                  </a:cubicBezTo>
                  <a:cubicBezTo>
                    <a:pt x="212725" y="1333500"/>
                    <a:pt x="213219" y="1447906"/>
                    <a:pt x="219075" y="1562100"/>
                  </a:cubicBezTo>
                  <a:cubicBezTo>
                    <a:pt x="219589" y="1572127"/>
                    <a:pt x="227427" y="1580704"/>
                    <a:pt x="228600" y="1590675"/>
                  </a:cubicBezTo>
                  <a:cubicBezTo>
                    <a:pt x="233807" y="1634933"/>
                    <a:pt x="234950" y="1679575"/>
                    <a:pt x="238125" y="1724025"/>
                  </a:cubicBezTo>
                  <a:cubicBezTo>
                    <a:pt x="234950" y="1831975"/>
                    <a:pt x="234429" y="1940036"/>
                    <a:pt x="228600" y="2047875"/>
                  </a:cubicBezTo>
                  <a:cubicBezTo>
                    <a:pt x="228058" y="2057901"/>
                    <a:pt x="221253" y="2066649"/>
                    <a:pt x="219075" y="2076450"/>
                  </a:cubicBezTo>
                  <a:cubicBezTo>
                    <a:pt x="214885" y="2095303"/>
                    <a:pt x="212487" y="2114512"/>
                    <a:pt x="209550" y="2133600"/>
                  </a:cubicBezTo>
                  <a:cubicBezTo>
                    <a:pt x="197042" y="2214905"/>
                    <a:pt x="207824" y="2176879"/>
                    <a:pt x="190500" y="2228850"/>
                  </a:cubicBezTo>
                  <a:cubicBezTo>
                    <a:pt x="194176" y="2339130"/>
                    <a:pt x="182420" y="2453704"/>
                    <a:pt x="209550" y="2562225"/>
                  </a:cubicBezTo>
                  <a:cubicBezTo>
                    <a:pt x="211985" y="2571965"/>
                    <a:pt x="215900" y="2581275"/>
                    <a:pt x="219075" y="2590800"/>
                  </a:cubicBezTo>
                  <a:cubicBezTo>
                    <a:pt x="216349" y="2675302"/>
                    <a:pt x="224284" y="2834060"/>
                    <a:pt x="200025" y="2943225"/>
                  </a:cubicBezTo>
                  <a:cubicBezTo>
                    <a:pt x="197847" y="2953026"/>
                    <a:pt x="193675" y="2962275"/>
                    <a:pt x="190500" y="2971800"/>
                  </a:cubicBezTo>
                  <a:cubicBezTo>
                    <a:pt x="193675" y="3019425"/>
                    <a:pt x="193275" y="3067424"/>
                    <a:pt x="200025" y="3114675"/>
                  </a:cubicBezTo>
                  <a:cubicBezTo>
                    <a:pt x="202865" y="3134554"/>
                    <a:pt x="214205" y="3152344"/>
                    <a:pt x="219075" y="3171825"/>
                  </a:cubicBezTo>
                  <a:lnTo>
                    <a:pt x="228600" y="3209925"/>
                  </a:lnTo>
                  <a:cubicBezTo>
                    <a:pt x="225425" y="3355975"/>
                    <a:pt x="224384" y="3502087"/>
                    <a:pt x="219075" y="3648075"/>
                  </a:cubicBezTo>
                  <a:cubicBezTo>
                    <a:pt x="218030" y="3676807"/>
                    <a:pt x="213116" y="3705271"/>
                    <a:pt x="209550" y="3733800"/>
                  </a:cubicBezTo>
                  <a:cubicBezTo>
                    <a:pt x="206765" y="3756077"/>
                    <a:pt x="204428" y="3778460"/>
                    <a:pt x="200025" y="3800475"/>
                  </a:cubicBezTo>
                  <a:cubicBezTo>
                    <a:pt x="189282" y="3854188"/>
                    <a:pt x="185135" y="3864196"/>
                    <a:pt x="171450" y="3905250"/>
                  </a:cubicBezTo>
                  <a:cubicBezTo>
                    <a:pt x="168275" y="3937000"/>
                    <a:pt x="164814" y="3968723"/>
                    <a:pt x="161925" y="4000500"/>
                  </a:cubicBezTo>
                  <a:cubicBezTo>
                    <a:pt x="158464" y="4038575"/>
                    <a:pt x="157142" y="4076863"/>
                    <a:pt x="152400" y="4114800"/>
                  </a:cubicBezTo>
                  <a:cubicBezTo>
                    <a:pt x="147609" y="4153127"/>
                    <a:pt x="140925" y="4191225"/>
                    <a:pt x="133350" y="4229100"/>
                  </a:cubicBezTo>
                  <a:cubicBezTo>
                    <a:pt x="130175" y="4244975"/>
                    <a:pt x="128085" y="4261106"/>
                    <a:pt x="123825" y="4276725"/>
                  </a:cubicBezTo>
                  <a:cubicBezTo>
                    <a:pt x="118541" y="4296098"/>
                    <a:pt x="115914" y="4317167"/>
                    <a:pt x="104775" y="4333875"/>
                  </a:cubicBezTo>
                  <a:cubicBezTo>
                    <a:pt x="98425" y="4343400"/>
                    <a:pt x="95664" y="4356770"/>
                    <a:pt x="85725" y="4362450"/>
                  </a:cubicBezTo>
                  <a:cubicBezTo>
                    <a:pt x="71669" y="4370482"/>
                    <a:pt x="53975" y="4368800"/>
                    <a:pt x="38100" y="4371975"/>
                  </a:cubicBezTo>
                  <a:cubicBezTo>
                    <a:pt x="7280" y="4402795"/>
                    <a:pt x="22995" y="4400550"/>
                    <a:pt x="0" y="4400550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4691050" y="4509914"/>
              <a:ext cx="148207" cy="936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en-GB" dirty="0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4619042" y="5338006"/>
              <a:ext cx="315652" cy="2604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en-GB" dirty="0"/>
            </a:p>
          </p:txBody>
        </p:sp>
        <p:sp>
          <p:nvSpPr>
            <p:cNvPr id="16" name="Ecken des Rechtecks auf der gleichen Seite schneiden 15"/>
            <p:cNvSpPr/>
            <p:nvPr/>
          </p:nvSpPr>
          <p:spPr>
            <a:xfrm rot="5400000">
              <a:off x="3581831" y="2306765"/>
              <a:ext cx="4126650" cy="828092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en-GB" dirty="0"/>
            </a:p>
          </p:txBody>
        </p:sp>
        <p:cxnSp>
          <p:nvCxnSpPr>
            <p:cNvPr id="18" name="Gerade Verbindung mit Pfeil 17"/>
            <p:cNvCxnSpPr/>
            <p:nvPr/>
          </p:nvCxnSpPr>
          <p:spPr>
            <a:xfrm>
              <a:off x="9839622" y="2205658"/>
              <a:ext cx="0" cy="388843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>
              <a:stCxn id="41" idx="2"/>
            </p:cNvCxnSpPr>
            <p:nvPr/>
          </p:nvCxnSpPr>
          <p:spPr>
            <a:xfrm>
              <a:off x="5997764" y="2205658"/>
              <a:ext cx="384185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feld 20"/>
            <p:cNvSpPr txBox="1"/>
            <p:nvPr/>
          </p:nvSpPr>
          <p:spPr>
            <a:xfrm rot="16200000">
              <a:off x="8498473" y="3764716"/>
              <a:ext cx="2232248" cy="4500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sz="2799" dirty="0">
                  <a:latin typeface="Arial" panose="020B0604020202020204" pitchFamily="34" charset="0"/>
                  <a:cs typeface="Arial" panose="020B0604020202020204" pitchFamily="34" charset="0"/>
                </a:rPr>
                <a:t>2.0 m</a:t>
              </a: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6779282" y="646312"/>
              <a:ext cx="3528392" cy="5760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GB" sz="2799" dirty="0">
                  <a:latin typeface="Arial" panose="020B0604020202020204" pitchFamily="34" charset="0"/>
                  <a:cs typeface="Arial" panose="020B0604020202020204" pitchFamily="34" charset="0"/>
                </a:rPr>
                <a:t>Aerodynamic device</a:t>
              </a:r>
            </a:p>
          </p:txBody>
        </p:sp>
        <p:cxnSp>
          <p:nvCxnSpPr>
            <p:cNvPr id="25" name="Gerade Verbindung 24"/>
            <p:cNvCxnSpPr/>
            <p:nvPr/>
          </p:nvCxnSpPr>
          <p:spPr>
            <a:xfrm flipV="1">
              <a:off x="6167214" y="1089534"/>
              <a:ext cx="1728192" cy="7560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>
            <a:xfrm>
              <a:off x="5231110" y="4761942"/>
              <a:ext cx="415846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mit Pfeil 25"/>
            <p:cNvCxnSpPr/>
            <p:nvPr/>
          </p:nvCxnSpPr>
          <p:spPr>
            <a:xfrm>
              <a:off x="9299562" y="2218640"/>
              <a:ext cx="0" cy="2504585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feld 26"/>
            <p:cNvSpPr txBox="1"/>
            <p:nvPr/>
          </p:nvSpPr>
          <p:spPr>
            <a:xfrm>
              <a:off x="6410241" y="3728859"/>
              <a:ext cx="1800200" cy="1055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Lowest Point of application of force</a:t>
              </a:r>
            </a:p>
          </p:txBody>
        </p:sp>
        <p:sp>
          <p:nvSpPr>
            <p:cNvPr id="34" name="Ellipse 33"/>
            <p:cNvSpPr/>
            <p:nvPr/>
          </p:nvSpPr>
          <p:spPr>
            <a:xfrm>
              <a:off x="5583718" y="4723225"/>
              <a:ext cx="122875" cy="121822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en-GB" dirty="0"/>
            </a:p>
          </p:txBody>
        </p:sp>
        <p:cxnSp>
          <p:nvCxnSpPr>
            <p:cNvPr id="36" name="Gerade Verbindung 35"/>
            <p:cNvCxnSpPr>
              <a:endCxn id="16" idx="0"/>
            </p:cNvCxnSpPr>
            <p:nvPr/>
          </p:nvCxnSpPr>
          <p:spPr>
            <a:xfrm flipH="1">
              <a:off x="5645156" y="4256498"/>
              <a:ext cx="954107" cy="5276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feld 38"/>
            <p:cNvSpPr txBox="1"/>
            <p:nvPr/>
          </p:nvSpPr>
          <p:spPr>
            <a:xfrm>
              <a:off x="6491250" y="2330140"/>
              <a:ext cx="1872825" cy="1055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Highest Point of application of force</a:t>
              </a:r>
            </a:p>
          </p:txBody>
        </p:sp>
        <p:sp>
          <p:nvSpPr>
            <p:cNvPr id="41" name="Ellipse 40"/>
            <p:cNvSpPr/>
            <p:nvPr/>
          </p:nvSpPr>
          <p:spPr>
            <a:xfrm>
              <a:off x="5997764" y="2144747"/>
              <a:ext cx="122875" cy="121822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en-GB" dirty="0"/>
            </a:p>
          </p:txBody>
        </p:sp>
        <p:cxnSp>
          <p:nvCxnSpPr>
            <p:cNvPr id="42" name="Gerade Verbindung 41"/>
            <p:cNvCxnSpPr/>
            <p:nvPr/>
          </p:nvCxnSpPr>
          <p:spPr>
            <a:xfrm flipH="1" flipV="1">
              <a:off x="6059203" y="2205658"/>
              <a:ext cx="503438" cy="288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feld 44"/>
            <p:cNvSpPr txBox="1"/>
            <p:nvPr/>
          </p:nvSpPr>
          <p:spPr>
            <a:xfrm rot="16200000">
              <a:off x="8189019" y="2966564"/>
              <a:ext cx="2052228" cy="1055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Area of application of force</a:t>
              </a:r>
            </a:p>
          </p:txBody>
        </p:sp>
        <p:cxnSp>
          <p:nvCxnSpPr>
            <p:cNvPr id="6" name="Gerade Verbindung 5"/>
            <p:cNvCxnSpPr>
              <a:stCxn id="41" idx="4"/>
            </p:cNvCxnSpPr>
            <p:nvPr/>
          </p:nvCxnSpPr>
          <p:spPr>
            <a:xfrm>
              <a:off x="6059202" y="2266569"/>
              <a:ext cx="1" cy="2099329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/>
            <p:cNvCxnSpPr>
              <a:endCxn id="34" idx="7"/>
            </p:cNvCxnSpPr>
            <p:nvPr/>
          </p:nvCxnSpPr>
          <p:spPr>
            <a:xfrm flipH="1">
              <a:off x="5688598" y="4365898"/>
              <a:ext cx="370606" cy="375167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620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1991544" y="147588"/>
            <a:ext cx="7970817" cy="6562823"/>
            <a:chOff x="326573" y="65396"/>
            <a:chExt cx="7972662" cy="6564342"/>
          </a:xfrm>
        </p:grpSpPr>
        <p:grpSp>
          <p:nvGrpSpPr>
            <p:cNvPr id="34" name="Gruppieren 33"/>
            <p:cNvGrpSpPr/>
            <p:nvPr/>
          </p:nvGrpSpPr>
          <p:grpSpPr>
            <a:xfrm>
              <a:off x="326573" y="65396"/>
              <a:ext cx="7972662" cy="6564342"/>
              <a:chOff x="326573" y="65396"/>
              <a:chExt cx="7972662" cy="6564342"/>
            </a:xfrm>
          </p:grpSpPr>
          <p:sp>
            <p:nvSpPr>
              <p:cNvPr id="16" name="Ecken des Rechtecks auf der gleichen Seite schneiden 15"/>
              <p:cNvSpPr/>
              <p:nvPr/>
            </p:nvSpPr>
            <p:spPr>
              <a:xfrm rot="5400000">
                <a:off x="46534" y="3177766"/>
                <a:ext cx="3852428" cy="828092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7933" tIns="179958" rIns="287933" bIns="179958" rtlCol="0" anchor="t" anchorCtr="0"/>
              <a:lstStyle/>
              <a:p>
                <a:pPr algn="ctr"/>
                <a:endParaRPr lang="de-DE" dirty="0" err="1"/>
              </a:p>
            </p:txBody>
          </p:sp>
          <p:sp>
            <p:nvSpPr>
              <p:cNvPr id="24" name="Textfeld 23"/>
              <p:cNvSpPr txBox="1"/>
              <p:nvPr/>
            </p:nvSpPr>
            <p:spPr>
              <a:xfrm>
                <a:off x="4770843" y="891512"/>
                <a:ext cx="3528392" cy="5760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de-DE" sz="2799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Aerodynamic</a:t>
                </a:r>
                <a:r>
                  <a:rPr lang="de-DE" sz="2799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2799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device</a:t>
                </a:r>
                <a:endParaRPr lang="de-DE" sz="2799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5" name="Gerade Verbindung 24"/>
              <p:cNvCxnSpPr/>
              <p:nvPr/>
            </p:nvCxnSpPr>
            <p:spPr>
              <a:xfrm flipV="1">
                <a:off x="2170770" y="1222376"/>
                <a:ext cx="2484276" cy="9112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Gerade Verbindung 8"/>
              <p:cNvCxnSpPr/>
              <p:nvPr/>
            </p:nvCxnSpPr>
            <p:spPr>
              <a:xfrm>
                <a:off x="1558702" y="1222376"/>
                <a:ext cx="0" cy="512374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echteck 10"/>
              <p:cNvSpPr/>
              <p:nvPr/>
            </p:nvSpPr>
            <p:spPr>
              <a:xfrm>
                <a:off x="1126654" y="1222376"/>
                <a:ext cx="432048" cy="5123742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7933" tIns="179958" rIns="287933" bIns="179958" rtlCol="0" anchor="t" anchorCtr="0"/>
              <a:lstStyle/>
              <a:p>
                <a:pPr algn="ctr"/>
                <a:endParaRPr lang="de-DE" dirty="0" err="1"/>
              </a:p>
            </p:txBody>
          </p:sp>
          <p:cxnSp>
            <p:nvCxnSpPr>
              <p:cNvPr id="8" name="Gerade Verbindung 7"/>
              <p:cNvCxnSpPr>
                <a:stCxn id="18" idx="6"/>
              </p:cNvCxnSpPr>
              <p:nvPr/>
            </p:nvCxnSpPr>
            <p:spPr>
              <a:xfrm>
                <a:off x="2448231" y="2939548"/>
                <a:ext cx="32689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Gerade Verbindung 9"/>
              <p:cNvCxnSpPr/>
              <p:nvPr/>
            </p:nvCxnSpPr>
            <p:spPr>
              <a:xfrm>
                <a:off x="1558702" y="5495832"/>
                <a:ext cx="415846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Gerade Verbindung mit Pfeil 11"/>
              <p:cNvCxnSpPr/>
              <p:nvPr/>
            </p:nvCxnSpPr>
            <p:spPr>
              <a:xfrm>
                <a:off x="5627154" y="2952530"/>
                <a:ext cx="0" cy="250458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feld 12"/>
              <p:cNvSpPr txBox="1"/>
              <p:nvPr/>
            </p:nvSpPr>
            <p:spPr>
              <a:xfrm>
                <a:off x="2638822" y="5574461"/>
                <a:ext cx="4644516" cy="1055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Lowest Point of application of force</a:t>
                </a:r>
              </a:p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(representing the lowest edge of the aerodynamic device)</a:t>
                </a:r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1911310" y="5457115"/>
                <a:ext cx="122875" cy="121822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7933" tIns="179958" rIns="287933" bIns="179958" rtlCol="0" anchor="t" anchorCtr="0"/>
              <a:lstStyle/>
              <a:p>
                <a:pPr algn="ctr"/>
                <a:endParaRPr lang="en-GB" dirty="0"/>
              </a:p>
            </p:txBody>
          </p:sp>
          <p:cxnSp>
            <p:nvCxnSpPr>
              <p:cNvPr id="15" name="Gerade Verbindung 14"/>
              <p:cNvCxnSpPr/>
              <p:nvPr/>
            </p:nvCxnSpPr>
            <p:spPr>
              <a:xfrm flipH="1" flipV="1">
                <a:off x="1972749" y="5518026"/>
                <a:ext cx="1098121" cy="2520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feld 16"/>
              <p:cNvSpPr txBox="1"/>
              <p:nvPr/>
            </p:nvSpPr>
            <p:spPr>
              <a:xfrm>
                <a:off x="3423934" y="1820340"/>
                <a:ext cx="4507476" cy="1055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Highest Point of application of force</a:t>
                </a:r>
              </a:p>
              <a:p>
                <a:pPr algn="ctr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(representing 2.0 meters height above the ground in vehicle-mounted condition)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Ellipse 17"/>
              <p:cNvSpPr/>
              <p:nvPr/>
            </p:nvSpPr>
            <p:spPr>
              <a:xfrm>
                <a:off x="2325356" y="2878637"/>
                <a:ext cx="122875" cy="121822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7933" tIns="179958" rIns="287933" bIns="179958" rtlCol="0" anchor="t" anchorCtr="0"/>
              <a:lstStyle/>
              <a:p>
                <a:pPr algn="ctr"/>
                <a:endParaRPr lang="en-GB" dirty="0"/>
              </a:p>
            </p:txBody>
          </p:sp>
          <p:cxnSp>
            <p:nvCxnSpPr>
              <p:cNvPr id="19" name="Gerade Verbindung 18"/>
              <p:cNvCxnSpPr/>
              <p:nvPr/>
            </p:nvCxnSpPr>
            <p:spPr>
              <a:xfrm flipH="1">
                <a:off x="2386795" y="2241662"/>
                <a:ext cx="972107" cy="69788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feld 19"/>
              <p:cNvSpPr txBox="1"/>
              <p:nvPr/>
            </p:nvSpPr>
            <p:spPr>
              <a:xfrm rot="16200000">
                <a:off x="4516611" y="3700454"/>
                <a:ext cx="2052228" cy="1055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Area of application of force</a:t>
                </a:r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326573" y="65396"/>
                <a:ext cx="4860540" cy="5760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sz="2799" dirty="0">
                    <a:latin typeface="Arial" panose="020B0604020202020204" pitchFamily="34" charset="0"/>
                    <a:cs typeface="Arial" panose="020B0604020202020204" pitchFamily="34" charset="0"/>
                  </a:rPr>
                  <a:t>Part of the body of the vehicle or rigid wall </a:t>
                </a:r>
                <a:endParaRPr lang="de-DE" sz="2799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0" name="Gerade Verbindung 29"/>
              <p:cNvCxnSpPr/>
              <p:nvPr/>
            </p:nvCxnSpPr>
            <p:spPr>
              <a:xfrm flipH="1" flipV="1">
                <a:off x="1126654" y="1017526"/>
                <a:ext cx="216024" cy="8028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Gerade Verbindung 20"/>
            <p:cNvCxnSpPr/>
            <p:nvPr/>
          </p:nvCxnSpPr>
          <p:spPr>
            <a:xfrm>
              <a:off x="2373855" y="3023571"/>
              <a:ext cx="1" cy="2099329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>
            <a:xfrm flipH="1">
              <a:off x="1980184" y="5122900"/>
              <a:ext cx="370606" cy="375167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5115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uppieren 45"/>
          <p:cNvGrpSpPr/>
          <p:nvPr/>
        </p:nvGrpSpPr>
        <p:grpSpPr>
          <a:xfrm>
            <a:off x="84725" y="765321"/>
            <a:ext cx="9498366" cy="5896903"/>
            <a:chOff x="82539" y="765498"/>
            <a:chExt cx="9500565" cy="5898268"/>
          </a:xfrm>
        </p:grpSpPr>
        <p:sp>
          <p:nvSpPr>
            <p:cNvPr id="7" name="Rechteck 6"/>
            <p:cNvSpPr/>
            <p:nvPr/>
          </p:nvSpPr>
          <p:spPr>
            <a:xfrm rot="5400000">
              <a:off x="2296777" y="747504"/>
              <a:ext cx="2578348" cy="39824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en-GB" dirty="0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2062758" y="1953630"/>
              <a:ext cx="72008" cy="785119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en-GB" dirty="0"/>
            </a:p>
          </p:txBody>
        </p:sp>
        <p:sp>
          <p:nvSpPr>
            <p:cNvPr id="12" name="Freihandform 11"/>
            <p:cNvSpPr/>
            <p:nvPr/>
          </p:nvSpPr>
          <p:spPr>
            <a:xfrm rot="5400000">
              <a:off x="3419262" y="-410988"/>
              <a:ext cx="333377" cy="3982493"/>
            </a:xfrm>
            <a:custGeom>
              <a:avLst/>
              <a:gdLst>
                <a:gd name="connsiteX0" fmla="*/ 9525 w 333375"/>
                <a:gd name="connsiteY0" fmla="*/ 0 h 4400586"/>
                <a:gd name="connsiteX1" fmla="*/ 57150 w 333375"/>
                <a:gd name="connsiteY1" fmla="*/ 38100 h 4400586"/>
                <a:gd name="connsiteX2" fmla="*/ 95250 w 333375"/>
                <a:gd name="connsiteY2" fmla="*/ 95250 h 4400586"/>
                <a:gd name="connsiteX3" fmla="*/ 133350 w 333375"/>
                <a:gd name="connsiteY3" fmla="*/ 152400 h 4400586"/>
                <a:gd name="connsiteX4" fmla="*/ 152400 w 333375"/>
                <a:gd name="connsiteY4" fmla="*/ 180975 h 4400586"/>
                <a:gd name="connsiteX5" fmla="*/ 180975 w 333375"/>
                <a:gd name="connsiteY5" fmla="*/ 209550 h 4400586"/>
                <a:gd name="connsiteX6" fmla="*/ 228600 w 333375"/>
                <a:gd name="connsiteY6" fmla="*/ 266700 h 4400586"/>
                <a:gd name="connsiteX7" fmla="*/ 285750 w 333375"/>
                <a:gd name="connsiteY7" fmla="*/ 352425 h 4400586"/>
                <a:gd name="connsiteX8" fmla="*/ 304800 w 333375"/>
                <a:gd name="connsiteY8" fmla="*/ 381000 h 4400586"/>
                <a:gd name="connsiteX9" fmla="*/ 333375 w 333375"/>
                <a:gd name="connsiteY9" fmla="*/ 476250 h 4400586"/>
                <a:gd name="connsiteX10" fmla="*/ 323850 w 333375"/>
                <a:gd name="connsiteY10" fmla="*/ 657225 h 4400586"/>
                <a:gd name="connsiteX11" fmla="*/ 304800 w 333375"/>
                <a:gd name="connsiteY11" fmla="*/ 762000 h 4400586"/>
                <a:gd name="connsiteX12" fmla="*/ 295275 w 333375"/>
                <a:gd name="connsiteY12" fmla="*/ 857250 h 4400586"/>
                <a:gd name="connsiteX13" fmla="*/ 276225 w 333375"/>
                <a:gd name="connsiteY13" fmla="*/ 914400 h 4400586"/>
                <a:gd name="connsiteX14" fmla="*/ 257175 w 333375"/>
                <a:gd name="connsiteY14" fmla="*/ 981075 h 4400586"/>
                <a:gd name="connsiteX15" fmla="*/ 247650 w 333375"/>
                <a:gd name="connsiteY15" fmla="*/ 1009650 h 4400586"/>
                <a:gd name="connsiteX16" fmla="*/ 228600 w 333375"/>
                <a:gd name="connsiteY16" fmla="*/ 1104900 h 4400586"/>
                <a:gd name="connsiteX17" fmla="*/ 219075 w 333375"/>
                <a:gd name="connsiteY17" fmla="*/ 1143000 h 4400586"/>
                <a:gd name="connsiteX18" fmla="*/ 209550 w 333375"/>
                <a:gd name="connsiteY18" fmla="*/ 1219200 h 4400586"/>
                <a:gd name="connsiteX19" fmla="*/ 219075 w 333375"/>
                <a:gd name="connsiteY19" fmla="*/ 1562100 h 4400586"/>
                <a:gd name="connsiteX20" fmla="*/ 228600 w 333375"/>
                <a:gd name="connsiteY20" fmla="*/ 1590675 h 4400586"/>
                <a:gd name="connsiteX21" fmla="*/ 238125 w 333375"/>
                <a:gd name="connsiteY21" fmla="*/ 1724025 h 4400586"/>
                <a:gd name="connsiteX22" fmla="*/ 228600 w 333375"/>
                <a:gd name="connsiteY22" fmla="*/ 2047875 h 4400586"/>
                <a:gd name="connsiteX23" fmla="*/ 219075 w 333375"/>
                <a:gd name="connsiteY23" fmla="*/ 2076450 h 4400586"/>
                <a:gd name="connsiteX24" fmla="*/ 209550 w 333375"/>
                <a:gd name="connsiteY24" fmla="*/ 2133600 h 4400586"/>
                <a:gd name="connsiteX25" fmla="*/ 190500 w 333375"/>
                <a:gd name="connsiteY25" fmla="*/ 2228850 h 4400586"/>
                <a:gd name="connsiteX26" fmla="*/ 209550 w 333375"/>
                <a:gd name="connsiteY26" fmla="*/ 2562225 h 4400586"/>
                <a:gd name="connsiteX27" fmla="*/ 219075 w 333375"/>
                <a:gd name="connsiteY27" fmla="*/ 2590800 h 4400586"/>
                <a:gd name="connsiteX28" fmla="*/ 200025 w 333375"/>
                <a:gd name="connsiteY28" fmla="*/ 2943225 h 4400586"/>
                <a:gd name="connsiteX29" fmla="*/ 190500 w 333375"/>
                <a:gd name="connsiteY29" fmla="*/ 2971800 h 4400586"/>
                <a:gd name="connsiteX30" fmla="*/ 200025 w 333375"/>
                <a:gd name="connsiteY30" fmla="*/ 3114675 h 4400586"/>
                <a:gd name="connsiteX31" fmla="*/ 219075 w 333375"/>
                <a:gd name="connsiteY31" fmla="*/ 3171825 h 4400586"/>
                <a:gd name="connsiteX32" fmla="*/ 228600 w 333375"/>
                <a:gd name="connsiteY32" fmla="*/ 3209925 h 4400586"/>
                <a:gd name="connsiteX33" fmla="*/ 219075 w 333375"/>
                <a:gd name="connsiteY33" fmla="*/ 3648075 h 4400586"/>
                <a:gd name="connsiteX34" fmla="*/ 209550 w 333375"/>
                <a:gd name="connsiteY34" fmla="*/ 3733800 h 4400586"/>
                <a:gd name="connsiteX35" fmla="*/ 200025 w 333375"/>
                <a:gd name="connsiteY35" fmla="*/ 3800475 h 4400586"/>
                <a:gd name="connsiteX36" fmla="*/ 171450 w 333375"/>
                <a:gd name="connsiteY36" fmla="*/ 3905250 h 4400586"/>
                <a:gd name="connsiteX37" fmla="*/ 161925 w 333375"/>
                <a:gd name="connsiteY37" fmla="*/ 4000500 h 4400586"/>
                <a:gd name="connsiteX38" fmla="*/ 152400 w 333375"/>
                <a:gd name="connsiteY38" fmla="*/ 4114800 h 4400586"/>
                <a:gd name="connsiteX39" fmla="*/ 133350 w 333375"/>
                <a:gd name="connsiteY39" fmla="*/ 4229100 h 4400586"/>
                <a:gd name="connsiteX40" fmla="*/ 123825 w 333375"/>
                <a:gd name="connsiteY40" fmla="*/ 4276725 h 4400586"/>
                <a:gd name="connsiteX41" fmla="*/ 104775 w 333375"/>
                <a:gd name="connsiteY41" fmla="*/ 4333875 h 4400586"/>
                <a:gd name="connsiteX42" fmla="*/ 85725 w 333375"/>
                <a:gd name="connsiteY42" fmla="*/ 4362450 h 4400586"/>
                <a:gd name="connsiteX43" fmla="*/ 38100 w 333375"/>
                <a:gd name="connsiteY43" fmla="*/ 4371975 h 4400586"/>
                <a:gd name="connsiteX44" fmla="*/ 0 w 333375"/>
                <a:gd name="connsiteY44" fmla="*/ 4400550 h 4400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33375" h="4400586">
                  <a:moveTo>
                    <a:pt x="9525" y="0"/>
                  </a:moveTo>
                  <a:cubicBezTo>
                    <a:pt x="25400" y="12700"/>
                    <a:pt x="43550" y="22989"/>
                    <a:pt x="57150" y="38100"/>
                  </a:cubicBezTo>
                  <a:cubicBezTo>
                    <a:pt x="72466" y="55118"/>
                    <a:pt x="82550" y="76200"/>
                    <a:pt x="95250" y="95250"/>
                  </a:cubicBezTo>
                  <a:lnTo>
                    <a:pt x="133350" y="152400"/>
                  </a:lnTo>
                  <a:cubicBezTo>
                    <a:pt x="139700" y="161925"/>
                    <a:pt x="144305" y="172880"/>
                    <a:pt x="152400" y="180975"/>
                  </a:cubicBezTo>
                  <a:cubicBezTo>
                    <a:pt x="161925" y="190500"/>
                    <a:pt x="173145" y="198589"/>
                    <a:pt x="180975" y="209550"/>
                  </a:cubicBezTo>
                  <a:cubicBezTo>
                    <a:pt x="224920" y="271072"/>
                    <a:pt x="172268" y="229145"/>
                    <a:pt x="228600" y="266700"/>
                  </a:cubicBezTo>
                  <a:lnTo>
                    <a:pt x="285750" y="352425"/>
                  </a:lnTo>
                  <a:cubicBezTo>
                    <a:pt x="292100" y="361950"/>
                    <a:pt x="301180" y="370140"/>
                    <a:pt x="304800" y="381000"/>
                  </a:cubicBezTo>
                  <a:cubicBezTo>
                    <a:pt x="327990" y="450569"/>
                    <a:pt x="318980" y="418669"/>
                    <a:pt x="333375" y="476250"/>
                  </a:cubicBezTo>
                  <a:cubicBezTo>
                    <a:pt x="330200" y="536575"/>
                    <a:pt x="328312" y="596982"/>
                    <a:pt x="323850" y="657225"/>
                  </a:cubicBezTo>
                  <a:cubicBezTo>
                    <a:pt x="318721" y="726463"/>
                    <a:pt x="320207" y="715779"/>
                    <a:pt x="304800" y="762000"/>
                  </a:cubicBezTo>
                  <a:cubicBezTo>
                    <a:pt x="301625" y="793750"/>
                    <a:pt x="301155" y="825888"/>
                    <a:pt x="295275" y="857250"/>
                  </a:cubicBezTo>
                  <a:cubicBezTo>
                    <a:pt x="291574" y="876987"/>
                    <a:pt x="282575" y="895350"/>
                    <a:pt x="276225" y="914400"/>
                  </a:cubicBezTo>
                  <a:cubicBezTo>
                    <a:pt x="253387" y="982913"/>
                    <a:pt x="281095" y="897354"/>
                    <a:pt x="257175" y="981075"/>
                  </a:cubicBezTo>
                  <a:cubicBezTo>
                    <a:pt x="254417" y="990729"/>
                    <a:pt x="249908" y="999867"/>
                    <a:pt x="247650" y="1009650"/>
                  </a:cubicBezTo>
                  <a:cubicBezTo>
                    <a:pt x="240369" y="1041200"/>
                    <a:pt x="236453" y="1073488"/>
                    <a:pt x="228600" y="1104900"/>
                  </a:cubicBezTo>
                  <a:cubicBezTo>
                    <a:pt x="225425" y="1117600"/>
                    <a:pt x="221227" y="1130087"/>
                    <a:pt x="219075" y="1143000"/>
                  </a:cubicBezTo>
                  <a:cubicBezTo>
                    <a:pt x="214867" y="1168249"/>
                    <a:pt x="212725" y="1193800"/>
                    <a:pt x="209550" y="1219200"/>
                  </a:cubicBezTo>
                  <a:cubicBezTo>
                    <a:pt x="212725" y="1333500"/>
                    <a:pt x="213219" y="1447906"/>
                    <a:pt x="219075" y="1562100"/>
                  </a:cubicBezTo>
                  <a:cubicBezTo>
                    <a:pt x="219589" y="1572127"/>
                    <a:pt x="227427" y="1580704"/>
                    <a:pt x="228600" y="1590675"/>
                  </a:cubicBezTo>
                  <a:cubicBezTo>
                    <a:pt x="233807" y="1634933"/>
                    <a:pt x="234950" y="1679575"/>
                    <a:pt x="238125" y="1724025"/>
                  </a:cubicBezTo>
                  <a:cubicBezTo>
                    <a:pt x="234950" y="1831975"/>
                    <a:pt x="234429" y="1940036"/>
                    <a:pt x="228600" y="2047875"/>
                  </a:cubicBezTo>
                  <a:cubicBezTo>
                    <a:pt x="228058" y="2057901"/>
                    <a:pt x="221253" y="2066649"/>
                    <a:pt x="219075" y="2076450"/>
                  </a:cubicBezTo>
                  <a:cubicBezTo>
                    <a:pt x="214885" y="2095303"/>
                    <a:pt x="212487" y="2114512"/>
                    <a:pt x="209550" y="2133600"/>
                  </a:cubicBezTo>
                  <a:cubicBezTo>
                    <a:pt x="197042" y="2214905"/>
                    <a:pt x="207824" y="2176879"/>
                    <a:pt x="190500" y="2228850"/>
                  </a:cubicBezTo>
                  <a:cubicBezTo>
                    <a:pt x="194176" y="2339130"/>
                    <a:pt x="182420" y="2453704"/>
                    <a:pt x="209550" y="2562225"/>
                  </a:cubicBezTo>
                  <a:cubicBezTo>
                    <a:pt x="211985" y="2571965"/>
                    <a:pt x="215900" y="2581275"/>
                    <a:pt x="219075" y="2590800"/>
                  </a:cubicBezTo>
                  <a:cubicBezTo>
                    <a:pt x="216349" y="2675302"/>
                    <a:pt x="224284" y="2834060"/>
                    <a:pt x="200025" y="2943225"/>
                  </a:cubicBezTo>
                  <a:cubicBezTo>
                    <a:pt x="197847" y="2953026"/>
                    <a:pt x="193675" y="2962275"/>
                    <a:pt x="190500" y="2971800"/>
                  </a:cubicBezTo>
                  <a:cubicBezTo>
                    <a:pt x="193675" y="3019425"/>
                    <a:pt x="193275" y="3067424"/>
                    <a:pt x="200025" y="3114675"/>
                  </a:cubicBezTo>
                  <a:cubicBezTo>
                    <a:pt x="202865" y="3134554"/>
                    <a:pt x="214205" y="3152344"/>
                    <a:pt x="219075" y="3171825"/>
                  </a:cubicBezTo>
                  <a:lnTo>
                    <a:pt x="228600" y="3209925"/>
                  </a:lnTo>
                  <a:cubicBezTo>
                    <a:pt x="225425" y="3355975"/>
                    <a:pt x="224384" y="3502087"/>
                    <a:pt x="219075" y="3648075"/>
                  </a:cubicBezTo>
                  <a:cubicBezTo>
                    <a:pt x="218030" y="3676807"/>
                    <a:pt x="213116" y="3705271"/>
                    <a:pt x="209550" y="3733800"/>
                  </a:cubicBezTo>
                  <a:cubicBezTo>
                    <a:pt x="206765" y="3756077"/>
                    <a:pt x="204428" y="3778460"/>
                    <a:pt x="200025" y="3800475"/>
                  </a:cubicBezTo>
                  <a:cubicBezTo>
                    <a:pt x="189282" y="3854188"/>
                    <a:pt x="185135" y="3864196"/>
                    <a:pt x="171450" y="3905250"/>
                  </a:cubicBezTo>
                  <a:cubicBezTo>
                    <a:pt x="168275" y="3937000"/>
                    <a:pt x="164814" y="3968723"/>
                    <a:pt x="161925" y="4000500"/>
                  </a:cubicBezTo>
                  <a:cubicBezTo>
                    <a:pt x="158464" y="4038575"/>
                    <a:pt x="157142" y="4076863"/>
                    <a:pt x="152400" y="4114800"/>
                  </a:cubicBezTo>
                  <a:cubicBezTo>
                    <a:pt x="147609" y="4153127"/>
                    <a:pt x="140925" y="4191225"/>
                    <a:pt x="133350" y="4229100"/>
                  </a:cubicBezTo>
                  <a:cubicBezTo>
                    <a:pt x="130175" y="4244975"/>
                    <a:pt x="128085" y="4261106"/>
                    <a:pt x="123825" y="4276725"/>
                  </a:cubicBezTo>
                  <a:cubicBezTo>
                    <a:pt x="118541" y="4296098"/>
                    <a:pt x="115914" y="4317167"/>
                    <a:pt x="104775" y="4333875"/>
                  </a:cubicBezTo>
                  <a:cubicBezTo>
                    <a:pt x="98425" y="4343400"/>
                    <a:pt x="95664" y="4356770"/>
                    <a:pt x="85725" y="4362450"/>
                  </a:cubicBezTo>
                  <a:cubicBezTo>
                    <a:pt x="71669" y="4370482"/>
                    <a:pt x="53975" y="4368800"/>
                    <a:pt x="38100" y="4371975"/>
                  </a:cubicBezTo>
                  <a:cubicBezTo>
                    <a:pt x="7280" y="4402795"/>
                    <a:pt x="22995" y="4400550"/>
                    <a:pt x="0" y="4400550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Ecken des Rechtecks auf der gleichen Seite schneiden 15"/>
            <p:cNvSpPr/>
            <p:nvPr/>
          </p:nvSpPr>
          <p:spPr>
            <a:xfrm rot="10800000">
              <a:off x="1713743" y="4031361"/>
              <a:ext cx="3744416" cy="987080"/>
            </a:xfrm>
            <a:prstGeom prst="snip2SameRect">
              <a:avLst>
                <a:gd name="adj1" fmla="val 17794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en-GB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5902312" y="3210097"/>
              <a:ext cx="3528392" cy="5760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GB" sz="2799" dirty="0">
                  <a:latin typeface="Arial" panose="020B0604020202020204" pitchFamily="34" charset="0"/>
                  <a:cs typeface="Arial" panose="020B0604020202020204" pitchFamily="34" charset="0"/>
                </a:rPr>
                <a:t>Aerodynamic device</a:t>
              </a:r>
            </a:p>
          </p:txBody>
        </p:sp>
        <p:cxnSp>
          <p:nvCxnSpPr>
            <p:cNvPr id="8" name="Gerade Verbindung 7"/>
            <p:cNvCxnSpPr/>
            <p:nvPr/>
          </p:nvCxnSpPr>
          <p:spPr>
            <a:xfrm>
              <a:off x="3538922" y="1305558"/>
              <a:ext cx="0" cy="4906888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feld 16"/>
            <p:cNvSpPr txBox="1"/>
            <p:nvPr/>
          </p:nvSpPr>
          <p:spPr>
            <a:xfrm>
              <a:off x="1821755" y="765498"/>
              <a:ext cx="3528392" cy="5760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sz="2799" b="1" dirty="0">
                  <a:latin typeface="Arial" panose="020B0604020202020204" pitchFamily="34" charset="0"/>
                  <a:cs typeface="Arial" panose="020B0604020202020204" pitchFamily="34" charset="0"/>
                </a:rPr>
                <a:t>Top View</a:t>
              </a: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1630710" y="1629595"/>
              <a:ext cx="432048" cy="140415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en-GB" dirty="0"/>
            </a:p>
          </p:txBody>
        </p:sp>
        <p:sp>
          <p:nvSpPr>
            <p:cNvPr id="19" name="Abgerundetes Rechteck 18"/>
            <p:cNvSpPr/>
            <p:nvPr/>
          </p:nvSpPr>
          <p:spPr>
            <a:xfrm>
              <a:off x="2134766" y="1629595"/>
              <a:ext cx="432048" cy="140415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en-GB" dirty="0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5015086" y="1939112"/>
              <a:ext cx="72008" cy="785119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en-GB" dirty="0"/>
            </a:p>
          </p:txBody>
        </p:sp>
        <p:sp>
          <p:nvSpPr>
            <p:cNvPr id="20" name="Abgerundetes Rechteck 19"/>
            <p:cNvSpPr/>
            <p:nvPr/>
          </p:nvSpPr>
          <p:spPr>
            <a:xfrm>
              <a:off x="4583038" y="1656819"/>
              <a:ext cx="432048" cy="140415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en-GB" dirty="0"/>
            </a:p>
          </p:txBody>
        </p:sp>
        <p:sp>
          <p:nvSpPr>
            <p:cNvPr id="21" name="Abgerundetes Rechteck 20"/>
            <p:cNvSpPr/>
            <p:nvPr/>
          </p:nvSpPr>
          <p:spPr>
            <a:xfrm>
              <a:off x="5087094" y="1656819"/>
              <a:ext cx="432048" cy="140415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en-GB" dirty="0"/>
            </a:p>
          </p:txBody>
        </p:sp>
        <p:sp>
          <p:nvSpPr>
            <p:cNvPr id="18" name="Diagonal liegende Ecken des Rechtecks schneiden 17"/>
            <p:cNvSpPr/>
            <p:nvPr/>
          </p:nvSpPr>
          <p:spPr>
            <a:xfrm rot="21146744">
              <a:off x="1659063" y="4025255"/>
              <a:ext cx="105681" cy="986047"/>
            </a:xfrm>
            <a:prstGeom prst="snip2DiagRect">
              <a:avLst>
                <a:gd name="adj1" fmla="val 0"/>
                <a:gd name="adj2" fmla="val 50000"/>
              </a:avLst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en-GB" dirty="0"/>
            </a:p>
          </p:txBody>
        </p:sp>
        <p:sp>
          <p:nvSpPr>
            <p:cNvPr id="26" name="Diagonal liegende Ecken des Rechtecks schneiden 25"/>
            <p:cNvSpPr/>
            <p:nvPr/>
          </p:nvSpPr>
          <p:spPr>
            <a:xfrm rot="453256" flipH="1">
              <a:off x="5403479" y="4034029"/>
              <a:ext cx="105681" cy="986047"/>
            </a:xfrm>
            <a:prstGeom prst="snip2DiagRect">
              <a:avLst>
                <a:gd name="adj1" fmla="val 0"/>
                <a:gd name="adj2" fmla="val 50000"/>
              </a:avLst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en-GB" dirty="0"/>
            </a:p>
          </p:txBody>
        </p:sp>
        <p:cxnSp>
          <p:nvCxnSpPr>
            <p:cNvPr id="25" name="Gerade Verbindung 24"/>
            <p:cNvCxnSpPr/>
            <p:nvPr/>
          </p:nvCxnSpPr>
          <p:spPr>
            <a:xfrm flipV="1">
              <a:off x="5456319" y="3653319"/>
              <a:ext cx="1562117" cy="7560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feld 26"/>
            <p:cNvSpPr txBox="1"/>
            <p:nvPr/>
          </p:nvSpPr>
          <p:spPr>
            <a:xfrm>
              <a:off x="5911582" y="5157169"/>
              <a:ext cx="2213707" cy="1055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Rearmost point of application of force</a:t>
              </a:r>
            </a:p>
          </p:txBody>
        </p:sp>
        <p:sp>
          <p:nvSpPr>
            <p:cNvPr id="28" name="Ellipse 27"/>
            <p:cNvSpPr/>
            <p:nvPr/>
          </p:nvSpPr>
          <p:spPr>
            <a:xfrm>
              <a:off x="5332229" y="4957530"/>
              <a:ext cx="122875" cy="121822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en-GB" dirty="0"/>
            </a:p>
          </p:txBody>
        </p:sp>
        <p:cxnSp>
          <p:nvCxnSpPr>
            <p:cNvPr id="29" name="Gerade Verbindung 28"/>
            <p:cNvCxnSpPr/>
            <p:nvPr/>
          </p:nvCxnSpPr>
          <p:spPr>
            <a:xfrm flipH="1" flipV="1">
              <a:off x="5393668" y="5018441"/>
              <a:ext cx="503438" cy="288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mit Pfeil 30"/>
            <p:cNvCxnSpPr/>
            <p:nvPr/>
          </p:nvCxnSpPr>
          <p:spPr>
            <a:xfrm flipH="1" flipV="1">
              <a:off x="5411128" y="5152113"/>
              <a:ext cx="2" cy="1049989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feld 32"/>
            <p:cNvSpPr txBox="1"/>
            <p:nvPr/>
          </p:nvSpPr>
          <p:spPr>
            <a:xfrm>
              <a:off x="82539" y="5249544"/>
              <a:ext cx="1188131" cy="1055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Rearmost point of application of force</a:t>
              </a:r>
            </a:p>
          </p:txBody>
        </p:sp>
        <p:cxnSp>
          <p:nvCxnSpPr>
            <p:cNvPr id="34" name="Gerade Verbindung 33"/>
            <p:cNvCxnSpPr/>
            <p:nvPr/>
          </p:nvCxnSpPr>
          <p:spPr>
            <a:xfrm flipV="1">
              <a:off x="1270670" y="5053070"/>
              <a:ext cx="488396" cy="3929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Ellipse 34"/>
            <p:cNvSpPr/>
            <p:nvPr/>
          </p:nvSpPr>
          <p:spPr>
            <a:xfrm>
              <a:off x="1711903" y="4941444"/>
              <a:ext cx="122875" cy="121822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en-GB" dirty="0"/>
            </a:p>
          </p:txBody>
        </p:sp>
        <p:cxnSp>
          <p:nvCxnSpPr>
            <p:cNvPr id="38" name="Gerade Verbindung mit Pfeil 37"/>
            <p:cNvCxnSpPr/>
            <p:nvPr/>
          </p:nvCxnSpPr>
          <p:spPr>
            <a:xfrm flipH="1" flipV="1">
              <a:off x="1773340" y="5155629"/>
              <a:ext cx="2" cy="1049989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feld 38"/>
            <p:cNvSpPr txBox="1"/>
            <p:nvPr/>
          </p:nvSpPr>
          <p:spPr>
            <a:xfrm>
              <a:off x="6054712" y="1666516"/>
              <a:ext cx="3528392" cy="5760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GB" sz="2799" dirty="0">
                  <a:latin typeface="Arial" panose="020B0604020202020204" pitchFamily="34" charset="0"/>
                  <a:cs typeface="Arial" panose="020B0604020202020204" pitchFamily="34" charset="0"/>
                </a:rPr>
                <a:t>Vehicle body</a:t>
              </a:r>
            </a:p>
          </p:txBody>
        </p:sp>
        <p:cxnSp>
          <p:nvCxnSpPr>
            <p:cNvPr id="40" name="Gerade Verbindung 39"/>
            <p:cNvCxnSpPr/>
            <p:nvPr/>
          </p:nvCxnSpPr>
          <p:spPr>
            <a:xfrm flipV="1">
              <a:off x="3934966" y="1982665"/>
              <a:ext cx="2134120" cy="10510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hteck 42"/>
            <p:cNvSpPr/>
            <p:nvPr/>
          </p:nvSpPr>
          <p:spPr>
            <a:xfrm>
              <a:off x="1501858" y="6202101"/>
              <a:ext cx="26148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Direction of Force</a:t>
              </a:r>
            </a:p>
          </p:txBody>
        </p:sp>
        <p:sp>
          <p:nvSpPr>
            <p:cNvPr id="45" name="Abgerundetes Rechteck 44"/>
            <p:cNvSpPr/>
            <p:nvPr/>
          </p:nvSpPr>
          <p:spPr>
            <a:xfrm>
              <a:off x="2566814" y="2242580"/>
              <a:ext cx="2016224" cy="26562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711172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uppieren 39"/>
          <p:cNvGrpSpPr/>
          <p:nvPr/>
        </p:nvGrpSpPr>
        <p:grpSpPr>
          <a:xfrm>
            <a:off x="624658" y="441359"/>
            <a:ext cx="9682835" cy="6119264"/>
            <a:chOff x="622598" y="441462"/>
            <a:chExt cx="9685076" cy="6120680"/>
          </a:xfrm>
        </p:grpSpPr>
        <p:cxnSp>
          <p:nvCxnSpPr>
            <p:cNvPr id="4" name="Gerade Verbindung 3"/>
            <p:cNvCxnSpPr/>
            <p:nvPr/>
          </p:nvCxnSpPr>
          <p:spPr>
            <a:xfrm>
              <a:off x="622598" y="6562142"/>
              <a:ext cx="94330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hteck 6"/>
            <p:cNvSpPr/>
            <p:nvPr/>
          </p:nvSpPr>
          <p:spPr>
            <a:xfrm>
              <a:off x="766614" y="1125538"/>
              <a:ext cx="4428492" cy="38524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de-DE" dirty="0" err="1"/>
            </a:p>
          </p:txBody>
        </p:sp>
        <p:sp>
          <p:nvSpPr>
            <p:cNvPr id="10" name="Rechteck 9"/>
            <p:cNvSpPr/>
            <p:nvPr/>
          </p:nvSpPr>
          <p:spPr>
            <a:xfrm>
              <a:off x="751884" y="4977966"/>
              <a:ext cx="4087373" cy="5484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de-DE" dirty="0" err="1"/>
            </a:p>
          </p:txBody>
        </p:sp>
        <p:sp>
          <p:nvSpPr>
            <p:cNvPr id="2" name="Rad 1"/>
            <p:cNvSpPr/>
            <p:nvPr/>
          </p:nvSpPr>
          <p:spPr>
            <a:xfrm>
              <a:off x="2538649" y="5049974"/>
              <a:ext cx="1548173" cy="1512168"/>
            </a:xfrm>
            <a:prstGeom prst="donut">
              <a:avLst>
                <a:gd name="adj" fmla="val 32559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5" name="Rad 4"/>
            <p:cNvSpPr/>
            <p:nvPr/>
          </p:nvSpPr>
          <p:spPr>
            <a:xfrm>
              <a:off x="946634" y="5049974"/>
              <a:ext cx="1548173" cy="1512168"/>
            </a:xfrm>
            <a:prstGeom prst="donut">
              <a:avLst>
                <a:gd name="adj" fmla="val 3254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694606" y="1125538"/>
              <a:ext cx="333375" cy="4400586"/>
            </a:xfrm>
            <a:custGeom>
              <a:avLst/>
              <a:gdLst>
                <a:gd name="connsiteX0" fmla="*/ 9525 w 333375"/>
                <a:gd name="connsiteY0" fmla="*/ 0 h 4400586"/>
                <a:gd name="connsiteX1" fmla="*/ 57150 w 333375"/>
                <a:gd name="connsiteY1" fmla="*/ 38100 h 4400586"/>
                <a:gd name="connsiteX2" fmla="*/ 95250 w 333375"/>
                <a:gd name="connsiteY2" fmla="*/ 95250 h 4400586"/>
                <a:gd name="connsiteX3" fmla="*/ 133350 w 333375"/>
                <a:gd name="connsiteY3" fmla="*/ 152400 h 4400586"/>
                <a:gd name="connsiteX4" fmla="*/ 152400 w 333375"/>
                <a:gd name="connsiteY4" fmla="*/ 180975 h 4400586"/>
                <a:gd name="connsiteX5" fmla="*/ 180975 w 333375"/>
                <a:gd name="connsiteY5" fmla="*/ 209550 h 4400586"/>
                <a:gd name="connsiteX6" fmla="*/ 228600 w 333375"/>
                <a:gd name="connsiteY6" fmla="*/ 266700 h 4400586"/>
                <a:gd name="connsiteX7" fmla="*/ 285750 w 333375"/>
                <a:gd name="connsiteY7" fmla="*/ 352425 h 4400586"/>
                <a:gd name="connsiteX8" fmla="*/ 304800 w 333375"/>
                <a:gd name="connsiteY8" fmla="*/ 381000 h 4400586"/>
                <a:gd name="connsiteX9" fmla="*/ 333375 w 333375"/>
                <a:gd name="connsiteY9" fmla="*/ 476250 h 4400586"/>
                <a:gd name="connsiteX10" fmla="*/ 323850 w 333375"/>
                <a:gd name="connsiteY10" fmla="*/ 657225 h 4400586"/>
                <a:gd name="connsiteX11" fmla="*/ 304800 w 333375"/>
                <a:gd name="connsiteY11" fmla="*/ 762000 h 4400586"/>
                <a:gd name="connsiteX12" fmla="*/ 295275 w 333375"/>
                <a:gd name="connsiteY12" fmla="*/ 857250 h 4400586"/>
                <a:gd name="connsiteX13" fmla="*/ 276225 w 333375"/>
                <a:gd name="connsiteY13" fmla="*/ 914400 h 4400586"/>
                <a:gd name="connsiteX14" fmla="*/ 257175 w 333375"/>
                <a:gd name="connsiteY14" fmla="*/ 981075 h 4400586"/>
                <a:gd name="connsiteX15" fmla="*/ 247650 w 333375"/>
                <a:gd name="connsiteY15" fmla="*/ 1009650 h 4400586"/>
                <a:gd name="connsiteX16" fmla="*/ 228600 w 333375"/>
                <a:gd name="connsiteY16" fmla="*/ 1104900 h 4400586"/>
                <a:gd name="connsiteX17" fmla="*/ 219075 w 333375"/>
                <a:gd name="connsiteY17" fmla="*/ 1143000 h 4400586"/>
                <a:gd name="connsiteX18" fmla="*/ 209550 w 333375"/>
                <a:gd name="connsiteY18" fmla="*/ 1219200 h 4400586"/>
                <a:gd name="connsiteX19" fmla="*/ 219075 w 333375"/>
                <a:gd name="connsiteY19" fmla="*/ 1562100 h 4400586"/>
                <a:gd name="connsiteX20" fmla="*/ 228600 w 333375"/>
                <a:gd name="connsiteY20" fmla="*/ 1590675 h 4400586"/>
                <a:gd name="connsiteX21" fmla="*/ 238125 w 333375"/>
                <a:gd name="connsiteY21" fmla="*/ 1724025 h 4400586"/>
                <a:gd name="connsiteX22" fmla="*/ 228600 w 333375"/>
                <a:gd name="connsiteY22" fmla="*/ 2047875 h 4400586"/>
                <a:gd name="connsiteX23" fmla="*/ 219075 w 333375"/>
                <a:gd name="connsiteY23" fmla="*/ 2076450 h 4400586"/>
                <a:gd name="connsiteX24" fmla="*/ 209550 w 333375"/>
                <a:gd name="connsiteY24" fmla="*/ 2133600 h 4400586"/>
                <a:gd name="connsiteX25" fmla="*/ 190500 w 333375"/>
                <a:gd name="connsiteY25" fmla="*/ 2228850 h 4400586"/>
                <a:gd name="connsiteX26" fmla="*/ 209550 w 333375"/>
                <a:gd name="connsiteY26" fmla="*/ 2562225 h 4400586"/>
                <a:gd name="connsiteX27" fmla="*/ 219075 w 333375"/>
                <a:gd name="connsiteY27" fmla="*/ 2590800 h 4400586"/>
                <a:gd name="connsiteX28" fmla="*/ 200025 w 333375"/>
                <a:gd name="connsiteY28" fmla="*/ 2943225 h 4400586"/>
                <a:gd name="connsiteX29" fmla="*/ 190500 w 333375"/>
                <a:gd name="connsiteY29" fmla="*/ 2971800 h 4400586"/>
                <a:gd name="connsiteX30" fmla="*/ 200025 w 333375"/>
                <a:gd name="connsiteY30" fmla="*/ 3114675 h 4400586"/>
                <a:gd name="connsiteX31" fmla="*/ 219075 w 333375"/>
                <a:gd name="connsiteY31" fmla="*/ 3171825 h 4400586"/>
                <a:gd name="connsiteX32" fmla="*/ 228600 w 333375"/>
                <a:gd name="connsiteY32" fmla="*/ 3209925 h 4400586"/>
                <a:gd name="connsiteX33" fmla="*/ 219075 w 333375"/>
                <a:gd name="connsiteY33" fmla="*/ 3648075 h 4400586"/>
                <a:gd name="connsiteX34" fmla="*/ 209550 w 333375"/>
                <a:gd name="connsiteY34" fmla="*/ 3733800 h 4400586"/>
                <a:gd name="connsiteX35" fmla="*/ 200025 w 333375"/>
                <a:gd name="connsiteY35" fmla="*/ 3800475 h 4400586"/>
                <a:gd name="connsiteX36" fmla="*/ 171450 w 333375"/>
                <a:gd name="connsiteY36" fmla="*/ 3905250 h 4400586"/>
                <a:gd name="connsiteX37" fmla="*/ 161925 w 333375"/>
                <a:gd name="connsiteY37" fmla="*/ 4000500 h 4400586"/>
                <a:gd name="connsiteX38" fmla="*/ 152400 w 333375"/>
                <a:gd name="connsiteY38" fmla="*/ 4114800 h 4400586"/>
                <a:gd name="connsiteX39" fmla="*/ 133350 w 333375"/>
                <a:gd name="connsiteY39" fmla="*/ 4229100 h 4400586"/>
                <a:gd name="connsiteX40" fmla="*/ 123825 w 333375"/>
                <a:gd name="connsiteY40" fmla="*/ 4276725 h 4400586"/>
                <a:gd name="connsiteX41" fmla="*/ 104775 w 333375"/>
                <a:gd name="connsiteY41" fmla="*/ 4333875 h 4400586"/>
                <a:gd name="connsiteX42" fmla="*/ 85725 w 333375"/>
                <a:gd name="connsiteY42" fmla="*/ 4362450 h 4400586"/>
                <a:gd name="connsiteX43" fmla="*/ 38100 w 333375"/>
                <a:gd name="connsiteY43" fmla="*/ 4371975 h 4400586"/>
                <a:gd name="connsiteX44" fmla="*/ 0 w 333375"/>
                <a:gd name="connsiteY44" fmla="*/ 4400550 h 4400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33375" h="4400586">
                  <a:moveTo>
                    <a:pt x="9525" y="0"/>
                  </a:moveTo>
                  <a:cubicBezTo>
                    <a:pt x="25400" y="12700"/>
                    <a:pt x="43550" y="22989"/>
                    <a:pt x="57150" y="38100"/>
                  </a:cubicBezTo>
                  <a:cubicBezTo>
                    <a:pt x="72466" y="55118"/>
                    <a:pt x="82550" y="76200"/>
                    <a:pt x="95250" y="95250"/>
                  </a:cubicBezTo>
                  <a:lnTo>
                    <a:pt x="133350" y="152400"/>
                  </a:lnTo>
                  <a:cubicBezTo>
                    <a:pt x="139700" y="161925"/>
                    <a:pt x="144305" y="172880"/>
                    <a:pt x="152400" y="180975"/>
                  </a:cubicBezTo>
                  <a:cubicBezTo>
                    <a:pt x="161925" y="190500"/>
                    <a:pt x="173145" y="198589"/>
                    <a:pt x="180975" y="209550"/>
                  </a:cubicBezTo>
                  <a:cubicBezTo>
                    <a:pt x="224920" y="271072"/>
                    <a:pt x="172268" y="229145"/>
                    <a:pt x="228600" y="266700"/>
                  </a:cubicBezTo>
                  <a:lnTo>
                    <a:pt x="285750" y="352425"/>
                  </a:lnTo>
                  <a:cubicBezTo>
                    <a:pt x="292100" y="361950"/>
                    <a:pt x="301180" y="370140"/>
                    <a:pt x="304800" y="381000"/>
                  </a:cubicBezTo>
                  <a:cubicBezTo>
                    <a:pt x="327990" y="450569"/>
                    <a:pt x="318980" y="418669"/>
                    <a:pt x="333375" y="476250"/>
                  </a:cubicBezTo>
                  <a:cubicBezTo>
                    <a:pt x="330200" y="536575"/>
                    <a:pt x="328312" y="596982"/>
                    <a:pt x="323850" y="657225"/>
                  </a:cubicBezTo>
                  <a:cubicBezTo>
                    <a:pt x="318721" y="726463"/>
                    <a:pt x="320207" y="715779"/>
                    <a:pt x="304800" y="762000"/>
                  </a:cubicBezTo>
                  <a:cubicBezTo>
                    <a:pt x="301625" y="793750"/>
                    <a:pt x="301155" y="825888"/>
                    <a:pt x="295275" y="857250"/>
                  </a:cubicBezTo>
                  <a:cubicBezTo>
                    <a:pt x="291574" y="876987"/>
                    <a:pt x="282575" y="895350"/>
                    <a:pt x="276225" y="914400"/>
                  </a:cubicBezTo>
                  <a:cubicBezTo>
                    <a:pt x="253387" y="982913"/>
                    <a:pt x="281095" y="897354"/>
                    <a:pt x="257175" y="981075"/>
                  </a:cubicBezTo>
                  <a:cubicBezTo>
                    <a:pt x="254417" y="990729"/>
                    <a:pt x="249908" y="999867"/>
                    <a:pt x="247650" y="1009650"/>
                  </a:cubicBezTo>
                  <a:cubicBezTo>
                    <a:pt x="240369" y="1041200"/>
                    <a:pt x="236453" y="1073488"/>
                    <a:pt x="228600" y="1104900"/>
                  </a:cubicBezTo>
                  <a:cubicBezTo>
                    <a:pt x="225425" y="1117600"/>
                    <a:pt x="221227" y="1130087"/>
                    <a:pt x="219075" y="1143000"/>
                  </a:cubicBezTo>
                  <a:cubicBezTo>
                    <a:pt x="214867" y="1168249"/>
                    <a:pt x="212725" y="1193800"/>
                    <a:pt x="209550" y="1219200"/>
                  </a:cubicBezTo>
                  <a:cubicBezTo>
                    <a:pt x="212725" y="1333500"/>
                    <a:pt x="213219" y="1447906"/>
                    <a:pt x="219075" y="1562100"/>
                  </a:cubicBezTo>
                  <a:cubicBezTo>
                    <a:pt x="219589" y="1572127"/>
                    <a:pt x="227427" y="1580704"/>
                    <a:pt x="228600" y="1590675"/>
                  </a:cubicBezTo>
                  <a:cubicBezTo>
                    <a:pt x="233807" y="1634933"/>
                    <a:pt x="234950" y="1679575"/>
                    <a:pt x="238125" y="1724025"/>
                  </a:cubicBezTo>
                  <a:cubicBezTo>
                    <a:pt x="234950" y="1831975"/>
                    <a:pt x="234429" y="1940036"/>
                    <a:pt x="228600" y="2047875"/>
                  </a:cubicBezTo>
                  <a:cubicBezTo>
                    <a:pt x="228058" y="2057901"/>
                    <a:pt x="221253" y="2066649"/>
                    <a:pt x="219075" y="2076450"/>
                  </a:cubicBezTo>
                  <a:cubicBezTo>
                    <a:pt x="214885" y="2095303"/>
                    <a:pt x="212487" y="2114512"/>
                    <a:pt x="209550" y="2133600"/>
                  </a:cubicBezTo>
                  <a:cubicBezTo>
                    <a:pt x="197042" y="2214905"/>
                    <a:pt x="207824" y="2176879"/>
                    <a:pt x="190500" y="2228850"/>
                  </a:cubicBezTo>
                  <a:cubicBezTo>
                    <a:pt x="194176" y="2339130"/>
                    <a:pt x="182420" y="2453704"/>
                    <a:pt x="209550" y="2562225"/>
                  </a:cubicBezTo>
                  <a:cubicBezTo>
                    <a:pt x="211985" y="2571965"/>
                    <a:pt x="215900" y="2581275"/>
                    <a:pt x="219075" y="2590800"/>
                  </a:cubicBezTo>
                  <a:cubicBezTo>
                    <a:pt x="216349" y="2675302"/>
                    <a:pt x="224284" y="2834060"/>
                    <a:pt x="200025" y="2943225"/>
                  </a:cubicBezTo>
                  <a:cubicBezTo>
                    <a:pt x="197847" y="2953026"/>
                    <a:pt x="193675" y="2962275"/>
                    <a:pt x="190500" y="2971800"/>
                  </a:cubicBezTo>
                  <a:cubicBezTo>
                    <a:pt x="193675" y="3019425"/>
                    <a:pt x="193275" y="3067424"/>
                    <a:pt x="200025" y="3114675"/>
                  </a:cubicBezTo>
                  <a:cubicBezTo>
                    <a:pt x="202865" y="3134554"/>
                    <a:pt x="214205" y="3152344"/>
                    <a:pt x="219075" y="3171825"/>
                  </a:cubicBezTo>
                  <a:lnTo>
                    <a:pt x="228600" y="3209925"/>
                  </a:lnTo>
                  <a:cubicBezTo>
                    <a:pt x="225425" y="3355975"/>
                    <a:pt x="224384" y="3502087"/>
                    <a:pt x="219075" y="3648075"/>
                  </a:cubicBezTo>
                  <a:cubicBezTo>
                    <a:pt x="218030" y="3676807"/>
                    <a:pt x="213116" y="3705271"/>
                    <a:pt x="209550" y="3733800"/>
                  </a:cubicBezTo>
                  <a:cubicBezTo>
                    <a:pt x="206765" y="3756077"/>
                    <a:pt x="204428" y="3778460"/>
                    <a:pt x="200025" y="3800475"/>
                  </a:cubicBezTo>
                  <a:cubicBezTo>
                    <a:pt x="189282" y="3854188"/>
                    <a:pt x="185135" y="3864196"/>
                    <a:pt x="171450" y="3905250"/>
                  </a:cubicBezTo>
                  <a:cubicBezTo>
                    <a:pt x="168275" y="3937000"/>
                    <a:pt x="164814" y="3968723"/>
                    <a:pt x="161925" y="4000500"/>
                  </a:cubicBezTo>
                  <a:cubicBezTo>
                    <a:pt x="158464" y="4038575"/>
                    <a:pt x="157142" y="4076863"/>
                    <a:pt x="152400" y="4114800"/>
                  </a:cubicBezTo>
                  <a:cubicBezTo>
                    <a:pt x="147609" y="4153127"/>
                    <a:pt x="140925" y="4191225"/>
                    <a:pt x="133350" y="4229100"/>
                  </a:cubicBezTo>
                  <a:cubicBezTo>
                    <a:pt x="130175" y="4244975"/>
                    <a:pt x="128085" y="4261106"/>
                    <a:pt x="123825" y="4276725"/>
                  </a:cubicBezTo>
                  <a:cubicBezTo>
                    <a:pt x="118541" y="4296098"/>
                    <a:pt x="115914" y="4317167"/>
                    <a:pt x="104775" y="4333875"/>
                  </a:cubicBezTo>
                  <a:cubicBezTo>
                    <a:pt x="98425" y="4343400"/>
                    <a:pt x="95664" y="4356770"/>
                    <a:pt x="85725" y="4362450"/>
                  </a:cubicBezTo>
                  <a:cubicBezTo>
                    <a:pt x="71669" y="4370482"/>
                    <a:pt x="53975" y="4368800"/>
                    <a:pt x="38100" y="4371975"/>
                  </a:cubicBezTo>
                  <a:cubicBezTo>
                    <a:pt x="7280" y="4402795"/>
                    <a:pt x="22995" y="4400550"/>
                    <a:pt x="0" y="4400550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4691050" y="4977966"/>
              <a:ext cx="148207" cy="936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de-DE" dirty="0" err="1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4619042" y="5806058"/>
              <a:ext cx="315652" cy="2604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de-DE" dirty="0" err="1"/>
            </a:p>
          </p:txBody>
        </p:sp>
        <p:sp>
          <p:nvSpPr>
            <p:cNvPr id="16" name="Ecken des Rechtecks auf der gleichen Seite schneiden 15"/>
            <p:cNvSpPr/>
            <p:nvPr/>
          </p:nvSpPr>
          <p:spPr>
            <a:xfrm rot="5400000">
              <a:off x="3592928" y="2763720"/>
              <a:ext cx="4104456" cy="828092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de-DE" dirty="0" err="1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6779282" y="1114364"/>
              <a:ext cx="3528392" cy="5760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de-DE" sz="2799" dirty="0" err="1">
                  <a:latin typeface="Arial" panose="020B0604020202020204" pitchFamily="34" charset="0"/>
                  <a:cs typeface="Arial" panose="020B0604020202020204" pitchFamily="34" charset="0"/>
                </a:rPr>
                <a:t>Aerodynamic</a:t>
              </a:r>
              <a:r>
                <a:rPr lang="de-DE" sz="2799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799" dirty="0" err="1">
                  <a:latin typeface="Arial" panose="020B0604020202020204" pitchFamily="34" charset="0"/>
                  <a:cs typeface="Arial" panose="020B0604020202020204" pitchFamily="34" charset="0"/>
                </a:rPr>
                <a:t>device</a:t>
              </a:r>
              <a:endParaRPr lang="de-DE" sz="2799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5" name="Gerade Verbindung 24"/>
            <p:cNvCxnSpPr/>
            <p:nvPr/>
          </p:nvCxnSpPr>
          <p:spPr>
            <a:xfrm flipV="1">
              <a:off x="5877376" y="1557586"/>
              <a:ext cx="2018030" cy="7560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mit Pfeil 21"/>
            <p:cNvCxnSpPr/>
            <p:nvPr/>
          </p:nvCxnSpPr>
          <p:spPr>
            <a:xfrm>
              <a:off x="9839622" y="2673710"/>
              <a:ext cx="0" cy="388843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>
            <a:xfrm>
              <a:off x="5195106" y="2673710"/>
              <a:ext cx="46445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5231110" y="5229994"/>
              <a:ext cx="415846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mit Pfeil 27"/>
            <p:cNvCxnSpPr/>
            <p:nvPr/>
          </p:nvCxnSpPr>
          <p:spPr>
            <a:xfrm>
              <a:off x="9299562" y="2686692"/>
              <a:ext cx="0" cy="2504585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feld 28"/>
            <p:cNvSpPr txBox="1"/>
            <p:nvPr/>
          </p:nvSpPr>
          <p:spPr>
            <a:xfrm>
              <a:off x="6167214" y="5446018"/>
              <a:ext cx="1800200" cy="1055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Lowest Point of aerodynamic device</a:t>
              </a:r>
            </a:p>
          </p:txBody>
        </p:sp>
        <p:cxnSp>
          <p:nvCxnSpPr>
            <p:cNvPr id="30" name="Gerade Verbindung 29"/>
            <p:cNvCxnSpPr/>
            <p:nvPr/>
          </p:nvCxnSpPr>
          <p:spPr>
            <a:xfrm flipH="1" flipV="1">
              <a:off x="5587538" y="5252188"/>
              <a:ext cx="579677" cy="5538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feld 33"/>
            <p:cNvSpPr txBox="1"/>
            <p:nvPr/>
          </p:nvSpPr>
          <p:spPr>
            <a:xfrm rot="16200000">
              <a:off x="8498473" y="4232768"/>
              <a:ext cx="2232248" cy="4500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sz="2799" dirty="0">
                  <a:latin typeface="Arial" panose="020B0604020202020204" pitchFamily="34" charset="0"/>
                  <a:cs typeface="Arial" panose="020B0604020202020204" pitchFamily="34" charset="0"/>
                </a:rPr>
                <a:t>2.0 m</a:t>
              </a:r>
            </a:p>
          </p:txBody>
        </p:sp>
        <p:sp>
          <p:nvSpPr>
            <p:cNvPr id="36" name="Rechteck 35"/>
            <p:cNvSpPr/>
            <p:nvPr/>
          </p:nvSpPr>
          <p:spPr>
            <a:xfrm>
              <a:off x="4412458" y="441462"/>
              <a:ext cx="185332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2799" b="1" dirty="0">
                  <a:latin typeface="Arial" panose="020B0604020202020204" pitchFamily="34" charset="0"/>
                  <a:cs typeface="Arial" panose="020B0604020202020204" pitchFamily="34" charset="0"/>
                </a:rPr>
                <a:t>Side View</a:t>
              </a:r>
            </a:p>
          </p:txBody>
        </p:sp>
        <p:sp>
          <p:nvSpPr>
            <p:cNvPr id="37" name="Textfeld 36"/>
            <p:cNvSpPr txBox="1"/>
            <p:nvPr/>
          </p:nvSpPr>
          <p:spPr>
            <a:xfrm rot="16200000">
              <a:off x="8189020" y="3441201"/>
              <a:ext cx="2052228" cy="1055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Area of application of force</a:t>
              </a:r>
            </a:p>
          </p:txBody>
        </p:sp>
        <p:cxnSp>
          <p:nvCxnSpPr>
            <p:cNvPr id="38" name="Gerade Verbindung mit Pfeil 37"/>
            <p:cNvCxnSpPr/>
            <p:nvPr/>
          </p:nvCxnSpPr>
          <p:spPr>
            <a:xfrm rot="16200000" flipH="1" flipV="1">
              <a:off x="6618056" y="3444052"/>
              <a:ext cx="2" cy="1049989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hteck 38"/>
            <p:cNvSpPr/>
            <p:nvPr/>
          </p:nvSpPr>
          <p:spPr>
            <a:xfrm>
              <a:off x="6167214" y="3049034"/>
              <a:ext cx="209888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Direction of Force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3061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/>
        </p:nvGrpSpPr>
        <p:grpSpPr>
          <a:xfrm>
            <a:off x="1343472" y="908720"/>
            <a:ext cx="9682835" cy="5446517"/>
            <a:chOff x="622598" y="646312"/>
            <a:chExt cx="9685076" cy="5447778"/>
          </a:xfrm>
        </p:grpSpPr>
        <p:cxnSp>
          <p:nvCxnSpPr>
            <p:cNvPr id="4" name="Gerade Verbindung 3"/>
            <p:cNvCxnSpPr/>
            <p:nvPr/>
          </p:nvCxnSpPr>
          <p:spPr>
            <a:xfrm>
              <a:off x="622598" y="6094090"/>
              <a:ext cx="94330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hteck 6"/>
            <p:cNvSpPr/>
            <p:nvPr/>
          </p:nvSpPr>
          <p:spPr>
            <a:xfrm>
              <a:off x="766614" y="657486"/>
              <a:ext cx="4428492" cy="38524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de-DE" dirty="0" err="1"/>
            </a:p>
          </p:txBody>
        </p:sp>
        <p:sp>
          <p:nvSpPr>
            <p:cNvPr id="10" name="Rechteck 9"/>
            <p:cNvSpPr/>
            <p:nvPr/>
          </p:nvSpPr>
          <p:spPr>
            <a:xfrm>
              <a:off x="751884" y="4509914"/>
              <a:ext cx="4087373" cy="5484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de-DE" dirty="0" err="1"/>
            </a:p>
          </p:txBody>
        </p:sp>
        <p:sp>
          <p:nvSpPr>
            <p:cNvPr id="2" name="Rad 1"/>
            <p:cNvSpPr/>
            <p:nvPr/>
          </p:nvSpPr>
          <p:spPr>
            <a:xfrm>
              <a:off x="2538649" y="4581922"/>
              <a:ext cx="1548173" cy="1512168"/>
            </a:xfrm>
            <a:prstGeom prst="donut">
              <a:avLst>
                <a:gd name="adj" fmla="val 32559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5" name="Rad 4"/>
            <p:cNvSpPr/>
            <p:nvPr/>
          </p:nvSpPr>
          <p:spPr>
            <a:xfrm>
              <a:off x="946634" y="4581922"/>
              <a:ext cx="1548173" cy="1512168"/>
            </a:xfrm>
            <a:prstGeom prst="donut">
              <a:avLst>
                <a:gd name="adj" fmla="val 3254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694606" y="657486"/>
              <a:ext cx="333375" cy="4400586"/>
            </a:xfrm>
            <a:custGeom>
              <a:avLst/>
              <a:gdLst>
                <a:gd name="connsiteX0" fmla="*/ 9525 w 333375"/>
                <a:gd name="connsiteY0" fmla="*/ 0 h 4400586"/>
                <a:gd name="connsiteX1" fmla="*/ 57150 w 333375"/>
                <a:gd name="connsiteY1" fmla="*/ 38100 h 4400586"/>
                <a:gd name="connsiteX2" fmla="*/ 95250 w 333375"/>
                <a:gd name="connsiteY2" fmla="*/ 95250 h 4400586"/>
                <a:gd name="connsiteX3" fmla="*/ 133350 w 333375"/>
                <a:gd name="connsiteY3" fmla="*/ 152400 h 4400586"/>
                <a:gd name="connsiteX4" fmla="*/ 152400 w 333375"/>
                <a:gd name="connsiteY4" fmla="*/ 180975 h 4400586"/>
                <a:gd name="connsiteX5" fmla="*/ 180975 w 333375"/>
                <a:gd name="connsiteY5" fmla="*/ 209550 h 4400586"/>
                <a:gd name="connsiteX6" fmla="*/ 228600 w 333375"/>
                <a:gd name="connsiteY6" fmla="*/ 266700 h 4400586"/>
                <a:gd name="connsiteX7" fmla="*/ 285750 w 333375"/>
                <a:gd name="connsiteY7" fmla="*/ 352425 h 4400586"/>
                <a:gd name="connsiteX8" fmla="*/ 304800 w 333375"/>
                <a:gd name="connsiteY8" fmla="*/ 381000 h 4400586"/>
                <a:gd name="connsiteX9" fmla="*/ 333375 w 333375"/>
                <a:gd name="connsiteY9" fmla="*/ 476250 h 4400586"/>
                <a:gd name="connsiteX10" fmla="*/ 323850 w 333375"/>
                <a:gd name="connsiteY10" fmla="*/ 657225 h 4400586"/>
                <a:gd name="connsiteX11" fmla="*/ 304800 w 333375"/>
                <a:gd name="connsiteY11" fmla="*/ 762000 h 4400586"/>
                <a:gd name="connsiteX12" fmla="*/ 295275 w 333375"/>
                <a:gd name="connsiteY12" fmla="*/ 857250 h 4400586"/>
                <a:gd name="connsiteX13" fmla="*/ 276225 w 333375"/>
                <a:gd name="connsiteY13" fmla="*/ 914400 h 4400586"/>
                <a:gd name="connsiteX14" fmla="*/ 257175 w 333375"/>
                <a:gd name="connsiteY14" fmla="*/ 981075 h 4400586"/>
                <a:gd name="connsiteX15" fmla="*/ 247650 w 333375"/>
                <a:gd name="connsiteY15" fmla="*/ 1009650 h 4400586"/>
                <a:gd name="connsiteX16" fmla="*/ 228600 w 333375"/>
                <a:gd name="connsiteY16" fmla="*/ 1104900 h 4400586"/>
                <a:gd name="connsiteX17" fmla="*/ 219075 w 333375"/>
                <a:gd name="connsiteY17" fmla="*/ 1143000 h 4400586"/>
                <a:gd name="connsiteX18" fmla="*/ 209550 w 333375"/>
                <a:gd name="connsiteY18" fmla="*/ 1219200 h 4400586"/>
                <a:gd name="connsiteX19" fmla="*/ 219075 w 333375"/>
                <a:gd name="connsiteY19" fmla="*/ 1562100 h 4400586"/>
                <a:gd name="connsiteX20" fmla="*/ 228600 w 333375"/>
                <a:gd name="connsiteY20" fmla="*/ 1590675 h 4400586"/>
                <a:gd name="connsiteX21" fmla="*/ 238125 w 333375"/>
                <a:gd name="connsiteY21" fmla="*/ 1724025 h 4400586"/>
                <a:gd name="connsiteX22" fmla="*/ 228600 w 333375"/>
                <a:gd name="connsiteY22" fmla="*/ 2047875 h 4400586"/>
                <a:gd name="connsiteX23" fmla="*/ 219075 w 333375"/>
                <a:gd name="connsiteY23" fmla="*/ 2076450 h 4400586"/>
                <a:gd name="connsiteX24" fmla="*/ 209550 w 333375"/>
                <a:gd name="connsiteY24" fmla="*/ 2133600 h 4400586"/>
                <a:gd name="connsiteX25" fmla="*/ 190500 w 333375"/>
                <a:gd name="connsiteY25" fmla="*/ 2228850 h 4400586"/>
                <a:gd name="connsiteX26" fmla="*/ 209550 w 333375"/>
                <a:gd name="connsiteY26" fmla="*/ 2562225 h 4400586"/>
                <a:gd name="connsiteX27" fmla="*/ 219075 w 333375"/>
                <a:gd name="connsiteY27" fmla="*/ 2590800 h 4400586"/>
                <a:gd name="connsiteX28" fmla="*/ 200025 w 333375"/>
                <a:gd name="connsiteY28" fmla="*/ 2943225 h 4400586"/>
                <a:gd name="connsiteX29" fmla="*/ 190500 w 333375"/>
                <a:gd name="connsiteY29" fmla="*/ 2971800 h 4400586"/>
                <a:gd name="connsiteX30" fmla="*/ 200025 w 333375"/>
                <a:gd name="connsiteY30" fmla="*/ 3114675 h 4400586"/>
                <a:gd name="connsiteX31" fmla="*/ 219075 w 333375"/>
                <a:gd name="connsiteY31" fmla="*/ 3171825 h 4400586"/>
                <a:gd name="connsiteX32" fmla="*/ 228600 w 333375"/>
                <a:gd name="connsiteY32" fmla="*/ 3209925 h 4400586"/>
                <a:gd name="connsiteX33" fmla="*/ 219075 w 333375"/>
                <a:gd name="connsiteY33" fmla="*/ 3648075 h 4400586"/>
                <a:gd name="connsiteX34" fmla="*/ 209550 w 333375"/>
                <a:gd name="connsiteY34" fmla="*/ 3733800 h 4400586"/>
                <a:gd name="connsiteX35" fmla="*/ 200025 w 333375"/>
                <a:gd name="connsiteY35" fmla="*/ 3800475 h 4400586"/>
                <a:gd name="connsiteX36" fmla="*/ 171450 w 333375"/>
                <a:gd name="connsiteY36" fmla="*/ 3905250 h 4400586"/>
                <a:gd name="connsiteX37" fmla="*/ 161925 w 333375"/>
                <a:gd name="connsiteY37" fmla="*/ 4000500 h 4400586"/>
                <a:gd name="connsiteX38" fmla="*/ 152400 w 333375"/>
                <a:gd name="connsiteY38" fmla="*/ 4114800 h 4400586"/>
                <a:gd name="connsiteX39" fmla="*/ 133350 w 333375"/>
                <a:gd name="connsiteY39" fmla="*/ 4229100 h 4400586"/>
                <a:gd name="connsiteX40" fmla="*/ 123825 w 333375"/>
                <a:gd name="connsiteY40" fmla="*/ 4276725 h 4400586"/>
                <a:gd name="connsiteX41" fmla="*/ 104775 w 333375"/>
                <a:gd name="connsiteY41" fmla="*/ 4333875 h 4400586"/>
                <a:gd name="connsiteX42" fmla="*/ 85725 w 333375"/>
                <a:gd name="connsiteY42" fmla="*/ 4362450 h 4400586"/>
                <a:gd name="connsiteX43" fmla="*/ 38100 w 333375"/>
                <a:gd name="connsiteY43" fmla="*/ 4371975 h 4400586"/>
                <a:gd name="connsiteX44" fmla="*/ 0 w 333375"/>
                <a:gd name="connsiteY44" fmla="*/ 4400550 h 4400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33375" h="4400586">
                  <a:moveTo>
                    <a:pt x="9525" y="0"/>
                  </a:moveTo>
                  <a:cubicBezTo>
                    <a:pt x="25400" y="12700"/>
                    <a:pt x="43550" y="22989"/>
                    <a:pt x="57150" y="38100"/>
                  </a:cubicBezTo>
                  <a:cubicBezTo>
                    <a:pt x="72466" y="55118"/>
                    <a:pt x="82550" y="76200"/>
                    <a:pt x="95250" y="95250"/>
                  </a:cubicBezTo>
                  <a:lnTo>
                    <a:pt x="133350" y="152400"/>
                  </a:lnTo>
                  <a:cubicBezTo>
                    <a:pt x="139700" y="161925"/>
                    <a:pt x="144305" y="172880"/>
                    <a:pt x="152400" y="180975"/>
                  </a:cubicBezTo>
                  <a:cubicBezTo>
                    <a:pt x="161925" y="190500"/>
                    <a:pt x="173145" y="198589"/>
                    <a:pt x="180975" y="209550"/>
                  </a:cubicBezTo>
                  <a:cubicBezTo>
                    <a:pt x="224920" y="271072"/>
                    <a:pt x="172268" y="229145"/>
                    <a:pt x="228600" y="266700"/>
                  </a:cubicBezTo>
                  <a:lnTo>
                    <a:pt x="285750" y="352425"/>
                  </a:lnTo>
                  <a:cubicBezTo>
                    <a:pt x="292100" y="361950"/>
                    <a:pt x="301180" y="370140"/>
                    <a:pt x="304800" y="381000"/>
                  </a:cubicBezTo>
                  <a:cubicBezTo>
                    <a:pt x="327990" y="450569"/>
                    <a:pt x="318980" y="418669"/>
                    <a:pt x="333375" y="476250"/>
                  </a:cubicBezTo>
                  <a:cubicBezTo>
                    <a:pt x="330200" y="536575"/>
                    <a:pt x="328312" y="596982"/>
                    <a:pt x="323850" y="657225"/>
                  </a:cubicBezTo>
                  <a:cubicBezTo>
                    <a:pt x="318721" y="726463"/>
                    <a:pt x="320207" y="715779"/>
                    <a:pt x="304800" y="762000"/>
                  </a:cubicBezTo>
                  <a:cubicBezTo>
                    <a:pt x="301625" y="793750"/>
                    <a:pt x="301155" y="825888"/>
                    <a:pt x="295275" y="857250"/>
                  </a:cubicBezTo>
                  <a:cubicBezTo>
                    <a:pt x="291574" y="876987"/>
                    <a:pt x="282575" y="895350"/>
                    <a:pt x="276225" y="914400"/>
                  </a:cubicBezTo>
                  <a:cubicBezTo>
                    <a:pt x="253387" y="982913"/>
                    <a:pt x="281095" y="897354"/>
                    <a:pt x="257175" y="981075"/>
                  </a:cubicBezTo>
                  <a:cubicBezTo>
                    <a:pt x="254417" y="990729"/>
                    <a:pt x="249908" y="999867"/>
                    <a:pt x="247650" y="1009650"/>
                  </a:cubicBezTo>
                  <a:cubicBezTo>
                    <a:pt x="240369" y="1041200"/>
                    <a:pt x="236453" y="1073488"/>
                    <a:pt x="228600" y="1104900"/>
                  </a:cubicBezTo>
                  <a:cubicBezTo>
                    <a:pt x="225425" y="1117600"/>
                    <a:pt x="221227" y="1130087"/>
                    <a:pt x="219075" y="1143000"/>
                  </a:cubicBezTo>
                  <a:cubicBezTo>
                    <a:pt x="214867" y="1168249"/>
                    <a:pt x="212725" y="1193800"/>
                    <a:pt x="209550" y="1219200"/>
                  </a:cubicBezTo>
                  <a:cubicBezTo>
                    <a:pt x="212725" y="1333500"/>
                    <a:pt x="213219" y="1447906"/>
                    <a:pt x="219075" y="1562100"/>
                  </a:cubicBezTo>
                  <a:cubicBezTo>
                    <a:pt x="219589" y="1572127"/>
                    <a:pt x="227427" y="1580704"/>
                    <a:pt x="228600" y="1590675"/>
                  </a:cubicBezTo>
                  <a:cubicBezTo>
                    <a:pt x="233807" y="1634933"/>
                    <a:pt x="234950" y="1679575"/>
                    <a:pt x="238125" y="1724025"/>
                  </a:cubicBezTo>
                  <a:cubicBezTo>
                    <a:pt x="234950" y="1831975"/>
                    <a:pt x="234429" y="1940036"/>
                    <a:pt x="228600" y="2047875"/>
                  </a:cubicBezTo>
                  <a:cubicBezTo>
                    <a:pt x="228058" y="2057901"/>
                    <a:pt x="221253" y="2066649"/>
                    <a:pt x="219075" y="2076450"/>
                  </a:cubicBezTo>
                  <a:cubicBezTo>
                    <a:pt x="214885" y="2095303"/>
                    <a:pt x="212487" y="2114512"/>
                    <a:pt x="209550" y="2133600"/>
                  </a:cubicBezTo>
                  <a:cubicBezTo>
                    <a:pt x="197042" y="2214905"/>
                    <a:pt x="207824" y="2176879"/>
                    <a:pt x="190500" y="2228850"/>
                  </a:cubicBezTo>
                  <a:cubicBezTo>
                    <a:pt x="194176" y="2339130"/>
                    <a:pt x="182420" y="2453704"/>
                    <a:pt x="209550" y="2562225"/>
                  </a:cubicBezTo>
                  <a:cubicBezTo>
                    <a:pt x="211985" y="2571965"/>
                    <a:pt x="215900" y="2581275"/>
                    <a:pt x="219075" y="2590800"/>
                  </a:cubicBezTo>
                  <a:cubicBezTo>
                    <a:pt x="216349" y="2675302"/>
                    <a:pt x="224284" y="2834060"/>
                    <a:pt x="200025" y="2943225"/>
                  </a:cubicBezTo>
                  <a:cubicBezTo>
                    <a:pt x="197847" y="2953026"/>
                    <a:pt x="193675" y="2962275"/>
                    <a:pt x="190500" y="2971800"/>
                  </a:cubicBezTo>
                  <a:cubicBezTo>
                    <a:pt x="193675" y="3019425"/>
                    <a:pt x="193275" y="3067424"/>
                    <a:pt x="200025" y="3114675"/>
                  </a:cubicBezTo>
                  <a:cubicBezTo>
                    <a:pt x="202865" y="3134554"/>
                    <a:pt x="214205" y="3152344"/>
                    <a:pt x="219075" y="3171825"/>
                  </a:cubicBezTo>
                  <a:lnTo>
                    <a:pt x="228600" y="3209925"/>
                  </a:lnTo>
                  <a:cubicBezTo>
                    <a:pt x="225425" y="3355975"/>
                    <a:pt x="224384" y="3502087"/>
                    <a:pt x="219075" y="3648075"/>
                  </a:cubicBezTo>
                  <a:cubicBezTo>
                    <a:pt x="218030" y="3676807"/>
                    <a:pt x="213116" y="3705271"/>
                    <a:pt x="209550" y="3733800"/>
                  </a:cubicBezTo>
                  <a:cubicBezTo>
                    <a:pt x="206765" y="3756077"/>
                    <a:pt x="204428" y="3778460"/>
                    <a:pt x="200025" y="3800475"/>
                  </a:cubicBezTo>
                  <a:cubicBezTo>
                    <a:pt x="189282" y="3854188"/>
                    <a:pt x="185135" y="3864196"/>
                    <a:pt x="171450" y="3905250"/>
                  </a:cubicBezTo>
                  <a:cubicBezTo>
                    <a:pt x="168275" y="3937000"/>
                    <a:pt x="164814" y="3968723"/>
                    <a:pt x="161925" y="4000500"/>
                  </a:cubicBezTo>
                  <a:cubicBezTo>
                    <a:pt x="158464" y="4038575"/>
                    <a:pt x="157142" y="4076863"/>
                    <a:pt x="152400" y="4114800"/>
                  </a:cubicBezTo>
                  <a:cubicBezTo>
                    <a:pt x="147609" y="4153127"/>
                    <a:pt x="140925" y="4191225"/>
                    <a:pt x="133350" y="4229100"/>
                  </a:cubicBezTo>
                  <a:cubicBezTo>
                    <a:pt x="130175" y="4244975"/>
                    <a:pt x="128085" y="4261106"/>
                    <a:pt x="123825" y="4276725"/>
                  </a:cubicBezTo>
                  <a:cubicBezTo>
                    <a:pt x="118541" y="4296098"/>
                    <a:pt x="115914" y="4317167"/>
                    <a:pt x="104775" y="4333875"/>
                  </a:cubicBezTo>
                  <a:cubicBezTo>
                    <a:pt x="98425" y="4343400"/>
                    <a:pt x="95664" y="4356770"/>
                    <a:pt x="85725" y="4362450"/>
                  </a:cubicBezTo>
                  <a:cubicBezTo>
                    <a:pt x="71669" y="4370482"/>
                    <a:pt x="53975" y="4368800"/>
                    <a:pt x="38100" y="4371975"/>
                  </a:cubicBezTo>
                  <a:cubicBezTo>
                    <a:pt x="7280" y="4402795"/>
                    <a:pt x="22995" y="4400550"/>
                    <a:pt x="0" y="4400550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4691050" y="4509914"/>
              <a:ext cx="148207" cy="936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de-DE" dirty="0" err="1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4619042" y="5338006"/>
              <a:ext cx="315652" cy="2604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de-DE" dirty="0" err="1"/>
            </a:p>
          </p:txBody>
        </p:sp>
        <p:sp>
          <p:nvSpPr>
            <p:cNvPr id="16" name="Ecken des Rechtecks auf der gleichen Seite schneiden 15"/>
            <p:cNvSpPr/>
            <p:nvPr/>
          </p:nvSpPr>
          <p:spPr>
            <a:xfrm rot="5400000">
              <a:off x="3592928" y="2295668"/>
              <a:ext cx="4104456" cy="828092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de-DE" dirty="0" err="1"/>
            </a:p>
          </p:txBody>
        </p:sp>
        <p:sp>
          <p:nvSpPr>
            <p:cNvPr id="23" name="Eine Ecke des Rechtecks schneiden 22"/>
            <p:cNvSpPr/>
            <p:nvPr/>
          </p:nvSpPr>
          <p:spPr>
            <a:xfrm rot="16200000" flipV="1">
              <a:off x="4907074" y="1053530"/>
              <a:ext cx="1476164" cy="756084"/>
            </a:xfrm>
            <a:prstGeom prst="snip1Rect">
              <a:avLst>
                <a:gd name="adj" fmla="val 50000"/>
              </a:avLst>
            </a:prstGeom>
            <a:pattFill prst="wdUpDiag">
              <a:fgClr>
                <a:schemeClr val="tx1"/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7933" tIns="179958" rIns="287933" bIns="179958" rtlCol="0" anchor="t" anchorCtr="0"/>
            <a:lstStyle/>
            <a:p>
              <a:pPr algn="ctr"/>
              <a:endParaRPr lang="de-DE" dirty="0" err="1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6779282" y="646312"/>
              <a:ext cx="3528392" cy="5760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de-DE" sz="2799" dirty="0" err="1">
                  <a:latin typeface="Arial" panose="020B0604020202020204" pitchFamily="34" charset="0"/>
                  <a:cs typeface="Arial" panose="020B0604020202020204" pitchFamily="34" charset="0"/>
                </a:rPr>
                <a:t>Aerodynamic</a:t>
              </a:r>
              <a:r>
                <a:rPr lang="de-DE" sz="2799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799" dirty="0" err="1">
                  <a:latin typeface="Arial" panose="020B0604020202020204" pitchFamily="34" charset="0"/>
                  <a:cs typeface="Arial" panose="020B0604020202020204" pitchFamily="34" charset="0"/>
                </a:rPr>
                <a:t>device</a:t>
              </a:r>
              <a:endParaRPr lang="de-DE" sz="2799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5" name="Gerade Verbindung 24"/>
            <p:cNvCxnSpPr/>
            <p:nvPr/>
          </p:nvCxnSpPr>
          <p:spPr>
            <a:xfrm flipV="1">
              <a:off x="6023198" y="1089534"/>
              <a:ext cx="1872208" cy="7560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feld 16"/>
            <p:cNvSpPr txBox="1"/>
            <p:nvPr/>
          </p:nvSpPr>
          <p:spPr>
            <a:xfrm rot="16200000">
              <a:off x="4849456" y="3127373"/>
              <a:ext cx="1476164" cy="42482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de-DE" sz="2799" dirty="0">
                  <a:latin typeface="Arial" panose="020B0604020202020204" pitchFamily="34" charset="0"/>
                  <a:cs typeface="Arial" panose="020B0604020202020204" pitchFamily="34" charset="0"/>
                </a:rPr>
                <a:t>Area 1</a:t>
              </a:r>
            </a:p>
          </p:txBody>
        </p:sp>
        <p:cxnSp>
          <p:nvCxnSpPr>
            <p:cNvPr id="22" name="Gerade Verbindung mit Pfeil 21"/>
            <p:cNvCxnSpPr/>
            <p:nvPr/>
          </p:nvCxnSpPr>
          <p:spPr>
            <a:xfrm>
              <a:off x="9839622" y="2205658"/>
              <a:ext cx="0" cy="388843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>
            <a:xfrm>
              <a:off x="5195106" y="2205658"/>
              <a:ext cx="46445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5231110" y="4761942"/>
              <a:ext cx="415846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mit Pfeil 27"/>
            <p:cNvCxnSpPr/>
            <p:nvPr/>
          </p:nvCxnSpPr>
          <p:spPr>
            <a:xfrm>
              <a:off x="9299562" y="2218640"/>
              <a:ext cx="0" cy="2504585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feld 28"/>
            <p:cNvSpPr txBox="1"/>
            <p:nvPr/>
          </p:nvSpPr>
          <p:spPr>
            <a:xfrm>
              <a:off x="6167214" y="4977966"/>
              <a:ext cx="1800200" cy="1055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Lowest Point of aerodynamic device</a:t>
              </a:r>
            </a:p>
          </p:txBody>
        </p:sp>
        <p:cxnSp>
          <p:nvCxnSpPr>
            <p:cNvPr id="30" name="Gerade Verbindung 29"/>
            <p:cNvCxnSpPr/>
            <p:nvPr/>
          </p:nvCxnSpPr>
          <p:spPr>
            <a:xfrm flipH="1" flipV="1">
              <a:off x="5587538" y="4784136"/>
              <a:ext cx="579677" cy="5538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feld 32"/>
            <p:cNvSpPr txBox="1"/>
            <p:nvPr/>
          </p:nvSpPr>
          <p:spPr>
            <a:xfrm rot="16200000">
              <a:off x="7878076" y="2943293"/>
              <a:ext cx="2052228" cy="1055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Area of material hardness ≤ 60 Shore A </a:t>
              </a:r>
            </a:p>
          </p:txBody>
        </p:sp>
        <p:sp>
          <p:nvSpPr>
            <p:cNvPr id="34" name="Textfeld 33"/>
            <p:cNvSpPr txBox="1"/>
            <p:nvPr/>
          </p:nvSpPr>
          <p:spPr>
            <a:xfrm rot="16200000">
              <a:off x="8498473" y="3764716"/>
              <a:ext cx="2232248" cy="4500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sz="2799" dirty="0">
                  <a:latin typeface="Arial" panose="020B0604020202020204" pitchFamily="34" charset="0"/>
                  <a:cs typeface="Arial" panose="020B0604020202020204" pitchFamily="34" charset="0"/>
                </a:rPr>
                <a:t>2.0 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8369686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65</TotalTime>
  <Words>161</Words>
  <Application>Microsoft Office PowerPoint</Application>
  <PresentationFormat>Widescreen</PresentationFormat>
  <Paragraphs>40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Courier New</vt:lpstr>
      <vt:lpstr>Times New Roman</vt:lpstr>
      <vt:lpstr>Wingdings</vt:lpstr>
      <vt:lpstr>Masque présentation OICA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Jocelyne Nziendolo</dc:creator>
  <cp:lastModifiedBy>Romain Hubert</cp:lastModifiedBy>
  <cp:revision>4</cp:revision>
  <dcterms:created xsi:type="dcterms:W3CDTF">2019-03-29T08:25:46Z</dcterms:created>
  <dcterms:modified xsi:type="dcterms:W3CDTF">2019-03-29T15:23:01Z</dcterms:modified>
</cp:coreProperties>
</file>