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9"/>
  </p:sldMasterIdLst>
  <p:notesMasterIdLst>
    <p:notesMasterId r:id="rId23"/>
  </p:notesMasterIdLst>
  <p:handoutMasterIdLst>
    <p:handoutMasterId r:id="rId24"/>
  </p:handoutMasterIdLst>
  <p:sldIdLst>
    <p:sldId id="256" r:id="rId10"/>
    <p:sldId id="306" r:id="rId11"/>
    <p:sldId id="339" r:id="rId12"/>
    <p:sldId id="333" r:id="rId13"/>
    <p:sldId id="343" r:id="rId14"/>
    <p:sldId id="349" r:id="rId15"/>
    <p:sldId id="345" r:id="rId16"/>
    <p:sldId id="346" r:id="rId17"/>
    <p:sldId id="347" r:id="rId18"/>
    <p:sldId id="348" r:id="rId19"/>
    <p:sldId id="340" r:id="rId20"/>
    <p:sldId id="350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tey,Kendelle [NCR]" initials="A[" lastIdx="1" clrIdx="0">
    <p:extLst>
      <p:ext uri="{19B8F6BF-5375-455C-9EA6-DF929625EA0E}">
        <p15:presenceInfo xmlns:p15="http://schemas.microsoft.com/office/powerpoint/2012/main" userId="S-1-5-21-2086016090-1259623561-1170935872-103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5" autoAdjust="0"/>
    <p:restoredTop sz="94799" autoAdjust="0"/>
  </p:normalViewPr>
  <p:slideViewPr>
    <p:cSldViewPr>
      <p:cViewPr varScale="1">
        <p:scale>
          <a:sx n="72" d="100"/>
          <a:sy n="72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31st+Sess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79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GRPE-79-28-Rev.1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21-24 May 2019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E859-166F-456D-AB37-B7AB9428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for System Power Determination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64FCD-FDD7-49EC-BC98-15ACC9F4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DB745-2992-4109-9472-D26A7D9D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44A462-9745-4EB0-A74D-8590140956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Newly identified open issues to be resolved</a:t>
            </a:r>
          </a:p>
          <a:p>
            <a:pPr lvl="1"/>
            <a:r>
              <a:rPr lang="en-US" dirty="0"/>
              <a:t>Difference between result of TP1 and TP2 to be addressed</a:t>
            </a:r>
          </a:p>
          <a:p>
            <a:pPr lvl="2"/>
            <a:r>
              <a:rPr lang="en-US" dirty="0"/>
              <a:t>Sources of difference to be identified and corrected</a:t>
            </a:r>
          </a:p>
          <a:p>
            <a:pPr lvl="2"/>
            <a:r>
              <a:rPr lang="en-US" dirty="0"/>
              <a:t>Draft procedure to be modified to reduce, or eliminate, the difference</a:t>
            </a:r>
          </a:p>
          <a:p>
            <a:pPr lvl="1"/>
            <a:r>
              <a:rPr lang="en-US" dirty="0"/>
              <a:t>Applicability of TP1 and TP2 to a variety hybrid configurations to be examined, and guidance provided in the GTR</a:t>
            </a:r>
          </a:p>
          <a:p>
            <a:r>
              <a:rPr lang="en-US" dirty="0"/>
              <a:t>Validation Phase 2</a:t>
            </a:r>
          </a:p>
          <a:p>
            <a:pPr lvl="1"/>
            <a:r>
              <a:rPr lang="en-US" dirty="0"/>
              <a:t>Matrix of hybrid configurations has been developed to guide the study design</a:t>
            </a:r>
          </a:p>
          <a:p>
            <a:pPr lvl="1"/>
            <a:r>
              <a:rPr lang="en-US" dirty="0"/>
              <a:t>New technical guidance to laboratories for Phase 2 testing is being developed</a:t>
            </a:r>
          </a:p>
          <a:p>
            <a:pPr lvl="1"/>
            <a:r>
              <a:rPr lang="en-US" dirty="0"/>
              <a:t>JRC, US and Canada plan to conduct testing in Summer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9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New Mandate (Not Finalized)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Initial draft proposal for new mandate presented at EVE-31 on 21-May-2019</a:t>
            </a:r>
          </a:p>
          <a:p>
            <a:r>
              <a:rPr lang="en-US" dirty="0"/>
              <a:t>Proposed new timeline for power determination GTR, included in draft working document being shown today</a:t>
            </a:r>
          </a:p>
          <a:p>
            <a:pPr lvl="1"/>
            <a:r>
              <a:rPr lang="en-US" dirty="0"/>
              <a:t>June – October 2019: complete additional validation testing </a:t>
            </a:r>
          </a:p>
          <a:p>
            <a:pPr lvl="1"/>
            <a:r>
              <a:rPr lang="en-US" dirty="0"/>
              <a:t>January 2020: Preliminary draft GTR available for GRPE</a:t>
            </a:r>
          </a:p>
          <a:p>
            <a:pPr lvl="1"/>
            <a:r>
              <a:rPr lang="en-US" dirty="0"/>
              <a:t>June 2020: Final working document for GRPE</a:t>
            </a:r>
          </a:p>
          <a:p>
            <a:pPr lvl="1"/>
            <a:r>
              <a:rPr lang="en-US" dirty="0"/>
              <a:t>November 2020: Approval by AC.3</a:t>
            </a:r>
          </a:p>
          <a:p>
            <a:r>
              <a:rPr lang="en-US" dirty="0"/>
              <a:t>Proposed path forward for method of stating energy consumption</a:t>
            </a:r>
          </a:p>
          <a:p>
            <a:pPr lvl="1"/>
            <a:r>
              <a:rPr lang="en-US" dirty="0"/>
              <a:t>EVE remain available as experts on EV performance to support this work under leadership of another group such as GEEE or CEP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New Mandate (Not Finalized)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641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Preliminary timeline under discussion for in-vehicle battery durability (not all contracting parties in agreement on timelines)</a:t>
            </a:r>
          </a:p>
          <a:p>
            <a:pPr lvl="1"/>
            <a:r>
              <a:rPr lang="en-US" dirty="0"/>
              <a:t>November 2019 – March 2020: Develop preliminary procedure, based on deterioration factor (DF) concept and validated by in-service conformity</a:t>
            </a:r>
          </a:p>
          <a:p>
            <a:pPr lvl="1"/>
            <a:r>
              <a:rPr lang="en-US" dirty="0"/>
              <a:t>March 2020 – January 2021: Validation testing of draft procedure and refine procedure as needed</a:t>
            </a:r>
          </a:p>
          <a:p>
            <a:pPr lvl="1"/>
            <a:r>
              <a:rPr lang="en-US" dirty="0"/>
              <a:t>January 2021: Preliminary GTR available for GRPE</a:t>
            </a:r>
          </a:p>
          <a:p>
            <a:pPr lvl="1"/>
            <a:r>
              <a:rPr lang="en-US" dirty="0"/>
              <a:t>June 2021: Final working document for GRPE</a:t>
            </a:r>
          </a:p>
          <a:p>
            <a:pPr lvl="1"/>
            <a:r>
              <a:rPr lang="en-US" dirty="0"/>
              <a:t>November 2021: Approval by AC.3</a:t>
            </a:r>
          </a:p>
          <a:p>
            <a:r>
              <a:rPr lang="en-US" dirty="0"/>
              <a:t>Japan has proposed to initially discuss and agree on the purpose of GTR in more detail before deciding on the timeline by January 2020</a:t>
            </a:r>
          </a:p>
        </p:txBody>
      </p:sp>
    </p:spTree>
    <p:extLst>
      <p:ext uri="{BB962C8B-B14F-4D97-AF65-F5344CB8AC3E}">
        <p14:creationId xmlns:p14="http://schemas.microsoft.com/office/powerpoint/2010/main" val="2825990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 Meetings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meetings concurrent with GRPE each January and June</a:t>
            </a:r>
          </a:p>
          <a:p>
            <a:r>
              <a:rPr lang="en-US" dirty="0"/>
              <a:t>10-11 April 2017 – Ann Arbor, USA</a:t>
            </a:r>
          </a:p>
          <a:p>
            <a:r>
              <a:rPr lang="en-US" dirty="0"/>
              <a:t>24-25 October 2017 – Vienna, Austria</a:t>
            </a:r>
          </a:p>
          <a:p>
            <a:r>
              <a:rPr lang="en-US" dirty="0"/>
              <a:t>27-28 March 2018 – Tokyo, Japan</a:t>
            </a:r>
          </a:p>
          <a:p>
            <a:r>
              <a:rPr lang="en-US" dirty="0"/>
              <a:t>16-18 October 2018 – Ottawa, Canada</a:t>
            </a:r>
            <a:endParaRPr lang="en-US" sz="2400" dirty="0"/>
          </a:p>
          <a:p>
            <a:r>
              <a:rPr lang="en-US" dirty="0"/>
              <a:t>8-10 April 2019 – Stockholm, Sweden </a:t>
            </a:r>
          </a:p>
          <a:p>
            <a:r>
              <a:rPr lang="en-US" dirty="0"/>
              <a:t>Fall 2019 (Tentative) – </a:t>
            </a:r>
            <a:r>
              <a:rPr lang="en-US" dirty="0" err="1"/>
              <a:t>Ispra</a:t>
            </a:r>
            <a:r>
              <a:rPr lang="en-US" dirty="0"/>
              <a:t>, Italy</a:t>
            </a:r>
          </a:p>
          <a:p>
            <a:r>
              <a:rPr lang="en-US" dirty="0"/>
              <a:t>Spring 2020 (Tentative) – North America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7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Mandate (Part B of 2</a:t>
            </a:r>
            <a:r>
              <a:rPr lang="en-US" baseline="30000" dirty="0"/>
              <a:t>nd</a:t>
            </a:r>
            <a:r>
              <a:rPr lang="en-US" dirty="0"/>
              <a:t> Mandate)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Targeted establishment of a power determination GTR by AC.3 in the Global Registry in November 2019 with flexibility to extend by up to 1 year based on results of validation testing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Continuing research on EV battery  performance  and  durability</a:t>
            </a:r>
          </a:p>
          <a:p>
            <a:pPr lvl="1"/>
            <a:r>
              <a:rPr lang="en-US" dirty="0"/>
              <a:t>Return to AC.3 with recommendation for next steps (such as GTR development) or conclusion of topic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Find another group within UNECE framework to assume leadership of the topic, with support of EVE IWG, with the </a:t>
            </a:r>
            <a:r>
              <a:rPr lang="en-US" i="1" dirty="0"/>
              <a:t>Group of Experts on Energy Efficiency (GEEE) </a:t>
            </a:r>
            <a:r>
              <a:rPr lang="en-US" dirty="0"/>
              <a:t>was identified as an initially promising option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30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to Mandate and Current Status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Initial mandate envisioned GTR as an Annex to GTR No. 15, but in March 2019 AC.3 approved decision to instead develop as a standalone GTR</a:t>
            </a:r>
          </a:p>
          <a:p>
            <a:pPr lvl="1"/>
            <a:r>
              <a:rPr lang="en-US" dirty="0"/>
              <a:t>Initial validation testing complete, with some open issues requiring further validation testing, draft GTR under development and revision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Continuing research on EV battery  performance  and  durability, including testing and modeling</a:t>
            </a:r>
          </a:p>
          <a:p>
            <a:pPr lvl="1"/>
            <a:r>
              <a:rPr lang="en-US" dirty="0"/>
              <a:t>Plan to return to AC.3 with recommendation for next steps, or conclusion of topic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The</a:t>
            </a:r>
            <a:r>
              <a:rPr lang="en-US" i="1" dirty="0"/>
              <a:t> Group of Experts on Energy Efficiency (GEEE) </a:t>
            </a:r>
            <a:r>
              <a:rPr lang="en-US" dirty="0"/>
              <a:t>and the </a:t>
            </a:r>
            <a:r>
              <a:rPr lang="en-US" i="1" dirty="0"/>
              <a:t>Group of Experts on Cleaner Electricity Production (CEP) </a:t>
            </a:r>
            <a:r>
              <a:rPr lang="en-US" dirty="0"/>
              <a:t>have been contacted to request  that they assume leadership of  the  work with the support of the EVE IWG as needed</a:t>
            </a:r>
          </a:p>
          <a:p>
            <a:pPr lvl="1"/>
            <a:r>
              <a:rPr lang="en-US" dirty="0"/>
              <a:t>Both groups have shown some interest, but neither have committed to leading the topic</a:t>
            </a:r>
          </a:p>
          <a:p>
            <a:pPr lvl="2"/>
            <a:r>
              <a:rPr lang="en-US" dirty="0"/>
              <a:t>Interaction with these groups is led by the Secretary of GRPE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Status Reports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draft status report on in-vehicle battery durability and method of stating energy consumption is available at EVE-31-03e</a:t>
            </a:r>
          </a:p>
          <a:p>
            <a:r>
              <a:rPr lang="en-CA" dirty="0"/>
              <a:t>List of vehicle architectures tested during validation testing program available as EVE-31-04e</a:t>
            </a:r>
          </a:p>
          <a:p>
            <a:r>
              <a:rPr lang="en-CA" dirty="0">
                <a:hlinkClick r:id="rId2"/>
              </a:rPr>
              <a:t>https://wiki.unece.org/display/trans/EVE+31st+Session</a:t>
            </a:r>
            <a:r>
              <a:rPr lang="en-CA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303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EVE has completed its work under Part B of the current mandate</a:t>
            </a:r>
          </a:p>
          <a:p>
            <a:r>
              <a:rPr lang="en-US" dirty="0"/>
              <a:t>Durability Status Report has been drafted and submitted for review</a:t>
            </a:r>
          </a:p>
          <a:p>
            <a:pPr lvl="1"/>
            <a:r>
              <a:rPr lang="en-US" dirty="0"/>
              <a:t>The report summarizes the work and the conclusions from Part B of the EVE mandate</a:t>
            </a:r>
          </a:p>
          <a:p>
            <a:r>
              <a:rPr lang="en-US" dirty="0"/>
              <a:t>EVE was working under the premise that a future durability GTR would be discussed during this GRPE</a:t>
            </a:r>
          </a:p>
          <a:p>
            <a:pPr lvl="1"/>
            <a:r>
              <a:rPr lang="en-US" dirty="0"/>
              <a:t>However, this week it was made clear that provision for in-vehicle battery durability is expected</a:t>
            </a:r>
          </a:p>
        </p:txBody>
      </p:sp>
    </p:spTree>
    <p:extLst>
      <p:ext uri="{BB962C8B-B14F-4D97-AF65-F5344CB8AC3E}">
        <p14:creationId xmlns:p14="http://schemas.microsoft.com/office/powerpoint/2010/main" val="163282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European Commission expressed concern that a durability procedure would not be available for this fall</a:t>
            </a:r>
          </a:p>
          <a:p>
            <a:r>
              <a:rPr lang="en-US" dirty="0"/>
              <a:t>Japan stated that while they support the development of durability requirements they would like to better understand the goals and work, before agreeing to an appropriate timeline</a:t>
            </a:r>
          </a:p>
          <a:p>
            <a:r>
              <a:rPr lang="en-US" dirty="0"/>
              <a:t>EVE IWG proposed a near-term durability solution</a:t>
            </a:r>
          </a:p>
          <a:p>
            <a:pPr lvl="1"/>
            <a:r>
              <a:rPr lang="en-US" dirty="0"/>
              <a:t>Adopt predetermined deterioration factors</a:t>
            </a:r>
          </a:p>
          <a:p>
            <a:pPr lvl="1"/>
            <a:r>
              <a:rPr lang="en-US" dirty="0"/>
              <a:t>Confirm during in-use conformity tests</a:t>
            </a:r>
          </a:p>
        </p:txBody>
      </p:sp>
    </p:spTree>
    <p:extLst>
      <p:ext uri="{BB962C8B-B14F-4D97-AF65-F5344CB8AC3E}">
        <p14:creationId xmlns:p14="http://schemas.microsoft.com/office/powerpoint/2010/main" val="206008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For Electrified Vehicle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Request permission from GRPE for the EVE to continue to work on the durability topic</a:t>
            </a:r>
          </a:p>
          <a:p>
            <a:r>
              <a:rPr lang="en-US" dirty="0"/>
              <a:t>Include the development of a durability process in the agenda for EVE32, scheduled for this fall</a:t>
            </a:r>
          </a:p>
          <a:p>
            <a:pPr lvl="1"/>
            <a:r>
              <a:rPr lang="en-US" dirty="0"/>
              <a:t>Begin development of a durability provision informally</a:t>
            </a:r>
          </a:p>
          <a:p>
            <a:r>
              <a:rPr lang="en-US" dirty="0"/>
              <a:t>Japan to provide recommendation for overall timing to be presented to GRPE in January 2020</a:t>
            </a:r>
          </a:p>
          <a:p>
            <a:r>
              <a:rPr lang="en-US" dirty="0"/>
              <a:t>Potentially request new mandate to develop an in-vehicle battery durability GTR in January 2020 </a:t>
            </a:r>
          </a:p>
          <a:p>
            <a:pPr lvl="1"/>
            <a:r>
              <a:rPr lang="en-US" dirty="0"/>
              <a:t>Final timing to be determined and will be discussed and hopefully resolved at EVE32 in October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0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679C-A427-4E27-BBEF-C1ABF9F7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System Power Determination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184FE-51C0-4C7E-97B5-A203E4BF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D5D7C-594C-4D7D-9A98-D1E416A0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F060E-F5B7-41C2-86D1-A9566DB395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drafting group has developed a working draft of a standalone GTR closely based on ISO 20762</a:t>
            </a:r>
          </a:p>
          <a:p>
            <a:r>
              <a:rPr lang="en-US" dirty="0"/>
              <a:t>The first phase of a validation testing program has been completed by JRC, USA and Canada</a:t>
            </a:r>
          </a:p>
          <a:p>
            <a:pPr lvl="1"/>
            <a:r>
              <a:rPr lang="en-US" dirty="0"/>
              <a:t>To assess the practicability and results of the draft procedure</a:t>
            </a:r>
          </a:p>
          <a:p>
            <a:pPr lvl="1"/>
            <a:r>
              <a:rPr lang="en-US" dirty="0"/>
              <a:t>To generate information to assist its further development</a:t>
            </a:r>
          </a:p>
          <a:p>
            <a:r>
              <a:rPr lang="en-US" dirty="0"/>
              <a:t>Results:</a:t>
            </a:r>
          </a:p>
          <a:p>
            <a:pPr lvl="1"/>
            <a:r>
              <a:rPr lang="en-US" dirty="0"/>
              <a:t>Ambiguities in the procedure were identified and the drafting group has implemented clarifications</a:t>
            </a:r>
          </a:p>
          <a:p>
            <a:pPr lvl="1"/>
            <a:r>
              <a:rPr lang="en-US" dirty="0"/>
              <a:t>A number of new technical concerns have also been identified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9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8FFD-EECB-46FF-A9F2-1FFBA5CA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System Power Determination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AC087-CCEB-43E7-B4A7-E5990948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F9BF4-09C8-40B9-9240-AFBA103F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1B1D3D-3F17-49F7-94F5-1090068DCF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technical concerns:</a:t>
            </a:r>
          </a:p>
          <a:p>
            <a:pPr lvl="1"/>
            <a:r>
              <a:rPr lang="en-US" dirty="0"/>
              <a:t>Results of TP1 and TP2 were observed to differ significantly</a:t>
            </a:r>
          </a:p>
          <a:p>
            <a:pPr lvl="1"/>
            <a:r>
              <a:rPr lang="en-US" dirty="0"/>
              <a:t>Potential sources of the difference have been identified but need further technical evaluation</a:t>
            </a:r>
          </a:p>
          <a:p>
            <a:pPr lvl="1"/>
            <a:r>
              <a:rPr lang="en-US" dirty="0"/>
              <a:t>How to verify key manufacturer inputs to TP1 and TP2</a:t>
            </a:r>
          </a:p>
          <a:p>
            <a:pPr lvl="1"/>
            <a:r>
              <a:rPr lang="en-US" dirty="0"/>
              <a:t>Variation in hybrid architectures pose technical concerns for TP1 and TP2 as currently defined</a:t>
            </a:r>
          </a:p>
          <a:p>
            <a:r>
              <a:rPr lang="en-US" dirty="0"/>
              <a:t>It is likely that resolving these concerns will require the discussion and drafting of significant new technical and guidance content that is not present in ISO 20762</a:t>
            </a:r>
          </a:p>
          <a:p>
            <a:r>
              <a:rPr lang="en-US" dirty="0"/>
              <a:t>A second phase of validation testing will also be needed to help develop and validate these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35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9C63644-207C-4D08-8E5F-4CD6E19FB8A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DAA21EB-1E6A-46D9-A0D0-EBA6F4307EE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5245</TotalTime>
  <Words>1196</Words>
  <Application>Microsoft Office PowerPoint</Application>
  <PresentationFormat>Affichage à l'écran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Calibri</vt:lpstr>
      <vt:lpstr>Georgia</vt:lpstr>
      <vt:lpstr>Times New Roman</vt:lpstr>
      <vt:lpstr>Wingdings</vt:lpstr>
      <vt:lpstr>Wingdings 2</vt:lpstr>
      <vt:lpstr>Civic</vt:lpstr>
      <vt:lpstr>Electric Vehicles and the Environment  (EVE IWG)</vt:lpstr>
      <vt:lpstr>Original Mandate (Part B of 2nd Mandate)</vt:lpstr>
      <vt:lpstr>Updates to Mandate and Current Status</vt:lpstr>
      <vt:lpstr>Update on Status Reports</vt:lpstr>
      <vt:lpstr>Status of In-Vehicle Battery Durability</vt:lpstr>
      <vt:lpstr>Status of In-Vehicle Battery Durability</vt:lpstr>
      <vt:lpstr>Next Steps For Electrified Vehicle Durability</vt:lpstr>
      <vt:lpstr>Status of System Power Determination</vt:lpstr>
      <vt:lpstr>Status of System Power Determination</vt:lpstr>
      <vt:lpstr>Next Steps for System Power Determination</vt:lpstr>
      <vt:lpstr>Proposed New Mandate (Not Finalized)</vt:lpstr>
      <vt:lpstr>Proposed New Mandate (Not Finalized)</vt:lpstr>
      <vt:lpstr>EVE Meetings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Francois Cuenot</cp:lastModifiedBy>
  <cp:revision>379</cp:revision>
  <dcterms:created xsi:type="dcterms:W3CDTF">2014-06-05T20:11:34Z</dcterms:created>
  <dcterms:modified xsi:type="dcterms:W3CDTF">2019-05-23T10:29:12Z</dcterms:modified>
</cp:coreProperties>
</file>