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6" r:id="rId2"/>
    <p:sldId id="258" r:id="rId3"/>
    <p:sldId id="264" r:id="rId4"/>
    <p:sldId id="265" r:id="rId5"/>
    <p:sldId id="260" r:id="rId6"/>
    <p:sldId id="266" r:id="rId7"/>
    <p:sldId id="267" r:id="rId8"/>
    <p:sldId id="268" r:id="rId9"/>
    <p:sldId id="269" r:id="rId10"/>
    <p:sldId id="274" r:id="rId11"/>
    <p:sldId id="275" r:id="rId12"/>
    <p:sldId id="281" r:id="rId13"/>
    <p:sldId id="282" r:id="rId14"/>
    <p:sldId id="283" r:id="rId15"/>
    <p:sldId id="284" r:id="rId16"/>
    <p:sldId id="285" r:id="rId17"/>
    <p:sldId id="270" r:id="rId18"/>
    <p:sldId id="279" r:id="rId19"/>
    <p:sldId id="286" r:id="rId20"/>
    <p:sldId id="280" r:id="rId21"/>
    <p:sldId id="287" r:id="rId22"/>
    <p:sldId id="273"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BA2"/>
    <a:srgbClr val="006600"/>
    <a:srgbClr val="82C5B0"/>
    <a:srgbClr val="339933"/>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9" autoAdjust="0"/>
    <p:restoredTop sz="94660"/>
  </p:normalViewPr>
  <p:slideViewPr>
    <p:cSldViewPr snapToGrid="0">
      <p:cViewPr varScale="1">
        <p:scale>
          <a:sx n="72" d="100"/>
          <a:sy n="72"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22.05.2019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‹N°›</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03712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871485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3287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28468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11713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15246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5184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3658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96798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1733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9250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52939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73822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22</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9077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4</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1045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5</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6</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6542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3940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42789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96952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‹N°›</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22.05.2019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‹N°›</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a:solidFill>
                  <a:prstClr val="black"/>
                </a:solidFill>
                <a:latin typeface="Arial" pitchFamily="34" charset="0"/>
                <a:cs typeface="Arial" pitchFamily="34" charset="0"/>
              </a:rPr>
              <a:t>Co-Chair: </a:t>
            </a:r>
            <a:r>
              <a:rPr lang="en-US" altLang="ko-KR" spc="80" err="1">
                <a:solidFill>
                  <a:prstClr val="black"/>
                </a:solidFill>
                <a:latin typeface="Arial" pitchFamily="34" charset="0"/>
                <a:cs typeface="Arial" pitchFamily="34" charset="0"/>
              </a:rPr>
              <a:t>Jongsoon</a:t>
            </a:r>
            <a:r>
              <a:rPr lang="en-US" altLang="ko-KR" spc="80">
                <a:solidFill>
                  <a:prstClr val="black"/>
                </a:solidFill>
                <a:latin typeface="Arial" pitchFamily="34" charset="0"/>
                <a:cs typeface="Arial" pitchFamily="34" charset="0"/>
              </a:rPr>
              <a:t> LIM, The Republic of Korea </a:t>
            </a:r>
          </a:p>
          <a:p>
            <a:pPr marL="609600" indent="-609600" algn="ctr">
              <a:lnSpc>
                <a:spcPct val="150000"/>
              </a:lnSpc>
              <a:defRPr/>
            </a:pPr>
            <a:r>
              <a:rPr lang="en-US" altLang="ko-KR" spc="80">
                <a:solidFill>
                  <a:prstClr val="black"/>
                </a:solidFill>
                <a:latin typeface="Arial" pitchFamily="34" charset="0"/>
                <a:cs typeface="Arial" pitchFamily="34" charset="0"/>
              </a:rPr>
              <a:t>Secretary:  Mark POLSTER, Ford </a:t>
            </a:r>
          </a:p>
        </p:txBody>
      </p:sp>
      <p:sp>
        <p:nvSpPr>
          <p:cNvPr id="9" name="Rectangle 3">
            <a:extLst>
              <a:ext uri="{FF2B5EF4-FFF2-40B4-BE49-F238E27FC236}">
                <a16:creationId xmlns:a16="http://schemas.microsoft.com/office/drawing/2014/main" id="{5F1201AA-C14F-48A4-A256-31DD807E75E0}"/>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직사각형 6">
            <a:extLst>
              <a:ext uri="{FF2B5EF4-FFF2-40B4-BE49-F238E27FC236}">
                <a16:creationId xmlns:a16="http://schemas.microsoft.com/office/drawing/2014/main" id="{CF21E309-0551-4171-8AC5-0C756BABDCFA}"/>
              </a:ext>
            </a:extLst>
          </p:cNvPr>
          <p:cNvSpPr/>
          <p:nvPr/>
        </p:nvSpPr>
        <p:spPr>
          <a:xfrm>
            <a:off x="4030029" y="4320566"/>
            <a:ext cx="4166140"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lang="en-US" altLang="ko-KR" sz="2400" dirty="0">
                <a:solidFill>
                  <a:prstClr val="black"/>
                </a:solidFill>
                <a:latin typeface="Arial" pitchFamily="34" charset="0"/>
                <a:ea typeface="Tahoma" pitchFamily="34" charset="0"/>
                <a:cs typeface="Arial" pitchFamily="34" charset="0"/>
              </a:rPr>
              <a:t>May</a:t>
            </a:r>
            <a:r>
              <a:rPr lang="de-DE" altLang="ko-KR" sz="2400" dirty="0">
                <a:solidFill>
                  <a:prstClr val="black"/>
                </a:solidFill>
                <a:latin typeface="Arial" pitchFamily="34" charset="0"/>
                <a:ea typeface="Tahoma" pitchFamily="34" charset="0"/>
                <a:cs typeface="Arial" pitchFamily="34" charset="0"/>
              </a:rPr>
              <a:t> 21-</a:t>
            </a:r>
            <a:r>
              <a:rPr lang="en-US" altLang="ko-KR" sz="2400" dirty="0">
                <a:solidFill>
                  <a:prstClr val="black"/>
                </a:solidFill>
                <a:latin typeface="Arial" pitchFamily="34" charset="0"/>
                <a:ea typeface="Tahoma" pitchFamily="34" charset="0"/>
                <a:cs typeface="Arial" pitchFamily="34" charset="0"/>
              </a:rPr>
              <a:t>24</a:t>
            </a:r>
            <a:r>
              <a:rPr lang="de-DE" altLang="ko-KR" sz="2400" dirty="0" err="1">
                <a:solidFill>
                  <a:prstClr val="black"/>
                </a:solidFill>
                <a:latin typeface="Arial" pitchFamily="34" charset="0"/>
                <a:ea typeface="Tahoma" pitchFamily="34" charset="0"/>
                <a:cs typeface="Arial" pitchFamily="34" charset="0"/>
              </a:rPr>
              <a:t>th</a:t>
            </a:r>
            <a:r>
              <a:rPr lang="de-DE" altLang="ko-KR" sz="2400" dirty="0">
                <a:solidFill>
                  <a:prstClr val="black"/>
                </a:solidFill>
                <a:latin typeface="Arial" pitchFamily="34" charset="0"/>
                <a:ea typeface="Tahoma" pitchFamily="34" charset="0"/>
                <a:cs typeface="Arial" pitchFamily="34" charset="0"/>
              </a:rPr>
              <a:t> 2019</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11" name="Textfeld 12">
            <a:extLst>
              <a:ext uri="{FF2B5EF4-FFF2-40B4-BE49-F238E27FC236}">
                <a16:creationId xmlns:a16="http://schemas.microsoft.com/office/drawing/2014/main" id="{29CDC2E4-F91A-48F2-817D-4ED4038FE11D}"/>
              </a:ext>
            </a:extLst>
          </p:cNvPr>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GRPE-7</a:t>
            </a:r>
            <a:r>
              <a:rPr kumimoji="0" lang="ru-RU" dirty="0">
                <a:solidFill>
                  <a:prstClr val="black"/>
                </a:solidFill>
                <a:latin typeface="Arial" panose="020B0604020202020204" pitchFamily="34" charset="0"/>
                <a:cs typeface="Arial" panose="020B0604020202020204" pitchFamily="34" charset="0"/>
              </a:rPr>
              <a:t>9</a:t>
            </a:r>
            <a:r>
              <a:rPr kumimoji="0" lang="en-US" dirty="0">
                <a:solidFill>
                  <a:prstClr val="black"/>
                </a:solidFill>
                <a:latin typeface="Arial" panose="020B0604020202020204" pitchFamily="34" charset="0"/>
                <a:cs typeface="Arial" panose="020B0604020202020204" pitchFamily="34" charset="0"/>
              </a:rPr>
              <a:t>-18</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79</a:t>
            </a:r>
            <a:r>
              <a:rPr kumimoji="0" lang="en-US" baseline="30000" dirty="0">
                <a:solidFill>
                  <a:prstClr val="black"/>
                </a:solidFill>
                <a:latin typeface="Arial" panose="020B0604020202020204" pitchFamily="34" charset="0"/>
                <a:cs typeface="Arial" panose="020B0604020202020204" pitchFamily="34" charset="0"/>
              </a:rPr>
              <a:t>th</a:t>
            </a:r>
            <a:r>
              <a:rPr kumimoji="0" lang="en-US" dirty="0">
                <a:solidFill>
                  <a:prstClr val="black"/>
                </a:solidFill>
                <a:latin typeface="Arial" panose="020B0604020202020204" pitchFamily="34" charset="0"/>
                <a:cs typeface="Arial" panose="020B0604020202020204" pitchFamily="34" charset="0"/>
              </a:rPr>
              <a:t> GRPE, 21-24 May 2019</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4. Meteorological Conditions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9" name="Прямоугольник 8"/>
          <p:cNvSpPr/>
          <p:nvPr/>
        </p:nvSpPr>
        <p:spPr>
          <a:xfrm>
            <a:off x="268224" y="1638382"/>
            <a:ext cx="1169340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342900" indent="-342900">
              <a:buFont typeface="Wingdings" panose="05000000000000000000" pitchFamily="2" charset="2"/>
              <a:buChar char="ü"/>
            </a:pPr>
            <a:r>
              <a:rPr lang="en-US" sz="3600" dirty="0">
                <a:solidFill>
                  <a:schemeClr val="tx1"/>
                </a:solidFill>
                <a:latin typeface="Arial" panose="020B0604020202020204" pitchFamily="34" charset="0"/>
                <a:cs typeface="Arial" panose="020B0604020202020204" pitchFamily="34" charset="0"/>
              </a:rPr>
              <a:t>ambient air temperature: </a:t>
            </a:r>
          </a:p>
          <a:p>
            <a:r>
              <a:rPr lang="en-US" sz="3600" dirty="0">
                <a:solidFill>
                  <a:schemeClr val="tx1"/>
                </a:solidFill>
                <a:latin typeface="Arial" panose="020B0604020202020204" pitchFamily="34" charset="0"/>
                <a:cs typeface="Arial" panose="020B0604020202020204" pitchFamily="34" charset="0"/>
              </a:rPr>
              <a:t>      </a:t>
            </a:r>
            <a:r>
              <a:rPr lang="en-US" sz="3600" dirty="0">
                <a:solidFill>
                  <a:schemeClr val="accent3">
                    <a:lumMod val="20000"/>
                    <a:lumOff val="80000"/>
                  </a:schemeClr>
                </a:solidFill>
                <a:latin typeface="Arial" panose="020B0604020202020204" pitchFamily="34" charset="0"/>
                <a:cs typeface="Arial" panose="020B0604020202020204" pitchFamily="34" charset="0"/>
              </a:rPr>
              <a:t>from -7°C to +30°C</a:t>
            </a:r>
          </a:p>
          <a:p>
            <a:pPr marL="342900" indent="-342900">
              <a:buFont typeface="Wingdings" panose="05000000000000000000" pitchFamily="2" charset="2"/>
              <a:buChar char="ü"/>
            </a:pPr>
            <a:r>
              <a:rPr lang="en-US" sz="3600" dirty="0">
                <a:solidFill>
                  <a:schemeClr val="tx1"/>
                </a:solidFill>
                <a:latin typeface="Arial" panose="020B0604020202020204" pitchFamily="34" charset="0"/>
                <a:cs typeface="Arial" panose="020B0604020202020204" pitchFamily="34" charset="0"/>
              </a:rPr>
              <a:t>relative humidity:</a:t>
            </a:r>
          </a:p>
          <a:p>
            <a:r>
              <a:rPr lang="en-US" sz="3600" dirty="0">
                <a:solidFill>
                  <a:schemeClr val="tx1"/>
                </a:solidFill>
                <a:latin typeface="Arial" panose="020B0604020202020204" pitchFamily="34" charset="0"/>
                <a:cs typeface="Arial" panose="020B0604020202020204" pitchFamily="34" charset="0"/>
              </a:rPr>
              <a:t>      </a:t>
            </a:r>
            <a:r>
              <a:rPr lang="en-US" sz="3600" dirty="0">
                <a:solidFill>
                  <a:schemeClr val="accent3">
                    <a:lumMod val="20000"/>
                    <a:lumOff val="80000"/>
                  </a:schemeClr>
                </a:solidFill>
                <a:latin typeface="Arial" panose="020B0604020202020204" pitchFamily="34" charset="0"/>
                <a:cs typeface="Arial" panose="020B0604020202020204" pitchFamily="34" charset="0"/>
              </a:rPr>
              <a:t>from 30% to 90%</a:t>
            </a:r>
          </a:p>
          <a:p>
            <a:pPr marL="342900" indent="-342900">
              <a:buFont typeface="Wingdings" panose="05000000000000000000" pitchFamily="2" charset="2"/>
              <a:buChar char="ü"/>
            </a:pPr>
            <a:r>
              <a:rPr lang="en-US" sz="3600" dirty="0">
                <a:solidFill>
                  <a:schemeClr val="tx1"/>
                </a:solidFill>
                <a:latin typeface="Arial" panose="020B0604020202020204" pitchFamily="34" charset="0"/>
                <a:cs typeface="Arial" panose="020B0604020202020204" pitchFamily="34" charset="0"/>
              </a:rPr>
              <a:t>atmospheric pressure </a:t>
            </a:r>
          </a:p>
          <a:p>
            <a:r>
              <a:rPr lang="en-US" sz="3600" dirty="0">
                <a:solidFill>
                  <a:schemeClr val="tx1"/>
                </a:solidFill>
                <a:latin typeface="Arial" panose="020B0604020202020204" pitchFamily="34" charset="0"/>
                <a:cs typeface="Arial" panose="020B0604020202020204" pitchFamily="34" charset="0"/>
              </a:rPr>
              <a:t>      </a:t>
            </a:r>
            <a:r>
              <a:rPr lang="en-US" sz="3600" dirty="0">
                <a:solidFill>
                  <a:schemeClr val="accent3">
                    <a:lumMod val="20000"/>
                    <a:lumOff val="80000"/>
                  </a:schemeClr>
                </a:solidFill>
                <a:latin typeface="Arial" panose="020B0604020202020204" pitchFamily="34" charset="0"/>
                <a:cs typeface="Arial" panose="020B0604020202020204" pitchFamily="34" charset="0"/>
              </a:rPr>
              <a:t>from 85 to 110 kPa</a:t>
            </a:r>
            <a:r>
              <a:rPr lang="en-US" sz="3600" dirty="0">
                <a:solidFill>
                  <a:schemeClr val="tx1"/>
                </a:solidFill>
                <a:latin typeface="Arial" panose="020B0604020202020204" pitchFamily="34" charset="0"/>
                <a:cs typeface="Arial" panose="020B0604020202020204" pitchFamily="34" charset="0"/>
              </a:rPr>
              <a:t> </a:t>
            </a:r>
          </a:p>
        </p:txBody>
      </p:sp>
      <p:pic>
        <p:nvPicPr>
          <p:cNvPr id="10" name="Рисунок 9"/>
          <p:cNvPicPr>
            <a:picLocks noChangeAspect="1"/>
          </p:cNvPicPr>
          <p:nvPr/>
        </p:nvPicPr>
        <p:blipFill>
          <a:blip r:embed="rId3">
            <a:clrChange>
              <a:clrFrom>
                <a:srgbClr val="000000"/>
              </a:clrFrom>
              <a:clrTo>
                <a:srgbClr val="000000">
                  <a:alpha val="0"/>
                </a:srgbClr>
              </a:clrTo>
            </a:clrChange>
          </a:blip>
          <a:stretch>
            <a:fillRect/>
          </a:stretch>
        </p:blipFill>
        <p:spPr>
          <a:xfrm>
            <a:off x="10648968" y="1774269"/>
            <a:ext cx="1153658" cy="1089811"/>
          </a:xfrm>
          <a:prstGeom prst="rect">
            <a:avLst/>
          </a:prstGeom>
        </p:spPr>
      </p:pic>
      <p:sp>
        <p:nvSpPr>
          <p:cNvPr id="6" name="TextBox 5"/>
          <p:cNvSpPr txBox="1"/>
          <p:nvPr/>
        </p:nvSpPr>
        <p:spPr>
          <a:xfrm>
            <a:off x="4660073" y="1674697"/>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9515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5. General Test Conditions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9" name="Прямоугольник 8"/>
          <p:cNvSpPr/>
          <p:nvPr/>
        </p:nvSpPr>
        <p:spPr>
          <a:xfrm>
            <a:off x="268224" y="1604514"/>
            <a:ext cx="1169340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449263" lvl="0" indent="-449263">
              <a:buAutoNum type="arabicPeriod"/>
            </a:pPr>
            <a:endParaRPr lang="en-US" sz="3200" kern="0" dirty="0">
              <a:solidFill>
                <a:prstClr val="black"/>
              </a:solidFill>
              <a:latin typeface="Arial" panose="020B0604020202020204" pitchFamily="34" charset="0"/>
              <a:cs typeface="Arial" panose="020B0604020202020204" pitchFamily="34" charset="0"/>
            </a:endParaRPr>
          </a:p>
          <a:p>
            <a:pPr marL="449263" lvl="0" indent="-449263">
              <a:buAutoNum type="arabicPeriod"/>
            </a:pPr>
            <a:endParaRPr lang="en-US" sz="3200" kern="0" dirty="0">
              <a:solidFill>
                <a:prstClr val="black"/>
              </a:solidFill>
              <a:latin typeface="Arial" panose="020B0604020202020204" pitchFamily="34" charset="0"/>
              <a:cs typeface="Arial" panose="020B0604020202020204" pitchFamily="34" charset="0"/>
            </a:endParaRPr>
          </a:p>
          <a:p>
            <a:pPr marL="449263" lvl="0" indent="-449263">
              <a:buAutoNum type="arabicPeriod"/>
            </a:pPr>
            <a:r>
              <a:rPr lang="en-US" sz="2400" kern="0" dirty="0">
                <a:solidFill>
                  <a:prstClr val="black"/>
                </a:solidFill>
                <a:latin typeface="Arial" panose="020B0604020202020204" pitchFamily="34" charset="0"/>
                <a:cs typeface="Arial" panose="020B0604020202020204" pitchFamily="34" charset="0"/>
              </a:rPr>
              <a:t>Test facility for idle test is an open parking zone.</a:t>
            </a:r>
          </a:p>
          <a:p>
            <a:pPr marL="449263" lvl="0" indent="-449263">
              <a:buAutoNum type="arabicPeriod"/>
            </a:pPr>
            <a:r>
              <a:rPr lang="en-US" sz="2400" kern="0" dirty="0">
                <a:solidFill>
                  <a:prstClr val="black"/>
                </a:solidFill>
                <a:latin typeface="Arial" panose="020B0604020202020204" pitchFamily="34" charset="0"/>
                <a:cs typeface="Arial" panose="020B0604020202020204" pitchFamily="34" charset="0"/>
              </a:rPr>
              <a:t>Test road for constant speed test is a paved road with the slope up to 6.0%.</a:t>
            </a:r>
          </a:p>
          <a:p>
            <a:pPr marL="449263" lvl="0" indent="-449263">
              <a:buAutoNum type="arabicPeriod"/>
            </a:pPr>
            <a:r>
              <a:rPr lang="en-US" sz="2400" kern="0" dirty="0">
                <a:solidFill>
                  <a:prstClr val="black"/>
                </a:solidFill>
                <a:latin typeface="Arial" panose="020B0604020202020204" pitchFamily="34" charset="0"/>
                <a:cs typeface="Arial" panose="020B0604020202020204" pitchFamily="34" charset="0"/>
              </a:rPr>
              <a:t>For the purpose of idle test it is possible to use natural wind (if within the specification) or air blower to provide uniform air flow along the tested vehicle with a velocity of 2±1 m/s. </a:t>
            </a:r>
          </a:p>
          <a:p>
            <a:pPr marL="449263" lvl="0" indent="-449263">
              <a:buAutoNum type="arabicPeriod"/>
            </a:pPr>
            <a:r>
              <a:rPr lang="en-US" sz="2400" kern="0" dirty="0">
                <a:solidFill>
                  <a:prstClr val="black"/>
                </a:solidFill>
                <a:latin typeface="Arial" panose="020B0604020202020204" pitchFamily="34" charset="0"/>
                <a:cs typeface="Arial" panose="020B0604020202020204" pitchFamily="34" charset="0"/>
              </a:rPr>
              <a:t>During the tests contamination from outside sources has to be prevented. Therefore background measurements of the analytical substances have to be done before and after the test and in constant speed mode a distances to emission sources has to be not less than 100 m.</a:t>
            </a:r>
          </a:p>
          <a:p>
            <a:pPr marL="449263" lvl="0" indent="-449263">
              <a:buAutoNum type="arabicPeriod"/>
            </a:pPr>
            <a:r>
              <a:rPr lang="en-US" sz="2400" kern="0" dirty="0">
                <a:solidFill>
                  <a:prstClr val="black"/>
                </a:solidFill>
                <a:latin typeface="Arial" panose="020B0604020202020204" pitchFamily="34" charset="0"/>
                <a:cs typeface="Arial" panose="020B0604020202020204" pitchFamily="34" charset="0"/>
              </a:rPr>
              <a:t>General inspection should be checked before testing.</a:t>
            </a:r>
          </a:p>
          <a:p>
            <a:pPr marL="449263" lvl="0" indent="-449263">
              <a:buFont typeface="+mj-lt"/>
              <a:buAutoNum type="arabicPeriod"/>
              <a:defRPr/>
            </a:pPr>
            <a:r>
              <a:rPr lang="en-US" sz="2400" kern="0" dirty="0">
                <a:solidFill>
                  <a:prstClr val="black"/>
                </a:solidFill>
                <a:latin typeface="Arial" panose="020B0604020202020204" pitchFamily="34" charset="0"/>
                <a:cs typeface="Arial" panose="020B0604020202020204" pitchFamily="34" charset="0"/>
              </a:rPr>
              <a:t>Windows, doors and ventilation hatches should be closed.</a:t>
            </a:r>
          </a:p>
          <a:p>
            <a:pPr marL="449263" lvl="0" indent="-449263">
              <a:buFont typeface="+mj-lt"/>
              <a:buAutoNum type="arabicPeriod"/>
              <a:defRPr/>
            </a:pPr>
            <a:r>
              <a:rPr lang="en-US" sz="2400" kern="0" dirty="0">
                <a:solidFill>
                  <a:prstClr val="black"/>
                </a:solidFill>
                <a:latin typeface="Arial" panose="020B0604020202020204" pitchFamily="34" charset="0"/>
                <a:cs typeface="Arial" panose="020B0604020202020204" pitchFamily="34" charset="0"/>
              </a:rPr>
              <a:t>HVAC outside flaps have to be closed. </a:t>
            </a:r>
          </a:p>
          <a:p>
            <a:endParaRPr lang="en-US" sz="3200" dirty="0">
              <a:solidFill>
                <a:schemeClr val="tx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a:clrChange>
              <a:clrFrom>
                <a:srgbClr val="000000"/>
              </a:clrFrom>
              <a:clrTo>
                <a:srgbClr val="000000">
                  <a:alpha val="0"/>
                </a:srgbClr>
              </a:clrTo>
            </a:clrChange>
          </a:blip>
          <a:stretch>
            <a:fillRect/>
          </a:stretch>
        </p:blipFill>
        <p:spPr>
          <a:xfrm>
            <a:off x="11061955" y="1722638"/>
            <a:ext cx="779624" cy="736478"/>
          </a:xfrm>
          <a:prstGeom prst="rect">
            <a:avLst/>
          </a:prstGeom>
        </p:spPr>
      </p:pic>
      <p:sp>
        <p:nvSpPr>
          <p:cNvPr id="6" name="TextBox 5"/>
          <p:cNvSpPr txBox="1"/>
          <p:nvPr/>
        </p:nvSpPr>
        <p:spPr>
          <a:xfrm>
            <a:off x="4660073" y="1674697"/>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719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6. Test Modes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547688"/>
            <a:ext cx="1174856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endParaRPr lang="en-US" sz="4800"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rPr>
              <a:t>1. Idling Test</a:t>
            </a:r>
          </a:p>
          <a:p>
            <a:endParaRPr lang="en-US" sz="2800" b="1" dirty="0">
              <a:solidFill>
                <a:schemeClr val="tx1"/>
              </a:solidFill>
            </a:endParaRPr>
          </a:p>
          <a:p>
            <a:r>
              <a:rPr lang="en-US" sz="2800" b="1" dirty="0">
                <a:solidFill>
                  <a:schemeClr val="tx1"/>
                </a:solidFill>
              </a:rPr>
              <a:t>2. Constant Speed Test</a:t>
            </a:r>
          </a:p>
          <a:p>
            <a:pPr marL="914400" lvl="1" indent="-457200">
              <a:buFont typeface="Courier New" panose="02070309020205020404" pitchFamily="49" charset="0"/>
              <a:buChar char="o"/>
            </a:pPr>
            <a:r>
              <a:rPr lang="en-US" sz="2800" b="1" dirty="0">
                <a:solidFill>
                  <a:schemeClr val="tx1"/>
                </a:solidFill>
              </a:rPr>
              <a:t>Movement at constant speed  50 km/h</a:t>
            </a:r>
          </a:p>
          <a:p>
            <a:pPr marL="914400" lvl="1" indent="-457200">
              <a:buFont typeface="Courier New" panose="02070309020205020404" pitchFamily="49" charset="0"/>
              <a:buChar char="o"/>
            </a:pPr>
            <a:r>
              <a:rPr lang="en-US" sz="2800" b="1" dirty="0">
                <a:solidFill>
                  <a:schemeClr val="tx1"/>
                </a:solidFill>
              </a:rPr>
              <a:t>Movement at constant speed  130 km/h (options: 90 or 110 km/h)</a:t>
            </a:r>
          </a:p>
          <a:p>
            <a:pPr algn="ctr"/>
            <a:endParaRPr lang="en-US" sz="48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660073" y="1674697"/>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0653201" y="1674697"/>
            <a:ext cx="1153658" cy="1089811"/>
          </a:xfrm>
          <a:prstGeom prst="rect">
            <a:avLst/>
          </a:prstGeom>
        </p:spPr>
      </p:pic>
      <p:sp>
        <p:nvSpPr>
          <p:cNvPr id="3" name="Прямоугольник 2">
            <a:extLst>
              <a:ext uri="{FF2B5EF4-FFF2-40B4-BE49-F238E27FC236}">
                <a16:creationId xmlns:a16="http://schemas.microsoft.com/office/drawing/2014/main" id="{F049DD26-5139-484B-A71A-E12A4DF6BAA2}"/>
              </a:ext>
            </a:extLst>
          </p:cNvPr>
          <p:cNvSpPr/>
          <p:nvPr/>
        </p:nvSpPr>
        <p:spPr>
          <a:xfrm>
            <a:off x="217485" y="4093493"/>
            <a:ext cx="11783645" cy="6125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Courier New" panose="02070309020205020404" pitchFamily="49" charset="0"/>
              <a:buChar char="o"/>
            </a:pPr>
            <a:r>
              <a:rPr lang="en-US" sz="2800" b="1" dirty="0">
                <a:solidFill>
                  <a:schemeClr val="tx1"/>
                </a:solidFill>
              </a:rPr>
              <a:t>Movement at constant speed  130 km/h (options: 90 or 110 km/h)</a:t>
            </a:r>
          </a:p>
        </p:txBody>
      </p:sp>
    </p:spTree>
    <p:extLst>
      <p:ext uri="{BB962C8B-B14F-4D97-AF65-F5344CB8AC3E}">
        <p14:creationId xmlns:p14="http://schemas.microsoft.com/office/powerpoint/2010/main" val="42216799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13995" y="96096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7.HVAC Modes / 8.Test Procedure</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424866"/>
            <a:ext cx="11748563" cy="515348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8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655840" y="1360499"/>
            <a:ext cx="288032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Idle test</a:t>
            </a:r>
            <a:endParaRPr lang="ru-RU" sz="2400" b="1"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1212496" y="1525313"/>
            <a:ext cx="683136" cy="645330"/>
          </a:xfrm>
          <a:prstGeom prst="rect">
            <a:avLst/>
          </a:prstGeom>
        </p:spPr>
      </p:pic>
      <p:sp>
        <p:nvSpPr>
          <p:cNvPr id="2" name="Прямоугольник 1">
            <a:extLst>
              <a:ext uri="{FF2B5EF4-FFF2-40B4-BE49-F238E27FC236}">
                <a16:creationId xmlns:a16="http://schemas.microsoft.com/office/drawing/2014/main" id="{540D6C55-33D9-4254-B05F-B01E1D0647A8}"/>
              </a:ext>
            </a:extLst>
          </p:cNvPr>
          <p:cNvSpPr/>
          <p:nvPr/>
        </p:nvSpPr>
        <p:spPr>
          <a:xfrm>
            <a:off x="385141" y="1802159"/>
            <a:ext cx="6841282" cy="4354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a:extLst>
              <a:ext uri="{FF2B5EF4-FFF2-40B4-BE49-F238E27FC236}">
                <a16:creationId xmlns:a16="http://schemas.microsoft.com/office/drawing/2014/main" id="{096F5646-C7CB-4D44-BA6B-04FA767812AC}"/>
              </a:ext>
            </a:extLst>
          </p:cNvPr>
          <p:cNvGrpSpPr/>
          <p:nvPr/>
        </p:nvGrpSpPr>
        <p:grpSpPr>
          <a:xfrm>
            <a:off x="385141" y="1817389"/>
            <a:ext cx="6803709" cy="4290440"/>
            <a:chOff x="0" y="0"/>
            <a:chExt cx="7710093" cy="4862101"/>
          </a:xfrm>
        </p:grpSpPr>
        <p:sp>
          <p:nvSpPr>
            <p:cNvPr id="11" name="Стрелка влево 7">
              <a:extLst>
                <a:ext uri="{FF2B5EF4-FFF2-40B4-BE49-F238E27FC236}">
                  <a16:creationId xmlns:a16="http://schemas.microsoft.com/office/drawing/2014/main" id="{F2C2A485-5BF9-4BE8-84C5-F05465E73C3E}"/>
                </a:ext>
              </a:extLst>
            </p:cNvPr>
            <p:cNvSpPr/>
            <p:nvPr/>
          </p:nvSpPr>
          <p:spPr>
            <a:xfrm>
              <a:off x="6317514" y="1984703"/>
              <a:ext cx="1392579" cy="915006"/>
            </a:xfrm>
            <a:prstGeom prst="leftArrow">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tIns="0" bIns="0" rtlCol="0" anchor="ctr"/>
            <a:lstStyle/>
            <a:p>
              <a:pPr algn="ctr">
                <a:lnSpc>
                  <a:spcPts val="1200"/>
                </a:lnSpc>
                <a:spcAft>
                  <a:spcPts val="0"/>
                </a:spcAft>
              </a:pPr>
              <a:r>
                <a:rPr lang="en-US" sz="1200" kern="1200">
                  <a:solidFill>
                    <a:srgbClr val="000000"/>
                  </a:solidFill>
                  <a:effectLst/>
                  <a:ea typeface="Times New Roman" panose="02020603050405020304" pitchFamily="18" charset="0"/>
                  <a:cs typeface="Arial" panose="020B0604020202020204" pitchFamily="34" charset="0"/>
                </a:rPr>
                <a:t>wind direction</a:t>
              </a:r>
              <a:endParaRPr lang="ru-RU" sz="1000">
                <a:effectLst/>
                <a:latin typeface="Times New Roman" panose="02020603050405020304" pitchFamily="18" charset="0"/>
                <a:ea typeface="Times New Roman" panose="02020603050405020304" pitchFamily="18" charset="0"/>
              </a:endParaRPr>
            </a:p>
          </p:txBody>
        </p:sp>
        <p:pic>
          <p:nvPicPr>
            <p:cNvPr id="12" name="Рисунок 11">
              <a:extLst>
                <a:ext uri="{FF2B5EF4-FFF2-40B4-BE49-F238E27FC236}">
                  <a16:creationId xmlns:a16="http://schemas.microsoft.com/office/drawing/2014/main" id="{0B323D37-29D8-4141-BCF2-2F2EB550418A}"/>
                </a:ext>
              </a:extLst>
            </p:cNvPr>
            <p:cNvPicPr>
              <a:picLocks noChangeAspect="1"/>
            </p:cNvPicPr>
            <p:nvPr/>
          </p:nvPicPr>
          <p:blipFill>
            <a:blip r:embed="rId4"/>
            <a:stretch>
              <a:fillRect/>
            </a:stretch>
          </p:blipFill>
          <p:spPr>
            <a:xfrm>
              <a:off x="116179" y="1292728"/>
              <a:ext cx="4473866" cy="2298956"/>
            </a:xfrm>
            <a:prstGeom prst="rect">
              <a:avLst/>
            </a:prstGeom>
          </p:spPr>
        </p:pic>
        <p:sp>
          <p:nvSpPr>
            <p:cNvPr id="13" name="Стрелка вправо 15">
              <a:extLst>
                <a:ext uri="{FF2B5EF4-FFF2-40B4-BE49-F238E27FC236}">
                  <a16:creationId xmlns:a16="http://schemas.microsoft.com/office/drawing/2014/main" id="{3E79806A-27B4-4874-AD2E-081407882DCB}"/>
                </a:ext>
              </a:extLst>
            </p:cNvPr>
            <p:cNvSpPr/>
            <p:nvPr/>
          </p:nvSpPr>
          <p:spPr>
            <a:xfrm>
              <a:off x="4498978" y="1752768"/>
              <a:ext cx="167946" cy="13740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15" name="Прямоугольник 14">
              <a:extLst>
                <a:ext uri="{FF2B5EF4-FFF2-40B4-BE49-F238E27FC236}">
                  <a16:creationId xmlns:a16="http://schemas.microsoft.com/office/drawing/2014/main" id="{56972427-ED23-4924-A5EE-7AB33BE4CA68}"/>
                </a:ext>
              </a:extLst>
            </p:cNvPr>
            <p:cNvSpPr/>
            <p:nvPr/>
          </p:nvSpPr>
          <p:spPr>
            <a:xfrm>
              <a:off x="3120318" y="566593"/>
              <a:ext cx="85614" cy="160516"/>
            </a:xfrm>
            <a:prstGeom prst="rect">
              <a:avLst/>
            </a:prstGeom>
            <a:solidFill>
              <a:schemeClr val="bg1"/>
            </a:solidFill>
            <a:ln>
              <a:solidFill>
                <a:srgbClr val="1B3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16" name="Прямоугольник 15">
              <a:extLst>
                <a:ext uri="{FF2B5EF4-FFF2-40B4-BE49-F238E27FC236}">
                  <a16:creationId xmlns:a16="http://schemas.microsoft.com/office/drawing/2014/main" id="{481878AD-77C7-4840-A770-0295416B7913}"/>
                </a:ext>
              </a:extLst>
            </p:cNvPr>
            <p:cNvSpPr/>
            <p:nvPr/>
          </p:nvSpPr>
          <p:spPr>
            <a:xfrm>
              <a:off x="3121272" y="4143864"/>
              <a:ext cx="85614" cy="160516"/>
            </a:xfrm>
            <a:prstGeom prst="rect">
              <a:avLst/>
            </a:prstGeom>
            <a:solidFill>
              <a:schemeClr val="bg1"/>
            </a:solidFill>
            <a:ln>
              <a:solidFill>
                <a:srgbClr val="1B3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cxnSp>
          <p:nvCxnSpPr>
            <p:cNvPr id="17" name="Прямая соединительная линия 16">
              <a:extLst>
                <a:ext uri="{FF2B5EF4-FFF2-40B4-BE49-F238E27FC236}">
                  <a16:creationId xmlns:a16="http://schemas.microsoft.com/office/drawing/2014/main" id="{8A63E553-B4AE-48F0-94E3-141F773C218E}"/>
                </a:ext>
              </a:extLst>
            </p:cNvPr>
            <p:cNvCxnSpPr/>
            <p:nvPr/>
          </p:nvCxnSpPr>
          <p:spPr>
            <a:xfrm flipV="1">
              <a:off x="4539741" y="2255601"/>
              <a:ext cx="0" cy="235774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86B29935-F9EF-4537-AB64-9AEC1FD3325A}"/>
                </a:ext>
              </a:extLst>
            </p:cNvPr>
            <p:cNvCxnSpPr/>
            <p:nvPr/>
          </p:nvCxnSpPr>
          <p:spPr>
            <a:xfrm flipH="1">
              <a:off x="1734182" y="3531556"/>
              <a:ext cx="324140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89C4BF24-F42D-4F18-80C7-8B86E8D5DEBC}"/>
                </a:ext>
              </a:extLst>
            </p:cNvPr>
            <p:cNvCxnSpPr/>
            <p:nvPr/>
          </p:nvCxnSpPr>
          <p:spPr>
            <a:xfrm rot="5400000">
              <a:off x="3851910" y="3872192"/>
              <a:ext cx="0" cy="1375661"/>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12">
              <a:extLst>
                <a:ext uri="{FF2B5EF4-FFF2-40B4-BE49-F238E27FC236}">
                  <a16:creationId xmlns:a16="http://schemas.microsoft.com/office/drawing/2014/main" id="{1F531CE0-0090-45EF-97C6-F8FF3434A6A9}"/>
                </a:ext>
              </a:extLst>
            </p:cNvPr>
            <p:cNvSpPr txBox="1"/>
            <p:nvPr/>
          </p:nvSpPr>
          <p:spPr>
            <a:xfrm>
              <a:off x="3598340" y="4274727"/>
              <a:ext cx="672468" cy="587374"/>
            </a:xfrm>
            <a:prstGeom prst="rect">
              <a:avLst/>
            </a:prstGeom>
            <a:noFill/>
          </p:spPr>
          <p:txBody>
            <a:bodyPr wrap="square" rtlCol="0">
              <a:noAutofit/>
            </a:bodyPr>
            <a:lstStyle/>
            <a:p>
              <a:pPr algn="l">
                <a:lnSpc>
                  <a:spcPts val="1200"/>
                </a:lnSpc>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r>
                <a:rPr lang="en-GB"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m</a:t>
              </a:r>
              <a:endParaRPr lang="ru-RU" sz="1000">
                <a:effectLst/>
                <a:latin typeface="Times New Roman" panose="02020603050405020304" pitchFamily="18" charset="0"/>
                <a:ea typeface="Times New Roman" panose="02020603050405020304" pitchFamily="18" charset="0"/>
              </a:endParaRPr>
            </a:p>
          </p:txBody>
        </p:sp>
        <p:cxnSp>
          <p:nvCxnSpPr>
            <p:cNvPr id="24" name="Прямая соединительная линия 23">
              <a:extLst>
                <a:ext uri="{FF2B5EF4-FFF2-40B4-BE49-F238E27FC236}">
                  <a16:creationId xmlns:a16="http://schemas.microsoft.com/office/drawing/2014/main" id="{C63DDE5C-44C7-4681-8E53-452C04B1C925}"/>
                </a:ext>
              </a:extLst>
            </p:cNvPr>
            <p:cNvCxnSpPr/>
            <p:nvPr/>
          </p:nvCxnSpPr>
          <p:spPr>
            <a:xfrm flipV="1">
              <a:off x="3164080" y="468148"/>
              <a:ext cx="0" cy="41451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9443A889-C46F-4413-90E2-9310BE63AA3A}"/>
                </a:ext>
              </a:extLst>
            </p:cNvPr>
            <p:cNvCxnSpPr/>
            <p:nvPr/>
          </p:nvCxnSpPr>
          <p:spPr>
            <a:xfrm rot="10800000">
              <a:off x="4896931" y="3529852"/>
              <a:ext cx="0" cy="687616"/>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EE95AF5A-D64A-46FB-9422-BA3E6583234A}"/>
                </a:ext>
              </a:extLst>
            </p:cNvPr>
            <p:cNvCxnSpPr/>
            <p:nvPr/>
          </p:nvCxnSpPr>
          <p:spPr>
            <a:xfrm flipH="1">
              <a:off x="3083822" y="4220691"/>
              <a:ext cx="190752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74DBEAD2-A785-4E98-ADF7-2AB1F5922952}"/>
                </a:ext>
              </a:extLst>
            </p:cNvPr>
            <p:cNvSpPr txBox="1"/>
            <p:nvPr/>
          </p:nvSpPr>
          <p:spPr>
            <a:xfrm rot="16200000">
              <a:off x="4433496" y="3619807"/>
              <a:ext cx="719540" cy="338554"/>
            </a:xfrm>
            <a:prstGeom prst="rect">
              <a:avLst/>
            </a:prstGeom>
            <a:noFill/>
          </p:spPr>
          <p:txBody>
            <a:bodyPr wrap="square" rtlCol="0">
              <a:noAutofit/>
            </a:bodyPr>
            <a:lstStyle/>
            <a:p>
              <a:pPr algn="l">
                <a:lnSpc>
                  <a:spcPts val="12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 </a:t>
              </a: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endParaRPr lang="ru-RU" sz="1000">
                <a:effectLst/>
                <a:latin typeface="Times New Roman" panose="02020603050405020304" pitchFamily="18" charset="0"/>
                <a:ea typeface="Times New Roman" panose="02020603050405020304" pitchFamily="18" charset="0"/>
              </a:endParaRPr>
            </a:p>
          </p:txBody>
        </p:sp>
        <p:cxnSp>
          <p:nvCxnSpPr>
            <p:cNvPr id="28" name="Прямая соединительная линия 27">
              <a:extLst>
                <a:ext uri="{FF2B5EF4-FFF2-40B4-BE49-F238E27FC236}">
                  <a16:creationId xmlns:a16="http://schemas.microsoft.com/office/drawing/2014/main" id="{D1FDDF67-97A7-40B0-AF44-C74A83AF3931}"/>
                </a:ext>
              </a:extLst>
            </p:cNvPr>
            <p:cNvCxnSpPr/>
            <p:nvPr/>
          </p:nvCxnSpPr>
          <p:spPr>
            <a:xfrm flipH="1">
              <a:off x="1813088" y="1329891"/>
              <a:ext cx="321107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CFA8BC65-DB76-41F7-AAF0-164A2BBAD22C}"/>
                </a:ext>
              </a:extLst>
            </p:cNvPr>
            <p:cNvCxnSpPr/>
            <p:nvPr/>
          </p:nvCxnSpPr>
          <p:spPr>
            <a:xfrm rot="10800000" flipV="1">
              <a:off x="4937835" y="646492"/>
              <a:ext cx="0" cy="687616"/>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B30DBE7-04A8-4DFC-BAD1-29B5BA114718}"/>
                </a:ext>
              </a:extLst>
            </p:cNvPr>
            <p:cNvCxnSpPr/>
            <p:nvPr/>
          </p:nvCxnSpPr>
          <p:spPr>
            <a:xfrm flipH="1" flipV="1">
              <a:off x="3062436" y="647987"/>
              <a:ext cx="190752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20">
              <a:extLst>
                <a:ext uri="{FF2B5EF4-FFF2-40B4-BE49-F238E27FC236}">
                  <a16:creationId xmlns:a16="http://schemas.microsoft.com/office/drawing/2014/main" id="{07858BEE-2F64-4AE8-A8BA-CB7DC21B4039}"/>
                </a:ext>
              </a:extLst>
            </p:cNvPr>
            <p:cNvSpPr txBox="1"/>
            <p:nvPr/>
          </p:nvSpPr>
          <p:spPr>
            <a:xfrm rot="5400000" flipV="1">
              <a:off x="4478527" y="735196"/>
              <a:ext cx="711289" cy="338554"/>
            </a:xfrm>
            <a:prstGeom prst="rect">
              <a:avLst/>
            </a:prstGeom>
            <a:noFill/>
          </p:spPr>
          <p:txBody>
            <a:bodyPr wrap="square" rtlCol="0">
              <a:noAutofit/>
            </a:bodyPr>
            <a:lstStyle/>
            <a:p>
              <a:pPr algn="l">
                <a:lnSpc>
                  <a:spcPts val="12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 </a:t>
              </a: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endParaRPr lang="ru-RU" sz="1000">
                <a:effectLst/>
                <a:latin typeface="Times New Roman" panose="02020603050405020304" pitchFamily="18" charset="0"/>
                <a:ea typeface="Times New Roman" panose="02020603050405020304" pitchFamily="18" charset="0"/>
              </a:endParaRPr>
            </a:p>
          </p:txBody>
        </p:sp>
        <p:sp>
          <p:nvSpPr>
            <p:cNvPr id="32" name="Выноска 1 98">
              <a:extLst>
                <a:ext uri="{FF2B5EF4-FFF2-40B4-BE49-F238E27FC236}">
                  <a16:creationId xmlns:a16="http://schemas.microsoft.com/office/drawing/2014/main" id="{99434575-E759-470F-A412-8B8F12480010}"/>
                </a:ext>
              </a:extLst>
            </p:cNvPr>
            <p:cNvSpPr/>
            <p:nvPr/>
          </p:nvSpPr>
          <p:spPr>
            <a:xfrm>
              <a:off x="3441137" y="3684774"/>
              <a:ext cx="247060" cy="325403"/>
            </a:xfrm>
            <a:prstGeom prst="borderCallout1">
              <a:avLst>
                <a:gd name="adj1" fmla="val 51227"/>
                <a:gd name="adj2" fmla="val 2"/>
                <a:gd name="adj3" fmla="val 151128"/>
                <a:gd name="adj4" fmla="val -102599"/>
              </a:avLst>
            </a:prstGeom>
            <a:ln w="3175"/>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Aft>
                  <a:spcPts val="0"/>
                </a:spcAft>
              </a:pPr>
              <a:r>
                <a:rPr lang="en-US" sz="1000" kern="1200">
                  <a:solidFill>
                    <a:srgbClr val="000000"/>
                  </a:solidFill>
                  <a:effectLst/>
                  <a:ea typeface="Times New Roman" panose="02020603050405020304" pitchFamily="18" charset="0"/>
                  <a:cs typeface="Arial" panose="020B0604020202020204" pitchFamily="34" charset="0"/>
                </a:rPr>
                <a:t>3</a:t>
              </a:r>
              <a:endParaRPr lang="ru-RU" sz="1000">
                <a:effectLst/>
                <a:latin typeface="Times New Roman" panose="02020603050405020304" pitchFamily="18" charset="0"/>
                <a:ea typeface="Times New Roman" panose="02020603050405020304" pitchFamily="18" charset="0"/>
              </a:endParaRPr>
            </a:p>
          </p:txBody>
        </p:sp>
        <p:sp>
          <p:nvSpPr>
            <p:cNvPr id="33" name="Выноска 1 99">
              <a:extLst>
                <a:ext uri="{FF2B5EF4-FFF2-40B4-BE49-F238E27FC236}">
                  <a16:creationId xmlns:a16="http://schemas.microsoft.com/office/drawing/2014/main" id="{A89C9E67-A20C-456D-A71A-418044DE3D37}"/>
                </a:ext>
              </a:extLst>
            </p:cNvPr>
            <p:cNvSpPr/>
            <p:nvPr/>
          </p:nvSpPr>
          <p:spPr>
            <a:xfrm>
              <a:off x="3407858" y="0"/>
              <a:ext cx="247060" cy="325403"/>
            </a:xfrm>
            <a:prstGeom prst="borderCallout1">
              <a:avLst>
                <a:gd name="adj1" fmla="val 51227"/>
                <a:gd name="adj2" fmla="val 2"/>
                <a:gd name="adj3" fmla="val 189757"/>
                <a:gd name="adj4" fmla="val -94566"/>
              </a:avLst>
            </a:prstGeom>
            <a:ln w="3175"/>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Aft>
                  <a:spcPts val="0"/>
                </a:spcAft>
              </a:pPr>
              <a:r>
                <a:rPr lang="en-US" sz="1000" kern="1200">
                  <a:solidFill>
                    <a:srgbClr val="000000"/>
                  </a:solidFill>
                  <a:effectLst/>
                  <a:ea typeface="Times New Roman" panose="02020603050405020304" pitchFamily="18" charset="0"/>
                  <a:cs typeface="Arial" panose="020B0604020202020204" pitchFamily="34" charset="0"/>
                </a:rPr>
                <a:t>2</a:t>
              </a:r>
              <a:endParaRPr lang="ru-RU" sz="1000">
                <a:effectLst/>
                <a:latin typeface="Times New Roman" panose="02020603050405020304" pitchFamily="18" charset="0"/>
                <a:ea typeface="Times New Roman" panose="02020603050405020304" pitchFamily="18" charset="0"/>
              </a:endParaRPr>
            </a:p>
          </p:txBody>
        </p:sp>
        <p:sp>
          <p:nvSpPr>
            <p:cNvPr id="34" name="Выноска 1 100">
              <a:extLst>
                <a:ext uri="{FF2B5EF4-FFF2-40B4-BE49-F238E27FC236}">
                  <a16:creationId xmlns:a16="http://schemas.microsoft.com/office/drawing/2014/main" id="{0B3D0E40-DDCC-44ED-864F-E35DCDC93D18}"/>
                </a:ext>
              </a:extLst>
            </p:cNvPr>
            <p:cNvSpPr/>
            <p:nvPr/>
          </p:nvSpPr>
          <p:spPr>
            <a:xfrm>
              <a:off x="5508468" y="1807443"/>
              <a:ext cx="247060" cy="325403"/>
            </a:xfrm>
            <a:prstGeom prst="borderCallout1">
              <a:avLst>
                <a:gd name="adj1" fmla="val 51227"/>
                <a:gd name="adj2" fmla="val 2"/>
                <a:gd name="adj3" fmla="val 182051"/>
                <a:gd name="adj4" fmla="val -113136"/>
              </a:avLst>
            </a:prstGeom>
            <a:ln w="3175"/>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Aft>
                  <a:spcPts val="0"/>
                </a:spcAft>
              </a:pPr>
              <a:r>
                <a:rPr lang="en-US" sz="1000" kern="1200">
                  <a:solidFill>
                    <a:srgbClr val="000000"/>
                  </a:solidFill>
                  <a:effectLst/>
                  <a:ea typeface="Times New Roman" panose="02020603050405020304" pitchFamily="18" charset="0"/>
                  <a:cs typeface="Arial" panose="020B0604020202020204" pitchFamily="34" charset="0"/>
                </a:rPr>
                <a:t>1</a:t>
              </a:r>
              <a:endParaRPr lang="ru-RU" sz="1000">
                <a:effectLst/>
                <a:latin typeface="Times New Roman" panose="02020603050405020304" pitchFamily="18" charset="0"/>
                <a:ea typeface="Times New Roman" panose="02020603050405020304" pitchFamily="18" charset="0"/>
              </a:endParaRPr>
            </a:p>
          </p:txBody>
        </p:sp>
        <p:sp>
          <p:nvSpPr>
            <p:cNvPr id="35" name="Прямоугольник 34">
              <a:extLst>
                <a:ext uri="{FF2B5EF4-FFF2-40B4-BE49-F238E27FC236}">
                  <a16:creationId xmlns:a16="http://schemas.microsoft.com/office/drawing/2014/main" id="{88002805-3758-4E37-A643-B592583DE76A}"/>
                </a:ext>
              </a:extLst>
            </p:cNvPr>
            <p:cNvSpPr/>
            <p:nvPr/>
          </p:nvSpPr>
          <p:spPr>
            <a:xfrm>
              <a:off x="5174353" y="2354385"/>
              <a:ext cx="85614" cy="160516"/>
            </a:xfrm>
            <a:prstGeom prst="rect">
              <a:avLst/>
            </a:prstGeom>
            <a:solidFill>
              <a:schemeClr val="bg1"/>
            </a:solidFill>
            <a:ln>
              <a:solidFill>
                <a:srgbClr val="1B3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cxnSp>
          <p:nvCxnSpPr>
            <p:cNvPr id="36" name="Прямая со стрелкой 35">
              <a:extLst>
                <a:ext uri="{FF2B5EF4-FFF2-40B4-BE49-F238E27FC236}">
                  <a16:creationId xmlns:a16="http://schemas.microsoft.com/office/drawing/2014/main" id="{C25E8554-BFB5-4EA5-BB71-D83A802CC919}"/>
                </a:ext>
              </a:extLst>
            </p:cNvPr>
            <p:cNvCxnSpPr>
              <a:cxnSpLocks/>
            </p:cNvCxnSpPr>
            <p:nvPr/>
          </p:nvCxnSpPr>
          <p:spPr>
            <a:xfrm rot="16200000" flipV="1">
              <a:off x="4877765" y="2871540"/>
              <a:ext cx="0" cy="687616"/>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28">
              <a:extLst>
                <a:ext uri="{FF2B5EF4-FFF2-40B4-BE49-F238E27FC236}">
                  <a16:creationId xmlns:a16="http://schemas.microsoft.com/office/drawing/2014/main" id="{60FCCA0D-799E-4BE7-983E-A3E2D5EE926E}"/>
                </a:ext>
              </a:extLst>
            </p:cNvPr>
            <p:cNvSpPr txBox="1"/>
            <p:nvPr/>
          </p:nvSpPr>
          <p:spPr>
            <a:xfrm rot="10800000" flipV="1">
              <a:off x="4590043" y="2922814"/>
              <a:ext cx="711288" cy="338554"/>
            </a:xfrm>
            <a:prstGeom prst="rect">
              <a:avLst/>
            </a:prstGeom>
            <a:noFill/>
          </p:spPr>
          <p:txBody>
            <a:bodyPr wrap="square" rtlCol="0">
              <a:noAutofit/>
            </a:bodyPr>
            <a:lstStyle/>
            <a:p>
              <a:pPr algn="l">
                <a:lnSpc>
                  <a:spcPts val="12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 </a:t>
              </a: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endParaRPr lang="ru-RU" sz="1000">
                <a:effectLst/>
                <a:latin typeface="Times New Roman" panose="02020603050405020304" pitchFamily="18" charset="0"/>
                <a:ea typeface="Times New Roman" panose="02020603050405020304" pitchFamily="18" charset="0"/>
              </a:endParaRPr>
            </a:p>
          </p:txBody>
        </p:sp>
        <p:cxnSp>
          <p:nvCxnSpPr>
            <p:cNvPr id="38" name="Прямая соединительная линия 37">
              <a:extLst>
                <a:ext uri="{FF2B5EF4-FFF2-40B4-BE49-F238E27FC236}">
                  <a16:creationId xmlns:a16="http://schemas.microsoft.com/office/drawing/2014/main" id="{1D411BB5-DACE-4E03-ACDE-0BBAF96241CC}"/>
                </a:ext>
              </a:extLst>
            </p:cNvPr>
            <p:cNvCxnSpPr>
              <a:cxnSpLocks/>
            </p:cNvCxnSpPr>
            <p:nvPr/>
          </p:nvCxnSpPr>
          <p:spPr>
            <a:xfrm flipH="1">
              <a:off x="0" y="2430723"/>
              <a:ext cx="5544791" cy="0"/>
            </a:xfrm>
            <a:prstGeom prst="line">
              <a:avLst/>
            </a:prstGeom>
            <a:ln>
              <a:solidFill>
                <a:srgbClr val="000000"/>
              </a:solidFill>
              <a:prstDash val="lgDashDot"/>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0CA5C2FB-EE40-4CF9-AD3E-286660326B41}"/>
                </a:ext>
              </a:extLst>
            </p:cNvPr>
            <p:cNvCxnSpPr>
              <a:cxnSpLocks/>
            </p:cNvCxnSpPr>
            <p:nvPr/>
          </p:nvCxnSpPr>
          <p:spPr>
            <a:xfrm>
              <a:off x="5221573" y="2309943"/>
              <a:ext cx="0" cy="98141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7" name="Прямоугольник 6">
            <a:extLst>
              <a:ext uri="{FF2B5EF4-FFF2-40B4-BE49-F238E27FC236}">
                <a16:creationId xmlns:a16="http://schemas.microsoft.com/office/drawing/2014/main" id="{BE73C68F-A989-41F5-BB82-3A69D298984A}"/>
              </a:ext>
            </a:extLst>
          </p:cNvPr>
          <p:cNvSpPr/>
          <p:nvPr/>
        </p:nvSpPr>
        <p:spPr>
          <a:xfrm>
            <a:off x="418780" y="5842166"/>
            <a:ext cx="6876787" cy="307777"/>
          </a:xfrm>
          <a:prstGeom prst="rect">
            <a:avLst/>
          </a:prstGeom>
        </p:spPr>
        <p:txBody>
          <a:bodyPr wrap="square">
            <a:spAutoFit/>
          </a:bodyPr>
          <a:lstStyle/>
          <a:p>
            <a:r>
              <a:rPr lang="en-US" sz="1400" dirty="0"/>
              <a:t>1 - Anemometer (constantly monitor center location); 2,3 - Anemometers (side location)</a:t>
            </a:r>
          </a:p>
        </p:txBody>
      </p:sp>
      <p:sp>
        <p:nvSpPr>
          <p:cNvPr id="40" name="TextBox 39">
            <a:extLst>
              <a:ext uri="{FF2B5EF4-FFF2-40B4-BE49-F238E27FC236}">
                <a16:creationId xmlns:a16="http://schemas.microsoft.com/office/drawing/2014/main" id="{0C1E4BAB-B829-472A-A47A-7841132E696F}"/>
              </a:ext>
            </a:extLst>
          </p:cNvPr>
          <p:cNvSpPr txBox="1"/>
          <p:nvPr/>
        </p:nvSpPr>
        <p:spPr>
          <a:xfrm>
            <a:off x="7508265" y="1579585"/>
            <a:ext cx="4387367" cy="4478149"/>
          </a:xfrm>
          <a:prstGeom prst="rect">
            <a:avLst/>
          </a:prstGeom>
          <a:noFill/>
        </p:spPr>
        <p:txBody>
          <a:bodyPr wrap="square" rtlCol="0">
            <a:spAutoFit/>
          </a:bodyPr>
          <a:lstStyle/>
          <a:p>
            <a:r>
              <a:rPr lang="en-US" sz="1900" b="1" dirty="0"/>
              <a:t>Test conditions:</a:t>
            </a:r>
          </a:p>
          <a:p>
            <a:pPr marL="285750" indent="-285750">
              <a:buFont typeface="Wingdings" panose="05000000000000000000" pitchFamily="2" charset="2"/>
              <a:buChar char="ü"/>
            </a:pPr>
            <a:r>
              <a:rPr lang="en-US" sz="1900" dirty="0"/>
              <a:t>wind velocity 2.0±1 m/s</a:t>
            </a:r>
          </a:p>
          <a:p>
            <a:pPr marL="285750" indent="-285750">
              <a:buFont typeface="Wingdings" panose="05000000000000000000" pitchFamily="2" charset="2"/>
              <a:buChar char="ü"/>
            </a:pPr>
            <a:r>
              <a:rPr lang="en-US" sz="1900" dirty="0"/>
              <a:t>velocity difference between  anemometers 1, 2 and 3  not more than 15%</a:t>
            </a:r>
          </a:p>
          <a:p>
            <a:endParaRPr lang="en-US" sz="1900" dirty="0"/>
          </a:p>
          <a:p>
            <a:r>
              <a:rPr lang="en-US" sz="1900" b="1" dirty="0"/>
              <a:t>HVAC mode:</a:t>
            </a:r>
            <a:endParaRPr lang="en-US" sz="1900" dirty="0"/>
          </a:p>
          <a:p>
            <a:pPr marL="266700" lvl="1" indent="-266700">
              <a:buFont typeface="Wingdings" panose="05000000000000000000" pitchFamily="2" charset="2"/>
              <a:buChar char="ü"/>
            </a:pPr>
            <a:r>
              <a:rPr lang="en-US" sz="1900" dirty="0"/>
              <a:t>recirculation: ON</a:t>
            </a:r>
          </a:p>
          <a:p>
            <a:pPr marL="266700" lvl="1" indent="-266700">
              <a:buFont typeface="Wingdings" panose="05000000000000000000" pitchFamily="2" charset="2"/>
              <a:buChar char="ü"/>
            </a:pPr>
            <a:r>
              <a:rPr lang="en-US" sz="1900" dirty="0"/>
              <a:t>air conditioner: OFF</a:t>
            </a:r>
          </a:p>
          <a:p>
            <a:pPr marL="266700" lvl="1" indent="-266700">
              <a:buFont typeface="Wingdings" panose="05000000000000000000" pitchFamily="2" charset="2"/>
              <a:buChar char="ü"/>
            </a:pPr>
            <a:r>
              <a:rPr lang="en-US" sz="1900" dirty="0"/>
              <a:t>ventilator speed: MAXIMAL</a:t>
            </a:r>
          </a:p>
          <a:p>
            <a:pPr marL="266700" lvl="1" indent="-266700">
              <a:buFont typeface="Wingdings" panose="05000000000000000000" pitchFamily="2" charset="2"/>
              <a:buChar char="ü"/>
            </a:pPr>
            <a:r>
              <a:rPr lang="en-US" sz="1900" dirty="0"/>
              <a:t>outside air flaps: closed</a:t>
            </a:r>
          </a:p>
          <a:p>
            <a:pPr marL="266700" lvl="1" indent="-266700">
              <a:buFont typeface="Wingdings" panose="05000000000000000000" pitchFamily="2" charset="2"/>
              <a:buChar char="ü"/>
            </a:pPr>
            <a:r>
              <a:rPr lang="en-US" sz="1900" dirty="0"/>
              <a:t>temperature setting: manual and coolest level</a:t>
            </a:r>
          </a:p>
          <a:p>
            <a:pPr marL="266700" lvl="1" indent="-266700">
              <a:buFont typeface="Wingdings" panose="05000000000000000000" pitchFamily="2" charset="2"/>
              <a:buChar char="ü"/>
            </a:pPr>
            <a:r>
              <a:rPr lang="en-US" sz="1900" dirty="0"/>
              <a:t>dashboard vent: all open and horizontal</a:t>
            </a:r>
          </a:p>
          <a:p>
            <a:pPr marL="266700" lvl="1" indent="-266700">
              <a:buFont typeface="Wingdings" panose="05000000000000000000" pitchFamily="2" charset="2"/>
              <a:buChar char="ü"/>
            </a:pPr>
            <a:r>
              <a:rPr lang="en-US" sz="1900" dirty="0"/>
              <a:t>rear vents: closed</a:t>
            </a:r>
          </a:p>
        </p:txBody>
      </p:sp>
      <p:sp>
        <p:nvSpPr>
          <p:cNvPr id="9" name="Прямоугольник 8">
            <a:extLst>
              <a:ext uri="{FF2B5EF4-FFF2-40B4-BE49-F238E27FC236}">
                <a16:creationId xmlns:a16="http://schemas.microsoft.com/office/drawing/2014/main" id="{1364834D-E3ED-4315-B861-379C6F7101BC}"/>
              </a:ext>
            </a:extLst>
          </p:cNvPr>
          <p:cNvSpPr/>
          <p:nvPr/>
        </p:nvSpPr>
        <p:spPr>
          <a:xfrm>
            <a:off x="368771" y="6179482"/>
            <a:ext cx="8867128" cy="384721"/>
          </a:xfrm>
          <a:prstGeom prst="rect">
            <a:avLst/>
          </a:prstGeom>
        </p:spPr>
        <p:txBody>
          <a:bodyPr wrap="square">
            <a:spAutoFit/>
          </a:bodyPr>
          <a:lstStyle/>
          <a:p>
            <a:r>
              <a:rPr lang="en-US" sz="1900" dirty="0"/>
              <a:t>It is acceptable to use air blower to simulate air movement around tested vehicle</a:t>
            </a:r>
            <a:endParaRPr lang="ru-RU" sz="1900" dirty="0"/>
          </a:p>
        </p:txBody>
      </p:sp>
    </p:spTree>
    <p:extLst>
      <p:ext uri="{BB962C8B-B14F-4D97-AF65-F5344CB8AC3E}">
        <p14:creationId xmlns:p14="http://schemas.microsoft.com/office/powerpoint/2010/main" val="26992773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13995" y="96096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7.HVAC Modes / 8.Test Procedure</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424866"/>
            <a:ext cx="11748563" cy="515348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228600" indent="-228600">
              <a:buFont typeface="+mj-lt"/>
              <a:buAutoNum type="arabicPeriod"/>
            </a:pPr>
            <a:endParaRPr lang="en-US" dirty="0">
              <a:solidFill>
                <a:schemeClr val="tx1"/>
              </a:solidFill>
            </a:endParaRPr>
          </a:p>
          <a:p>
            <a:pPr marL="228600" indent="-228600">
              <a:buFont typeface="+mj-lt"/>
              <a:buAutoNum type="arabicPeriod"/>
            </a:pPr>
            <a:r>
              <a:rPr lang="en-US" dirty="0">
                <a:solidFill>
                  <a:schemeClr val="tx1"/>
                </a:solidFill>
              </a:rPr>
              <a:t>Insure the wind speed is equal to 2±1 m/s in case of testing at natural air movement.</a:t>
            </a:r>
            <a:endParaRPr lang="ru-RU" dirty="0">
              <a:solidFill>
                <a:schemeClr val="tx1"/>
              </a:solidFill>
            </a:endParaRPr>
          </a:p>
          <a:p>
            <a:pPr marL="228600" indent="-228600">
              <a:buFont typeface="+mj-lt"/>
              <a:buAutoNum type="arabicPeriod"/>
            </a:pPr>
            <a:r>
              <a:rPr lang="en-US" dirty="0">
                <a:solidFill>
                  <a:schemeClr val="tx1"/>
                </a:solidFill>
              </a:rPr>
              <a:t>Park the vehicle in a position so the wind direction achieves a linear speed of air perpendicular to the rear of the test vehicle.</a:t>
            </a:r>
            <a:endParaRPr lang="ru-RU" dirty="0">
              <a:solidFill>
                <a:schemeClr val="tx1"/>
              </a:solidFill>
            </a:endParaRPr>
          </a:p>
          <a:p>
            <a:pPr marL="228600" indent="-228600">
              <a:buFont typeface="+mj-lt"/>
              <a:buAutoNum type="arabicPeriod"/>
            </a:pPr>
            <a:r>
              <a:rPr lang="en-US" dirty="0">
                <a:solidFill>
                  <a:schemeClr val="tx1"/>
                </a:solidFill>
              </a:rPr>
              <a:t>Locate the sensors to the center point behind the test vehicle to measure wind speed, temperature and humidity. </a:t>
            </a:r>
          </a:p>
          <a:p>
            <a:pPr marL="228600" indent="-228600">
              <a:buFont typeface="+mj-lt"/>
              <a:buAutoNum type="arabicPeriod"/>
            </a:pPr>
            <a:r>
              <a:rPr lang="en-US" dirty="0">
                <a:solidFill>
                  <a:schemeClr val="tx1"/>
                </a:solidFill>
              </a:rPr>
              <a:t>Verify the uniformity of the wind to insure it is constant across the vehicle within the airflow tolerance and perpendicular to the rear of the vehicle. </a:t>
            </a:r>
          </a:p>
          <a:p>
            <a:pPr marL="228600" indent="-228600">
              <a:buFont typeface="+mj-lt"/>
              <a:buAutoNum type="arabicPeriod"/>
            </a:pPr>
            <a:r>
              <a:rPr lang="en-GB" dirty="0">
                <a:solidFill>
                  <a:schemeClr val="tx1"/>
                </a:solidFill>
              </a:rPr>
              <a:t>Start the engine and warm-up vehicle by driving for a minimum 15 minutes.</a:t>
            </a:r>
            <a:endParaRPr lang="ru-RU" dirty="0">
              <a:solidFill>
                <a:schemeClr val="tx1"/>
              </a:solidFill>
            </a:endParaRPr>
          </a:p>
          <a:p>
            <a:pPr marL="228600" indent="-228600">
              <a:buFont typeface="+mj-lt"/>
              <a:buAutoNum type="arabicPeriod"/>
            </a:pPr>
            <a:r>
              <a:rPr lang="en-US" dirty="0">
                <a:solidFill>
                  <a:schemeClr val="tx1"/>
                </a:solidFill>
              </a:rPr>
              <a:t>After warm-up, park the vehicle by backing into the previous position. Set the vehicle’s climate system to air conditioner: OFF; recirculation: ON; outside air flaps: closed: temperature: manual and coolest level; fan: highest level; dashboard vent: all open and horizontal, and rear vents: closed.</a:t>
            </a:r>
            <a:endParaRPr lang="ru-RU" dirty="0">
              <a:solidFill>
                <a:schemeClr val="tx1"/>
              </a:solidFill>
            </a:endParaRPr>
          </a:p>
          <a:p>
            <a:pPr marL="228600" indent="-228600">
              <a:buFont typeface="+mj-lt"/>
              <a:buAutoNum type="arabicPeriod"/>
            </a:pPr>
            <a:r>
              <a:rPr lang="en-US" dirty="0">
                <a:solidFill>
                  <a:schemeClr val="tx1"/>
                </a:solidFill>
              </a:rPr>
              <a:t>With the engine off, ventilate vehicle for 5 minutes with all doors and windows open. Then close the doors and windows. During sampling, no people are inside the test vehicle. </a:t>
            </a:r>
          </a:p>
          <a:p>
            <a:pPr marL="228600" indent="-228600">
              <a:buFont typeface="+mj-lt"/>
              <a:buAutoNum type="arabicPeriod"/>
            </a:pPr>
            <a:r>
              <a:rPr lang="en-US" dirty="0">
                <a:solidFill>
                  <a:schemeClr val="tx1"/>
                </a:solidFill>
              </a:rPr>
              <a:t>With the engine off measure the background pollutant concentrations. </a:t>
            </a:r>
            <a:endParaRPr lang="ru-RU" dirty="0">
              <a:solidFill>
                <a:schemeClr val="tx1"/>
              </a:solidFill>
            </a:endParaRPr>
          </a:p>
          <a:p>
            <a:pPr marL="228600" indent="-228600">
              <a:buFont typeface="+mj-lt"/>
              <a:buAutoNum type="arabicPeriod"/>
            </a:pPr>
            <a:r>
              <a:rPr lang="en-GB" dirty="0">
                <a:solidFill>
                  <a:schemeClr val="tx1"/>
                </a:solidFill>
              </a:rPr>
              <a:t>Open the door, start the engine, confirm the climate system settings, exit and close the door. This operation should take about one minute. Sample air from a location between the front seats for 10 minutes.  </a:t>
            </a:r>
          </a:p>
          <a:p>
            <a:pPr marL="228600" indent="-228600">
              <a:buFont typeface="+mj-lt"/>
              <a:buAutoNum type="arabicPeriod"/>
            </a:pPr>
            <a:r>
              <a:rPr lang="en-GB" dirty="0">
                <a:solidFill>
                  <a:schemeClr val="tx1"/>
                </a:solidFill>
              </a:rPr>
              <a:t>Take another background measurement according to chapter 8.</a:t>
            </a:r>
          </a:p>
          <a:p>
            <a:pPr marL="228600" indent="-228600">
              <a:buFont typeface="+mj-lt"/>
              <a:buAutoNum type="arabicPeriod"/>
            </a:pPr>
            <a:r>
              <a:rPr lang="en-GB" dirty="0">
                <a:solidFill>
                  <a:schemeClr val="tx1"/>
                </a:solidFill>
              </a:rPr>
              <a:t>Vehicle idle test is complete. </a:t>
            </a:r>
            <a:endParaRPr lang="en-US"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655840" y="1401243"/>
            <a:ext cx="288032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Idle test</a:t>
            </a:r>
            <a:endParaRPr lang="ru-RU" sz="2400" b="1"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1286016" y="1434056"/>
            <a:ext cx="683136" cy="645330"/>
          </a:xfrm>
          <a:prstGeom prst="rect">
            <a:avLst/>
          </a:prstGeom>
        </p:spPr>
      </p:pic>
    </p:spTree>
    <p:extLst>
      <p:ext uri="{BB962C8B-B14F-4D97-AF65-F5344CB8AC3E}">
        <p14:creationId xmlns:p14="http://schemas.microsoft.com/office/powerpoint/2010/main" val="42642963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13995" y="96096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7.HVAC Modes / 8.Test Procedure</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424866"/>
            <a:ext cx="11748563" cy="515348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8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284706" y="1443704"/>
            <a:ext cx="3622587"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Constant speed  test</a:t>
            </a:r>
            <a:endParaRPr lang="ru-RU" sz="2400" b="1"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1212496" y="1525313"/>
            <a:ext cx="683136" cy="645330"/>
          </a:xfrm>
          <a:prstGeom prst="rect">
            <a:avLst/>
          </a:prstGeom>
        </p:spPr>
      </p:pic>
      <p:sp>
        <p:nvSpPr>
          <p:cNvPr id="41" name="TextBox 40">
            <a:extLst>
              <a:ext uri="{FF2B5EF4-FFF2-40B4-BE49-F238E27FC236}">
                <a16:creationId xmlns:a16="http://schemas.microsoft.com/office/drawing/2014/main" id="{26008E1B-0AF6-4B24-8A6B-A801CD457145}"/>
              </a:ext>
            </a:extLst>
          </p:cNvPr>
          <p:cNvSpPr txBox="1"/>
          <p:nvPr/>
        </p:nvSpPr>
        <p:spPr>
          <a:xfrm>
            <a:off x="411592" y="2084815"/>
            <a:ext cx="9475694" cy="4493538"/>
          </a:xfrm>
          <a:prstGeom prst="rect">
            <a:avLst/>
          </a:prstGeom>
          <a:noFill/>
        </p:spPr>
        <p:txBody>
          <a:bodyPr wrap="square" rtlCol="0">
            <a:spAutoFit/>
          </a:bodyPr>
          <a:lstStyle/>
          <a:p>
            <a:pPr marL="342900" indent="-342900">
              <a:buFont typeface="+mj-lt"/>
              <a:buAutoNum type="arabicPeriod"/>
            </a:pPr>
            <a:r>
              <a:rPr lang="en-US" sz="2600" dirty="0"/>
              <a:t>Speed modes:</a:t>
            </a:r>
          </a:p>
          <a:p>
            <a:pPr marL="800100" lvl="1" indent="-342900">
              <a:buFont typeface="Wingdings" panose="05000000000000000000" pitchFamily="2" charset="2"/>
              <a:buChar char="ü"/>
            </a:pPr>
            <a:r>
              <a:rPr lang="en-US" sz="2600" dirty="0"/>
              <a:t>50 km/h  (city traffic)</a:t>
            </a:r>
          </a:p>
          <a:p>
            <a:pPr marL="800100" lvl="1" indent="-342900">
              <a:buFont typeface="Wingdings" panose="05000000000000000000" pitchFamily="2" charset="2"/>
              <a:buChar char="ü"/>
            </a:pPr>
            <a:r>
              <a:rPr lang="en-US" sz="2600" dirty="0"/>
              <a:t>130 km/h (highway)</a:t>
            </a:r>
          </a:p>
          <a:p>
            <a:pPr marL="457200" indent="-457200">
              <a:buFont typeface="+mj-lt"/>
              <a:buAutoNum type="arabicPeriod"/>
            </a:pPr>
            <a:r>
              <a:rPr lang="en-US" sz="2600" dirty="0"/>
              <a:t>HVAC mode: </a:t>
            </a:r>
          </a:p>
          <a:p>
            <a:pPr marL="914400" lvl="1" indent="-457200">
              <a:buFont typeface="Wingdings" panose="05000000000000000000" pitchFamily="2" charset="2"/>
              <a:buChar char="ü"/>
            </a:pPr>
            <a:r>
              <a:rPr lang="en-US" sz="2600" dirty="0"/>
              <a:t>air conditioner: OFF</a:t>
            </a:r>
          </a:p>
          <a:p>
            <a:pPr marL="914400" lvl="1" indent="-457200">
              <a:buFont typeface="Wingdings" panose="05000000000000000000" pitchFamily="2" charset="2"/>
              <a:buChar char="ü"/>
            </a:pPr>
            <a:r>
              <a:rPr lang="en-US" sz="2600" dirty="0"/>
              <a:t>recirculation: ON</a:t>
            </a:r>
          </a:p>
          <a:p>
            <a:pPr marL="914400" lvl="1" indent="-457200">
              <a:buFont typeface="Wingdings" panose="05000000000000000000" pitchFamily="2" charset="2"/>
              <a:buChar char="ü"/>
            </a:pPr>
            <a:r>
              <a:rPr lang="en-US" sz="2600" dirty="0"/>
              <a:t>ventilator speed: MAXIMAL</a:t>
            </a:r>
          </a:p>
          <a:p>
            <a:pPr marL="914400" lvl="1" indent="-457200">
              <a:buFont typeface="Wingdings" panose="05000000000000000000" pitchFamily="2" charset="2"/>
              <a:buChar char="ü"/>
            </a:pPr>
            <a:r>
              <a:rPr lang="en-US" sz="2600" dirty="0"/>
              <a:t>outside air flaps: closed</a:t>
            </a:r>
          </a:p>
          <a:p>
            <a:pPr marL="914400" lvl="1" indent="-457200">
              <a:buFont typeface="Wingdings" panose="05000000000000000000" pitchFamily="2" charset="2"/>
              <a:buChar char="ü"/>
            </a:pPr>
            <a:r>
              <a:rPr lang="en-US" sz="2600" dirty="0"/>
              <a:t>temperature setting: </a:t>
            </a:r>
            <a:r>
              <a:rPr lang="ru-RU" sz="2600" dirty="0"/>
              <a:t>20</a:t>
            </a:r>
            <a:r>
              <a:rPr lang="en-US" sz="2600" dirty="0"/>
              <a:t>±2</a:t>
            </a:r>
            <a:r>
              <a:rPr lang="en-US" sz="2600" baseline="30000" dirty="0"/>
              <a:t>o</a:t>
            </a:r>
            <a:r>
              <a:rPr lang="en-US" sz="2600" dirty="0"/>
              <a:t>C</a:t>
            </a:r>
          </a:p>
          <a:p>
            <a:pPr marL="914400" lvl="1" indent="-457200">
              <a:buFont typeface="Wingdings" panose="05000000000000000000" pitchFamily="2" charset="2"/>
              <a:buChar char="ü"/>
            </a:pPr>
            <a:r>
              <a:rPr lang="en-US" sz="2600" dirty="0"/>
              <a:t>dashboard vent: all open and horizontal</a:t>
            </a:r>
          </a:p>
          <a:p>
            <a:pPr marL="914400" lvl="1" indent="-457200">
              <a:buFont typeface="Wingdings" panose="05000000000000000000" pitchFamily="2" charset="2"/>
              <a:buChar char="ü"/>
            </a:pPr>
            <a:r>
              <a:rPr lang="en-US" sz="2600" dirty="0"/>
              <a:t>rear vents: closed</a:t>
            </a:r>
          </a:p>
        </p:txBody>
      </p:sp>
      <p:sp>
        <p:nvSpPr>
          <p:cNvPr id="42" name="Прямоугольник 41">
            <a:extLst>
              <a:ext uri="{FF2B5EF4-FFF2-40B4-BE49-F238E27FC236}">
                <a16:creationId xmlns:a16="http://schemas.microsoft.com/office/drawing/2014/main" id="{61E455DF-5A97-49C5-B0A8-55014BEDF52D}"/>
              </a:ext>
            </a:extLst>
          </p:cNvPr>
          <p:cNvSpPr/>
          <p:nvPr/>
        </p:nvSpPr>
        <p:spPr>
          <a:xfrm>
            <a:off x="225953" y="3761915"/>
            <a:ext cx="11740096" cy="3595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288925">
              <a:buFont typeface="Wingdings" panose="05000000000000000000" pitchFamily="2" charset="2"/>
              <a:buChar char="ü"/>
            </a:pPr>
            <a:r>
              <a:rPr lang="en-US" sz="2600" dirty="0">
                <a:solidFill>
                  <a:schemeClr val="tx1"/>
                </a:solidFill>
              </a:rPr>
              <a:t>  air conditioner: OFF (option is ON)</a:t>
            </a:r>
          </a:p>
        </p:txBody>
      </p:sp>
      <p:sp>
        <p:nvSpPr>
          <p:cNvPr id="43" name="Прямоугольник 42">
            <a:extLst>
              <a:ext uri="{FF2B5EF4-FFF2-40B4-BE49-F238E27FC236}">
                <a16:creationId xmlns:a16="http://schemas.microsoft.com/office/drawing/2014/main" id="{1161E8A4-EDBE-4253-8AF1-B4D364FB90BE}"/>
              </a:ext>
            </a:extLst>
          </p:cNvPr>
          <p:cNvSpPr/>
          <p:nvPr/>
        </p:nvSpPr>
        <p:spPr>
          <a:xfrm>
            <a:off x="217485" y="2925191"/>
            <a:ext cx="11757030" cy="3595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288925">
              <a:buFont typeface="Wingdings" panose="05000000000000000000" pitchFamily="2" charset="2"/>
              <a:buChar char="ü"/>
            </a:pPr>
            <a:r>
              <a:rPr lang="en-US" sz="2600" dirty="0">
                <a:solidFill>
                  <a:schemeClr val="tx1"/>
                </a:solidFill>
              </a:rPr>
              <a:t> 130 km/h (options: 90 or 110 km/h)</a:t>
            </a:r>
          </a:p>
        </p:txBody>
      </p:sp>
    </p:spTree>
    <p:extLst>
      <p:ext uri="{BB962C8B-B14F-4D97-AF65-F5344CB8AC3E}">
        <p14:creationId xmlns:p14="http://schemas.microsoft.com/office/powerpoint/2010/main" val="8551854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13995" y="96096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7.HVAC Modes / 8.Test Procedure</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424866"/>
            <a:ext cx="11748563" cy="515348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228600" indent="-228600">
              <a:buFont typeface="+mj-lt"/>
              <a:buAutoNum type="arabicPeriod"/>
            </a:pPr>
            <a:endParaRPr lang="en-US" dirty="0">
              <a:solidFill>
                <a:schemeClr val="tx1"/>
              </a:solidFill>
            </a:endParaRPr>
          </a:p>
          <a:p>
            <a:pPr marL="228600" indent="-228600">
              <a:buFont typeface="+mj-lt"/>
              <a:buAutoNum type="arabicPeriod"/>
            </a:pPr>
            <a:endParaRPr lang="en-US" dirty="0">
              <a:solidFill>
                <a:schemeClr val="tx1"/>
              </a:solidFill>
            </a:endParaRPr>
          </a:p>
          <a:p>
            <a:pPr marL="228600" indent="-228600">
              <a:buFont typeface="+mj-lt"/>
              <a:buAutoNum type="arabicPeriod"/>
            </a:pPr>
            <a:endParaRPr lang="en-US" dirty="0">
              <a:solidFill>
                <a:schemeClr val="tx1"/>
              </a:solidFill>
            </a:endParaRPr>
          </a:p>
          <a:p>
            <a:pPr marL="228600" indent="-228600">
              <a:buFont typeface="+mj-lt"/>
              <a:buAutoNum type="arabicPeriod"/>
            </a:pPr>
            <a:r>
              <a:rPr lang="en-US" sz="1900" dirty="0">
                <a:solidFill>
                  <a:schemeClr val="tx1"/>
                </a:solidFill>
              </a:rPr>
              <a:t>Start the engine and warm-up vehicle by driving for a minimum 15 minutes.</a:t>
            </a:r>
          </a:p>
          <a:p>
            <a:pPr marL="228600" indent="-228600">
              <a:buFont typeface="+mj-lt"/>
              <a:buAutoNum type="arabicPeriod"/>
            </a:pPr>
            <a:r>
              <a:rPr lang="en-US" sz="1900" dirty="0">
                <a:solidFill>
                  <a:schemeClr val="tx1"/>
                </a:solidFill>
              </a:rPr>
              <a:t>After warm-up, park the vehicle and set the vehicle’s climate system to air conditioner: </a:t>
            </a:r>
            <a:r>
              <a:rPr lang="en-US" sz="1900" dirty="0">
                <a:solidFill>
                  <a:srgbClr val="FFC000"/>
                </a:solidFill>
              </a:rPr>
              <a:t>OFF</a:t>
            </a:r>
            <a:r>
              <a:rPr lang="en-US" sz="1900" dirty="0">
                <a:solidFill>
                  <a:schemeClr val="tx1"/>
                </a:solidFill>
              </a:rPr>
              <a:t>; recirculation: ON; outside air flaps: closed; temperature: 20±2</a:t>
            </a:r>
            <a:r>
              <a:rPr lang="en-US" sz="1900" baseline="30000" dirty="0">
                <a:solidFill>
                  <a:schemeClr val="tx1"/>
                </a:solidFill>
              </a:rPr>
              <a:t>o</a:t>
            </a:r>
            <a:r>
              <a:rPr lang="en-US" sz="1900" dirty="0">
                <a:solidFill>
                  <a:schemeClr val="tx1"/>
                </a:solidFill>
              </a:rPr>
              <a:t>C; fan: highest level; dashboard vent: all open and horizontal, and rear seat vents: closed.</a:t>
            </a:r>
          </a:p>
          <a:p>
            <a:pPr marL="228600" indent="-228600">
              <a:buFont typeface="+mj-lt"/>
              <a:buAutoNum type="arabicPeriod"/>
            </a:pPr>
            <a:r>
              <a:rPr lang="en-US" sz="1900" dirty="0">
                <a:solidFill>
                  <a:schemeClr val="tx1"/>
                </a:solidFill>
              </a:rPr>
              <a:t>With the engine off, ventilate vehicle for 5 minutes with all doors and windows open. Then close the doors and windows. </a:t>
            </a:r>
          </a:p>
          <a:p>
            <a:pPr marL="228600" indent="-228600">
              <a:buFont typeface="+mj-lt"/>
              <a:buAutoNum type="arabicPeriod"/>
            </a:pPr>
            <a:r>
              <a:rPr lang="en-US" sz="1900" dirty="0">
                <a:solidFill>
                  <a:schemeClr val="tx1"/>
                </a:solidFill>
              </a:rPr>
              <a:t>With the engine off measure the background pollutant concentrations. </a:t>
            </a:r>
          </a:p>
          <a:p>
            <a:pPr marL="228600" indent="-228600">
              <a:buFont typeface="+mj-lt"/>
              <a:buAutoNum type="arabicPeriod"/>
            </a:pPr>
            <a:r>
              <a:rPr lang="en-US" sz="1900" dirty="0">
                <a:solidFill>
                  <a:schemeClr val="tx1"/>
                </a:solidFill>
              </a:rPr>
              <a:t>Start the engine, confirm the climate system settings. Start driving and accelerate smoothly to a speed of 50 km/h. Measure the vehicle interior pollutant concentration level. Sample air from a location between the front seats for 10 minutes.</a:t>
            </a:r>
          </a:p>
          <a:p>
            <a:pPr marL="228600" indent="-228600">
              <a:buFont typeface="+mj-lt"/>
              <a:buAutoNum type="arabicPeriod"/>
            </a:pPr>
            <a:r>
              <a:rPr lang="en-US" sz="1900" dirty="0">
                <a:solidFill>
                  <a:schemeClr val="tx1"/>
                </a:solidFill>
              </a:rPr>
              <a:t>Repeat measurement in accordance with item 5 at a speed of </a:t>
            </a:r>
            <a:r>
              <a:rPr lang="en-US" sz="1900" dirty="0">
                <a:solidFill>
                  <a:srgbClr val="FFC000"/>
                </a:solidFill>
              </a:rPr>
              <a:t>130 km/h</a:t>
            </a:r>
            <a:r>
              <a:rPr lang="en-US" sz="1900" dirty="0">
                <a:solidFill>
                  <a:schemeClr val="tx1"/>
                </a:solidFill>
              </a:rPr>
              <a:t>. </a:t>
            </a:r>
          </a:p>
          <a:p>
            <a:pPr marL="228600" indent="-228600">
              <a:buFont typeface="+mj-lt"/>
              <a:buAutoNum type="arabicPeriod"/>
            </a:pPr>
            <a:r>
              <a:rPr lang="en-GB" sz="1900" dirty="0">
                <a:solidFill>
                  <a:schemeClr val="tx1"/>
                </a:solidFill>
              </a:rPr>
              <a:t>Take another background measurement according to chapter 4.</a:t>
            </a:r>
          </a:p>
          <a:p>
            <a:pPr marL="228600" indent="-228600">
              <a:buFont typeface="+mj-lt"/>
              <a:buAutoNum type="arabicPeriod"/>
            </a:pPr>
            <a:r>
              <a:rPr lang="en-US" sz="1900" dirty="0">
                <a:solidFill>
                  <a:schemeClr val="tx1"/>
                </a:solidFill>
              </a:rPr>
              <a:t>Stop all measurements, park the vehicle and switch engine off.</a:t>
            </a:r>
          </a:p>
          <a:p>
            <a:pPr marL="228600" indent="-228600">
              <a:buFont typeface="+mj-lt"/>
              <a:buAutoNum type="arabicPeriod"/>
            </a:pPr>
            <a:r>
              <a:rPr lang="en-US" sz="1900" dirty="0">
                <a:solidFill>
                  <a:schemeClr val="tx1"/>
                </a:solidFill>
              </a:rPr>
              <a:t>Vehicle constant speed test is complete.</a:t>
            </a:r>
          </a:p>
        </p:txBody>
      </p:sp>
      <p:sp>
        <p:nvSpPr>
          <p:cNvPr id="19" name="TextBox 18"/>
          <p:cNvSpPr txBox="1"/>
          <p:nvPr/>
        </p:nvSpPr>
        <p:spPr>
          <a:xfrm>
            <a:off x="4222562" y="1424866"/>
            <a:ext cx="3746875"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Constant speed  test</a:t>
            </a:r>
            <a:endParaRPr lang="ru-RU" sz="2400" b="1"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1212496" y="1525313"/>
            <a:ext cx="683136" cy="645330"/>
          </a:xfrm>
          <a:prstGeom prst="rect">
            <a:avLst/>
          </a:prstGeom>
        </p:spPr>
      </p:pic>
    </p:spTree>
    <p:extLst>
      <p:ext uri="{BB962C8B-B14F-4D97-AF65-F5344CB8AC3E}">
        <p14:creationId xmlns:p14="http://schemas.microsoft.com/office/powerpoint/2010/main" val="30494816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9. Measurement Methods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40483947"/>
              </p:ext>
            </p:extLst>
          </p:nvPr>
        </p:nvGraphicFramePr>
        <p:xfrm>
          <a:off x="140806" y="1884336"/>
          <a:ext cx="11879271" cy="4619914"/>
        </p:xfrm>
        <a:graphic>
          <a:graphicData uri="http://schemas.openxmlformats.org/drawingml/2006/table">
            <a:tbl>
              <a:tblPr firstRow="1" firstCol="1" bandCol="1"/>
              <a:tblGrid>
                <a:gridCol w="1509894">
                  <a:extLst>
                    <a:ext uri="{9D8B030D-6E8A-4147-A177-3AD203B41FA5}">
                      <a16:colId xmlns:a16="http://schemas.microsoft.com/office/drawing/2014/main" val="20000"/>
                    </a:ext>
                  </a:extLst>
                </a:gridCol>
                <a:gridCol w="5768566">
                  <a:extLst>
                    <a:ext uri="{9D8B030D-6E8A-4147-A177-3AD203B41FA5}">
                      <a16:colId xmlns:a16="http://schemas.microsoft.com/office/drawing/2014/main" val="20001"/>
                    </a:ext>
                  </a:extLst>
                </a:gridCol>
                <a:gridCol w="4600811">
                  <a:extLst>
                    <a:ext uri="{9D8B030D-6E8A-4147-A177-3AD203B41FA5}">
                      <a16:colId xmlns:a16="http://schemas.microsoft.com/office/drawing/2014/main" val="20002"/>
                    </a:ext>
                  </a:extLst>
                </a:gridCol>
              </a:tblGrid>
              <a:tr h="5081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800" b="1" i="0" u="none" strike="noStrike" dirty="0">
                          <a:solidFill>
                            <a:srgbClr val="000000"/>
                          </a:solidFill>
                          <a:effectLst/>
                          <a:latin typeface="Arial" panose="020B0604020202020204" pitchFamily="34" charset="0"/>
                        </a:rPr>
                        <a:t>Substances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fontAlgn="ctr">
                        <a:buFont typeface="Arial" panose="020B0604020202020204" pitchFamily="34" charset="0"/>
                        <a:buNone/>
                      </a:pPr>
                      <a:r>
                        <a:rPr lang="en-US" sz="1800" b="1" i="0" u="none" strike="noStrike" dirty="0">
                          <a:solidFill>
                            <a:srgbClr val="000000"/>
                          </a:solidFill>
                          <a:effectLst/>
                          <a:latin typeface="Arial" panose="020B0604020202020204" pitchFamily="34" charset="0"/>
                        </a:rPr>
                        <a:t>Proposed</a:t>
                      </a:r>
                      <a:r>
                        <a:rPr lang="en-US" sz="1800" b="1" i="0" u="none" strike="noStrike" baseline="0" dirty="0">
                          <a:solidFill>
                            <a:srgbClr val="000000"/>
                          </a:solidFill>
                          <a:effectLst/>
                          <a:latin typeface="Arial" panose="020B0604020202020204" pitchFamily="34" charset="0"/>
                        </a:rPr>
                        <a:t> measuring methods</a:t>
                      </a:r>
                      <a:endParaRPr lang="en-US" sz="1800" b="1" i="0" u="none" strike="noStrike" dirty="0">
                        <a:solidFill>
                          <a:srgbClr val="000000"/>
                        </a:solidFill>
                        <a:effectLst/>
                        <a:latin typeface="Arial" panose="020B0604020202020204" pitchFamily="34" charset="0"/>
                      </a:endParaRPr>
                    </a:p>
                  </a:txBody>
                  <a:tcPr marL="9219" marR="9219" marT="9219"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p>
                      <a:pPr marL="0" indent="0" algn="ctr" fontAlgn="ctr">
                        <a:buFont typeface="Arial" panose="020B0604020202020204" pitchFamily="34" charset="0"/>
                        <a:buNone/>
                      </a:pPr>
                      <a:r>
                        <a:rPr lang="en-US" sz="1800" b="1" i="0" u="none" strike="noStrike" dirty="0">
                          <a:solidFill>
                            <a:srgbClr val="000000"/>
                          </a:solidFill>
                          <a:effectLst/>
                          <a:latin typeface="Arial" panose="020B0604020202020204" pitchFamily="34" charset="0"/>
                        </a:rPr>
                        <a:t>Type</a:t>
                      </a:r>
                      <a:r>
                        <a:rPr lang="en-US" sz="1800" b="1" i="0" u="none" strike="noStrike" baseline="0" dirty="0">
                          <a:solidFill>
                            <a:srgbClr val="000000"/>
                          </a:solidFill>
                          <a:effectLst/>
                          <a:latin typeface="Arial" panose="020B0604020202020204" pitchFamily="34" charset="0"/>
                        </a:rPr>
                        <a:t> of analysis</a:t>
                      </a:r>
                      <a:endParaRPr lang="en-US" sz="1800" b="1" i="0" u="none" strike="noStrike" dirty="0">
                        <a:solidFill>
                          <a:srgbClr val="000000"/>
                        </a:solidFill>
                        <a:effectLst/>
                        <a:latin typeface="Arial" panose="020B0604020202020204" pitchFamily="34" charset="0"/>
                      </a:endParaRPr>
                    </a:p>
                  </a:txBody>
                  <a:tcPr marL="9219" marR="9219" marT="921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0"/>
                  </a:ext>
                </a:extLst>
              </a:tr>
              <a:tr h="444779">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800" b="1" i="0" u="none" strike="noStrike" dirty="0">
                          <a:solidFill>
                            <a:srgbClr val="000000"/>
                          </a:solidFill>
                          <a:effectLst/>
                          <a:latin typeface="Arial" panose="020B0604020202020204" pitchFamily="34" charset="0"/>
                        </a:rPr>
                        <a:t>CH</a:t>
                      </a:r>
                      <a:r>
                        <a:rPr lang="en-US" sz="1800" b="1" i="0" u="none" strike="noStrike" baseline="-25000" dirty="0">
                          <a:solidFill>
                            <a:srgbClr val="000000"/>
                          </a:solidFill>
                          <a:effectLst/>
                          <a:latin typeface="Arial" panose="020B0604020202020204" pitchFamily="34" charset="0"/>
                        </a:rPr>
                        <a:t>2</a:t>
                      </a:r>
                      <a:r>
                        <a:rPr lang="en-US" sz="1800" b="1" i="0" u="none" strike="noStrike" dirty="0">
                          <a:solidFill>
                            <a:srgbClr val="000000"/>
                          </a:solidFill>
                          <a:effectLst/>
                          <a:latin typeface="Arial" panose="020B0604020202020204" pitchFamily="34" charset="0"/>
                        </a:rPr>
                        <a:t>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71463" indent="-271463" algn="l" fontAlgn="t">
                        <a:buAutoNum type="arabicParenR"/>
                      </a:pPr>
                      <a:r>
                        <a:rPr lang="en-US" sz="1800" b="0" i="0" u="none" strike="noStrike" dirty="0">
                          <a:solidFill>
                            <a:srgbClr val="000000"/>
                          </a:solidFill>
                          <a:effectLst/>
                          <a:latin typeface="Arial" panose="020B0604020202020204" pitchFamily="34" charset="0"/>
                        </a:rPr>
                        <a:t>High performance liquid chromatography (HPLC) UV detection</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71463" indent="-271463" algn="l" fontAlgn="t"/>
                      <a:r>
                        <a:rPr lang="en-US" sz="1800" b="0" i="0" u="none" strike="noStrike" kern="1200" dirty="0">
                          <a:solidFill>
                            <a:srgbClr val="000000"/>
                          </a:solidFill>
                          <a:effectLst/>
                          <a:latin typeface="Arial" panose="020B0604020202020204" pitchFamily="34" charset="0"/>
                          <a:ea typeface="+mn-ea"/>
                          <a:cs typeface="+mn-cs"/>
                        </a:rPr>
                        <a:t>1) Off-line analysis at the laboratory after preliminary air sampling to the cartridges</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1"/>
                  </a:ext>
                </a:extLst>
              </a:tr>
              <a:tr h="742493">
                <a:tc vMerge="1">
                  <a:txBody>
                    <a:bodyPr/>
                    <a:lstStyle/>
                    <a:p>
                      <a:endParaRPr lang="ru-RU"/>
                    </a:p>
                  </a:txBody>
                  <a:tcPr/>
                </a:tc>
                <a:tc>
                  <a:txBody>
                    <a:bodyPr/>
                    <a:lstStyle/>
                    <a:p>
                      <a:pPr marL="271463" marR="0" indent="-271463" algn="l"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2) Gas chromatography (GC) with nitrogen phosphorus detection (NPD), or mass spectrometer (MS) and capillary or packed columns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p>
                      <a:pPr marL="271463" marR="0" indent="-271463"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2) Off-line analysis at the laboratory after preliminary air sampling to the cartridges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5"/>
                  </a:ext>
                </a:extLst>
              </a:tr>
              <a:tr h="336550">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3) Photo-electric colorimetric method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3) On-line (express) analysis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6"/>
                  </a:ext>
                </a:extLst>
              </a:tr>
              <a:tr h="49244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800" b="1" i="0" u="none" strike="noStrike" dirty="0">
                          <a:solidFill>
                            <a:srgbClr val="000000"/>
                          </a:solidFill>
                          <a:effectLst/>
                          <a:latin typeface="Arial" panose="020B0604020202020204" pitchFamily="34" charset="0"/>
                        </a:rPr>
                        <a:t>NO, NO</a:t>
                      </a:r>
                      <a:r>
                        <a:rPr lang="en-US" sz="1800" b="1" i="0" u="none" strike="noStrike" baseline="-25000" dirty="0">
                          <a:solidFill>
                            <a:srgbClr val="000000"/>
                          </a:solidFill>
                          <a:effectLst/>
                          <a:latin typeface="Arial" panose="020B0604020202020204" pitchFamily="34" charset="0"/>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fontAlgn="t">
                        <a:buNone/>
                      </a:pPr>
                      <a:r>
                        <a:rPr lang="en-US" sz="1800" b="0" i="0" u="none" strike="noStrike" dirty="0">
                          <a:solidFill>
                            <a:srgbClr val="000000"/>
                          </a:solidFill>
                          <a:effectLst/>
                          <a:latin typeface="Arial" panose="020B0604020202020204" pitchFamily="34" charset="0"/>
                        </a:rPr>
                        <a:t>1) Chemiluminescence (CLD)</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71463" marR="0" indent="-271463"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1) On-line (express) analysis or stationary analysis at the laboratory after preliminary air  sampling  to the sealed bags</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2"/>
                  </a:ext>
                </a:extLst>
              </a:tr>
              <a:tr h="356185">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2) High-sensitivity electrochemical detection (ECD)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C5B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2) On-line (express) analysis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7"/>
                  </a:ext>
                </a:extLst>
              </a:tr>
              <a:tr h="204327">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800" b="1" i="0" u="none" strike="noStrike" dirty="0">
                          <a:solidFill>
                            <a:srgbClr val="000000"/>
                          </a:solidFill>
                          <a:effectLst/>
                          <a:latin typeface="Arial" panose="020B0604020202020204" pitchFamily="34" charset="0"/>
                        </a:rPr>
                        <a:t>CO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fontAlgn="t">
                        <a:buNone/>
                      </a:pPr>
                      <a:r>
                        <a:rPr lang="en-US" sz="1800" b="0" i="0" u="none" strike="noStrike" kern="1200" dirty="0">
                          <a:solidFill>
                            <a:srgbClr val="000000"/>
                          </a:solidFill>
                          <a:effectLst/>
                          <a:latin typeface="Arial" panose="020B0604020202020204" pitchFamily="34" charset="0"/>
                          <a:ea typeface="+mn-ea"/>
                          <a:cs typeface="+mn-cs"/>
                        </a:rPr>
                        <a:t>1) Infrared photoacoustic spectroscopy</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1) On-line (express) analysis</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3"/>
                  </a:ext>
                </a:extLst>
              </a:tr>
              <a:tr h="353838">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2) Electrochemical detection (ECD)</a:t>
                      </a:r>
                      <a:endParaRPr lang="en-US" sz="1800" b="0" i="0" u="none" strike="noStrike" dirty="0">
                        <a:solidFill>
                          <a:srgbClr val="00000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2) On-line (express) analysis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5B0"/>
                    </a:solidFill>
                  </a:tcPr>
                </a:tc>
                <a:extLst>
                  <a:ext uri="{0D108BD9-81ED-4DB2-BD59-A6C34878D82A}">
                    <a16:rowId xmlns:a16="http://schemas.microsoft.com/office/drawing/2014/main" val="10008"/>
                  </a:ext>
                </a:extLst>
              </a:tr>
              <a:tr h="524099">
                <a:tc>
                  <a:txBody>
                    <a:bodyPr/>
                    <a:lstStyle/>
                    <a:p>
                      <a:pPr algn="ctr" fontAlgn="ctr"/>
                      <a:r>
                        <a:rPr lang="en-US" sz="1800" b="1" i="0" u="none" strike="noStrike" dirty="0">
                          <a:solidFill>
                            <a:srgbClr val="000000"/>
                          </a:solidFill>
                          <a:effectLst/>
                          <a:latin typeface="Arial" panose="020B0604020202020204" pitchFamily="34" charset="0"/>
                        </a:rPr>
                        <a:t>PM</a:t>
                      </a:r>
                      <a:r>
                        <a:rPr lang="en-US" sz="1800" b="1" i="0" u="none" strike="noStrike" baseline="-25000" dirty="0">
                          <a:solidFill>
                            <a:srgbClr val="000000"/>
                          </a:solidFill>
                          <a:effectLst/>
                          <a:latin typeface="Arial" panose="020B0604020202020204" pitchFamily="34" charset="0"/>
                        </a:rPr>
                        <a:t>2,5</a:t>
                      </a:r>
                      <a:endParaRPr lang="en-US" sz="1200" b="1" i="0" u="none" strike="noStrike" baseline="-25000" dirty="0">
                        <a:solidFill>
                          <a:srgbClr val="000000"/>
                        </a:solidFill>
                        <a:effectLst/>
                        <a:latin typeface="Arial" panose="020B0604020202020204" pitchFamily="34" charset="0"/>
                      </a:endParaRPr>
                    </a:p>
                    <a:p>
                      <a:pPr algn="ctr" fontAlgn="ctr"/>
                      <a:r>
                        <a:rPr lang="en-US" sz="1800" b="1" i="0" u="none" strike="noStrike" dirty="0">
                          <a:solidFill>
                            <a:srgbClr val="000000"/>
                          </a:solidFill>
                          <a:effectLst/>
                          <a:latin typeface="Arial" panose="020B0604020202020204" pitchFamily="34" charset="0"/>
                        </a:rPr>
                        <a:t>PM</a:t>
                      </a:r>
                      <a:r>
                        <a:rPr lang="en-US" sz="1800" b="1" i="0" u="none" strike="noStrike" baseline="-25000" dirty="0">
                          <a:solidFill>
                            <a:srgbClr val="000000"/>
                          </a:solidFill>
                          <a:effectLst/>
                          <a:latin typeface="Arial" panose="020B0604020202020204" pitchFamily="34" charset="0"/>
                        </a:rPr>
                        <a:t>10</a:t>
                      </a:r>
                      <a:endParaRPr lang="en-US" sz="1200" b="1" i="0" u="none" strike="noStrike" dirty="0">
                        <a:solidFill>
                          <a:srgbClr val="000000"/>
                        </a:solidFill>
                        <a:effectLst/>
                        <a:latin typeface="Arial" panose="020B0604020202020204"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p>
                      <a:pPr marL="271463" indent="-271463" algn="l" fontAlgn="t">
                        <a:buAutoNum type="arabicParenR"/>
                      </a:pPr>
                      <a:r>
                        <a:rPr lang="en-US" sz="1800" b="0" i="0" u="none" strike="noStrike" dirty="0">
                          <a:solidFill>
                            <a:srgbClr val="000000"/>
                          </a:solidFill>
                          <a:effectLst/>
                          <a:latin typeface="Arial" panose="020B0604020202020204" pitchFamily="34" charset="0"/>
                        </a:rPr>
                        <a:t>Light-scattering laser photometer</a:t>
                      </a:r>
                    </a:p>
                    <a:p>
                      <a:pPr marL="0" indent="0" algn="l" fontAlgn="t">
                        <a:buNone/>
                      </a:pPr>
                      <a:r>
                        <a:rPr lang="en-US" sz="1800" b="0" i="0" u="none" strike="noStrike" dirty="0">
                          <a:solidFill>
                            <a:srgbClr val="000000"/>
                          </a:solidFill>
                          <a:effectLst/>
                          <a:latin typeface="Arial" panose="020B0604020202020204" pitchFamily="34" charset="0"/>
                        </a:rPr>
                        <a:t>    need additional discussion</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F3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ea typeface="+mn-ea"/>
                          <a:cs typeface="+mn-cs"/>
                        </a:rPr>
                        <a:t>1) On-line (express) analysis</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F37"/>
                    </a:solidFill>
                  </a:tcPr>
                </a:tc>
                <a:extLst>
                  <a:ext uri="{0D108BD9-81ED-4DB2-BD59-A6C34878D82A}">
                    <a16:rowId xmlns:a16="http://schemas.microsoft.com/office/drawing/2014/main" val="10004"/>
                  </a:ext>
                </a:extLst>
              </a:tr>
            </a:tbl>
          </a:graphicData>
        </a:graphic>
      </p:graphicFrame>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0942620" y="1100668"/>
            <a:ext cx="1153658" cy="1089811"/>
          </a:xfrm>
          <a:prstGeom prst="rect">
            <a:avLst/>
          </a:prstGeom>
        </p:spPr>
      </p:pic>
    </p:spTree>
    <p:extLst>
      <p:ext uri="{BB962C8B-B14F-4D97-AF65-F5344CB8AC3E}">
        <p14:creationId xmlns:p14="http://schemas.microsoft.com/office/powerpoint/2010/main" val="5221901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10. Sampling Points / 11.Sampling Method</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547688"/>
            <a:ext cx="1174856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endParaRPr lang="en-US" sz="2800" dirty="0">
              <a:solidFill>
                <a:schemeClr val="tx1"/>
              </a:solidFill>
              <a:latin typeface="Arial" panose="020B0604020202020204" pitchFamily="34" charset="0"/>
              <a:cs typeface="Arial" panose="020B0604020202020204" pitchFamily="34" charset="0"/>
            </a:endParaRPr>
          </a:p>
          <a:p>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The sampling point is between headrests of front seats</a:t>
            </a:r>
          </a:p>
          <a:p>
            <a:r>
              <a:rPr lang="en-US" sz="2800" dirty="0">
                <a:solidFill>
                  <a:schemeClr val="tx1"/>
                </a:solidFill>
                <a:latin typeface="Arial" panose="020B0604020202020204" pitchFamily="34" charset="0"/>
                <a:cs typeface="Arial" panose="020B0604020202020204" pitchFamily="34" charset="0"/>
              </a:rPr>
              <a:t>The sampling method is aspiration</a:t>
            </a:r>
          </a:p>
          <a:p>
            <a:endParaRPr lang="ru-RU" sz="28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660073" y="1674697"/>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0653201" y="1674697"/>
            <a:ext cx="1153658" cy="1089811"/>
          </a:xfrm>
          <a:prstGeom prst="rect">
            <a:avLst/>
          </a:prstGeom>
        </p:spPr>
      </p:pic>
      <p:grpSp>
        <p:nvGrpSpPr>
          <p:cNvPr id="14" name="Группа 13"/>
          <p:cNvGrpSpPr/>
          <p:nvPr/>
        </p:nvGrpSpPr>
        <p:grpSpPr>
          <a:xfrm>
            <a:off x="3286487" y="2297489"/>
            <a:ext cx="5810909" cy="2802655"/>
            <a:chOff x="8519247" y="3676907"/>
            <a:chExt cx="2736927" cy="1320045"/>
          </a:xfrm>
        </p:grpSpPr>
        <p:pic>
          <p:nvPicPr>
            <p:cNvPr id="4" name="Рисунок 3"/>
            <p:cNvPicPr>
              <a:picLocks noChangeAspect="1"/>
            </p:cNvPicPr>
            <p:nvPr/>
          </p:nvPicPr>
          <p:blipFill>
            <a:blip r:embed="rId4"/>
            <a:stretch>
              <a:fillRect/>
            </a:stretch>
          </p:blipFill>
          <p:spPr>
            <a:xfrm>
              <a:off x="8519247" y="3676907"/>
              <a:ext cx="2736927" cy="1320045"/>
            </a:xfrm>
            <a:prstGeom prst="rect">
              <a:avLst/>
            </a:prstGeom>
          </p:spPr>
        </p:pic>
        <p:sp>
          <p:nvSpPr>
            <p:cNvPr id="6" name="Овал 5"/>
            <p:cNvSpPr/>
            <p:nvPr/>
          </p:nvSpPr>
          <p:spPr>
            <a:xfrm>
              <a:off x="9947727" y="4277494"/>
              <a:ext cx="118871" cy="11887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7273679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12. Test Protocol</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9" name="TextBox 18"/>
          <p:cNvSpPr txBox="1"/>
          <p:nvPr/>
        </p:nvSpPr>
        <p:spPr>
          <a:xfrm>
            <a:off x="118702" y="1547688"/>
            <a:ext cx="11790250" cy="1477328"/>
          </a:xfrm>
          <a:prstGeom prst="rect">
            <a:avLst/>
          </a:prstGeom>
          <a:noFill/>
        </p:spPr>
        <p:txBody>
          <a:bodyPr wrap="square" rtlCol="0">
            <a:spAutoFit/>
          </a:bodyPr>
          <a:lstStyle/>
          <a:p>
            <a:r>
              <a:rPr lang="en-GB" dirty="0"/>
              <a:t>The data exchange file shall be constructed as follows. Pollutant concentrations as well as any other relevant parameters shall be reported and exchanged as a csv-formatted data file. Parameter values shall be separated by a comma, ASCII-Code #h2C. The decimal marker of numerical values shall be a point, ASCII-Code #h2E. Lines shall be terminated by carriage return, ASCII-Code #h0D. No thousands separators shall be used.</a:t>
            </a:r>
            <a:endParaRPr lang="ru-RU" dirty="0"/>
          </a:p>
          <a:p>
            <a:r>
              <a:rPr lang="en-GB" dirty="0"/>
              <a:t>Headers of the Reporting and Data Exchange File are in the table (for example)</a:t>
            </a:r>
            <a:endParaRPr lang="ru-RU" dirty="0"/>
          </a:p>
        </p:txBody>
      </p:sp>
      <p:graphicFrame>
        <p:nvGraphicFramePr>
          <p:cNvPr id="2" name="Таблица 1">
            <a:extLst>
              <a:ext uri="{FF2B5EF4-FFF2-40B4-BE49-F238E27FC236}">
                <a16:creationId xmlns:a16="http://schemas.microsoft.com/office/drawing/2014/main" id="{92869FAA-CBB3-4C3B-8254-2EEC9B121EA6}"/>
              </a:ext>
            </a:extLst>
          </p:cNvPr>
          <p:cNvGraphicFramePr>
            <a:graphicFrameLocks noGrp="1"/>
          </p:cNvGraphicFramePr>
          <p:nvPr>
            <p:extLst>
              <p:ext uri="{D42A27DB-BD31-4B8C-83A1-F6EECF244321}">
                <p14:modId xmlns:p14="http://schemas.microsoft.com/office/powerpoint/2010/main" val="1179761522"/>
              </p:ext>
            </p:extLst>
          </p:nvPr>
        </p:nvGraphicFramePr>
        <p:xfrm>
          <a:off x="96240" y="3152025"/>
          <a:ext cx="12004088" cy="3460516"/>
        </p:xfrm>
        <a:graphic>
          <a:graphicData uri="http://schemas.openxmlformats.org/drawingml/2006/table">
            <a:tbl>
              <a:tblPr firstRow="1" firstCol="1" bandRow="1">
                <a:tableStyleId>{5C22544A-7EE6-4342-B048-85BDC9FD1C3A}</a:tableStyleId>
              </a:tblPr>
              <a:tblGrid>
                <a:gridCol w="1107134">
                  <a:extLst>
                    <a:ext uri="{9D8B030D-6E8A-4147-A177-3AD203B41FA5}">
                      <a16:colId xmlns:a16="http://schemas.microsoft.com/office/drawing/2014/main" val="1913895318"/>
                    </a:ext>
                  </a:extLst>
                </a:gridCol>
                <a:gridCol w="1850613">
                  <a:extLst>
                    <a:ext uri="{9D8B030D-6E8A-4147-A177-3AD203B41FA5}">
                      <a16:colId xmlns:a16="http://schemas.microsoft.com/office/drawing/2014/main" val="604147335"/>
                    </a:ext>
                  </a:extLst>
                </a:gridCol>
                <a:gridCol w="1237888">
                  <a:extLst>
                    <a:ext uri="{9D8B030D-6E8A-4147-A177-3AD203B41FA5}">
                      <a16:colId xmlns:a16="http://schemas.microsoft.com/office/drawing/2014/main" val="3790171169"/>
                    </a:ext>
                  </a:extLst>
                </a:gridCol>
                <a:gridCol w="1232919">
                  <a:extLst>
                    <a:ext uri="{9D8B030D-6E8A-4147-A177-3AD203B41FA5}">
                      <a16:colId xmlns:a16="http://schemas.microsoft.com/office/drawing/2014/main" val="2998642980"/>
                    </a:ext>
                  </a:extLst>
                </a:gridCol>
                <a:gridCol w="800767">
                  <a:extLst>
                    <a:ext uri="{9D8B030D-6E8A-4147-A177-3AD203B41FA5}">
                      <a16:colId xmlns:a16="http://schemas.microsoft.com/office/drawing/2014/main" val="1150780555"/>
                    </a:ext>
                  </a:extLst>
                </a:gridCol>
                <a:gridCol w="1090944">
                  <a:extLst>
                    <a:ext uri="{9D8B030D-6E8A-4147-A177-3AD203B41FA5}">
                      <a16:colId xmlns:a16="http://schemas.microsoft.com/office/drawing/2014/main" val="390459240"/>
                    </a:ext>
                  </a:extLst>
                </a:gridCol>
                <a:gridCol w="982599">
                  <a:extLst>
                    <a:ext uri="{9D8B030D-6E8A-4147-A177-3AD203B41FA5}">
                      <a16:colId xmlns:a16="http://schemas.microsoft.com/office/drawing/2014/main" val="1741576390"/>
                    </a:ext>
                  </a:extLst>
                </a:gridCol>
                <a:gridCol w="1090944">
                  <a:extLst>
                    <a:ext uri="{9D8B030D-6E8A-4147-A177-3AD203B41FA5}">
                      <a16:colId xmlns:a16="http://schemas.microsoft.com/office/drawing/2014/main" val="171268519"/>
                    </a:ext>
                  </a:extLst>
                </a:gridCol>
                <a:gridCol w="2610280">
                  <a:extLst>
                    <a:ext uri="{9D8B030D-6E8A-4147-A177-3AD203B41FA5}">
                      <a16:colId xmlns:a16="http://schemas.microsoft.com/office/drawing/2014/main" val="1397462400"/>
                    </a:ext>
                  </a:extLst>
                </a:gridCol>
              </a:tblGrid>
              <a:tr h="1018817">
                <a:tc>
                  <a:txBody>
                    <a:bodyPr/>
                    <a:lstStyle/>
                    <a:p>
                      <a:pPr algn="ctr">
                        <a:lnSpc>
                          <a:spcPts val="1200"/>
                        </a:lnSpc>
                        <a:spcAft>
                          <a:spcPts val="0"/>
                        </a:spcAft>
                      </a:pPr>
                      <a:r>
                        <a:rPr lang="en-US" sz="1400">
                          <a:solidFill>
                            <a:schemeClr val="tx1"/>
                          </a:solidFill>
                          <a:effectLst/>
                        </a:rPr>
                        <a:t>Line</a:t>
                      </a:r>
                      <a:br>
                        <a:rPr lang="en-US" sz="1400">
                          <a:solidFill>
                            <a:schemeClr val="tx1"/>
                          </a:solidFill>
                          <a:effectLst/>
                        </a:rPr>
                      </a:br>
                      <a:r>
                        <a:rPr lang="en-US" sz="1400">
                          <a:solidFill>
                            <a:schemeClr val="tx1"/>
                          </a:solidFill>
                          <a:effectLst/>
                        </a:rPr>
                        <a:t>#</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Parameter</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Basic Data Type</a:t>
                      </a:r>
                      <a:br>
                        <a:rPr lang="en-US" sz="1400">
                          <a:solidFill>
                            <a:schemeClr val="tx1"/>
                          </a:solidFill>
                          <a:effectLst/>
                        </a:rPr>
                      </a:br>
                      <a:r>
                        <a:rPr lang="en-US" sz="1400">
                          <a:solidFill>
                            <a:schemeClr val="tx1"/>
                          </a:solidFill>
                          <a:effectLst/>
                        </a:rPr>
                        <a:t>[A=Alpha or</a:t>
                      </a:r>
                      <a:br>
                        <a:rPr lang="en-US" sz="1400">
                          <a:solidFill>
                            <a:schemeClr val="tx1"/>
                          </a:solidFill>
                          <a:effectLst/>
                        </a:rPr>
                      </a:br>
                      <a:r>
                        <a:rPr lang="en-US" sz="1400">
                          <a:solidFill>
                            <a:schemeClr val="tx1"/>
                          </a:solidFill>
                          <a:effectLst/>
                        </a:rPr>
                        <a:t>N=Numeric</a:t>
                      </a:r>
                      <a:br>
                        <a:rPr lang="en-US" sz="1400">
                          <a:solidFill>
                            <a:schemeClr val="tx1"/>
                          </a:solidFill>
                          <a:effectLst/>
                        </a:rPr>
                      </a:br>
                      <a:r>
                        <a:rPr lang="en-US" sz="1400">
                          <a:solidFill>
                            <a:schemeClr val="tx1"/>
                          </a:solidFill>
                          <a:effectLst/>
                        </a:rPr>
                        <a:t>(max length,</a:t>
                      </a:r>
                      <a:br>
                        <a:rPr lang="en-US" sz="1400">
                          <a:solidFill>
                            <a:schemeClr val="tx1"/>
                          </a:solidFill>
                          <a:effectLst/>
                        </a:rPr>
                      </a:br>
                      <a:r>
                        <a:rPr lang="en-US" sz="1400">
                          <a:solidFill>
                            <a:schemeClr val="tx1"/>
                          </a:solidFill>
                          <a:effectLst/>
                        </a:rPr>
                        <a:t>fractional digits)]</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Data Type</a:t>
                      </a:r>
                      <a:br>
                        <a:rPr lang="en-US" sz="1400">
                          <a:solidFill>
                            <a:schemeClr val="tx1"/>
                          </a:solidFill>
                          <a:effectLst/>
                        </a:rPr>
                      </a:br>
                      <a:r>
                        <a:rPr lang="en-US" sz="1400">
                          <a:solidFill>
                            <a:schemeClr val="tx1"/>
                          </a:solidFill>
                          <a:effectLst/>
                        </a:rPr>
                        <a:t>[Enumeration</a:t>
                      </a:r>
                      <a:br>
                        <a:rPr lang="en-US" sz="1400">
                          <a:solidFill>
                            <a:schemeClr val="tx1"/>
                          </a:solidFill>
                          <a:effectLst/>
                        </a:rPr>
                      </a:br>
                      <a:r>
                        <a:rPr lang="en-US" sz="1400">
                          <a:solidFill>
                            <a:schemeClr val="tx1"/>
                          </a:solidFill>
                          <a:effectLst/>
                        </a:rPr>
                        <a:t>String,</a:t>
                      </a:r>
                      <a:br>
                        <a:rPr lang="en-US" sz="1400">
                          <a:solidFill>
                            <a:schemeClr val="tx1"/>
                          </a:solidFill>
                          <a:effectLst/>
                        </a:rPr>
                      </a:br>
                      <a:r>
                        <a:rPr lang="en-US" sz="1400">
                          <a:solidFill>
                            <a:schemeClr val="tx1"/>
                          </a:solidFill>
                          <a:effectLst/>
                        </a:rPr>
                        <a:t>Decimal,</a:t>
                      </a:r>
                      <a:br>
                        <a:rPr lang="en-US" sz="1400">
                          <a:solidFill>
                            <a:schemeClr val="tx1"/>
                          </a:solidFill>
                          <a:effectLst/>
                        </a:rPr>
                      </a:br>
                      <a:r>
                        <a:rPr lang="en-US" sz="1400">
                          <a:solidFill>
                            <a:schemeClr val="tx1"/>
                          </a:solidFill>
                          <a:effectLst/>
                        </a:rPr>
                        <a:t>Integer]</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Total Digits</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Fractional</a:t>
                      </a:r>
                      <a:br>
                        <a:rPr lang="en-US" sz="1400">
                          <a:solidFill>
                            <a:schemeClr val="tx1"/>
                          </a:solidFill>
                          <a:effectLst/>
                        </a:rPr>
                      </a:br>
                      <a:r>
                        <a:rPr lang="en-US" sz="1400">
                          <a:solidFill>
                            <a:schemeClr val="tx1"/>
                          </a:solidFill>
                          <a:effectLst/>
                        </a:rPr>
                        <a:t>Digits</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Minimum</a:t>
                      </a:r>
                      <a:br>
                        <a:rPr lang="en-US" sz="1400">
                          <a:solidFill>
                            <a:schemeClr val="tx1"/>
                          </a:solidFill>
                          <a:effectLst/>
                        </a:rPr>
                      </a:br>
                      <a:r>
                        <a:rPr lang="en-US" sz="1400">
                          <a:solidFill>
                            <a:schemeClr val="tx1"/>
                          </a:solidFill>
                          <a:effectLst/>
                        </a:rPr>
                        <a:t>Value</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Maximum</a:t>
                      </a:r>
                      <a:br>
                        <a:rPr lang="en-US" sz="1400">
                          <a:solidFill>
                            <a:schemeClr val="tx1"/>
                          </a:solidFill>
                          <a:effectLst/>
                        </a:rPr>
                      </a:br>
                      <a:r>
                        <a:rPr lang="en-US" sz="1400">
                          <a:solidFill>
                            <a:schemeClr val="tx1"/>
                          </a:solidFill>
                          <a:effectLst/>
                        </a:rPr>
                        <a:t>Value</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Allowed Values for: Enumeration or</a:t>
                      </a:r>
                      <a:br>
                        <a:rPr lang="en-US" sz="1400">
                          <a:solidFill>
                            <a:schemeClr val="tx1"/>
                          </a:solidFill>
                          <a:effectLst/>
                        </a:rPr>
                      </a:br>
                      <a:r>
                        <a:rPr lang="en-US" sz="1400">
                          <a:solidFill>
                            <a:schemeClr val="tx1"/>
                          </a:solidFill>
                          <a:effectLst/>
                        </a:rPr>
                        <a:t>Description or Units</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extLst>
                  <a:ext uri="{0D108BD9-81ED-4DB2-BD59-A6C34878D82A}">
                    <a16:rowId xmlns:a16="http://schemas.microsoft.com/office/drawing/2014/main" val="4228929205"/>
                  </a:ext>
                </a:extLst>
              </a:tr>
              <a:tr h="595790">
                <a:tc>
                  <a:txBody>
                    <a:bodyPr/>
                    <a:lstStyle/>
                    <a:p>
                      <a:pPr algn="ctr">
                        <a:lnSpc>
                          <a:spcPts val="1200"/>
                        </a:lnSpc>
                        <a:spcAft>
                          <a:spcPts val="0"/>
                        </a:spcAft>
                      </a:pPr>
                      <a:r>
                        <a:rPr lang="en-US" sz="1400">
                          <a:solidFill>
                            <a:schemeClr val="tx1"/>
                          </a:solidFill>
                          <a:effectLst/>
                        </a:rPr>
                        <a:t>1</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nSpc>
                          <a:spcPts val="1200"/>
                        </a:lnSpc>
                        <a:spcAft>
                          <a:spcPts val="0"/>
                        </a:spcAft>
                      </a:pPr>
                      <a:r>
                        <a:rPr lang="en-US" sz="1400" dirty="0">
                          <a:solidFill>
                            <a:schemeClr val="tx1"/>
                          </a:solidFill>
                          <a:effectLst/>
                        </a:rPr>
                        <a:t>Process Code</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N(2)</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Integer</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endParaRPr lang="ru-RU" sz="1400">
                        <a:solidFill>
                          <a:schemeClr val="tx1"/>
                        </a:solidFill>
                        <a:effectLst/>
                        <a:latin typeface="Times New Roman" panose="02020603050405020304" pitchFamily="18" charset="0"/>
                      </a:endParaRPr>
                    </a:p>
                  </a:txBody>
                  <a:tcPr marL="16454" marR="16454" marT="16454" marB="16454" anchor="ctr">
                    <a:solidFill>
                      <a:srgbClr val="6BBBA2"/>
                    </a:solidFill>
                  </a:tcPr>
                </a:tc>
                <a:tc>
                  <a:txBody>
                    <a:bodyPr/>
                    <a:lstStyle/>
                    <a:p>
                      <a:endParaRPr lang="ru-RU" sz="1400">
                        <a:solidFill>
                          <a:schemeClr val="tx1"/>
                        </a:solidFill>
                        <a:effectLst/>
                        <a:latin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0</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gn="ctr">
                        <a:lnSpc>
                          <a:spcPts val="1200"/>
                        </a:lnSpc>
                        <a:spcAft>
                          <a:spcPts val="0"/>
                        </a:spcAft>
                      </a:pPr>
                      <a:r>
                        <a:rPr lang="en-US" sz="1400">
                          <a:solidFill>
                            <a:schemeClr val="tx1"/>
                          </a:solidFill>
                          <a:effectLst/>
                        </a:rPr>
                        <a:t>99</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tc>
                  <a:txBody>
                    <a:bodyPr/>
                    <a:lstStyle/>
                    <a:p>
                      <a:pPr>
                        <a:lnSpc>
                          <a:spcPts val="1200"/>
                        </a:lnSpc>
                        <a:spcAft>
                          <a:spcPts val="0"/>
                        </a:spcAft>
                      </a:pPr>
                      <a:r>
                        <a:rPr lang="en-US" sz="1400">
                          <a:solidFill>
                            <a:schemeClr val="tx1"/>
                          </a:solidFill>
                          <a:effectLst/>
                        </a:rPr>
                        <a:t>Version of Test Report. 1st dataset is N=0, highest value is the latest correction of existing dataset</a:t>
                      </a:r>
                      <a:endParaRPr lang="ru-RU" sz="1400">
                        <a:solidFill>
                          <a:schemeClr val="tx1"/>
                        </a:solidFill>
                        <a:effectLst/>
                        <a:latin typeface="Times New Roman" panose="02020603050405020304" pitchFamily="18" charset="0"/>
                        <a:ea typeface="Times New Roman" panose="02020603050405020304" pitchFamily="18" charset="0"/>
                      </a:endParaRPr>
                    </a:p>
                  </a:txBody>
                  <a:tcPr marL="16454" marR="16454" marT="16454" marB="16454" anchor="ctr">
                    <a:solidFill>
                      <a:srgbClr val="6BBBA2"/>
                    </a:solidFill>
                  </a:tcPr>
                </a:tc>
                <a:extLst>
                  <a:ext uri="{0D108BD9-81ED-4DB2-BD59-A6C34878D82A}">
                    <a16:rowId xmlns:a16="http://schemas.microsoft.com/office/drawing/2014/main" val="1118074489"/>
                  </a:ext>
                </a:extLst>
              </a:tr>
              <a:tr h="301841">
                <a:tc>
                  <a:txBody>
                    <a:bodyPr/>
                    <a:lstStyle/>
                    <a:p>
                      <a:pPr algn="ctr">
                        <a:lnSpc>
                          <a:spcPts val="1200"/>
                        </a:lnSpc>
                        <a:spcAft>
                          <a:spcPts val="0"/>
                        </a:spcAft>
                      </a:pPr>
                      <a:r>
                        <a:rPr lang="en-US" sz="1400" kern="1200" dirty="0">
                          <a:solidFill>
                            <a:schemeClr val="tx1"/>
                          </a:solidFill>
                          <a:effectLst/>
                          <a:latin typeface="+mn-lt"/>
                          <a:ea typeface="+mn-ea"/>
                          <a:cs typeface="+mn-cs"/>
                        </a:rPr>
                        <a:t>14</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Factory Name</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A(50)</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String</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Place of Manufacturer</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extLst>
                  <a:ext uri="{0D108BD9-81ED-4DB2-BD59-A6C34878D82A}">
                    <a16:rowId xmlns:a16="http://schemas.microsoft.com/office/drawing/2014/main" val="61033198"/>
                  </a:ext>
                </a:extLst>
              </a:tr>
              <a:tr h="290754">
                <a:tc>
                  <a:txBody>
                    <a:bodyPr/>
                    <a:lstStyle/>
                    <a:p>
                      <a:pPr algn="ctr">
                        <a:lnSpc>
                          <a:spcPts val="1200"/>
                        </a:lnSpc>
                        <a:spcAft>
                          <a:spcPts val="0"/>
                        </a:spcAft>
                      </a:pPr>
                      <a:r>
                        <a:rPr lang="en-US" sz="1400" kern="1200">
                          <a:solidFill>
                            <a:schemeClr val="tx1"/>
                          </a:solidFill>
                          <a:effectLst/>
                          <a:latin typeface="+mn-lt"/>
                          <a:ea typeface="+mn-ea"/>
                          <a:cs typeface="+mn-cs"/>
                        </a:rPr>
                        <a:t>15</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a:solidFill>
                            <a:schemeClr val="tx1"/>
                          </a:solidFill>
                          <a:effectLst/>
                          <a:latin typeface="+mn-lt"/>
                          <a:ea typeface="+mn-ea"/>
                          <a:cs typeface="+mn-cs"/>
                        </a:rPr>
                        <a:t>Vehicle Identification Number</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A(17)</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String</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17-character vehicle identification number (VIN)</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extLst>
                  <a:ext uri="{0D108BD9-81ED-4DB2-BD59-A6C34878D82A}">
                    <a16:rowId xmlns:a16="http://schemas.microsoft.com/office/drawing/2014/main" val="1710029932"/>
                  </a:ext>
                </a:extLst>
              </a:tr>
              <a:tr h="290754">
                <a:tc>
                  <a:txBody>
                    <a:bodyPr/>
                    <a:lstStyle/>
                    <a:p>
                      <a:pPr algn="ctr">
                        <a:lnSpc>
                          <a:spcPts val="1200"/>
                        </a:lnSpc>
                        <a:spcAft>
                          <a:spcPts val="0"/>
                        </a:spcAft>
                      </a:pPr>
                      <a:r>
                        <a:rPr lang="en-US" sz="1400" kern="1200" dirty="0">
                          <a:solidFill>
                            <a:schemeClr val="tx1"/>
                          </a:solidFill>
                          <a:effectLst/>
                          <a:latin typeface="+mn-lt"/>
                          <a:ea typeface="+mn-ea"/>
                          <a:cs typeface="+mn-cs"/>
                        </a:rPr>
                        <a:t>31</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a:solidFill>
                            <a:schemeClr val="tx1"/>
                          </a:solidFill>
                          <a:effectLst/>
                          <a:latin typeface="+mn-lt"/>
                          <a:ea typeface="+mn-ea"/>
                          <a:cs typeface="+mn-cs"/>
                        </a:rPr>
                        <a:t>Background – Carbon Monoxide</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N(4,1)</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Decimal</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5</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1</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0.0</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9999.9</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a:solidFill>
                            <a:schemeClr val="tx1"/>
                          </a:solidFill>
                          <a:effectLst/>
                          <a:latin typeface="+mn-lt"/>
                          <a:ea typeface="+mn-ea"/>
                          <a:cs typeface="+mn-cs"/>
                        </a:rPr>
                        <a:t>CAS#: </a:t>
                      </a:r>
                      <a:r>
                        <a:rPr lang="en-GB" sz="1400" kern="1200">
                          <a:solidFill>
                            <a:schemeClr val="tx1"/>
                          </a:solidFill>
                          <a:effectLst/>
                          <a:latin typeface="+mn-lt"/>
                          <a:ea typeface="+mn-ea"/>
                          <a:cs typeface="+mn-cs"/>
                        </a:rPr>
                        <a:t>201230-82-2 </a:t>
                      </a:r>
                      <a:r>
                        <a:rPr lang="en-US" sz="1400" kern="1200">
                          <a:solidFill>
                            <a:schemeClr val="tx1"/>
                          </a:solidFill>
                          <a:effectLst/>
                          <a:latin typeface="+mn-lt"/>
                          <a:ea typeface="+mn-ea"/>
                          <a:cs typeface="+mn-cs"/>
                        </a:rPr>
                        <a:t>[mg/m^3]</a:t>
                      </a:r>
                      <a:endParaRPr lang="ru-RU" sz="1400" kern="1200">
                        <a:solidFill>
                          <a:schemeClr val="tx1"/>
                        </a:solidFill>
                        <a:effectLst/>
                        <a:latin typeface="+mn-lt"/>
                        <a:ea typeface="+mn-ea"/>
                        <a:cs typeface="+mn-cs"/>
                      </a:endParaRPr>
                    </a:p>
                  </a:txBody>
                  <a:tcPr marL="36195" marR="36195" marT="36195" marB="36195" anchor="ctr">
                    <a:solidFill>
                      <a:srgbClr val="6BBBA2"/>
                    </a:solidFill>
                  </a:tcPr>
                </a:tc>
                <a:extLst>
                  <a:ext uri="{0D108BD9-81ED-4DB2-BD59-A6C34878D82A}">
                    <a16:rowId xmlns:a16="http://schemas.microsoft.com/office/drawing/2014/main" val="3724051959"/>
                  </a:ext>
                </a:extLst>
              </a:tr>
              <a:tr h="290754">
                <a:tc>
                  <a:txBody>
                    <a:bodyPr/>
                    <a:lstStyle/>
                    <a:p>
                      <a:pPr algn="ctr">
                        <a:lnSpc>
                          <a:spcPts val="1200"/>
                        </a:lnSpc>
                        <a:spcAft>
                          <a:spcPts val="0"/>
                        </a:spcAft>
                      </a:pPr>
                      <a:r>
                        <a:rPr lang="en-US" sz="1400" kern="1200" dirty="0">
                          <a:solidFill>
                            <a:schemeClr val="tx1"/>
                          </a:solidFill>
                          <a:effectLst/>
                          <a:latin typeface="+mn-lt"/>
                          <a:ea typeface="+mn-ea"/>
                          <a:cs typeface="+mn-cs"/>
                        </a:rPr>
                        <a:t>32</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Background – Nitrogen Monoxide</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N(4,1)</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Decimal</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5</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1</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0.0</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a:solidFill>
                            <a:schemeClr val="tx1"/>
                          </a:solidFill>
                          <a:effectLst/>
                          <a:latin typeface="+mn-lt"/>
                          <a:ea typeface="+mn-ea"/>
                          <a:cs typeface="+mn-cs"/>
                        </a:rPr>
                        <a:t>9999.9</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a:solidFill>
                            <a:schemeClr val="tx1"/>
                          </a:solidFill>
                          <a:effectLst/>
                          <a:latin typeface="+mn-lt"/>
                          <a:ea typeface="+mn-ea"/>
                          <a:cs typeface="+mn-cs"/>
                        </a:rPr>
                        <a:t>CAS#: </a:t>
                      </a:r>
                      <a:r>
                        <a:rPr lang="en-GB" sz="1400" kern="1200">
                          <a:solidFill>
                            <a:schemeClr val="tx1"/>
                          </a:solidFill>
                          <a:effectLst/>
                          <a:latin typeface="+mn-lt"/>
                          <a:ea typeface="+mn-ea"/>
                          <a:cs typeface="+mn-cs"/>
                        </a:rPr>
                        <a:t>10102-43-9 </a:t>
                      </a:r>
                      <a:r>
                        <a:rPr lang="en-US" sz="1400" kern="1200">
                          <a:solidFill>
                            <a:schemeClr val="tx1"/>
                          </a:solidFill>
                          <a:effectLst/>
                          <a:latin typeface="+mn-lt"/>
                          <a:ea typeface="+mn-ea"/>
                          <a:cs typeface="+mn-cs"/>
                        </a:rPr>
                        <a:t>[µg/m^3]</a:t>
                      </a:r>
                      <a:endParaRPr lang="ru-RU" sz="1400" kern="1200">
                        <a:solidFill>
                          <a:schemeClr val="tx1"/>
                        </a:solidFill>
                        <a:effectLst/>
                        <a:latin typeface="+mn-lt"/>
                        <a:ea typeface="+mn-ea"/>
                        <a:cs typeface="+mn-cs"/>
                      </a:endParaRPr>
                    </a:p>
                  </a:txBody>
                  <a:tcPr marL="36195" marR="36195" marT="36195" marB="36195" anchor="ctr">
                    <a:solidFill>
                      <a:srgbClr val="6BBBA2"/>
                    </a:solidFill>
                  </a:tcPr>
                </a:tc>
                <a:extLst>
                  <a:ext uri="{0D108BD9-81ED-4DB2-BD59-A6C34878D82A}">
                    <a16:rowId xmlns:a16="http://schemas.microsoft.com/office/drawing/2014/main" val="2532707259"/>
                  </a:ext>
                </a:extLst>
              </a:tr>
              <a:tr h="290754">
                <a:tc>
                  <a:txBody>
                    <a:bodyPr/>
                    <a:lstStyle/>
                    <a:p>
                      <a:pPr algn="ctr">
                        <a:lnSpc>
                          <a:spcPts val="1200"/>
                        </a:lnSpc>
                        <a:spcAft>
                          <a:spcPts val="0"/>
                        </a:spcAft>
                      </a:pPr>
                      <a:r>
                        <a:rPr lang="en-US" sz="1400" kern="1200">
                          <a:solidFill>
                            <a:schemeClr val="tx1"/>
                          </a:solidFill>
                          <a:effectLst/>
                          <a:latin typeface="+mn-lt"/>
                          <a:ea typeface="+mn-ea"/>
                          <a:cs typeface="+mn-cs"/>
                        </a:rPr>
                        <a:t>33</a:t>
                      </a:r>
                      <a:endParaRPr lang="ru-RU" sz="1400" kern="120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Background – Nitrogen Dioxide</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N(4,1)</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Decimal</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5</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1</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0.0</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gn="ctr">
                        <a:lnSpc>
                          <a:spcPts val="1200"/>
                        </a:lnSpc>
                        <a:spcAft>
                          <a:spcPts val="0"/>
                        </a:spcAft>
                      </a:pPr>
                      <a:r>
                        <a:rPr lang="en-US" sz="1400" kern="1200" dirty="0">
                          <a:solidFill>
                            <a:schemeClr val="tx1"/>
                          </a:solidFill>
                          <a:effectLst/>
                          <a:latin typeface="+mn-lt"/>
                          <a:ea typeface="+mn-ea"/>
                          <a:cs typeface="+mn-cs"/>
                        </a:rPr>
                        <a:t>9999.9</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tc>
                  <a:txBody>
                    <a:bodyPr/>
                    <a:lstStyle/>
                    <a:p>
                      <a:pPr>
                        <a:lnSpc>
                          <a:spcPts val="1200"/>
                        </a:lnSpc>
                        <a:spcAft>
                          <a:spcPts val="0"/>
                        </a:spcAft>
                      </a:pPr>
                      <a:r>
                        <a:rPr lang="en-US" sz="1400" kern="1200" dirty="0">
                          <a:solidFill>
                            <a:schemeClr val="tx1"/>
                          </a:solidFill>
                          <a:effectLst/>
                          <a:latin typeface="+mn-lt"/>
                          <a:ea typeface="+mn-ea"/>
                          <a:cs typeface="+mn-cs"/>
                        </a:rPr>
                        <a:t>CAS#: </a:t>
                      </a:r>
                      <a:r>
                        <a:rPr lang="en-GB" sz="1400" kern="1200" dirty="0">
                          <a:solidFill>
                            <a:schemeClr val="tx1"/>
                          </a:solidFill>
                          <a:effectLst/>
                          <a:latin typeface="+mn-lt"/>
                          <a:ea typeface="+mn-ea"/>
                          <a:cs typeface="+mn-cs"/>
                        </a:rPr>
                        <a:t>10102-44-0 </a:t>
                      </a:r>
                      <a:r>
                        <a:rPr lang="en-US" sz="1400" kern="1200" dirty="0">
                          <a:solidFill>
                            <a:schemeClr val="tx1"/>
                          </a:solidFill>
                          <a:effectLst/>
                          <a:latin typeface="+mn-lt"/>
                          <a:ea typeface="+mn-ea"/>
                          <a:cs typeface="+mn-cs"/>
                        </a:rPr>
                        <a:t>[µg/m^3]</a:t>
                      </a:r>
                      <a:endParaRPr lang="ru-RU" sz="1400" kern="1200" dirty="0">
                        <a:solidFill>
                          <a:schemeClr val="tx1"/>
                        </a:solidFill>
                        <a:effectLst/>
                        <a:latin typeface="+mn-lt"/>
                        <a:ea typeface="+mn-ea"/>
                        <a:cs typeface="+mn-cs"/>
                      </a:endParaRPr>
                    </a:p>
                  </a:txBody>
                  <a:tcPr marL="36195" marR="36195" marT="36195" marB="36195" anchor="ctr">
                    <a:solidFill>
                      <a:srgbClr val="6BBBA2"/>
                    </a:solidFill>
                  </a:tcPr>
                </a:tc>
                <a:extLst>
                  <a:ext uri="{0D108BD9-81ED-4DB2-BD59-A6C34878D82A}">
                    <a16:rowId xmlns:a16="http://schemas.microsoft.com/office/drawing/2014/main" val="822777747"/>
                  </a:ext>
                </a:extLst>
              </a:tr>
            </a:tbl>
          </a:graphicData>
        </a:graphic>
      </p:graphicFrame>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1359939" y="2574292"/>
            <a:ext cx="798094" cy="753925"/>
          </a:xfrm>
          <a:prstGeom prst="rect">
            <a:avLst/>
          </a:prstGeom>
        </p:spPr>
      </p:pic>
    </p:spTree>
    <p:extLst>
      <p:ext uri="{BB962C8B-B14F-4D97-AF65-F5344CB8AC3E}">
        <p14:creationId xmlns:p14="http://schemas.microsoft.com/office/powerpoint/2010/main" val="5710010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7873" y="205316"/>
            <a:ext cx="2282997" cy="523220"/>
          </a:xfrm>
          <a:prstGeom prst="rect">
            <a:avLst/>
          </a:prstGeom>
        </p:spPr>
        <p:txBody>
          <a:bodyPr wrap="none">
            <a:spAutoFit/>
          </a:bodyPr>
          <a:lstStyle/>
          <a:p>
            <a:r>
              <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Background</a:t>
            </a:r>
            <a:endParaRPr lang="ru-RU" sz="2800"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491066" y="1414903"/>
            <a:ext cx="5427134" cy="3785652"/>
          </a:xfrm>
          <a:prstGeom prst="rect">
            <a:avLst/>
          </a:prstGeom>
        </p:spPr>
        <p:txBody>
          <a:bodyPr wrap="square">
            <a:spAutoFit/>
          </a:bodyPr>
          <a:lstStyle/>
          <a:p>
            <a:r>
              <a:rPr lang="en-GB" sz="2400" dirty="0"/>
              <a:t>During 173</a:t>
            </a:r>
            <a:r>
              <a:rPr lang="en-GB" sz="2400" baseline="30000" dirty="0"/>
              <a:t>rd</a:t>
            </a:r>
            <a:r>
              <a:rPr lang="en-GB" sz="2400" dirty="0"/>
              <a:t> WP.29 session in Geneva (14-17 November 2017)  Proposal for a new Mutual Resolution (M.R.3) for of the 1958 and the 1998 Agreements concerning Vehicle Interior Air Quality (VIAQ) was adopted (ECE/TRANS/WP.29/2017/136).</a:t>
            </a:r>
          </a:p>
          <a:p>
            <a:r>
              <a:rPr lang="en-GB" sz="2400" dirty="0"/>
              <a:t>Final text of Mutual Resolution M.R.3 was published at UNECE site on 1 of November 2018 as the document </a:t>
            </a:r>
            <a:r>
              <a:rPr lang="en-GB" sz="2400" b="1" dirty="0"/>
              <a:t>ECE/TRANS/WP.29/1143</a:t>
            </a:r>
            <a:endParaRPr lang="nl-NL" sz="2400" b="1" dirty="0">
              <a:effectLst/>
            </a:endParaRPr>
          </a:p>
        </p:txBody>
      </p:sp>
      <p:pic>
        <p:nvPicPr>
          <p:cNvPr id="3" name="Рисунок 2"/>
          <p:cNvPicPr>
            <a:picLocks noChangeAspect="1"/>
          </p:cNvPicPr>
          <p:nvPr/>
        </p:nvPicPr>
        <p:blipFill>
          <a:blip r:embed="rId3"/>
          <a:stretch>
            <a:fillRect/>
          </a:stretch>
        </p:blipFill>
        <p:spPr>
          <a:xfrm>
            <a:off x="5918200" y="1102827"/>
            <a:ext cx="6167825" cy="5524215"/>
          </a:xfrm>
          <a:prstGeom prst="rect">
            <a:avLst/>
          </a:prstGeom>
        </p:spPr>
      </p:pic>
    </p:spTree>
    <p:extLst>
      <p:ext uri="{BB962C8B-B14F-4D97-AF65-F5344CB8AC3E}">
        <p14:creationId xmlns:p14="http://schemas.microsoft.com/office/powerpoint/2010/main" val="20214693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438988" y="1445320"/>
            <a:ext cx="10795246"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Items which need additional clarification</a:t>
            </a:r>
          </a:p>
          <a:p>
            <a:pPr marL="514350" indent="-514350" eaLnBrk="0" hangingPunct="0">
              <a:spcBef>
                <a:spcPct val="50000"/>
              </a:spcBef>
              <a:buFont typeface="+mj-lt"/>
              <a:buAutoNum type="arabicPeriod"/>
            </a:pPr>
            <a:r>
              <a:rPr lang="en-US" altLang="ko-KR" sz="2800" spc="80" dirty="0">
                <a:latin typeface="Arial" pitchFamily="34" charset="0"/>
                <a:cs typeface="Arial" pitchFamily="34" charset="0"/>
              </a:rPr>
              <a:t>Substances to be Measured</a:t>
            </a:r>
          </a:p>
          <a:p>
            <a:pPr marL="971550" lvl="1" indent="-514350" eaLnBrk="0" hangingPunct="0">
              <a:spcBef>
                <a:spcPct val="50000"/>
              </a:spcBef>
              <a:buFont typeface="Arial" panose="020B0604020202020204" pitchFamily="34" charset="0"/>
              <a:buChar char="•"/>
            </a:pPr>
            <a:r>
              <a:rPr lang="en-US" altLang="ko-KR" sz="2400" spc="80" dirty="0">
                <a:latin typeface="Arial" pitchFamily="34" charset="0"/>
                <a:cs typeface="Arial" pitchFamily="34" charset="0"/>
              </a:rPr>
              <a:t>Formaldehyde </a:t>
            </a:r>
            <a:r>
              <a:rPr lang="ru-RU" altLang="ko-KR" sz="2400" spc="80" dirty="0">
                <a:latin typeface="Arial" pitchFamily="34" charset="0"/>
                <a:cs typeface="Arial" pitchFamily="34" charset="0"/>
              </a:rPr>
              <a:t>СН</a:t>
            </a:r>
            <a:r>
              <a:rPr lang="ru-RU" altLang="ko-KR" sz="2400" spc="80" baseline="-25000" dirty="0">
                <a:latin typeface="Arial" pitchFamily="34" charset="0"/>
                <a:cs typeface="Arial" pitchFamily="34" charset="0"/>
              </a:rPr>
              <a:t>2</a:t>
            </a:r>
            <a:r>
              <a:rPr lang="ru-RU" altLang="ko-KR" sz="2400" spc="80" dirty="0">
                <a:latin typeface="Arial" pitchFamily="34" charset="0"/>
                <a:cs typeface="Arial" pitchFamily="34" charset="0"/>
              </a:rPr>
              <a:t>О</a:t>
            </a:r>
          </a:p>
          <a:p>
            <a:pPr marL="971550" lvl="1" indent="-514350" eaLnBrk="0" hangingPunct="0">
              <a:spcBef>
                <a:spcPct val="50000"/>
              </a:spcBef>
              <a:buFont typeface="Arial" panose="020B0604020202020204" pitchFamily="34" charset="0"/>
              <a:buChar char="•"/>
            </a:pPr>
            <a:r>
              <a:rPr lang="en-US" altLang="ko-KR" sz="2400" spc="80" dirty="0">
                <a:latin typeface="Arial" pitchFamily="34" charset="0"/>
                <a:cs typeface="Arial" pitchFamily="34" charset="0"/>
              </a:rPr>
              <a:t>Particulate matter (PM</a:t>
            </a:r>
            <a:r>
              <a:rPr lang="en-US" altLang="ko-KR" sz="2400" spc="80" baseline="-25000" dirty="0">
                <a:latin typeface="Arial" pitchFamily="34" charset="0"/>
                <a:cs typeface="Arial" pitchFamily="34" charset="0"/>
              </a:rPr>
              <a:t>2.5</a:t>
            </a:r>
            <a:r>
              <a:rPr lang="en-US" altLang="ko-KR" sz="2400" spc="80" dirty="0">
                <a:latin typeface="Arial" pitchFamily="34" charset="0"/>
                <a:cs typeface="Arial" pitchFamily="34" charset="0"/>
              </a:rPr>
              <a:t> and PM</a:t>
            </a:r>
            <a:r>
              <a:rPr lang="en-US" altLang="ko-KR" sz="2400" spc="80" baseline="-25000" dirty="0">
                <a:latin typeface="Arial" pitchFamily="34" charset="0"/>
                <a:cs typeface="Arial" pitchFamily="34" charset="0"/>
              </a:rPr>
              <a:t>10</a:t>
            </a:r>
            <a:r>
              <a:rPr lang="en-US" altLang="ko-KR" sz="2400" spc="80" dirty="0">
                <a:latin typeface="Arial" pitchFamily="34" charset="0"/>
                <a:cs typeface="Arial" pitchFamily="34" charset="0"/>
              </a:rPr>
              <a:t>)</a:t>
            </a:r>
          </a:p>
          <a:p>
            <a:pPr marL="514350" indent="-514350" eaLnBrk="0" hangingPunct="0">
              <a:spcBef>
                <a:spcPct val="50000"/>
              </a:spcBef>
              <a:buFont typeface="+mj-lt"/>
              <a:buAutoNum type="arabicPeriod"/>
            </a:pPr>
            <a:r>
              <a:rPr lang="en-US" altLang="ko-KR" sz="2800" spc="80" dirty="0">
                <a:latin typeface="Arial" pitchFamily="34" charset="0"/>
                <a:cs typeface="Arial" pitchFamily="34" charset="0"/>
              </a:rPr>
              <a:t>Constant speed test</a:t>
            </a:r>
          </a:p>
          <a:p>
            <a:pPr marL="971550" lvl="1" indent="-514350" eaLnBrk="0" hangingPunct="0">
              <a:spcBef>
                <a:spcPct val="50000"/>
              </a:spcBef>
              <a:buFont typeface="Arial" panose="020B0604020202020204" pitchFamily="34" charset="0"/>
              <a:buChar char="•"/>
            </a:pPr>
            <a:r>
              <a:rPr lang="en-US" sz="2400" dirty="0"/>
              <a:t>Speed 130 km/h (options: 90 or 110 km/h)</a:t>
            </a:r>
          </a:p>
          <a:p>
            <a:pPr marL="971550" lvl="1" indent="-514350" eaLnBrk="0" hangingPunct="0">
              <a:spcBef>
                <a:spcPct val="50000"/>
              </a:spcBef>
              <a:buFont typeface="Arial" panose="020B0604020202020204" pitchFamily="34" charset="0"/>
              <a:buChar char="•"/>
            </a:pPr>
            <a:r>
              <a:rPr lang="en-US" sz="2400" dirty="0"/>
              <a:t>Air conditioner: OFF (option is ON)</a:t>
            </a:r>
          </a:p>
          <a:p>
            <a:pPr marL="971550" lvl="1" indent="-514350" eaLnBrk="0" hangingPunct="0">
              <a:spcBef>
                <a:spcPct val="50000"/>
              </a:spcBef>
              <a:buFont typeface="Arial" panose="020B0604020202020204" pitchFamily="34" charset="0"/>
              <a:buChar char="•"/>
            </a:pPr>
            <a:endParaRPr lang="en-US" altLang="ko-KR" sz="2800" b="1" spc="80" dirty="0">
              <a:latin typeface="Arial" pitchFamily="34" charset="0"/>
              <a:cs typeface="Arial" pitchFamily="34" charset="0"/>
            </a:endParaRPr>
          </a:p>
        </p:txBody>
      </p:sp>
      <p:sp>
        <p:nvSpPr>
          <p:cNvPr id="4" name="Rectangle 192">
            <a:extLst>
              <a:ext uri="{FF2B5EF4-FFF2-40B4-BE49-F238E27FC236}">
                <a16:creationId xmlns:a16="http://schemas.microsoft.com/office/drawing/2014/main" id="{EBE07FBF-F637-4E2D-979C-0202627FB521}"/>
              </a:ext>
            </a:extLst>
          </p:cNvPr>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82529022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643631" y="1552195"/>
            <a:ext cx="1079524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Developed and edited during 16</a:t>
            </a:r>
            <a:r>
              <a:rPr lang="en-US" altLang="ko-KR" sz="2800" b="1" spc="80" baseline="30000" dirty="0">
                <a:latin typeface="Arial" pitchFamily="34" charset="0"/>
                <a:cs typeface="Arial" pitchFamily="34" charset="0"/>
              </a:rPr>
              <a:t>th</a:t>
            </a:r>
            <a:r>
              <a:rPr lang="en-US" altLang="ko-KR" sz="2800" b="1" spc="80" dirty="0">
                <a:latin typeface="Arial" pitchFamily="34" charset="0"/>
                <a:cs typeface="Arial" pitchFamily="34" charset="0"/>
              </a:rPr>
              <a:t> meeting two documents:</a:t>
            </a:r>
          </a:p>
          <a:p>
            <a:pPr marL="342900" indent="-342900" eaLnBrk="0" hangingPunct="0">
              <a:spcBef>
                <a:spcPct val="50000"/>
              </a:spcBef>
              <a:buFont typeface="Wingdings" panose="05000000000000000000" pitchFamily="2" charset="2"/>
              <a:buChar char="ü"/>
            </a:pPr>
            <a:r>
              <a:rPr lang="en-GB" sz="2800" dirty="0"/>
              <a:t>Update of p</a:t>
            </a:r>
            <a:r>
              <a:rPr lang="en-US" sz="2800" dirty="0"/>
              <a:t>a</a:t>
            </a:r>
            <a:r>
              <a:rPr lang="en-GB" sz="2800" dirty="0"/>
              <a:t>rt </a:t>
            </a:r>
            <a:r>
              <a:rPr lang="en-US" sz="2800" dirty="0">
                <a:latin typeface="Times New Roman" panose="02020603050405020304" pitchFamily="18" charset="0"/>
                <a:cs typeface="Times New Roman" panose="02020603050405020304" pitchFamily="18" charset="0"/>
              </a:rPr>
              <a:t>I</a:t>
            </a:r>
            <a:r>
              <a:rPr lang="en-US" sz="2800" dirty="0"/>
              <a:t> </a:t>
            </a:r>
            <a:r>
              <a:rPr lang="en-GB" sz="2800" dirty="0"/>
              <a:t>of Mutual Resolution No. 3 (VIAQ-16-06)</a:t>
            </a:r>
          </a:p>
          <a:p>
            <a:pPr marL="342900" indent="-342900" eaLnBrk="0" hangingPunct="0">
              <a:spcBef>
                <a:spcPct val="50000"/>
              </a:spcBef>
              <a:buFont typeface="Wingdings" panose="05000000000000000000" pitchFamily="2" charset="2"/>
              <a:buChar char="ü"/>
            </a:pPr>
            <a:r>
              <a:rPr lang="en-GB" sz="2800" dirty="0"/>
              <a:t>Draft of p</a:t>
            </a:r>
            <a:r>
              <a:rPr lang="en-US" sz="2800" dirty="0"/>
              <a:t>a</a:t>
            </a:r>
            <a:r>
              <a:rPr lang="en-GB" sz="2800" dirty="0"/>
              <a:t>rt </a:t>
            </a:r>
            <a:r>
              <a:rPr lang="en-US" sz="2800" dirty="0">
                <a:latin typeface="Times New Roman" panose="02020603050405020304" pitchFamily="18" charset="0"/>
                <a:cs typeface="Times New Roman" panose="02020603050405020304" pitchFamily="18" charset="0"/>
              </a:rPr>
              <a:t>III</a:t>
            </a:r>
            <a:r>
              <a:rPr lang="en-GB" sz="2800" dirty="0"/>
              <a:t> of Mutual Resolution No. 3 (VIAQ-16-08)</a:t>
            </a:r>
            <a:endParaRPr lang="en-US" altLang="ko-KR" sz="2800" b="1" spc="80" dirty="0">
              <a:latin typeface="Arial" pitchFamily="34" charset="0"/>
              <a:cs typeface="Arial" pitchFamily="34" charset="0"/>
            </a:endParaRPr>
          </a:p>
          <a:p>
            <a:pPr eaLnBrk="0" hangingPunct="0">
              <a:spcBef>
                <a:spcPct val="50000"/>
              </a:spcBef>
            </a:pPr>
            <a:r>
              <a:rPr lang="en-US" altLang="ko-KR" sz="2800" b="1" spc="80" dirty="0">
                <a:latin typeface="Arial" pitchFamily="34" charset="0"/>
                <a:cs typeface="Arial" pitchFamily="34" charset="0"/>
              </a:rPr>
              <a:t>as parts of Revision 2 of Mutual Resolution (M.R.3) on Vehicle Interior Air Quality  </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Revision 2 of M.R.3</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6403154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482600" y="1029189"/>
            <a:ext cx="11167534" cy="3690177"/>
          </a:xfrm>
          <a:prstGeom prst="rect">
            <a:avLst/>
          </a:prstGeom>
        </p:spPr>
        <p:txBody>
          <a:bodyPr wrap="square">
            <a:spAutoFit/>
          </a:bodyPr>
          <a:lstStyle/>
          <a:p>
            <a:pPr marL="355600" indent="-355600" fontAlgn="base" latinLnBrk="1">
              <a:lnSpc>
                <a:spcPct val="200000"/>
              </a:lnSpc>
              <a:spcBef>
                <a:spcPct val="0"/>
              </a:spcBef>
              <a:spcAft>
                <a:spcPct val="0"/>
              </a:spcAft>
              <a:buFont typeface="Wingdings" pitchFamily="2" charset="2"/>
              <a:buChar char="Ø"/>
              <a:defRPr/>
            </a:pPr>
            <a:r>
              <a:rPr kumimoji="1" lang="en-US" altLang="ko-KR" sz="2000" b="1" spc="80" dirty="0">
                <a:solidFill>
                  <a:srgbClr val="000000"/>
                </a:solidFill>
                <a:latin typeface="Arial" pitchFamily="34" charset="0"/>
                <a:ea typeface="HY울릉도M" pitchFamily="18" charset="-127"/>
                <a:cs typeface="Arial" pitchFamily="34" charset="0"/>
              </a:rPr>
              <a:t>17</a:t>
            </a:r>
            <a:r>
              <a:rPr kumimoji="1" lang="en-US" altLang="ko-KR" sz="2000" b="1" spc="80" baseline="30000" dirty="0">
                <a:solidFill>
                  <a:srgbClr val="000000"/>
                </a:solidFill>
                <a:latin typeface="Arial" pitchFamily="34" charset="0"/>
                <a:ea typeface="HY울릉도M" pitchFamily="18" charset="-127"/>
                <a:cs typeface="Arial" pitchFamily="34" charset="0"/>
              </a:rPr>
              <a:t>th</a:t>
            </a:r>
            <a:r>
              <a:rPr kumimoji="1" lang="en-US" altLang="ko-KR" sz="2000" b="1" spc="80" dirty="0">
                <a:solidFill>
                  <a:srgbClr val="000000"/>
                </a:solidFill>
                <a:latin typeface="Arial" pitchFamily="34" charset="0"/>
                <a:ea typeface="HY울릉도M" pitchFamily="18" charset="-127"/>
                <a:cs typeface="Arial" pitchFamily="34" charset="0"/>
              </a:rPr>
              <a:t> VIAQ IWG Meeting (TBD)</a:t>
            </a:r>
          </a:p>
          <a:p>
            <a:pPr marL="719138" lvl="1" indent="-261938" fontAlgn="base" latinLnBrk="1">
              <a:lnSpc>
                <a:spcPct val="200000"/>
              </a:lnSpc>
              <a:spcBef>
                <a:spcPct val="0"/>
              </a:spcBef>
              <a:spcAft>
                <a:spcPct val="0"/>
              </a:spcAft>
              <a:buFont typeface="Arial" pitchFamily="34" charset="0"/>
              <a:buChar char="•"/>
              <a:tabLst>
                <a:tab pos="1346200" algn="l"/>
              </a:tabLst>
              <a:defRPr/>
            </a:pPr>
            <a:r>
              <a:rPr kumimoji="1" lang="en-US" altLang="ko-KR" sz="2000" spc="80" dirty="0">
                <a:solidFill>
                  <a:srgbClr val="000000"/>
                </a:solidFill>
                <a:latin typeface="Arial" pitchFamily="34" charset="0"/>
                <a:ea typeface="HY울릉도M" pitchFamily="18" charset="-127"/>
                <a:cs typeface="Arial" pitchFamily="34" charset="0"/>
              </a:rPr>
              <a:t>Munich, Germany, November 6-7</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2019 </a:t>
            </a:r>
          </a:p>
          <a:p>
            <a:pPr marL="719138" lvl="1" indent="-261938" fontAlgn="base" latinLnBrk="1">
              <a:lnSpc>
                <a:spcPct val="200000"/>
              </a:lnSpc>
              <a:spcBef>
                <a:spcPct val="0"/>
              </a:spcBef>
              <a:spcAft>
                <a:spcPct val="0"/>
              </a:spcAft>
              <a:buFont typeface="Arial" pitchFamily="34" charset="0"/>
              <a:buChar char="•"/>
              <a:tabLst>
                <a:tab pos="1346200" algn="l"/>
              </a:tabLst>
              <a:defRPr/>
            </a:pPr>
            <a:r>
              <a:rPr kumimoji="1" lang="en-US" altLang="ko-KR" sz="2000" spc="80" dirty="0">
                <a:solidFill>
                  <a:srgbClr val="000000"/>
                </a:solidFill>
                <a:latin typeface="Arial" pitchFamily="34" charset="0"/>
                <a:ea typeface="HY울릉도M" pitchFamily="18" charset="-127"/>
                <a:cs typeface="Arial" pitchFamily="34" charset="0"/>
              </a:rPr>
              <a:t>Two days</a:t>
            </a:r>
          </a:p>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18th VIAQ IWG Meeting (TBD)</a:t>
            </a:r>
          </a:p>
          <a:p>
            <a:pPr lvl="1">
              <a:lnSpc>
                <a:spcPct val="200000"/>
              </a:lnSpc>
            </a:pPr>
            <a:r>
              <a:rPr lang="en-US" sz="2000" spc="80" dirty="0">
                <a:latin typeface="Arial" pitchFamily="34" charset="0"/>
                <a:cs typeface="Arial" pitchFamily="34" charset="0"/>
              </a:rPr>
              <a:t>•   Geneva, Switzerland, January 8</a:t>
            </a:r>
            <a:r>
              <a:rPr lang="en-US" sz="2000" spc="80" baseline="30000" dirty="0">
                <a:latin typeface="Arial" pitchFamily="34" charset="0"/>
                <a:cs typeface="Arial" pitchFamily="34" charset="0"/>
              </a:rPr>
              <a:t>th</a:t>
            </a:r>
            <a:r>
              <a:rPr lang="en-US" sz="2000" spc="80" dirty="0">
                <a:latin typeface="Arial" pitchFamily="34" charset="0"/>
                <a:cs typeface="Arial" pitchFamily="34" charset="0"/>
              </a:rPr>
              <a:t> 2020</a:t>
            </a:r>
            <a:endParaRPr lang="ru-RU" sz="2000" spc="80" dirty="0">
              <a:latin typeface="Arial" pitchFamily="34" charset="0"/>
              <a:cs typeface="Arial" pitchFamily="34" charset="0"/>
            </a:endParaRPr>
          </a:p>
          <a:p>
            <a:pPr lvl="1">
              <a:lnSpc>
                <a:spcPct val="200000"/>
              </a:lnSpc>
            </a:pPr>
            <a:r>
              <a:rPr lang="en-US" sz="2000" spc="80" dirty="0">
                <a:latin typeface="Arial" pitchFamily="34" charset="0"/>
                <a:cs typeface="Arial" pitchFamily="34" charset="0"/>
              </a:rPr>
              <a:t>• </a:t>
            </a:r>
            <a:r>
              <a:rPr lang="ru-RU" sz="2000" spc="80" dirty="0">
                <a:latin typeface="Arial" pitchFamily="34" charset="0"/>
                <a:cs typeface="Arial" pitchFamily="34" charset="0"/>
              </a:rPr>
              <a:t>  </a:t>
            </a:r>
            <a:r>
              <a:rPr lang="en-US" sz="2000" spc="80" dirty="0">
                <a:latin typeface="Arial" pitchFamily="34" charset="0"/>
                <a:cs typeface="Arial" pitchFamily="34" charset="0"/>
              </a:rPr>
              <a:t>Half a day</a:t>
            </a:r>
          </a:p>
        </p:txBody>
      </p:sp>
    </p:spTree>
    <p:extLst>
      <p:ext uri="{BB962C8B-B14F-4D97-AF65-F5344CB8AC3E}">
        <p14:creationId xmlns:p14="http://schemas.microsoft.com/office/powerpoint/2010/main" val="40648636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022435"/>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latin typeface="Arial" pitchFamily="34" charset="0"/>
                <a:ea typeface="Arial Unicode MS" pitchFamily="50" charset="-127"/>
                <a:cs typeface="Arial" pitchFamily="34" charset="0"/>
              </a:rPr>
              <a:t> </a:t>
            </a:r>
            <a:r>
              <a:rPr lang="en-GB" sz="2800" b="1" dirty="0"/>
              <a:t>Terms of reference</a:t>
            </a:r>
            <a:endParaRPr lang="en-US" sz="2800" b="1" dirty="0"/>
          </a:p>
        </p:txBody>
      </p:sp>
      <p:sp>
        <p:nvSpPr>
          <p:cNvPr id="3" name="Прямоугольник 2"/>
          <p:cNvSpPr/>
          <p:nvPr/>
        </p:nvSpPr>
        <p:spPr>
          <a:xfrm>
            <a:off x="1052297" y="187867"/>
            <a:ext cx="4398127" cy="584775"/>
          </a:xfrm>
          <a:prstGeom prst="rect">
            <a:avLst/>
          </a:prstGeom>
        </p:spPr>
        <p:txBody>
          <a:bodyPr wrap="none">
            <a:spAutoFit/>
          </a:bodyPr>
          <a:lstStyle/>
          <a:p>
            <a:r>
              <a:rPr lang="en-US" sz="3200" b="1" dirty="0" err="1">
                <a:solidFill>
                  <a:schemeClr val="bg1"/>
                </a:solidFill>
                <a:effectLst>
                  <a:outerShdw blurRad="38100" dist="38100" dir="2700000" algn="tl">
                    <a:srgbClr val="000000">
                      <a:alpha val="43137"/>
                    </a:srgbClr>
                  </a:outerShdw>
                </a:effectLst>
              </a:rPr>
              <a:t>ToR</a:t>
            </a:r>
            <a:r>
              <a:rPr lang="en-US" sz="3200" b="1" dirty="0">
                <a:solidFill>
                  <a:schemeClr val="bg1"/>
                </a:solidFill>
                <a:effectLst>
                  <a:outerShdw blurRad="38100" dist="38100" dir="2700000" algn="tl">
                    <a:srgbClr val="000000">
                      <a:alpha val="43137"/>
                    </a:srgbClr>
                  </a:outerShdw>
                </a:effectLst>
              </a:rPr>
              <a:t> for the Second Stage</a:t>
            </a:r>
            <a:endParaRPr lang="ru-RU" sz="3200" b="1"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316509" y="1511203"/>
            <a:ext cx="11384424" cy="5118196"/>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2200" dirty="0"/>
              <a:t>Identify and collect the information and research data on interior air quality and its relevance for vehicles, taking into account the activities being carried out by various governments, and non-governmental organizations.</a:t>
            </a:r>
          </a:p>
          <a:p>
            <a:pPr marL="342900" indent="-342900">
              <a:lnSpc>
                <a:spcPct val="150000"/>
              </a:lnSpc>
              <a:buFont typeface="Wingdings" panose="05000000000000000000" pitchFamily="2" charset="2"/>
              <a:buChar char="ü"/>
            </a:pPr>
            <a:r>
              <a:rPr lang="en-US" sz="2200" dirty="0"/>
              <a:t>Identify and understand the current regulatory requirements with respect to vehicle interior air quality in different markets.</a:t>
            </a:r>
          </a:p>
          <a:p>
            <a:pPr marL="342900" indent="-342900">
              <a:lnSpc>
                <a:spcPct val="150000"/>
              </a:lnSpc>
              <a:buFont typeface="Wingdings" panose="05000000000000000000" pitchFamily="2" charset="2"/>
              <a:buChar char="ü"/>
            </a:pPr>
            <a:r>
              <a:rPr lang="en-US" sz="2200" dirty="0"/>
              <a:t>Identify, review and assess existing test procedures suitable for the measurement of harmful substance into the vehicle cabin (including test modes, sample collection methods and analysis methods, etc.)</a:t>
            </a:r>
          </a:p>
          <a:p>
            <a:pPr marL="342900" indent="-342900">
              <a:lnSpc>
                <a:spcPct val="150000"/>
              </a:lnSpc>
              <a:buFont typeface="Wingdings" panose="05000000000000000000" pitchFamily="2" charset="2"/>
              <a:buChar char="ü"/>
            </a:pPr>
            <a:r>
              <a:rPr lang="en-US" sz="2200" dirty="0"/>
              <a:t>Develop provisions and test procedures in a recommendation by including Part 3 in the Mutual Resolution No. 3.</a:t>
            </a:r>
          </a:p>
        </p:txBody>
      </p:sp>
    </p:spTree>
    <p:extLst>
      <p:ext uri="{BB962C8B-B14F-4D97-AF65-F5344CB8AC3E}">
        <p14:creationId xmlns:p14="http://schemas.microsoft.com/office/powerpoint/2010/main" val="32756854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251036"/>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latin typeface="Arial" pitchFamily="34" charset="0"/>
                <a:ea typeface="Arial Unicode MS" pitchFamily="50" charset="-127"/>
                <a:cs typeface="Arial" pitchFamily="34" charset="0"/>
              </a:rPr>
              <a:t> </a:t>
            </a:r>
            <a:r>
              <a:rPr lang="en-GB" sz="2800" b="1" dirty="0"/>
              <a:t>Timeline</a:t>
            </a:r>
            <a:endParaRPr lang="en-US" sz="2800" b="1" dirty="0"/>
          </a:p>
        </p:txBody>
      </p:sp>
      <p:sp>
        <p:nvSpPr>
          <p:cNvPr id="3" name="Прямоугольник 2"/>
          <p:cNvSpPr/>
          <p:nvPr/>
        </p:nvSpPr>
        <p:spPr>
          <a:xfrm>
            <a:off x="1052297" y="187867"/>
            <a:ext cx="4398127" cy="584775"/>
          </a:xfrm>
          <a:prstGeom prst="rect">
            <a:avLst/>
          </a:prstGeom>
        </p:spPr>
        <p:txBody>
          <a:bodyPr wrap="none">
            <a:spAutoFit/>
          </a:bodyPr>
          <a:lstStyle/>
          <a:p>
            <a:r>
              <a:rPr lang="en-US" sz="3200" b="1" dirty="0" err="1">
                <a:solidFill>
                  <a:schemeClr val="bg1"/>
                </a:solidFill>
                <a:effectLst>
                  <a:outerShdw blurRad="38100" dist="38100" dir="2700000" algn="tl">
                    <a:srgbClr val="000000">
                      <a:alpha val="43137"/>
                    </a:srgbClr>
                  </a:outerShdw>
                </a:effectLst>
              </a:rPr>
              <a:t>ToR</a:t>
            </a:r>
            <a:r>
              <a:rPr lang="en-US" sz="3200" b="1" dirty="0">
                <a:solidFill>
                  <a:schemeClr val="bg1"/>
                </a:solidFill>
                <a:effectLst>
                  <a:outerShdw blurRad="38100" dist="38100" dir="2700000" algn="tl">
                    <a:srgbClr val="000000">
                      <a:alpha val="43137"/>
                    </a:srgbClr>
                  </a:outerShdw>
                </a:effectLst>
              </a:rPr>
              <a:t> for the Second Stage</a:t>
            </a:r>
            <a:endParaRPr lang="ru-RU" sz="3200" b="1" dirty="0">
              <a:solidFill>
                <a:schemeClr val="bg1"/>
              </a:solidFill>
              <a:effectLst>
                <a:outerShdw blurRad="38100" dist="38100" dir="2700000" algn="tl">
                  <a:srgbClr val="000000">
                    <a:alpha val="43137"/>
                  </a:srgbClr>
                </a:outerShdw>
              </a:effectLst>
            </a:endParaRPr>
          </a:p>
        </p:txBody>
      </p:sp>
      <p:sp>
        <p:nvSpPr>
          <p:cNvPr id="6" name="직사각형 40"/>
          <p:cNvSpPr/>
          <p:nvPr/>
        </p:nvSpPr>
        <p:spPr>
          <a:xfrm>
            <a:off x="1584848" y="5687948"/>
            <a:ext cx="9036496" cy="1200329"/>
          </a:xfrm>
          <a:prstGeom prst="rect">
            <a:avLst/>
          </a:prstGeom>
        </p:spPr>
        <p:txBody>
          <a:bodyPr wrap="square">
            <a:spAutoFit/>
          </a:bodyPr>
          <a:lstStyle/>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January 2020: 	Submit the draft document to GRPE</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June 2020: 	Adoption of the draft document by GRPE</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November 2020: Adoption of the draft document by WP.29</a:t>
            </a:r>
          </a:p>
        </p:txBody>
      </p:sp>
      <p:cxnSp>
        <p:nvCxnSpPr>
          <p:cNvPr id="7" name="直線コネクタ 3"/>
          <p:cNvCxnSpPr/>
          <p:nvPr/>
        </p:nvCxnSpPr>
        <p:spPr>
          <a:xfrm>
            <a:off x="2142284" y="2445796"/>
            <a:ext cx="792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6"/>
          <p:cNvCxnSpPr/>
          <p:nvPr/>
        </p:nvCxnSpPr>
        <p:spPr>
          <a:xfrm>
            <a:off x="2315321" y="2202908"/>
            <a:ext cx="0" cy="2752725"/>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7"/>
          <p:cNvSpPr txBox="1">
            <a:spLocks noChangeArrowheads="1"/>
          </p:cNvSpPr>
          <p:nvPr/>
        </p:nvSpPr>
        <p:spPr bwMode="auto">
          <a:xfrm>
            <a:off x="2332783" y="1858421"/>
            <a:ext cx="8007320" cy="584775"/>
          </a:xfrm>
          <a:prstGeom prst="rect">
            <a:avLst/>
          </a:prstGeom>
          <a:noFill/>
          <a:ln w="9525">
            <a:noFill/>
            <a:miter lim="800000"/>
            <a:headEnd/>
            <a:tailEnd/>
          </a:ln>
        </p:spPr>
        <p:txBody>
          <a:bodyPr wrap="none">
            <a:spAutoFit/>
          </a:bodyPr>
          <a:lstStyle/>
          <a:p>
            <a:r>
              <a:rPr lang="en-US" altLang="ja-JP" sz="1800" b="1" dirty="0">
                <a:solidFill>
                  <a:schemeClr val="tx1"/>
                </a:solidFill>
                <a:latin typeface="Arial" pitchFamily="34" charset="0"/>
                <a:cs typeface="Arial" pitchFamily="34" charset="0"/>
              </a:rPr>
              <a:t>2018                                2019                                 2020</a:t>
            </a:r>
          </a:p>
          <a:p>
            <a:r>
              <a:rPr lang="en-US" altLang="ja-JP" sz="1400" dirty="0">
                <a:solidFill>
                  <a:schemeClr val="tx1"/>
                </a:solidFill>
                <a:latin typeface="Arial" pitchFamily="34" charset="0"/>
                <a:cs typeface="Arial" pitchFamily="34" charset="0"/>
              </a:rPr>
              <a:t>1  2  3  4  5  6  7  8  9  10 11 12  1  2  3  4  5  6  7  8  9  10 11 12  1  2  3  4  5  6  7  8  9  10 11 12</a:t>
            </a:r>
            <a:endParaRPr lang="ja-JP" altLang="en-US" sz="1400" dirty="0">
              <a:solidFill>
                <a:schemeClr val="tx1"/>
              </a:solidFill>
              <a:latin typeface="Arial" pitchFamily="34" charset="0"/>
              <a:cs typeface="Arial" pitchFamily="34" charset="0"/>
            </a:endParaRPr>
          </a:p>
        </p:txBody>
      </p:sp>
      <p:sp>
        <p:nvSpPr>
          <p:cNvPr id="10" name="AutoShape 38"/>
          <p:cNvSpPr>
            <a:spLocks noChangeArrowheads="1"/>
          </p:cNvSpPr>
          <p:nvPr/>
        </p:nvSpPr>
        <p:spPr bwMode="auto">
          <a:xfrm rot="-5400000">
            <a:off x="7693038" y="2601371"/>
            <a:ext cx="576262" cy="360362"/>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180</a:t>
            </a:r>
          </a:p>
        </p:txBody>
      </p:sp>
      <p:sp>
        <p:nvSpPr>
          <p:cNvPr id="11" name="AutoShape 39"/>
          <p:cNvSpPr>
            <a:spLocks noChangeArrowheads="1"/>
          </p:cNvSpPr>
          <p:nvPr/>
        </p:nvSpPr>
        <p:spPr bwMode="auto">
          <a:xfrm rot="-5400000">
            <a:off x="8335980" y="2602958"/>
            <a:ext cx="576263" cy="360363"/>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181</a:t>
            </a:r>
          </a:p>
        </p:txBody>
      </p:sp>
      <p:sp>
        <p:nvSpPr>
          <p:cNvPr id="12" name="AutoShape 42"/>
          <p:cNvSpPr>
            <a:spLocks noChangeArrowheads="1"/>
          </p:cNvSpPr>
          <p:nvPr/>
        </p:nvSpPr>
        <p:spPr bwMode="auto">
          <a:xfrm rot="-5400000">
            <a:off x="5976940" y="3336384"/>
            <a:ext cx="504825" cy="431800"/>
          </a:xfrm>
          <a:prstGeom prst="flowChartPunchedTape">
            <a:avLst/>
          </a:prstGeom>
          <a:solidFill>
            <a:srgbClr val="82C5B0"/>
          </a:solid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79</a:t>
            </a:r>
          </a:p>
        </p:txBody>
      </p:sp>
      <p:sp>
        <p:nvSpPr>
          <p:cNvPr id="13" name="AutoShape 44"/>
          <p:cNvSpPr>
            <a:spLocks noChangeArrowheads="1"/>
          </p:cNvSpPr>
          <p:nvPr/>
        </p:nvSpPr>
        <p:spPr bwMode="auto">
          <a:xfrm rot="-5400000">
            <a:off x="8407418" y="3336384"/>
            <a:ext cx="504825" cy="431800"/>
          </a:xfrm>
          <a:prstGeom prst="flowChartPunchedTape">
            <a:avLst/>
          </a:prstGeom>
          <a:solidFill>
            <a:srgbClr val="FFFF00"/>
          </a:solid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81</a:t>
            </a:r>
            <a:endParaRPr lang="en-US" altLang="ja-JP" dirty="0">
              <a:solidFill>
                <a:schemeClr val="tx1"/>
              </a:solidFill>
              <a:latin typeface="Arial" pitchFamily="34" charset="0"/>
              <a:cs typeface="Arial" pitchFamily="34" charset="0"/>
            </a:endParaRPr>
          </a:p>
        </p:txBody>
      </p:sp>
      <p:cxnSp>
        <p:nvCxnSpPr>
          <p:cNvPr id="14" name="直線コネクタ 6"/>
          <p:cNvCxnSpPr/>
          <p:nvPr/>
        </p:nvCxnSpPr>
        <p:spPr>
          <a:xfrm>
            <a:off x="4914893" y="1944146"/>
            <a:ext cx="28575" cy="303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6"/>
          <p:cNvCxnSpPr/>
          <p:nvPr/>
        </p:nvCxnSpPr>
        <p:spPr>
          <a:xfrm>
            <a:off x="7486661" y="1917158"/>
            <a:ext cx="28575" cy="30384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AutoShape 41"/>
          <p:cNvSpPr>
            <a:spLocks noChangeArrowheads="1"/>
          </p:cNvSpPr>
          <p:nvPr/>
        </p:nvSpPr>
        <p:spPr bwMode="auto">
          <a:xfrm rot="-5400000">
            <a:off x="4903783" y="3336384"/>
            <a:ext cx="504825" cy="431800"/>
          </a:xfrm>
          <a:prstGeom prst="flowChartPunchedTape">
            <a:avLst/>
          </a:prstGeom>
          <a:solidFill>
            <a:srgbClr val="DEF0F2"/>
          </a:solid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78</a:t>
            </a:r>
          </a:p>
        </p:txBody>
      </p:sp>
      <p:sp>
        <p:nvSpPr>
          <p:cNvPr id="17" name="AutoShape 43"/>
          <p:cNvSpPr>
            <a:spLocks noChangeArrowheads="1"/>
          </p:cNvSpPr>
          <p:nvPr/>
        </p:nvSpPr>
        <p:spPr bwMode="auto">
          <a:xfrm rot="-5400000">
            <a:off x="7478724" y="3336384"/>
            <a:ext cx="504825" cy="431800"/>
          </a:xfrm>
          <a:prstGeom prst="flowChartPunchedTape">
            <a:avLst/>
          </a:prstGeom>
          <a:no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80</a:t>
            </a:r>
            <a:endParaRPr lang="en-US" altLang="ja-JP" dirty="0">
              <a:solidFill>
                <a:schemeClr val="tx1"/>
              </a:solidFill>
              <a:latin typeface="Arial" pitchFamily="34" charset="0"/>
              <a:cs typeface="Arial" pitchFamily="34" charset="0"/>
            </a:endParaRPr>
          </a:p>
        </p:txBody>
      </p:sp>
      <p:sp>
        <p:nvSpPr>
          <p:cNvPr id="18" name="AutoShape 47"/>
          <p:cNvSpPr>
            <a:spLocks noChangeArrowheads="1"/>
          </p:cNvSpPr>
          <p:nvPr/>
        </p:nvSpPr>
        <p:spPr bwMode="auto">
          <a:xfrm rot="-5400000">
            <a:off x="3263882" y="3336384"/>
            <a:ext cx="504825" cy="431800"/>
          </a:xfrm>
          <a:prstGeom prst="flowChartPunchedTape">
            <a:avLst/>
          </a:prstGeom>
          <a:solidFill>
            <a:schemeClr val="accent2">
              <a:lumMod val="20000"/>
              <a:lumOff val="80000"/>
            </a:schemeClr>
          </a:solidFill>
          <a:ln w="12700">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77</a:t>
            </a:r>
          </a:p>
        </p:txBody>
      </p:sp>
      <p:sp>
        <p:nvSpPr>
          <p:cNvPr id="19" name="AutoShape 48"/>
          <p:cNvSpPr>
            <a:spLocks noChangeArrowheads="1"/>
          </p:cNvSpPr>
          <p:nvPr/>
        </p:nvSpPr>
        <p:spPr bwMode="auto">
          <a:xfrm rot="-5400000">
            <a:off x="2323258" y="3336384"/>
            <a:ext cx="504825" cy="431800"/>
          </a:xfrm>
          <a:prstGeom prst="flowChartPunchedTape">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a:solidFill>
                  <a:schemeClr val="tx1"/>
                </a:solidFill>
                <a:latin typeface="Arial" pitchFamily="34" charset="0"/>
                <a:cs typeface="Arial" pitchFamily="34" charset="0"/>
              </a:rPr>
              <a:t>76</a:t>
            </a:r>
          </a:p>
        </p:txBody>
      </p:sp>
      <p:sp>
        <p:nvSpPr>
          <p:cNvPr id="20" name="テキスト ボックス 2"/>
          <p:cNvSpPr txBox="1">
            <a:spLocks noChangeArrowheads="1"/>
          </p:cNvSpPr>
          <p:nvPr/>
        </p:nvSpPr>
        <p:spPr bwMode="auto">
          <a:xfrm>
            <a:off x="8650678" y="3808447"/>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sp>
        <p:nvSpPr>
          <p:cNvPr id="21" name="Rechteck 12"/>
          <p:cNvSpPr>
            <a:spLocks noChangeArrowheads="1"/>
          </p:cNvSpPr>
          <p:nvPr/>
        </p:nvSpPr>
        <p:spPr bwMode="auto">
          <a:xfrm>
            <a:off x="1587624" y="5168722"/>
            <a:ext cx="4427984"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a:t> Half of working items almost closed</a:t>
            </a:r>
            <a:endParaRPr lang="en-US" altLang="de-DE" sz="1300" dirty="0"/>
          </a:p>
          <a:p>
            <a:pPr eaLnBrk="1" hangingPunct="1">
              <a:buFont typeface="Arial" pitchFamily="34" charset="0"/>
              <a:buChar char="•"/>
            </a:pPr>
            <a:r>
              <a:rPr lang="en-US" altLang="de-DE" sz="1300"/>
              <a:t> Make a drafting grup</a:t>
            </a:r>
            <a:endParaRPr lang="en-US" altLang="de-DE" sz="1300" dirty="0"/>
          </a:p>
        </p:txBody>
      </p:sp>
      <p:sp>
        <p:nvSpPr>
          <p:cNvPr id="22" name="모서리가 둥근 직사각형 78"/>
          <p:cNvSpPr/>
          <p:nvPr/>
        </p:nvSpPr>
        <p:spPr>
          <a:xfrm>
            <a:off x="2343200" y="4358751"/>
            <a:ext cx="457127" cy="3024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11</a:t>
            </a:r>
            <a:endParaRPr lang="ko-KR" altLang="en-US" dirty="0">
              <a:solidFill>
                <a:schemeClr val="tx1"/>
              </a:solidFill>
            </a:endParaRPr>
          </a:p>
        </p:txBody>
      </p:sp>
      <p:sp>
        <p:nvSpPr>
          <p:cNvPr id="23" name="모서리가 둥근 직사각형 80"/>
          <p:cNvSpPr/>
          <p:nvPr/>
        </p:nvSpPr>
        <p:spPr>
          <a:xfrm>
            <a:off x="2845064"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12</a:t>
            </a:r>
            <a:endParaRPr lang="ko-KR" altLang="en-US" dirty="0">
              <a:solidFill>
                <a:schemeClr val="tx1"/>
              </a:solidFill>
            </a:endParaRPr>
          </a:p>
        </p:txBody>
      </p:sp>
      <p:sp>
        <p:nvSpPr>
          <p:cNvPr id="32" name="Rechteck 12"/>
          <p:cNvSpPr>
            <a:spLocks noChangeArrowheads="1"/>
          </p:cNvSpPr>
          <p:nvPr/>
        </p:nvSpPr>
        <p:spPr bwMode="auto">
          <a:xfrm>
            <a:off x="6159624" y="5168722"/>
            <a:ext cx="4212976"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dirty="0"/>
              <a:t> Develop provisions and harmonized test procedures.</a:t>
            </a:r>
          </a:p>
          <a:p>
            <a:pPr eaLnBrk="1" hangingPunct="1">
              <a:buFont typeface="Arial" pitchFamily="34" charset="0"/>
              <a:buChar char="•"/>
            </a:pPr>
            <a:r>
              <a:rPr lang="en-US" altLang="de-DE" sz="1300" dirty="0"/>
              <a:t> VIAQ recommendation (a new part of M.R.3)</a:t>
            </a:r>
          </a:p>
        </p:txBody>
      </p:sp>
      <p:cxnSp>
        <p:nvCxnSpPr>
          <p:cNvPr id="33" name="Gewinkelte Verbindung 16"/>
          <p:cNvCxnSpPr>
            <a:stCxn id="21" idx="0"/>
            <a:endCxn id="45" idx="2"/>
          </p:cNvCxnSpPr>
          <p:nvPr/>
        </p:nvCxnSpPr>
        <p:spPr>
          <a:xfrm rot="5400000" flipH="1" flipV="1">
            <a:off x="4246418" y="4216370"/>
            <a:ext cx="507551" cy="139715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4"/>
          <p:cNvSpPr txBox="1">
            <a:spLocks noChangeArrowheads="1"/>
          </p:cNvSpPr>
          <p:nvPr/>
        </p:nvSpPr>
        <p:spPr bwMode="auto">
          <a:xfrm>
            <a:off x="1508125" y="2603011"/>
            <a:ext cx="84741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Tx/>
              <a:buNone/>
            </a:pPr>
            <a:r>
              <a:rPr kumimoji="1" lang="en-US" altLang="ja-JP" sz="1800" b="1" dirty="0">
                <a:ea typeface="ＭＳ Ｐゴシック" pitchFamily="34" charset="-128"/>
              </a:rPr>
              <a:t>WP.29</a:t>
            </a:r>
          </a:p>
          <a:p>
            <a:pPr eaLnBrk="1" hangingPunct="1">
              <a:buFontTx/>
              <a:buNone/>
            </a:pPr>
            <a:endParaRPr kumimoji="1" lang="en-US" altLang="ja-JP" sz="1800" dirty="0">
              <a:ea typeface="ＭＳ Ｐゴシック" pitchFamily="34" charset="-128"/>
            </a:endParaRPr>
          </a:p>
          <a:p>
            <a:pPr eaLnBrk="1" hangingPunct="1">
              <a:buFontTx/>
              <a:buNone/>
            </a:pPr>
            <a:endParaRPr kumimoji="1" lang="en-US" altLang="ja-JP" sz="1800" dirty="0">
              <a:ea typeface="ＭＳ Ｐゴシック" pitchFamily="34" charset="-128"/>
            </a:endParaRPr>
          </a:p>
          <a:p>
            <a:pPr eaLnBrk="1" hangingPunct="1">
              <a:buFontTx/>
              <a:buNone/>
            </a:pPr>
            <a:r>
              <a:rPr kumimoji="1" lang="en-US" altLang="ja-JP" sz="1800" b="1" dirty="0">
                <a:ea typeface="ＭＳ Ｐゴシック" pitchFamily="34" charset="-128"/>
              </a:rPr>
              <a:t>GRPE</a:t>
            </a:r>
          </a:p>
          <a:p>
            <a:pPr eaLnBrk="1" hangingPunct="1">
              <a:buFontTx/>
              <a:buNone/>
            </a:pPr>
            <a:endParaRPr kumimoji="1" lang="en-US" altLang="ja-JP" sz="1800" b="1" dirty="0">
              <a:ea typeface="ＭＳ Ｐゴシック" pitchFamily="34" charset="-128"/>
            </a:endParaRPr>
          </a:p>
          <a:p>
            <a:pPr eaLnBrk="1" hangingPunct="1">
              <a:buFontTx/>
              <a:buNone/>
            </a:pPr>
            <a:endParaRPr kumimoji="1" lang="en-US" altLang="ja-JP" sz="1800" b="1" dirty="0">
              <a:ea typeface="ＭＳ Ｐゴシック" pitchFamily="34" charset="-128"/>
            </a:endParaRPr>
          </a:p>
          <a:p>
            <a:pPr eaLnBrk="1" hangingPunct="1">
              <a:buFontTx/>
              <a:buNone/>
            </a:pPr>
            <a:r>
              <a:rPr kumimoji="1" lang="en-US" altLang="ja-JP" sz="1800" b="1" dirty="0">
                <a:ea typeface="ＭＳ Ｐゴシック" pitchFamily="34" charset="-128"/>
              </a:rPr>
              <a:t>VIAQ</a:t>
            </a:r>
            <a:endParaRPr kumimoji="1" lang="en-US" altLang="ja-JP" sz="1800" dirty="0">
              <a:ea typeface="ＭＳ Ｐゴシック" pitchFamily="34" charset="-128"/>
            </a:endParaRPr>
          </a:p>
        </p:txBody>
      </p:sp>
      <p:cxnSp>
        <p:nvCxnSpPr>
          <p:cNvPr id="35" name="직선 연결선 92"/>
          <p:cNvCxnSpPr/>
          <p:nvPr/>
        </p:nvCxnSpPr>
        <p:spPr>
          <a:xfrm flipH="1">
            <a:off x="9700949" y="2496596"/>
            <a:ext cx="8235" cy="266051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6" name="AutoShape 51"/>
          <p:cNvCxnSpPr>
            <a:cxnSpLocks noChangeShapeType="1"/>
          </p:cNvCxnSpPr>
          <p:nvPr/>
        </p:nvCxnSpPr>
        <p:spPr bwMode="auto">
          <a:xfrm flipV="1">
            <a:off x="7722654" y="3804697"/>
            <a:ext cx="1587" cy="554054"/>
          </a:xfrm>
          <a:prstGeom prst="straightConnector1">
            <a:avLst/>
          </a:prstGeom>
          <a:noFill/>
          <a:ln w="28575">
            <a:solidFill>
              <a:srgbClr val="0000FF"/>
            </a:solidFill>
            <a:round/>
            <a:headEnd/>
            <a:tailEnd type="triangle" w="med" len="med"/>
          </a:ln>
        </p:spPr>
      </p:cxnSp>
      <p:cxnSp>
        <p:nvCxnSpPr>
          <p:cNvPr id="37" name="Gewinkelte Verbindung 16"/>
          <p:cNvCxnSpPr>
            <a:stCxn id="32" idx="0"/>
            <a:endCxn id="49" idx="2"/>
          </p:cNvCxnSpPr>
          <p:nvPr/>
        </p:nvCxnSpPr>
        <p:spPr>
          <a:xfrm rot="16200000" flipV="1">
            <a:off x="7773730" y="4676339"/>
            <a:ext cx="507551" cy="47721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AutoShape 40"/>
          <p:cNvSpPr>
            <a:spLocks noChangeArrowheads="1"/>
          </p:cNvSpPr>
          <p:nvPr/>
        </p:nvSpPr>
        <p:spPr bwMode="auto">
          <a:xfrm rot="-5400000">
            <a:off x="9302244" y="2604546"/>
            <a:ext cx="576262" cy="360362"/>
          </a:xfrm>
          <a:prstGeom prst="foldedCorner">
            <a:avLst>
              <a:gd name="adj" fmla="val 12500"/>
            </a:avLst>
          </a:prstGeom>
          <a:no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182</a:t>
            </a:r>
          </a:p>
        </p:txBody>
      </p:sp>
      <p:sp>
        <p:nvSpPr>
          <p:cNvPr id="39" name="TextBox 38"/>
          <p:cNvSpPr txBox="1"/>
          <p:nvPr/>
        </p:nvSpPr>
        <p:spPr>
          <a:xfrm rot="10800000">
            <a:off x="9640584" y="3284901"/>
            <a:ext cx="369332" cy="1152128"/>
          </a:xfrm>
          <a:prstGeom prst="rect">
            <a:avLst/>
          </a:prstGeom>
          <a:noFill/>
        </p:spPr>
        <p:txBody>
          <a:bodyPr vert="eaVert" wrap="square" rtlCol="0">
            <a:spAutoFit/>
          </a:bodyPr>
          <a:lstStyle/>
          <a:p>
            <a:r>
              <a:rPr lang="en-US" altLang="ko-KR">
                <a:solidFill>
                  <a:schemeClr val="tx1"/>
                </a:solidFill>
                <a:latin typeface="Arial" pitchFamily="34" charset="0"/>
                <a:cs typeface="Arial" pitchFamily="34" charset="0"/>
              </a:rPr>
              <a:t>VIAQ Madate</a:t>
            </a:r>
            <a:endParaRPr lang="ko-KR" altLang="en-US">
              <a:solidFill>
                <a:schemeClr val="tx1"/>
              </a:solidFill>
              <a:latin typeface="Arial" pitchFamily="34" charset="0"/>
              <a:cs typeface="Arial" pitchFamily="34" charset="0"/>
            </a:endParaRPr>
          </a:p>
        </p:txBody>
      </p:sp>
      <p:sp>
        <p:nvSpPr>
          <p:cNvPr id="40" name="テキスト ボックス 2"/>
          <p:cNvSpPr txBox="1">
            <a:spLocks noChangeArrowheads="1"/>
          </p:cNvSpPr>
          <p:nvPr/>
        </p:nvSpPr>
        <p:spPr bwMode="auto">
          <a:xfrm>
            <a:off x="7667106" y="3808448"/>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Informal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cxnSp>
        <p:nvCxnSpPr>
          <p:cNvPr id="41" name="꺾인 연결선 113"/>
          <p:cNvCxnSpPr>
            <a:stCxn id="13" idx="2"/>
            <a:endCxn id="38" idx="1"/>
          </p:cNvCxnSpPr>
          <p:nvPr/>
        </p:nvCxnSpPr>
        <p:spPr>
          <a:xfrm flipV="1">
            <a:off x="8832551" y="3072858"/>
            <a:ext cx="757824" cy="479426"/>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꺾인 연결선 41"/>
          <p:cNvCxnSpPr>
            <a:stCxn id="50" idx="3"/>
            <a:endCxn id="13" idx="1"/>
          </p:cNvCxnSpPr>
          <p:nvPr/>
        </p:nvCxnSpPr>
        <p:spPr>
          <a:xfrm flipV="1">
            <a:off x="8538324" y="3804697"/>
            <a:ext cx="121507" cy="706011"/>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모서리가 둥근 직사각형 80"/>
          <p:cNvSpPr/>
          <p:nvPr/>
        </p:nvSpPr>
        <p:spPr>
          <a:xfrm>
            <a:off x="3379832"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13</a:t>
            </a:r>
            <a:endParaRPr lang="ko-KR" altLang="en-US" dirty="0">
              <a:solidFill>
                <a:schemeClr val="tx1"/>
              </a:solidFill>
            </a:endParaRPr>
          </a:p>
        </p:txBody>
      </p:sp>
      <p:sp>
        <p:nvSpPr>
          <p:cNvPr id="44" name="모서리가 둥근 직사각형 80"/>
          <p:cNvSpPr/>
          <p:nvPr/>
        </p:nvSpPr>
        <p:spPr>
          <a:xfrm>
            <a:off x="4301359"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14</a:t>
            </a:r>
            <a:endParaRPr lang="ko-KR" altLang="en-US" dirty="0">
              <a:solidFill>
                <a:schemeClr val="tx1"/>
              </a:solidFill>
            </a:endParaRPr>
          </a:p>
        </p:txBody>
      </p:sp>
      <p:sp>
        <p:nvSpPr>
          <p:cNvPr id="45" name="모서리가 둥근 직사각형 78"/>
          <p:cNvSpPr/>
          <p:nvPr/>
        </p:nvSpPr>
        <p:spPr>
          <a:xfrm>
            <a:off x="4970207" y="4358751"/>
            <a:ext cx="457127" cy="3024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15</a:t>
            </a:r>
            <a:endParaRPr lang="ko-KR" altLang="en-US" dirty="0">
              <a:solidFill>
                <a:schemeClr val="tx1"/>
              </a:solidFill>
            </a:endParaRPr>
          </a:p>
        </p:txBody>
      </p:sp>
      <p:sp>
        <p:nvSpPr>
          <p:cNvPr id="46" name="모서리가 둥근 직사각형 80"/>
          <p:cNvSpPr/>
          <p:nvPr/>
        </p:nvSpPr>
        <p:spPr>
          <a:xfrm>
            <a:off x="5472071"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16</a:t>
            </a:r>
            <a:endParaRPr lang="ko-KR" altLang="en-US" dirty="0">
              <a:solidFill>
                <a:schemeClr val="tx1"/>
              </a:solidFill>
            </a:endParaRPr>
          </a:p>
        </p:txBody>
      </p:sp>
      <p:sp>
        <p:nvSpPr>
          <p:cNvPr id="48" name="모서리가 둥근 직사각형 80"/>
          <p:cNvSpPr/>
          <p:nvPr/>
        </p:nvSpPr>
        <p:spPr>
          <a:xfrm>
            <a:off x="6886196"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17</a:t>
            </a:r>
            <a:endParaRPr lang="ko-KR" altLang="en-US" dirty="0">
              <a:solidFill>
                <a:schemeClr val="tx1"/>
              </a:solidFill>
            </a:endParaRPr>
          </a:p>
        </p:txBody>
      </p:sp>
      <p:sp>
        <p:nvSpPr>
          <p:cNvPr id="49" name="모서리가 둥근 직사각형 78"/>
          <p:cNvSpPr/>
          <p:nvPr/>
        </p:nvSpPr>
        <p:spPr>
          <a:xfrm>
            <a:off x="7560333" y="4358751"/>
            <a:ext cx="457127" cy="30242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18</a:t>
            </a:r>
            <a:endParaRPr lang="ko-KR" altLang="en-US" dirty="0">
              <a:solidFill>
                <a:schemeClr val="tx1"/>
              </a:solidFill>
            </a:endParaRPr>
          </a:p>
        </p:txBody>
      </p:sp>
      <p:sp>
        <p:nvSpPr>
          <p:cNvPr id="50" name="모서리가 둥근 직사각형 80"/>
          <p:cNvSpPr/>
          <p:nvPr/>
        </p:nvSpPr>
        <p:spPr>
          <a:xfrm>
            <a:off x="8062197"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19</a:t>
            </a:r>
            <a:endParaRPr lang="ko-KR" altLang="en-US" dirty="0">
              <a:solidFill>
                <a:schemeClr val="tx1"/>
              </a:solidFill>
            </a:endParaRPr>
          </a:p>
        </p:txBody>
      </p:sp>
      <p:sp>
        <p:nvSpPr>
          <p:cNvPr id="51" name="모서리가 둥근 직사각형 80"/>
          <p:cNvSpPr/>
          <p:nvPr/>
        </p:nvSpPr>
        <p:spPr>
          <a:xfrm>
            <a:off x="8740899"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20</a:t>
            </a:r>
            <a:endParaRPr lang="ko-KR" altLang="en-US" dirty="0">
              <a:solidFill>
                <a:schemeClr val="tx1"/>
              </a:solidFill>
            </a:endParaRPr>
          </a:p>
        </p:txBody>
      </p:sp>
    </p:spTree>
    <p:extLst>
      <p:ext uri="{BB962C8B-B14F-4D97-AF65-F5344CB8AC3E}">
        <p14:creationId xmlns:p14="http://schemas.microsoft.com/office/powerpoint/2010/main" val="11259861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599" y="1423370"/>
            <a:ext cx="8771468" cy="1843518"/>
          </a:xfrm>
          <a:prstGeom prst="rect">
            <a:avLst/>
          </a:prstGeom>
        </p:spPr>
        <p:txBody>
          <a:bodyPr wrap="square">
            <a:spAutoFit/>
          </a:bodyPr>
          <a:lstStyle/>
          <a:p>
            <a:pPr marL="355600" indent="-355600" fontAlgn="base" latinLnBrk="1">
              <a:lnSpc>
                <a:spcPct val="200000"/>
              </a:lnSpc>
              <a:spcBef>
                <a:spcPct val="0"/>
              </a:spcBef>
              <a:spcAft>
                <a:spcPct val="0"/>
              </a:spcAft>
              <a:buFont typeface="Wingdings" pitchFamily="2" charset="2"/>
              <a:buChar char="Ø"/>
              <a:defRPr/>
            </a:pPr>
            <a:r>
              <a:rPr kumimoji="1" lang="en-US" altLang="ko-KR" sz="2000" b="1" spc="80" dirty="0">
                <a:solidFill>
                  <a:srgbClr val="000000"/>
                </a:solidFill>
                <a:latin typeface="Arial" pitchFamily="34" charset="0"/>
                <a:ea typeface="HY울릉도M" pitchFamily="18" charset="-127"/>
                <a:cs typeface="Arial" pitchFamily="34" charset="0"/>
              </a:rPr>
              <a:t>16</a:t>
            </a:r>
            <a:r>
              <a:rPr kumimoji="1" lang="en-US" altLang="ko-KR" sz="2000" b="1" spc="80" baseline="30000" dirty="0">
                <a:solidFill>
                  <a:srgbClr val="000000"/>
                </a:solidFill>
                <a:latin typeface="Arial" pitchFamily="34" charset="0"/>
                <a:ea typeface="HY울릉도M" pitchFamily="18" charset="-127"/>
                <a:cs typeface="Arial" pitchFamily="34" charset="0"/>
              </a:rPr>
              <a:t>th</a:t>
            </a:r>
            <a:r>
              <a:rPr kumimoji="1" lang="en-US" altLang="ko-KR" sz="2000" b="1" spc="80" dirty="0">
                <a:solidFill>
                  <a:srgbClr val="000000"/>
                </a:solidFill>
                <a:latin typeface="Arial" pitchFamily="34" charset="0"/>
                <a:ea typeface="HY울릉도M" pitchFamily="18" charset="-127"/>
                <a:cs typeface="Arial" pitchFamily="34" charset="0"/>
              </a:rPr>
              <a:t> VIAQ IWG Meeting</a:t>
            </a:r>
            <a:endParaRPr kumimoji="1" lang="en-US" altLang="ko-KR" sz="2000" spc="80" dirty="0">
              <a:solidFill>
                <a:srgbClr val="000000"/>
              </a:solidFill>
              <a:latin typeface="Arial" pitchFamily="34" charset="0"/>
              <a:ea typeface="HY울릉도M" pitchFamily="18" charset="-127"/>
              <a:cs typeface="Arial" pitchFamily="34" charset="0"/>
            </a:endParaRP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Paris, France, May 14-15</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2019</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Two days</a:t>
            </a:r>
          </a:p>
        </p:txBody>
      </p:sp>
      <p:sp>
        <p:nvSpPr>
          <p:cNvPr id="4" name="Прямоугольник 3"/>
          <p:cNvSpPr/>
          <p:nvPr/>
        </p:nvSpPr>
        <p:spPr>
          <a:xfrm>
            <a:off x="846667" y="197313"/>
            <a:ext cx="9795934" cy="523220"/>
          </a:xfrm>
          <a:prstGeom prst="rect">
            <a:avLst/>
          </a:prstGeom>
        </p:spPr>
        <p:txBody>
          <a:bodyPr wrap="square">
            <a:spAutoFit/>
          </a:bodyPr>
          <a:lstStyle/>
          <a:p>
            <a:pPr lvl="0" eaLnBrk="0" hangingPunct="0">
              <a:spcBef>
                <a:spcPct val="50000"/>
              </a:spcBef>
            </a:pPr>
            <a:r>
              <a:rPr lang="en-US" sz="2800" b="1" dirty="0">
                <a:solidFill>
                  <a:schemeClr val="bg1"/>
                </a:solidFill>
                <a:effectLst>
                  <a:outerShdw blurRad="38100" dist="38100" dir="2700000" algn="tl">
                    <a:srgbClr val="000000">
                      <a:alpha val="43137"/>
                    </a:srgbClr>
                  </a:outerShdw>
                </a:effectLst>
              </a:rPr>
              <a:t>VIAQ IWG Meetings since the last GRPE sessions</a:t>
            </a: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029481" y="22184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4339" name="Rectangle 3"/>
          <p:cNvSpPr txBox="1">
            <a:spLocks noChangeArrowheads="1"/>
          </p:cNvSpPr>
          <p:nvPr/>
        </p:nvSpPr>
        <p:spPr bwMode="auto">
          <a:xfrm>
            <a:off x="823774" y="1270748"/>
            <a:ext cx="10544452" cy="4505233"/>
          </a:xfrm>
          <a:prstGeom prst="rect">
            <a:avLst/>
          </a:prstGeom>
          <a:noFill/>
          <a:ln w="9525">
            <a:noFill/>
            <a:miter lim="800000"/>
            <a:headEnd/>
            <a:tailEnd/>
          </a:ln>
        </p:spPr>
        <p:txBody>
          <a:bodyPr numCol="2" spcCol="540000"/>
          <a:lstStyle/>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Vehicle Category</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Test Vehicle age/millage</a:t>
            </a:r>
            <a:endParaRPr lang="en-US" altLang="ko-KR" sz="2400" u="sng" spc="80" dirty="0">
              <a:solidFill>
                <a:srgbClr val="006600"/>
              </a:solidFill>
              <a:latin typeface="Arial" pitchFamily="34" charset="0"/>
              <a:cs typeface="Arial" pitchFamily="34" charset="0"/>
            </a:endParaRP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Substances to be Measured</a:t>
            </a:r>
            <a:r>
              <a:rPr lang="en-US" altLang="ko-KR" sz="2400" b="1" spc="80" dirty="0">
                <a:solidFill>
                  <a:srgbClr val="FF0000"/>
                </a:solidFill>
                <a:latin typeface="Arial" pitchFamily="34" charset="0"/>
                <a:cs typeface="Arial" pitchFamily="34" charset="0"/>
              </a:rPr>
              <a:t>*</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Meteorological Conditions</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General Test Conditions</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Test Modes</a:t>
            </a:r>
            <a:endParaRPr lang="en-US" altLang="ko-KR" sz="2400" b="1" spc="80" dirty="0">
              <a:solidFill>
                <a:srgbClr val="FF0000"/>
              </a:solidFill>
              <a:latin typeface="Arial" pitchFamily="34" charset="0"/>
              <a:cs typeface="Arial" pitchFamily="34" charset="0"/>
            </a:endParaRPr>
          </a:p>
          <a:p>
            <a:pPr marL="271463" indent="-271463">
              <a:lnSpc>
                <a:spcPct val="200000"/>
              </a:lnSpc>
              <a:buFont typeface="+mj-lt"/>
              <a:buAutoNum type="arabicPeriod"/>
              <a:defRPr/>
            </a:pPr>
            <a:endParaRPr lang="en-US" altLang="ko-KR" sz="2400" b="1" spc="80" dirty="0">
              <a:solidFill>
                <a:srgbClr val="006600"/>
              </a:solidFill>
              <a:latin typeface="Arial" pitchFamily="34" charset="0"/>
              <a:cs typeface="Arial" pitchFamily="34" charset="0"/>
            </a:endParaRP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HVAC Modes</a:t>
            </a:r>
            <a:r>
              <a:rPr lang="en-US" altLang="ko-KR" sz="2400" b="1" spc="80" dirty="0">
                <a:solidFill>
                  <a:srgbClr val="FF0000"/>
                </a:solidFill>
                <a:latin typeface="Arial" pitchFamily="34" charset="0"/>
                <a:cs typeface="Arial" pitchFamily="34" charset="0"/>
              </a:rPr>
              <a:t>*</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Test Procedure</a:t>
            </a:r>
            <a:r>
              <a:rPr lang="en-US" altLang="ko-KR" sz="2400" b="1" spc="80" dirty="0">
                <a:solidFill>
                  <a:srgbClr val="FF0000"/>
                </a:solidFill>
                <a:latin typeface="Arial" pitchFamily="34" charset="0"/>
                <a:cs typeface="Arial" pitchFamily="34" charset="0"/>
              </a:rPr>
              <a:t>*</a:t>
            </a:r>
            <a:endParaRPr lang="en-US" altLang="ko-KR" sz="2400" b="1" spc="80" dirty="0">
              <a:solidFill>
                <a:srgbClr val="006600"/>
              </a:solidFill>
              <a:latin typeface="Arial" pitchFamily="34" charset="0"/>
              <a:cs typeface="Arial" pitchFamily="34" charset="0"/>
            </a:endParaRP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Measurement Methods</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Sampling Points </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Sampling Method</a:t>
            </a:r>
          </a:p>
          <a:p>
            <a:pPr marL="271463" indent="-271463">
              <a:lnSpc>
                <a:spcPct val="200000"/>
              </a:lnSpc>
              <a:buFont typeface="+mj-lt"/>
              <a:buAutoNum type="arabicPeriod"/>
              <a:defRPr/>
            </a:pPr>
            <a:r>
              <a:rPr lang="en-US" altLang="ko-KR" sz="2400" b="1" spc="80" dirty="0">
                <a:solidFill>
                  <a:srgbClr val="006600"/>
                </a:solidFill>
                <a:latin typeface="Arial" pitchFamily="34" charset="0"/>
                <a:cs typeface="Arial" pitchFamily="34" charset="0"/>
              </a:rPr>
              <a:t>Test Protocol</a:t>
            </a:r>
          </a:p>
          <a:p>
            <a:pPr marL="609600" indent="-609600">
              <a:lnSpc>
                <a:spcPct val="200000"/>
              </a:lnSpc>
              <a:buFont typeface="+mj-lt"/>
              <a:buAutoNum type="arabicPeriod"/>
              <a:defRPr/>
            </a:pPr>
            <a:endParaRPr lang="en-US" altLang="ko-KR" sz="2400" b="1" spc="80" dirty="0">
              <a:solidFill>
                <a:srgbClr val="00660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6063AAF3-1032-4D78-8AD0-A6930B80EB46}"/>
              </a:ext>
            </a:extLst>
          </p:cNvPr>
          <p:cNvSpPr txBox="1"/>
          <p:nvPr/>
        </p:nvSpPr>
        <p:spPr>
          <a:xfrm>
            <a:off x="823774" y="6152225"/>
            <a:ext cx="8851036" cy="369332"/>
          </a:xfrm>
          <a:prstGeom prst="rect">
            <a:avLst/>
          </a:prstGeom>
          <a:noFill/>
        </p:spPr>
        <p:txBody>
          <a:bodyPr wrap="square" rtlCol="0">
            <a:spAutoFit/>
          </a:bodyPr>
          <a:lstStyle/>
          <a:p>
            <a:r>
              <a:rPr lang="en-US" dirty="0">
                <a:solidFill>
                  <a:srgbClr val="FF0000"/>
                </a:solidFill>
              </a:rPr>
              <a:t>*</a:t>
            </a:r>
            <a:r>
              <a:rPr lang="en-US" dirty="0"/>
              <a:t> Need clarification of some particular aspects </a:t>
            </a:r>
            <a:endParaRPr lang="ru-RU" dirty="0"/>
          </a:p>
        </p:txBody>
      </p:sp>
    </p:spTree>
    <p:extLst>
      <p:ext uri="{BB962C8B-B14F-4D97-AF65-F5344CB8AC3E}">
        <p14:creationId xmlns:p14="http://schemas.microsoft.com/office/powerpoint/2010/main" val="2547613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1719" y="1647260"/>
            <a:ext cx="1174856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Category 1-1</a:t>
            </a:r>
            <a:endParaRPr lang="ru-RU" sz="4800" dirty="0">
              <a:solidFill>
                <a:schemeClr val="tx1"/>
              </a:solidFill>
              <a:latin typeface="Arial" panose="020B0604020202020204" pitchFamily="34" charset="0"/>
              <a:cs typeface="Arial" panose="020B0604020202020204" pitchFamily="34" charset="0"/>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1. Vehicle Category</a:t>
            </a:r>
          </a:p>
        </p:txBody>
      </p:sp>
      <p:sp>
        <p:nvSpPr>
          <p:cNvPr id="6" name="TextBox 5"/>
          <p:cNvSpPr txBox="1"/>
          <p:nvPr/>
        </p:nvSpPr>
        <p:spPr>
          <a:xfrm>
            <a:off x="4655840" y="1774269"/>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pic>
        <p:nvPicPr>
          <p:cNvPr id="11" name="Рисунок 10"/>
          <p:cNvPicPr>
            <a:picLocks noChangeAspect="1"/>
          </p:cNvPicPr>
          <p:nvPr/>
        </p:nvPicPr>
        <p:blipFill>
          <a:blip r:embed="rId3">
            <a:clrChange>
              <a:clrFrom>
                <a:srgbClr val="000000"/>
              </a:clrFrom>
              <a:clrTo>
                <a:srgbClr val="000000">
                  <a:alpha val="0"/>
                </a:srgbClr>
              </a:clrTo>
            </a:clrChange>
          </a:blip>
          <a:stretch>
            <a:fillRect/>
          </a:stretch>
        </p:blipFill>
        <p:spPr>
          <a:xfrm>
            <a:off x="10648968" y="1774269"/>
            <a:ext cx="1153658" cy="1089811"/>
          </a:xfrm>
          <a:prstGeom prst="rect">
            <a:avLst/>
          </a:prstGeom>
        </p:spPr>
      </p:pic>
    </p:spTree>
    <p:extLst>
      <p:ext uri="{BB962C8B-B14F-4D97-AF65-F5344CB8AC3E}">
        <p14:creationId xmlns:p14="http://schemas.microsoft.com/office/powerpoint/2010/main" val="13581453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8224" y="1638382"/>
            <a:ext cx="1169340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New cars from series production</a:t>
            </a:r>
          </a:p>
          <a:p>
            <a:pPr algn="ctr"/>
            <a:r>
              <a:rPr lang="en-US" sz="4800" dirty="0">
                <a:solidFill>
                  <a:schemeClr val="tx1"/>
                </a:solidFill>
                <a:latin typeface="Arial" panose="020B0604020202020204" pitchFamily="34" charset="0"/>
                <a:cs typeface="Arial" panose="020B0604020202020204" pitchFamily="34" charset="0"/>
              </a:rPr>
              <a:t>Millage </a:t>
            </a:r>
          </a:p>
          <a:p>
            <a:pPr algn="ctr"/>
            <a:r>
              <a:rPr lang="en-US" sz="4800" dirty="0">
                <a:solidFill>
                  <a:schemeClr val="tx1"/>
                </a:solidFill>
                <a:latin typeface="Arial" panose="020B0604020202020204" pitchFamily="34" charset="0"/>
                <a:cs typeface="Arial" panose="020B0604020202020204" pitchFamily="34" charset="0"/>
              </a:rPr>
              <a:t>3 000 -15 000 km</a:t>
            </a:r>
          </a:p>
          <a:p>
            <a:pPr algn="ctr"/>
            <a:endParaRPr lang="en-US" sz="4800" dirty="0">
              <a:solidFill>
                <a:schemeClr val="tx1"/>
              </a:solidFill>
              <a:latin typeface="Arial" panose="020B0604020202020204" pitchFamily="34" charset="0"/>
              <a:cs typeface="Arial" panose="020B0604020202020204" pitchFamily="34" charset="0"/>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2. Test Vehicle age/millage</a:t>
            </a:r>
            <a:endParaRPr lang="en-US" altLang="ko-KR" sz="2800" u="sng" spc="80" dirty="0">
              <a:latin typeface="Arial" pitchFamily="34" charset="0"/>
              <a:cs typeface="Arial"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6" name="TextBox 5"/>
          <p:cNvSpPr txBox="1"/>
          <p:nvPr/>
        </p:nvSpPr>
        <p:spPr>
          <a:xfrm>
            <a:off x="4674765" y="1774269"/>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clrChange>
              <a:clrFrom>
                <a:srgbClr val="000000"/>
              </a:clrFrom>
              <a:clrTo>
                <a:srgbClr val="000000">
                  <a:alpha val="0"/>
                </a:srgbClr>
              </a:clrTo>
            </a:clrChange>
          </a:blip>
          <a:stretch>
            <a:fillRect/>
          </a:stretch>
        </p:blipFill>
        <p:spPr>
          <a:xfrm>
            <a:off x="10648968" y="1774269"/>
            <a:ext cx="1153658" cy="1089811"/>
          </a:xfrm>
          <a:prstGeom prst="rect">
            <a:avLst/>
          </a:prstGeom>
        </p:spPr>
      </p:pic>
    </p:spTree>
    <p:extLst>
      <p:ext uri="{BB962C8B-B14F-4D97-AF65-F5344CB8AC3E}">
        <p14:creationId xmlns:p14="http://schemas.microsoft.com/office/powerpoint/2010/main" val="1554900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650" y="1638383"/>
            <a:ext cx="5741779" cy="2635906"/>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r>
              <a:rPr lang="en-US" sz="2200" b="1" dirty="0"/>
              <a:t>Formaldehyde </a:t>
            </a:r>
            <a:r>
              <a:rPr lang="ru-RU" sz="2200" b="1" dirty="0"/>
              <a:t>СН</a:t>
            </a:r>
            <a:r>
              <a:rPr lang="ru-RU" sz="2200" b="1" baseline="-25000" dirty="0"/>
              <a:t>2</a:t>
            </a:r>
            <a:r>
              <a:rPr lang="ru-RU" sz="2200" b="1" dirty="0"/>
              <a:t>О</a:t>
            </a:r>
            <a:br>
              <a:rPr lang="ru-RU" sz="2200" b="1" dirty="0"/>
            </a:br>
            <a:r>
              <a:rPr lang="en-US" sz="2200" b="1" dirty="0"/>
              <a:t>Nitrogen dioxide NO</a:t>
            </a:r>
            <a:r>
              <a:rPr lang="en-US" sz="2200" b="1" baseline="-25000" dirty="0"/>
              <a:t>2</a:t>
            </a:r>
            <a:br>
              <a:rPr lang="en-US" sz="2200" b="1" dirty="0"/>
            </a:br>
            <a:r>
              <a:rPr lang="en-US" sz="2200" b="1" dirty="0"/>
              <a:t>Nitrogen oxide NO</a:t>
            </a:r>
            <a:br>
              <a:rPr lang="en-US" sz="2200" b="1" dirty="0"/>
            </a:br>
            <a:r>
              <a:rPr lang="en-US" sz="2200" b="1" dirty="0"/>
              <a:t>Carbon monoxide </a:t>
            </a:r>
            <a:r>
              <a:rPr lang="ru-RU" sz="2200" b="1" dirty="0"/>
              <a:t>СО</a:t>
            </a:r>
            <a:br>
              <a:rPr lang="ru-RU" sz="2200" b="1" dirty="0"/>
            </a:br>
            <a:r>
              <a:rPr lang="en-US" sz="2200" b="1" dirty="0"/>
              <a:t>Saturated hydrocarbons (</a:t>
            </a:r>
            <a:r>
              <a:rPr lang="ru-RU" sz="2200" b="1" dirty="0"/>
              <a:t>С</a:t>
            </a:r>
            <a:r>
              <a:rPr lang="ru-RU" sz="2200" b="1" baseline="-25000" dirty="0"/>
              <a:t>2</a:t>
            </a:r>
            <a:r>
              <a:rPr lang="ru-RU" sz="2200" b="1" dirty="0"/>
              <a:t>Н</a:t>
            </a:r>
            <a:r>
              <a:rPr lang="ru-RU" sz="2200" b="1" baseline="-25000" dirty="0"/>
              <a:t>6</a:t>
            </a:r>
            <a:r>
              <a:rPr lang="en-US" sz="2200" b="1" dirty="0"/>
              <a:t>…</a:t>
            </a:r>
            <a:r>
              <a:rPr lang="ru-RU" sz="2200" b="1" dirty="0"/>
              <a:t>С</a:t>
            </a:r>
            <a:r>
              <a:rPr lang="ru-RU" sz="2200" b="1" baseline="-25000" dirty="0"/>
              <a:t>7</a:t>
            </a:r>
            <a:r>
              <a:rPr lang="ru-RU" sz="2200" b="1" dirty="0"/>
              <a:t>Н</a:t>
            </a:r>
            <a:r>
              <a:rPr lang="ru-RU" sz="2200" b="1" baseline="-25000" dirty="0"/>
              <a:t>16</a:t>
            </a:r>
            <a:r>
              <a:rPr lang="ru-RU" sz="2200" b="1" dirty="0"/>
              <a:t>)</a:t>
            </a:r>
            <a:br>
              <a:rPr lang="ru-RU" sz="2200" b="1" dirty="0"/>
            </a:br>
            <a:r>
              <a:rPr lang="en-US" sz="2200" b="1" dirty="0"/>
              <a:t>Methane CH</a:t>
            </a:r>
            <a:r>
              <a:rPr lang="en-US" sz="2200" b="1" baseline="-25000" dirty="0"/>
              <a:t>4</a:t>
            </a:r>
            <a:r>
              <a:rPr lang="en-US" sz="2200" b="1" dirty="0"/>
              <a:t> </a:t>
            </a:r>
            <a:endParaRPr lang="ru-RU" sz="2200" b="1" dirty="0">
              <a:latin typeface="Arial" panose="020B0604020202020204" pitchFamily="34" charset="0"/>
              <a:cs typeface="Arial" panose="020B0604020202020204" pitchFamily="34" charset="0"/>
            </a:endParaRPr>
          </a:p>
        </p:txBody>
      </p:sp>
      <p:sp>
        <p:nvSpPr>
          <p:cNvPr id="7" name="Прямоугольник 6"/>
          <p:cNvSpPr/>
          <p:nvPr/>
        </p:nvSpPr>
        <p:spPr>
          <a:xfrm>
            <a:off x="6064661" y="1638383"/>
            <a:ext cx="5896965" cy="2635906"/>
          </a:xfrm>
          <a:prstGeom prst="rect">
            <a:avLst/>
          </a:prstGeom>
        </p:spPr>
        <p:style>
          <a:lnRef idx="0">
            <a:schemeClr val="accent3"/>
          </a:lnRef>
          <a:fillRef idx="3">
            <a:schemeClr val="accent3"/>
          </a:fillRef>
          <a:effectRef idx="3">
            <a:schemeClr val="accent3"/>
          </a:effectRef>
          <a:fontRef idx="minor">
            <a:schemeClr val="lt1"/>
          </a:fontRef>
        </p:style>
        <p:txBody>
          <a:bodyPr rtlCol="0" anchor="b"/>
          <a:lstStyle/>
          <a:p>
            <a:pPr>
              <a:lnSpc>
                <a:spcPct val="120000"/>
              </a:lnSpc>
            </a:pPr>
            <a:r>
              <a:rPr lang="en-US" sz="2400" b="1" dirty="0">
                <a:solidFill>
                  <a:schemeClr val="tx1"/>
                </a:solidFill>
              </a:rPr>
              <a:t>Carbon monoxide </a:t>
            </a:r>
            <a:r>
              <a:rPr lang="ru-RU" sz="2400" b="1" dirty="0">
                <a:solidFill>
                  <a:schemeClr val="tx1"/>
                </a:solidFill>
              </a:rPr>
              <a:t>СО</a:t>
            </a:r>
            <a:br>
              <a:rPr lang="ru-RU" sz="2400" b="1" dirty="0">
                <a:solidFill>
                  <a:schemeClr val="tx1"/>
                </a:solidFill>
              </a:rPr>
            </a:br>
            <a:r>
              <a:rPr lang="en-US" sz="2400" b="1" dirty="0">
                <a:solidFill>
                  <a:schemeClr val="tx1"/>
                </a:solidFill>
              </a:rPr>
              <a:t>Nitrogen oxide NO</a:t>
            </a:r>
          </a:p>
          <a:p>
            <a:pPr>
              <a:lnSpc>
                <a:spcPct val="120000"/>
              </a:lnSpc>
            </a:pPr>
            <a:r>
              <a:rPr lang="en-US" sz="2400" b="1" dirty="0">
                <a:solidFill>
                  <a:schemeClr val="tx1"/>
                </a:solidFill>
              </a:rPr>
              <a:t>Nitrogen dioxide NO</a:t>
            </a:r>
            <a:r>
              <a:rPr lang="en-US" sz="2400" b="1" baseline="-25000" dirty="0">
                <a:solidFill>
                  <a:schemeClr val="tx1"/>
                </a:solidFill>
              </a:rPr>
              <a:t>2</a:t>
            </a:r>
            <a:br>
              <a:rPr lang="en-US" sz="2400" b="1" dirty="0">
                <a:solidFill>
                  <a:schemeClr val="tx1"/>
                </a:solidFill>
              </a:rPr>
            </a:br>
            <a:endParaRPr lang="en-US" sz="2400" b="1" dirty="0">
              <a:solidFill>
                <a:schemeClr val="tx1"/>
              </a:solidFill>
            </a:endParaRPr>
          </a:p>
          <a:p>
            <a:pPr>
              <a:lnSpc>
                <a:spcPct val="120000"/>
              </a:lnSpc>
            </a:pPr>
            <a:endParaRPr lang="en-US" sz="2400" b="1" dirty="0">
              <a:solidFill>
                <a:schemeClr val="tx1"/>
              </a:solidFill>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ru-RU" altLang="ko-KR" sz="2800" b="1" spc="80" dirty="0">
                <a:latin typeface="Arial" pitchFamily="34" charset="0"/>
                <a:cs typeface="Arial" pitchFamily="34" charset="0"/>
              </a:rPr>
              <a:t>3</a:t>
            </a:r>
            <a:r>
              <a:rPr lang="en-US" altLang="ko-KR" sz="2800" b="1" spc="80" dirty="0">
                <a:latin typeface="Arial" pitchFamily="34" charset="0"/>
                <a:cs typeface="Arial" pitchFamily="34" charset="0"/>
              </a:rPr>
              <a:t>. Substances to be Measured</a:t>
            </a:r>
          </a:p>
        </p:txBody>
      </p:sp>
      <p:sp>
        <p:nvSpPr>
          <p:cNvPr id="2" name="TextBox 1"/>
          <p:cNvSpPr txBox="1"/>
          <p:nvPr/>
        </p:nvSpPr>
        <p:spPr>
          <a:xfrm>
            <a:off x="1680494" y="1713441"/>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Russian Standard</a:t>
            </a:r>
            <a:endParaRPr lang="ru-RU" dirty="0">
              <a:latin typeface="Arial" panose="020B0604020202020204" pitchFamily="34" charset="0"/>
              <a:cs typeface="Arial" panose="020B0604020202020204"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9" name="TextBox 8"/>
          <p:cNvSpPr txBox="1"/>
          <p:nvPr/>
        </p:nvSpPr>
        <p:spPr>
          <a:xfrm>
            <a:off x="7572984" y="1713441"/>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substances</a:t>
            </a:r>
            <a:endParaRPr lang="ru-RU" dirty="0">
              <a:latin typeface="Arial" panose="020B0604020202020204" pitchFamily="34" charset="0"/>
              <a:cs typeface="Arial" panose="020B0604020202020204" pitchFamily="34" charset="0"/>
            </a:endParaRPr>
          </a:p>
        </p:txBody>
      </p:sp>
      <p:sp>
        <p:nvSpPr>
          <p:cNvPr id="10" name="Прямоугольник 9"/>
          <p:cNvSpPr/>
          <p:nvPr/>
        </p:nvSpPr>
        <p:spPr>
          <a:xfrm>
            <a:off x="212650" y="4377157"/>
            <a:ext cx="5741779" cy="21628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200" b="1" dirty="0">
                <a:solidFill>
                  <a:prstClr val="black"/>
                </a:solidFill>
              </a:rPr>
              <a:t>Carbon monoxide </a:t>
            </a:r>
            <a:r>
              <a:rPr lang="ru-RU" sz="2200" b="1" dirty="0">
                <a:solidFill>
                  <a:prstClr val="black"/>
                </a:solidFill>
              </a:rPr>
              <a:t>СО</a:t>
            </a:r>
            <a:endParaRPr lang="ru-RU" sz="2200" dirty="0">
              <a:latin typeface="Arial" panose="020B0604020202020204" pitchFamily="34" charset="0"/>
              <a:cs typeface="Arial" panose="020B0604020202020204" pitchFamily="34" charset="0"/>
            </a:endParaRPr>
          </a:p>
          <a:p>
            <a:r>
              <a:rPr lang="en-US" sz="2200" b="1" dirty="0">
                <a:solidFill>
                  <a:prstClr val="black"/>
                </a:solidFill>
              </a:rPr>
              <a:t>Nitrogen oxide NO</a:t>
            </a:r>
            <a:br>
              <a:rPr lang="en-US" sz="2200" b="1" dirty="0">
                <a:solidFill>
                  <a:prstClr val="black"/>
                </a:solidFill>
              </a:rPr>
            </a:br>
            <a:r>
              <a:rPr lang="en-US" sz="2200" b="1" dirty="0">
                <a:solidFill>
                  <a:prstClr val="black"/>
                </a:solidFill>
              </a:rPr>
              <a:t>Nitrogen dioxide NO</a:t>
            </a:r>
            <a:r>
              <a:rPr lang="en-US" sz="2200" b="1" baseline="-25000" dirty="0">
                <a:solidFill>
                  <a:prstClr val="black"/>
                </a:solidFill>
              </a:rPr>
              <a:t>2</a:t>
            </a:r>
            <a:endParaRPr lang="ru-RU" sz="2200" dirty="0">
              <a:latin typeface="Arial" panose="020B0604020202020204" pitchFamily="34" charset="0"/>
              <a:cs typeface="Arial" panose="020B0604020202020204" pitchFamily="34" charset="0"/>
            </a:endParaRPr>
          </a:p>
        </p:txBody>
      </p:sp>
      <p:sp>
        <p:nvSpPr>
          <p:cNvPr id="11" name="TextBox 10"/>
          <p:cNvSpPr txBox="1"/>
          <p:nvPr/>
        </p:nvSpPr>
        <p:spPr>
          <a:xfrm>
            <a:off x="1680494" y="4467851"/>
            <a:ext cx="284077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Korea</a:t>
            </a:r>
            <a:endParaRPr lang="ru-RU" dirty="0">
              <a:latin typeface="Arial" panose="020B0604020202020204" pitchFamily="34" charset="0"/>
              <a:cs typeface="Arial" panose="020B0604020202020204" pitchFamily="34" charset="0"/>
            </a:endParaRPr>
          </a:p>
        </p:txBody>
      </p:sp>
      <p:sp>
        <p:nvSpPr>
          <p:cNvPr id="12" name="Прямоугольник 11"/>
          <p:cNvSpPr/>
          <p:nvPr/>
        </p:nvSpPr>
        <p:spPr>
          <a:xfrm>
            <a:off x="6064660" y="4377157"/>
            <a:ext cx="5896965" cy="2162834"/>
          </a:xfrm>
          <a:prstGeom prst="rect">
            <a:avLst/>
          </a:prstGeom>
          <a:gradFill>
            <a:gsLst>
              <a:gs pos="0">
                <a:srgbClr val="FFD685"/>
              </a:gs>
              <a:gs pos="50000">
                <a:srgbClr val="FFD685"/>
              </a:gs>
              <a:gs pos="100000">
                <a:srgbClr val="FFC247"/>
              </a:gs>
            </a:gsLst>
          </a:gradFill>
        </p:spPr>
        <p:style>
          <a:lnRef idx="1">
            <a:schemeClr val="accent5"/>
          </a:lnRef>
          <a:fillRef idx="2">
            <a:schemeClr val="accent5"/>
          </a:fillRef>
          <a:effectRef idx="1">
            <a:schemeClr val="accent5"/>
          </a:effectRef>
          <a:fontRef idx="minor">
            <a:schemeClr val="dk1"/>
          </a:fontRef>
        </p:style>
        <p:txBody>
          <a:bodyPr rtlCol="0" anchor="b"/>
          <a:lstStyle/>
          <a:p>
            <a:pPr>
              <a:lnSpc>
                <a:spcPct val="120000"/>
              </a:lnSpc>
              <a:tabLst>
                <a:tab pos="3225800" algn="l"/>
              </a:tabLst>
            </a:pPr>
            <a:r>
              <a:rPr lang="en-US" sz="2400" b="1" dirty="0">
                <a:solidFill>
                  <a:schemeClr val="tx1"/>
                </a:solidFill>
              </a:rPr>
              <a:t>Formaldehyde </a:t>
            </a:r>
            <a:r>
              <a:rPr lang="ru-RU" sz="2400" b="1" dirty="0">
                <a:solidFill>
                  <a:schemeClr val="tx1"/>
                </a:solidFill>
              </a:rPr>
              <a:t>СН</a:t>
            </a:r>
            <a:r>
              <a:rPr lang="ru-RU" sz="2400" b="1" baseline="-25000" dirty="0">
                <a:solidFill>
                  <a:schemeClr val="tx1"/>
                </a:solidFill>
              </a:rPr>
              <a:t>2</a:t>
            </a:r>
            <a:r>
              <a:rPr lang="ru-RU" sz="2400" b="1" dirty="0">
                <a:solidFill>
                  <a:schemeClr val="tx1"/>
                </a:solidFill>
              </a:rPr>
              <a:t>О</a:t>
            </a:r>
            <a:endParaRPr lang="en-US" sz="2400" b="1" dirty="0"/>
          </a:p>
          <a:p>
            <a:pPr>
              <a:lnSpc>
                <a:spcPct val="120000"/>
              </a:lnSpc>
              <a:tabLst>
                <a:tab pos="3225800" algn="l"/>
              </a:tabLst>
            </a:pPr>
            <a:r>
              <a:rPr lang="en-US" sz="2400" b="1" dirty="0"/>
              <a:t>Particulate matter (PM)</a:t>
            </a:r>
          </a:p>
          <a:p>
            <a:pPr>
              <a:lnSpc>
                <a:spcPct val="120000"/>
              </a:lnSpc>
              <a:tabLst>
                <a:tab pos="3225800" algn="l"/>
              </a:tabLst>
            </a:pPr>
            <a:endParaRPr lang="ru-RU" sz="2400" b="1" dirty="0">
              <a:cs typeface="Arial" panose="020B0604020202020204" pitchFamily="34" charset="0"/>
            </a:endParaRPr>
          </a:p>
        </p:txBody>
      </p:sp>
      <p:pic>
        <p:nvPicPr>
          <p:cNvPr id="13" name="Рисунок 12"/>
          <p:cNvPicPr>
            <a:picLocks noChangeAspect="1"/>
          </p:cNvPicPr>
          <p:nvPr/>
        </p:nvPicPr>
        <p:blipFill>
          <a:blip r:embed="rId3">
            <a:clrChange>
              <a:clrFrom>
                <a:srgbClr val="000000"/>
              </a:clrFrom>
              <a:clrTo>
                <a:srgbClr val="000000">
                  <a:alpha val="0"/>
                </a:srgbClr>
              </a:clrTo>
            </a:clrChange>
          </a:blip>
          <a:stretch>
            <a:fillRect/>
          </a:stretch>
        </p:blipFill>
        <p:spPr>
          <a:xfrm>
            <a:off x="10948416" y="1713441"/>
            <a:ext cx="902978" cy="853004"/>
          </a:xfrm>
          <a:prstGeom prst="rect">
            <a:avLst/>
          </a:prstGeom>
        </p:spPr>
      </p:pic>
      <p:sp>
        <p:nvSpPr>
          <p:cNvPr id="14" name="TextBox 13"/>
          <p:cNvSpPr txBox="1"/>
          <p:nvPr/>
        </p:nvSpPr>
        <p:spPr>
          <a:xfrm>
            <a:off x="6430798" y="4520694"/>
            <a:ext cx="484718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For discussion </a:t>
            </a:r>
          </a:p>
          <a:p>
            <a:pPr algn="ctr"/>
            <a:r>
              <a:rPr lang="en-US" dirty="0">
                <a:latin typeface="Arial" panose="020B0604020202020204" pitchFamily="34" charset="0"/>
                <a:cs typeface="Arial" panose="020B0604020202020204" pitchFamily="34" charset="0"/>
              </a:rPr>
              <a:t>(see </a:t>
            </a:r>
            <a:r>
              <a:rPr lang="en-US" b="1" dirty="0">
                <a:latin typeface="Arial" panose="020B0604020202020204" pitchFamily="34" charset="0"/>
                <a:cs typeface="Arial" panose="020B0604020202020204" pitchFamily="34" charset="0"/>
              </a:rPr>
              <a:t>VIAQ-13-04 and VIAQ-1</a:t>
            </a:r>
            <a:r>
              <a:rPr lang="ru-RU" b="1" dirty="0">
                <a:latin typeface="Arial" panose="020B0604020202020204" pitchFamily="34" charset="0"/>
                <a:cs typeface="Arial" panose="020B0604020202020204" pitchFamily="34" charset="0"/>
              </a:rPr>
              <a:t>4</a:t>
            </a:r>
            <a:r>
              <a:rPr lang="en-US" b="1" dirty="0">
                <a:latin typeface="Arial" panose="020B0604020202020204" pitchFamily="34" charset="0"/>
                <a:cs typeface="Arial" panose="020B0604020202020204" pitchFamily="34" charset="0"/>
              </a:rPr>
              <a:t>-04)</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985638"/>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9054</TotalTime>
  <Words>2014</Words>
  <Application>Microsoft Office PowerPoint</Application>
  <PresentationFormat>Grand écran</PresentationFormat>
  <Paragraphs>352</Paragraphs>
  <Slides>22</Slides>
  <Notes>22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22</vt:i4>
      </vt:variant>
    </vt:vector>
  </HeadingPairs>
  <TitlesOfParts>
    <vt:vector size="36" baseType="lpstr">
      <vt:lpstr>Arial Unicode MS</vt:lpstr>
      <vt:lpstr>굴림</vt:lpstr>
      <vt:lpstr>HY울릉도M</vt:lpstr>
      <vt:lpstr>맑은 고딕</vt:lpstr>
      <vt:lpstr>ＭＳ 明朝</vt:lpstr>
      <vt:lpstr>ＭＳ Ｐゴシック</vt:lpstr>
      <vt:lpstr>Arial</vt:lpstr>
      <vt:lpstr>Calibri</vt:lpstr>
      <vt:lpstr>Calibri Light</vt:lpstr>
      <vt:lpstr>Courier New</vt:lpstr>
      <vt:lpstr>Tahoma</vt:lpstr>
      <vt:lpstr>Times New Roman</vt:lpstr>
      <vt:lpstr>Wingdings</vt:lpstr>
      <vt:lpstr>1_Тема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89</cp:revision>
  <dcterms:created xsi:type="dcterms:W3CDTF">2017-12-11T10:49:37Z</dcterms:created>
  <dcterms:modified xsi:type="dcterms:W3CDTF">2019-05-22T08:20:27Z</dcterms:modified>
</cp:coreProperties>
</file>