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0" r:id="rId5"/>
  </p:sldIdLst>
  <p:sldSz cx="9144000" cy="6858000" type="screen4x3"/>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Gardner 151018" initials="RG 151018"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72" d="100"/>
          <a:sy n="72" d="100"/>
        </p:scale>
        <p:origin x="92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17575" y="739775"/>
            <a:ext cx="4927600"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extLst>
      <p:ext uri="{BB962C8B-B14F-4D97-AF65-F5344CB8AC3E}">
        <p14:creationId xmlns:p14="http://schemas.microsoft.com/office/powerpoint/2010/main" val="3520530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55F9AB65-48AB-4ADF-A9A1-A51ECD7198C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20494" y="197221"/>
            <a:ext cx="2005717" cy="1080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0DBAF195-D317-47F5-9D7F-B88D41B59794}"/>
              </a:ext>
            </a:extLst>
          </p:cNvPr>
          <p:cNvSpPr>
            <a:spLocks noGrp="1"/>
          </p:cNvSpPr>
          <p:nvPr>
            <p:ph type="sldNum" sz="quarter" idx="12"/>
          </p:nvPr>
        </p:nvSpPr>
        <p:spPr/>
        <p:txBody>
          <a:bodyPr/>
          <a:lstStyle/>
          <a:p>
            <a:r>
              <a:rPr lang="fr-FR" altLang="ja-JP" sz="1000" dirty="0"/>
              <a:t>1</a:t>
            </a:r>
          </a:p>
        </p:txBody>
      </p:sp>
      <p:sp>
        <p:nvSpPr>
          <p:cNvPr id="7" name="ZoneTexte 6">
            <a:extLst>
              <a:ext uri="{FF2B5EF4-FFF2-40B4-BE49-F238E27FC236}">
                <a16:creationId xmlns:a16="http://schemas.microsoft.com/office/drawing/2014/main" id="{15F0EFB7-85DF-472C-8A37-F5B6F8070459}"/>
              </a:ext>
            </a:extLst>
          </p:cNvPr>
          <p:cNvSpPr txBox="1"/>
          <p:nvPr/>
        </p:nvSpPr>
        <p:spPr>
          <a:xfrm>
            <a:off x="8389" y="2515543"/>
            <a:ext cx="9144000" cy="1569660"/>
          </a:xfrm>
          <a:prstGeom prst="rect">
            <a:avLst/>
          </a:prstGeom>
          <a:noFill/>
        </p:spPr>
        <p:txBody>
          <a:bodyPr wrap="square" rtlCol="0">
            <a:spAutoFit/>
          </a:bodyPr>
          <a:lstStyle/>
          <a:p>
            <a:pPr algn="ctr"/>
            <a:r>
              <a:rPr lang="en-GB" sz="3200" dirty="0"/>
              <a:t>Informal paper describing a proposed Amendment to UN Regulation 101 (Fuel and Energy Consumption and Emissions of CO</a:t>
            </a:r>
            <a:r>
              <a:rPr lang="en-GB" sz="3200" baseline="-25000" dirty="0"/>
              <a:t>2</a:t>
            </a:r>
            <a:r>
              <a:rPr lang="en-GB" sz="3200" dirty="0"/>
              <a:t>)</a:t>
            </a:r>
            <a:endParaRPr lang="en-GB" dirty="0"/>
          </a:p>
        </p:txBody>
      </p:sp>
      <p:sp>
        <p:nvSpPr>
          <p:cNvPr id="5" name="Rectangle 4">
            <a:extLst>
              <a:ext uri="{FF2B5EF4-FFF2-40B4-BE49-F238E27FC236}">
                <a16:creationId xmlns:a16="http://schemas.microsoft.com/office/drawing/2014/main" id="{725C4688-2BE5-4982-8CB0-8654AF447886}"/>
              </a:ext>
            </a:extLst>
          </p:cNvPr>
          <p:cNvSpPr/>
          <p:nvPr/>
        </p:nvSpPr>
        <p:spPr>
          <a:xfrm>
            <a:off x="4355976" y="155385"/>
            <a:ext cx="4572000" cy="73866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dirty="0">
                <a:latin typeface="Times New Roman" pitchFamily="18" charset="0"/>
                <a:cs typeface="Times New Roman" pitchFamily="18" charset="0"/>
              </a:rPr>
              <a:t>Informal document </a:t>
            </a:r>
            <a:r>
              <a:rPr lang="en-US" sz="1400" b="1" dirty="0">
                <a:latin typeface="Times New Roman" pitchFamily="18" charset="0"/>
                <a:cs typeface="Times New Roman" pitchFamily="18" charset="0"/>
              </a:rPr>
              <a:t>GRPE-78-20</a:t>
            </a:r>
            <a:endParaRPr lang="de-DE" sz="1400" dirty="0">
              <a:latin typeface="Times New Roman" pitchFamily="18" charset="0"/>
              <a:cs typeface="Times New Roman" pitchFamily="18" charset="0"/>
            </a:endParaRPr>
          </a:p>
          <a:p>
            <a:pPr algn="r"/>
            <a:r>
              <a:rPr lang="en-US" sz="1400" dirty="0">
                <a:latin typeface="Times New Roman" pitchFamily="18" charset="0"/>
                <a:cs typeface="Times New Roman" pitchFamily="18" charset="0"/>
              </a:rPr>
              <a:t>78</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GRPE, 8-11 January 2019</a:t>
            </a:r>
          </a:p>
          <a:p>
            <a:pPr algn="r"/>
            <a:r>
              <a:rPr lang="en-US" sz="1400" dirty="0">
                <a:latin typeface="Times New Roman" pitchFamily="18" charset="0"/>
                <a:cs typeface="Times New Roman" pitchFamily="18" charset="0"/>
              </a:rPr>
              <a:t>Agenda item 3.(a)</a:t>
            </a:r>
            <a:endParaRPr lang="de-DE" sz="1400" dirty="0">
              <a:latin typeface="Times New Roman" pitchFamily="18" charset="0"/>
              <a:cs typeface="Times New Roman" pitchFamily="18" charset="0"/>
            </a:endParaRPr>
          </a:p>
        </p:txBody>
      </p:sp>
      <p:sp>
        <p:nvSpPr>
          <p:cNvPr id="8" name="Textfeld 39">
            <a:extLst>
              <a:ext uri="{FF2B5EF4-FFF2-40B4-BE49-F238E27FC236}">
                <a16:creationId xmlns:a16="http://schemas.microsoft.com/office/drawing/2014/main" id="{2066FFC1-0DC4-44CB-AD8B-45DBD5C42AAB}"/>
              </a:ext>
            </a:extLst>
          </p:cNvPr>
          <p:cNvSpPr txBox="1">
            <a:spLocks noChangeArrowheads="1"/>
          </p:cNvSpPr>
          <p:nvPr/>
        </p:nvSpPr>
        <p:spPr bwMode="auto">
          <a:xfrm>
            <a:off x="611560" y="155385"/>
            <a:ext cx="2819400"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400" dirty="0">
                <a:latin typeface="Times New Roman" pitchFamily="18" charset="0"/>
                <a:cs typeface="Times New Roman" pitchFamily="18" charset="0"/>
              </a:rPr>
              <a:t>Submitted by the experts of OICA</a:t>
            </a:r>
            <a:endParaRPr lang="de-DE"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2</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a:t>Background (1):</a:t>
            </a:r>
          </a:p>
        </p:txBody>
      </p:sp>
      <p:sp>
        <p:nvSpPr>
          <p:cNvPr id="11" name="Espace réservé du contenu 2"/>
          <p:cNvSpPr>
            <a:spLocks noGrp="1"/>
          </p:cNvSpPr>
          <p:nvPr>
            <p:ph idx="1"/>
          </p:nvPr>
        </p:nvSpPr>
        <p:spPr>
          <a:xfrm>
            <a:off x="453155" y="1556792"/>
            <a:ext cx="8229600" cy="5112568"/>
          </a:xfrm>
        </p:spPr>
        <p:txBody>
          <a:bodyPr/>
          <a:lstStyle/>
          <a:p>
            <a:r>
              <a:rPr lang="en-GB" sz="1800" b="1" dirty="0"/>
              <a:t>GTR 15 (WLTP) has now reached a level of maturity and has been or is being transposed in a number of Contracting Parties.</a:t>
            </a:r>
          </a:p>
          <a:p>
            <a:r>
              <a:rPr lang="en-GB" sz="1800" b="1" dirty="0"/>
              <a:t>WLTC (the driving cycle described in GTR 15) was developed to represent average driving conditions by considering real driving data from many regions of the world.  It is therefore generally considered acceptable to demonstrate compliance with regionally applicable limits for criteria emissions.</a:t>
            </a:r>
          </a:p>
          <a:p>
            <a:r>
              <a:rPr lang="en-GB" sz="1800" b="1" dirty="0"/>
              <a:t>Therefore, ahead of the availability of WLTP in a UN Regulation, some Contracting Parties and other regions and Countries may be prepared to accept an EU issued approval to WLTP based Euro 6 for this purpose.</a:t>
            </a:r>
          </a:p>
          <a:p>
            <a:r>
              <a:rPr lang="en-GB" sz="1800" b="1" dirty="0"/>
              <a:t>However, although WLTC may deliver an improvement in terms of </a:t>
            </a:r>
            <a:r>
              <a:rPr lang="en-GB" sz="1800" b="1" dirty="0" err="1"/>
              <a:t>representativity</a:t>
            </a:r>
            <a:r>
              <a:rPr lang="en-GB" sz="1800" b="1" dirty="0"/>
              <a:t> in terms of fuel and energy consumption and CO</a:t>
            </a:r>
            <a:r>
              <a:rPr lang="en-GB" sz="1800" b="1" baseline="-25000" dirty="0"/>
              <a:t>2</a:t>
            </a:r>
            <a:r>
              <a:rPr lang="en-GB" sz="1800" b="1" dirty="0"/>
              <a:t> emissions, the transposition from NEDC to WLTC for vehicle labelling and taxation may require more planning and therefore longer lead-times.</a:t>
            </a:r>
          </a:p>
          <a:p>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417373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3</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a:t>Background (2):</a:t>
            </a:r>
          </a:p>
        </p:txBody>
      </p:sp>
      <p:sp>
        <p:nvSpPr>
          <p:cNvPr id="11" name="Espace réservé du contenu 2"/>
          <p:cNvSpPr>
            <a:spLocks noGrp="1"/>
          </p:cNvSpPr>
          <p:nvPr>
            <p:ph idx="1"/>
          </p:nvPr>
        </p:nvSpPr>
        <p:spPr>
          <a:xfrm>
            <a:off x="453155" y="1556792"/>
            <a:ext cx="8229600" cy="5112568"/>
          </a:xfrm>
        </p:spPr>
        <p:txBody>
          <a:bodyPr/>
          <a:lstStyle/>
          <a:p>
            <a:r>
              <a:rPr lang="en-GB" sz="1800" b="1" dirty="0"/>
              <a:t>In order to manage the transposition from NEDC to WLTP in it’s Fleet CO</a:t>
            </a:r>
            <a:r>
              <a:rPr lang="en-GB" sz="1800" b="1" baseline="-25000" dirty="0"/>
              <a:t>2</a:t>
            </a:r>
            <a:r>
              <a:rPr lang="en-GB" sz="1800" b="1" dirty="0"/>
              <a:t> legislation, the EU developed a concept of correlation between the two cycles.</a:t>
            </a:r>
          </a:p>
          <a:p>
            <a:r>
              <a:rPr lang="en-GB" sz="1800" b="1" dirty="0"/>
              <a:t>This correlation has to be individually established for each vehicle concept.</a:t>
            </a:r>
          </a:p>
          <a:p>
            <a:r>
              <a:rPr lang="en-GB" sz="1800" b="1" dirty="0"/>
              <a:t>The first stage of this correlation in the EU is a calculation using a centrally available tool (CO2MPAS)</a:t>
            </a:r>
          </a:p>
          <a:p>
            <a:r>
              <a:rPr lang="en-GB" sz="1800" b="1" dirty="0"/>
              <a:t>If this calculation does not confirm the manufacturer’s declaration for NEDC CO</a:t>
            </a:r>
            <a:r>
              <a:rPr lang="en-GB" sz="1800" b="1" baseline="-25000" dirty="0"/>
              <a:t>2</a:t>
            </a:r>
            <a:r>
              <a:rPr lang="en-GB" sz="1800" b="1" dirty="0"/>
              <a:t> emissions, a physical test is performed (often referred to as NEDC 2).</a:t>
            </a:r>
          </a:p>
          <a:p>
            <a:r>
              <a:rPr lang="en-GB" sz="1800" b="1" dirty="0"/>
              <a:t>In order to reduce the burden to manufacturer’s, and to provide consistency in the interpretation of existing (NEDC) legislation, the road loads for both the calculation and the test (where applicable are calculated from those derived for the WLTP test.</a:t>
            </a:r>
          </a:p>
          <a:p>
            <a:r>
              <a:rPr lang="en-GB" sz="1800" b="1" dirty="0"/>
              <a:t>This road load calculation includes elements which account for differences between NEDC and WLTP road load determination and also the interpolation concept from GTR 15.</a:t>
            </a:r>
          </a:p>
          <a:p>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494875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509C6BE-78E5-4432-886F-D50D81CA4477}"/>
              </a:ext>
            </a:extLst>
          </p:cNvPr>
          <p:cNvSpPr>
            <a:spLocks noGrp="1"/>
          </p:cNvSpPr>
          <p:nvPr>
            <p:ph type="sldNum" sz="quarter" idx="12"/>
          </p:nvPr>
        </p:nvSpPr>
        <p:spPr/>
        <p:txBody>
          <a:bodyPr/>
          <a:lstStyle/>
          <a:p>
            <a:fld id="{E4A5D464-134C-4C80-B41F-7081051DEBC1}" type="slidenum">
              <a:rPr lang="ja-JP" altLang="fr-FR" smtClean="0"/>
              <a:pPr/>
              <a:t>4</a:t>
            </a:fld>
            <a:endParaRPr lang="fr-FR" altLang="ja-JP"/>
          </a:p>
        </p:txBody>
      </p:sp>
      <p:sp>
        <p:nvSpPr>
          <p:cNvPr id="5" name="Espace réservé du contenu 2"/>
          <p:cNvSpPr txBox="1">
            <a:spLocks/>
          </p:cNvSpPr>
          <p:nvPr/>
        </p:nvSpPr>
        <p:spPr bwMode="auto">
          <a:xfrm>
            <a:off x="2901427" y="404664"/>
            <a:ext cx="5781328" cy="8640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2"/>
              </a:buBlip>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v"/>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Font typeface="Wingdings" pitchFamily="2" charset="2"/>
              <a:buNone/>
            </a:pPr>
            <a:r>
              <a:rPr lang="fr-FR" sz="3600" u="sng" kern="0" dirty="0" err="1"/>
              <a:t>Proposal</a:t>
            </a:r>
            <a:r>
              <a:rPr lang="fr-FR" sz="3600" u="sng" kern="0" dirty="0"/>
              <a:t>:</a:t>
            </a:r>
          </a:p>
        </p:txBody>
      </p:sp>
      <p:sp>
        <p:nvSpPr>
          <p:cNvPr id="11" name="Espace réservé du contenu 2"/>
          <p:cNvSpPr>
            <a:spLocks noGrp="1"/>
          </p:cNvSpPr>
          <p:nvPr>
            <p:ph idx="1"/>
          </p:nvPr>
        </p:nvSpPr>
        <p:spPr>
          <a:xfrm>
            <a:off x="453155" y="1556792"/>
            <a:ext cx="8229600" cy="5112568"/>
          </a:xfrm>
        </p:spPr>
        <p:txBody>
          <a:bodyPr/>
          <a:lstStyle/>
          <a:p>
            <a:r>
              <a:rPr lang="en-GB" sz="1800" b="1" dirty="0"/>
              <a:t>OICA proposes to permit the measurement of fuel and energy consumption and CO</a:t>
            </a:r>
            <a:r>
              <a:rPr lang="en-GB" sz="1800" b="1" baseline="-25000" dirty="0"/>
              <a:t>2</a:t>
            </a:r>
            <a:r>
              <a:rPr lang="en-GB" sz="1800" b="1" dirty="0"/>
              <a:t> emissions using road loads which are calculated according to the method used in EU correlation.</a:t>
            </a:r>
          </a:p>
          <a:p>
            <a:r>
              <a:rPr lang="en-GB" sz="1800" b="1" dirty="0"/>
              <a:t>This should include the interpolation of road load values as </a:t>
            </a:r>
            <a:r>
              <a:rPr lang="en-GB" sz="1800" b="1"/>
              <a:t>described in GTR 15.</a:t>
            </a:r>
            <a:endParaRPr lang="en-GB" sz="1800" b="1" dirty="0"/>
          </a:p>
          <a:p>
            <a:r>
              <a:rPr lang="en-GB" sz="1800" b="1" dirty="0"/>
              <a:t>For clarity, OICA does not propose the acceptance of values calculated by the CO2MPAS tool in UNR 101.</a:t>
            </a:r>
          </a:p>
          <a:p>
            <a:r>
              <a:rPr lang="en-GB" sz="1800" b="1" dirty="0"/>
              <a:t>If this concept is seen positively by GRPE 78, OICA will compose a working </a:t>
            </a:r>
            <a:r>
              <a:rPr lang="en-GB" sz="1800" b="1" dirty="0" err="1"/>
              <a:t>papr</a:t>
            </a:r>
            <a:r>
              <a:rPr lang="en-GB" sz="1800" b="1" dirty="0"/>
              <a:t> containing the relevant details which could be adopted at GRPE 79 (May 2019)</a:t>
            </a:r>
          </a:p>
          <a:p>
            <a:endParaRPr lang="en-GB" sz="1800" b="1" dirty="0"/>
          </a:p>
          <a:p>
            <a:pPr lvl="1"/>
            <a:endParaRPr lang="en-GB" sz="1800" b="1" dirty="0"/>
          </a:p>
          <a:p>
            <a:endParaRPr lang="en-GB" sz="1800" b="1" dirty="0"/>
          </a:p>
          <a:p>
            <a:pPr marL="0" indent="0">
              <a:buNone/>
            </a:pPr>
            <a:endParaRPr lang="en-GB" sz="1800" dirty="0"/>
          </a:p>
        </p:txBody>
      </p:sp>
    </p:spTree>
    <p:extLst>
      <p:ext uri="{BB962C8B-B14F-4D97-AF65-F5344CB8AC3E}">
        <p14:creationId xmlns:p14="http://schemas.microsoft.com/office/powerpoint/2010/main" val="2082492930"/>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defPPr>
      </a:lstStyle>
    </a:tx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Masque Présentation OICA</Template>
  <TotalTime>3</TotalTime>
  <Words>463</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Wingdings</vt:lpstr>
      <vt:lpstr>Masque présentation OICA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Jocelyne Nziendolo</dc:creator>
  <cp:lastModifiedBy>Francois Cuenot</cp:lastModifiedBy>
  <cp:revision>36</cp:revision>
  <dcterms:created xsi:type="dcterms:W3CDTF">2018-05-24T09:21:32Z</dcterms:created>
  <dcterms:modified xsi:type="dcterms:W3CDTF">2019-01-09T16:15:43Z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