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63" r:id="rId2"/>
  </p:sldMasterIdLst>
  <p:notesMasterIdLst>
    <p:notesMasterId r:id="rId7"/>
  </p:notesMasterIdLst>
  <p:handoutMasterIdLst>
    <p:handoutMasterId r:id="rId8"/>
  </p:handoutMasterIdLst>
  <p:sldIdLst>
    <p:sldId id="265" r:id="rId3"/>
    <p:sldId id="365" r:id="rId4"/>
    <p:sldId id="366" r:id="rId5"/>
    <p:sldId id="367" r:id="rId6"/>
  </p:sldIdLst>
  <p:sldSz cx="9144000" cy="6858000" type="screen4x3"/>
  <p:notesSz cx="9942513" cy="6810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369A7"/>
    <a:srgbClr val="000CC0"/>
    <a:srgbClr val="FFFF99"/>
    <a:srgbClr val="FFFFCC"/>
    <a:srgbClr val="66FFFF"/>
    <a:srgbClr val="00FF00"/>
    <a:srgbClr val="FF0000"/>
    <a:srgbClr val="40B0FF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4857" autoAdjust="0"/>
  </p:normalViewPr>
  <p:slideViewPr>
    <p:cSldViewPr snapToGrid="0">
      <p:cViewPr varScale="1">
        <p:scale>
          <a:sx n="68" d="100"/>
          <a:sy n="68" d="100"/>
        </p:scale>
        <p:origin x="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546" y="-90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BCE0F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7EBF16-367D-488B-8DC9-C878556F80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835775" y="6467475"/>
            <a:ext cx="3105150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3E6C1DB5-C974-4B80-8F2D-1910D9F8946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39939" name="Image 5" descr="nouveau logo OICA small.jpg">
            <a:extLst>
              <a:ext uri="{FF2B5EF4-FFF2-40B4-BE49-F238E27FC236}">
                <a16:creationId xmlns:a16="http://schemas.microsoft.com/office/drawing/2014/main" id="{849A2715-A436-4289-BAF4-A3EC4E84D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11652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178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2E333FC-CF79-4312-B603-C2EBDD16F5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68E7E6-2F8D-4CBC-9B0A-C3EBEDCE46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41016CA-4B90-4E0E-8545-2A66B5CCADEC}" type="datetimeFigureOut">
              <a:rPr lang="en-US" altLang="en-US"/>
              <a:pPr>
                <a:defRPr/>
              </a:pPr>
              <a:t>09-Jan-19</a:t>
            </a:fld>
            <a:endParaRPr lang="en-GB" altLang="en-US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7326593-C691-4606-8AA0-F2AF9C5D1C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5187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B55A40E-37CC-44E9-B7B1-D172709F3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5363" y="3235325"/>
            <a:ext cx="7951787" cy="3063875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 noProof="0"/>
              <a:t>Cliquez pour modifier les styles du texte du masque</a:t>
            </a:r>
          </a:p>
          <a:p>
            <a:pPr lvl="1"/>
            <a:r>
              <a:rPr lang="fr-FR" altLang="en-US" noProof="0"/>
              <a:t>Deuxième niveau</a:t>
            </a:r>
          </a:p>
          <a:p>
            <a:pPr lvl="2"/>
            <a:r>
              <a:rPr lang="fr-FR" altLang="en-US" noProof="0"/>
              <a:t>Troisième niveau</a:t>
            </a:r>
          </a:p>
          <a:p>
            <a:pPr lvl="3"/>
            <a:r>
              <a:rPr lang="fr-FR" altLang="en-US" noProof="0"/>
              <a:t>Quatrième niveau</a:t>
            </a:r>
          </a:p>
          <a:p>
            <a:pPr lvl="4"/>
            <a:r>
              <a:rPr lang="fr-FR" altLang="en-US" noProof="0"/>
              <a:t>Cinquième niveau</a:t>
            </a:r>
            <a:endParaRPr lang="en-GB" alt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C16423-0A1D-46EC-BE29-6BB7539DB7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611ADE-1B42-409E-B727-4729979D46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32450" y="6467475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09C434A-8A71-43D6-987E-1118A7A652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81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A140A36-D2CD-4622-BDFB-BCD9C792CD4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630863" y="6467475"/>
            <a:ext cx="43100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6" tIns="45793" rIns="91586" bIns="45793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28465D-3AA0-4AF4-BFE8-5CE47CBE5DDF}" type="slidenum">
              <a:rPr lang="en-GB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5B608FD-3E9A-4F2B-8F6B-A57439C49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A9F7AEE-E766-41B2-9A81-E5BD7B532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C434A-8A71-43D6-987E-1118A7A652DF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9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34A-8A71-43D6-987E-1118A7A652D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5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4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1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8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590BAAB4-9C33-4323-9216-98E66F6672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9CCB1-8AB7-415E-A0DD-295BFEB870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332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2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0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2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1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fld id="{841ADF96-E6CA-4184-9617-4AA0842E2F41}" type="slidenum">
              <a:rPr lang="ja-JP" altLang="fr-FR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F9AB65-48AB-4ADF-A9A1-A51ECD7198C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5" y="33445"/>
            <a:ext cx="1686754" cy="90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1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64" r:id="rId1"/>
    <p:sldLayoutId id="2147485965" r:id="rId2"/>
    <p:sldLayoutId id="2147485966" r:id="rId3"/>
    <p:sldLayoutId id="2147485967" r:id="rId4"/>
    <p:sldLayoutId id="2147485968" r:id="rId5"/>
    <p:sldLayoutId id="2147485969" r:id="rId6"/>
    <p:sldLayoutId id="2147485970" r:id="rId7"/>
    <p:sldLayoutId id="2147485971" r:id="rId8"/>
    <p:sldLayoutId id="2147485972" r:id="rId9"/>
    <p:sldLayoutId id="2147485973" r:id="rId10"/>
    <p:sldLayoutId id="2147485974" r:id="rId11"/>
    <p:sldLayoutId id="214748592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ica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F096DD0-FE96-47F6-B278-A8CC367B84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5425" y="1624013"/>
            <a:ext cx="8775700" cy="3995737"/>
          </a:xfrm>
          <a:prstGeom prst="rect">
            <a:avLst/>
          </a:prstGeom>
        </p:spPr>
        <p:txBody>
          <a:bodyPr/>
          <a:lstStyle/>
          <a:p>
            <a:pPr>
              <a:tabLst>
                <a:tab pos="6727825" algn="l"/>
              </a:tabLst>
            </a:pPr>
            <a:r>
              <a:rPr lang="en-GB" altLang="en-US" sz="4000" b="1" dirty="0">
                <a:solidFill>
                  <a:schemeClr val="tx1"/>
                </a:solidFill>
              </a:rPr>
              <a:t>OICA FE Workshop</a:t>
            </a:r>
            <a:br>
              <a:rPr lang="en-GB" altLang="en-US" sz="4000" b="1" dirty="0">
                <a:solidFill>
                  <a:schemeClr val="tx1"/>
                </a:solidFill>
              </a:rPr>
            </a:br>
            <a:br>
              <a:rPr lang="en-GB" altLang="en-US" sz="4000" b="1" dirty="0">
                <a:solidFill>
                  <a:schemeClr val="tx1"/>
                </a:solidFill>
              </a:rPr>
            </a:br>
            <a:r>
              <a:rPr lang="en-GB" altLang="en-US" sz="4000" dirty="0">
                <a:solidFill>
                  <a:schemeClr val="tx1"/>
                </a:solidFill>
              </a:rPr>
              <a:t>Summary of discussions</a:t>
            </a:r>
            <a:br>
              <a:rPr lang="en-GB" altLang="en-US" sz="4000" dirty="0">
                <a:solidFill>
                  <a:schemeClr val="tx1"/>
                </a:solidFill>
              </a:rPr>
            </a:br>
            <a:br>
              <a:rPr lang="en-GB" altLang="en-US" sz="4000" dirty="0">
                <a:solidFill>
                  <a:schemeClr val="tx1"/>
                </a:solidFill>
              </a:rPr>
            </a:br>
            <a:br>
              <a:rPr lang="en-GB" altLang="en-US" sz="4000" dirty="0">
                <a:solidFill>
                  <a:schemeClr val="tx1"/>
                </a:solidFill>
              </a:rPr>
            </a:br>
            <a:r>
              <a:rPr lang="en-GB" altLang="en-US" sz="2000" b="1" dirty="0">
                <a:solidFill>
                  <a:schemeClr val="tx1"/>
                </a:solidFill>
              </a:rPr>
              <a:t>FE Workshop, 78</a:t>
            </a:r>
            <a:r>
              <a:rPr lang="en-GB" altLang="en-US" sz="2000" b="1" baseline="30000" dirty="0">
                <a:solidFill>
                  <a:schemeClr val="tx1"/>
                </a:solidFill>
              </a:rPr>
              <a:t>th</a:t>
            </a:r>
            <a:r>
              <a:rPr lang="en-GB" altLang="en-US" sz="2000" b="1" dirty="0">
                <a:solidFill>
                  <a:schemeClr val="tx1"/>
                </a:solidFill>
              </a:rPr>
              <a:t> GRPE, Geneva </a:t>
            </a:r>
            <a:br>
              <a:rPr lang="en-GB" altLang="en-US" sz="2000" b="1" dirty="0">
                <a:solidFill>
                  <a:schemeClr val="tx1"/>
                </a:solidFill>
              </a:rPr>
            </a:br>
            <a:r>
              <a:rPr lang="en-GB" altLang="en-US" sz="2000" b="1" dirty="0">
                <a:solidFill>
                  <a:schemeClr val="tx1"/>
                </a:solidFill>
              </a:rPr>
              <a:t>07 January 2019</a:t>
            </a: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endParaRPr lang="en-GB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feld 12">
            <a:extLst>
              <a:ext uri="{FF2B5EF4-FFF2-40B4-BE49-F238E27FC236}">
                <a16:creationId xmlns:a16="http://schemas.microsoft.com/office/drawing/2014/main" id="{C2F6A920-802D-431D-9672-EA3EB2F1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59445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GRPE-78-15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4(c)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74047052-0C43-425C-8642-F042F26C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379"/>
            <a:ext cx="8229600" cy="568325"/>
          </a:xfrm>
        </p:spPr>
        <p:txBody>
          <a:bodyPr/>
          <a:lstStyle/>
          <a:p>
            <a:r>
              <a:rPr kumimoji="1" lang="en-US" altLang="ja-JP" sz="3200" b="1" dirty="0">
                <a:solidFill>
                  <a:srgbClr val="0070C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Key points and Conclusions</a:t>
            </a:r>
            <a:endParaRPr kumimoji="1" lang="ja-JP" altLang="en-US" sz="3200" b="1" dirty="0">
              <a:solidFill>
                <a:srgbClr val="0070C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23" name="コンテンツ プレースホルダー 2">
            <a:extLst>
              <a:ext uri="{FF2B5EF4-FFF2-40B4-BE49-F238E27FC236}">
                <a16:creationId xmlns:a16="http://schemas.microsoft.com/office/drawing/2014/main" id="{A4978A78-9330-4B45-85BD-E2EF3BB82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778" y="1262629"/>
            <a:ext cx="8601075" cy="51239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Several Stakeholders see (significant) benefits on analyzing what level of harmonization could be achieved globally on Fuel Efficiency regulation.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As discussed, regulations in each area have different features based on policy or vehicle usage, but there are common parts especially on measurement methodologies that could be harmonized between the different regions.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Categorization of Heavy duty vehicles in each region may prove to be challenging to harmonize, also fuel efficiency cycles and simulation approaches.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If contracting parties would agree to proceed with harmonization, existing methodologies and regulations should be analyzed and studied thoroughly and should be used as a basis to define global approach.</a:t>
            </a:r>
          </a:p>
          <a:p>
            <a:pPr>
              <a:buFont typeface="Wingdings" panose="05000000000000000000" pitchFamily="2" charset="2"/>
              <a:buChar char="§"/>
            </a:pPr>
            <a:endParaRPr kumimoji="1" lang="en-US" altLang="ja-JP" sz="1400" dirty="0"/>
          </a:p>
        </p:txBody>
      </p:sp>
      <p:sp>
        <p:nvSpPr>
          <p:cNvPr id="30724" name="スライド番号プレースホルダー 3">
            <a:extLst>
              <a:ext uri="{FF2B5EF4-FFF2-40B4-BE49-F238E27FC236}">
                <a16:creationId xmlns:a16="http://schemas.microsoft.com/office/drawing/2014/main" id="{1A0F5806-719B-4C74-BB91-862BA2452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12EDC-E53F-4425-A8B3-A3638F953D40}" type="slidenum">
              <a:rPr lang="en-GB" altLang="en-US" sz="12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19591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BDDF-DBDC-4F78-A442-02565067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437FD-F6A8-4C0E-A4BF-A2C481C33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Deviations where necessary to accommodate the regional conditions or technical differences or in the interests of improving currently set methodologies must be considered</a:t>
            </a:r>
            <a:r>
              <a:rPr lang="en-US" altLang="ja-JP" sz="2000" dirty="0"/>
              <a:t>.</a:t>
            </a:r>
            <a:r>
              <a:rPr lang="en-US" sz="2000" dirty="0"/>
              <a:t> Any such developments should be guided by robust technical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Implementing a harmonized approach could help countries/ regions interested in introducing FE legislation for HDV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ja-JP" sz="2000" dirty="0"/>
              <a:t>Industry suggest two step approach in order to have an effective effort that would allow to begin harmonization efforts, these efforts should begin as soon as possible. 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Contracting Parties should consider in order to make the different regulatory approaches comparable, whether efforts should begin with the harmonization for system/component measurement methodologies and/or simulation approach for the whole vehicle.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0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557274-34F0-4630-A762-C1AABB2A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78F590-C31C-407E-BF08-8389312EC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u="sng" dirty="0"/>
              <a:t>Participation:</a:t>
            </a:r>
            <a:r>
              <a:rPr lang="fr-FR" sz="2000" dirty="0"/>
              <a:t> in total, 42 </a:t>
            </a:r>
            <a:r>
              <a:rPr lang="fr-FR" sz="2000" dirty="0" err="1"/>
              <a:t>persons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r>
              <a:rPr lang="fr-FR" sz="2000" u="sng" dirty="0" err="1"/>
              <a:t>Contracting</a:t>
            </a:r>
            <a:r>
              <a:rPr lang="fr-FR" sz="2000" u="sng" dirty="0"/>
              <a:t> Parties: </a:t>
            </a:r>
          </a:p>
          <a:p>
            <a:pPr marL="0" indent="0">
              <a:buNone/>
            </a:pPr>
            <a:r>
              <a:rPr lang="fr-FR" sz="2000" dirty="0"/>
              <a:t>EU Commission / </a:t>
            </a:r>
            <a:r>
              <a:rPr lang="fr-FR" sz="2000" dirty="0" err="1"/>
              <a:t>Korea</a:t>
            </a:r>
            <a:r>
              <a:rPr lang="fr-FR" sz="2000" dirty="0"/>
              <a:t> / </a:t>
            </a:r>
            <a:r>
              <a:rPr lang="fr-FR" sz="2000" dirty="0" err="1"/>
              <a:t>Czech</a:t>
            </a:r>
            <a:r>
              <a:rPr lang="fr-FR" sz="2000" dirty="0"/>
              <a:t> </a:t>
            </a:r>
            <a:r>
              <a:rPr lang="fr-FR" sz="2000" dirty="0" err="1"/>
              <a:t>Republic</a:t>
            </a:r>
            <a:r>
              <a:rPr lang="fr-FR" sz="2000" dirty="0"/>
              <a:t> / </a:t>
            </a:r>
            <a:r>
              <a:rPr lang="fr-FR" sz="2000" dirty="0" err="1"/>
              <a:t>Poland</a:t>
            </a:r>
            <a:r>
              <a:rPr lang="fr-FR" sz="2000" dirty="0"/>
              <a:t> / </a:t>
            </a:r>
            <a:r>
              <a:rPr lang="fr-FR" sz="2000" dirty="0" err="1"/>
              <a:t>Austrilia</a:t>
            </a:r>
            <a:r>
              <a:rPr lang="fr-FR" sz="2000" dirty="0"/>
              <a:t> / China / Spain / </a:t>
            </a:r>
            <a:r>
              <a:rPr lang="fr-FR" sz="2000" dirty="0" err="1"/>
              <a:t>Russian</a:t>
            </a:r>
            <a:r>
              <a:rPr lang="fr-FR" sz="2000" dirty="0"/>
              <a:t> </a:t>
            </a:r>
            <a:r>
              <a:rPr lang="fr-FR" sz="2000" dirty="0" err="1"/>
              <a:t>Federation</a:t>
            </a:r>
            <a:r>
              <a:rPr lang="fr-FR" sz="2000" dirty="0"/>
              <a:t> / </a:t>
            </a:r>
            <a:r>
              <a:rPr lang="fr-FR" sz="2000" dirty="0" err="1"/>
              <a:t>Hungary</a:t>
            </a:r>
            <a:r>
              <a:rPr lang="fr-FR" sz="2000" dirty="0"/>
              <a:t> / </a:t>
            </a:r>
            <a:r>
              <a:rPr lang="fr-FR" sz="2000" dirty="0" err="1"/>
              <a:t>India</a:t>
            </a:r>
            <a:r>
              <a:rPr lang="fr-FR" sz="2000" dirty="0"/>
              <a:t> / Japan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u="sng" dirty="0" err="1"/>
              <a:t>NGOs</a:t>
            </a:r>
            <a:r>
              <a:rPr lang="fr-FR" sz="2000" u="sng" dirty="0"/>
              <a:t>:</a:t>
            </a:r>
          </a:p>
          <a:p>
            <a:pPr marL="0" indent="0">
              <a:buNone/>
            </a:pPr>
            <a:r>
              <a:rPr lang="fr-FR" sz="2000" dirty="0"/>
              <a:t>OICA / CLEPA / EGEA / ICCT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Link to OICA </a:t>
            </a:r>
            <a:r>
              <a:rPr lang="fr-FR" sz="2000" dirty="0" err="1"/>
              <a:t>website</a:t>
            </a:r>
            <a:r>
              <a:rPr lang="fr-FR" sz="2000" dirty="0"/>
              <a:t> to </a:t>
            </a:r>
            <a:r>
              <a:rPr lang="fr-FR" sz="2000" dirty="0" err="1"/>
              <a:t>get</a:t>
            </a:r>
            <a:r>
              <a:rPr lang="fr-FR" sz="2000" dirty="0"/>
              <a:t> all </a:t>
            </a:r>
            <a:r>
              <a:rPr lang="fr-FR" sz="2000" dirty="0" err="1"/>
              <a:t>materials</a:t>
            </a:r>
            <a:r>
              <a:rPr lang="fr-FR" sz="2000" dirty="0"/>
              <a:t>:</a:t>
            </a:r>
          </a:p>
          <a:p>
            <a:pPr marL="0" indent="0">
              <a:buNone/>
            </a:pPr>
            <a:r>
              <a:rPr lang="fr-FR" sz="2000" dirty="0">
                <a:hlinkClick r:id="rId2"/>
              </a:rPr>
              <a:t>http://www.oica.</a:t>
            </a:r>
            <a:r>
              <a:rPr lang="fr-FR" sz="2000">
                <a:hlinkClick r:id="rId2"/>
              </a:rPr>
              <a:t>net/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26367217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 1">
      <a:dk1>
        <a:srgbClr val="B7D7FB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18fbfd49-c8e6-4618-a77f-5ef25245836c">
  <element uid="4ecbf47d-2ec6-497d-85fc-f65b66e62fe7" value=""/>
</sisl>
</file>

<file path=customXml/itemProps1.xml><?xml version="1.0" encoding="utf-8"?>
<ds:datastoreItem xmlns:ds="http://schemas.openxmlformats.org/officeDocument/2006/customXml" ds:itemID="{08F61538-F1FA-4A6F-9AFB-AAB3C4234D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14289</TotalTime>
  <Words>316</Words>
  <Application>Microsoft Office PowerPoint</Application>
  <PresentationFormat>On-screen Show (4:3)</PresentationFormat>
  <Paragraphs>26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Verdana</vt:lpstr>
      <vt:lpstr>Wingdings</vt:lpstr>
      <vt:lpstr>Masque présentation OICA</vt:lpstr>
      <vt:lpstr>OICA FE Workshop  Summary of discussions   FE Workshop, 78th GRPE, Geneva  07 January 2019   </vt:lpstr>
      <vt:lpstr>Key points and Conclusions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TPMS OICA position</dc:title>
  <dc:creator>ofontaine</dc:creator>
  <cp:lastModifiedBy>Francois Cuenot</cp:lastModifiedBy>
  <cp:revision>629</cp:revision>
  <cp:lastPrinted>2015-01-30T10:02:36Z</cp:lastPrinted>
  <dcterms:created xsi:type="dcterms:W3CDTF">2008-09-05T08:08:11Z</dcterms:created>
  <dcterms:modified xsi:type="dcterms:W3CDTF">2019-01-09T14:04:28Z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d5fdef01-d87c-4d1b-9b64-7d953c7b3e08</vt:lpwstr>
  </property>
  <property fmtid="{D5CDD505-2E9C-101B-9397-08002B2CF9AE}" pid="3" name="bjSaver">
    <vt:lpwstr>lBMp8bu70fkQ6dGHv89jEnEHpRN9UiFP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policy="18fbfd49-c8e6-4618-a77f-5ef25245836c" xmlns="http://www.boldonjames.com/2008/01/sie/i</vt:lpwstr>
  </property>
  <property fmtid="{D5CDD505-2E9C-101B-9397-08002B2CF9AE}" pid="5" name="bjDocumentLabelXML-0">
    <vt:lpwstr>nternal/label"&gt;&lt;element uid="4ecbf47d-2ec6-497d-85fc-f65b66e62fe7" value="" /&gt;&lt;/sisl&gt;</vt:lpwstr>
  </property>
  <property fmtid="{D5CDD505-2E9C-101B-9397-08002B2CF9AE}" pid="6" name="bjDocumentSecurityLabel">
    <vt:lpwstr>CNH Industrial: GENERAL BUSINESS [Minor prejudice to Company from unauthorised disclosure.]</vt:lpwstr>
  </property>
  <property fmtid="{D5CDD505-2E9C-101B-9397-08002B2CF9AE}" pid="7" name="CNH-LabelledBy:">
    <vt:lpwstr>F08493C,7/01/2019 13:35:02,GENERAL BUSINESS</vt:lpwstr>
  </property>
  <property fmtid="{D5CDD505-2E9C-101B-9397-08002B2CF9AE}" pid="8" name="CNH-Classification">
    <vt:lpwstr>[GENERAL BUSINESS]</vt:lpwstr>
  </property>
</Properties>
</file>