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6" r:id="rId3"/>
    <p:sldId id="338" r:id="rId4"/>
    <p:sldId id="321" r:id="rId5"/>
    <p:sldId id="303" r:id="rId6"/>
    <p:sldId id="314" r:id="rId7"/>
    <p:sldId id="315" r:id="rId8"/>
    <p:sldId id="269" r:id="rId9"/>
    <p:sldId id="300" r:id="rId10"/>
    <p:sldId id="332" r:id="rId11"/>
    <p:sldId id="333" r:id="rId12"/>
    <p:sldId id="306" r:id="rId13"/>
    <p:sldId id="307" r:id="rId14"/>
    <p:sldId id="308" r:id="rId15"/>
    <p:sldId id="309" r:id="rId16"/>
    <p:sldId id="339" r:id="rId17"/>
    <p:sldId id="340" r:id="rId1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85D8A"/>
    <a:srgbClr val="C00000"/>
    <a:srgbClr val="FFFFFF"/>
    <a:srgbClr val="00B0F0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656" y="91"/>
      </p:cViewPr>
      <p:guideLst>
        <p:guide orient="horz" pos="4201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16/04/2019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1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3080" y="312783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Informal document GRE-81-19 </a:t>
            </a:r>
          </a:p>
          <a:p>
            <a:r>
              <a:rPr lang="en-GB" dirty="0"/>
              <a:t>(81</a:t>
            </a:r>
            <a:r>
              <a:rPr lang="en-GB" baseline="30000" dirty="0"/>
              <a:t>st</a:t>
            </a:r>
            <a:r>
              <a:rPr lang="en-GB" dirty="0"/>
              <a:t> GRE, 15-18 April 2019, </a:t>
            </a:r>
          </a:p>
          <a:p>
            <a:r>
              <a:rPr lang="en-GB" dirty="0"/>
              <a:t>agenda </a:t>
            </a:r>
            <a:r>
              <a:rPr lang="en-GB"/>
              <a:t>item 4)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 Transmitted by IWG SLR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64568" y="1853059"/>
            <a:ext cx="7772400" cy="114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Simplification of the UN Lighting and Light-</a:t>
            </a:r>
            <a:r>
              <a:rPr kumimoji="0" lang="en-US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signalling</a:t>
            </a: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Regulations</a:t>
            </a:r>
            <a:endParaRPr kumimoji="0" lang="it-IT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76536" y="4077072"/>
            <a:ext cx="8280920" cy="122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b="1" kern="0" dirty="0">
                <a:solidFill>
                  <a:srgbClr val="FF0000"/>
                </a:solidFill>
                <a:latin typeface="Tahoma"/>
              </a:rPr>
              <a:t>Progress report on the </a:t>
            </a:r>
          </a:p>
          <a:p>
            <a:pPr eaLnBrk="1" hangingPunct="1"/>
            <a:r>
              <a:rPr lang="en-US" altLang="en-US" b="1" kern="0" dirty="0">
                <a:solidFill>
                  <a:srgbClr val="FF0000"/>
                </a:solidFill>
                <a:latin typeface="Tahoma"/>
              </a:rPr>
              <a:t>Stage 2 and request for advice to GRE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B6534FE-06CA-4B0A-897F-DD8D8E4A41F8}"/>
              </a:ext>
            </a:extLst>
          </p:cNvPr>
          <p:cNvSpPr txBox="1">
            <a:spLocks/>
          </p:cNvSpPr>
          <p:nvPr/>
        </p:nvSpPr>
        <p:spPr>
          <a:xfrm>
            <a:off x="1092852" y="1309899"/>
            <a:ext cx="1126795" cy="250069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385D8A"/>
                </a:solidFill>
              </a:rPr>
              <a:t>YESTERDAY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76BB26-E690-4EA9-9BFA-EBEEFD75F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6710" y="2382020"/>
            <a:ext cx="1062889" cy="117013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6" name="ZoneTexte 6">
            <a:extLst>
              <a:ext uri="{FF2B5EF4-FFF2-40B4-BE49-F238E27FC236}">
                <a16:creationId xmlns:a16="http://schemas.microsoft.com/office/drawing/2014/main" id="{4EDA78B4-7CAF-411D-8F43-59361D099029}"/>
              </a:ext>
            </a:extLst>
          </p:cNvPr>
          <p:cNvSpPr txBox="1"/>
          <p:nvPr/>
        </p:nvSpPr>
        <p:spPr>
          <a:xfrm>
            <a:off x="1446440" y="1785255"/>
            <a:ext cx="1813702" cy="416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7" dirty="0"/>
              <a:t>R112 Class A</a:t>
            </a:r>
          </a:p>
          <a:p>
            <a:r>
              <a:rPr lang="en-US" sz="1137" dirty="0"/>
              <a:t>          Class B</a:t>
            </a:r>
          </a:p>
          <a:p>
            <a:r>
              <a:rPr lang="en-US" sz="1137" dirty="0"/>
              <a:t>          Class AR        </a:t>
            </a:r>
          </a:p>
          <a:p>
            <a:r>
              <a:rPr lang="en-US" sz="1137" dirty="0"/>
              <a:t>          Class BR</a:t>
            </a:r>
          </a:p>
          <a:p>
            <a:r>
              <a:rPr lang="en-US" sz="1137" dirty="0"/>
              <a:t>R98    Class DC</a:t>
            </a:r>
          </a:p>
          <a:p>
            <a:r>
              <a:rPr lang="en-US" sz="1137" dirty="0"/>
              <a:t>           Class DR</a:t>
            </a:r>
          </a:p>
          <a:p>
            <a:r>
              <a:rPr lang="en-US" sz="1137" dirty="0"/>
              <a:t>R123 Class C</a:t>
            </a:r>
          </a:p>
          <a:p>
            <a:r>
              <a:rPr lang="en-US" sz="1137" dirty="0"/>
              <a:t>          Class E</a:t>
            </a:r>
          </a:p>
          <a:p>
            <a:r>
              <a:rPr lang="en-US" sz="1137" dirty="0"/>
              <a:t>          Class V</a:t>
            </a:r>
          </a:p>
          <a:p>
            <a:r>
              <a:rPr lang="en-US" sz="1137" dirty="0"/>
              <a:t>          Class W</a:t>
            </a:r>
          </a:p>
          <a:p>
            <a:r>
              <a:rPr lang="en-US" sz="1137" dirty="0"/>
              <a:t>          Class XR</a:t>
            </a:r>
          </a:p>
          <a:p>
            <a:r>
              <a:rPr lang="en-US" sz="1137" dirty="0"/>
              <a:t>          ADB </a:t>
            </a:r>
          </a:p>
          <a:p>
            <a:r>
              <a:rPr lang="en-US" sz="1137" dirty="0"/>
              <a:t>R113  Class AS</a:t>
            </a:r>
          </a:p>
          <a:p>
            <a:r>
              <a:rPr lang="en-US" sz="1137" dirty="0"/>
              <a:t>          Class BS</a:t>
            </a:r>
          </a:p>
          <a:p>
            <a:r>
              <a:rPr lang="en-US" sz="1137" dirty="0"/>
              <a:t>          Class CS</a:t>
            </a:r>
          </a:p>
          <a:p>
            <a:r>
              <a:rPr lang="en-US" sz="1137" dirty="0"/>
              <a:t>           Class DS</a:t>
            </a:r>
          </a:p>
          <a:p>
            <a:r>
              <a:rPr lang="en-US" sz="1137" dirty="0"/>
              <a:t>           Class ES</a:t>
            </a:r>
          </a:p>
          <a:p>
            <a:r>
              <a:rPr lang="en-US" sz="1137" dirty="0"/>
              <a:t>           Class R-BS</a:t>
            </a:r>
          </a:p>
          <a:p>
            <a:r>
              <a:rPr lang="en-US" sz="1137" dirty="0"/>
              <a:t>           Class R-CS</a:t>
            </a:r>
          </a:p>
          <a:p>
            <a:r>
              <a:rPr lang="en-US" sz="1137" dirty="0"/>
              <a:t>           Class R- DS</a:t>
            </a:r>
          </a:p>
          <a:p>
            <a:r>
              <a:rPr lang="en-US" sz="1137" dirty="0"/>
              <a:t>           Class R- ES</a:t>
            </a:r>
          </a:p>
          <a:p>
            <a:r>
              <a:rPr lang="en-US" sz="1137" dirty="0"/>
              <a:t>R19     Class B- F3</a:t>
            </a:r>
          </a:p>
          <a:p>
            <a:r>
              <a:rPr lang="en-US" sz="1137" dirty="0"/>
              <a:t>R119    Class K</a:t>
            </a:r>
            <a:r>
              <a:rPr lang="en-US" sz="1462" dirty="0"/>
              <a:t>    </a:t>
            </a:r>
          </a:p>
        </p:txBody>
      </p:sp>
      <p:sp>
        <p:nvSpPr>
          <p:cNvPr id="8" name="ZoneTexte 43">
            <a:extLst>
              <a:ext uri="{FF2B5EF4-FFF2-40B4-BE49-F238E27FC236}">
                <a16:creationId xmlns:a16="http://schemas.microsoft.com/office/drawing/2014/main" id="{CD8C8DC9-DA8E-4628-AFA8-1F783F479DAD}"/>
              </a:ext>
            </a:extLst>
          </p:cNvPr>
          <p:cNvSpPr txBox="1"/>
          <p:nvPr/>
        </p:nvSpPr>
        <p:spPr>
          <a:xfrm>
            <a:off x="6487268" y="5383074"/>
            <a:ext cx="2164741" cy="767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2" dirty="0"/>
              <a:t>TC4-45   SAE J2829 </a:t>
            </a:r>
          </a:p>
          <a:p>
            <a:pPr algn="ctr"/>
            <a:r>
              <a:rPr lang="en-US" sz="1462" dirty="0"/>
              <a:t>Expertise of Optical engineers</a:t>
            </a:r>
          </a:p>
        </p:txBody>
      </p:sp>
      <p:sp>
        <p:nvSpPr>
          <p:cNvPr id="9" name="Ellipse 44">
            <a:extLst>
              <a:ext uri="{FF2B5EF4-FFF2-40B4-BE49-F238E27FC236}">
                <a16:creationId xmlns:a16="http://schemas.microsoft.com/office/drawing/2014/main" id="{99E621F1-C2D6-4E1A-8346-F97E330B5C7E}"/>
              </a:ext>
            </a:extLst>
          </p:cNvPr>
          <p:cNvSpPr/>
          <p:nvPr/>
        </p:nvSpPr>
        <p:spPr>
          <a:xfrm>
            <a:off x="6563919" y="5362502"/>
            <a:ext cx="1966226" cy="741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0" name="Flèche droite 45">
            <a:extLst>
              <a:ext uri="{FF2B5EF4-FFF2-40B4-BE49-F238E27FC236}">
                <a16:creationId xmlns:a16="http://schemas.microsoft.com/office/drawing/2014/main" id="{B3F6A885-9CB2-4856-8BA0-4CE4F18D4F61}"/>
              </a:ext>
            </a:extLst>
          </p:cNvPr>
          <p:cNvSpPr/>
          <p:nvPr/>
        </p:nvSpPr>
        <p:spPr>
          <a:xfrm rot="16200000">
            <a:off x="7172109" y="4894450"/>
            <a:ext cx="702078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901C1591-E3F8-458E-8622-686EC301A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5216" y="2733060"/>
            <a:ext cx="1126814" cy="1577539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12" name="ZoneTexte 54">
            <a:extLst>
              <a:ext uri="{FF2B5EF4-FFF2-40B4-BE49-F238E27FC236}">
                <a16:creationId xmlns:a16="http://schemas.microsoft.com/office/drawing/2014/main" id="{3EA5B37C-3735-445E-88F0-A32225D6DD1C}"/>
              </a:ext>
            </a:extLst>
          </p:cNvPr>
          <p:cNvSpPr txBox="1"/>
          <p:nvPr/>
        </p:nvSpPr>
        <p:spPr>
          <a:xfrm rot="5400000">
            <a:off x="881573" y="4205853"/>
            <a:ext cx="314510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2" dirty="0"/>
              <a:t>…</a:t>
            </a:r>
          </a:p>
        </p:txBody>
      </p:sp>
      <p:cxnSp>
        <p:nvCxnSpPr>
          <p:cNvPr id="13" name="Connecteur droit avec flèche 18">
            <a:extLst>
              <a:ext uri="{FF2B5EF4-FFF2-40B4-BE49-F238E27FC236}">
                <a16:creationId xmlns:a16="http://schemas.microsoft.com/office/drawing/2014/main" id="{DC56C3BD-9ED7-4774-B375-52FAFD7E255A}"/>
              </a:ext>
            </a:extLst>
          </p:cNvPr>
          <p:cNvCxnSpPr>
            <a:cxnSpLocks/>
          </p:cNvCxnSpPr>
          <p:nvPr/>
        </p:nvCxnSpPr>
        <p:spPr>
          <a:xfrm flipV="1">
            <a:off x="4448614" y="4513735"/>
            <a:ext cx="1803270" cy="1577304"/>
          </a:xfrm>
          <a:prstGeom prst="straightConnector1">
            <a:avLst/>
          </a:prstGeom>
          <a:ln w="19050">
            <a:solidFill>
              <a:srgbClr val="00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36">
            <a:extLst>
              <a:ext uri="{FF2B5EF4-FFF2-40B4-BE49-F238E27FC236}">
                <a16:creationId xmlns:a16="http://schemas.microsoft.com/office/drawing/2014/main" id="{51C55AEF-B7FE-4972-98C5-CF02D6692407}"/>
              </a:ext>
            </a:extLst>
          </p:cNvPr>
          <p:cNvSpPr/>
          <p:nvPr/>
        </p:nvSpPr>
        <p:spPr>
          <a:xfrm>
            <a:off x="1419110" y="1796955"/>
            <a:ext cx="1521169" cy="4329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5" name="Rectangle à coins arrondis 37">
            <a:extLst>
              <a:ext uri="{FF2B5EF4-FFF2-40B4-BE49-F238E27FC236}">
                <a16:creationId xmlns:a16="http://schemas.microsoft.com/office/drawing/2014/main" id="{4E521FDF-3087-4370-9D6C-ED8C64344445}"/>
              </a:ext>
            </a:extLst>
          </p:cNvPr>
          <p:cNvSpPr/>
          <p:nvPr/>
        </p:nvSpPr>
        <p:spPr>
          <a:xfrm>
            <a:off x="3697099" y="1855462"/>
            <a:ext cx="1521169" cy="4329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6" name="Rectangle 38">
            <a:extLst>
              <a:ext uri="{FF2B5EF4-FFF2-40B4-BE49-F238E27FC236}">
                <a16:creationId xmlns:a16="http://schemas.microsoft.com/office/drawing/2014/main" id="{816F48F1-D4CB-48AC-A7C4-29AA0CD71489}"/>
              </a:ext>
            </a:extLst>
          </p:cNvPr>
          <p:cNvSpPr/>
          <p:nvPr/>
        </p:nvSpPr>
        <p:spPr>
          <a:xfrm>
            <a:off x="3814112" y="1796955"/>
            <a:ext cx="1345650" cy="4467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Class A</a:t>
            </a:r>
          </a:p>
          <a:p>
            <a:r>
              <a:rPr lang="en-US" sz="1300" dirty="0"/>
              <a:t>Class B</a:t>
            </a:r>
          </a:p>
          <a:p>
            <a:r>
              <a:rPr lang="en-US" sz="1300" dirty="0"/>
              <a:t>Class AR        </a:t>
            </a:r>
          </a:p>
          <a:p>
            <a:r>
              <a:rPr lang="en-US" sz="1300" dirty="0"/>
              <a:t>Class BR</a:t>
            </a:r>
          </a:p>
          <a:p>
            <a:r>
              <a:rPr lang="en-US" sz="1300" dirty="0"/>
              <a:t>Class DC</a:t>
            </a:r>
          </a:p>
          <a:p>
            <a:r>
              <a:rPr lang="en-US" sz="1300" dirty="0"/>
              <a:t>Class DR</a:t>
            </a:r>
          </a:p>
          <a:p>
            <a:r>
              <a:rPr lang="en-US" sz="1300" dirty="0"/>
              <a:t>Class C</a:t>
            </a:r>
          </a:p>
          <a:p>
            <a:r>
              <a:rPr lang="en-US" sz="1300" dirty="0"/>
              <a:t>Class E</a:t>
            </a:r>
          </a:p>
          <a:p>
            <a:r>
              <a:rPr lang="en-US" sz="1300" dirty="0"/>
              <a:t>Class V</a:t>
            </a:r>
          </a:p>
          <a:p>
            <a:r>
              <a:rPr lang="en-US" sz="1300" dirty="0"/>
              <a:t>Class W</a:t>
            </a:r>
          </a:p>
          <a:p>
            <a:r>
              <a:rPr lang="en-US" sz="1300" dirty="0"/>
              <a:t>Class XR</a:t>
            </a:r>
          </a:p>
          <a:p>
            <a:r>
              <a:rPr lang="en-US" sz="1300" dirty="0"/>
              <a:t> ADB </a:t>
            </a:r>
          </a:p>
          <a:p>
            <a:r>
              <a:rPr lang="en-US" sz="1137" dirty="0"/>
              <a:t>Class AS</a:t>
            </a:r>
          </a:p>
          <a:p>
            <a:r>
              <a:rPr lang="en-US" sz="1137" dirty="0"/>
              <a:t>Class BS</a:t>
            </a:r>
          </a:p>
          <a:p>
            <a:r>
              <a:rPr lang="en-US" sz="1137" dirty="0"/>
              <a:t>Class CS</a:t>
            </a:r>
          </a:p>
          <a:p>
            <a:r>
              <a:rPr lang="en-US" sz="1137" dirty="0"/>
              <a:t>Class DS</a:t>
            </a:r>
          </a:p>
          <a:p>
            <a:r>
              <a:rPr lang="en-US" sz="1137" dirty="0"/>
              <a:t>Class ES</a:t>
            </a:r>
          </a:p>
          <a:p>
            <a:r>
              <a:rPr lang="en-US" sz="1137" dirty="0"/>
              <a:t>Class R-BS</a:t>
            </a:r>
          </a:p>
          <a:p>
            <a:r>
              <a:rPr lang="en-US" sz="1137" dirty="0"/>
              <a:t>Class R-CS</a:t>
            </a:r>
          </a:p>
          <a:p>
            <a:r>
              <a:rPr lang="en-US" sz="1137" dirty="0"/>
              <a:t>Class R- DS</a:t>
            </a:r>
          </a:p>
          <a:p>
            <a:r>
              <a:rPr lang="en-US" sz="1137" dirty="0"/>
              <a:t>Class R- ES</a:t>
            </a:r>
          </a:p>
          <a:p>
            <a:r>
              <a:rPr lang="en-US" sz="1300" dirty="0"/>
              <a:t>Class F3</a:t>
            </a:r>
          </a:p>
          <a:p>
            <a:r>
              <a:rPr lang="en-US" sz="1300" dirty="0"/>
              <a:t>Class K</a:t>
            </a:r>
          </a:p>
        </p:txBody>
      </p:sp>
      <p:sp>
        <p:nvSpPr>
          <p:cNvPr id="17" name="Rectangle à coins arrondis 48">
            <a:extLst>
              <a:ext uri="{FF2B5EF4-FFF2-40B4-BE49-F238E27FC236}">
                <a16:creationId xmlns:a16="http://schemas.microsoft.com/office/drawing/2014/main" id="{C570F2D4-E7A8-40E3-80AE-840C8961CC42}"/>
              </a:ext>
            </a:extLst>
          </p:cNvPr>
          <p:cNvSpPr/>
          <p:nvPr/>
        </p:nvSpPr>
        <p:spPr>
          <a:xfrm>
            <a:off x="5978853" y="2208435"/>
            <a:ext cx="3393377" cy="24159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cxnSp>
        <p:nvCxnSpPr>
          <p:cNvPr id="18" name="Connecteur en arc 96">
            <a:extLst>
              <a:ext uri="{FF2B5EF4-FFF2-40B4-BE49-F238E27FC236}">
                <a16:creationId xmlns:a16="http://schemas.microsoft.com/office/drawing/2014/main" id="{7926B06E-B0F6-4138-B731-0E867FC80B47}"/>
              </a:ext>
            </a:extLst>
          </p:cNvPr>
          <p:cNvCxnSpPr/>
          <p:nvPr/>
        </p:nvCxnSpPr>
        <p:spPr>
          <a:xfrm flipV="1">
            <a:off x="4516190" y="3175633"/>
            <a:ext cx="936104" cy="552037"/>
          </a:xfrm>
          <a:prstGeom prst="curved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00">
            <a:extLst>
              <a:ext uri="{FF2B5EF4-FFF2-40B4-BE49-F238E27FC236}">
                <a16:creationId xmlns:a16="http://schemas.microsoft.com/office/drawing/2014/main" id="{995735C3-86B4-4B17-BDF1-58A898CA4045}"/>
              </a:ext>
            </a:extLst>
          </p:cNvPr>
          <p:cNvSpPr/>
          <p:nvPr/>
        </p:nvSpPr>
        <p:spPr>
          <a:xfrm>
            <a:off x="3814112" y="4235237"/>
            <a:ext cx="819091" cy="154016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cxnSp>
        <p:nvCxnSpPr>
          <p:cNvPr id="20" name="Connecteur droit avec flèche 49">
            <a:extLst>
              <a:ext uri="{FF2B5EF4-FFF2-40B4-BE49-F238E27FC236}">
                <a16:creationId xmlns:a16="http://schemas.microsoft.com/office/drawing/2014/main" id="{01B08014-9B6A-486A-B131-D893D9B91F81}"/>
              </a:ext>
            </a:extLst>
          </p:cNvPr>
          <p:cNvCxnSpPr>
            <a:cxnSpLocks/>
          </p:cNvCxnSpPr>
          <p:nvPr/>
        </p:nvCxnSpPr>
        <p:spPr>
          <a:xfrm flipV="1">
            <a:off x="4500569" y="4310598"/>
            <a:ext cx="1793942" cy="1552779"/>
          </a:xfrm>
          <a:prstGeom prst="straightConnector1">
            <a:avLst/>
          </a:prstGeom>
          <a:ln w="19050">
            <a:solidFill>
              <a:srgbClr val="FF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rc 101">
            <a:extLst>
              <a:ext uri="{FF2B5EF4-FFF2-40B4-BE49-F238E27FC236}">
                <a16:creationId xmlns:a16="http://schemas.microsoft.com/office/drawing/2014/main" id="{D0AD4FE3-36BB-49E6-B2F3-6939AF7C0871}"/>
              </a:ext>
            </a:extLst>
          </p:cNvPr>
          <p:cNvCxnSpPr>
            <a:cxnSpLocks/>
          </p:cNvCxnSpPr>
          <p:nvPr/>
        </p:nvCxnSpPr>
        <p:spPr>
          <a:xfrm flipV="1">
            <a:off x="4691710" y="3900909"/>
            <a:ext cx="1431420" cy="612827"/>
          </a:xfrm>
          <a:prstGeom prst="curved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èche droite 103">
            <a:extLst>
              <a:ext uri="{FF2B5EF4-FFF2-40B4-BE49-F238E27FC236}">
                <a16:creationId xmlns:a16="http://schemas.microsoft.com/office/drawing/2014/main" id="{D6DE4DF4-BE1A-4600-9D5D-C746B5EFE405}"/>
              </a:ext>
            </a:extLst>
          </p:cNvPr>
          <p:cNvSpPr/>
          <p:nvPr/>
        </p:nvSpPr>
        <p:spPr>
          <a:xfrm>
            <a:off x="2878008" y="3493644"/>
            <a:ext cx="994611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23" name="Flèche droite 104">
            <a:extLst>
              <a:ext uri="{FF2B5EF4-FFF2-40B4-BE49-F238E27FC236}">
                <a16:creationId xmlns:a16="http://schemas.microsoft.com/office/drawing/2014/main" id="{77198F13-B98B-4614-9F63-0FA5F1F20178}"/>
              </a:ext>
            </a:extLst>
          </p:cNvPr>
          <p:cNvSpPr/>
          <p:nvPr/>
        </p:nvSpPr>
        <p:spPr>
          <a:xfrm rot="21072365">
            <a:off x="4940617" y="2756994"/>
            <a:ext cx="1006464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25" name="ZoneTexte 108">
            <a:extLst>
              <a:ext uri="{FF2B5EF4-FFF2-40B4-BE49-F238E27FC236}">
                <a16:creationId xmlns:a16="http://schemas.microsoft.com/office/drawing/2014/main" id="{6F1A7F15-7A94-44D3-AF15-9A75DD3A0ED1}"/>
              </a:ext>
            </a:extLst>
          </p:cNvPr>
          <p:cNvSpPr txBox="1"/>
          <p:nvPr/>
        </p:nvSpPr>
        <p:spPr>
          <a:xfrm>
            <a:off x="7909569" y="4680997"/>
            <a:ext cx="1528047" cy="54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62" dirty="0"/>
              <a:t>1 Regulation</a:t>
            </a:r>
          </a:p>
          <a:p>
            <a:r>
              <a:rPr lang="en-US" sz="1462" dirty="0"/>
              <a:t>16 Beam patterns</a:t>
            </a:r>
          </a:p>
        </p:txBody>
      </p:sp>
      <p:sp>
        <p:nvSpPr>
          <p:cNvPr id="26" name="ZoneTexte 109">
            <a:extLst>
              <a:ext uri="{FF2B5EF4-FFF2-40B4-BE49-F238E27FC236}">
                <a16:creationId xmlns:a16="http://schemas.microsoft.com/office/drawing/2014/main" id="{F2609420-4EDB-4BD0-94FA-7DC91B363B99}"/>
              </a:ext>
            </a:extLst>
          </p:cNvPr>
          <p:cNvSpPr txBox="1"/>
          <p:nvPr/>
        </p:nvSpPr>
        <p:spPr>
          <a:xfrm>
            <a:off x="128203" y="4722280"/>
            <a:ext cx="1528047" cy="54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62" dirty="0"/>
              <a:t> 6 Regulations</a:t>
            </a:r>
          </a:p>
          <a:p>
            <a:r>
              <a:rPr lang="en-US" sz="1462" dirty="0"/>
              <a:t>24 Beam patterns</a:t>
            </a:r>
          </a:p>
        </p:txBody>
      </p:sp>
      <p:sp>
        <p:nvSpPr>
          <p:cNvPr id="27" name="Accolade fermante 42">
            <a:extLst>
              <a:ext uri="{FF2B5EF4-FFF2-40B4-BE49-F238E27FC236}">
                <a16:creationId xmlns:a16="http://schemas.microsoft.com/office/drawing/2014/main" id="{46057DC8-CD07-47C6-8C7A-DE9F373013D0}"/>
              </a:ext>
            </a:extLst>
          </p:cNvPr>
          <p:cNvSpPr/>
          <p:nvPr/>
        </p:nvSpPr>
        <p:spPr>
          <a:xfrm>
            <a:off x="4484948" y="1872684"/>
            <a:ext cx="351039" cy="2106234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28" name="Accolade fermante 46">
            <a:extLst>
              <a:ext uri="{FF2B5EF4-FFF2-40B4-BE49-F238E27FC236}">
                <a16:creationId xmlns:a16="http://schemas.microsoft.com/office/drawing/2014/main" id="{5975BFEC-1375-4860-8D33-A1871AD35624}"/>
              </a:ext>
            </a:extLst>
          </p:cNvPr>
          <p:cNvSpPr/>
          <p:nvPr/>
        </p:nvSpPr>
        <p:spPr>
          <a:xfrm flipH="1">
            <a:off x="5967112" y="2298034"/>
            <a:ext cx="409546" cy="1078597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cxnSp>
        <p:nvCxnSpPr>
          <p:cNvPr id="29" name="Connecteur droit avec flèche 51">
            <a:extLst>
              <a:ext uri="{FF2B5EF4-FFF2-40B4-BE49-F238E27FC236}">
                <a16:creationId xmlns:a16="http://schemas.microsoft.com/office/drawing/2014/main" id="{16F51EB8-01ED-4BF9-BC0A-12DE103C8A8E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328931" y="3446289"/>
            <a:ext cx="1911213" cy="688647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D30AB39-68BC-48A9-8646-1635C54B10F7}"/>
              </a:ext>
            </a:extLst>
          </p:cNvPr>
          <p:cNvCxnSpPr/>
          <p:nvPr/>
        </p:nvCxnSpPr>
        <p:spPr>
          <a:xfrm>
            <a:off x="3260142" y="1189825"/>
            <a:ext cx="0" cy="49951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1A241CC-75B9-49E7-9B6F-4E0757C5CCE2}"/>
              </a:ext>
            </a:extLst>
          </p:cNvPr>
          <p:cNvCxnSpPr/>
          <p:nvPr/>
        </p:nvCxnSpPr>
        <p:spPr>
          <a:xfrm>
            <a:off x="5682036" y="1201542"/>
            <a:ext cx="0" cy="49951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107">
            <a:extLst>
              <a:ext uri="{FF2B5EF4-FFF2-40B4-BE49-F238E27FC236}">
                <a16:creationId xmlns:a16="http://schemas.microsoft.com/office/drawing/2014/main" id="{30CDCF8D-336D-484D-A392-F740EA9F0C0E}"/>
              </a:ext>
            </a:extLst>
          </p:cNvPr>
          <p:cNvSpPr txBox="1"/>
          <p:nvPr/>
        </p:nvSpPr>
        <p:spPr>
          <a:xfrm>
            <a:off x="4908706" y="5911008"/>
            <a:ext cx="1528047" cy="54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62" dirty="0"/>
              <a:t> 1 Regulation</a:t>
            </a:r>
          </a:p>
          <a:p>
            <a:r>
              <a:rPr lang="en-US" sz="1462" dirty="0"/>
              <a:t>23 Beam patterns</a:t>
            </a:r>
          </a:p>
        </p:txBody>
      </p:sp>
      <p:sp>
        <p:nvSpPr>
          <p:cNvPr id="33" name="Espace réservé du contenu 2">
            <a:extLst>
              <a:ext uri="{FF2B5EF4-FFF2-40B4-BE49-F238E27FC236}">
                <a16:creationId xmlns:a16="http://schemas.microsoft.com/office/drawing/2014/main" id="{6B50B884-F003-4813-AF9C-D7EB1376C58D}"/>
              </a:ext>
            </a:extLst>
          </p:cNvPr>
          <p:cNvSpPr txBox="1">
            <a:spLocks/>
          </p:cNvSpPr>
          <p:nvPr/>
        </p:nvSpPr>
        <p:spPr>
          <a:xfrm>
            <a:off x="3396790" y="1306974"/>
            <a:ext cx="2341818" cy="250069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385D8A"/>
                </a:solidFill>
              </a:rPr>
              <a:t>TODAY (RID “Stage 1”)</a:t>
            </a:r>
          </a:p>
        </p:txBody>
      </p:sp>
      <p:sp>
        <p:nvSpPr>
          <p:cNvPr id="34" name="Espace réservé du contenu 2">
            <a:extLst>
              <a:ext uri="{FF2B5EF4-FFF2-40B4-BE49-F238E27FC236}">
                <a16:creationId xmlns:a16="http://schemas.microsoft.com/office/drawing/2014/main" id="{5E5984CD-B172-4D88-9E05-0BE53910EF79}"/>
              </a:ext>
            </a:extLst>
          </p:cNvPr>
          <p:cNvSpPr txBox="1">
            <a:spLocks/>
          </p:cNvSpPr>
          <p:nvPr/>
        </p:nvSpPr>
        <p:spPr>
          <a:xfrm>
            <a:off x="6532218" y="1303575"/>
            <a:ext cx="2560609" cy="250069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385D8A"/>
                </a:solidFill>
              </a:rPr>
              <a:t>TOMORROW (RID “Stage 2”)</a:t>
            </a:r>
          </a:p>
        </p:txBody>
      </p:sp>
      <p:sp>
        <p:nvSpPr>
          <p:cNvPr id="35" name="ZoneTexte 8">
            <a:extLst>
              <a:ext uri="{FF2B5EF4-FFF2-40B4-BE49-F238E27FC236}">
                <a16:creationId xmlns:a16="http://schemas.microsoft.com/office/drawing/2014/main" id="{6EB6FDFF-9753-43A4-87E3-2BCB7D543E09}"/>
              </a:ext>
            </a:extLst>
          </p:cNvPr>
          <p:cNvSpPr txBox="1"/>
          <p:nvPr/>
        </p:nvSpPr>
        <p:spPr>
          <a:xfrm>
            <a:off x="6240144" y="2262727"/>
            <a:ext cx="3132082" cy="2367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7" dirty="0"/>
              <a:t>Basic /”C” Passing beam</a:t>
            </a:r>
          </a:p>
          <a:p>
            <a:r>
              <a:rPr lang="en-US" sz="1137" dirty="0"/>
              <a:t>Low speed /”V” Passing beam</a:t>
            </a:r>
          </a:p>
          <a:p>
            <a:r>
              <a:rPr lang="en-US" sz="1137" dirty="0"/>
              <a:t>Motorway/”E”  Passing beam</a:t>
            </a:r>
          </a:p>
          <a:p>
            <a:r>
              <a:rPr lang="en-US" sz="1137" b="1" dirty="0">
                <a:solidFill>
                  <a:srgbClr val="0000FF"/>
                </a:solidFill>
              </a:rPr>
              <a:t>Adverse weather passing beam</a:t>
            </a:r>
          </a:p>
          <a:p>
            <a:r>
              <a:rPr lang="en-US" sz="1137" dirty="0"/>
              <a:t>Basic Driving beam</a:t>
            </a:r>
          </a:p>
          <a:p>
            <a:r>
              <a:rPr lang="en-US" sz="1137" dirty="0"/>
              <a:t>Low speed Driving beam</a:t>
            </a:r>
          </a:p>
          <a:p>
            <a:r>
              <a:rPr lang="en-US" sz="1137" dirty="0"/>
              <a:t>ADB </a:t>
            </a:r>
          </a:p>
          <a:p>
            <a:r>
              <a:rPr lang="en-US" sz="1137" dirty="0"/>
              <a:t>AS, BS for mopeds</a:t>
            </a:r>
          </a:p>
          <a:p>
            <a:r>
              <a:rPr lang="en-US" sz="1137" dirty="0"/>
              <a:t>CS DS for motorbikes  (&gt;&lt; 11 kW /125 cm</a:t>
            </a:r>
            <a:r>
              <a:rPr lang="en-US" sz="1137" baseline="30000" dirty="0"/>
              <a:t>3</a:t>
            </a:r>
            <a:r>
              <a:rPr lang="en-US" sz="1137" dirty="0"/>
              <a:t>)</a:t>
            </a:r>
          </a:p>
          <a:p>
            <a:r>
              <a:rPr lang="en-US" sz="1137" b="1" dirty="0">
                <a:solidFill>
                  <a:srgbClr val="0000FF"/>
                </a:solidFill>
              </a:rPr>
              <a:t>Secondary driving beams  (&gt;&lt; 11 kW /125 cm</a:t>
            </a:r>
            <a:r>
              <a:rPr lang="en-US" sz="1137" b="1" baseline="30000" dirty="0">
                <a:solidFill>
                  <a:srgbClr val="0000FF"/>
                </a:solidFill>
              </a:rPr>
              <a:t>3</a:t>
            </a:r>
            <a:r>
              <a:rPr lang="en-US" sz="1137" b="1" dirty="0">
                <a:solidFill>
                  <a:srgbClr val="0000FF"/>
                </a:solidFill>
              </a:rPr>
              <a:t>)</a:t>
            </a:r>
          </a:p>
          <a:p>
            <a:r>
              <a:rPr lang="en-US" sz="1137" dirty="0"/>
              <a:t>Auxiliary driving beam</a:t>
            </a:r>
          </a:p>
          <a:p>
            <a:r>
              <a:rPr lang="en-US" sz="1137" dirty="0"/>
              <a:t>Fog beam</a:t>
            </a:r>
          </a:p>
          <a:p>
            <a:r>
              <a:rPr lang="en-US" sz="1137" dirty="0"/>
              <a:t>Cornering beam</a:t>
            </a:r>
          </a:p>
        </p:txBody>
      </p:sp>
      <p:sp>
        <p:nvSpPr>
          <p:cNvPr id="36" name="Accolade fermante 33">
            <a:extLst>
              <a:ext uri="{FF2B5EF4-FFF2-40B4-BE49-F238E27FC236}">
                <a16:creationId xmlns:a16="http://schemas.microsoft.com/office/drawing/2014/main" id="{41D31C92-627D-4B18-9460-6303EDADA280}"/>
              </a:ext>
            </a:extLst>
          </p:cNvPr>
          <p:cNvSpPr/>
          <p:nvPr/>
        </p:nvSpPr>
        <p:spPr>
          <a:xfrm flipH="1">
            <a:off x="6006117" y="3530368"/>
            <a:ext cx="409546" cy="526559"/>
          </a:xfrm>
          <a:prstGeom prst="rightBrace">
            <a:avLst/>
          </a:prstGeom>
          <a:noFill/>
          <a:ln w="19050">
            <a:solidFill>
              <a:srgbClr val="FAB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38" name="Fumetto: rettangolo con angoli arrotondati 37">
            <a:extLst>
              <a:ext uri="{FF2B5EF4-FFF2-40B4-BE49-F238E27FC236}">
                <a16:creationId xmlns:a16="http://schemas.microsoft.com/office/drawing/2014/main" id="{56329C45-3A89-4F74-BFFB-94DAA99DD081}"/>
              </a:ext>
            </a:extLst>
          </p:cNvPr>
          <p:cNvSpPr/>
          <p:nvPr/>
        </p:nvSpPr>
        <p:spPr>
          <a:xfrm>
            <a:off x="3562523" y="460170"/>
            <a:ext cx="2560607" cy="360040"/>
          </a:xfrm>
          <a:prstGeom prst="wedgeRoundRectCallout">
            <a:avLst>
              <a:gd name="adj1" fmla="val -2092"/>
              <a:gd name="adj2" fmla="val 18550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WP.29/2018/158/Rev.1 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6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5" grpId="0" animBg="1"/>
      <p:bldP spid="16" grpId="0"/>
      <p:bldP spid="17" grpId="0" animBg="1"/>
      <p:bldP spid="19" grpId="0" animBg="1"/>
      <p:bldP spid="22" grpId="0" animBg="1"/>
      <p:bldP spid="23" grpId="0" animBg="1"/>
      <p:bldP spid="25" grpId="0" animBg="1"/>
      <p:bldP spid="27" grpId="0" animBg="1"/>
      <p:bldP spid="28" grpId="0" animBg="1"/>
      <p:bldP spid="24" grpId="0" animBg="1"/>
      <p:bldP spid="33" grpId="0"/>
      <p:bldP spid="34" grpId="0"/>
      <p:bldP spid="35" grpId="0"/>
      <p:bldP spid="36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62721ED5-65D8-4CF3-8203-E72EBEE20A17}"/>
              </a:ext>
            </a:extLst>
          </p:cNvPr>
          <p:cNvSpPr txBox="1">
            <a:spLocks/>
          </p:cNvSpPr>
          <p:nvPr/>
        </p:nvSpPr>
        <p:spPr>
          <a:xfrm>
            <a:off x="292500" y="709238"/>
            <a:ext cx="9048488" cy="554207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50" b="1" dirty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Installation requirements after SLR step 1  Regulation RID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EB0C9A0-51FE-4665-AF75-C4B50BF63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454" y="1657520"/>
            <a:ext cx="2047728" cy="129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Ã©sultat de recherche d'images pour &quot;tracteur agricole&quot;">
            <a:extLst>
              <a:ext uri="{FF2B5EF4-FFF2-40B4-BE49-F238E27FC236}">
                <a16:creationId xmlns:a16="http://schemas.microsoft.com/office/drawing/2014/main" id="{EDC39C52-498A-4465-B2D2-685695A2A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31831" y="1661336"/>
            <a:ext cx="1287143" cy="1097237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7" name="Rectangle à coins arrondis 8">
            <a:extLst>
              <a:ext uri="{FF2B5EF4-FFF2-40B4-BE49-F238E27FC236}">
                <a16:creationId xmlns:a16="http://schemas.microsoft.com/office/drawing/2014/main" id="{AC1585E1-4C61-414C-BB3D-21BFA749D238}"/>
              </a:ext>
            </a:extLst>
          </p:cNvPr>
          <p:cNvSpPr/>
          <p:nvPr/>
        </p:nvSpPr>
        <p:spPr>
          <a:xfrm>
            <a:off x="149595" y="1602829"/>
            <a:ext cx="2931198" cy="26327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pic>
        <p:nvPicPr>
          <p:cNvPr id="8" name="Picture 4" descr="moissonneuse">
            <a:extLst>
              <a:ext uri="{FF2B5EF4-FFF2-40B4-BE49-F238E27FC236}">
                <a16:creationId xmlns:a16="http://schemas.microsoft.com/office/drawing/2014/main" id="{6CAE93E8-E362-4146-B22A-958CA4E11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97805" y="2948479"/>
            <a:ext cx="1577890" cy="8775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9" name="Rectangle à coins arrondis 10">
            <a:extLst>
              <a:ext uri="{FF2B5EF4-FFF2-40B4-BE49-F238E27FC236}">
                <a16:creationId xmlns:a16="http://schemas.microsoft.com/office/drawing/2014/main" id="{1A3E870E-7CD4-40E7-8235-F43BB50F431C}"/>
              </a:ext>
            </a:extLst>
          </p:cNvPr>
          <p:cNvSpPr/>
          <p:nvPr/>
        </p:nvSpPr>
        <p:spPr>
          <a:xfrm>
            <a:off x="3139299" y="1602829"/>
            <a:ext cx="2808312" cy="26912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0" name="ZoneTexte 11">
            <a:extLst>
              <a:ext uri="{FF2B5EF4-FFF2-40B4-BE49-F238E27FC236}">
                <a16:creationId xmlns:a16="http://schemas.microsoft.com/office/drawing/2014/main" id="{5B369839-9582-45C9-836E-51BC2450ED5F}"/>
              </a:ext>
            </a:extLst>
          </p:cNvPr>
          <p:cNvSpPr txBox="1"/>
          <p:nvPr/>
        </p:nvSpPr>
        <p:spPr>
          <a:xfrm>
            <a:off x="1033065" y="3884584"/>
            <a:ext cx="479618" cy="317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62" b="1" dirty="0"/>
              <a:t>R48</a:t>
            </a:r>
          </a:p>
        </p:txBody>
      </p:sp>
      <p:sp>
        <p:nvSpPr>
          <p:cNvPr id="11" name="ZoneTexte 12">
            <a:extLst>
              <a:ext uri="{FF2B5EF4-FFF2-40B4-BE49-F238E27FC236}">
                <a16:creationId xmlns:a16="http://schemas.microsoft.com/office/drawing/2014/main" id="{E425370C-555E-4AE8-AAFE-861B03EDF2CF}"/>
              </a:ext>
            </a:extLst>
          </p:cNvPr>
          <p:cNvSpPr txBox="1"/>
          <p:nvPr/>
        </p:nvSpPr>
        <p:spPr>
          <a:xfrm>
            <a:off x="4016896" y="3943090"/>
            <a:ext cx="479618" cy="317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62" b="1" dirty="0"/>
              <a:t>R86</a:t>
            </a:r>
          </a:p>
        </p:txBody>
      </p:sp>
      <p:pic>
        <p:nvPicPr>
          <p:cNvPr id="12" name="Picture 10" descr="Cda7120cb0baf720f681eb371b390497">
            <a:extLst>
              <a:ext uri="{FF2B5EF4-FFF2-40B4-BE49-F238E27FC236}">
                <a16:creationId xmlns:a16="http://schemas.microsoft.com/office/drawing/2014/main" id="{7F08511E-1B69-4C29-99AF-D3ECF7073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184" y="1427310"/>
            <a:ext cx="1189211" cy="111162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3" name="Picture 12" descr="RÃ©sultat de recherche d'images pour &quot;velomoteur 125&quot;">
            <a:extLst>
              <a:ext uri="{FF2B5EF4-FFF2-40B4-BE49-F238E27FC236}">
                <a16:creationId xmlns:a16="http://schemas.microsoft.com/office/drawing/2014/main" id="{594C8102-78D5-4FD9-884B-7962AF8F0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60197" y="2842301"/>
            <a:ext cx="1061475" cy="110078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4" name="Rectangle à coins arrondis 17">
            <a:extLst>
              <a:ext uri="{FF2B5EF4-FFF2-40B4-BE49-F238E27FC236}">
                <a16:creationId xmlns:a16="http://schemas.microsoft.com/office/drawing/2014/main" id="{19A15C5E-5045-4B25-AF3A-09B5C18C7C9F}"/>
              </a:ext>
            </a:extLst>
          </p:cNvPr>
          <p:cNvSpPr/>
          <p:nvPr/>
        </p:nvSpPr>
        <p:spPr>
          <a:xfrm>
            <a:off x="6064623" y="1310297"/>
            <a:ext cx="3490338" cy="42709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5" name="ZoneTexte 18">
            <a:extLst>
              <a:ext uri="{FF2B5EF4-FFF2-40B4-BE49-F238E27FC236}">
                <a16:creationId xmlns:a16="http://schemas.microsoft.com/office/drawing/2014/main" id="{F40EB979-69CF-4502-A917-C89E30BDB5EA}"/>
              </a:ext>
            </a:extLst>
          </p:cNvPr>
          <p:cNvSpPr txBox="1"/>
          <p:nvPr/>
        </p:nvSpPr>
        <p:spPr>
          <a:xfrm>
            <a:off x="7208920" y="2823917"/>
            <a:ext cx="479618" cy="317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62" b="1" dirty="0"/>
              <a:t>R53</a:t>
            </a:r>
          </a:p>
        </p:txBody>
      </p:sp>
      <p:sp>
        <p:nvSpPr>
          <p:cNvPr id="16" name="ZoneTexte 19">
            <a:extLst>
              <a:ext uri="{FF2B5EF4-FFF2-40B4-BE49-F238E27FC236}">
                <a16:creationId xmlns:a16="http://schemas.microsoft.com/office/drawing/2014/main" id="{F9887CC0-98A5-4E94-BAEC-22BE64C5FC6C}"/>
              </a:ext>
            </a:extLst>
          </p:cNvPr>
          <p:cNvSpPr txBox="1"/>
          <p:nvPr/>
        </p:nvSpPr>
        <p:spPr>
          <a:xfrm>
            <a:off x="6318703" y="3877034"/>
            <a:ext cx="894797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2" dirty="0"/>
              <a:t>&lt;125 cm</a:t>
            </a:r>
            <a:r>
              <a:rPr lang="en-US" sz="1462" baseline="30000" dirty="0"/>
              <a:t>3</a:t>
            </a:r>
          </a:p>
        </p:txBody>
      </p:sp>
      <p:sp>
        <p:nvSpPr>
          <p:cNvPr id="17" name="ZoneTexte 20">
            <a:extLst>
              <a:ext uri="{FF2B5EF4-FFF2-40B4-BE49-F238E27FC236}">
                <a16:creationId xmlns:a16="http://schemas.microsoft.com/office/drawing/2014/main" id="{FC6652E1-CD29-4F39-A5B9-3065A8DA7CDC}"/>
              </a:ext>
            </a:extLst>
          </p:cNvPr>
          <p:cNvSpPr txBox="1"/>
          <p:nvPr/>
        </p:nvSpPr>
        <p:spPr>
          <a:xfrm>
            <a:off x="6435716" y="5281190"/>
            <a:ext cx="894797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2" dirty="0"/>
              <a:t>&gt;125 cm</a:t>
            </a:r>
            <a:r>
              <a:rPr lang="en-US" sz="1462" baseline="30000" dirty="0"/>
              <a:t>3</a:t>
            </a:r>
          </a:p>
        </p:txBody>
      </p:sp>
      <p:sp>
        <p:nvSpPr>
          <p:cNvPr id="18" name="ZoneTexte 24">
            <a:extLst>
              <a:ext uri="{FF2B5EF4-FFF2-40B4-BE49-F238E27FC236}">
                <a16:creationId xmlns:a16="http://schemas.microsoft.com/office/drawing/2014/main" id="{8194EA50-B562-4F9E-A3F6-2BC5F7F50024}"/>
              </a:ext>
            </a:extLst>
          </p:cNvPr>
          <p:cNvSpPr txBox="1"/>
          <p:nvPr/>
        </p:nvSpPr>
        <p:spPr>
          <a:xfrm>
            <a:off x="7878325" y="1310297"/>
            <a:ext cx="146266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AS 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BS, </a:t>
            </a:r>
            <a:r>
              <a:rPr lang="en-US" sz="1300" b="1" dirty="0"/>
              <a:t>R-BS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CS, R-CS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DS, R-DS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ES, R-ES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A, AR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B, BR</a:t>
            </a:r>
          </a:p>
          <a:p>
            <a:endParaRPr lang="en-US" sz="1300" b="1" dirty="0">
              <a:solidFill>
                <a:srgbClr val="00FF00"/>
              </a:solidFill>
            </a:endParaRPr>
          </a:p>
          <a:p>
            <a:r>
              <a:rPr lang="en-US" sz="1300" b="1" dirty="0"/>
              <a:t>CS, R-CS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DS, R-DS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ES, R-ES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Class B, BR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Class DC, DR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F3</a:t>
            </a:r>
          </a:p>
        </p:txBody>
      </p:sp>
      <p:sp>
        <p:nvSpPr>
          <p:cNvPr id="19" name="ZoneTexte 25">
            <a:extLst>
              <a:ext uri="{FF2B5EF4-FFF2-40B4-BE49-F238E27FC236}">
                <a16:creationId xmlns:a16="http://schemas.microsoft.com/office/drawing/2014/main" id="{FEB9B92A-EA4E-4AB9-BFB2-58DBAB84CE73}"/>
              </a:ext>
            </a:extLst>
          </p:cNvPr>
          <p:cNvSpPr txBox="1"/>
          <p:nvPr/>
        </p:nvSpPr>
        <p:spPr>
          <a:xfrm>
            <a:off x="7902833" y="4177115"/>
            <a:ext cx="1223412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/>
              <a:t>2 x CS, 2 x R-CS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DS, R-DS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ES, R-ES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A, AR  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B, BR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DC, DR 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F3</a:t>
            </a:r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id="{0D014EE7-E73F-48AD-9B4E-DF32392701BD}"/>
              </a:ext>
            </a:extLst>
          </p:cNvPr>
          <p:cNvSpPr/>
          <p:nvPr/>
        </p:nvSpPr>
        <p:spPr>
          <a:xfrm>
            <a:off x="2027675" y="2070882"/>
            <a:ext cx="1111624" cy="1842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37" b="1" dirty="0"/>
              <a:t>Class B, BR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DC, DR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C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E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V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W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XR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 ADB 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F3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K</a:t>
            </a:r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9CCE4955-90FA-4DA9-9065-D529817C5F05}"/>
              </a:ext>
            </a:extLst>
          </p:cNvPr>
          <p:cNvSpPr/>
          <p:nvPr/>
        </p:nvSpPr>
        <p:spPr>
          <a:xfrm>
            <a:off x="4777481" y="2000577"/>
            <a:ext cx="1287143" cy="1842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37" b="1" dirty="0">
                <a:solidFill>
                  <a:srgbClr val="00FF00"/>
                </a:solidFill>
              </a:rPr>
              <a:t>Class A, AR  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B, BR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DC, DR</a:t>
            </a:r>
          </a:p>
          <a:p>
            <a:r>
              <a:rPr lang="en-US" sz="1137" b="1" dirty="0"/>
              <a:t>Class AS</a:t>
            </a:r>
          </a:p>
          <a:p>
            <a:r>
              <a:rPr lang="en-US" sz="1137" b="1" dirty="0"/>
              <a:t>Class </a:t>
            </a:r>
            <a:r>
              <a:rPr lang="en-US" sz="1137" b="1" dirty="0">
                <a:solidFill>
                  <a:srgbClr val="00FF00"/>
                </a:solidFill>
              </a:rPr>
              <a:t>BS, </a:t>
            </a:r>
            <a:r>
              <a:rPr lang="en-US" sz="1137" b="1" dirty="0"/>
              <a:t>R-BS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CS, R-CS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DS, R-DS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ES, R-ES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F3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K</a:t>
            </a:r>
          </a:p>
        </p:txBody>
      </p:sp>
      <p:sp>
        <p:nvSpPr>
          <p:cNvPr id="22" name="ZoneTexte 29">
            <a:extLst>
              <a:ext uri="{FF2B5EF4-FFF2-40B4-BE49-F238E27FC236}">
                <a16:creationId xmlns:a16="http://schemas.microsoft.com/office/drawing/2014/main" id="{64E4D33D-40EE-4AFB-8744-A3265081AB8B}"/>
              </a:ext>
            </a:extLst>
          </p:cNvPr>
          <p:cNvSpPr txBox="1"/>
          <p:nvPr/>
        </p:nvSpPr>
        <p:spPr>
          <a:xfrm>
            <a:off x="7208920" y="1485817"/>
            <a:ext cx="479618" cy="317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62" b="1" dirty="0"/>
              <a:t>R74</a:t>
            </a:r>
          </a:p>
        </p:txBody>
      </p:sp>
      <p:cxnSp>
        <p:nvCxnSpPr>
          <p:cNvPr id="23" name="Connecteur droit 32">
            <a:extLst>
              <a:ext uri="{FF2B5EF4-FFF2-40B4-BE49-F238E27FC236}">
                <a16:creationId xmlns:a16="http://schemas.microsoft.com/office/drawing/2014/main" id="{D74E0CC0-7E65-4244-9FEA-D2B4F113500F}"/>
              </a:ext>
            </a:extLst>
          </p:cNvPr>
          <p:cNvCxnSpPr/>
          <p:nvPr/>
        </p:nvCxnSpPr>
        <p:spPr>
          <a:xfrm>
            <a:off x="6064624" y="2772959"/>
            <a:ext cx="348075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33">
            <a:extLst>
              <a:ext uri="{FF2B5EF4-FFF2-40B4-BE49-F238E27FC236}">
                <a16:creationId xmlns:a16="http://schemas.microsoft.com/office/drawing/2014/main" id="{785A444F-DC9E-46F6-A2B1-85668B381048}"/>
              </a:ext>
            </a:extLst>
          </p:cNvPr>
          <p:cNvSpPr txBox="1"/>
          <p:nvPr/>
        </p:nvSpPr>
        <p:spPr>
          <a:xfrm>
            <a:off x="96961" y="5163617"/>
            <a:ext cx="5850650" cy="292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 i="1" dirty="0"/>
              <a:t>Should the beam requirements be based on the category of the vehicle?</a:t>
            </a:r>
            <a:endParaRPr lang="en-US" sz="975" i="1" dirty="0"/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97F96155-5F9C-41EF-B399-7170A6A35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1638" y="4235745"/>
            <a:ext cx="1289625" cy="1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80FEF459-DEED-4BDD-8089-0A12EA6C9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977" y="2772959"/>
            <a:ext cx="1790174" cy="8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ZoneTexte 31">
            <a:extLst>
              <a:ext uri="{FF2B5EF4-FFF2-40B4-BE49-F238E27FC236}">
                <a16:creationId xmlns:a16="http://schemas.microsoft.com/office/drawing/2014/main" id="{A7DD59E9-F579-4260-B6B0-FD07437616CF}"/>
              </a:ext>
            </a:extLst>
          </p:cNvPr>
          <p:cNvSpPr txBox="1"/>
          <p:nvPr/>
        </p:nvSpPr>
        <p:spPr>
          <a:xfrm>
            <a:off x="6298650" y="2472878"/>
            <a:ext cx="1047338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2" dirty="0"/>
              <a:t>&lt; 50 Km / h</a:t>
            </a:r>
            <a:endParaRPr lang="en-US" sz="1462" baseline="30000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04B45E9-92EF-4F90-B934-3DAE3C99F6DB}"/>
              </a:ext>
            </a:extLst>
          </p:cNvPr>
          <p:cNvSpPr txBox="1"/>
          <p:nvPr/>
        </p:nvSpPr>
        <p:spPr>
          <a:xfrm>
            <a:off x="95158" y="4466301"/>
            <a:ext cx="2879891" cy="542328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it-IT" sz="1462" b="1" dirty="0">
                <a:solidFill>
                  <a:srgbClr val="92D050"/>
                </a:solidFill>
              </a:rPr>
              <a:t>GREEN </a:t>
            </a:r>
            <a:r>
              <a:rPr lang="it-IT" sz="1462" b="1" dirty="0" err="1">
                <a:solidFill>
                  <a:srgbClr val="92D050"/>
                </a:solidFill>
              </a:rPr>
              <a:t>colour</a:t>
            </a:r>
            <a:r>
              <a:rPr lang="it-IT" sz="1462" b="1" dirty="0">
                <a:solidFill>
                  <a:srgbClr val="92D050"/>
                </a:solidFill>
              </a:rPr>
              <a:t> </a:t>
            </a:r>
            <a:r>
              <a:rPr lang="it-IT" sz="1462" b="1" dirty="0" err="1">
                <a:solidFill>
                  <a:srgbClr val="92D050"/>
                </a:solidFill>
              </a:rPr>
              <a:t>means</a:t>
            </a:r>
            <a:r>
              <a:rPr lang="it-IT" sz="1462" b="1" dirty="0">
                <a:solidFill>
                  <a:srgbClr val="92D050"/>
                </a:solidFill>
              </a:rPr>
              <a:t> «optional»</a:t>
            </a:r>
          </a:p>
          <a:p>
            <a:r>
              <a:rPr lang="it-IT" sz="1462" b="1" dirty="0"/>
              <a:t>BLACK </a:t>
            </a:r>
            <a:r>
              <a:rPr lang="it-IT" sz="1462" b="1" dirty="0" err="1"/>
              <a:t>colour</a:t>
            </a:r>
            <a:r>
              <a:rPr lang="it-IT" sz="1462" b="1" dirty="0"/>
              <a:t> </a:t>
            </a:r>
            <a:r>
              <a:rPr lang="it-IT" sz="1462" b="1" dirty="0" err="1"/>
              <a:t>means</a:t>
            </a:r>
            <a:r>
              <a:rPr lang="it-IT" sz="1462" b="1" dirty="0"/>
              <a:t> «</a:t>
            </a:r>
            <a:r>
              <a:rPr lang="it-IT" sz="1462" b="1" dirty="0" err="1"/>
              <a:t>mandatory</a:t>
            </a:r>
            <a:r>
              <a:rPr lang="it-IT" sz="1462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42658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849437" y="2132856"/>
            <a:ext cx="61729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b="1" dirty="0"/>
              <a:t>RETRO REFLECTIVE</a:t>
            </a:r>
          </a:p>
          <a:p>
            <a:pPr algn="ctr"/>
            <a:r>
              <a:rPr lang="it-IT" sz="6000" b="1" dirty="0"/>
              <a:t>DEVICES  (RRD)</a:t>
            </a:r>
          </a:p>
        </p:txBody>
      </p:sp>
    </p:spTree>
    <p:extLst>
      <p:ext uri="{BB962C8B-B14F-4D97-AF65-F5344CB8AC3E}">
        <p14:creationId xmlns:p14="http://schemas.microsoft.com/office/powerpoint/2010/main" val="317624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576" y="1895903"/>
            <a:ext cx="7776864" cy="419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8"/>
          <p:cNvSpPr/>
          <p:nvPr/>
        </p:nvSpPr>
        <p:spPr>
          <a:xfrm>
            <a:off x="495300" y="18864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[RRD]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umetto: rettangolo con angoli arrotondati 11">
            <a:extLst>
              <a:ext uri="{FF2B5EF4-FFF2-40B4-BE49-F238E27FC236}">
                <a16:creationId xmlns:a16="http://schemas.microsoft.com/office/drawing/2014/main" id="{85CC4B22-48F8-4D35-9771-34C05DCCD759}"/>
              </a:ext>
            </a:extLst>
          </p:cNvPr>
          <p:cNvSpPr/>
          <p:nvPr/>
        </p:nvSpPr>
        <p:spPr>
          <a:xfrm>
            <a:off x="6033120" y="1036174"/>
            <a:ext cx="2600223" cy="376602"/>
          </a:xfrm>
          <a:prstGeom prst="wedgeRoundRectCallout">
            <a:avLst>
              <a:gd name="adj1" fmla="val -39294"/>
              <a:gd name="adj2" fmla="val 62156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WP.29/2018/159/Rev.1 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1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0472" y="1855365"/>
            <a:ext cx="9577064" cy="45259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de-DE" sz="2200" dirty="0" err="1"/>
              <a:t>Requirements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CIL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retroreflective</a:t>
            </a:r>
            <a:r>
              <a:rPr lang="de-DE" sz="2200" dirty="0"/>
              <a:t> </a:t>
            </a:r>
            <a:r>
              <a:rPr lang="de-DE" sz="2200" dirty="0" err="1"/>
              <a:t>devices</a:t>
            </a:r>
            <a:r>
              <a:rPr lang="de-DE" sz="2200" dirty="0"/>
              <a:t> – </a:t>
            </a:r>
            <a:r>
              <a:rPr lang="de-DE" sz="2200" dirty="0" err="1"/>
              <a:t>classes</a:t>
            </a:r>
            <a:endParaRPr lang="de-DE" sz="2200" dirty="0"/>
          </a:p>
          <a:p>
            <a:pPr>
              <a:spcBef>
                <a:spcPts val="1200"/>
              </a:spcBef>
            </a:pPr>
            <a:r>
              <a:rPr lang="de-DE" sz="2200" dirty="0" err="1"/>
              <a:t>Requirements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R´ (R</a:t>
            </a:r>
            <a:r>
              <a:rPr lang="de-DE" sz="2200" baseline="-25000" dirty="0"/>
              <a:t>A</a:t>
            </a:r>
            <a:r>
              <a:rPr lang="de-DE" sz="2200" dirty="0"/>
              <a:t>)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retroreflective</a:t>
            </a:r>
            <a:r>
              <a:rPr lang="de-DE" sz="2200" dirty="0"/>
              <a:t> </a:t>
            </a:r>
            <a:r>
              <a:rPr lang="de-DE" sz="2200" dirty="0" err="1"/>
              <a:t>devices</a:t>
            </a:r>
            <a:r>
              <a:rPr lang="de-DE" sz="2200" dirty="0"/>
              <a:t>/</a:t>
            </a:r>
            <a:r>
              <a:rPr lang="de-DE" sz="2200" dirty="0" err="1"/>
              <a:t>markings</a:t>
            </a:r>
            <a:r>
              <a:rPr lang="de-DE" sz="2200" dirty="0"/>
              <a:t> – </a:t>
            </a:r>
            <a:r>
              <a:rPr lang="de-DE" sz="2200" dirty="0" err="1"/>
              <a:t>classes</a:t>
            </a:r>
            <a:endParaRPr lang="de-DE" sz="2200" dirty="0"/>
          </a:p>
          <a:p>
            <a:pPr>
              <a:spcBef>
                <a:spcPts val="1200"/>
              </a:spcBef>
            </a:pPr>
            <a:r>
              <a:rPr lang="de-DE" sz="2200" dirty="0" err="1"/>
              <a:t>Colorimetric</a:t>
            </a:r>
            <a:r>
              <a:rPr lang="de-DE" sz="2200" dirty="0"/>
              <a:t> </a:t>
            </a:r>
            <a:r>
              <a:rPr lang="de-DE" sz="2200" dirty="0" err="1"/>
              <a:t>requirements</a:t>
            </a:r>
            <a:r>
              <a:rPr lang="de-DE" sz="2200" dirty="0"/>
              <a:t> – </a:t>
            </a:r>
            <a:r>
              <a:rPr lang="de-DE" sz="2200" dirty="0" err="1"/>
              <a:t>daytime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nighttime</a:t>
            </a:r>
            <a:r>
              <a:rPr lang="de-DE" sz="2200" dirty="0"/>
              <a:t> </a:t>
            </a:r>
            <a:r>
              <a:rPr lang="de-DE" sz="2200" dirty="0" err="1"/>
              <a:t>visibility</a:t>
            </a:r>
            <a:r>
              <a:rPr lang="de-DE" sz="2200" dirty="0"/>
              <a:t> </a:t>
            </a:r>
            <a:r>
              <a:rPr lang="de-DE" sz="2200" dirty="0" err="1"/>
              <a:t>enhanced</a:t>
            </a:r>
            <a:r>
              <a:rPr lang="de-DE" sz="2200" dirty="0"/>
              <a:t> </a:t>
            </a:r>
            <a:r>
              <a:rPr lang="de-DE" sz="2200" dirty="0" err="1"/>
              <a:t>visibility</a:t>
            </a:r>
            <a:endParaRPr lang="de-DE" sz="2200" dirty="0"/>
          </a:p>
          <a:p>
            <a:pPr>
              <a:spcBef>
                <a:spcPts val="1200"/>
              </a:spcBef>
            </a:pPr>
            <a:r>
              <a:rPr lang="de-DE" sz="2200" dirty="0" err="1"/>
              <a:t>Photometric</a:t>
            </a:r>
            <a:r>
              <a:rPr lang="de-DE" sz="2200" dirty="0"/>
              <a:t> </a:t>
            </a:r>
            <a:r>
              <a:rPr lang="de-DE" sz="2200" dirty="0" err="1"/>
              <a:t>measurement</a:t>
            </a:r>
            <a:r>
              <a:rPr lang="de-DE" sz="2200" dirty="0"/>
              <a:t> </a:t>
            </a:r>
            <a:r>
              <a:rPr lang="de-DE" sz="2200" dirty="0" err="1"/>
              <a:t>conditions</a:t>
            </a:r>
            <a:r>
              <a:rPr lang="de-DE" sz="2200" dirty="0"/>
              <a:t> –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define</a:t>
            </a:r>
            <a:r>
              <a:rPr lang="de-DE" sz="2200" dirty="0"/>
              <a:t> </a:t>
            </a:r>
            <a:r>
              <a:rPr lang="de-DE" sz="2200" dirty="0" err="1"/>
              <a:t>independent</a:t>
            </a:r>
            <a:r>
              <a:rPr lang="de-DE" sz="2200" dirty="0"/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device</a:t>
            </a:r>
            <a:endParaRPr lang="de-DE" sz="2200" dirty="0"/>
          </a:p>
          <a:p>
            <a:pPr>
              <a:spcBef>
                <a:spcPts val="1200"/>
              </a:spcBef>
            </a:pPr>
            <a:r>
              <a:rPr lang="de-DE" sz="2200" dirty="0" err="1"/>
              <a:t>Water</a:t>
            </a:r>
            <a:r>
              <a:rPr lang="de-DE" sz="2200" dirty="0"/>
              <a:t>-penetration </a:t>
            </a:r>
            <a:r>
              <a:rPr lang="de-DE" sz="2200" dirty="0" err="1"/>
              <a:t>test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corrosion</a:t>
            </a:r>
            <a:r>
              <a:rPr lang="de-DE" sz="2200" dirty="0"/>
              <a:t> </a:t>
            </a:r>
            <a:r>
              <a:rPr lang="de-DE" sz="2200" dirty="0" err="1"/>
              <a:t>test</a:t>
            </a:r>
            <a:r>
              <a:rPr lang="de-DE" sz="2200" dirty="0"/>
              <a:t> </a:t>
            </a:r>
            <a:r>
              <a:rPr lang="de-DE" sz="2200" dirty="0" err="1"/>
              <a:t>independend</a:t>
            </a:r>
            <a:r>
              <a:rPr lang="de-DE" sz="2200" dirty="0"/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device</a:t>
            </a:r>
            <a:endParaRPr lang="de-DE" sz="2200" dirty="0"/>
          </a:p>
          <a:p>
            <a:pPr>
              <a:spcBef>
                <a:spcPts val="1200"/>
              </a:spcBef>
            </a:pPr>
            <a:r>
              <a:rPr lang="de-DE" sz="2200" dirty="0" err="1"/>
              <a:t>Weathering</a:t>
            </a:r>
            <a:r>
              <a:rPr lang="de-DE" sz="2200" dirty="0"/>
              <a:t> </a:t>
            </a:r>
            <a:r>
              <a:rPr lang="de-DE" sz="2200" dirty="0" err="1"/>
              <a:t>test</a:t>
            </a:r>
            <a:r>
              <a:rPr lang="de-DE" sz="2200" dirty="0"/>
              <a:t> (</a:t>
            </a:r>
            <a:r>
              <a:rPr lang="de-DE" sz="2200" dirty="0" err="1"/>
              <a:t>colour</a:t>
            </a:r>
            <a:r>
              <a:rPr lang="de-DE" sz="2200" dirty="0"/>
              <a:t> </a:t>
            </a:r>
            <a:r>
              <a:rPr lang="de-DE" sz="2200" dirty="0" err="1"/>
              <a:t>fasness</a:t>
            </a:r>
            <a:r>
              <a:rPr lang="de-DE" sz="2200" dirty="0"/>
              <a:t>)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adapt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state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art</a:t>
            </a:r>
            <a:r>
              <a:rPr lang="de-DE" sz="2200" dirty="0"/>
              <a:t> </a:t>
            </a:r>
            <a:r>
              <a:rPr lang="de-DE" sz="2200" dirty="0" err="1"/>
              <a:t>testing</a:t>
            </a:r>
            <a:endParaRPr lang="de-DE" sz="2200" dirty="0"/>
          </a:p>
          <a:p>
            <a:pPr>
              <a:spcBef>
                <a:spcPts val="1200"/>
              </a:spcBef>
            </a:pPr>
            <a:r>
              <a:rPr lang="de-DE" sz="2200" dirty="0" err="1"/>
              <a:t>Mechanical</a:t>
            </a:r>
            <a:r>
              <a:rPr lang="de-DE" sz="2200" dirty="0"/>
              <a:t> </a:t>
            </a:r>
            <a:r>
              <a:rPr lang="de-DE" sz="2200" dirty="0" err="1"/>
              <a:t>requirements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define</a:t>
            </a:r>
            <a:r>
              <a:rPr lang="de-DE" sz="2200" dirty="0"/>
              <a:t> </a:t>
            </a:r>
            <a:r>
              <a:rPr lang="de-DE" sz="2200" dirty="0" err="1"/>
              <a:t>testing</a:t>
            </a:r>
            <a:r>
              <a:rPr lang="de-DE" sz="2200" dirty="0"/>
              <a:t> </a:t>
            </a:r>
            <a:r>
              <a:rPr lang="de-DE" sz="2200" dirty="0" err="1"/>
              <a:t>independend</a:t>
            </a:r>
            <a:r>
              <a:rPr lang="de-DE" sz="2200" dirty="0"/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device</a:t>
            </a:r>
            <a:endParaRPr lang="de-DE" sz="2200" dirty="0"/>
          </a:p>
          <a:p>
            <a:pPr>
              <a:spcBef>
                <a:spcPts val="1200"/>
              </a:spcBef>
            </a:pPr>
            <a:r>
              <a:rPr lang="de-DE" sz="2200" dirty="0"/>
              <a:t>Chemical </a:t>
            </a:r>
            <a:r>
              <a:rPr lang="de-DE" sz="2200" dirty="0" err="1"/>
              <a:t>and</a:t>
            </a:r>
            <a:r>
              <a:rPr lang="de-DE" sz="2200" dirty="0"/>
              <a:t> environmental </a:t>
            </a:r>
            <a:r>
              <a:rPr lang="de-DE" sz="2200" dirty="0" err="1"/>
              <a:t>requirements</a:t>
            </a:r>
            <a:r>
              <a:rPr lang="de-DE" sz="2200" dirty="0"/>
              <a:t> - </a:t>
            </a:r>
            <a:r>
              <a:rPr lang="de-DE" sz="2200" dirty="0" err="1"/>
              <a:t>testing</a:t>
            </a:r>
            <a:r>
              <a:rPr lang="de-DE" sz="2200" dirty="0"/>
              <a:t> </a:t>
            </a:r>
            <a:r>
              <a:rPr lang="de-DE" sz="2200" dirty="0" err="1"/>
              <a:t>independend</a:t>
            </a:r>
            <a:r>
              <a:rPr lang="de-DE" sz="2200" dirty="0"/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device</a:t>
            </a:r>
            <a:endParaRPr lang="de-DE" sz="2200" dirty="0"/>
          </a:p>
          <a:p>
            <a:pPr>
              <a:spcBef>
                <a:spcPts val="1200"/>
              </a:spcBef>
            </a:pPr>
            <a:r>
              <a:rPr lang="de-DE" sz="2200" dirty="0" err="1"/>
              <a:t>Specific</a:t>
            </a:r>
            <a:r>
              <a:rPr lang="de-DE" sz="2200" dirty="0"/>
              <a:t> </a:t>
            </a:r>
            <a:r>
              <a:rPr lang="de-DE" sz="2200" dirty="0" err="1"/>
              <a:t>requirements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testing</a:t>
            </a:r>
            <a:r>
              <a:rPr lang="de-DE" sz="2200" dirty="0"/>
              <a:t>, </a:t>
            </a:r>
            <a:r>
              <a:rPr lang="de-DE" sz="2200" dirty="0" err="1"/>
              <a:t>which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depending</a:t>
            </a:r>
            <a:r>
              <a:rPr lang="de-DE" sz="2200" dirty="0"/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device</a:t>
            </a:r>
            <a:endParaRPr lang="de-DE" sz="2200" dirty="0"/>
          </a:p>
        </p:txBody>
      </p:sp>
      <p:sp>
        <p:nvSpPr>
          <p:cNvPr id="5" name="Rettangolo 4"/>
          <p:cNvSpPr/>
          <p:nvPr/>
        </p:nvSpPr>
        <p:spPr>
          <a:xfrm>
            <a:off x="495300" y="116632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[RRD]</a:t>
            </a:r>
            <a:b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worked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5097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53484" y="404664"/>
            <a:ext cx="6999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b="1" dirty="0"/>
              <a:t>GRE </a:t>
            </a:r>
            <a:r>
              <a:rPr lang="it-IT" sz="4800" b="1" dirty="0" err="1"/>
              <a:t>advice</a:t>
            </a:r>
            <a:r>
              <a:rPr lang="it-IT" sz="4800" b="1" dirty="0"/>
              <a:t> </a:t>
            </a:r>
            <a:r>
              <a:rPr lang="it-IT" sz="4800" b="1" dirty="0" err="1"/>
              <a:t>needed</a:t>
            </a:r>
            <a:r>
              <a:rPr lang="it-IT" sz="4800" b="1" dirty="0"/>
              <a:t> 		(1/3)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128463" y="2060848"/>
            <a:ext cx="96490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err="1"/>
              <a:t>Is</a:t>
            </a:r>
            <a:r>
              <a:rPr lang="it-IT" sz="4000" dirty="0"/>
              <a:t> </a:t>
            </a:r>
            <a:r>
              <a:rPr lang="it-IT" sz="4000" dirty="0" err="1"/>
              <a:t>it</a:t>
            </a:r>
            <a:r>
              <a:rPr lang="it-IT" sz="4000" dirty="0"/>
              <a:t> OK to continue </a:t>
            </a:r>
            <a:r>
              <a:rPr lang="it-IT" sz="4000" dirty="0" err="1"/>
              <a:t>having</a:t>
            </a:r>
            <a:r>
              <a:rPr lang="it-IT" sz="4000" dirty="0"/>
              <a:t> the </a:t>
            </a:r>
            <a:r>
              <a:rPr lang="it-IT" sz="4000" dirty="0" err="1"/>
              <a:t>headlamp</a:t>
            </a:r>
            <a:r>
              <a:rPr lang="it-IT" sz="4000" dirty="0"/>
              <a:t> </a:t>
            </a:r>
            <a:r>
              <a:rPr lang="it-IT" sz="4000" dirty="0" err="1"/>
              <a:t>provisions</a:t>
            </a:r>
            <a:r>
              <a:rPr lang="it-IT" sz="4000" dirty="0"/>
              <a:t> </a:t>
            </a:r>
            <a:r>
              <a:rPr lang="it-IT" sz="4000" dirty="0" err="1"/>
              <a:t>expressed</a:t>
            </a:r>
            <a:r>
              <a:rPr lang="it-IT" sz="4000" dirty="0"/>
              <a:t> on the </a:t>
            </a:r>
            <a:r>
              <a:rPr lang="it-IT" sz="4000" dirty="0" err="1"/>
              <a:t>basis</a:t>
            </a:r>
            <a:r>
              <a:rPr lang="it-IT" sz="4000" dirty="0"/>
              <a:t> of </a:t>
            </a:r>
            <a:r>
              <a:rPr lang="it-IT" sz="4000" dirty="0" err="1"/>
              <a:t>luminous</a:t>
            </a:r>
            <a:r>
              <a:rPr lang="it-IT" sz="4000" dirty="0"/>
              <a:t> </a:t>
            </a:r>
            <a:r>
              <a:rPr lang="it-IT" sz="4000" dirty="0" err="1"/>
              <a:t>intensities</a:t>
            </a:r>
            <a:r>
              <a:rPr lang="it-IT" sz="4000" dirty="0"/>
              <a:t> </a:t>
            </a:r>
            <a:r>
              <a:rPr lang="it-IT" sz="4000" dirty="0" err="1"/>
              <a:t>equivalent</a:t>
            </a:r>
            <a:r>
              <a:rPr lang="it-IT" sz="4000" dirty="0"/>
              <a:t> to </a:t>
            </a:r>
            <a:r>
              <a:rPr lang="it-IT" sz="4000" dirty="0" err="1"/>
              <a:t>illuminance</a:t>
            </a:r>
            <a:r>
              <a:rPr lang="it-IT" sz="4000" dirty="0"/>
              <a:t> </a:t>
            </a:r>
            <a:r>
              <a:rPr lang="it-IT" sz="4000" dirty="0" err="1"/>
              <a:t>measured</a:t>
            </a:r>
            <a:r>
              <a:rPr lang="it-IT" sz="4000" dirty="0"/>
              <a:t> on screen </a:t>
            </a:r>
            <a:r>
              <a:rPr lang="it-IT" sz="4000" dirty="0" err="1"/>
              <a:t>at</a:t>
            </a:r>
            <a:r>
              <a:rPr lang="it-IT" sz="4000" dirty="0"/>
              <a:t> a </a:t>
            </a:r>
            <a:r>
              <a:rPr lang="it-IT" sz="4000" dirty="0" err="1"/>
              <a:t>distance</a:t>
            </a:r>
            <a:r>
              <a:rPr lang="it-IT" sz="4000" dirty="0"/>
              <a:t> of 25m? </a:t>
            </a:r>
          </a:p>
          <a:p>
            <a:endParaRPr lang="it-IT" sz="4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54703" y="1299983"/>
            <a:ext cx="964907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>
              <a:spcAft>
                <a:spcPts val="1200"/>
              </a:spcAft>
            </a:pPr>
            <a:r>
              <a:rPr lang="it-IT" sz="3200" dirty="0"/>
              <a:t>Items </a:t>
            </a:r>
            <a:r>
              <a:rPr lang="it-IT" sz="3200" dirty="0" err="1"/>
              <a:t>about</a:t>
            </a:r>
            <a:r>
              <a:rPr lang="it-IT" sz="3200" dirty="0"/>
              <a:t> Light Sources:</a:t>
            </a:r>
          </a:p>
          <a:p>
            <a:pPr marL="742950" lvl="1" indent="-56197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SLR is considering to allow all (including the not yet known) technologies for all functions</a:t>
            </a:r>
          </a:p>
          <a:p>
            <a:pPr marL="742950" lvl="1" indent="-56197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3200" dirty="0" err="1"/>
              <a:t>Should</a:t>
            </a:r>
            <a:r>
              <a:rPr lang="it-IT" sz="3200" dirty="0"/>
              <a:t> </a:t>
            </a:r>
            <a:r>
              <a:rPr lang="en-US" sz="3200" dirty="0"/>
              <a:t>the combination of different Light Source technologies be possible for all functions?</a:t>
            </a:r>
          </a:p>
          <a:p>
            <a:pPr marL="742950" lvl="1" indent="-56197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/>
              <a:t>SLR is considering to separate the test procedures from the requirements and to move them to a new Annex called “Testing procedures”</a:t>
            </a:r>
          </a:p>
          <a:p>
            <a:pPr marL="0" lvl="1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B77C57F-33C9-40F4-8A0C-56C653854ACD}"/>
              </a:ext>
            </a:extLst>
          </p:cNvPr>
          <p:cNvSpPr txBox="1"/>
          <p:nvPr/>
        </p:nvSpPr>
        <p:spPr>
          <a:xfrm>
            <a:off x="1453484" y="404664"/>
            <a:ext cx="6999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b="1" dirty="0"/>
              <a:t>GRE </a:t>
            </a:r>
            <a:r>
              <a:rPr lang="it-IT" sz="4800" b="1" dirty="0" err="1"/>
              <a:t>advice</a:t>
            </a:r>
            <a:r>
              <a:rPr lang="it-IT" sz="4800" b="1" dirty="0"/>
              <a:t> </a:t>
            </a:r>
            <a:r>
              <a:rPr lang="it-IT" sz="4800" b="1" dirty="0" err="1"/>
              <a:t>needed</a:t>
            </a:r>
            <a:r>
              <a:rPr lang="it-IT" sz="4800" b="1" dirty="0"/>
              <a:t> 		(2/3)</a:t>
            </a:r>
          </a:p>
        </p:txBody>
      </p:sp>
    </p:spTree>
    <p:extLst>
      <p:ext uri="{BB962C8B-B14F-4D97-AF65-F5344CB8AC3E}">
        <p14:creationId xmlns:p14="http://schemas.microsoft.com/office/powerpoint/2010/main" val="2659693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54703" y="1299983"/>
            <a:ext cx="964907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>
              <a:spcAft>
                <a:spcPts val="1200"/>
              </a:spcAft>
            </a:pPr>
            <a:r>
              <a:rPr lang="en-GB" sz="3200" dirty="0"/>
              <a:t>Impact/usage of the Unique Identifier in LSD/RID/RRD:</a:t>
            </a:r>
          </a:p>
          <a:p>
            <a:pPr marL="801688" lvl="1" indent="-620713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3200" dirty="0"/>
              <a:t>Accessibility via DETA</a:t>
            </a:r>
          </a:p>
          <a:p>
            <a:pPr marL="801688" lvl="1" indent="-620713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3200" dirty="0"/>
              <a:t>What markings and symbols will actually be replaced by the UI?</a:t>
            </a:r>
          </a:p>
          <a:p>
            <a:pPr marL="801688" lvl="1" indent="-620713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3200" dirty="0"/>
              <a:t>Should some of the existing additional markings and symbols be maintained also with the UI?</a:t>
            </a:r>
            <a:endParaRPr lang="it-IT" sz="3200" dirty="0"/>
          </a:p>
          <a:p>
            <a:pPr marL="0" lvl="1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60B2BD3-6B42-464F-9819-D71D13DB067A}"/>
              </a:ext>
            </a:extLst>
          </p:cNvPr>
          <p:cNvSpPr txBox="1"/>
          <p:nvPr/>
        </p:nvSpPr>
        <p:spPr>
          <a:xfrm>
            <a:off x="1453484" y="404664"/>
            <a:ext cx="6999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b="1" dirty="0"/>
              <a:t>GRE </a:t>
            </a:r>
            <a:r>
              <a:rPr lang="it-IT" sz="4800" b="1" dirty="0" err="1"/>
              <a:t>advice</a:t>
            </a:r>
            <a:r>
              <a:rPr lang="it-IT" sz="4800" b="1" dirty="0"/>
              <a:t> </a:t>
            </a:r>
            <a:r>
              <a:rPr lang="it-IT" sz="4800" b="1" dirty="0" err="1"/>
              <a:t>needed</a:t>
            </a:r>
            <a:r>
              <a:rPr lang="it-IT" sz="4800" b="1" dirty="0"/>
              <a:t> 		(3/3)</a:t>
            </a:r>
          </a:p>
        </p:txBody>
      </p:sp>
    </p:spTree>
    <p:extLst>
      <p:ext uri="{BB962C8B-B14F-4D97-AF65-F5344CB8AC3E}">
        <p14:creationId xmlns:p14="http://schemas.microsoft.com/office/powerpoint/2010/main" val="247286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202300" y="548680"/>
            <a:ext cx="5233309" cy="5812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87170" tIns="43585" rIns="87170" bIns="43585">
            <a:spAutoFit/>
          </a:bodyPr>
          <a:lstStyle/>
          <a:p>
            <a:pPr marL="441113" fontAlgn="base">
              <a:spcAft>
                <a:spcPts val="217"/>
              </a:spcAft>
            </a:pPr>
            <a:r>
              <a:rPr lang="it-IT" b="1" dirty="0">
                <a:cs typeface="Tahoma" pitchFamily="34" charset="0"/>
              </a:rPr>
              <a:t>29 meetings </a:t>
            </a:r>
            <a:r>
              <a:rPr lang="it-IT" b="1" dirty="0" err="1">
                <a:cs typeface="Tahoma" pitchFamily="34" charset="0"/>
              </a:rPr>
              <a:t>held</a:t>
            </a:r>
            <a:r>
              <a:rPr lang="it-IT" b="1" dirty="0">
                <a:cs typeface="Tahoma" pitchFamily="34" charset="0"/>
              </a:rPr>
              <a:t> </a:t>
            </a:r>
            <a:r>
              <a:rPr lang="it-IT" b="1" dirty="0" err="1">
                <a:cs typeface="Tahoma" pitchFamily="34" charset="0"/>
              </a:rPr>
              <a:t>until</a:t>
            </a:r>
            <a:r>
              <a:rPr lang="it-IT" b="1" dirty="0">
                <a:cs typeface="Tahoma" pitchFamily="34" charset="0"/>
              </a:rPr>
              <a:t> </a:t>
            </a:r>
            <a:r>
              <a:rPr lang="it-IT" b="1" dirty="0" err="1">
                <a:cs typeface="Tahoma" pitchFamily="34" charset="0"/>
              </a:rPr>
              <a:t>now</a:t>
            </a:r>
            <a:r>
              <a:rPr lang="it-IT" dirty="0">
                <a:cs typeface="Tahoma" pitchFamily="34" charset="0"/>
              </a:rPr>
              <a:t>: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11 </a:t>
            </a:r>
            <a:r>
              <a:rPr lang="it-IT" i="1" dirty="0" err="1">
                <a:cs typeface="Tahoma" pitchFamily="34" charset="0"/>
              </a:rPr>
              <a:t>September</a:t>
            </a:r>
            <a:r>
              <a:rPr lang="it-IT" i="1" dirty="0">
                <a:cs typeface="Tahoma" pitchFamily="34" charset="0"/>
              </a:rPr>
              <a:t> 2014 in </a:t>
            </a:r>
            <a:r>
              <a:rPr lang="it-IT" i="1" dirty="0" err="1">
                <a:cs typeface="Tahoma" pitchFamily="34" charset="0"/>
              </a:rPr>
              <a:t>Brussels</a:t>
            </a:r>
            <a:r>
              <a:rPr lang="it-IT" i="1" dirty="0">
                <a:cs typeface="Tahoma" pitchFamily="34" charset="0"/>
              </a:rPr>
              <a:t>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23 </a:t>
            </a:r>
            <a:r>
              <a:rPr lang="it-IT" i="1" dirty="0" err="1">
                <a:cs typeface="Tahoma" pitchFamily="34" charset="0"/>
              </a:rPr>
              <a:t>October</a:t>
            </a:r>
            <a:r>
              <a:rPr lang="it-IT" i="1" dirty="0">
                <a:cs typeface="Tahoma" pitchFamily="34" charset="0"/>
              </a:rPr>
              <a:t> 2014 in Geneva (CH)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14 </a:t>
            </a:r>
            <a:r>
              <a:rPr lang="it-IT" i="1" dirty="0" err="1">
                <a:cs typeface="Tahoma" pitchFamily="34" charset="0"/>
              </a:rPr>
              <a:t>January</a:t>
            </a:r>
            <a:r>
              <a:rPr lang="it-IT" i="1" dirty="0">
                <a:cs typeface="Tahoma" pitchFamily="34" charset="0"/>
              </a:rPr>
              <a:t> 2015 in </a:t>
            </a:r>
            <a:r>
              <a:rPr lang="it-IT" i="1" dirty="0" err="1">
                <a:cs typeface="Tahoma" pitchFamily="34" charset="0"/>
              </a:rPr>
              <a:t>Brussels</a:t>
            </a:r>
            <a:r>
              <a:rPr lang="it-IT" i="1" dirty="0">
                <a:cs typeface="Tahoma" pitchFamily="34" charset="0"/>
              </a:rPr>
              <a:t>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13 April 2015 in Geneva (CH)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13 </a:t>
            </a:r>
            <a:r>
              <a:rPr lang="en-US" i="1" dirty="0">
                <a:cs typeface="Tahoma" pitchFamily="34" charset="0"/>
              </a:rPr>
              <a:t>October 2015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5-6 </a:t>
            </a:r>
            <a:r>
              <a:rPr lang="it-IT" i="1" dirty="0" err="1">
                <a:cs typeface="Tahoma" pitchFamily="34" charset="0"/>
              </a:rPr>
              <a:t>November</a:t>
            </a:r>
            <a:r>
              <a:rPr lang="it-IT" i="1" dirty="0">
                <a:cs typeface="Tahoma" pitchFamily="34" charset="0"/>
              </a:rPr>
              <a:t> 2015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/>
            </a:pPr>
            <a:r>
              <a:rPr lang="en-US" i="1" dirty="0">
                <a:cs typeface="Tahoma" pitchFamily="34" charset="0"/>
              </a:rPr>
              <a:t>15-16 December 2015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/>
            </a:pPr>
            <a:r>
              <a:rPr lang="en-US" i="1" dirty="0">
                <a:cs typeface="Tahoma" pitchFamily="34" charset="0"/>
              </a:rPr>
              <a:t>13-14 January 2016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29 February &amp; 1 March 2016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14-15 April 2016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9-10 June 2016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5-7 September 2016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5-7 October 2016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5-7 December 2016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21-23 February 2017 in Brussels (BE)</a:t>
            </a:r>
          </a:p>
          <a:p>
            <a:pPr marL="938263" lvl="1" indent="-509992" fontAlgn="base">
              <a:spcAft>
                <a:spcPts val="217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22-24 March 2017 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7"/>
            </a:pPr>
            <a:r>
              <a:rPr lang="en-US" i="1" dirty="0">
                <a:cs typeface="Tahoma" pitchFamily="34" charset="0"/>
              </a:rPr>
              <a:t>16-18 May 2017 in Tokyo (JP)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7"/>
            </a:pPr>
            <a:r>
              <a:rPr lang="it-IT" i="1" dirty="0">
                <a:cs typeface="Tahoma" pitchFamily="34" charset="0"/>
              </a:rPr>
              <a:t>13-15 </a:t>
            </a:r>
            <a:r>
              <a:rPr lang="it-IT" i="1" dirty="0" err="1">
                <a:cs typeface="Tahoma" pitchFamily="34" charset="0"/>
              </a:rPr>
              <a:t>June</a:t>
            </a:r>
            <a:r>
              <a:rPr lang="it-IT" i="1" dirty="0">
                <a:cs typeface="Tahoma" pitchFamily="34" charset="0"/>
              </a:rPr>
              <a:t> 2017 </a:t>
            </a:r>
            <a:r>
              <a:rPr lang="en-US" i="1" dirty="0">
                <a:cs typeface="Tahoma" pitchFamily="34" charset="0"/>
              </a:rPr>
              <a:t>in Brussels (BE)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98169" y="836712"/>
            <a:ext cx="4951375" cy="33914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87170" tIns="43585" rIns="87170" bIns="43585">
            <a:spAutoFit/>
          </a:bodyPr>
          <a:lstStyle/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it-IT" i="1" dirty="0">
                <a:cs typeface="Tahoma" pitchFamily="34" charset="0"/>
              </a:rPr>
              <a:t>12-14 </a:t>
            </a:r>
            <a:r>
              <a:rPr lang="it-IT" i="1" dirty="0" err="1">
                <a:cs typeface="Tahoma" pitchFamily="34" charset="0"/>
              </a:rPr>
              <a:t>July</a:t>
            </a:r>
            <a:r>
              <a:rPr lang="it-IT" i="1" dirty="0">
                <a:cs typeface="Tahoma" pitchFamily="34" charset="0"/>
              </a:rPr>
              <a:t> 2017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it-IT" i="1" dirty="0">
                <a:cs typeface="Tahoma" pitchFamily="34" charset="0"/>
              </a:rPr>
              <a:t>4-6 </a:t>
            </a:r>
            <a:r>
              <a:rPr lang="it-IT" i="1" dirty="0" err="1">
                <a:cs typeface="Tahoma" pitchFamily="34" charset="0"/>
              </a:rPr>
              <a:t>October</a:t>
            </a:r>
            <a:r>
              <a:rPr lang="it-IT" i="1" dirty="0">
                <a:cs typeface="Tahoma" pitchFamily="34" charset="0"/>
              </a:rPr>
              <a:t> 2017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18-21 December 2017 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29 Jan / 1 Feb 2018 in Shenzhen (CN)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4-6 April 2018 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30 May / 1 June 2018 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3-5 July 2018 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24-26 September 2018 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10-12 December 2018 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25-27 February 2019 in Brussels (BE)</a:t>
            </a:r>
          </a:p>
          <a:p>
            <a:pPr marL="1073150" lvl="1" indent="-715963" fontAlgn="base">
              <a:spcAft>
                <a:spcPts val="217"/>
              </a:spcAft>
              <a:buFont typeface="+mj-lt"/>
              <a:buAutoNum type="romanUcPeriod" startAt="19"/>
            </a:pPr>
            <a:r>
              <a:rPr lang="en-US" i="1" dirty="0">
                <a:cs typeface="Tahoma" pitchFamily="34" charset="0"/>
              </a:rPr>
              <a:t>27-29 March 2019 in Brussels (BE)</a:t>
            </a:r>
          </a:p>
        </p:txBody>
      </p:sp>
      <p:sp>
        <p:nvSpPr>
          <p:cNvPr id="7" name="Rettangolo 6"/>
          <p:cNvSpPr/>
          <p:nvPr/>
        </p:nvSpPr>
        <p:spPr>
          <a:xfrm>
            <a:off x="4953000" y="4457065"/>
            <a:ext cx="4739746" cy="2027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87170" tIns="43585" rIns="87170" bIns="43585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GB" b="1" dirty="0">
                <a:cs typeface="Tahoma" pitchFamily="34" charset="0"/>
              </a:rPr>
              <a:t>Next meetings:</a:t>
            </a:r>
          </a:p>
          <a:p>
            <a:pPr fontAlgn="base">
              <a:spcAft>
                <a:spcPct val="0"/>
              </a:spcAft>
            </a:pPr>
            <a:r>
              <a:rPr lang="en-GB" b="1" dirty="0">
                <a:cs typeface="Tahoma" pitchFamily="34" charset="0"/>
              </a:rPr>
              <a:t>SLR-30 </a:t>
            </a:r>
            <a:r>
              <a:rPr lang="en-GB" dirty="0">
                <a:cs typeface="Tahoma" pitchFamily="34" charset="0"/>
              </a:rPr>
              <a:t>on </a:t>
            </a:r>
            <a:r>
              <a:rPr lang="en-GB" dirty="0"/>
              <a:t>22-24 May 2019 </a:t>
            </a:r>
            <a:r>
              <a:rPr lang="en-US" dirty="0">
                <a:cs typeface="Tahoma" pitchFamily="34" charset="0"/>
              </a:rPr>
              <a:t>in Brussels (BE)</a:t>
            </a:r>
          </a:p>
          <a:p>
            <a:pPr fontAlgn="base">
              <a:spcAft>
                <a:spcPct val="0"/>
              </a:spcAft>
            </a:pPr>
            <a:r>
              <a:rPr lang="en-US" b="1" dirty="0">
                <a:cs typeface="Tahoma" pitchFamily="34" charset="0"/>
              </a:rPr>
              <a:t>SLR-31 </a:t>
            </a:r>
            <a:r>
              <a:rPr lang="en-US" dirty="0">
                <a:cs typeface="Tahoma" pitchFamily="34" charset="0"/>
              </a:rPr>
              <a:t>on 3-5 July 2019 in Brussels (BE)</a:t>
            </a:r>
          </a:p>
          <a:p>
            <a:pPr fontAlgn="base">
              <a:spcAft>
                <a:spcPct val="0"/>
              </a:spcAft>
            </a:pPr>
            <a:r>
              <a:rPr lang="en-US" b="1" dirty="0">
                <a:cs typeface="Tahoma" pitchFamily="34" charset="0"/>
              </a:rPr>
              <a:t>SLR-32</a:t>
            </a:r>
            <a:r>
              <a:rPr lang="en-US" dirty="0">
                <a:cs typeface="Tahoma" pitchFamily="34" charset="0"/>
              </a:rPr>
              <a:t> on </a:t>
            </a:r>
            <a:r>
              <a:rPr lang="en-GB" dirty="0"/>
              <a:t>3-5 September 2019 in Tokyo (JP)</a:t>
            </a:r>
          </a:p>
          <a:p>
            <a:pPr fontAlgn="base">
              <a:spcAft>
                <a:spcPct val="0"/>
              </a:spcAft>
            </a:pPr>
            <a:r>
              <a:rPr lang="en-US" b="1" dirty="0">
                <a:cs typeface="Tahoma" pitchFamily="34" charset="0"/>
              </a:rPr>
              <a:t>SLR-33 </a:t>
            </a:r>
            <a:r>
              <a:rPr lang="en-US" dirty="0">
                <a:cs typeface="Tahoma" pitchFamily="34" charset="0"/>
              </a:rPr>
              <a:t>on 9-11 October 2019 in Brussels (BE)</a:t>
            </a:r>
          </a:p>
          <a:p>
            <a:pPr fontAlgn="base">
              <a:spcAft>
                <a:spcPct val="0"/>
              </a:spcAft>
            </a:pPr>
            <a:r>
              <a:rPr lang="en-US" b="1" dirty="0">
                <a:cs typeface="Tahoma" pitchFamily="34" charset="0"/>
              </a:rPr>
              <a:t>SLR-34 </a:t>
            </a:r>
            <a:r>
              <a:rPr lang="en-US" dirty="0">
                <a:cs typeface="Tahoma" pitchFamily="34" charset="0"/>
              </a:rPr>
              <a:t>on 4-6 November 2019 in Brussels (BE)</a:t>
            </a:r>
          </a:p>
          <a:p>
            <a:pPr fontAlgn="base">
              <a:spcAft>
                <a:spcPct val="0"/>
              </a:spcAft>
            </a:pPr>
            <a:r>
              <a:rPr lang="en-US" b="1" dirty="0">
                <a:cs typeface="Tahoma" pitchFamily="34" charset="0"/>
              </a:rPr>
              <a:t>SLR-35 </a:t>
            </a:r>
            <a:r>
              <a:rPr lang="en-US" dirty="0">
                <a:cs typeface="Tahoma" pitchFamily="34" charset="0"/>
              </a:rPr>
              <a:t>on 11-13 December 2019 in Brussels (BE)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04CEB132-8A02-47B7-AA8E-9885160A7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54" y="68628"/>
            <a:ext cx="9479492" cy="539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7287" tIns="53643" rIns="107287" bIns="5364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85D8A"/>
                </a:solidFill>
                <a:latin typeface="Tahoma" pitchFamily="34" charset="0"/>
              </a:rPr>
              <a:t>Workload and meeting pace</a:t>
            </a:r>
          </a:p>
        </p:txBody>
      </p:sp>
    </p:spTree>
    <p:extLst>
      <p:ext uri="{BB962C8B-B14F-4D97-AF65-F5344CB8AC3E}">
        <p14:creationId xmlns:p14="http://schemas.microsoft.com/office/powerpoint/2010/main" val="36891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80892" y="314784"/>
            <a:ext cx="9388849" cy="88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171" tIns="43585" rIns="87171" bIns="43585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871683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dirty="0">
                <a:solidFill>
                  <a:srgbClr val="385D8A"/>
                </a:solidFill>
              </a:rPr>
              <a:t>SLR “Stage 1”</a:t>
            </a:r>
          </a:p>
          <a:p>
            <a:pPr algn="ctr" defTabSz="871683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400" b="1" kern="0" dirty="0">
                <a:solidFill>
                  <a:srgbClr val="FF0000"/>
                </a:solidFill>
              </a:rPr>
              <a:t>The complete package adopted by WP.29 in March 2019</a:t>
            </a:r>
            <a:endParaRPr lang="it-IT" altLang="en-US" sz="2400" b="1" kern="0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00472" y="2941450"/>
            <a:ext cx="9541277" cy="7035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87171" tIns="43585" rIns="87171" bIns="4358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Transitional Provisions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Collective Amendments for Regs Nos. 3, 4, 6, 7, 19, 23, 27, 38, 50, 69, 70, 77, 87, 91, 98, 104, 112, 113, 119 and 123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WP.29/2018/091</a:t>
            </a:r>
            <a:r>
              <a:rPr lang="en-US" sz="1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/Rev.1</a:t>
            </a:r>
            <a:r>
              <a:rPr lang="en-US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…/098</a:t>
            </a:r>
            <a:r>
              <a:rPr lang="en-US" sz="1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/Rev.1</a:t>
            </a:r>
            <a:r>
              <a:rPr lang="en-US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…/103</a:t>
            </a:r>
            <a:r>
              <a:rPr lang="en-US" sz="1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/Rev.1</a:t>
            </a:r>
            <a:r>
              <a:rPr lang="en-US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…/106</a:t>
            </a:r>
            <a:r>
              <a:rPr lang="en-US" sz="1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/Rev.1</a:t>
            </a:r>
            <a:r>
              <a:rPr lang="en-US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…/107</a:t>
            </a:r>
            <a:r>
              <a:rPr lang="en-US" sz="1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/Rev.1</a:t>
            </a:r>
            <a:r>
              <a:rPr lang="en-US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…/109</a:t>
            </a:r>
            <a:r>
              <a:rPr lang="en-US" sz="1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/Rev.1</a:t>
            </a:r>
            <a:r>
              <a:rPr lang="en-US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…/112</a:t>
            </a:r>
            <a:r>
              <a:rPr lang="en-US" sz="1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/Rev.1</a:t>
            </a:r>
            <a:r>
              <a:rPr lang="en-US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…/119</a:t>
            </a:r>
            <a:r>
              <a:rPr lang="en-US" sz="1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/Rev.1</a:t>
            </a:r>
            <a:endParaRPr lang="en-US" sz="1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14876" y="3884017"/>
            <a:ext cx="7912467" cy="26143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87171" tIns="43585" rIns="87171" bIns="43585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488"/>
              </a:spcAft>
            </a:pP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Updated References 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device </a:t>
            </a:r>
            <a:r>
              <a:rPr lang="en-US" sz="1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Regs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+ Reorganized and grouped </a:t>
            </a: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definitions + 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</a:t>
            </a: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”Change Index” 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its definition</a:t>
            </a:r>
            <a:endParaRPr lang="en-US" sz="16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26881" indent="-32688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R48, series 03, 04, 05 and 06 of amendments</a:t>
            </a:r>
            <a:b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(WP.29/2018/102, …/101, …/100/</a:t>
            </a:r>
            <a:r>
              <a:rPr lang="en-US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Rev.1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…/099/</a:t>
            </a:r>
            <a:r>
              <a:rPr lang="en-US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Rev.2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</a:p>
          <a:p>
            <a:pPr marL="326881" indent="-32688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R53, series 01 and 02 of amendments</a:t>
            </a:r>
            <a:b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(WP.29/2018/105 + WP29-177-07, …/104/</a:t>
            </a:r>
            <a:r>
              <a:rPr lang="en-US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Rev.1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</a:t>
            </a:r>
            <a:r>
              <a:rPr lang="en-US" sz="1600" i="1" dirty="0">
                <a:solidFill>
                  <a:srgbClr val="0070C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GRE-80-05 to Nov 2019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326881" indent="-32688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R74, series 01 of amendments</a:t>
            </a:r>
            <a:b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(WP.29/2018/108/</a:t>
            </a:r>
            <a:r>
              <a:rPr lang="en-US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Rev.2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326881" indent="-32688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R86, series 00 and 01 of amendments</a:t>
            </a:r>
            <a:b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(WP.29/2018/111, …/110/</a:t>
            </a:r>
            <a:r>
              <a:rPr lang="en-US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Rev.1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44488" y="1580980"/>
            <a:ext cx="9145015" cy="10729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87171" tIns="43585" rIns="87171" bIns="4358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SIMPLIFIED UN REGULATIONS</a:t>
            </a:r>
          </a:p>
          <a:p>
            <a:pPr marL="326881" indent="-32688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</a:t>
            </a:r>
            <a:r>
              <a:rPr lang="en-US" sz="1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Signalling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Devices (LSD) 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WP.29/2018/157 (</a:t>
            </a:r>
            <a:r>
              <a:rPr lang="en-US" sz="1600" i="1" dirty="0">
                <a:solidFill>
                  <a:srgbClr val="0070C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GRE/2018/36 to Nov 2019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26881" indent="-32688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 Illumination Devices (RID) 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WP.29/2018/158</a:t>
            </a:r>
            <a:r>
              <a:rPr lang="en-US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/Rev.1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en-US" sz="1600" i="1" dirty="0">
                <a:solidFill>
                  <a:srgbClr val="0070C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part of GRE/2018/37 to Nov 2019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26881" indent="-32688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Retro-Reflective Devices (RRD) 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WP.29/2018/159</a:t>
            </a:r>
            <a:r>
              <a:rPr lang="en-US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/Rev.1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en-US" sz="1600" i="1" dirty="0">
                <a:solidFill>
                  <a:srgbClr val="0070C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part of GRE/2018/38 to Nov 2019</a:t>
            </a: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4D43896-D977-4D01-8B14-E3899C159B1D}"/>
              </a:ext>
            </a:extLst>
          </p:cNvPr>
          <p:cNvSpPr/>
          <p:nvPr/>
        </p:nvSpPr>
        <p:spPr>
          <a:xfrm>
            <a:off x="1091572" y="332656"/>
            <a:ext cx="7793287" cy="8174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50" b="1" dirty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 and time schedule for “Stage 2”</a:t>
            </a:r>
          </a:p>
          <a:p>
            <a:r>
              <a:rPr lang="en-US" sz="1462" dirty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 2 = SIMPLIFIED REGULATIONS with technology neutral and performance based  requirements</a:t>
            </a:r>
            <a:endParaRPr lang="it-IT" sz="1462" dirty="0">
              <a:solidFill>
                <a:srgbClr val="385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323363E-6D98-466C-B259-5AD10D0550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63" t="26913" r="20694" b="15247"/>
          <a:stretch/>
        </p:blipFill>
        <p:spPr bwMode="auto">
          <a:xfrm>
            <a:off x="327550" y="1340768"/>
            <a:ext cx="9250900" cy="54176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111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869185" y="2132856"/>
            <a:ext cx="61334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b="1" dirty="0"/>
              <a:t>LIGHT SIGNALLING</a:t>
            </a:r>
          </a:p>
          <a:p>
            <a:pPr algn="ctr"/>
            <a:r>
              <a:rPr lang="it-IT" sz="6000" b="1" dirty="0"/>
              <a:t>DEVICES  (LSD)</a:t>
            </a:r>
          </a:p>
        </p:txBody>
      </p:sp>
    </p:spTree>
    <p:extLst>
      <p:ext uri="{BB962C8B-B14F-4D97-AF65-F5344CB8AC3E}">
        <p14:creationId xmlns:p14="http://schemas.microsoft.com/office/powerpoint/2010/main" val="199337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el 1">
            <a:extLst>
              <a:ext uri="{FF2B5EF4-FFF2-40B4-BE49-F238E27FC236}">
                <a16:creationId xmlns:a16="http://schemas.microsoft.com/office/drawing/2014/main" id="{B9B5AB15-3998-4EC4-967E-EE3CBEBD7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540" y="260648"/>
            <a:ext cx="8172450" cy="599726"/>
          </a:xfrm>
        </p:spPr>
        <p:txBody>
          <a:bodyPr>
            <a:noAutofit/>
          </a:bodyPr>
          <a:lstStyle/>
          <a:p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 [LSD]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24"/>
          <a:stretch/>
        </p:blipFill>
        <p:spPr bwMode="auto">
          <a:xfrm>
            <a:off x="920552" y="1196752"/>
            <a:ext cx="7992888" cy="4107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Rettangolo 75"/>
          <p:cNvSpPr/>
          <p:nvPr/>
        </p:nvSpPr>
        <p:spPr>
          <a:xfrm>
            <a:off x="3440832" y="5301208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u="sng" dirty="0"/>
              <a:t>SIMPLIFICATION</a:t>
            </a:r>
          </a:p>
        </p:txBody>
      </p:sp>
      <p:sp>
        <p:nvSpPr>
          <p:cNvPr id="78" name="Rettangolo arrotondato 77"/>
          <p:cNvSpPr/>
          <p:nvPr/>
        </p:nvSpPr>
        <p:spPr>
          <a:xfrm>
            <a:off x="704528" y="6114841"/>
            <a:ext cx="2808311" cy="579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Technology </a:t>
            </a:r>
            <a:r>
              <a:rPr lang="it-IT" dirty="0" err="1"/>
              <a:t>independent</a:t>
            </a:r>
            <a:endParaRPr lang="it-IT" dirty="0"/>
          </a:p>
        </p:txBody>
      </p:sp>
      <p:sp>
        <p:nvSpPr>
          <p:cNvPr id="79" name="Rettangolo arrotondato 78"/>
          <p:cNvSpPr/>
          <p:nvPr/>
        </p:nvSpPr>
        <p:spPr>
          <a:xfrm>
            <a:off x="3944888" y="6114841"/>
            <a:ext cx="2664296" cy="579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Objective</a:t>
            </a:r>
            <a:r>
              <a:rPr lang="de-DE" dirty="0"/>
              <a:t> test-</a:t>
            </a:r>
            <a:r>
              <a:rPr lang="de-DE" dirty="0" err="1"/>
              <a:t>methods</a:t>
            </a:r>
            <a:endParaRPr lang="de-DE" dirty="0"/>
          </a:p>
        </p:txBody>
      </p:sp>
      <p:sp>
        <p:nvSpPr>
          <p:cNvPr id="81" name="Rettangolo arrotondato 80"/>
          <p:cNvSpPr/>
          <p:nvPr/>
        </p:nvSpPr>
        <p:spPr>
          <a:xfrm>
            <a:off x="7069301" y="6114841"/>
            <a:ext cx="2160240" cy="579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Performance </a:t>
            </a:r>
            <a:r>
              <a:rPr lang="de-DE" dirty="0" err="1"/>
              <a:t>based</a:t>
            </a:r>
            <a:endParaRPr lang="de-DE" dirty="0"/>
          </a:p>
        </p:txBody>
      </p:sp>
      <p:sp>
        <p:nvSpPr>
          <p:cNvPr id="3" name="Fumetto: rettangolo con angoli arrotondati 2">
            <a:extLst>
              <a:ext uri="{FF2B5EF4-FFF2-40B4-BE49-F238E27FC236}">
                <a16:creationId xmlns:a16="http://schemas.microsoft.com/office/drawing/2014/main" id="{8EFAE013-38EB-4030-840A-0DD1CDE09570}"/>
              </a:ext>
            </a:extLst>
          </p:cNvPr>
          <p:cNvSpPr/>
          <p:nvPr/>
        </p:nvSpPr>
        <p:spPr>
          <a:xfrm>
            <a:off x="6097193" y="1373383"/>
            <a:ext cx="1944216" cy="360040"/>
          </a:xfrm>
          <a:prstGeom prst="wedgeRoundRectCallout">
            <a:avLst>
              <a:gd name="adj1" fmla="val -38270"/>
              <a:gd name="adj2" fmla="val 31728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WP.29/2018/157 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4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8" grpId="0" animBg="1"/>
      <p:bldP spid="79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8484" y="2071389"/>
            <a:ext cx="9289032" cy="4525963"/>
          </a:xfrm>
        </p:spPr>
        <p:txBody>
          <a:bodyPr>
            <a:noAutofit/>
          </a:bodyPr>
          <a:lstStyle/>
          <a:p>
            <a:r>
              <a:rPr lang="de-DE" sz="2200" dirty="0" err="1"/>
              <a:t>Rearrangement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requirements</a:t>
            </a:r>
            <a:r>
              <a:rPr lang="de-DE" sz="2200" dirty="0"/>
              <a:t>		-&gt; §5.x.x</a:t>
            </a:r>
            <a:endParaRPr lang="de-DE" sz="2200" dirty="0">
              <a:highlight>
                <a:srgbClr val="FFFF00"/>
              </a:highlight>
            </a:endParaRPr>
          </a:p>
          <a:p>
            <a:r>
              <a:rPr lang="de-DE" sz="2200" dirty="0" err="1"/>
              <a:t>Align</a:t>
            </a:r>
            <a:r>
              <a:rPr lang="de-DE" sz="2200" dirty="0"/>
              <a:t> „D“ and „Y“ </a:t>
            </a:r>
            <a:r>
              <a:rPr lang="de-DE" sz="2200" dirty="0" err="1"/>
              <a:t>lamp</a:t>
            </a:r>
            <a:r>
              <a:rPr lang="de-DE" sz="2200" dirty="0"/>
              <a:t> </a:t>
            </a:r>
            <a:r>
              <a:rPr lang="de-DE" sz="2200" dirty="0" err="1"/>
              <a:t>provisions</a:t>
            </a:r>
            <a:r>
              <a:rPr lang="de-DE" sz="2200" dirty="0"/>
              <a:t>		-&gt; §4.4</a:t>
            </a:r>
          </a:p>
          <a:p>
            <a:r>
              <a:rPr lang="de-DE" sz="2200" dirty="0"/>
              <a:t>Light </a:t>
            </a:r>
            <a:r>
              <a:rPr lang="de-DE" sz="2200" dirty="0" err="1"/>
              <a:t>source</a:t>
            </a:r>
            <a:r>
              <a:rPr lang="de-DE" sz="2200" dirty="0"/>
              <a:t> </a:t>
            </a:r>
            <a:r>
              <a:rPr lang="de-DE" sz="2200" dirty="0" err="1"/>
              <a:t>module</a:t>
            </a:r>
            <a:r>
              <a:rPr lang="de-DE" sz="2200" dirty="0"/>
              <a:t> </a:t>
            </a:r>
            <a:r>
              <a:rPr lang="de-DE" sz="2200" dirty="0" err="1"/>
              <a:t>definition</a:t>
            </a:r>
            <a:r>
              <a:rPr lang="de-DE" sz="2200" dirty="0"/>
              <a:t> 		-&gt; §4.3.2.ff</a:t>
            </a:r>
          </a:p>
          <a:p>
            <a:r>
              <a:rPr lang="de-DE" sz="2200" dirty="0" err="1"/>
              <a:t>Harmonise</a:t>
            </a:r>
            <a:r>
              <a:rPr lang="de-DE" sz="2200" dirty="0"/>
              <a:t> </a:t>
            </a:r>
            <a:r>
              <a:rPr lang="de-DE" sz="2200" dirty="0" err="1"/>
              <a:t>failure</a:t>
            </a:r>
            <a:r>
              <a:rPr lang="de-DE" sz="2200" dirty="0"/>
              <a:t> </a:t>
            </a:r>
            <a:r>
              <a:rPr lang="de-DE" sz="2200" dirty="0" err="1"/>
              <a:t>provisions</a:t>
            </a:r>
            <a:r>
              <a:rPr lang="de-DE" sz="2200" dirty="0"/>
              <a:t> 			-&gt; §4.6. (</a:t>
            </a:r>
            <a:r>
              <a:rPr lang="de-DE" sz="2200" dirty="0" err="1"/>
              <a:t>see</a:t>
            </a:r>
            <a:r>
              <a:rPr lang="de-DE" sz="2200" dirty="0"/>
              <a:t> also §5.4.4.ff)</a:t>
            </a:r>
          </a:p>
          <a:p>
            <a:r>
              <a:rPr lang="de-DE" sz="2200" dirty="0" err="1"/>
              <a:t>Rear</a:t>
            </a:r>
            <a:r>
              <a:rPr lang="de-DE" sz="2200" dirty="0"/>
              <a:t> </a:t>
            </a:r>
            <a:r>
              <a:rPr lang="de-DE" sz="2200" dirty="0" err="1"/>
              <a:t>registration</a:t>
            </a:r>
            <a:r>
              <a:rPr lang="de-DE" sz="2200" dirty="0"/>
              <a:t> </a:t>
            </a:r>
            <a:r>
              <a:rPr lang="de-DE" sz="2200" dirty="0" err="1"/>
              <a:t>plate</a:t>
            </a:r>
            <a:r>
              <a:rPr lang="de-DE" sz="2200" dirty="0"/>
              <a:t> </a:t>
            </a:r>
            <a:r>
              <a:rPr lang="de-DE" sz="2200" dirty="0" err="1"/>
              <a:t>lamp</a:t>
            </a:r>
            <a:r>
              <a:rPr lang="de-DE" sz="2200" dirty="0"/>
              <a:t> – </a:t>
            </a:r>
            <a:r>
              <a:rPr lang="de-DE" sz="2200" dirty="0" err="1"/>
              <a:t>harmonisation</a:t>
            </a:r>
            <a:r>
              <a:rPr lang="de-DE" sz="2200" dirty="0"/>
              <a:t> 	-&gt; §5.11.</a:t>
            </a:r>
          </a:p>
          <a:p>
            <a:r>
              <a:rPr lang="de-DE" sz="2200" dirty="0" err="1"/>
              <a:t>Reversing</a:t>
            </a:r>
            <a:r>
              <a:rPr lang="de-DE" sz="2200" dirty="0"/>
              <a:t> </a:t>
            </a:r>
            <a:r>
              <a:rPr lang="de-DE" sz="2200" dirty="0" err="1"/>
              <a:t>lamp</a:t>
            </a:r>
            <a:r>
              <a:rPr lang="de-DE" sz="2200" dirty="0"/>
              <a:t> – </a:t>
            </a:r>
            <a:r>
              <a:rPr lang="de-DE" sz="2200" dirty="0" err="1"/>
              <a:t>improvement</a:t>
            </a:r>
            <a:r>
              <a:rPr lang="de-DE" sz="2200" dirty="0"/>
              <a:t> 		-&gt; §5.8.</a:t>
            </a:r>
          </a:p>
          <a:p>
            <a:r>
              <a:rPr lang="de-DE" sz="2200" dirty="0" err="1"/>
              <a:t>Rear</a:t>
            </a:r>
            <a:r>
              <a:rPr lang="de-DE" sz="2200" dirty="0"/>
              <a:t> </a:t>
            </a:r>
            <a:r>
              <a:rPr lang="de-DE" sz="2200" dirty="0" err="1"/>
              <a:t>fog</a:t>
            </a:r>
            <a:r>
              <a:rPr lang="de-DE" sz="2200" dirty="0"/>
              <a:t> </a:t>
            </a:r>
            <a:r>
              <a:rPr lang="de-DE" sz="2200" dirty="0" err="1"/>
              <a:t>lamp</a:t>
            </a:r>
            <a:r>
              <a:rPr lang="de-DE" sz="2200" dirty="0"/>
              <a:t> – </a:t>
            </a:r>
            <a:r>
              <a:rPr lang="de-DE" sz="2200" dirty="0" err="1"/>
              <a:t>improvement</a:t>
            </a:r>
            <a:r>
              <a:rPr lang="de-DE" sz="2200" dirty="0"/>
              <a:t> 		-&gt; §5.9.</a:t>
            </a:r>
          </a:p>
          <a:p>
            <a:r>
              <a:rPr lang="de-DE" sz="2200" dirty="0"/>
              <a:t>Additional </a:t>
            </a:r>
            <a:r>
              <a:rPr lang="de-DE" sz="2200" dirty="0" err="1"/>
              <a:t>functions</a:t>
            </a:r>
            <a:r>
              <a:rPr lang="de-DE" sz="2200" dirty="0"/>
              <a:t> 				-&gt; New §</a:t>
            </a:r>
            <a:r>
              <a:rPr lang="de-DE" sz="2200" dirty="0" err="1"/>
              <a:t>x.y</a:t>
            </a:r>
            <a:r>
              <a:rPr lang="de-DE" sz="2200" dirty="0"/>
              <a:t>.</a:t>
            </a:r>
          </a:p>
          <a:p>
            <a:r>
              <a:rPr lang="de-DE" sz="2200" dirty="0"/>
              <a:t>Move </a:t>
            </a:r>
            <a:r>
              <a:rPr lang="de-DE" sz="2200" dirty="0" err="1"/>
              <a:t>requirements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main</a:t>
            </a:r>
            <a:r>
              <a:rPr lang="de-DE" sz="2200" dirty="0"/>
              <a:t> </a:t>
            </a:r>
            <a:r>
              <a:rPr lang="de-DE" sz="2200" dirty="0" err="1"/>
              <a:t>text</a:t>
            </a:r>
            <a:r>
              <a:rPr lang="de-DE" sz="2200" dirty="0"/>
              <a:t>		-&gt; Annex 2,3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95300" y="116632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95300" y="18864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[LSD]</a:t>
            </a:r>
            <a:b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169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2BA0CB6-6EED-4DEF-982D-EE52324F6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68" y="2103950"/>
            <a:ext cx="9169866" cy="161308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3FC450E-D9A8-4FDD-B806-CBF2B2CA9B43}"/>
              </a:ext>
            </a:extLst>
          </p:cNvPr>
          <p:cNvSpPr txBox="1"/>
          <p:nvPr/>
        </p:nvSpPr>
        <p:spPr>
          <a:xfrm>
            <a:off x="355325" y="1667646"/>
            <a:ext cx="57314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/>
              <a:t>Existing provisions for each function in Regulation No. [LSD]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7128E7F-0376-4E7A-B0AF-8E34E1EA5EED}"/>
              </a:ext>
            </a:extLst>
          </p:cNvPr>
          <p:cNvSpPr txBox="1"/>
          <p:nvPr/>
        </p:nvSpPr>
        <p:spPr>
          <a:xfrm>
            <a:off x="355325" y="4142995"/>
            <a:ext cx="911988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/>
              <a:t>Proposal: New structure for Paragraph 5.x. including a fixed framework and empty requirements if no provision exists.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82FAF8B-9B0B-4185-908B-F521C323C891}"/>
              </a:ext>
            </a:extLst>
          </p:cNvPr>
          <p:cNvSpPr/>
          <p:nvPr/>
        </p:nvSpPr>
        <p:spPr>
          <a:xfrm>
            <a:off x="368067" y="4572265"/>
            <a:ext cx="3209075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4678" indent="-4346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300" dirty="0">
                <a:ea typeface="Times New Roman" panose="02020603050405020304" pitchFamily="18" charset="0"/>
              </a:rPr>
              <a:t>5.x.		Name(s) and Symbol(s)</a:t>
            </a:r>
            <a:endParaRPr lang="en-GB" altLang="de-DE" sz="1300" dirty="0"/>
          </a:p>
          <a:p>
            <a:pPr marL="434678" indent="-4346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300" dirty="0">
                <a:ea typeface="Times New Roman" panose="02020603050405020304" pitchFamily="18" charset="0"/>
              </a:rPr>
              <a:t>5.x.1.		Luminous intensity:</a:t>
            </a:r>
          </a:p>
          <a:p>
            <a:pPr marL="434678" indent="-4346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300" dirty="0">
                <a:ea typeface="Times New Roman" panose="02020603050405020304" pitchFamily="18" charset="0"/>
              </a:rPr>
              <a:t>5.x.2.		Standard light distribution:</a:t>
            </a:r>
          </a:p>
          <a:p>
            <a:pPr marL="434678" indent="-4346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300" dirty="0">
                <a:ea typeface="Times New Roman" panose="02020603050405020304" pitchFamily="18" charset="0"/>
              </a:rPr>
              <a:t>5.x.3.		Colour:</a:t>
            </a:r>
          </a:p>
          <a:p>
            <a:pPr marL="434678" indent="-434678"/>
            <a:r>
              <a:rPr lang="en-GB" altLang="de-DE" sz="1300" dirty="0">
                <a:ea typeface="Times New Roman" panose="02020603050405020304" pitchFamily="18" charset="0"/>
              </a:rPr>
              <a:t>5.x.4.		Apparent surface</a:t>
            </a:r>
            <a:r>
              <a:rPr lang="en-GB" altLang="de-DE" sz="1300" dirty="0"/>
              <a:t>:</a:t>
            </a:r>
          </a:p>
          <a:p>
            <a:pPr marL="434678" indent="-434678"/>
            <a:r>
              <a:rPr lang="en-GB" altLang="de-DE" sz="1300" dirty="0">
                <a:ea typeface="Times New Roman" panose="02020603050405020304" pitchFamily="18" charset="0"/>
              </a:rPr>
              <a:t>5.x.5.		Measurement</a:t>
            </a:r>
            <a:r>
              <a:rPr lang="en-GB" altLang="de-DE" sz="1300" dirty="0"/>
              <a:t>:</a:t>
            </a:r>
          </a:p>
          <a:p>
            <a:pPr marL="434678" indent="-434678"/>
            <a:r>
              <a:rPr lang="en-GB" altLang="de-DE" sz="1300" dirty="0"/>
              <a:t>5.x.6.		Other requirements:</a:t>
            </a:r>
          </a:p>
          <a:p>
            <a:pPr marL="434678" indent="-434678"/>
            <a:endParaRPr lang="en-GB" altLang="de-DE" sz="1300" dirty="0"/>
          </a:p>
          <a:p>
            <a:pPr marL="434678" indent="-434678"/>
            <a:r>
              <a:rPr lang="en-GB" altLang="de-DE" sz="1300" dirty="0"/>
              <a:t>If necessary, add subparagraphs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16955BE-1B9B-4342-B070-FD65EF210075}"/>
              </a:ext>
            </a:extLst>
          </p:cNvPr>
          <p:cNvSpPr txBox="1"/>
          <p:nvPr/>
        </p:nvSpPr>
        <p:spPr>
          <a:xfrm flipH="1">
            <a:off x="7401272" y="5805264"/>
            <a:ext cx="1958051" cy="5924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25" b="1" i="1" dirty="0" err="1"/>
              <a:t>See</a:t>
            </a:r>
            <a:r>
              <a:rPr lang="it-IT" sz="1625" b="1" i="1" dirty="0"/>
              <a:t> SLR-29-04-Rev.1 for </a:t>
            </a:r>
            <a:r>
              <a:rPr lang="it-IT" sz="1625" b="1" i="1" dirty="0" err="1"/>
              <a:t>further</a:t>
            </a:r>
            <a:r>
              <a:rPr lang="it-IT" sz="1625" b="1" i="1" dirty="0"/>
              <a:t> </a:t>
            </a:r>
            <a:r>
              <a:rPr lang="it-IT" sz="1625" b="1" i="1" dirty="0" err="1"/>
              <a:t>details</a:t>
            </a:r>
            <a:endParaRPr lang="it-IT" sz="1625" b="1" i="1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72D07566-E656-4126-AA6B-2EA65DF83C2A}"/>
              </a:ext>
            </a:extLst>
          </p:cNvPr>
          <p:cNvSpPr txBox="1">
            <a:spLocks/>
          </p:cNvSpPr>
          <p:nvPr/>
        </p:nvSpPr>
        <p:spPr>
          <a:xfrm>
            <a:off x="891540" y="260648"/>
            <a:ext cx="8172450" cy="59972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Stage II – Regulation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 [LSD]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Re-arrangement of the specific technical provisions in Par. 5</a:t>
            </a:r>
          </a:p>
        </p:txBody>
      </p:sp>
    </p:spTree>
    <p:extLst>
      <p:ext uri="{BB962C8B-B14F-4D97-AF65-F5344CB8AC3E}">
        <p14:creationId xmlns:p14="http://schemas.microsoft.com/office/powerpoint/2010/main" val="321017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65236" y="2132856"/>
            <a:ext cx="73413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0" b="1" dirty="0"/>
              <a:t>ROAD  ILLUMINATION</a:t>
            </a:r>
          </a:p>
          <a:p>
            <a:pPr algn="ctr"/>
            <a:r>
              <a:rPr lang="it-IT" sz="6000" b="1" dirty="0"/>
              <a:t>DEVICES  (RID)</a:t>
            </a:r>
          </a:p>
        </p:txBody>
      </p:sp>
    </p:spTree>
    <p:extLst>
      <p:ext uri="{BB962C8B-B14F-4D97-AF65-F5344CB8AC3E}">
        <p14:creationId xmlns:p14="http://schemas.microsoft.com/office/powerpoint/2010/main" val="345214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6605</TotalTime>
  <Words>1373</Words>
  <Application>Microsoft Office PowerPoint</Application>
  <PresentationFormat>A4 Paper (210x297 mm)</PresentationFormat>
  <Paragraphs>254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Stage II – Regulation No. [LSD]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Konstantin Glukhenkiy</cp:lastModifiedBy>
  <cp:revision>270</cp:revision>
  <dcterms:created xsi:type="dcterms:W3CDTF">2016-01-06T07:52:50Z</dcterms:created>
  <dcterms:modified xsi:type="dcterms:W3CDTF">2019-04-16T15:37:18Z</dcterms:modified>
</cp:coreProperties>
</file>