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83" r:id="rId2"/>
    <p:sldId id="256" r:id="rId3"/>
    <p:sldId id="365" r:id="rId4"/>
    <p:sldId id="309" r:id="rId5"/>
    <p:sldId id="263" r:id="rId6"/>
    <p:sldId id="292" r:id="rId7"/>
    <p:sldId id="267" r:id="rId8"/>
    <p:sldId id="339" r:id="rId9"/>
    <p:sldId id="366" r:id="rId10"/>
    <p:sldId id="328" r:id="rId11"/>
    <p:sldId id="323" r:id="rId12"/>
    <p:sldId id="324" r:id="rId13"/>
    <p:sldId id="326" r:id="rId14"/>
    <p:sldId id="342" r:id="rId15"/>
    <p:sldId id="348" r:id="rId16"/>
    <p:sldId id="367" r:id="rId17"/>
    <p:sldId id="273" r:id="rId18"/>
    <p:sldId id="350" r:id="rId19"/>
    <p:sldId id="353" r:id="rId20"/>
    <p:sldId id="351" r:id="rId21"/>
    <p:sldId id="361" r:id="rId22"/>
    <p:sldId id="355" r:id="rId23"/>
    <p:sldId id="368" r:id="rId24"/>
    <p:sldId id="285" r:id="rId25"/>
    <p:sldId id="291" r:id="rId26"/>
    <p:sldId id="343" r:id="rId27"/>
    <p:sldId id="259" r:id="rId28"/>
    <p:sldId id="260" r:id="rId29"/>
    <p:sldId id="344" r:id="rId30"/>
    <p:sldId id="345" r:id="rId31"/>
    <p:sldId id="325" r:id="rId32"/>
    <p:sldId id="364" r:id="rId33"/>
    <p:sldId id="359" r:id="rId34"/>
    <p:sldId id="362" r:id="rId35"/>
    <p:sldId id="363" r:id="rId36"/>
  </p:sldIdLst>
  <p:sldSz cx="9906000" cy="6858000" type="A4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00FF"/>
    <a:srgbClr val="0066FF"/>
    <a:srgbClr val="FF33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334" y="67"/>
      </p:cViewPr>
      <p:guideLst>
        <p:guide orient="horz" pos="2160"/>
        <p:guide pos="288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0C5A70-C5A3-4E57-8D9A-F2B055FC094E}" type="datetimeFigureOut">
              <a:rPr lang="it-IT" smtClean="0"/>
              <a:pPr/>
              <a:t>11/09/2019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2788" y="746125"/>
            <a:ext cx="5383212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C9E4B3-8DE0-4222-B536-D68F42374058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9169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2788" y="746125"/>
            <a:ext cx="5383212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9E4B3-8DE0-4222-B536-D68F42374058}" type="slidenum">
              <a:rPr lang="it-IT" smtClean="0"/>
              <a:pPr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5777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80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80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80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80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C424718-40A6-433A-8AC2-B07FA8E72469}" type="slidenum">
              <a:rPr lang="fr-FR" smtClean="0"/>
              <a:pPr eaLnBrk="1" hangingPunct="1"/>
              <a:t>31</a:t>
            </a:fld>
            <a:endParaRPr lang="fr-FR" dirty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2788" y="746125"/>
            <a:ext cx="5383212" cy="3727450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625" y="4721663"/>
            <a:ext cx="4993543" cy="4473655"/>
          </a:xfrm>
          <a:noFill/>
        </p:spPr>
        <p:txBody>
          <a:bodyPr/>
          <a:lstStyle/>
          <a:p>
            <a:pPr eaLnBrk="1" hangingPunct="1"/>
            <a:endParaRPr lang="fr-FR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978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D66DF-1C82-45A6-AC7C-5BAB5E73BBDA}" type="datetime1">
              <a:rPr lang="en-US" smtClean="0"/>
              <a:pPr/>
              <a:t>11-Sep-19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3" descr="C:\Users\Assema\ISFSC\Stage\Etrma.org\logoETRMA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45601" y="11308"/>
            <a:ext cx="632336" cy="67449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31"/>
          <a:stretch/>
        </p:blipFill>
        <p:spPr bwMode="auto">
          <a:xfrm>
            <a:off x="8472451" y="0"/>
            <a:ext cx="773150" cy="69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CAE5D-6D6B-496D-9290-770FC2A407B1}" type="datetime1">
              <a:rPr lang="en-US" smtClean="0"/>
              <a:pPr/>
              <a:t>11-Sep-19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9809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1818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1293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2570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3107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9904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C8A1B-8088-41F8-B1CB-D7568D07B851}" type="datetime1">
              <a:rPr lang="en-US" smtClean="0"/>
              <a:pPr/>
              <a:t>11-Sep-19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31"/>
          <a:stretch/>
        </p:blipFill>
        <p:spPr bwMode="auto">
          <a:xfrm>
            <a:off x="8991600" y="76200"/>
            <a:ext cx="773150" cy="69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6" r:id="rId3"/>
    <p:sldLayoutId id="2147483657" r:id="rId4"/>
    <p:sldLayoutId id="2147483659" r:id="rId5"/>
    <p:sldLayoutId id="2147483660" r:id="rId6"/>
    <p:sldLayoutId id="2147483661" r:id="rId7"/>
    <p:sldLayoutId id="2147483662" r:id="rId8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0.png"/><Relationship Id="rId4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rganigramme : Document 9"/>
          <p:cNvSpPr>
            <a:spLocks noChangeArrowheads="1"/>
          </p:cNvSpPr>
          <p:nvPr/>
        </p:nvSpPr>
        <p:spPr bwMode="auto">
          <a:xfrm rot="10800000">
            <a:off x="0" y="4495799"/>
            <a:ext cx="9906000" cy="2438400"/>
          </a:xfrm>
          <a:prstGeom prst="flowChartDocument">
            <a:avLst/>
          </a:prstGeom>
          <a:solidFill>
            <a:srgbClr val="003F72"/>
          </a:solidFill>
          <a:ln w="25400" algn="ctr">
            <a:noFill/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BE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1500" y="1029713"/>
            <a:ext cx="8763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WET GRIP TEST METHOD IMPROVEMENT for Passenger Car </a:t>
            </a:r>
            <a:r>
              <a:rPr lang="en-US" sz="3200" b="1" dirty="0" err="1"/>
              <a:t>Tyres</a:t>
            </a:r>
            <a:r>
              <a:rPr lang="en-US" sz="3200" b="1" dirty="0"/>
              <a:t> (C1)  </a:t>
            </a:r>
            <a:br>
              <a:rPr lang="en-US" sz="3200" b="1" dirty="0"/>
            </a:br>
            <a:endParaRPr lang="en-US" sz="3200" b="1" dirty="0"/>
          </a:p>
          <a:p>
            <a:pPr algn="ctr"/>
            <a:r>
              <a:rPr lang="en-US" sz="2800" b="1" dirty="0"/>
              <a:t>Overview of </a:t>
            </a:r>
            <a:r>
              <a:rPr lang="en-US" sz="2800" b="1" dirty="0" err="1"/>
              <a:t>Tyre</a:t>
            </a:r>
            <a:r>
              <a:rPr lang="en-US" sz="2800" b="1" dirty="0"/>
              <a:t> Industry and ISO activities</a:t>
            </a:r>
          </a:p>
          <a:p>
            <a:pPr algn="ctr"/>
            <a:endParaRPr lang="en-US" sz="2800" b="1" dirty="0"/>
          </a:p>
          <a:p>
            <a:pPr algn="ctr"/>
            <a:endParaRPr lang="en-US" sz="3200" b="1" dirty="0"/>
          </a:p>
          <a:p>
            <a:pPr algn="ctr"/>
            <a:endParaRPr lang="en-US" sz="3200" b="1" dirty="0"/>
          </a:p>
          <a:p>
            <a:pPr algn="ctr"/>
            <a:endParaRPr lang="en-US" sz="3200" b="1" dirty="0"/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GRBP - 70</a:t>
            </a:r>
            <a:r>
              <a:rPr lang="en-US" sz="3200" b="1" baseline="30000" dirty="0">
                <a:solidFill>
                  <a:schemeClr val="bg1"/>
                </a:solidFill>
              </a:rPr>
              <a:t>th</a:t>
            </a:r>
            <a:r>
              <a:rPr lang="en-US" sz="3200" b="1" dirty="0">
                <a:solidFill>
                  <a:schemeClr val="bg1"/>
                </a:solidFill>
              </a:rPr>
              <a:t> session</a:t>
            </a:r>
          </a:p>
          <a:p>
            <a:pPr algn="ctr"/>
            <a:endParaRPr lang="en-US" sz="2400" b="1" dirty="0">
              <a:solidFill>
                <a:schemeClr val="bg1"/>
              </a:solidFill>
            </a:endParaRP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Geneva</a:t>
            </a:r>
            <a:br>
              <a:rPr lang="en-US" sz="2400" b="1" dirty="0">
                <a:solidFill>
                  <a:schemeClr val="bg1"/>
                </a:solidFill>
              </a:rPr>
            </a:br>
            <a:r>
              <a:rPr lang="en-US" sz="2400" b="1" dirty="0">
                <a:solidFill>
                  <a:schemeClr val="bg1"/>
                </a:solidFill>
              </a:rPr>
              <a:t>September,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8E56C12-F237-4BF9-8CAD-5B6EB7C9D8EF}"/>
              </a:ext>
            </a:extLst>
          </p:cNvPr>
          <p:cNvSpPr/>
          <p:nvPr/>
        </p:nvSpPr>
        <p:spPr>
          <a:xfrm>
            <a:off x="76200" y="449760"/>
            <a:ext cx="3970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Submitted by the expert of ETRTO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B7D887-4005-4AEB-AC3D-1962DFA184A9}"/>
              </a:ext>
            </a:extLst>
          </p:cNvPr>
          <p:cNvSpPr/>
          <p:nvPr/>
        </p:nvSpPr>
        <p:spPr>
          <a:xfrm>
            <a:off x="4647917" y="172761"/>
            <a:ext cx="40308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u="sng" dirty="0"/>
              <a:t>Informal document </a:t>
            </a:r>
            <a:r>
              <a:rPr lang="en-GB" b="1" dirty="0"/>
              <a:t>GRBP-70-20 </a:t>
            </a:r>
            <a:endParaRPr lang="en-GB" dirty="0"/>
          </a:p>
          <a:p>
            <a:pPr algn="r"/>
            <a:r>
              <a:rPr lang="en-GB" dirty="0"/>
              <a:t>(70</a:t>
            </a:r>
            <a:r>
              <a:rPr lang="en-GB" baseline="30000" dirty="0"/>
              <a:t>th</a:t>
            </a:r>
            <a:r>
              <a:rPr lang="en-GB" dirty="0"/>
              <a:t> GRB, September 11-13, 2019, </a:t>
            </a:r>
          </a:p>
          <a:p>
            <a:pPr algn="r"/>
            <a:r>
              <a:rPr lang="en-GB"/>
              <a:t>agenda items 6 (d) and (e))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2159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2969" y="2817214"/>
            <a:ext cx="9672368" cy="3524654"/>
          </a:xfrm>
          <a:prstGeom prst="rect">
            <a:avLst/>
          </a:prstGeom>
        </p:spPr>
        <p:txBody>
          <a:bodyPr wrap="square" lIns="107287" tIns="53643" rIns="107287" bIns="53643">
            <a:spAutoFit/>
          </a:bodyPr>
          <a:lstStyle/>
          <a:p>
            <a:r>
              <a:rPr lang="en-US" sz="1900" b="1" u="sng" dirty="0">
                <a:latin typeface="Calibri" panose="020F0502020204030204" pitchFamily="34" charset="0"/>
              </a:rPr>
              <a:t>New proposed approach</a:t>
            </a:r>
            <a:r>
              <a:rPr lang="en-US" sz="1900" dirty="0">
                <a:latin typeface="Calibri" panose="020F0502020204030204" pitchFamily="34" charset="0"/>
              </a:rPr>
              <a:t>:</a:t>
            </a:r>
          </a:p>
          <a:p>
            <a:endParaRPr lang="en-US" sz="1900" i="1" dirty="0">
              <a:latin typeface="Calibri" panose="020F0502020204030204" pitchFamily="34" charset="0"/>
            </a:endParaRPr>
          </a:p>
          <a:p>
            <a:r>
              <a:rPr lang="en-US" sz="1900" i="1" dirty="0">
                <a:latin typeface="Calibri" panose="020F0502020204030204" pitchFamily="34" charset="0"/>
              </a:rPr>
              <a:t>The </a:t>
            </a:r>
            <a:r>
              <a:rPr lang="en-US" sz="1900" i="1" dirty="0" err="1">
                <a:latin typeface="Calibri" panose="020F0502020204030204" pitchFamily="34" charset="0"/>
              </a:rPr>
              <a:t>tyres</a:t>
            </a:r>
            <a:r>
              <a:rPr lang="en-US" sz="1900" i="1" dirty="0">
                <a:latin typeface="Calibri" panose="020F0502020204030204" pitchFamily="34" charset="0"/>
              </a:rPr>
              <a:t> </a:t>
            </a:r>
            <a:r>
              <a:rPr lang="en-US" sz="1900" b="1" i="1" dirty="0">
                <a:solidFill>
                  <a:srgbClr val="00B050"/>
                </a:solidFill>
                <a:latin typeface="Calibri" panose="020F0502020204030204" pitchFamily="34" charset="0"/>
              </a:rPr>
              <a:t>should be stabilized  in performance prior to testing</a:t>
            </a:r>
            <a:r>
              <a:rPr lang="en-US" sz="1900" i="1" dirty="0">
                <a:latin typeface="Calibri" panose="020F0502020204030204" pitchFamily="34" charset="0"/>
              </a:rPr>
              <a:t>, </a:t>
            </a:r>
            <a:r>
              <a:rPr lang="en-US" sz="1900" b="1" i="1" u="sng" dirty="0">
                <a:latin typeface="Calibri" panose="020F0502020204030204" pitchFamily="34" charset="0"/>
              </a:rPr>
              <a:t>which means that no evolution of the </a:t>
            </a:r>
            <a:r>
              <a:rPr lang="en-GB" b="1" i="1" u="sng" dirty="0">
                <a:sym typeface="Symbol" panose="05050102010706020507" pitchFamily="18" charset="2"/>
              </a:rPr>
              <a:t></a:t>
            </a:r>
            <a:r>
              <a:rPr lang="en-GB" b="1" baseline="-25000" dirty="0"/>
              <a:t>peak</a:t>
            </a:r>
            <a:r>
              <a:rPr lang="en-GB" b="1" u="sng" dirty="0"/>
              <a:t> /</a:t>
            </a:r>
            <a:r>
              <a:rPr lang="en-US" sz="1900" b="1" i="1" u="sng" dirty="0">
                <a:latin typeface="Calibri" panose="020F0502020204030204" pitchFamily="34" charset="0"/>
              </a:rPr>
              <a:t>BFC values in test runs should be detectable</a:t>
            </a:r>
            <a:r>
              <a:rPr lang="en-US" sz="1900" i="1" dirty="0">
                <a:latin typeface="Calibri" panose="020F0502020204030204" pitchFamily="34" charset="0"/>
              </a:rPr>
              <a:t>; in any case there will be an ex-post verification according to clauses specified in </a:t>
            </a:r>
            <a:r>
              <a:rPr lang="en-US" sz="1900" i="1" dirty="0">
                <a:solidFill>
                  <a:schemeClr val="tx2"/>
                </a:solidFill>
                <a:latin typeface="Calibri" panose="020F0502020204030204" pitchFamily="34" charset="0"/>
              </a:rPr>
              <a:t>[the test procedure]* </a:t>
            </a:r>
            <a:br>
              <a:rPr lang="en-US" sz="1900" i="1" dirty="0">
                <a:latin typeface="Calibri" panose="020F0502020204030204" pitchFamily="34" charset="0"/>
              </a:rPr>
            </a:br>
            <a:br>
              <a:rPr lang="en-US" sz="800" i="1" dirty="0">
                <a:latin typeface="Calibri" panose="020F0502020204030204" pitchFamily="34" charset="0"/>
              </a:rPr>
            </a:br>
            <a:r>
              <a:rPr lang="en-US" sz="1900" i="1" dirty="0">
                <a:latin typeface="Calibri" panose="020F0502020204030204" pitchFamily="34" charset="0"/>
              </a:rPr>
              <a:t>In all cases, </a:t>
            </a:r>
            <a:r>
              <a:rPr lang="en-US" sz="1900" i="1" dirty="0" err="1">
                <a:latin typeface="Calibri" panose="020F0502020204030204" pitchFamily="34" charset="0"/>
              </a:rPr>
              <a:t>tyre</a:t>
            </a:r>
            <a:r>
              <a:rPr lang="en-US" sz="1900" i="1" dirty="0">
                <a:latin typeface="Calibri" panose="020F0502020204030204" pitchFamily="34" charset="0"/>
              </a:rPr>
              <a:t> designed tread depth and designed tread block or rib integrity shall not change significantly with break-in, which means the pace and “severity” of the break-in needs to be carefully controlled to avoid such changes.</a:t>
            </a:r>
          </a:p>
          <a:p>
            <a:endParaRPr lang="en-US" sz="1400" i="1" dirty="0">
              <a:highlight>
                <a:srgbClr val="FFFF00"/>
              </a:highlight>
              <a:latin typeface="Calibri" panose="020F0502020204030204" pitchFamily="34" charset="0"/>
            </a:endParaRPr>
          </a:p>
          <a:p>
            <a:pPr lvl="1"/>
            <a:r>
              <a:rPr lang="en-US" sz="1600" i="1" dirty="0">
                <a:solidFill>
                  <a:schemeClr val="tx2"/>
                </a:solidFill>
                <a:latin typeface="Calibri" panose="020F0502020204030204" pitchFamily="34" charset="0"/>
              </a:rPr>
              <a:t>[</a:t>
            </a:r>
            <a:r>
              <a:rPr lang="en-US" sz="1600" b="1" i="1" dirty="0">
                <a:solidFill>
                  <a:schemeClr val="tx2"/>
                </a:solidFill>
                <a:latin typeface="Calibri" panose="020F0502020204030204" pitchFamily="34" charset="0"/>
              </a:rPr>
              <a:t>*paragraph “Validation of tests results” </a:t>
            </a:r>
            <a:r>
              <a:rPr lang="en-US" sz="1600" i="1" dirty="0">
                <a:solidFill>
                  <a:schemeClr val="tx2"/>
                </a:solidFill>
                <a:latin typeface="Calibri" panose="020F0502020204030204" pitchFamily="34" charset="0"/>
              </a:rPr>
              <a:t>– improved requirements on the Coefficient of Variation (</a:t>
            </a:r>
            <a:r>
              <a:rPr lang="en-US" sz="1600" i="1" dirty="0" err="1">
                <a:solidFill>
                  <a:schemeClr val="tx2"/>
                </a:solidFill>
                <a:latin typeface="Calibri" panose="020F0502020204030204" pitchFamily="34" charset="0"/>
              </a:rPr>
              <a:t>CoV</a:t>
            </a:r>
            <a:r>
              <a:rPr lang="en-US" sz="1600" i="1" dirty="0">
                <a:solidFill>
                  <a:schemeClr val="tx2"/>
                </a:solidFill>
                <a:latin typeface="Calibri" panose="020F0502020204030204" pitchFamily="34" charset="0"/>
              </a:rPr>
              <a:t>) of the µ</a:t>
            </a:r>
            <a:r>
              <a:rPr lang="en-US" sz="1600" i="1" baseline="-25000" dirty="0">
                <a:solidFill>
                  <a:schemeClr val="tx2"/>
                </a:solidFill>
                <a:latin typeface="Calibri" panose="020F0502020204030204" pitchFamily="34" charset="0"/>
              </a:rPr>
              <a:t>peak</a:t>
            </a:r>
            <a:r>
              <a:rPr lang="en-US" sz="1600" i="1" dirty="0">
                <a:solidFill>
                  <a:schemeClr val="tx2"/>
                </a:solidFill>
                <a:latin typeface="Calibri" panose="020F0502020204030204" pitchFamily="34" charset="0"/>
              </a:rPr>
              <a:t> /BFC values of both reference and candidate </a:t>
            </a:r>
            <a:r>
              <a:rPr lang="en-US" sz="1600" i="1" dirty="0" err="1">
                <a:solidFill>
                  <a:schemeClr val="tx2"/>
                </a:solidFill>
                <a:latin typeface="Calibri" panose="020F0502020204030204" pitchFamily="34" charset="0"/>
              </a:rPr>
              <a:t>tyres</a:t>
            </a:r>
            <a:r>
              <a:rPr lang="en-US" sz="1600" i="1" dirty="0">
                <a:solidFill>
                  <a:schemeClr val="tx2"/>
                </a:solidFill>
                <a:latin typeface="Calibri" panose="020F0502020204030204" pitchFamily="34" charset="0"/>
              </a:rPr>
              <a:t> and on the evolution of the reference </a:t>
            </a:r>
            <a:r>
              <a:rPr lang="en-US" sz="1600" i="1" dirty="0" err="1">
                <a:solidFill>
                  <a:schemeClr val="tx2"/>
                </a:solidFill>
                <a:latin typeface="Calibri" panose="020F0502020204030204" pitchFamily="34" charset="0"/>
              </a:rPr>
              <a:t>tyre</a:t>
            </a:r>
            <a:r>
              <a:rPr lang="en-US" sz="1600" i="1" dirty="0">
                <a:solidFill>
                  <a:schemeClr val="tx2"/>
                </a:solidFill>
                <a:latin typeface="Calibri" panose="020F0502020204030204" pitchFamily="34" charset="0"/>
              </a:rPr>
              <a:t> (SRTT) during the test cycles]</a:t>
            </a:r>
          </a:p>
        </p:txBody>
      </p:sp>
      <p:sp>
        <p:nvSpPr>
          <p:cNvPr id="3" name="Rectangle 2"/>
          <p:cNvSpPr/>
          <p:nvPr/>
        </p:nvSpPr>
        <p:spPr>
          <a:xfrm>
            <a:off x="233632" y="722354"/>
            <a:ext cx="8737841" cy="1801105"/>
          </a:xfrm>
          <a:prstGeom prst="rect">
            <a:avLst/>
          </a:prstGeom>
        </p:spPr>
        <p:txBody>
          <a:bodyPr wrap="square" lIns="107287" tIns="53643" rIns="107287" bIns="53643">
            <a:spAutoFit/>
          </a:bodyPr>
          <a:lstStyle/>
          <a:p>
            <a:r>
              <a:rPr lang="en-US" sz="1900" dirty="0">
                <a:latin typeface="Calibri" panose="020F0502020204030204" pitchFamily="34" charset="0"/>
              </a:rPr>
              <a:t>Tyre Break-In (conditioning) was identified as an important source of variability</a:t>
            </a:r>
          </a:p>
          <a:p>
            <a:endParaRPr lang="en-US" sz="1900" dirty="0">
              <a:latin typeface="Calibri" panose="020F0502020204030204" pitchFamily="34" charset="0"/>
            </a:endParaRPr>
          </a:p>
          <a:p>
            <a:r>
              <a:rPr lang="en-GB" b="1" u="sng" dirty="0"/>
              <a:t>Current standard</a:t>
            </a:r>
            <a:br>
              <a:rPr lang="en-GB" dirty="0"/>
            </a:br>
            <a:endParaRPr lang="en-GB" dirty="0"/>
          </a:p>
          <a:p>
            <a:r>
              <a:rPr lang="en-GB" i="1" dirty="0"/>
              <a:t>For tyre break-in, </a:t>
            </a:r>
            <a:r>
              <a:rPr lang="en-GB" b="1" i="1" dirty="0">
                <a:solidFill>
                  <a:srgbClr val="FF0000"/>
                </a:solidFill>
              </a:rPr>
              <a:t>two braking runs </a:t>
            </a:r>
            <a:r>
              <a:rPr lang="en-GB" i="1" dirty="0"/>
              <a:t>shall be performed under the load, pressure and speed as specified</a:t>
            </a:r>
            <a:endParaRPr lang="en-US" sz="1900" i="1" dirty="0"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301" y="131934"/>
            <a:ext cx="7988899" cy="477666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</a:rPr>
              <a:t>TYRE BREAK-IN (CONDITIONING)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133EB3-AC80-45B3-A7AD-F32BEDE423C9}"/>
              </a:ext>
            </a:extLst>
          </p:cNvPr>
          <p:cNvSpPr txBox="1"/>
          <p:nvPr/>
        </p:nvSpPr>
        <p:spPr>
          <a:xfrm>
            <a:off x="3390900" y="2309619"/>
            <a:ext cx="1386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Not enough!</a:t>
            </a:r>
            <a:endParaRPr lang="it-IT" b="1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361E3AC-694A-4555-BCFC-28CFEA95D5F4}"/>
              </a:ext>
            </a:extLst>
          </p:cNvPr>
          <p:cNvCxnSpPr>
            <a:cxnSpLocks/>
          </p:cNvCxnSpPr>
          <p:nvPr/>
        </p:nvCxnSpPr>
        <p:spPr>
          <a:xfrm flipH="1" flipV="1">
            <a:off x="3200400" y="2233420"/>
            <a:ext cx="381000" cy="7619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D30FCB17-CB36-411A-857A-8184FB2771E3}"/>
              </a:ext>
            </a:extLst>
          </p:cNvPr>
          <p:cNvSpPr/>
          <p:nvPr/>
        </p:nvSpPr>
        <p:spPr>
          <a:xfrm>
            <a:off x="4267200" y="6343299"/>
            <a:ext cx="5442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Note: “how” operationally stabilizing the </a:t>
            </a:r>
            <a:r>
              <a:rPr lang="en-US" sz="1200" dirty="0" err="1"/>
              <a:t>tyre</a:t>
            </a:r>
            <a:r>
              <a:rPr lang="en-US" sz="1200" dirty="0"/>
              <a:t> (on road driving, drum,…)is left to each company, being also dependent on internal practices and </a:t>
            </a:r>
            <a:r>
              <a:rPr lang="en-US" sz="1200" dirty="0" err="1"/>
              <a:t>tyre</a:t>
            </a:r>
            <a:r>
              <a:rPr lang="en-US" sz="1200" dirty="0"/>
              <a:t> constructions.</a:t>
            </a:r>
          </a:p>
        </p:txBody>
      </p:sp>
    </p:spTree>
    <p:extLst>
      <p:ext uri="{BB962C8B-B14F-4D97-AF65-F5344CB8AC3E}">
        <p14:creationId xmlns:p14="http://schemas.microsoft.com/office/powerpoint/2010/main" val="16719630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248" y="789024"/>
            <a:ext cx="9767732" cy="5330276"/>
          </a:xfrm>
          <a:prstGeom prst="rect">
            <a:avLst/>
          </a:prstGeom>
        </p:spPr>
        <p:txBody>
          <a:bodyPr wrap="square" lIns="107287" tIns="53643" rIns="107287" bIns="53643">
            <a:spAutoFit/>
          </a:bodyPr>
          <a:lstStyle/>
          <a:p>
            <a:pPr marL="335270" indent="-335270">
              <a:buFont typeface="Wingdings" panose="05000000000000000000" pitchFamily="2" charset="2"/>
              <a:buChar char="Ø"/>
            </a:pPr>
            <a:r>
              <a:rPr lang="en-US" sz="2000" dirty="0">
                <a:latin typeface="+mj-lt"/>
                <a:ea typeface="Calibri"/>
                <a:cs typeface="Times New Roman"/>
              </a:rPr>
              <a:t>In the current method, the grip of the track can be controlled with one of two criteria </a:t>
            </a:r>
            <a:br>
              <a:rPr lang="en-US" sz="2000" dirty="0">
                <a:latin typeface="+mj-lt"/>
                <a:ea typeface="Calibri"/>
                <a:cs typeface="Times New Roman"/>
              </a:rPr>
            </a:br>
            <a:r>
              <a:rPr lang="en-US" sz="2000" dirty="0">
                <a:latin typeface="+mj-lt"/>
                <a:ea typeface="Calibri"/>
                <a:cs typeface="Times New Roman"/>
              </a:rPr>
              <a:t>BPN  </a:t>
            </a:r>
            <a:r>
              <a:rPr lang="en-US" sz="3200" b="1" baseline="-25000" dirty="0">
                <a:latin typeface="+mj-lt"/>
                <a:ea typeface="Calibri"/>
                <a:cs typeface="Times New Roman"/>
              </a:rPr>
              <a:t>[42-60]</a:t>
            </a:r>
            <a:r>
              <a:rPr lang="en-US" sz="3200" dirty="0">
                <a:latin typeface="+mj-lt"/>
                <a:ea typeface="Calibri"/>
                <a:cs typeface="Times New Roman"/>
              </a:rPr>
              <a:t> </a:t>
            </a:r>
            <a:r>
              <a:rPr lang="en-US" sz="2000" dirty="0">
                <a:latin typeface="+mj-lt"/>
                <a:ea typeface="Calibri"/>
                <a:cs typeface="Times New Roman"/>
              </a:rPr>
              <a:t>or  </a:t>
            </a:r>
            <a:r>
              <a:rPr lang="en-US" sz="2800" dirty="0">
                <a:latin typeface="Symbol" panose="05050102010706020507" pitchFamily="18" charset="2"/>
                <a:ea typeface="Calibri"/>
                <a:cs typeface="Times New Roman"/>
              </a:rPr>
              <a:t>m</a:t>
            </a:r>
            <a:r>
              <a:rPr lang="en-US" sz="2800" dirty="0">
                <a:latin typeface="+mj-lt"/>
                <a:ea typeface="Calibri"/>
                <a:cs typeface="Times New Roman"/>
              </a:rPr>
              <a:t> </a:t>
            </a:r>
            <a:r>
              <a:rPr lang="en-US" sz="2800" baseline="-25000" dirty="0">
                <a:latin typeface="+mj-lt"/>
                <a:ea typeface="Calibri"/>
                <a:cs typeface="Times New Roman"/>
              </a:rPr>
              <a:t>SRTT14”</a:t>
            </a:r>
            <a:r>
              <a:rPr lang="en-US" sz="2800" b="1" dirty="0">
                <a:latin typeface="+mj-lt"/>
                <a:ea typeface="Calibri"/>
                <a:cs typeface="Times New Roman"/>
              </a:rPr>
              <a:t> </a:t>
            </a:r>
            <a:r>
              <a:rPr lang="en-US" sz="2800" b="1" baseline="-25000" dirty="0">
                <a:latin typeface="+mj-lt"/>
                <a:ea typeface="Calibri"/>
                <a:cs typeface="Times New Roman"/>
              </a:rPr>
              <a:t>[0,6-0,8]</a:t>
            </a:r>
            <a:br>
              <a:rPr lang="en-US" sz="2800" b="1" baseline="-25000" dirty="0">
                <a:latin typeface="+mj-lt"/>
                <a:ea typeface="Calibri"/>
                <a:cs typeface="Times New Roman"/>
              </a:rPr>
            </a:br>
            <a:br>
              <a:rPr lang="en-US" sz="2800" b="1" baseline="-25000" dirty="0">
                <a:latin typeface="+mj-lt"/>
                <a:ea typeface="Calibri"/>
                <a:cs typeface="Times New Roman"/>
              </a:rPr>
            </a:br>
            <a:br>
              <a:rPr lang="en-US" sz="2800" b="1" baseline="-25000" dirty="0">
                <a:latin typeface="+mj-lt"/>
                <a:ea typeface="Calibri"/>
                <a:cs typeface="Times New Roman"/>
              </a:rPr>
            </a:br>
            <a:r>
              <a:rPr lang="en-US" sz="2000" dirty="0">
                <a:latin typeface="+mj-lt"/>
                <a:ea typeface="Calibri"/>
                <a:cs typeface="Times New Roman"/>
              </a:rPr>
              <a:t>Anyhow there is </a:t>
            </a:r>
            <a:r>
              <a:rPr lang="en-US" sz="2000" b="1" u="sng" dirty="0">
                <a:solidFill>
                  <a:srgbClr val="0000FF"/>
                </a:solidFill>
                <a:latin typeface="+mj-lt"/>
                <a:ea typeface="Calibri"/>
                <a:cs typeface="Times New Roman"/>
              </a:rPr>
              <a:t>no correlation between the 2 criteria</a:t>
            </a:r>
            <a:r>
              <a:rPr lang="en-US" sz="2000" dirty="0">
                <a:latin typeface="+mj-lt"/>
                <a:ea typeface="Calibri"/>
                <a:cs typeface="Times New Roman"/>
              </a:rPr>
              <a:t> </a:t>
            </a:r>
            <a:r>
              <a:rPr lang="en-US" sz="2000" dirty="0">
                <a:latin typeface="+mj-lt"/>
                <a:ea typeface="Calibri"/>
                <a:cs typeface="Times New Roman"/>
                <a:sym typeface="Wingdings" panose="05000000000000000000" pitchFamily="2" charset="2"/>
              </a:rPr>
              <a:t> </a:t>
            </a:r>
            <a:r>
              <a:rPr lang="en-US" sz="2000" dirty="0">
                <a:latin typeface="+mj-lt"/>
                <a:ea typeface="Calibri"/>
                <a:cs typeface="Times New Roman"/>
              </a:rPr>
              <a:t>this point is an important source of variability between different test centers.</a:t>
            </a:r>
            <a:br>
              <a:rPr lang="en-US" sz="2000" dirty="0">
                <a:latin typeface="+mj-lt"/>
                <a:ea typeface="Calibri"/>
                <a:cs typeface="Times New Roman"/>
              </a:rPr>
            </a:br>
            <a:br>
              <a:rPr lang="en-US" sz="2000" dirty="0">
                <a:latin typeface="+mj-lt"/>
                <a:ea typeface="Calibri"/>
                <a:cs typeface="Times New Roman"/>
              </a:rPr>
            </a:br>
            <a:r>
              <a:rPr lang="en-US" sz="2000" dirty="0">
                <a:latin typeface="+mj-lt"/>
                <a:ea typeface="Calibri"/>
                <a:cs typeface="Times New Roman"/>
              </a:rPr>
              <a:t>Also the reference </a:t>
            </a:r>
            <a:r>
              <a:rPr lang="en-US" sz="2000" dirty="0" err="1">
                <a:latin typeface="+mj-lt"/>
                <a:ea typeface="Calibri"/>
                <a:cs typeface="Times New Roman"/>
              </a:rPr>
              <a:t>tyre</a:t>
            </a:r>
            <a:r>
              <a:rPr lang="en-US" sz="2000" dirty="0">
                <a:latin typeface="+mj-lt"/>
                <a:ea typeface="Calibri"/>
                <a:cs typeface="Times New Roman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+mj-lt"/>
                <a:ea typeface="Calibri"/>
                <a:cs typeface="Times New Roman"/>
              </a:rPr>
              <a:t>SRTT14’’ will be discontinued</a:t>
            </a:r>
            <a:br>
              <a:rPr lang="en-US" sz="2000" b="1" dirty="0">
                <a:solidFill>
                  <a:srgbClr val="FF0000"/>
                </a:solidFill>
                <a:latin typeface="+mj-lt"/>
                <a:ea typeface="Calibri"/>
                <a:cs typeface="Times New Roman"/>
              </a:rPr>
            </a:br>
            <a:endParaRPr lang="en-US" sz="2000" b="1" dirty="0">
              <a:solidFill>
                <a:srgbClr val="FF0000"/>
              </a:solidFill>
              <a:latin typeface="+mj-lt"/>
              <a:ea typeface="Calibri"/>
              <a:cs typeface="Times New Roman"/>
            </a:endParaRPr>
          </a:p>
          <a:p>
            <a:endParaRPr lang="en-US" sz="2000" dirty="0">
              <a:latin typeface="+mj-lt"/>
              <a:ea typeface="Calibri"/>
              <a:cs typeface="Times New Roman"/>
            </a:endParaRPr>
          </a:p>
          <a:p>
            <a:pPr marL="335270" indent="-335270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0000FF"/>
                </a:solidFill>
                <a:latin typeface="+mj-lt"/>
                <a:cs typeface="Calibri" panose="020F0502020204030204" pitchFamily="34" charset="0"/>
              </a:rPr>
              <a:t>SRTT 16’’ will be used NOT ONLY AS REFERENCE TYRE, BUT ALSO FOR TRACK VALIDATION IN PLACE OF [SRTT 14 or BPN] </a:t>
            </a:r>
          </a:p>
          <a:p>
            <a:pPr marL="1408136" lvl="2" indent="-335270">
              <a:buFont typeface="Wingdings" panose="05000000000000000000" pitchFamily="2" charset="2"/>
              <a:buChar char=""/>
            </a:pPr>
            <a:r>
              <a:rPr lang="en-US" b="1" dirty="0">
                <a:solidFill>
                  <a:srgbClr val="00B050"/>
                </a:solidFill>
                <a:latin typeface="+mj-lt"/>
                <a:cs typeface="Calibri" panose="020F0502020204030204" pitchFamily="34" charset="0"/>
              </a:rPr>
              <a:t>Replacement of SRTT14 and discontinuation of BPN measurement</a:t>
            </a:r>
          </a:p>
          <a:p>
            <a:pPr marL="1408136" lvl="2" indent="-335270">
              <a:buFont typeface="Wingdings" panose="05000000000000000000" pitchFamily="2" charset="2"/>
              <a:buChar char=""/>
            </a:pPr>
            <a:r>
              <a:rPr lang="en-US" b="1" dirty="0">
                <a:solidFill>
                  <a:srgbClr val="00B050"/>
                </a:solidFill>
                <a:latin typeface="+mj-lt"/>
                <a:cs typeface="Calibri" panose="020F0502020204030204" pitchFamily="34" charset="0"/>
              </a:rPr>
              <a:t>A source of variability eliminated</a:t>
            </a:r>
          </a:p>
          <a:p>
            <a:pPr>
              <a:spcAft>
                <a:spcPts val="1173"/>
              </a:spcAft>
              <a:tabLst>
                <a:tab pos="536433" algn="l"/>
              </a:tabLst>
            </a:pPr>
            <a:endParaRPr lang="en-US" sz="2000" b="1" dirty="0">
              <a:latin typeface="+mj-lt"/>
              <a:ea typeface="Calibri"/>
              <a:cs typeface="Times New Roman"/>
            </a:endParaRPr>
          </a:p>
          <a:p>
            <a:pPr marL="402325" indent="-402325">
              <a:spcAft>
                <a:spcPts val="1173"/>
              </a:spcAft>
              <a:buFont typeface="Arial"/>
              <a:buChar char="•"/>
              <a:tabLst>
                <a:tab pos="536433" algn="l"/>
              </a:tabLst>
            </a:pPr>
            <a:r>
              <a:rPr lang="en-US" sz="2000" b="1" dirty="0">
                <a:latin typeface="+mj-lt"/>
                <a:ea typeface="Calibri"/>
                <a:cs typeface="Times New Roman"/>
              </a:rPr>
              <a:t>agreement for friction range </a:t>
            </a:r>
            <a:r>
              <a:rPr lang="en-US" sz="2000" b="1" i="1" dirty="0">
                <a:latin typeface="+mj-lt"/>
                <a:ea typeface="Calibri"/>
                <a:cs typeface="Times New Roman"/>
              </a:rPr>
              <a:t>  </a:t>
            </a:r>
            <a:r>
              <a:rPr lang="en-US" sz="2800" b="1" dirty="0">
                <a:latin typeface="Symbol" panose="05050102010706020507" pitchFamily="18" charset="2"/>
                <a:ea typeface="Calibri"/>
                <a:cs typeface="Times New Roman"/>
              </a:rPr>
              <a:t>m</a:t>
            </a:r>
            <a:r>
              <a:rPr lang="en-US" sz="2400" b="1" dirty="0">
                <a:latin typeface="+mj-lt"/>
                <a:ea typeface="Calibri"/>
                <a:cs typeface="Times New Roman"/>
              </a:rPr>
              <a:t> </a:t>
            </a:r>
            <a:r>
              <a:rPr lang="en-US" sz="2400" b="1" baseline="-25000" dirty="0">
                <a:latin typeface="+mj-lt"/>
                <a:ea typeface="Calibri"/>
                <a:cs typeface="Times New Roman"/>
              </a:rPr>
              <a:t>SRTT16”</a:t>
            </a:r>
            <a:r>
              <a:rPr lang="en-US" sz="2400" b="1" dirty="0">
                <a:latin typeface="+mj-lt"/>
                <a:ea typeface="Calibri"/>
                <a:cs typeface="Times New Roman"/>
              </a:rPr>
              <a:t>  [0.65 ; 0.90 ]</a:t>
            </a:r>
          </a:p>
        </p:txBody>
      </p:sp>
      <p:sp>
        <p:nvSpPr>
          <p:cNvPr id="4" name="Rectangle 3"/>
          <p:cNvSpPr/>
          <p:nvPr/>
        </p:nvSpPr>
        <p:spPr>
          <a:xfrm>
            <a:off x="166384" y="276492"/>
            <a:ext cx="1678352" cy="462277"/>
          </a:xfrm>
          <a:prstGeom prst="rect">
            <a:avLst/>
          </a:prstGeom>
        </p:spPr>
        <p:txBody>
          <a:bodyPr wrap="none" lIns="107287" tIns="53643" rIns="107287" bIns="53643">
            <a:spAutoFit/>
          </a:bodyPr>
          <a:lstStyle/>
          <a:p>
            <a:r>
              <a:rPr lang="en-US" sz="2300" b="1" dirty="0">
                <a:latin typeface="Calibri" panose="020F0502020204030204" pitchFamily="34" charset="0"/>
              </a:rPr>
              <a:t>TRACK GRIP</a:t>
            </a:r>
            <a:endParaRPr lang="en-US" sz="23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811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5982030" cy="539221"/>
          </a:xfrm>
          <a:prstGeom prst="rect">
            <a:avLst/>
          </a:prstGeom>
        </p:spPr>
        <p:txBody>
          <a:bodyPr wrap="none" lIns="107287" tIns="53643" rIns="107287" bIns="53643">
            <a:spAutoFit/>
          </a:bodyPr>
          <a:lstStyle/>
          <a:p>
            <a:r>
              <a:rPr lang="en-US" sz="2800" b="1" dirty="0">
                <a:latin typeface="Calibri" panose="020F0502020204030204" pitchFamily="34" charset="0"/>
              </a:rPr>
              <a:t>TYRE TYPOLOGIES / Track Temperature</a:t>
            </a:r>
            <a:endParaRPr lang="en-US" sz="2800" dirty="0">
              <a:latin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12401" y="3789908"/>
            <a:ext cx="16028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Normal tires are designed to perform best in warm weather and are </a:t>
            </a:r>
            <a:r>
              <a:rPr lang="en-US" sz="1200" b="1" dirty="0">
                <a:solidFill>
                  <a:srgbClr val="009900"/>
                </a:solidFill>
              </a:rPr>
              <a:t>not typically used at low temperature</a:t>
            </a:r>
            <a:endParaRPr lang="en-GB" sz="1200" b="1" dirty="0">
              <a:solidFill>
                <a:srgbClr val="0099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794741" y="3733800"/>
            <a:ext cx="16685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Severe Snow tires are designed to perform best in severe cold weather conditions and are </a:t>
            </a:r>
            <a:r>
              <a:rPr lang="en-US" sz="1200" b="1" dirty="0">
                <a:solidFill>
                  <a:srgbClr val="0070C0"/>
                </a:solidFill>
              </a:rPr>
              <a:t>not typically used during extended warm weather conditions</a:t>
            </a:r>
            <a:endParaRPr lang="en-GB" sz="1200" b="1" dirty="0">
              <a:solidFill>
                <a:srgbClr val="0070C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35134" y="3733800"/>
            <a:ext cx="179687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guarantee the min snow traction of a Severe Snow (Winter) tire. They are </a:t>
            </a:r>
            <a:r>
              <a:rPr lang="en-US" sz="1200" b="1" dirty="0">
                <a:solidFill>
                  <a:srgbClr val="C00000"/>
                </a:solidFill>
              </a:rPr>
              <a:t>also designed to operate at higher temperatures</a:t>
            </a:r>
            <a:r>
              <a:rPr lang="en-US" sz="1200" dirty="0"/>
              <a:t>, without the typical traction limitations of Severe Snow (Winter) tires</a:t>
            </a:r>
            <a:endParaRPr lang="en-GB" sz="1200" dirty="0"/>
          </a:p>
        </p:txBody>
      </p:sp>
      <p:sp>
        <p:nvSpPr>
          <p:cNvPr id="8" name="Rectangle 7"/>
          <p:cNvSpPr/>
          <p:nvPr/>
        </p:nvSpPr>
        <p:spPr>
          <a:xfrm>
            <a:off x="3547674" y="3657600"/>
            <a:ext cx="202458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intended to perform across most temperature ranges.</a:t>
            </a:r>
            <a:br>
              <a:rPr lang="en-US" sz="1200" dirty="0"/>
            </a:br>
            <a:r>
              <a:rPr lang="en-US" sz="1200" dirty="0"/>
              <a:t>They are designed also for use in lower temperatures but not at the level of a Severe Snow (Winter) tire. They </a:t>
            </a:r>
            <a:r>
              <a:rPr lang="en-US" sz="1200" b="1" dirty="0">
                <a:solidFill>
                  <a:srgbClr val="C00000"/>
                </a:solidFill>
              </a:rPr>
              <a:t>can operate at higher temperatures</a:t>
            </a:r>
            <a:r>
              <a:rPr lang="en-US" sz="1200" dirty="0"/>
              <a:t>, without the typical limitations of Severe Snow (Winter) tires</a:t>
            </a:r>
            <a:endParaRPr lang="en-GB" sz="1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53"/>
          <a:stretch/>
        </p:blipFill>
        <p:spPr bwMode="auto">
          <a:xfrm>
            <a:off x="5847149" y="1676400"/>
            <a:ext cx="1772851" cy="1567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741" y="1676400"/>
            <a:ext cx="1607902" cy="2028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99219" y="539221"/>
            <a:ext cx="93495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3 different typologies of </a:t>
            </a:r>
            <a:r>
              <a:rPr lang="en-US" dirty="0" err="1">
                <a:latin typeface="Calibri" panose="020F0502020204030204" pitchFamily="34" charset="0"/>
              </a:rPr>
              <a:t>tyres</a:t>
            </a:r>
            <a:r>
              <a:rPr lang="en-US" dirty="0">
                <a:latin typeface="Calibri" panose="020F0502020204030204" pitchFamily="34" charset="0"/>
              </a:rPr>
              <a:t> should be treated differently within the wet grip test procedure</a:t>
            </a:r>
          </a:p>
        </p:txBody>
      </p:sp>
      <p:sp>
        <p:nvSpPr>
          <p:cNvPr id="10" name="Rectangle 9"/>
          <p:cNvSpPr/>
          <p:nvPr/>
        </p:nvSpPr>
        <p:spPr>
          <a:xfrm>
            <a:off x="5686857" y="1091643"/>
            <a:ext cx="39419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Calibri" panose="020F0502020204030204" pitchFamily="34" charset="0"/>
              </a:rPr>
              <a:t>Snow for use in severe snow conditions</a:t>
            </a:r>
          </a:p>
          <a:p>
            <a:pPr algn="ctr"/>
            <a:r>
              <a:rPr lang="en-US" b="1" dirty="0">
                <a:solidFill>
                  <a:srgbClr val="0070C0"/>
                </a:solidFill>
                <a:latin typeface="Calibri" panose="020F0502020204030204" pitchFamily="34" charset="0"/>
              </a:rPr>
              <a:t>M+S and 3PMSF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85662" y="1030069"/>
            <a:ext cx="1824538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Calibri" panose="020F0502020204030204" pitchFamily="34" charset="0"/>
              </a:rPr>
              <a:t>Snow</a:t>
            </a:r>
          </a:p>
          <a:p>
            <a:pPr algn="ctr"/>
            <a:r>
              <a:rPr lang="en-US" b="1" dirty="0">
                <a:solidFill>
                  <a:srgbClr val="C00000"/>
                </a:solidFill>
                <a:latin typeface="Calibri" panose="020F0502020204030204" pitchFamily="34" charset="0"/>
              </a:rPr>
              <a:t>M+S - </a:t>
            </a:r>
            <a:r>
              <a:rPr lang="en-US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not</a:t>
            </a:r>
            <a:r>
              <a:rPr lang="en-US" b="1" dirty="0">
                <a:solidFill>
                  <a:srgbClr val="C00000"/>
                </a:solidFill>
                <a:latin typeface="Calibri" panose="020F0502020204030204" pitchFamily="34" charset="0"/>
              </a:rPr>
              <a:t> 3PMSF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54687" y="1066800"/>
            <a:ext cx="1817721" cy="5169932"/>
          </a:xfrm>
          <a:prstGeom prst="rect">
            <a:avLst/>
          </a:prstGeom>
          <a:noFill/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3468216" y="1074182"/>
            <a:ext cx="2104044" cy="5162550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5686857" y="1074182"/>
            <a:ext cx="3914343" cy="5162550"/>
          </a:xfrm>
          <a:prstGeom prst="rect">
            <a:avLst/>
          </a:prstGeom>
          <a:noFill/>
          <a:ln w="508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2101909" y="5867400"/>
            <a:ext cx="973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9900"/>
                </a:solidFill>
              </a:rPr>
              <a:t>12-35 ˚C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114341" y="5849719"/>
            <a:ext cx="8034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C00000"/>
                </a:solidFill>
              </a:rPr>
              <a:t>5-35˚C</a:t>
            </a:r>
          </a:p>
          <a:p>
            <a:r>
              <a:rPr lang="en-GB" b="1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340900" y="5840194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70C0"/>
                </a:solidFill>
              </a:rPr>
              <a:t>5-20 ˚C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808" y="1676400"/>
            <a:ext cx="16764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006"/>
          <a:stretch/>
        </p:blipFill>
        <p:spPr bwMode="auto">
          <a:xfrm>
            <a:off x="3657600" y="1714500"/>
            <a:ext cx="1695450" cy="1529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9525" y="5608499"/>
            <a:ext cx="15498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WET GRIP test</a:t>
            </a:r>
          </a:p>
          <a:p>
            <a:r>
              <a:rPr lang="en-GB" b="1" dirty="0"/>
              <a:t>CONDITIONS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772208" y="6248400"/>
            <a:ext cx="80575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each </a:t>
            </a:r>
            <a:r>
              <a:rPr lang="en-US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tyre</a:t>
            </a:r>
            <a:r>
              <a:rPr lang="en-US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typology has its own behavior vs friction &amp; temperature</a:t>
            </a:r>
          </a:p>
          <a:p>
            <a:pPr lvl="0"/>
            <a:r>
              <a:rPr lang="en-US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specific /different </a:t>
            </a:r>
            <a:r>
              <a:rPr lang="en-US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correction formulas and coefficients shall be applied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099574" y="5608499"/>
            <a:ext cx="8722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rgbClr val="009900"/>
                </a:solidFill>
              </a:rPr>
              <a:t>T ref = 20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080774" y="5608499"/>
            <a:ext cx="8722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rgbClr val="C00000"/>
                </a:solidFill>
              </a:rPr>
              <a:t>T ref = 15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357374" y="5562600"/>
            <a:ext cx="8722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rgbClr val="0070C0"/>
                </a:solidFill>
              </a:rPr>
              <a:t>T ref = 10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866199" y="3244073"/>
            <a:ext cx="163448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</a:t>
            </a:r>
            <a:r>
              <a:rPr lang="en-GB" dirty="0"/>
              <a:t> ALL SEASON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570282" y="3244073"/>
            <a:ext cx="175945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USA</a:t>
            </a:r>
            <a:r>
              <a:rPr lang="en-GB" dirty="0"/>
              <a:t> ALL SEASON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12025" y="1080016"/>
            <a:ext cx="8996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solidFill>
                  <a:srgbClr val="009900"/>
                </a:solidFill>
              </a:rPr>
              <a:t>Normal</a:t>
            </a:r>
          </a:p>
          <a:p>
            <a:pPr algn="ctr"/>
            <a:r>
              <a:rPr lang="en-GB" b="1" dirty="0">
                <a:solidFill>
                  <a:srgbClr val="009900"/>
                </a:solidFill>
              </a:rPr>
              <a:t>-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52400" y="5562600"/>
            <a:ext cx="9448800" cy="0"/>
          </a:xfrm>
          <a:prstGeom prst="line">
            <a:avLst/>
          </a:prstGeom>
          <a:ln w="317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525" y="1066800"/>
            <a:ext cx="16102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R117 category of use / markings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99219" y="1666964"/>
            <a:ext cx="9448800" cy="0"/>
          </a:xfrm>
          <a:prstGeom prst="line">
            <a:avLst/>
          </a:prstGeom>
          <a:ln w="317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874" y="1351581"/>
            <a:ext cx="255266" cy="2864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14281" y="3205133"/>
            <a:ext cx="14308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b="1" dirty="0"/>
              <a:t>Commercial name</a:t>
            </a:r>
          </a:p>
        </p:txBody>
      </p:sp>
    </p:spTree>
    <p:extLst>
      <p:ext uri="{BB962C8B-B14F-4D97-AF65-F5344CB8AC3E}">
        <p14:creationId xmlns:p14="http://schemas.microsoft.com/office/powerpoint/2010/main" val="7293656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79681" y="3258965"/>
            <a:ext cx="4291265" cy="985497"/>
          </a:xfrm>
          <a:prstGeom prst="rect">
            <a:avLst/>
          </a:prstGeom>
        </p:spPr>
        <p:txBody>
          <a:bodyPr wrap="square" lIns="107287" tIns="53643" rIns="107287" bIns="53643">
            <a:spAutoFit/>
          </a:bodyPr>
          <a:lstStyle/>
          <a:p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The temperature (especially the low temperature for normal </a:t>
            </a:r>
            <a:r>
              <a:rPr lang="en-US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tyres</a:t>
            </a: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) has also an influence (even if lower than the grip)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276" y="971344"/>
            <a:ext cx="2790310" cy="1951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998" y="971344"/>
            <a:ext cx="2799710" cy="1988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79975" y="3305131"/>
                <a:ext cx="4637910" cy="1016275"/>
              </a:xfrm>
              <a:prstGeom prst="rect">
                <a:avLst/>
              </a:prstGeom>
            </p:spPr>
            <p:txBody>
              <a:bodyPr wrap="square" lIns="107287" tIns="53643" rIns="107287" bIns="53643">
                <a:spAutoFit/>
              </a:bodyPr>
              <a:lstStyle/>
              <a:p>
                <a:r>
                  <a:rPr lang="en-US" sz="19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The grip of the track has a strong influence</a:t>
                </a:r>
                <a:br>
                  <a:rPr lang="en-US" sz="1900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br>
                  <a:rPr lang="en-US" sz="1100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The MTD (Mean Texture Depth) has also a minor influence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4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m:t>d</m:t>
                      </m:r>
                      <m:r>
                        <a:rPr lang="en-US" sz="1400" b="1" i="1" dirty="0">
                          <a:solidFill>
                            <a:srgbClr val="0000FF"/>
                          </a:solidFill>
                          <a:latin typeface="Cambria Math"/>
                          <a:sym typeface="Symbol"/>
                        </a:rPr>
                        <m:t></m:t>
                      </m:r>
                      <m:r>
                        <m:rPr>
                          <m:nor/>
                        </m:rPr>
                        <a:rPr lang="en-US" sz="1400" b="1" dirty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  <a:sym typeface="Symbol"/>
                        </a:rPr>
                        <m:t>MTD</m:t>
                      </m:r>
                    </m:oMath>
                  </m:oMathPara>
                </a14:m>
                <a:endParaRPr lang="en-US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975" y="3305131"/>
                <a:ext cx="4637910" cy="1016275"/>
              </a:xfrm>
              <a:prstGeom prst="rect">
                <a:avLst/>
              </a:prstGeom>
              <a:blipFill>
                <a:blip r:embed="rId4"/>
                <a:stretch>
                  <a:fillRect l="-920" t="-239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447800" y="2653404"/>
                <a:ext cx="2508622" cy="539221"/>
              </a:xfrm>
              <a:prstGeom prst="rect">
                <a:avLst/>
              </a:prstGeom>
              <a:noFill/>
            </p:spPr>
            <p:txBody>
              <a:bodyPr wrap="square" lIns="107287" tIns="53643" rIns="107287" bIns="53643" rtlCol="0">
                <a:spAutoFit/>
              </a:bodyPr>
              <a:lstStyle>
                <a:defPPr>
                  <a:defRPr lang="en-US"/>
                </a:defPPr>
                <a:lvl1pPr algn="ctr">
                  <a:defRPr sz="1400" b="1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defRPr>
                </a:lvl1pPr>
              </a:lstStyle>
              <a:p>
                <a:r>
                  <a:rPr lang="en-US" dirty="0"/>
                  <a:t>µ(</a:t>
                </a:r>
                <a:r>
                  <a:rPr lang="en-US" dirty="0" err="1"/>
                  <a:t>tyre</a:t>
                </a:r>
                <a:r>
                  <a:rPr lang="en-US" dirty="0"/>
                  <a:t>) vs track grip µ(SRTT16)</a:t>
                </a:r>
              </a:p>
              <a:p>
                <a:r>
                  <a:rPr lang="en-US" dirty="0"/>
                  <a:t>~ linear </a:t>
                </a:r>
                <a:r>
                  <a:rPr lang="en-US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sym typeface="Symbol"/>
                      </a:rPr>
                      <m:t>𝒂</m:t>
                    </m:r>
                    <m:r>
                      <a:rPr lang="en-GB" i="1" dirty="0">
                        <a:latin typeface="Cambria Math"/>
                        <a:sym typeface="Symbol"/>
                      </a:rPr>
                      <m:t> </m:t>
                    </m:r>
                    <m:r>
                      <a:rPr lang="en-US" i="1" dirty="0">
                        <a:solidFill>
                          <a:srgbClr val="0000FF"/>
                        </a:solidFill>
                        <a:latin typeface="Cambria Math"/>
                        <a:sym typeface="Symbol"/>
                      </a:rPr>
                      <m:t>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FF"/>
                        </a:solidFill>
                      </a:rPr>
                      <m:t>μ</m:t>
                    </m:r>
                    <m:r>
                      <m:rPr>
                        <m:nor/>
                      </m:rPr>
                      <a:rPr lang="en-GB" dirty="0">
                        <a:solidFill>
                          <a:srgbClr val="0000FF"/>
                        </a:solidFill>
                      </a:rPr>
                      <m:t>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2653404"/>
                <a:ext cx="2508622" cy="539221"/>
              </a:xfrm>
              <a:prstGeom prst="rect">
                <a:avLst/>
              </a:prstGeom>
              <a:blipFill>
                <a:blip r:embed="rId5"/>
                <a:stretch>
                  <a:fillRect b="-1011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549328" y="2705185"/>
                <a:ext cx="2462198" cy="544030"/>
              </a:xfrm>
              <a:prstGeom prst="rect">
                <a:avLst/>
              </a:prstGeom>
              <a:noFill/>
            </p:spPr>
            <p:txBody>
              <a:bodyPr wrap="square" lIns="107287" tIns="53643" rIns="107287" bIns="53643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µ(</a:t>
                </a:r>
                <a:r>
                  <a:rPr lang="en-US" sz="1400" b="1" dirty="0" err="1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tyre</a:t>
                </a:r>
                <a:r>
                  <a:rPr lang="en-US" sz="14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) vs Track temperature T </a:t>
                </a:r>
              </a:p>
              <a:p>
                <a:pPr algn="ctr"/>
                <a:r>
                  <a:rPr lang="en-US" sz="14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~ quadratic </a:t>
                </a:r>
                <a:r>
                  <a:rPr lang="en-US" sz="14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4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</a:rPr>
                      <m:t>b</m:t>
                    </m:r>
                    <m:r>
                      <m:rPr>
                        <m:nor/>
                      </m:rPr>
                      <a:rPr lang="en-GB" sz="14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1400" b="1" dirty="0">
                        <a:solidFill>
                          <a:srgbClr val="0000FF"/>
                        </a:solidFill>
                        <a:latin typeface="Calibri" panose="020F0502020204030204" pitchFamily="34" charset="0"/>
                        <a:sym typeface="Symbol"/>
                      </a:rPr>
                      <m:t></m:t>
                    </m:r>
                    <m:r>
                      <m:rPr>
                        <m:nor/>
                      </m:rPr>
                      <a:rPr lang="en-US" sz="1400" b="1" dirty="0">
                        <a:solidFill>
                          <a:srgbClr val="0000FF"/>
                        </a:solidFill>
                        <a:latin typeface="Calibri" panose="020F0502020204030204" pitchFamily="34" charset="0"/>
                      </a:rPr>
                      <m:t>T</m:t>
                    </m:r>
                    <m:r>
                      <m:rPr>
                        <m:nor/>
                      </m:rPr>
                      <a:rPr lang="en-GB" sz="1400" b="1" dirty="0">
                        <a:solidFill>
                          <a:srgbClr val="0000FF"/>
                        </a:solidFill>
                        <a:latin typeface="Calibri" panose="020F050202020403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1400" b="1" dirty="0">
                        <a:solidFill>
                          <a:srgbClr val="0000FF"/>
                        </a:solidFill>
                        <a:latin typeface="Calibri" panose="020F0502020204030204" pitchFamily="34" charset="0"/>
                      </a:rPr>
                      <m:t>+</m:t>
                    </m:r>
                    <m:r>
                      <m:rPr>
                        <m:nor/>
                      </m:rPr>
                      <a:rPr lang="en-US" sz="14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</a:rPr>
                      <m:t>c</m:t>
                    </m:r>
                    <m:sSup>
                      <m:sSupPr>
                        <m:ctrlPr>
                          <a:rPr lang="en-US" sz="1400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GB" sz="1400" b="1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1400" b="1" dirty="0">
                            <a:solidFill>
                              <a:srgbClr val="0000FF"/>
                            </a:solidFill>
                            <a:latin typeface="Calibri" panose="020F0502020204030204" pitchFamily="34" charset="0"/>
                            <a:sym typeface="Symbol"/>
                          </a:rPr>
                          <m:t></m:t>
                        </m:r>
                        <m:r>
                          <m:rPr>
                            <m:nor/>
                          </m:rPr>
                          <a:rPr lang="en-US" sz="1400" b="1" dirty="0">
                            <a:solidFill>
                              <a:srgbClr val="0000FF"/>
                            </a:solidFill>
                            <a:latin typeface="Calibri" panose="020F0502020204030204" pitchFamily="34" charset="0"/>
                          </a:rPr>
                          <m:t>T</m:t>
                        </m:r>
                      </m:e>
                      <m:sup>
                        <m:r>
                          <a:rPr lang="en-US" sz="1400" b="1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endParaRPr lang="en-US" sz="14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9328" y="2705185"/>
                <a:ext cx="2462198" cy="544030"/>
              </a:xfrm>
              <a:prstGeom prst="rect">
                <a:avLst/>
              </a:prstGeom>
              <a:blipFill>
                <a:blip r:embed="rId6"/>
                <a:stretch>
                  <a:fillRect t="-1124" r="-990" b="-1011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 rot="19983611">
            <a:off x="60950" y="962481"/>
            <a:ext cx="2081539" cy="385333"/>
          </a:xfrm>
          <a:prstGeom prst="rect">
            <a:avLst/>
          </a:prstGeom>
          <a:solidFill>
            <a:srgbClr val="FFFF00">
              <a:alpha val="15000"/>
            </a:srgbClr>
          </a:solidFill>
        </p:spPr>
        <p:txBody>
          <a:bodyPr wrap="none" lIns="107287" tIns="53643" rIns="107287" bIns="53643" rtlCol="0">
            <a:spAutoFit/>
          </a:bodyPr>
          <a:lstStyle/>
          <a:p>
            <a:r>
              <a:rPr lang="en-US" dirty="0"/>
              <a:t>Example for Normal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60958" y="93897"/>
            <a:ext cx="4484034" cy="400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7287" tIns="53643" rIns="107287" bIns="53643" anchor="ctr"/>
          <a:lstStyle/>
          <a:p>
            <a:r>
              <a:rPr lang="en-US" sz="2300" b="1" dirty="0">
                <a:latin typeface="Calibri" panose="020F0502020204030204" pitchFamily="34" charset="0"/>
                <a:cs typeface="Calibri" panose="020F0502020204030204" pitchFamily="34" charset="0"/>
              </a:rPr>
              <a:t>CORRECTION FORMULAS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6DFC068-E7D1-42DC-922F-62BA02DCDC4C}"/>
                  </a:ext>
                </a:extLst>
              </p:cNvPr>
              <p:cNvSpPr/>
              <p:nvPr/>
            </p:nvSpPr>
            <p:spPr>
              <a:xfrm>
                <a:off x="531242" y="4598449"/>
                <a:ext cx="8227500" cy="469138"/>
              </a:xfrm>
              <a:prstGeom prst="rect">
                <a:avLst/>
              </a:prstGeom>
              <a:solidFill>
                <a:srgbClr val="FFFF00">
                  <a:alpha val="14000"/>
                </a:srgbClr>
              </a:solidFill>
            </p:spPr>
            <p:txBody>
              <a:bodyPr wrap="square" lIns="107287" tIns="53643" rIns="107287" bIns="53643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0000FF"/>
                          </a:solidFill>
                          <a:latin typeface="Cambria Math"/>
                        </a:rPr>
                        <m:t>𝑵𝑬𝑾</m:t>
                      </m:r>
                      <m:r>
                        <a:rPr lang="en-US" sz="2400" b="1" i="1" dirty="0" smtClean="0">
                          <a:solidFill>
                            <a:srgbClr val="0000FF"/>
                          </a:solidFill>
                          <a:latin typeface="Cambria Math"/>
                        </a:rPr>
                        <m:t>    </m:t>
                      </m:r>
                      <m:r>
                        <a:rPr lang="en-US" sz="2400" b="1" i="1" dirty="0" smtClean="0">
                          <a:solidFill>
                            <a:srgbClr val="0000FF"/>
                          </a:solidFill>
                          <a:latin typeface="Cambria Math"/>
                        </a:rPr>
                        <m:t>𝑮</m:t>
                      </m:r>
                      <m:d>
                        <m:dPr>
                          <m:ctrlPr>
                            <a:rPr lang="en-US" sz="2400" b="1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dirty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𝑻</m:t>
                          </m:r>
                        </m:e>
                      </m:d>
                      <m:r>
                        <a:rPr lang="en-US" sz="2400" b="1" i="1" dirty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b="1" i="1" dirty="0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1" i="1" dirty="0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  <m:t>𝑲</m:t>
                          </m:r>
                        </m:e>
                        <m:sub>
                          <m:r>
                            <a:rPr lang="en-US" sz="2400" b="1" i="1" dirty="0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𝒕𝒓𝒂𝒊𝒍𝒆𝒓</m:t>
                          </m:r>
                        </m:sub>
                      </m:sSub>
                      <m:r>
                        <a:rPr lang="en-GB" sz="2400" b="1" i="1" dirty="0" smtClean="0">
                          <a:solidFill>
                            <a:srgbClr val="0000FF"/>
                          </a:solidFill>
                          <a:latin typeface="Cambria Math"/>
                        </a:rPr>
                        <m:t>∗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1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1" i="1" dirty="0">
                                  <a:solidFill>
                                    <a:srgbClr val="0000FF"/>
                                  </a:solidFill>
                                  <a:latin typeface="Cambria Math"/>
                                  <a:sym typeface="Symbol"/>
                                </a:rPr>
                                <m:t></m:t>
                              </m:r>
                            </m:e>
                            <m:sub>
                              <m:r>
                                <a:rPr lang="en-US" sz="2400" b="1" i="1" dirty="0">
                                  <a:solidFill>
                                    <a:srgbClr val="0000FF"/>
                                  </a:solidFill>
                                  <a:latin typeface="Cambria Math"/>
                                  <a:sym typeface="Symbol"/>
                                </a:rPr>
                                <m:t>𝒕𝒆𝒔𝒕</m:t>
                              </m:r>
                            </m:sub>
                          </m:sSub>
                          <m:r>
                            <a:rPr lang="en-US" sz="2400" b="1" i="1" dirty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 −</m:t>
                          </m:r>
                          <m:d>
                            <m:dPr>
                              <m:ctrlPr>
                                <a:rPr lang="en-GB" sz="2400" b="1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1" dirty="0">
                                  <a:solidFill>
                                    <a:srgbClr val="FF0000"/>
                                  </a:solidFill>
                                  <a:latin typeface="Cambria Math"/>
                                  <a:sym typeface="Symbol"/>
                                </a:rPr>
                                <m:t>𝒂</m:t>
                              </m:r>
                              <m:r>
                                <a:rPr lang="en-GB" sz="2000" b="1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sym typeface="Symbol"/>
                                </a:rPr>
                                <m:t> </m:t>
                              </m:r>
                              <m:r>
                                <a:rPr lang="en-US" sz="2000" b="1" i="1" dirty="0">
                                  <a:solidFill>
                                    <a:srgbClr val="0000FF"/>
                                  </a:solidFill>
                                  <a:latin typeface="Cambria Math"/>
                                  <a:sym typeface="Symbol"/>
                                </a:rPr>
                                <m:t></m:t>
                              </m:r>
                              <m:r>
                                <m:rPr>
                                  <m:nor/>
                                </m:rPr>
                                <a:rPr lang="en-US" sz="2000" b="1" dirty="0">
                                  <a:solidFill>
                                    <a:srgbClr val="0000FF"/>
                                  </a:solidFill>
                                  <a:latin typeface="Calibri" panose="020F0502020204030204" pitchFamily="34" charset="0"/>
                                </a:rPr>
                                <m:t>μ</m:t>
                              </m:r>
                              <m:r>
                                <m:rPr>
                                  <m:nor/>
                                </m:rPr>
                                <a:rPr lang="en-GB" sz="2000" b="1" i="0" dirty="0" smtClean="0">
                                  <a:solidFill>
                                    <a:srgbClr val="0000FF"/>
                                  </a:solidFill>
                                  <a:latin typeface="Calibri" panose="020F0502020204030204" pitchFamily="34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000" b="1" dirty="0">
                                  <a:solidFill>
                                    <a:srgbClr val="0000FF"/>
                                  </a:solidFill>
                                  <a:latin typeface="Calibri" panose="020F0502020204030204" pitchFamily="34" charset="0"/>
                                </a:rPr>
                                <m:t>+</m:t>
                              </m:r>
                              <m:r>
                                <m:rPr>
                                  <m:nor/>
                                </m:rPr>
                                <a:rPr lang="en-GB" sz="2000" b="1" i="0" dirty="0" smtClean="0">
                                  <a:solidFill>
                                    <a:srgbClr val="0000FF"/>
                                  </a:solidFill>
                                  <a:latin typeface="Calibri" panose="020F0502020204030204" pitchFamily="34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000" b="1" dirty="0">
                                  <a:solidFill>
                                    <a:srgbClr val="FF0000"/>
                                  </a:solidFill>
                                  <a:latin typeface="Calibri" panose="020F0502020204030204" pitchFamily="34" charset="0"/>
                                </a:rPr>
                                <m:t>b</m:t>
                              </m:r>
                              <m:r>
                                <m:rPr>
                                  <m:nor/>
                                </m:rPr>
                                <a:rPr lang="en-GB" sz="2000" b="1" i="0" dirty="0" smtClean="0">
                                  <a:solidFill>
                                    <a:srgbClr val="FF0000"/>
                                  </a:solidFill>
                                  <a:latin typeface="Calibri" panose="020F0502020204030204" pitchFamily="34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000" b="1" dirty="0">
                                  <a:solidFill>
                                    <a:srgbClr val="0000FF"/>
                                  </a:solidFill>
                                  <a:latin typeface="Calibri" panose="020F0502020204030204" pitchFamily="34" charset="0"/>
                                  <a:sym typeface="Symbol"/>
                                </a:rPr>
                                <m:t></m:t>
                              </m:r>
                              <m:r>
                                <m:rPr>
                                  <m:nor/>
                                </m:rPr>
                                <a:rPr lang="en-US" sz="2000" b="1" dirty="0">
                                  <a:solidFill>
                                    <a:srgbClr val="0000FF"/>
                                  </a:solidFill>
                                  <a:latin typeface="Calibri" panose="020F0502020204030204" pitchFamily="34" charset="0"/>
                                </a:rPr>
                                <m:t>T</m:t>
                              </m:r>
                              <m:r>
                                <m:rPr>
                                  <m:nor/>
                                </m:rPr>
                                <a:rPr lang="en-GB" sz="2000" b="1" i="0" dirty="0" smtClean="0">
                                  <a:solidFill>
                                    <a:srgbClr val="0000FF"/>
                                  </a:solidFill>
                                  <a:latin typeface="Calibri" panose="020F0502020204030204" pitchFamily="34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000" b="1" dirty="0">
                                  <a:solidFill>
                                    <a:srgbClr val="0000FF"/>
                                  </a:solidFill>
                                  <a:latin typeface="Calibri" panose="020F0502020204030204" pitchFamily="34" charset="0"/>
                                </a:rPr>
                                <m:t>+</m:t>
                              </m:r>
                              <m:r>
                                <m:rPr>
                                  <m:nor/>
                                </m:rPr>
                                <a:rPr lang="en-US" sz="2000" b="1" dirty="0">
                                  <a:solidFill>
                                    <a:srgbClr val="FF0000"/>
                                  </a:solidFill>
                                  <a:latin typeface="Calibri" panose="020F0502020204030204" pitchFamily="34" charset="0"/>
                                </a:rPr>
                                <m:t>c</m:t>
                              </m:r>
                              <m:sSup>
                                <m:sSupPr>
                                  <m:ctrlPr>
                                    <a:rPr lang="en-US" sz="2000" b="1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nor/>
                                    </m:rPr>
                                    <a:rPr lang="en-GB" sz="2000" b="1" i="0" dirty="0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="1" dirty="0">
                                      <a:solidFill>
                                        <a:srgbClr val="0000FF"/>
                                      </a:solidFill>
                                      <a:latin typeface="Calibri" panose="020F0502020204030204" pitchFamily="34" charset="0"/>
                                      <a:sym typeface="Symbol"/>
                                    </a:rPr>
                                    <m:t>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="1" dirty="0">
                                      <a:solidFill>
                                        <a:srgbClr val="0000FF"/>
                                      </a:solidFill>
                                      <a:latin typeface="Calibri" panose="020F0502020204030204" pitchFamily="34" charset="0"/>
                                    </a:rPr>
                                    <m:t>T</m:t>
                                  </m:r>
                                </m:e>
                                <m:sup>
                                  <m:r>
                                    <a:rPr lang="en-US" sz="2000" b="1" i="1" dirty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m:rPr>
                                  <m:nor/>
                                </m:rPr>
                                <a:rPr lang="en-GB" sz="2000" b="1" i="0" dirty="0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000" b="1" dirty="0">
                                  <a:solidFill>
                                    <a:srgbClr val="0000FF"/>
                                  </a:solidFill>
                                  <a:latin typeface="Calibri" panose="020F0502020204030204" pitchFamily="34" charset="0"/>
                                </a:rPr>
                                <m:t>+</m:t>
                              </m:r>
                              <m:r>
                                <m:rPr>
                                  <m:nor/>
                                </m:rPr>
                                <a:rPr lang="en-GB" sz="2000" b="1" i="0" dirty="0" smtClean="0">
                                  <a:solidFill>
                                    <a:srgbClr val="0000FF"/>
                                  </a:solidFill>
                                  <a:latin typeface="Calibri" panose="020F0502020204030204" pitchFamily="34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000" b="1" i="0" dirty="0" smtClean="0">
                                  <a:solidFill>
                                    <a:srgbClr val="FF0000"/>
                                  </a:solidFill>
                                  <a:latin typeface="Calibri" panose="020F0502020204030204" pitchFamily="34" charset="0"/>
                                </a:rPr>
                                <m:t>d</m:t>
                              </m:r>
                              <m:r>
                                <a:rPr lang="en-US" sz="2000" b="1" i="1" dirty="0">
                                  <a:solidFill>
                                    <a:srgbClr val="0000FF"/>
                                  </a:solidFill>
                                  <a:latin typeface="Cambria Math"/>
                                  <a:sym typeface="Symbol"/>
                                </a:rPr>
                                <m:t></m:t>
                              </m:r>
                              <m:r>
                                <m:rPr>
                                  <m:nor/>
                                </m:rPr>
                                <a:rPr lang="en-US" sz="2000" b="1" dirty="0">
                                  <a:solidFill>
                                    <a:srgbClr val="0000FF"/>
                                  </a:solidFill>
                                  <a:latin typeface="Calibri" panose="020F0502020204030204" pitchFamily="34" charset="0"/>
                                  <a:sym typeface="Symbol"/>
                                </a:rPr>
                                <m:t>MTD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1900" b="1" dirty="0">
                  <a:solidFill>
                    <a:srgbClr val="0000FF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6DFC068-E7D1-42DC-922F-62BA02DCDC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242" y="4598449"/>
                <a:ext cx="8227500" cy="469138"/>
              </a:xfrm>
              <a:prstGeom prst="rect">
                <a:avLst/>
              </a:prstGeom>
              <a:blipFill>
                <a:blip r:embed="rId7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80099523-F419-43B4-B178-A49BB63771E5}"/>
              </a:ext>
            </a:extLst>
          </p:cNvPr>
          <p:cNvSpPr/>
          <p:nvPr/>
        </p:nvSpPr>
        <p:spPr>
          <a:xfrm>
            <a:off x="6781801" y="5168685"/>
            <a:ext cx="2989146" cy="800831"/>
          </a:xfrm>
          <a:prstGeom prst="rect">
            <a:avLst/>
          </a:prstGeom>
        </p:spPr>
        <p:txBody>
          <a:bodyPr wrap="square" lIns="107287" tIns="53643" rIns="107287" bIns="53643">
            <a:spAutoFit/>
          </a:bodyPr>
          <a:lstStyle/>
          <a:p>
            <a:r>
              <a:rPr lang="en-US" sz="1500" i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	</a:t>
            </a:r>
            <a:r>
              <a:rPr lang="en-US" sz="1500" i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 = </a:t>
            </a:r>
            <a:r>
              <a:rPr lang="en-US" sz="1500" i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1500" i="1" baseline="-25000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</a:t>
            </a:r>
            <a:r>
              <a:rPr lang="en-US" sz="1500" i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T ref</a:t>
            </a:r>
            <a:br>
              <a:rPr lang="it-IT" sz="1500" i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1500" i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where:	</a:t>
            </a:r>
            <a:r>
              <a:rPr lang="en-US" sz="1500" i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</a:t>
            </a:r>
            <a:r>
              <a:rPr lang="en-US" sz="1500" i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 = μ</a:t>
            </a:r>
            <a:r>
              <a:rPr lang="en-US" sz="1500" i="1" baseline="-250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SRTT16</a:t>
            </a:r>
            <a:r>
              <a:rPr lang="en-US" sz="1500" i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0.85	</a:t>
            </a:r>
            <a:r>
              <a:rPr lang="en-US" sz="1500" i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 	</a:t>
            </a:r>
            <a:r>
              <a:rPr lang="en-US" sz="1500" i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MTD = MTD – 0,8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778FC9A-E06B-4097-9F96-F94646C77575}"/>
              </a:ext>
            </a:extLst>
          </p:cNvPr>
          <p:cNvSpPr txBox="1"/>
          <p:nvPr/>
        </p:nvSpPr>
        <p:spPr>
          <a:xfrm>
            <a:off x="171289" y="6081403"/>
            <a:ext cx="7407140" cy="385333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a, b, c, d : </a:t>
            </a:r>
            <a:r>
              <a:rPr lang="en-US" dirty="0">
                <a:solidFill>
                  <a:srgbClr val="FF0000"/>
                </a:solidFill>
              </a:rPr>
              <a:t>different depending on </a:t>
            </a:r>
            <a:r>
              <a:rPr lang="en-US" dirty="0" err="1">
                <a:solidFill>
                  <a:srgbClr val="FF0000"/>
                </a:solidFill>
              </a:rPr>
              <a:t>tyres</a:t>
            </a:r>
            <a:r>
              <a:rPr lang="en-US" dirty="0">
                <a:solidFill>
                  <a:srgbClr val="FF0000"/>
                </a:solidFill>
              </a:rPr>
              <a:t> typologies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56C82BF-15DB-48EC-B346-E459F784D940}"/>
              </a:ext>
            </a:extLst>
          </p:cNvPr>
          <p:cNvSpPr/>
          <p:nvPr/>
        </p:nvSpPr>
        <p:spPr>
          <a:xfrm>
            <a:off x="171289" y="6457890"/>
            <a:ext cx="95061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K-trailer: minimizes the difference </a:t>
            </a:r>
            <a:r>
              <a:rPr lang="en-US" b="1" u="sng" dirty="0">
                <a:solidFill>
                  <a:schemeClr val="accent6"/>
                </a:solidFill>
              </a:rPr>
              <a:t>in average </a:t>
            </a:r>
            <a:r>
              <a:rPr lang="en-US" b="1" dirty="0">
                <a:solidFill>
                  <a:schemeClr val="accent6"/>
                </a:solidFill>
              </a:rPr>
              <a:t>current vs future procedure for TRAILER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226D3CB-72BB-4A6C-B716-B96240FF3DE9}"/>
              </a:ext>
            </a:extLst>
          </p:cNvPr>
          <p:cNvSpPr txBox="1"/>
          <p:nvPr/>
        </p:nvSpPr>
        <p:spPr>
          <a:xfrm rot="19983611">
            <a:off x="5139227" y="989651"/>
            <a:ext cx="2081539" cy="385333"/>
          </a:xfrm>
          <a:prstGeom prst="rect">
            <a:avLst/>
          </a:prstGeom>
          <a:solidFill>
            <a:srgbClr val="FFFF00">
              <a:alpha val="15000"/>
            </a:srgbClr>
          </a:solidFill>
        </p:spPr>
        <p:txBody>
          <a:bodyPr wrap="none" lIns="107287" tIns="53643" rIns="107287" bIns="53643" rtlCol="0">
            <a:spAutoFit/>
          </a:bodyPr>
          <a:lstStyle/>
          <a:p>
            <a:r>
              <a:rPr lang="en-US" dirty="0"/>
              <a:t>Example for Normal</a:t>
            </a:r>
          </a:p>
        </p:txBody>
      </p:sp>
    </p:spTree>
    <p:extLst>
      <p:ext uri="{BB962C8B-B14F-4D97-AF65-F5344CB8AC3E}">
        <p14:creationId xmlns:p14="http://schemas.microsoft.com/office/powerpoint/2010/main" val="35421073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771B18D1-97F4-4FE0-949B-D9F4ABFFDB6D}"/>
              </a:ext>
            </a:extLst>
          </p:cNvPr>
          <p:cNvSpPr txBox="1">
            <a:spLocks/>
          </p:cNvSpPr>
          <p:nvPr/>
        </p:nvSpPr>
        <p:spPr>
          <a:xfrm>
            <a:off x="199946" y="562684"/>
            <a:ext cx="9296400" cy="168459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i="1" dirty="0"/>
              <a:t>Dataset 2014-2017 = RRT ETRTO-JATMA-USTMA TRAILER</a:t>
            </a:r>
            <a:br>
              <a:rPr lang="en-US" sz="2000" i="1" dirty="0"/>
            </a:br>
            <a:r>
              <a:rPr lang="en-US" sz="2000" i="1" dirty="0"/>
              <a:t>1163 results of 37 different tires (18 “Normal”, 9 “M+S”, 10 “3PMSF”)</a:t>
            </a:r>
          </a:p>
          <a:p>
            <a:endParaRPr lang="en-US" sz="2000" b="1" dirty="0">
              <a:solidFill>
                <a:srgbClr val="0000FF"/>
              </a:solidFill>
            </a:endParaRPr>
          </a:p>
          <a:p>
            <a:r>
              <a:rPr lang="en-US" sz="2000" b="1" dirty="0">
                <a:solidFill>
                  <a:srgbClr val="FF0000"/>
                </a:solidFill>
              </a:rPr>
              <a:t>Correction coefficients [a, b, c, d] minimize the dispersion of the tests results </a:t>
            </a:r>
            <a:br>
              <a:rPr lang="en-US" sz="2000" b="1" dirty="0">
                <a:solidFill>
                  <a:srgbClr val="FF0000"/>
                </a:solidFill>
              </a:rPr>
            </a:br>
            <a:r>
              <a:rPr lang="en-US" sz="2000" dirty="0"/>
              <a:t>for each </a:t>
            </a:r>
            <a:r>
              <a:rPr lang="en-US" sz="2000" dirty="0" err="1"/>
              <a:t>tyre</a:t>
            </a:r>
            <a:r>
              <a:rPr lang="en-US" sz="2000" dirty="0"/>
              <a:t> typology</a:t>
            </a:r>
          </a:p>
        </p:txBody>
      </p:sp>
      <p:sp>
        <p:nvSpPr>
          <p:cNvPr id="7" name="Rectangle 6"/>
          <p:cNvSpPr/>
          <p:nvPr/>
        </p:nvSpPr>
        <p:spPr>
          <a:xfrm>
            <a:off x="127828" y="65547"/>
            <a:ext cx="4484034" cy="400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7287" tIns="53643" rIns="107287" bIns="53643" anchor="ctr"/>
          <a:lstStyle/>
          <a:p>
            <a:r>
              <a:rPr lang="en-US" sz="2300" b="1" dirty="0">
                <a:latin typeface="Calibri" panose="020F0502020204030204" pitchFamily="34" charset="0"/>
                <a:cs typeface="Calibri" panose="020F0502020204030204" pitchFamily="34" charset="0"/>
              </a:rPr>
              <a:t>CORRECTION FORMULAS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0C7C629-620E-4FD6-8617-83EAE96E202E}"/>
              </a:ext>
            </a:extLst>
          </p:cNvPr>
          <p:cNvSpPr/>
          <p:nvPr/>
        </p:nvSpPr>
        <p:spPr>
          <a:xfrm>
            <a:off x="463514" y="5011341"/>
            <a:ext cx="8680485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Method: Least Squares</a:t>
            </a:r>
          </a:p>
          <a:p>
            <a:endParaRPr lang="en-US" dirty="0"/>
          </a:p>
          <a:p>
            <a:r>
              <a:rPr lang="en-GB" b="1" dirty="0"/>
              <a:t>Calculation</a:t>
            </a:r>
          </a:p>
          <a:p>
            <a:r>
              <a:rPr lang="en-GB" dirty="0"/>
              <a:t>S = </a:t>
            </a:r>
            <a:r>
              <a:rPr lang="el-GR" dirty="0"/>
              <a:t>Σ </a:t>
            </a:r>
            <a:r>
              <a:rPr lang="en-GB" dirty="0"/>
              <a:t>(WGI proposed – WGI current)</a:t>
            </a:r>
            <a:r>
              <a:rPr lang="el-GR" dirty="0"/>
              <a:t> ²</a:t>
            </a:r>
            <a:r>
              <a:rPr lang="en-GB" dirty="0"/>
              <a:t>	</a:t>
            </a:r>
            <a:r>
              <a:rPr lang="en-GB" dirty="0"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schemeClr val="accent6"/>
                </a:solidFill>
              </a:rPr>
              <a:t>S minimization</a:t>
            </a:r>
            <a:r>
              <a:rPr lang="en-US" dirty="0"/>
              <a:t>: K trailer = 1.502</a:t>
            </a:r>
          </a:p>
          <a:p>
            <a:endParaRPr lang="en-GB" b="1" dirty="0"/>
          </a:p>
          <a:p>
            <a:r>
              <a:rPr lang="en-GB" sz="2400" b="1" dirty="0">
                <a:solidFill>
                  <a:schemeClr val="accent6"/>
                </a:solidFill>
              </a:rPr>
              <a:t>K trailer = 1.50</a:t>
            </a:r>
            <a:endParaRPr lang="en-GB" sz="2400" dirty="0">
              <a:solidFill>
                <a:schemeClr val="accent6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CF0460-11B2-4696-B93F-33294AD3ECA3}"/>
              </a:ext>
            </a:extLst>
          </p:cNvPr>
          <p:cNvSpPr/>
          <p:nvPr/>
        </p:nvSpPr>
        <p:spPr>
          <a:xfrm>
            <a:off x="199946" y="4611231"/>
            <a:ext cx="95061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6"/>
                </a:solidFill>
              </a:rPr>
              <a:t>K-trailer: minimize the difference </a:t>
            </a:r>
            <a:r>
              <a:rPr lang="en-US" sz="2000" b="1" u="sng" dirty="0">
                <a:solidFill>
                  <a:schemeClr val="accent6"/>
                </a:solidFill>
              </a:rPr>
              <a:t>in average </a:t>
            </a:r>
            <a:r>
              <a:rPr lang="en-US" sz="2000" b="1" dirty="0">
                <a:solidFill>
                  <a:schemeClr val="accent6"/>
                </a:solidFill>
              </a:rPr>
              <a:t>current vs future procedure for TRAILER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FC5A8625-ABF5-423D-9F6B-6A4AA25397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2028444"/>
              </p:ext>
            </p:extLst>
          </p:nvPr>
        </p:nvGraphicFramePr>
        <p:xfrm>
          <a:off x="762000" y="2247279"/>
          <a:ext cx="8534400" cy="20961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22400">
                  <a:extLst>
                    <a:ext uri="{9D8B030D-6E8A-4147-A177-3AD203B41FA5}">
                      <a16:colId xmlns:a16="http://schemas.microsoft.com/office/drawing/2014/main" val="3305868872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val="4176648027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val="66888040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val="1127079490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val="152540896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val="1409559019"/>
                    </a:ext>
                  </a:extLst>
                </a:gridCol>
              </a:tblGrid>
              <a:tr h="423177"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  <a:tabLst>
                          <a:tab pos="228600" algn="l"/>
                          <a:tab pos="342900" algn="l"/>
                          <a:tab pos="444500" algn="l"/>
                          <a:tab pos="342900" algn="l"/>
                          <a:tab pos="444500" algn="l"/>
                        </a:tabLst>
                      </a:pPr>
                      <a:r>
                        <a:rPr lang="en-GB" sz="1400" dirty="0">
                          <a:effectLst/>
                        </a:rPr>
                        <a:t>Tyre sidewall marking</a:t>
                      </a:r>
                      <a:endParaRPr lang="it-IT" sz="14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  <a:tabLst>
                          <a:tab pos="228600" algn="l"/>
                          <a:tab pos="342900" algn="l"/>
                          <a:tab pos="444500" algn="l"/>
                          <a:tab pos="342900" algn="l"/>
                          <a:tab pos="444500" algn="l"/>
                        </a:tabLst>
                      </a:pPr>
                      <a:r>
                        <a:rPr lang="en-GB" sz="1800" dirty="0">
                          <a:effectLst/>
                        </a:rPr>
                        <a:t>t</a:t>
                      </a:r>
                      <a:r>
                        <a:rPr lang="en-GB" sz="1800" baseline="-25000" dirty="0">
                          <a:effectLst/>
                        </a:rPr>
                        <a:t>0 </a:t>
                      </a:r>
                      <a:endParaRPr lang="it-IT" sz="18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  <a:tabLst>
                          <a:tab pos="228600" algn="l"/>
                          <a:tab pos="342900" algn="l"/>
                          <a:tab pos="444500" algn="l"/>
                          <a:tab pos="342900" algn="l"/>
                          <a:tab pos="444500" algn="l"/>
                        </a:tabLst>
                      </a:pPr>
                      <a:r>
                        <a:rPr lang="en-GB" sz="1800" dirty="0">
                          <a:effectLst/>
                        </a:rPr>
                        <a:t>a</a:t>
                      </a:r>
                      <a:endParaRPr lang="it-IT" sz="18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  <a:tabLst>
                          <a:tab pos="228600" algn="l"/>
                          <a:tab pos="342900" algn="l"/>
                          <a:tab pos="444500" algn="l"/>
                          <a:tab pos="342900" algn="l"/>
                          <a:tab pos="444500" algn="l"/>
                        </a:tabLst>
                      </a:pPr>
                      <a:r>
                        <a:rPr lang="en-GB" sz="1800" dirty="0">
                          <a:effectLst/>
                        </a:rPr>
                        <a:t>b</a:t>
                      </a:r>
                      <a:endParaRPr lang="it-IT" sz="18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  <a:tabLst>
                          <a:tab pos="228600" algn="l"/>
                          <a:tab pos="342900" algn="l"/>
                          <a:tab pos="444500" algn="l"/>
                          <a:tab pos="342900" algn="l"/>
                          <a:tab pos="444500" algn="l"/>
                        </a:tabLst>
                      </a:pPr>
                      <a:r>
                        <a:rPr lang="en-GB" sz="1800" dirty="0">
                          <a:effectLst/>
                        </a:rPr>
                        <a:t>c</a:t>
                      </a:r>
                      <a:endParaRPr lang="it-IT" sz="18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  <a:tabLst>
                          <a:tab pos="228600" algn="l"/>
                          <a:tab pos="342900" algn="l"/>
                          <a:tab pos="444500" algn="l"/>
                          <a:tab pos="342900" algn="l"/>
                          <a:tab pos="444500" algn="l"/>
                        </a:tabLst>
                      </a:pPr>
                      <a:r>
                        <a:rPr lang="en-GB" sz="1800" dirty="0">
                          <a:effectLst/>
                        </a:rPr>
                        <a:t>d</a:t>
                      </a:r>
                      <a:endParaRPr lang="it-IT" sz="18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6176460"/>
                  </a:ext>
                </a:extLst>
              </a:tr>
              <a:tr h="557648"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  <a:tabLst>
                          <a:tab pos="228600" algn="l"/>
                          <a:tab pos="342900" algn="l"/>
                          <a:tab pos="444500" algn="l"/>
                          <a:tab pos="342900" algn="l"/>
                          <a:tab pos="444500" algn="l"/>
                        </a:tabLst>
                      </a:pPr>
                      <a:r>
                        <a:rPr lang="en-GB" sz="1200" dirty="0">
                          <a:effectLst/>
                        </a:rPr>
                        <a:t>Neither M+S marking nor 3PMSF marking</a:t>
                      </a:r>
                      <a:endParaRPr lang="it-IT" sz="1200" dirty="0">
                        <a:effectLst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  <a:tabLst>
                          <a:tab pos="228600" algn="l"/>
                          <a:tab pos="342900" algn="l"/>
                          <a:tab pos="444500" algn="l"/>
                          <a:tab pos="342900" algn="l"/>
                          <a:tab pos="444500" algn="l"/>
                        </a:tabLst>
                      </a:pPr>
                      <a:r>
                        <a:rPr lang="en-US" sz="1400" kern="1200" dirty="0">
                          <a:effectLst/>
                        </a:rPr>
                        <a:t>20</a:t>
                      </a:r>
                      <a:endParaRPr lang="it-IT" sz="14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  <a:tabLst>
                          <a:tab pos="228600" algn="l"/>
                          <a:tab pos="342900" algn="l"/>
                          <a:tab pos="444500" algn="l"/>
                          <a:tab pos="336550" algn="ctr"/>
                          <a:tab pos="444500" algn="l"/>
                        </a:tabLst>
                      </a:pPr>
                      <a:r>
                        <a:rPr lang="en-GB" sz="1400" dirty="0">
                          <a:effectLst/>
                        </a:rPr>
                        <a:t>0.99757</a:t>
                      </a:r>
                      <a:endParaRPr lang="it-IT" sz="14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  <a:tabLst>
                          <a:tab pos="228600" algn="l"/>
                          <a:tab pos="342900" algn="l"/>
                          <a:tab pos="444500" algn="l"/>
                          <a:tab pos="342900" algn="l"/>
                          <a:tab pos="444500" algn="l"/>
                        </a:tabLst>
                      </a:pPr>
                      <a:r>
                        <a:rPr lang="en-GB" sz="1400" dirty="0">
                          <a:effectLst/>
                        </a:rPr>
                        <a:t>0.00251</a:t>
                      </a:r>
                      <a:endParaRPr lang="it-IT" sz="14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  <a:tabLst>
                          <a:tab pos="228600" algn="l"/>
                          <a:tab pos="342900" algn="l"/>
                          <a:tab pos="444500" algn="l"/>
                          <a:tab pos="342900" algn="l"/>
                          <a:tab pos="444500" algn="l"/>
                        </a:tabLst>
                      </a:pPr>
                      <a:r>
                        <a:rPr lang="en-US" sz="1400" kern="1200" dirty="0">
                          <a:effectLst/>
                        </a:rPr>
                        <a:t> </a:t>
                      </a:r>
                      <a:r>
                        <a:rPr lang="en-US" sz="1400" dirty="0">
                          <a:effectLst/>
                        </a:rPr>
                        <a:t>-0.00028</a:t>
                      </a:r>
                      <a:endParaRPr lang="it-IT" sz="14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  <a:tabLst>
                          <a:tab pos="228600" algn="l"/>
                          <a:tab pos="342900" algn="l"/>
                          <a:tab pos="444500" algn="l"/>
                          <a:tab pos="342900" algn="l"/>
                          <a:tab pos="444500" algn="l"/>
                        </a:tabLst>
                      </a:pPr>
                      <a:r>
                        <a:rPr lang="en-GB" sz="1400" dirty="0">
                          <a:effectLst/>
                        </a:rPr>
                        <a:t>0.07759</a:t>
                      </a:r>
                      <a:endParaRPr lang="it-IT" sz="14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25624196"/>
                  </a:ext>
                </a:extLst>
              </a:tr>
              <a:tr h="557648"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  <a:tabLst>
                          <a:tab pos="228600" algn="l"/>
                          <a:tab pos="342900" algn="l"/>
                          <a:tab pos="444500" algn="l"/>
                          <a:tab pos="342900" algn="l"/>
                          <a:tab pos="444500" algn="l"/>
                        </a:tabLst>
                      </a:pPr>
                      <a:r>
                        <a:rPr lang="en-GB" sz="1200" dirty="0">
                          <a:effectLst/>
                        </a:rPr>
                        <a:t>M+S marking without  3PMSF marking</a:t>
                      </a:r>
                      <a:endParaRPr lang="it-IT" sz="12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  <a:tabLst>
                          <a:tab pos="228600" algn="l"/>
                          <a:tab pos="342900" algn="l"/>
                          <a:tab pos="444500" algn="l"/>
                          <a:tab pos="342900" algn="l"/>
                          <a:tab pos="444500" algn="l"/>
                        </a:tabLst>
                      </a:pPr>
                      <a:r>
                        <a:rPr lang="en-US" sz="1400" kern="1200" dirty="0">
                          <a:effectLst/>
                        </a:rPr>
                        <a:t>15</a:t>
                      </a:r>
                      <a:endParaRPr lang="it-IT" sz="14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Aft>
                          <a:spcPts val="1200"/>
                        </a:spcAft>
                      </a:pPr>
                      <a:r>
                        <a:rPr lang="en-US" sz="1400" dirty="0">
                          <a:effectLst/>
                        </a:rPr>
                        <a:t>0.87084</a:t>
                      </a:r>
                      <a:r>
                        <a:rPr lang="en-GB" sz="1400" dirty="0">
                          <a:effectLst/>
                        </a:rPr>
                        <a:t> </a:t>
                      </a:r>
                      <a:endParaRPr lang="it-IT" sz="14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  <a:tabLst>
                          <a:tab pos="228600" algn="l"/>
                          <a:tab pos="342900" algn="l"/>
                          <a:tab pos="444500" algn="l"/>
                          <a:tab pos="342900" algn="l"/>
                          <a:tab pos="444500" algn="l"/>
                        </a:tabLst>
                      </a:pPr>
                      <a:r>
                        <a:rPr lang="en-GB" sz="1400" dirty="0">
                          <a:effectLst/>
                        </a:rPr>
                        <a:t>-0.00025</a:t>
                      </a:r>
                      <a:endParaRPr lang="it-IT" sz="14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  <a:tabLst>
                          <a:tab pos="228600" algn="l"/>
                          <a:tab pos="342900" algn="l"/>
                          <a:tab pos="444500" algn="l"/>
                          <a:tab pos="342900" algn="l"/>
                          <a:tab pos="444500" algn="l"/>
                        </a:tabLst>
                      </a:pPr>
                      <a:r>
                        <a:rPr lang="en-US" sz="1400" kern="1200" dirty="0">
                          <a:effectLst/>
                        </a:rPr>
                        <a:t>0.00004</a:t>
                      </a:r>
                      <a:endParaRPr lang="it-IT" sz="14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  <a:tabLst>
                          <a:tab pos="228600" algn="l"/>
                          <a:tab pos="342900" algn="l"/>
                          <a:tab pos="444500" algn="l"/>
                          <a:tab pos="342900" algn="l"/>
                          <a:tab pos="444500" algn="l"/>
                        </a:tabLst>
                      </a:pPr>
                      <a:r>
                        <a:rPr lang="en-GB" sz="1400" dirty="0">
                          <a:effectLst/>
                        </a:rPr>
                        <a:t>-0.01635</a:t>
                      </a:r>
                      <a:endParaRPr lang="it-IT" sz="14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42100616"/>
                  </a:ext>
                </a:extLst>
              </a:tr>
              <a:tr h="557648"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  <a:tabLst>
                          <a:tab pos="228600" algn="l"/>
                          <a:tab pos="342900" algn="l"/>
                          <a:tab pos="444500" algn="l"/>
                          <a:tab pos="342900" algn="l"/>
                          <a:tab pos="444500" algn="l"/>
                        </a:tabLst>
                      </a:pPr>
                      <a:r>
                        <a:rPr lang="en-GB" sz="1200" dirty="0">
                          <a:effectLst/>
                        </a:rPr>
                        <a:t>3PMSF marking</a:t>
                      </a:r>
                      <a:endParaRPr lang="it-IT" sz="12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  <a:tabLst>
                          <a:tab pos="228600" algn="l"/>
                          <a:tab pos="342900" algn="l"/>
                          <a:tab pos="444500" algn="l"/>
                          <a:tab pos="342900" algn="l"/>
                          <a:tab pos="444500" algn="l"/>
                        </a:tabLst>
                      </a:pPr>
                      <a:r>
                        <a:rPr lang="en-US" sz="1400" kern="1200" dirty="0">
                          <a:effectLst/>
                        </a:rPr>
                        <a:t>10</a:t>
                      </a:r>
                      <a:endParaRPr lang="it-IT" sz="14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Aft>
                          <a:spcPts val="1200"/>
                        </a:spcAft>
                      </a:pPr>
                      <a:r>
                        <a:rPr lang="en-US" sz="1400" dirty="0">
                          <a:effectLst/>
                        </a:rPr>
                        <a:t>0.67929</a:t>
                      </a:r>
                      <a:r>
                        <a:rPr lang="en-GB" sz="1400" dirty="0">
                          <a:effectLst/>
                        </a:rPr>
                        <a:t> </a:t>
                      </a:r>
                      <a:endParaRPr lang="it-IT" sz="14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Aft>
                          <a:spcPts val="1200"/>
                        </a:spcAft>
                      </a:pPr>
                      <a:r>
                        <a:rPr lang="en-US" sz="1400" dirty="0">
                          <a:effectLst/>
                        </a:rPr>
                        <a:t>0.00115</a:t>
                      </a:r>
                      <a:endParaRPr lang="it-IT" sz="14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Aft>
                          <a:spcPts val="1200"/>
                        </a:spcAft>
                      </a:pPr>
                      <a:r>
                        <a:rPr lang="en-US" sz="1400" dirty="0">
                          <a:effectLst/>
                        </a:rPr>
                        <a:t>-0.00005</a:t>
                      </a:r>
                      <a:endParaRPr lang="it-IT" sz="14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  <a:tabLst>
                          <a:tab pos="228600" algn="l"/>
                          <a:tab pos="342900" algn="l"/>
                          <a:tab pos="444500" algn="l"/>
                          <a:tab pos="342900" algn="l"/>
                          <a:tab pos="444500" algn="l"/>
                        </a:tabLst>
                      </a:pPr>
                      <a:r>
                        <a:rPr lang="en-GB" sz="1400" dirty="0">
                          <a:effectLst/>
                        </a:rPr>
                        <a:t>0.03963</a:t>
                      </a:r>
                      <a:endParaRPr lang="it-IT" sz="14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405491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8179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3BE7D14-1D06-4DE3-98FA-47DACB95BA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800" y="1355401"/>
            <a:ext cx="3504720" cy="2943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187308" y="2503900"/>
            <a:ext cx="201622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B050"/>
                </a:solidFill>
                <a:latin typeface="Berlin Sans FB Demi" panose="020E0802020502020306" pitchFamily="34" charset="0"/>
                <a:cs typeface="Aharoni" panose="02010803020104030203" pitchFamily="2" charset="-79"/>
              </a:rPr>
              <a:t>Normal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87308" y="2873232"/>
            <a:ext cx="201622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  <a:latin typeface="Berlin Sans FB Demi" panose="020E0802020502020306" pitchFamily="34" charset="0"/>
                <a:cs typeface="Aharoni" panose="02010803020104030203" pitchFamily="2" charset="-79"/>
              </a:rPr>
              <a:t>M+S (not 3PMSF)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87308" y="3242564"/>
            <a:ext cx="201622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00FF"/>
                </a:solidFill>
                <a:latin typeface="Berlin Sans FB Demi" panose="020E0802020502020306" pitchFamily="34" charset="0"/>
                <a:cs typeface="Aharoni" panose="02010803020104030203" pitchFamily="2" charset="-79"/>
              </a:rPr>
              <a:t>3PMSF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727" y="98593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ADDITIONAL CONSIDERATIONS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15</a:t>
            </a:fld>
            <a:endParaRPr kumimoji="1" lang="ja-JP" altLang="en-US"/>
          </a:p>
        </p:txBody>
      </p:sp>
      <p:sp>
        <p:nvSpPr>
          <p:cNvPr id="13" name="TextBox 12"/>
          <p:cNvSpPr txBox="1"/>
          <p:nvPr/>
        </p:nvSpPr>
        <p:spPr>
          <a:xfrm rot="18988116">
            <a:off x="5012765" y="1114911"/>
            <a:ext cx="19767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Bisector line</a:t>
            </a:r>
          </a:p>
          <a:p>
            <a:r>
              <a:rPr lang="en-GB" sz="1400" b="1" dirty="0"/>
              <a:t>Current WGI = New WGI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BC4C777-9055-4D00-8B23-FED1D34AC38F}"/>
              </a:ext>
            </a:extLst>
          </p:cNvPr>
          <p:cNvSpPr/>
          <p:nvPr/>
        </p:nvSpPr>
        <p:spPr>
          <a:xfrm>
            <a:off x="152400" y="4555357"/>
            <a:ext cx="9753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u="sng" dirty="0">
                <a:solidFill>
                  <a:srgbClr val="0000FF"/>
                </a:solidFill>
              </a:rPr>
              <a:t>On average</a:t>
            </a:r>
            <a:r>
              <a:rPr lang="en-US" sz="1600" b="1" dirty="0">
                <a:solidFill>
                  <a:srgbClr val="0000FF"/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All points (Current WGI / new WGI) well distributed across the bisector line</a:t>
            </a:r>
            <a:r>
              <a:rPr lang="en-US" sz="1600" b="1" dirty="0">
                <a:solidFill>
                  <a:srgbClr val="0000FF"/>
                </a:solidFill>
              </a:rPr>
              <a:t> (= overall gap is minimized)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>
              <a:solidFill>
                <a:srgbClr val="0000FF"/>
              </a:solidFill>
            </a:endParaRPr>
          </a:p>
          <a:p>
            <a:r>
              <a:rPr lang="en-US" sz="1600" b="1" u="sng" dirty="0">
                <a:solidFill>
                  <a:srgbClr val="0000FF"/>
                </a:solidFill>
              </a:rPr>
              <a:t>On average, for each </a:t>
            </a:r>
            <a:r>
              <a:rPr lang="en-US" sz="1600" b="1" u="sng" dirty="0" err="1">
                <a:solidFill>
                  <a:srgbClr val="0000FF"/>
                </a:solidFill>
              </a:rPr>
              <a:t>tyre</a:t>
            </a:r>
            <a:r>
              <a:rPr lang="en-US" sz="1600" b="1" u="sng" dirty="0">
                <a:solidFill>
                  <a:srgbClr val="0000FF"/>
                </a:solidFill>
              </a:rPr>
              <a:t> typology (Normal, M+S only, 3PMSF)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similar</a:t>
            </a:r>
            <a:r>
              <a:rPr lang="en-US" sz="1600" dirty="0">
                <a:solidFill>
                  <a:srgbClr val="0000FF"/>
                </a:solidFill>
              </a:rPr>
              <a:t> </a:t>
            </a:r>
            <a:r>
              <a:rPr lang="en-US" sz="1600" dirty="0"/>
              <a:t>WGI values as current procedure</a:t>
            </a:r>
          </a:p>
          <a:p>
            <a:endParaRPr lang="en-US" sz="1600" dirty="0"/>
          </a:p>
          <a:p>
            <a:r>
              <a:rPr lang="en-US" sz="1600" b="1" u="sng" dirty="0">
                <a:solidFill>
                  <a:srgbClr val="0000FF"/>
                </a:solidFill>
              </a:rPr>
              <a:t>On the single tests results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The proposed procedure grants more stability (vs tests conditions) than current procedure: consequently </a:t>
            </a:r>
            <a:r>
              <a:rPr lang="en-US" sz="1600" dirty="0">
                <a:solidFill>
                  <a:srgbClr val="0000FF"/>
                </a:solidFill>
                <a:sym typeface="Wingdings" panose="05000000000000000000" pitchFamily="2" charset="2"/>
              </a:rPr>
              <a:t>possible differences in WGI (new vs current) </a:t>
            </a:r>
            <a:r>
              <a:rPr lang="en-US" sz="1600" u="sng" dirty="0">
                <a:solidFill>
                  <a:srgbClr val="0000FF"/>
                </a:solidFill>
                <a:sym typeface="Wingdings" panose="05000000000000000000" pitchFamily="2" charset="2"/>
              </a:rPr>
              <a:t>on </a:t>
            </a:r>
            <a:r>
              <a:rPr lang="en-US" sz="1600" u="sng" dirty="0">
                <a:solidFill>
                  <a:srgbClr val="0000FF"/>
                </a:solidFill>
              </a:rPr>
              <a:t>single tests </a:t>
            </a:r>
            <a:r>
              <a:rPr lang="en-US" sz="1600" dirty="0">
                <a:solidFill>
                  <a:srgbClr val="0000FF"/>
                </a:solidFill>
              </a:rPr>
              <a:t>results depend on the specific test conditions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AEF19E-7C0E-4012-B875-581705566927}"/>
              </a:ext>
            </a:extLst>
          </p:cNvPr>
          <p:cNvSpPr txBox="1"/>
          <p:nvPr/>
        </p:nvSpPr>
        <p:spPr>
          <a:xfrm rot="16200000">
            <a:off x="2163126" y="2435560"/>
            <a:ext cx="107228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New WGI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C567E0F-5963-42D1-A9E1-6D002B7B7D43}"/>
              </a:ext>
            </a:extLst>
          </p:cNvPr>
          <p:cNvSpPr txBox="1"/>
          <p:nvPr/>
        </p:nvSpPr>
        <p:spPr>
          <a:xfrm>
            <a:off x="3871935" y="4234241"/>
            <a:ext cx="135844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Current WGI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21BF1E4-91A7-4A06-9CF8-59EDBB50EEE0}"/>
              </a:ext>
            </a:extLst>
          </p:cNvPr>
          <p:cNvCxnSpPr>
            <a:cxnSpLocks/>
          </p:cNvCxnSpPr>
          <p:nvPr/>
        </p:nvCxnSpPr>
        <p:spPr>
          <a:xfrm flipV="1">
            <a:off x="2980261" y="1419519"/>
            <a:ext cx="2963339" cy="2716847"/>
          </a:xfrm>
          <a:prstGeom prst="line">
            <a:avLst/>
          </a:prstGeom>
          <a:ln w="349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69CA8D0-CBFC-4D4F-8A6F-5B2F180772D4}"/>
              </a:ext>
            </a:extLst>
          </p:cNvPr>
          <p:cNvSpPr txBox="1"/>
          <p:nvPr/>
        </p:nvSpPr>
        <p:spPr>
          <a:xfrm>
            <a:off x="3457398" y="1506674"/>
            <a:ext cx="838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K=1.50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16460078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609600"/>
            <a:ext cx="92456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>
                    <a:lumMod val="85000"/>
                  </a:schemeClr>
                </a:solidFill>
              </a:rPr>
              <a:t>BACKGROUND / RECAP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bg1">
                  <a:lumMod val="85000"/>
                </a:schemeClr>
              </a:solidFill>
            </a:endParaRPr>
          </a:p>
          <a:p>
            <a:endParaRPr lang="en-US" sz="2000" b="1" dirty="0">
              <a:solidFill>
                <a:schemeClr val="bg1">
                  <a:lumMod val="8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>
                    <a:lumMod val="85000"/>
                  </a:schemeClr>
                </a:solidFill>
              </a:rPr>
              <a:t>TRAILER method revision – RECAP and UPDATE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VEHICLE method revision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/>
          </a:p>
          <a:p>
            <a:endParaRPr lang="en-US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>
                    <a:lumMod val="85000"/>
                  </a:schemeClr>
                </a:solidFill>
              </a:rPr>
              <a:t>TIMELINE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Organigramme : Document 9"/>
          <p:cNvSpPr>
            <a:spLocks noChangeArrowheads="1"/>
          </p:cNvSpPr>
          <p:nvPr/>
        </p:nvSpPr>
        <p:spPr bwMode="auto">
          <a:xfrm rot="10800000">
            <a:off x="0" y="5714999"/>
            <a:ext cx="9906000" cy="1219197"/>
          </a:xfrm>
          <a:prstGeom prst="flowChartDocument">
            <a:avLst/>
          </a:prstGeom>
          <a:solidFill>
            <a:srgbClr val="003F72"/>
          </a:solidFill>
          <a:ln w="25400" algn="ctr">
            <a:noFill/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BE">
              <a:solidFill>
                <a:schemeClr val="lt1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33540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4117" y="693757"/>
            <a:ext cx="962423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Some of - </a:t>
            </a:r>
            <a:r>
              <a:rPr lang="en-US" sz="1600" b="1" dirty="0"/>
              <a:t>but not all</a:t>
            </a:r>
            <a:r>
              <a:rPr lang="en-US" sz="1600" dirty="0"/>
              <a:t> - the technical findings on trailer can be automatically transposed to vehicle methodology.</a:t>
            </a:r>
          </a:p>
          <a:p>
            <a:endParaRPr lang="en-US" sz="1600" dirty="0"/>
          </a:p>
          <a:p>
            <a:r>
              <a:rPr lang="en-US" sz="1600" dirty="0"/>
              <a:t>ETRTO (EU only) performed dedicated test campaign on vehicle:</a:t>
            </a:r>
          </a:p>
          <a:p>
            <a:endParaRPr lang="en-US" sz="1600" dirty="0"/>
          </a:p>
          <a:p>
            <a:pPr marL="800100" lvl="1" indent="-342900">
              <a:buFont typeface="+mj-lt"/>
              <a:buAutoNum type="arabicPeriod"/>
            </a:pPr>
            <a:r>
              <a:rPr lang="en-US" sz="1600" dirty="0"/>
              <a:t>to </a:t>
            </a:r>
            <a:r>
              <a:rPr lang="en-US" sz="1600" b="1" dirty="0"/>
              <a:t>compare the variability of both TRAILER and VEHICLE methodologies</a:t>
            </a:r>
            <a:endParaRPr lang="en-US" sz="1600" dirty="0"/>
          </a:p>
          <a:p>
            <a:pPr marL="800100" lvl="1" indent="-342900">
              <a:buFont typeface="+mj-lt"/>
              <a:buAutoNum type="arabicPeriod"/>
            </a:pPr>
            <a:endParaRPr lang="en-US" sz="1600" dirty="0"/>
          </a:p>
          <a:p>
            <a:pPr marL="800100" lvl="1" indent="-342900">
              <a:buFont typeface="+mj-lt"/>
              <a:buAutoNum type="arabicPeriod"/>
            </a:pPr>
            <a:r>
              <a:rPr lang="en-US" sz="1600" dirty="0"/>
              <a:t>to check the </a:t>
            </a:r>
            <a:r>
              <a:rPr lang="en-US" sz="1600" b="1" dirty="0"/>
              <a:t>correlation between the two</a:t>
            </a:r>
            <a:r>
              <a:rPr lang="en-US" sz="1600" dirty="0"/>
              <a:t> </a:t>
            </a:r>
            <a:r>
              <a:rPr lang="en-US" sz="1600" b="1" dirty="0"/>
              <a:t>modified</a:t>
            </a:r>
            <a:r>
              <a:rPr lang="en-US" sz="1600" dirty="0"/>
              <a:t> methods (both methods should give same Index)</a:t>
            </a:r>
          </a:p>
        </p:txBody>
      </p:sp>
      <p:sp>
        <p:nvSpPr>
          <p:cNvPr id="5" name="Rectangle 4"/>
          <p:cNvSpPr/>
          <p:nvPr/>
        </p:nvSpPr>
        <p:spPr>
          <a:xfrm>
            <a:off x="62672" y="144604"/>
            <a:ext cx="84201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</a:rPr>
              <a:t>Step 3 </a:t>
            </a:r>
            <a:r>
              <a:rPr lang="en-US" sz="2000" b="1" dirty="0"/>
              <a:t>– Round Robin Tests Using VEHICLE methodology</a:t>
            </a:r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594600" y="6502670"/>
            <a:ext cx="23114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2672" y="3270915"/>
            <a:ext cx="9767128" cy="373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Technical findings on trailer directly applicable also to vehicle method</a:t>
            </a:r>
          </a:p>
          <a:p>
            <a:pPr marL="1657350" lvl="3" indent="-285750">
              <a:lnSpc>
                <a:spcPct val="150000"/>
              </a:lnSpc>
              <a:buFontTx/>
              <a:buChar char="-"/>
            </a:pPr>
            <a:r>
              <a:rPr lang="en-US" sz="1600" b="1" dirty="0" err="1"/>
              <a:t>Tyres</a:t>
            </a:r>
            <a:r>
              <a:rPr lang="en-US" sz="1600" b="1" dirty="0"/>
              <a:t> typologies </a:t>
            </a:r>
            <a:r>
              <a:rPr lang="en-US" sz="1600" dirty="0"/>
              <a:t>and permitted </a:t>
            </a:r>
            <a:r>
              <a:rPr lang="en-US" sz="1600" b="1" dirty="0"/>
              <a:t>temperature range</a:t>
            </a:r>
            <a:br>
              <a:rPr lang="en-US" sz="1600" dirty="0"/>
            </a:br>
            <a:r>
              <a:rPr lang="en-US" sz="1600" dirty="0"/>
              <a:t>- </a:t>
            </a:r>
            <a:r>
              <a:rPr lang="en-US" sz="1600" b="1" dirty="0"/>
              <a:t>Stabilization</a:t>
            </a:r>
            <a:r>
              <a:rPr lang="en-US" sz="1600" dirty="0"/>
              <a:t> of </a:t>
            </a:r>
            <a:r>
              <a:rPr lang="en-US" sz="1600" dirty="0" err="1"/>
              <a:t>tyre</a:t>
            </a:r>
            <a:r>
              <a:rPr lang="en-US" sz="1600" dirty="0"/>
              <a:t> performance prior testing</a:t>
            </a:r>
            <a:br>
              <a:rPr lang="en-US" sz="1600" dirty="0"/>
            </a:br>
            <a:endParaRPr lang="en-US" sz="1000" dirty="0"/>
          </a:p>
          <a:p>
            <a:pPr marL="1657350" lvl="3" indent="-285750">
              <a:lnSpc>
                <a:spcPct val="150000"/>
              </a:lnSpc>
              <a:buFontTx/>
              <a:buChar char="-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Dedicated technical analysis for vehicle method </a:t>
            </a:r>
            <a:endParaRPr lang="en-US" dirty="0">
              <a:solidFill>
                <a:srgbClr val="0000FF"/>
              </a:solidFill>
            </a:endParaRPr>
          </a:p>
          <a:p>
            <a:pPr marL="1657350" lvl="3" indent="-285750">
              <a:lnSpc>
                <a:spcPct val="150000"/>
              </a:lnSpc>
              <a:buFontTx/>
              <a:buChar char="-"/>
            </a:pPr>
            <a:r>
              <a:rPr lang="en-US" sz="1600" dirty="0"/>
              <a:t>Usage of two vehicles with a “control” </a:t>
            </a:r>
            <a:r>
              <a:rPr lang="en-US" sz="1600" dirty="0" err="1"/>
              <a:t>tyre</a:t>
            </a:r>
            <a:r>
              <a:rPr lang="en-US" sz="1600" dirty="0"/>
              <a:t> (</a:t>
            </a:r>
            <a:r>
              <a:rPr lang="en-US" sz="1600" b="1" dirty="0">
                <a:solidFill>
                  <a:srgbClr val="0000FF"/>
                </a:solidFill>
              </a:rPr>
              <a:t>Bridge test</a:t>
            </a:r>
            <a:r>
              <a:rPr lang="en-US" sz="1600" dirty="0"/>
              <a:t>)</a:t>
            </a:r>
          </a:p>
          <a:p>
            <a:pPr marL="1657350" lvl="3" indent="-285750">
              <a:lnSpc>
                <a:spcPct val="150000"/>
              </a:lnSpc>
              <a:buFontTx/>
              <a:buChar char="-"/>
            </a:pPr>
            <a:r>
              <a:rPr lang="en-US" sz="1600" b="1" dirty="0">
                <a:solidFill>
                  <a:srgbClr val="0000FF"/>
                </a:solidFill>
              </a:rPr>
              <a:t>Track friction description</a:t>
            </a:r>
          </a:p>
          <a:p>
            <a:pPr marL="1657350" lvl="3" indent="-285750">
              <a:lnSpc>
                <a:spcPct val="150000"/>
              </a:lnSpc>
              <a:buFontTx/>
              <a:buChar char="-"/>
            </a:pPr>
            <a:r>
              <a:rPr lang="en-US" sz="1600" b="1" dirty="0">
                <a:solidFill>
                  <a:srgbClr val="0000FF"/>
                </a:solidFill>
              </a:rPr>
              <a:t>corrections formulas </a:t>
            </a:r>
            <a:r>
              <a:rPr lang="en-US" sz="1600" dirty="0"/>
              <a:t>(tailored for vehicle) </a:t>
            </a:r>
          </a:p>
          <a:p>
            <a:pPr marL="1657350" lvl="3" indent="-285750">
              <a:lnSpc>
                <a:spcPct val="150000"/>
              </a:lnSpc>
              <a:buFontTx/>
              <a:buChar char="-"/>
            </a:pPr>
            <a:r>
              <a:rPr lang="en-US" sz="1600" dirty="0"/>
              <a:t>…other… e.g. Vehicle, </a:t>
            </a:r>
            <a:r>
              <a:rPr lang="en-US" sz="1600" dirty="0" err="1"/>
              <a:t>Tyres</a:t>
            </a:r>
            <a:r>
              <a:rPr lang="en-US" sz="1600" dirty="0"/>
              <a:t> Inflation Pressure adjusted depending on actual axle load</a:t>
            </a: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B1511BDC-F924-49A4-ABE5-7DC9DB1C3393}"/>
              </a:ext>
            </a:extLst>
          </p:cNvPr>
          <p:cNvSpPr/>
          <p:nvPr/>
        </p:nvSpPr>
        <p:spPr>
          <a:xfrm>
            <a:off x="4114800" y="2618925"/>
            <a:ext cx="609600" cy="5243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21326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4489" y="0"/>
            <a:ext cx="54360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VEHICLE – “BRIDGE TEST”</a:t>
            </a:r>
            <a:endParaRPr lang="en-GB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304800" y="602195"/>
            <a:ext cx="81724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Currently used when size of the candidate </a:t>
            </a:r>
            <a:r>
              <a:rPr lang="en-US" dirty="0" err="1"/>
              <a:t>tyre</a:t>
            </a:r>
            <a:r>
              <a:rPr lang="en-US" dirty="0"/>
              <a:t> differs significantly from SRTT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35287" y="1295400"/>
            <a:ext cx="103586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u="sng" dirty="0"/>
              <a:t>VEHICLE 1</a:t>
            </a:r>
          </a:p>
          <a:p>
            <a:pPr algn="ctr"/>
            <a:endParaRPr lang="en-US" sz="1600" b="1" dirty="0">
              <a:solidFill>
                <a:srgbClr val="FF0000"/>
              </a:solidFill>
            </a:endParaRPr>
          </a:p>
          <a:p>
            <a:pPr algn="ctr"/>
            <a:r>
              <a:rPr lang="en-US" sz="1600" b="1" dirty="0">
                <a:solidFill>
                  <a:srgbClr val="FF0000"/>
                </a:solidFill>
              </a:rPr>
              <a:t>Control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  <a:p>
            <a:pPr algn="ctr"/>
            <a:r>
              <a:rPr lang="en-US" sz="1600" b="1" dirty="0" err="1">
                <a:solidFill>
                  <a:schemeClr val="accent4"/>
                </a:solidFill>
              </a:rPr>
              <a:t>Vs</a:t>
            </a:r>
            <a:endParaRPr lang="en-US" sz="1600" b="1" dirty="0">
              <a:solidFill>
                <a:schemeClr val="accent4"/>
              </a:solidFill>
            </a:endParaRPr>
          </a:p>
          <a:p>
            <a:pPr algn="ctr"/>
            <a:r>
              <a:rPr lang="en-US" sz="1600" b="1" dirty="0">
                <a:solidFill>
                  <a:schemeClr val="accent4"/>
                </a:solidFill>
              </a:rPr>
              <a:t>SRTT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61138" y="1314293"/>
            <a:ext cx="109235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u="sng" dirty="0"/>
              <a:t>VEHICLE 2</a:t>
            </a:r>
          </a:p>
          <a:p>
            <a:pPr algn="ctr"/>
            <a:endParaRPr lang="en-US" sz="1600" b="1" dirty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r>
              <a:rPr lang="en-US" sz="1600" b="1" dirty="0">
                <a:solidFill>
                  <a:schemeClr val="accent4"/>
                </a:solidFill>
              </a:rPr>
              <a:t>Candidate </a:t>
            </a:r>
          </a:p>
          <a:p>
            <a:pPr algn="ctr"/>
            <a:r>
              <a:rPr lang="en-US" sz="1600" b="1" dirty="0">
                <a:solidFill>
                  <a:schemeClr val="accent4"/>
                </a:solidFill>
              </a:rPr>
              <a:t>Vs</a:t>
            </a:r>
            <a:br>
              <a:rPr lang="en-US" sz="1600" b="1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600" b="1" dirty="0">
                <a:solidFill>
                  <a:srgbClr val="FF0000"/>
                </a:solidFill>
              </a:rPr>
              <a:t>Control</a:t>
            </a:r>
          </a:p>
        </p:txBody>
      </p:sp>
      <p:sp>
        <p:nvSpPr>
          <p:cNvPr id="8" name="Right Arrow 7"/>
          <p:cNvSpPr/>
          <p:nvPr/>
        </p:nvSpPr>
        <p:spPr>
          <a:xfrm>
            <a:off x="5086838" y="1883898"/>
            <a:ext cx="8255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659895" y="1649712"/>
            <a:ext cx="10923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4"/>
                </a:solidFill>
              </a:rPr>
              <a:t>Candidate </a:t>
            </a:r>
          </a:p>
          <a:p>
            <a:pPr algn="ctr"/>
            <a:r>
              <a:rPr lang="en-US" sz="1600" b="1" dirty="0">
                <a:solidFill>
                  <a:schemeClr val="accent4"/>
                </a:solidFill>
              </a:rPr>
              <a:t>Vs</a:t>
            </a:r>
            <a:br>
              <a:rPr lang="en-US" sz="1600" b="1" dirty="0">
                <a:solidFill>
                  <a:schemeClr val="accent4"/>
                </a:solidFill>
              </a:rPr>
            </a:br>
            <a:r>
              <a:rPr lang="en-US" sz="1600" b="1" dirty="0">
                <a:solidFill>
                  <a:schemeClr val="accent4"/>
                </a:solidFill>
              </a:rPr>
              <a:t>SRTT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69923" y="164934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47086" y="3271658"/>
            <a:ext cx="903533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Bridge test increases significantly the dispersion</a:t>
            </a:r>
            <a:br>
              <a:rPr lang="en-US" dirty="0"/>
            </a:br>
            <a:endParaRPr lang="en-US" dirty="0"/>
          </a:p>
          <a:p>
            <a:br>
              <a:rPr lang="en-US" dirty="0"/>
            </a:br>
            <a:r>
              <a:rPr lang="en-US" b="1" dirty="0">
                <a:solidFill>
                  <a:srgbClr val="00B050"/>
                </a:solidFill>
              </a:rPr>
              <a:t>Possibility of bridge test is ELIMINATED</a:t>
            </a:r>
            <a:br>
              <a:rPr lang="en-US" b="1" dirty="0"/>
            </a:br>
            <a:r>
              <a:rPr lang="en-US" dirty="0"/>
              <a:t>Even if it is recognized that it will be not possible to test on vehicle the full range of existing sizes (Load indexes).</a:t>
            </a:r>
            <a:br>
              <a:rPr lang="en-US" dirty="0"/>
            </a:br>
            <a:br>
              <a:rPr lang="en-US" sz="1400" dirty="0"/>
            </a:br>
            <a:endParaRPr lang="en-US" sz="1400" dirty="0"/>
          </a:p>
          <a:p>
            <a:r>
              <a:rPr lang="en-US" dirty="0"/>
              <a:t>For the “extreme” sizes trailer method shall be used.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F6A205C-F0CF-4529-A885-D5197291E65B}"/>
              </a:ext>
            </a:extLst>
          </p:cNvPr>
          <p:cNvCxnSpPr>
            <a:stCxn id="6" idx="3"/>
          </p:cNvCxnSpPr>
          <p:nvPr/>
        </p:nvCxnSpPr>
        <p:spPr>
          <a:xfrm>
            <a:off x="2071148" y="1957120"/>
            <a:ext cx="1281652" cy="443519"/>
          </a:xfrm>
          <a:prstGeom prst="straightConnector1">
            <a:avLst/>
          </a:prstGeom>
          <a:ln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66A2BD6-A277-4B7F-B5D0-87440D2DB03F}"/>
              </a:ext>
            </a:extLst>
          </p:cNvPr>
          <p:cNvSpPr txBox="1"/>
          <p:nvPr/>
        </p:nvSpPr>
        <p:spPr>
          <a:xfrm rot="1105267">
            <a:off x="2347816" y="2078868"/>
            <a:ext cx="5180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1"/>
                </a:solidFill>
              </a:rPr>
              <a:t>bridge</a:t>
            </a:r>
            <a:endParaRPr lang="it-IT" sz="1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788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19</a:t>
            </a:fld>
            <a:endParaRPr kumimoji="1" lang="ja-JP" altLang="en-US" dirty="0"/>
          </a:p>
        </p:txBody>
      </p:sp>
      <p:sp>
        <p:nvSpPr>
          <p:cNvPr id="4" name="Rectangle 3"/>
          <p:cNvSpPr/>
          <p:nvPr/>
        </p:nvSpPr>
        <p:spPr>
          <a:xfrm>
            <a:off x="470401" y="1196755"/>
            <a:ext cx="8640960" cy="2908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/>
                <a:cs typeface="Times New Roman"/>
              </a:rPr>
              <a:t>IN CASE OF TRAILER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/>
                <a:cs typeface="Times New Roman"/>
              </a:rPr>
              <a:t> 	</a:t>
            </a:r>
            <a:r>
              <a:rPr lang="en-US" sz="1600" b="1" dirty="0">
                <a:solidFill>
                  <a:srgbClr val="000000"/>
                </a:solidFill>
                <a:latin typeface="+mj-lt"/>
                <a:ea typeface="Calibri"/>
                <a:cs typeface="Times New Roman"/>
                <a:sym typeface="Wingdings" panose="05000000000000000000" pitchFamily="2" charset="2"/>
              </a:rPr>
              <a:t>	</a:t>
            </a:r>
            <a:r>
              <a:rPr lang="en-US" sz="1600" b="1" dirty="0">
                <a:solidFill>
                  <a:srgbClr val="000000"/>
                </a:solidFill>
                <a:latin typeface="+mj-lt"/>
                <a:ea typeface="Calibri"/>
                <a:cs typeface="Times New Roman"/>
              </a:rPr>
              <a:t>Elimination of BPN and µ</a:t>
            </a:r>
            <a:r>
              <a:rPr lang="en-US" sz="1600" b="1" baseline="-25000" dirty="0">
                <a:solidFill>
                  <a:srgbClr val="000000"/>
                </a:solidFill>
                <a:latin typeface="+mj-lt"/>
                <a:ea typeface="Calibri"/>
                <a:cs typeface="Times New Roman"/>
              </a:rPr>
              <a:t>SRTT14’’</a:t>
            </a:r>
          </a:p>
          <a:p>
            <a:pPr lvl="8" fontAlgn="base">
              <a:spcBef>
                <a:spcPct val="0"/>
              </a:spcBef>
              <a:spcAft>
                <a:spcPts val="1000"/>
              </a:spcAft>
              <a:tabLst>
                <a:tab pos="457200" algn="l"/>
              </a:tabLst>
            </a:pPr>
            <a:r>
              <a:rPr lang="en-US" sz="1600" b="1" dirty="0">
                <a:solidFill>
                  <a:srgbClr val="000000"/>
                </a:solidFill>
                <a:latin typeface="+mj-lt"/>
                <a:ea typeface="Calibri"/>
                <a:cs typeface="Times New Roman"/>
              </a:rPr>
              <a:t>Friction Range </a:t>
            </a:r>
            <a:r>
              <a:rPr lang="en-US" dirty="0">
                <a:solidFill>
                  <a:srgbClr val="000000"/>
                </a:solidFill>
                <a:latin typeface="+mj-lt"/>
                <a:ea typeface="Calibri"/>
                <a:cs typeface="Times New Roman"/>
              </a:rPr>
              <a:t>µ</a:t>
            </a:r>
            <a:r>
              <a:rPr lang="en-US" b="1" baseline="-25000" dirty="0">
                <a:solidFill>
                  <a:srgbClr val="000000"/>
                </a:solidFill>
                <a:latin typeface="+mj-lt"/>
                <a:ea typeface="Calibri"/>
                <a:cs typeface="Times New Roman"/>
              </a:rPr>
              <a:t>SRTT16”</a:t>
            </a:r>
            <a:r>
              <a:rPr lang="en-US" dirty="0">
                <a:solidFill>
                  <a:srgbClr val="000000"/>
                </a:solidFill>
                <a:latin typeface="+mj-lt"/>
                <a:ea typeface="Calibri"/>
                <a:cs typeface="Times New Roman"/>
              </a:rPr>
              <a:t> [0.65 ; 0.90 ]</a:t>
            </a:r>
          </a:p>
          <a:p>
            <a:pPr marL="342900" indent="-342900" fontAlgn="base">
              <a:spcBef>
                <a:spcPct val="0"/>
              </a:spcBef>
              <a:spcAft>
                <a:spcPts val="1000"/>
              </a:spcAft>
              <a:buFont typeface="Arial"/>
              <a:buChar char="•"/>
              <a:tabLst>
                <a:tab pos="457200" algn="l"/>
              </a:tabLst>
            </a:pPr>
            <a:endParaRPr lang="en-US" sz="1200" b="1" u="sng" dirty="0">
              <a:solidFill>
                <a:srgbClr val="000000"/>
              </a:solidFill>
              <a:latin typeface="+mj-lt"/>
              <a:ea typeface="Calibri"/>
              <a:cs typeface="Times New Roman"/>
            </a:endParaRPr>
          </a:p>
          <a:p>
            <a:pPr marL="342900" indent="-342900" fontAlgn="base">
              <a:spcBef>
                <a:spcPct val="0"/>
              </a:spcBef>
              <a:spcAft>
                <a:spcPts val="1000"/>
              </a:spcAft>
              <a:buFont typeface="Arial"/>
              <a:buChar char="•"/>
              <a:tabLst>
                <a:tab pos="457200" algn="l"/>
              </a:tabLst>
            </a:pPr>
            <a:r>
              <a:rPr lang="en-US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/>
                <a:cs typeface="Calibri" panose="020F0502020204030204" pitchFamily="34" charset="0"/>
              </a:rPr>
              <a:t>IN CASE OF VEHICLE</a:t>
            </a:r>
            <a:br>
              <a:rPr lang="en-US" sz="1600" dirty="0">
                <a:solidFill>
                  <a:srgbClr val="000000"/>
                </a:solidFill>
                <a:latin typeface="+mj-lt"/>
                <a:ea typeface="Calibri"/>
                <a:cs typeface="Calibri" panose="020F0502020204030204" pitchFamily="34" charset="0"/>
              </a:rPr>
            </a:br>
            <a:br>
              <a:rPr lang="en-US" sz="1600" dirty="0">
                <a:solidFill>
                  <a:srgbClr val="000000"/>
                </a:solidFill>
                <a:latin typeface="+mj-lt"/>
                <a:ea typeface="Calibri"/>
                <a:cs typeface="Calibri" panose="020F0502020204030204" pitchFamily="34" charset="0"/>
              </a:rPr>
            </a:br>
            <a:r>
              <a:rPr lang="en-US" sz="1600" dirty="0">
                <a:solidFill>
                  <a:srgbClr val="000000"/>
                </a:solidFill>
                <a:latin typeface="+mj-lt"/>
                <a:ea typeface="Calibri"/>
                <a:cs typeface="Calibri" panose="020F0502020204030204" pitchFamily="34" charset="0"/>
              </a:rPr>
              <a:t>- Not possible to measure the µ</a:t>
            </a:r>
            <a:r>
              <a:rPr lang="en-US" sz="1600" baseline="-25000" dirty="0">
                <a:solidFill>
                  <a:srgbClr val="000000"/>
                </a:solidFill>
                <a:latin typeface="+mj-lt"/>
                <a:ea typeface="Calibri"/>
                <a:cs typeface="Calibri" panose="020F0502020204030204" pitchFamily="34" charset="0"/>
              </a:rPr>
              <a:t>SRTT16”</a:t>
            </a:r>
            <a:r>
              <a:rPr lang="en-US" sz="1600" dirty="0">
                <a:solidFill>
                  <a:srgbClr val="000000"/>
                </a:solidFill>
                <a:latin typeface="+mj-lt"/>
                <a:ea typeface="Calibri"/>
                <a:cs typeface="Calibri" panose="020F0502020204030204" pitchFamily="34" charset="0"/>
              </a:rPr>
              <a:t> [on trailer]</a:t>
            </a:r>
            <a:br>
              <a:rPr lang="en-US" sz="1600" dirty="0">
                <a:solidFill>
                  <a:srgbClr val="000000"/>
                </a:solidFill>
                <a:latin typeface="+mj-lt"/>
                <a:ea typeface="Calibri"/>
                <a:cs typeface="Calibri" panose="020F0502020204030204" pitchFamily="34" charset="0"/>
              </a:rPr>
            </a:br>
            <a:r>
              <a:rPr lang="en-US" sz="1600" dirty="0">
                <a:solidFill>
                  <a:srgbClr val="000000"/>
                </a:solidFill>
                <a:latin typeface="+mj-lt"/>
                <a:ea typeface="Calibri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sz="1600" dirty="0">
                <a:solidFill>
                  <a:srgbClr val="000000"/>
                </a:solidFill>
                <a:latin typeface="+mj-lt"/>
                <a:ea typeface="Calibri"/>
                <a:cs typeface="Calibri" panose="020F0502020204030204" pitchFamily="34" charset="0"/>
              </a:rPr>
              <a:t> agreed to use the corresponding parameter on vehicle: BFC (SRTT16’’)</a:t>
            </a:r>
            <a:br>
              <a:rPr lang="en-US" sz="1600" dirty="0">
                <a:solidFill>
                  <a:srgbClr val="000000"/>
                </a:solidFill>
                <a:latin typeface="+mj-lt"/>
                <a:ea typeface="Calibri"/>
                <a:cs typeface="Calibri" panose="020F0502020204030204" pitchFamily="34" charset="0"/>
              </a:rPr>
            </a:br>
            <a:br>
              <a:rPr lang="en-US" sz="1600" dirty="0">
                <a:solidFill>
                  <a:srgbClr val="000000"/>
                </a:solidFill>
                <a:latin typeface="+mj-lt"/>
                <a:ea typeface="Calibri"/>
                <a:cs typeface="Calibri" panose="020F0502020204030204" pitchFamily="34" charset="0"/>
              </a:rPr>
            </a:br>
            <a:r>
              <a:rPr lang="en-US" sz="1600" dirty="0">
                <a:solidFill>
                  <a:srgbClr val="000000"/>
                </a:solidFill>
                <a:latin typeface="+mj-lt"/>
                <a:ea typeface="Calibri"/>
                <a:cs typeface="Calibri" panose="020F0502020204030204" pitchFamily="34" charset="0"/>
              </a:rPr>
              <a:t>correlation  </a:t>
            </a:r>
            <a:r>
              <a:rPr lang="en-US" sz="1600" b="1" dirty="0">
                <a:solidFill>
                  <a:srgbClr val="000000"/>
                </a:solidFill>
                <a:latin typeface="+mj-lt"/>
                <a:ea typeface="Calibri"/>
                <a:cs typeface="Calibri" panose="020F0502020204030204" pitchFamily="34" charset="0"/>
              </a:rPr>
              <a:t>µ</a:t>
            </a:r>
            <a:r>
              <a:rPr lang="en-US" sz="1600" b="1" baseline="-25000" dirty="0">
                <a:solidFill>
                  <a:srgbClr val="000000"/>
                </a:solidFill>
                <a:latin typeface="+mj-lt"/>
                <a:ea typeface="Calibri"/>
                <a:cs typeface="Calibri" panose="020F0502020204030204" pitchFamily="34" charset="0"/>
              </a:rPr>
              <a:t>SRTT16”</a:t>
            </a:r>
            <a:r>
              <a:rPr lang="en-US" sz="1600" b="1" dirty="0">
                <a:solidFill>
                  <a:srgbClr val="000000"/>
                </a:solidFill>
                <a:latin typeface="+mj-lt"/>
                <a:ea typeface="Calibri"/>
                <a:cs typeface="Calibri" panose="020F0502020204030204" pitchFamily="34" charset="0"/>
              </a:rPr>
              <a:t> [on trailer]  &lt;-&gt;  BFC(SRTT16’’)  [on vehicle] </a:t>
            </a:r>
            <a:br>
              <a:rPr lang="en-US" sz="1600" b="1" dirty="0">
                <a:solidFill>
                  <a:srgbClr val="000000"/>
                </a:solidFill>
                <a:latin typeface="+mj-lt"/>
                <a:ea typeface="Calibri"/>
                <a:cs typeface="Calibri" panose="020F0502020204030204" pitchFamily="34" charset="0"/>
              </a:rPr>
            </a:br>
            <a:r>
              <a:rPr lang="en-US" sz="1600" b="1" dirty="0">
                <a:solidFill>
                  <a:srgbClr val="000000"/>
                </a:solidFill>
                <a:latin typeface="+mj-lt"/>
                <a:ea typeface="Calibri"/>
                <a:cs typeface="Calibri" panose="020F0502020204030204" pitchFamily="34" charset="0"/>
              </a:rPr>
              <a:t>depends on both vehicle and trailer used</a:t>
            </a:r>
            <a:endParaRPr lang="en-US" sz="1600" dirty="0">
              <a:solidFill>
                <a:srgbClr val="000000"/>
              </a:solidFill>
              <a:latin typeface="+mj-lt"/>
              <a:ea typeface="Calibri"/>
              <a:cs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0"/>
            <a:ext cx="78123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VEHICLE – “FRICTION RANGE”</a:t>
            </a:r>
            <a:endParaRPr lang="en-GB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304800" y="4769132"/>
            <a:ext cx="94521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On average</a:t>
            </a:r>
          </a:p>
          <a:p>
            <a:br>
              <a:rPr lang="en-US" b="1" dirty="0">
                <a:solidFill>
                  <a:srgbClr val="00B050"/>
                </a:solidFill>
              </a:rPr>
            </a:br>
            <a:r>
              <a:rPr lang="en-US" b="1" dirty="0">
                <a:solidFill>
                  <a:srgbClr val="00B050"/>
                </a:solidFill>
              </a:rPr>
              <a:t>µSRTT16” [on trailer] = (0.65-0.90) corresponds to BFC(SRTT16’’)  [on vehicle] = (0.57-0.79)</a:t>
            </a:r>
          </a:p>
        </p:txBody>
      </p:sp>
    </p:spTree>
    <p:extLst>
      <p:ext uri="{BB962C8B-B14F-4D97-AF65-F5344CB8AC3E}">
        <p14:creationId xmlns:p14="http://schemas.microsoft.com/office/powerpoint/2010/main" val="4232913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609600"/>
            <a:ext cx="92456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BACKGROUND / RECAP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/>
          </a:p>
          <a:p>
            <a:endParaRPr lang="en-US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TRAILER method revision – RECAP and UPDATE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VEHICLE method revision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/>
          </a:p>
          <a:p>
            <a:endParaRPr lang="en-US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TIMELINE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Organigramme : Document 9"/>
          <p:cNvSpPr>
            <a:spLocks noChangeArrowheads="1"/>
          </p:cNvSpPr>
          <p:nvPr/>
        </p:nvSpPr>
        <p:spPr bwMode="auto">
          <a:xfrm rot="10800000">
            <a:off x="0" y="5714999"/>
            <a:ext cx="9906000" cy="1219197"/>
          </a:xfrm>
          <a:prstGeom prst="flowChartDocument">
            <a:avLst/>
          </a:prstGeom>
          <a:solidFill>
            <a:srgbClr val="003F72"/>
          </a:solidFill>
          <a:ln w="25400" algn="ctr">
            <a:noFill/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BE">
              <a:solidFill>
                <a:schemeClr val="lt1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48114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3567" y="0"/>
            <a:ext cx="78123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VEHICLE – “CORRECTION FORMULAS”</a:t>
            </a:r>
            <a:endParaRPr lang="en-GB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02524" y="548680"/>
            <a:ext cx="6798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Same formulas as trailer: 4 “optimized terms but tailored for vehicle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714702" y="1073094"/>
                <a:ext cx="7650596" cy="400622"/>
              </a:xfrm>
              <a:prstGeom prst="rect">
                <a:avLst/>
              </a:prstGeom>
              <a:solidFill>
                <a:srgbClr val="FFFFCC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>
                          <a:solidFill>
                            <a:srgbClr val="0000FF"/>
                          </a:solidFill>
                          <a:latin typeface="Cambria Math"/>
                        </a:rPr>
                        <m:t>𝑮</m:t>
                      </m:r>
                      <m:d>
                        <m:dPr>
                          <m:ctrlPr>
                            <a:rPr lang="en-US" sz="2000" b="1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dirty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𝑻</m:t>
                          </m:r>
                        </m:e>
                      </m:d>
                      <m:r>
                        <a:rPr lang="en-US" sz="2000" b="1" i="1" dirty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r>
                        <a:rPr lang="en-GB" sz="2000" b="1" i="1" dirty="0" smtClean="0">
                          <a:solidFill>
                            <a:schemeClr val="accent6"/>
                          </a:solidFill>
                          <a:latin typeface="Cambria Math"/>
                        </a:rPr>
                        <m:t>𝑲</m:t>
                      </m:r>
                      <m:r>
                        <a:rPr lang="en-GB" sz="2000" b="1" i="1" baseline="-25000" dirty="0">
                          <a:solidFill>
                            <a:schemeClr val="accent6"/>
                          </a:solidFill>
                          <a:latin typeface="Cambria Math"/>
                        </a:rPr>
                        <m:t>𝒗𝒆𝒉𝒊𝒄𝒍𝒆</m:t>
                      </m:r>
                      <m:r>
                        <a:rPr lang="en-GB" sz="2000" b="1" i="1" dirty="0">
                          <a:solidFill>
                            <a:srgbClr val="0000FF"/>
                          </a:solidFill>
                          <a:latin typeface="Cambria Math"/>
                        </a:rPr>
                        <m:t>∗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1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1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GB" sz="2000" b="1" i="1" dirty="0">
                                  <a:solidFill>
                                    <a:srgbClr val="0000FF"/>
                                  </a:solidFill>
                                  <a:latin typeface="Cambria Math"/>
                                  <a:sym typeface="Symbol"/>
                                </a:rPr>
                                <m:t>𝑩𝑭𝑪</m:t>
                              </m:r>
                            </m:e>
                            <m:sub>
                              <m:r>
                                <a:rPr lang="en-US" sz="2000" b="1" i="1" dirty="0">
                                  <a:solidFill>
                                    <a:srgbClr val="0000FF"/>
                                  </a:solidFill>
                                  <a:latin typeface="Cambria Math"/>
                                  <a:sym typeface="Symbol"/>
                                </a:rPr>
                                <m:t>𝒕𝒆𝒔𝒕</m:t>
                              </m:r>
                            </m:sub>
                          </m:sSub>
                          <m:r>
                            <a:rPr lang="en-US" sz="2000" b="1" i="1" dirty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 −</m:t>
                          </m:r>
                          <m:d>
                            <m:dPr>
                              <m:ctrlPr>
                                <a:rPr lang="en-GB" sz="2000" b="1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dirty="0">
                                  <a:solidFill>
                                    <a:srgbClr val="FF0000"/>
                                  </a:solidFill>
                                  <a:latin typeface="Cambria Math"/>
                                  <a:sym typeface="Symbol"/>
                                </a:rPr>
                                <m:t>𝒂</m:t>
                              </m:r>
                              <m:r>
                                <a:rPr lang="en-GB" b="1" i="1" dirty="0">
                                  <a:solidFill>
                                    <a:srgbClr val="FF0000"/>
                                  </a:solidFill>
                                  <a:latin typeface="Cambria Math"/>
                                  <a:sym typeface="Symbol"/>
                                </a:rPr>
                                <m:t>′ </m:t>
                              </m:r>
                              <m:r>
                                <a:rPr lang="en-US" b="1" i="1" dirty="0">
                                  <a:solidFill>
                                    <a:srgbClr val="0000FF"/>
                                  </a:solidFill>
                                  <a:latin typeface="Cambria Math"/>
                                  <a:sym typeface="Symbol"/>
                                </a:rPr>
                                <m:t></m:t>
                              </m:r>
                              <m:r>
                                <m:rPr>
                                  <m:nor/>
                                </m:rPr>
                                <a:rPr lang="en-GB" b="1" dirty="0">
                                  <a:solidFill>
                                    <a:srgbClr val="0000FF"/>
                                  </a:solidFill>
                                  <a:latin typeface="Calibri" panose="020F0502020204030204" pitchFamily="34" charset="0"/>
                                </a:rPr>
                                <m:t>BFC</m:t>
                              </m:r>
                              <m:r>
                                <m:rPr>
                                  <m:nor/>
                                </m:rPr>
                                <a:rPr lang="en-GB" b="1" dirty="0">
                                  <a:solidFill>
                                    <a:srgbClr val="0000FF"/>
                                  </a:solidFill>
                                  <a:latin typeface="Calibri" panose="020F0502020204030204" pitchFamily="34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b="1" dirty="0">
                                  <a:solidFill>
                                    <a:srgbClr val="0000FF"/>
                                  </a:solidFill>
                                  <a:latin typeface="Calibri" panose="020F0502020204030204" pitchFamily="34" charset="0"/>
                                </a:rPr>
                                <m:t>+</m:t>
                              </m:r>
                              <m:r>
                                <m:rPr>
                                  <m:nor/>
                                </m:rPr>
                                <a:rPr lang="en-GB" b="1" dirty="0">
                                  <a:solidFill>
                                    <a:srgbClr val="0000FF"/>
                                  </a:solidFill>
                                  <a:latin typeface="Calibri" panose="020F0502020204030204" pitchFamily="34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b="1" dirty="0">
                                  <a:solidFill>
                                    <a:srgbClr val="FF0000"/>
                                  </a:solidFill>
                                  <a:latin typeface="Calibri" panose="020F0502020204030204" pitchFamily="34" charset="0"/>
                                </a:rPr>
                                <m:t>b</m:t>
                              </m:r>
                              <m:r>
                                <m:rPr>
                                  <m:nor/>
                                </m:rPr>
                                <a:rPr lang="en-GB" b="1" dirty="0">
                                  <a:solidFill>
                                    <a:srgbClr val="FF0000"/>
                                  </a:solidFill>
                                  <a:latin typeface="Calibri" panose="020F0502020204030204" pitchFamily="34" charset="0"/>
                                </a:rPr>
                                <m:t>′ </m:t>
                              </m:r>
                              <m:r>
                                <m:rPr>
                                  <m:nor/>
                                </m:rPr>
                                <a:rPr lang="en-US" b="1" dirty="0">
                                  <a:solidFill>
                                    <a:srgbClr val="0000FF"/>
                                  </a:solidFill>
                                  <a:latin typeface="Calibri" panose="020F0502020204030204" pitchFamily="34" charset="0"/>
                                  <a:sym typeface="Symbol"/>
                                </a:rPr>
                                <m:t></m:t>
                              </m:r>
                              <m:r>
                                <m:rPr>
                                  <m:nor/>
                                </m:rPr>
                                <a:rPr lang="en-US" b="1" dirty="0">
                                  <a:solidFill>
                                    <a:srgbClr val="0000FF"/>
                                  </a:solidFill>
                                  <a:latin typeface="Calibri" panose="020F0502020204030204" pitchFamily="34" charset="0"/>
                                </a:rPr>
                                <m:t>T</m:t>
                              </m:r>
                              <m:r>
                                <m:rPr>
                                  <m:nor/>
                                </m:rPr>
                                <a:rPr lang="en-GB" b="1" dirty="0">
                                  <a:solidFill>
                                    <a:srgbClr val="0000FF"/>
                                  </a:solidFill>
                                  <a:latin typeface="Calibri" panose="020F0502020204030204" pitchFamily="34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b="1" dirty="0">
                                  <a:solidFill>
                                    <a:srgbClr val="0000FF"/>
                                  </a:solidFill>
                                  <a:latin typeface="Calibri" panose="020F0502020204030204" pitchFamily="34" charset="0"/>
                                </a:rPr>
                                <m:t>+</m:t>
                              </m:r>
                              <m:r>
                                <m:rPr>
                                  <m:nor/>
                                </m:rPr>
                                <a:rPr lang="en-GB" b="1" dirty="0">
                                  <a:solidFill>
                                    <a:srgbClr val="0000FF"/>
                                  </a:solidFill>
                                  <a:latin typeface="Calibri" panose="020F0502020204030204" pitchFamily="34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b="1" dirty="0">
                                  <a:solidFill>
                                    <a:srgbClr val="FF0000"/>
                                  </a:solidFill>
                                  <a:latin typeface="Calibri" panose="020F0502020204030204" pitchFamily="34" charset="0"/>
                                </a:rPr>
                                <m:t>c</m:t>
                              </m:r>
                              <m:r>
                                <m:rPr>
                                  <m:nor/>
                                </m:rPr>
                                <a:rPr lang="en-GB" b="1" dirty="0">
                                  <a:solidFill>
                                    <a:srgbClr val="FF0000"/>
                                  </a:solidFill>
                                  <a:latin typeface="Calibri" panose="020F0502020204030204" pitchFamily="34" charset="0"/>
                                </a:rPr>
                                <m:t>′</m:t>
                              </m:r>
                              <m:sSup>
                                <m:sSupPr>
                                  <m:ctrlPr>
                                    <a:rPr lang="en-US" b="1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nor/>
                                    </m:rPr>
                                    <a:rPr lang="en-US" b="1" dirty="0">
                                      <a:solidFill>
                                        <a:srgbClr val="0000FF"/>
                                      </a:solidFill>
                                      <a:latin typeface="Calibri" panose="020F0502020204030204" pitchFamily="34" charset="0"/>
                                      <a:sym typeface="Symbol"/>
                                    </a:rPr>
                                    <m:t>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b="1" dirty="0">
                                      <a:solidFill>
                                        <a:srgbClr val="0000FF"/>
                                      </a:solidFill>
                                      <a:latin typeface="Calibri" panose="020F0502020204030204" pitchFamily="34" charset="0"/>
                                    </a:rPr>
                                    <m:t>T</m:t>
                                  </m:r>
                                </m:e>
                                <m:sup>
                                  <m:r>
                                    <a:rPr lang="en-US" b="1" i="1" dirty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m:rPr>
                                  <m:nor/>
                                </m:rPr>
                                <a:rPr lang="en-GB" b="1" dirty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b="1" dirty="0">
                                  <a:solidFill>
                                    <a:srgbClr val="0000FF"/>
                                  </a:solidFill>
                                  <a:latin typeface="Calibri" panose="020F0502020204030204" pitchFamily="34" charset="0"/>
                                </a:rPr>
                                <m:t>+</m:t>
                              </m:r>
                              <m:r>
                                <m:rPr>
                                  <m:nor/>
                                </m:rPr>
                                <a:rPr lang="en-GB" b="1" dirty="0">
                                  <a:solidFill>
                                    <a:srgbClr val="0000FF"/>
                                  </a:solidFill>
                                  <a:latin typeface="Calibri" panose="020F0502020204030204" pitchFamily="34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b="1" i="0" dirty="0" smtClean="0">
                                  <a:solidFill>
                                    <a:srgbClr val="FF0000"/>
                                  </a:solidFill>
                                  <a:latin typeface="Calibri" panose="020F0502020204030204" pitchFamily="34" charset="0"/>
                                </a:rPr>
                                <m:t>d</m:t>
                              </m:r>
                              <m:r>
                                <m:rPr>
                                  <m:nor/>
                                </m:rPr>
                                <a:rPr lang="en-GB" b="1" dirty="0">
                                  <a:solidFill>
                                    <a:srgbClr val="FF0000"/>
                                  </a:solidFill>
                                  <a:latin typeface="Calibri" panose="020F0502020204030204" pitchFamily="34" charset="0"/>
                                </a:rPr>
                                <m:t>′</m:t>
                              </m:r>
                              <m:r>
                                <a:rPr lang="en-US" b="1" i="1" dirty="0">
                                  <a:solidFill>
                                    <a:srgbClr val="0000FF"/>
                                  </a:solidFill>
                                  <a:latin typeface="Cambria Math"/>
                                  <a:sym typeface="Symbol"/>
                                </a:rPr>
                                <m:t></m:t>
                              </m:r>
                              <m:r>
                                <m:rPr>
                                  <m:nor/>
                                </m:rPr>
                                <a:rPr lang="en-US" b="1" dirty="0">
                                  <a:solidFill>
                                    <a:srgbClr val="0000FF"/>
                                  </a:solidFill>
                                  <a:latin typeface="Calibri" panose="020F0502020204030204" pitchFamily="34" charset="0"/>
                                  <a:sym typeface="Symbol"/>
                                </a:rPr>
                                <m:t>MTD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702" y="1073094"/>
                <a:ext cx="7650596" cy="400622"/>
              </a:xfrm>
              <a:prstGeom prst="rect">
                <a:avLst/>
              </a:prstGeom>
              <a:blipFill>
                <a:blip r:embed="rId2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125233" y="1628798"/>
            <a:ext cx="97536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700" b="1" dirty="0"/>
          </a:p>
          <a:p>
            <a:r>
              <a:rPr lang="en-US" b="1" dirty="0">
                <a:solidFill>
                  <a:srgbClr val="FF0000"/>
                </a:solidFill>
              </a:rPr>
              <a:t>Correction coefficients [a, b, c, d] minimize the dispersion of the tests results for each </a:t>
            </a:r>
            <a:r>
              <a:rPr lang="en-US" b="1" dirty="0" err="1">
                <a:solidFill>
                  <a:srgbClr val="FF0000"/>
                </a:solidFill>
              </a:rPr>
              <a:t>tyre</a:t>
            </a:r>
            <a:r>
              <a:rPr lang="en-US" b="1" dirty="0">
                <a:solidFill>
                  <a:srgbClr val="FF0000"/>
                </a:solidFill>
              </a:rPr>
              <a:t> typology</a:t>
            </a:r>
          </a:p>
        </p:txBody>
      </p:sp>
      <p:pic>
        <p:nvPicPr>
          <p:cNvPr id="31" name="Picture 3">
            <a:extLst>
              <a:ext uri="{FF2B5EF4-FFF2-40B4-BE49-F238E27FC236}">
                <a16:creationId xmlns:a16="http://schemas.microsoft.com/office/drawing/2014/main" id="{7A3608C3-20D5-4F33-A4ED-8436136997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76" y="5902576"/>
            <a:ext cx="4423927" cy="682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6">
            <a:extLst>
              <a:ext uri="{FF2B5EF4-FFF2-40B4-BE49-F238E27FC236}">
                <a16:creationId xmlns:a16="http://schemas.microsoft.com/office/drawing/2014/main" id="{813B755E-DB53-4FC2-8463-6414EE1617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4912" y="6106112"/>
            <a:ext cx="223224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 i="1" dirty="0">
                <a:solidFill>
                  <a:schemeClr val="accent6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</a:t>
            </a:r>
            <a:r>
              <a:rPr lang="en-US" altLang="en-US" b="1" i="1" dirty="0">
                <a:solidFill>
                  <a:schemeClr val="accent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K-vehicle = 1,87</a:t>
            </a:r>
            <a:endParaRPr lang="en-US" altLang="en-US" sz="1400" b="1" dirty="0">
              <a:solidFill>
                <a:schemeClr val="accent6"/>
              </a:solidFill>
              <a:latin typeface="Calibri" pitchFamily="34" charset="0"/>
              <a:ea typeface="Calibri" pitchFamily="34" charset="0"/>
              <a:cs typeface="Calibri" pitchFamily="34" charset="0"/>
              <a:sym typeface="Wingdings" pitchFamily="2" charset="2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5EB65D8-059F-497C-A1F1-A7186DA23BFF}"/>
              </a:ext>
            </a:extLst>
          </p:cNvPr>
          <p:cNvSpPr/>
          <p:nvPr/>
        </p:nvSpPr>
        <p:spPr>
          <a:xfrm>
            <a:off x="153567" y="5105400"/>
            <a:ext cx="93520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K-vehicle: minimize the difference new procedure for TRAILER vs new procedure for VEHICLE.</a:t>
            </a:r>
            <a:endParaRPr lang="en-GB" b="1" dirty="0">
              <a:solidFill>
                <a:schemeClr val="accent6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7E2DB7B-5A6C-410A-8245-CFFFDEBBFDA3}"/>
              </a:ext>
            </a:extLst>
          </p:cNvPr>
          <p:cNvSpPr/>
          <p:nvPr/>
        </p:nvSpPr>
        <p:spPr>
          <a:xfrm>
            <a:off x="676400" y="5636028"/>
            <a:ext cx="9001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Using ETRTO dataset of the </a:t>
            </a:r>
            <a:r>
              <a:rPr lang="en-US" sz="1600" dirty="0" err="1"/>
              <a:t>tyres</a:t>
            </a:r>
            <a:r>
              <a:rPr lang="en-US" sz="1600" dirty="0"/>
              <a:t> tested on both vehicle and trailer</a:t>
            </a:r>
            <a:endParaRPr lang="en-GB" sz="1600" b="1" dirty="0">
              <a:solidFill>
                <a:srgbClr val="FFC000"/>
              </a:solidFill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67ACD437-8A0C-494B-A547-B64745F9BD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831052"/>
              </p:ext>
            </p:extLst>
          </p:nvPr>
        </p:nvGraphicFramePr>
        <p:xfrm>
          <a:off x="609600" y="2362200"/>
          <a:ext cx="8534400" cy="20961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22400">
                  <a:extLst>
                    <a:ext uri="{9D8B030D-6E8A-4147-A177-3AD203B41FA5}">
                      <a16:colId xmlns:a16="http://schemas.microsoft.com/office/drawing/2014/main" val="3305868872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val="4176648027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val="66888040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val="1127079490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val="152540896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val="1409559019"/>
                    </a:ext>
                  </a:extLst>
                </a:gridCol>
              </a:tblGrid>
              <a:tr h="423177"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  <a:tabLst>
                          <a:tab pos="228600" algn="l"/>
                          <a:tab pos="342900" algn="l"/>
                          <a:tab pos="444500" algn="l"/>
                          <a:tab pos="342900" algn="l"/>
                          <a:tab pos="444500" algn="l"/>
                        </a:tabLst>
                      </a:pPr>
                      <a:r>
                        <a:rPr lang="en-GB" sz="1400" dirty="0">
                          <a:effectLst/>
                        </a:rPr>
                        <a:t>Tyre sidewall marking</a:t>
                      </a:r>
                      <a:endParaRPr lang="it-IT" sz="14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  <a:tabLst>
                          <a:tab pos="228600" algn="l"/>
                          <a:tab pos="342900" algn="l"/>
                          <a:tab pos="444500" algn="l"/>
                          <a:tab pos="342900" algn="l"/>
                          <a:tab pos="444500" algn="l"/>
                        </a:tabLst>
                      </a:pPr>
                      <a:r>
                        <a:rPr lang="en-GB" sz="1800" dirty="0">
                          <a:effectLst/>
                        </a:rPr>
                        <a:t>t</a:t>
                      </a:r>
                      <a:r>
                        <a:rPr lang="en-GB" sz="1800" baseline="-25000" dirty="0">
                          <a:effectLst/>
                        </a:rPr>
                        <a:t>0 </a:t>
                      </a:r>
                      <a:endParaRPr lang="it-IT" sz="18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  <a:tabLst>
                          <a:tab pos="228600" algn="l"/>
                          <a:tab pos="342900" algn="l"/>
                          <a:tab pos="444500" algn="l"/>
                          <a:tab pos="342900" algn="l"/>
                          <a:tab pos="444500" algn="l"/>
                        </a:tabLst>
                      </a:pPr>
                      <a:r>
                        <a:rPr lang="en-GB" sz="1800" dirty="0">
                          <a:effectLst/>
                        </a:rPr>
                        <a:t>a'</a:t>
                      </a:r>
                      <a:endParaRPr lang="it-IT" sz="18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  <a:tabLst>
                          <a:tab pos="228600" algn="l"/>
                          <a:tab pos="342900" algn="l"/>
                          <a:tab pos="444500" algn="l"/>
                          <a:tab pos="342900" algn="l"/>
                          <a:tab pos="444500" algn="l"/>
                        </a:tabLst>
                      </a:pPr>
                      <a:r>
                        <a:rPr lang="en-GB" sz="1800" dirty="0">
                          <a:effectLst/>
                        </a:rPr>
                        <a:t>b'</a:t>
                      </a:r>
                      <a:endParaRPr lang="it-IT" sz="18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  <a:tabLst>
                          <a:tab pos="228600" algn="l"/>
                          <a:tab pos="342900" algn="l"/>
                          <a:tab pos="444500" algn="l"/>
                          <a:tab pos="342900" algn="l"/>
                          <a:tab pos="444500" algn="l"/>
                        </a:tabLst>
                      </a:pPr>
                      <a:r>
                        <a:rPr lang="en-GB" sz="1800" dirty="0">
                          <a:effectLst/>
                        </a:rPr>
                        <a:t>c'</a:t>
                      </a:r>
                      <a:endParaRPr lang="it-IT" sz="18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  <a:tabLst>
                          <a:tab pos="228600" algn="l"/>
                          <a:tab pos="342900" algn="l"/>
                          <a:tab pos="444500" algn="l"/>
                          <a:tab pos="342900" algn="l"/>
                          <a:tab pos="444500" algn="l"/>
                        </a:tabLst>
                      </a:pPr>
                      <a:r>
                        <a:rPr lang="en-GB" sz="1800" dirty="0">
                          <a:effectLst/>
                        </a:rPr>
                        <a:t>d'</a:t>
                      </a:r>
                      <a:endParaRPr lang="it-IT" sz="18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6176460"/>
                  </a:ext>
                </a:extLst>
              </a:tr>
              <a:tr h="557648"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  <a:tabLst>
                          <a:tab pos="228600" algn="l"/>
                          <a:tab pos="342900" algn="l"/>
                          <a:tab pos="444500" algn="l"/>
                          <a:tab pos="342900" algn="l"/>
                          <a:tab pos="444500" algn="l"/>
                        </a:tabLst>
                      </a:pPr>
                      <a:r>
                        <a:rPr lang="en-GB" sz="1200" dirty="0">
                          <a:effectLst/>
                        </a:rPr>
                        <a:t>Neither M+S marking nor 3PMSF marking</a:t>
                      </a:r>
                      <a:endParaRPr lang="it-IT" sz="1200" dirty="0">
                        <a:effectLst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  <a:tabLst>
                          <a:tab pos="228600" algn="l"/>
                          <a:tab pos="342900" algn="l"/>
                          <a:tab pos="444500" algn="l"/>
                          <a:tab pos="342900" algn="l"/>
                          <a:tab pos="444500" algn="l"/>
                        </a:tabLst>
                      </a:pPr>
                      <a:r>
                        <a:rPr lang="en-US" sz="1400" kern="1200" dirty="0">
                          <a:effectLst/>
                        </a:rPr>
                        <a:t>20</a:t>
                      </a:r>
                      <a:endParaRPr lang="it-IT" sz="14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  <a:tabLst>
                          <a:tab pos="228600" algn="l"/>
                          <a:tab pos="342900" algn="l"/>
                          <a:tab pos="444500" algn="l"/>
                          <a:tab pos="342900" algn="l"/>
                          <a:tab pos="444500" algn="l"/>
                        </a:tabLs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0.99382</a:t>
                      </a:r>
                      <a:endParaRPr lang="it-IT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  <a:tabLst>
                          <a:tab pos="228600" algn="l"/>
                          <a:tab pos="342900" algn="l"/>
                          <a:tab pos="444500" algn="l"/>
                          <a:tab pos="342900" algn="l"/>
                          <a:tab pos="444500" algn="l"/>
                        </a:tabLs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0.00269</a:t>
                      </a:r>
                      <a:endParaRPr lang="it-IT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  <a:tabLst>
                          <a:tab pos="228600" algn="l"/>
                          <a:tab pos="342900" algn="l"/>
                          <a:tab pos="444500" algn="l"/>
                          <a:tab pos="342900" algn="l"/>
                          <a:tab pos="444500" algn="l"/>
                        </a:tabLst>
                      </a:pPr>
                      <a:r>
                        <a:rPr lang="en-GB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-0.00028</a:t>
                      </a:r>
                      <a:endParaRPr lang="it-IT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  <a:tabLst>
                          <a:tab pos="228600" algn="l"/>
                          <a:tab pos="342900" algn="l"/>
                          <a:tab pos="444500" algn="l"/>
                          <a:tab pos="342900" algn="l"/>
                          <a:tab pos="444500" algn="l"/>
                        </a:tabLst>
                      </a:pPr>
                      <a:r>
                        <a:rPr lang="en-GB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-0.02472</a:t>
                      </a:r>
                      <a:endParaRPr lang="it-IT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25624196"/>
                  </a:ext>
                </a:extLst>
              </a:tr>
              <a:tr h="557648"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  <a:tabLst>
                          <a:tab pos="228600" algn="l"/>
                          <a:tab pos="342900" algn="l"/>
                          <a:tab pos="444500" algn="l"/>
                          <a:tab pos="342900" algn="l"/>
                          <a:tab pos="444500" algn="l"/>
                        </a:tabLst>
                      </a:pPr>
                      <a:r>
                        <a:rPr lang="en-GB" sz="1200" dirty="0">
                          <a:effectLst/>
                        </a:rPr>
                        <a:t>M+S marking without  3PMSF marking</a:t>
                      </a:r>
                      <a:endParaRPr lang="it-IT" sz="12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  <a:tabLst>
                          <a:tab pos="228600" algn="l"/>
                          <a:tab pos="342900" algn="l"/>
                          <a:tab pos="444500" algn="l"/>
                          <a:tab pos="342900" algn="l"/>
                          <a:tab pos="444500" algn="l"/>
                        </a:tabLst>
                      </a:pPr>
                      <a:r>
                        <a:rPr lang="en-US" sz="1400" kern="1200" dirty="0">
                          <a:effectLst/>
                        </a:rPr>
                        <a:t>15</a:t>
                      </a:r>
                      <a:endParaRPr lang="it-IT" sz="14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  <a:tabLst>
                          <a:tab pos="228600" algn="l"/>
                          <a:tab pos="342900" algn="l"/>
                          <a:tab pos="444500" algn="l"/>
                          <a:tab pos="342900" algn="l"/>
                          <a:tab pos="444500" algn="l"/>
                        </a:tabLst>
                      </a:pPr>
                      <a:r>
                        <a:rPr lang="en-GB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0.92654</a:t>
                      </a:r>
                      <a:endParaRPr lang="it-IT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  <a:tabLst>
                          <a:tab pos="228600" algn="l"/>
                          <a:tab pos="342900" algn="l"/>
                          <a:tab pos="444500" algn="l"/>
                          <a:tab pos="342900" algn="l"/>
                          <a:tab pos="444500" algn="l"/>
                        </a:tabLs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-0.00121</a:t>
                      </a:r>
                      <a:endParaRPr lang="it-IT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  <a:tabLst>
                          <a:tab pos="228600" algn="l"/>
                          <a:tab pos="342900" algn="l"/>
                          <a:tab pos="444500" algn="l"/>
                          <a:tab pos="342900" algn="l"/>
                          <a:tab pos="444500" algn="l"/>
                        </a:tabLs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-0.00007</a:t>
                      </a:r>
                      <a:endParaRPr lang="it-IT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  <a:tabLst>
                          <a:tab pos="228600" algn="l"/>
                          <a:tab pos="342900" algn="l"/>
                          <a:tab pos="444500" algn="l"/>
                          <a:tab pos="342900" algn="l"/>
                          <a:tab pos="444500" algn="l"/>
                        </a:tabLst>
                      </a:pPr>
                      <a:r>
                        <a:rPr lang="en-GB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-0.04279</a:t>
                      </a:r>
                      <a:endParaRPr lang="it-IT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42100616"/>
                  </a:ext>
                </a:extLst>
              </a:tr>
              <a:tr h="557648"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  <a:tabLst>
                          <a:tab pos="228600" algn="l"/>
                          <a:tab pos="342900" algn="l"/>
                          <a:tab pos="444500" algn="l"/>
                          <a:tab pos="342900" algn="l"/>
                          <a:tab pos="444500" algn="l"/>
                        </a:tabLst>
                      </a:pPr>
                      <a:r>
                        <a:rPr lang="en-GB" sz="1200" dirty="0">
                          <a:effectLst/>
                        </a:rPr>
                        <a:t>3PMSF marking</a:t>
                      </a:r>
                      <a:endParaRPr lang="it-IT" sz="12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  <a:tabLst>
                          <a:tab pos="228600" algn="l"/>
                          <a:tab pos="342900" algn="l"/>
                          <a:tab pos="444500" algn="l"/>
                          <a:tab pos="342900" algn="l"/>
                          <a:tab pos="444500" algn="l"/>
                        </a:tabLst>
                      </a:pPr>
                      <a:r>
                        <a:rPr lang="en-US" sz="1400" kern="1200" dirty="0">
                          <a:effectLst/>
                        </a:rPr>
                        <a:t>10</a:t>
                      </a:r>
                      <a:endParaRPr lang="it-IT" sz="14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  <a:tabLst>
                          <a:tab pos="228600" algn="l"/>
                          <a:tab pos="342900" algn="l"/>
                          <a:tab pos="444500" algn="l"/>
                          <a:tab pos="342900" algn="l"/>
                          <a:tab pos="444500" algn="l"/>
                        </a:tabLst>
                      </a:pPr>
                      <a:r>
                        <a:rPr lang="en-GB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0.72029</a:t>
                      </a:r>
                      <a:endParaRPr lang="it-IT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  <a:tabLst>
                          <a:tab pos="228600" algn="l"/>
                          <a:tab pos="342900" algn="l"/>
                          <a:tab pos="444500" algn="l"/>
                          <a:tab pos="342900" algn="l"/>
                          <a:tab pos="444500" algn="l"/>
                        </a:tabLst>
                      </a:pPr>
                      <a:r>
                        <a:rPr lang="en-GB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-0.00539</a:t>
                      </a:r>
                      <a:endParaRPr lang="it-IT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  <a:tabLst>
                          <a:tab pos="228600" algn="l"/>
                          <a:tab pos="342900" algn="l"/>
                          <a:tab pos="444500" algn="l"/>
                          <a:tab pos="342900" algn="l"/>
                          <a:tab pos="444500" algn="l"/>
                        </a:tabLs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0.00022</a:t>
                      </a:r>
                      <a:endParaRPr lang="it-IT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  <a:tabLst>
                          <a:tab pos="228600" algn="l"/>
                          <a:tab pos="342900" algn="l"/>
                          <a:tab pos="444500" algn="l"/>
                          <a:tab pos="342900" algn="l"/>
                          <a:tab pos="444500" algn="l"/>
                        </a:tabLs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-0.03037</a:t>
                      </a:r>
                      <a:endParaRPr lang="it-IT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405491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8133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7F62FF-5F24-4B12-8061-B2EF34CA8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F64AEDC-BE28-47E4-8B63-A2D29002F1D7}"/>
              </a:ext>
            </a:extLst>
          </p:cNvPr>
          <p:cNvGrpSpPr/>
          <p:nvPr/>
        </p:nvGrpSpPr>
        <p:grpSpPr>
          <a:xfrm>
            <a:off x="1646218" y="1070516"/>
            <a:ext cx="4953000" cy="2434684"/>
            <a:chOff x="640673" y="3330429"/>
            <a:chExt cx="5897389" cy="2804097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5303F45-C3C5-4D62-8C2F-CFAC12E86D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5" t="6684" b="21647"/>
            <a:stretch/>
          </p:blipFill>
          <p:spPr>
            <a:xfrm>
              <a:off x="640673" y="3330429"/>
              <a:ext cx="5897389" cy="2804097"/>
            </a:xfrm>
            <a:prstGeom prst="rect">
              <a:avLst/>
            </a:prstGeom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E418A5C8-E4D7-40A5-A996-FD679EFCDE9E}"/>
                </a:ext>
              </a:extLst>
            </p:cNvPr>
            <p:cNvCxnSpPr/>
            <p:nvPr/>
          </p:nvCxnSpPr>
          <p:spPr>
            <a:xfrm flipV="1">
              <a:off x="2936776" y="3933057"/>
              <a:ext cx="0" cy="2122530"/>
            </a:xfrm>
            <a:prstGeom prst="line">
              <a:avLst/>
            </a:prstGeom>
            <a:ln w="2222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1991632-67DF-41E3-898F-5D3E2520EAB3}"/>
                </a:ext>
              </a:extLst>
            </p:cNvPr>
            <p:cNvCxnSpPr/>
            <p:nvPr/>
          </p:nvCxnSpPr>
          <p:spPr>
            <a:xfrm flipV="1">
              <a:off x="3728864" y="3933057"/>
              <a:ext cx="0" cy="2122530"/>
            </a:xfrm>
            <a:prstGeom prst="line">
              <a:avLst/>
            </a:prstGeom>
            <a:ln w="2222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06A26A7-325A-498E-A1FB-91AD258893E1}"/>
                </a:ext>
              </a:extLst>
            </p:cNvPr>
            <p:cNvSpPr txBox="1"/>
            <p:nvPr/>
          </p:nvSpPr>
          <p:spPr>
            <a:xfrm>
              <a:off x="1712641" y="5795972"/>
              <a:ext cx="76976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b="1" dirty="0">
                  <a:solidFill>
                    <a:srgbClr val="0000FF"/>
                  </a:solidFill>
                </a:rPr>
                <a:t>3PMSF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CF2C811-CD9F-422E-8D08-C799E88C04AC}"/>
                </a:ext>
              </a:extLst>
            </p:cNvPr>
            <p:cNvSpPr txBox="1"/>
            <p:nvPr/>
          </p:nvSpPr>
          <p:spPr>
            <a:xfrm>
              <a:off x="3053806" y="5795972"/>
              <a:ext cx="56457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b="1" dirty="0">
                  <a:solidFill>
                    <a:srgbClr val="FFC000"/>
                  </a:solidFill>
                </a:rPr>
                <a:t>M+S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153AA6F-A48F-48D3-9DF6-C1FB6EFB5B87}"/>
                </a:ext>
              </a:extLst>
            </p:cNvPr>
            <p:cNvSpPr txBox="1"/>
            <p:nvPr/>
          </p:nvSpPr>
          <p:spPr>
            <a:xfrm>
              <a:off x="4736979" y="5795972"/>
              <a:ext cx="8210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b="1" dirty="0">
                  <a:solidFill>
                    <a:srgbClr val="00B050"/>
                  </a:solidFill>
                </a:rPr>
                <a:t>Normal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390A461-179F-4A29-ABD4-B6B85A1DB7D1}"/>
                </a:ext>
              </a:extLst>
            </p:cNvPr>
            <p:cNvCxnSpPr/>
            <p:nvPr/>
          </p:nvCxnSpPr>
          <p:spPr>
            <a:xfrm>
              <a:off x="1352600" y="6093296"/>
              <a:ext cx="1584176" cy="0"/>
            </a:xfrm>
            <a:prstGeom prst="line">
              <a:avLst/>
            </a:prstGeom>
            <a:ln w="3492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9C919EB-143F-4761-948E-BC0FF10BE918}"/>
                </a:ext>
              </a:extLst>
            </p:cNvPr>
            <p:cNvCxnSpPr/>
            <p:nvPr/>
          </p:nvCxnSpPr>
          <p:spPr>
            <a:xfrm>
              <a:off x="3728864" y="6093296"/>
              <a:ext cx="2664296" cy="0"/>
            </a:xfrm>
            <a:prstGeom prst="line">
              <a:avLst/>
            </a:prstGeom>
            <a:ln w="3492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EAAAAC1-E437-479F-8CDE-D200FC8C8E80}"/>
                </a:ext>
              </a:extLst>
            </p:cNvPr>
            <p:cNvCxnSpPr/>
            <p:nvPr/>
          </p:nvCxnSpPr>
          <p:spPr>
            <a:xfrm>
              <a:off x="2972288" y="6093296"/>
              <a:ext cx="756579" cy="0"/>
            </a:xfrm>
            <a:prstGeom prst="line">
              <a:avLst/>
            </a:prstGeom>
            <a:ln w="3492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DE78E53B-6325-42E5-AA5C-8E8A80497DAE}"/>
              </a:ext>
            </a:extLst>
          </p:cNvPr>
          <p:cNvSpPr txBox="1"/>
          <p:nvPr/>
        </p:nvSpPr>
        <p:spPr>
          <a:xfrm>
            <a:off x="5674615" y="2200197"/>
            <a:ext cx="96853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accent1"/>
                </a:solidFill>
              </a:rPr>
              <a:t>TRAILER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81156A9-E708-4D11-BCF1-96482C9258F0}"/>
              </a:ext>
            </a:extLst>
          </p:cNvPr>
          <p:cNvSpPr txBox="1"/>
          <p:nvPr/>
        </p:nvSpPr>
        <p:spPr>
          <a:xfrm>
            <a:off x="5733859" y="2478611"/>
            <a:ext cx="97174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C00000"/>
                </a:solidFill>
              </a:rPr>
              <a:t>VEHICLE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B8E788D-A116-4C14-92B3-C841B16C7993}"/>
              </a:ext>
            </a:extLst>
          </p:cNvPr>
          <p:cNvSpPr/>
          <p:nvPr/>
        </p:nvSpPr>
        <p:spPr>
          <a:xfrm>
            <a:off x="153567" y="0"/>
            <a:ext cx="78123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VEHICLE – ADDITIONAL CONSIDERATIONS</a:t>
            </a:r>
            <a:endParaRPr lang="en-GB" sz="2800" b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269F377-8E95-4E8F-830E-306EB9431817}"/>
              </a:ext>
            </a:extLst>
          </p:cNvPr>
          <p:cNvSpPr/>
          <p:nvPr/>
        </p:nvSpPr>
        <p:spPr>
          <a:xfrm>
            <a:off x="495300" y="4504160"/>
            <a:ext cx="89154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/>
              <a:t>For the evaluation of the wet grip index (G) of a candidate </a:t>
            </a:r>
            <a:r>
              <a:rPr lang="en-US" sz="1600" i="1" dirty="0" err="1"/>
              <a:t>tyre</a:t>
            </a:r>
            <a:r>
              <a:rPr lang="en-US" sz="1600" i="1" dirty="0"/>
              <a:t>, the wet grip braking performance of the candidate </a:t>
            </a:r>
            <a:r>
              <a:rPr lang="en-US" sz="1600" i="1" dirty="0" err="1"/>
              <a:t>tyre</a:t>
            </a:r>
            <a:r>
              <a:rPr lang="en-US" sz="1600" i="1" dirty="0"/>
              <a:t> is compared to the wet grip braking performance of the reference </a:t>
            </a:r>
            <a:r>
              <a:rPr lang="en-US" sz="1600" i="1" dirty="0" err="1"/>
              <a:t>tyre</a:t>
            </a:r>
            <a:r>
              <a:rPr lang="en-US" sz="1600" i="1" dirty="0"/>
              <a:t> on a straight, wet, paved surface. It is measured with one of the following methods: </a:t>
            </a:r>
          </a:p>
          <a:p>
            <a:r>
              <a:rPr lang="en-US" sz="1600" i="1" dirty="0"/>
              <a:t>	- vehicle method consisting of testing a set of </a:t>
            </a:r>
            <a:r>
              <a:rPr lang="en-US" sz="1600" i="1" dirty="0" err="1"/>
              <a:t>tyres</a:t>
            </a:r>
            <a:r>
              <a:rPr lang="en-US" sz="1600" i="1" dirty="0"/>
              <a:t> mounted on a commercialized </a:t>
            </a:r>
            <a:r>
              <a:rPr lang="en-US" sz="1600" b="1" i="1" dirty="0"/>
              <a:t>vehicle</a:t>
            </a:r>
            <a:r>
              <a:rPr lang="en-US" sz="1600" i="1" dirty="0"/>
              <a:t>;</a:t>
            </a:r>
          </a:p>
          <a:p>
            <a:r>
              <a:rPr lang="en-US" sz="1600" i="1" dirty="0"/>
              <a:t>	- test method using a </a:t>
            </a:r>
            <a:r>
              <a:rPr lang="en-US" sz="1600" b="1" i="1" dirty="0"/>
              <a:t>trailer</a:t>
            </a:r>
            <a:r>
              <a:rPr lang="en-US" sz="1600" i="1" dirty="0"/>
              <a:t> or a </a:t>
            </a:r>
            <a:r>
              <a:rPr lang="en-US" sz="1600" i="1" dirty="0" err="1"/>
              <a:t>tyre</a:t>
            </a:r>
            <a:r>
              <a:rPr lang="en-US" sz="1600" i="1" dirty="0"/>
              <a:t> test vehicle equipped with the test </a:t>
            </a:r>
            <a:r>
              <a:rPr lang="en-US" sz="1600" i="1" dirty="0" err="1"/>
              <a:t>tyres</a:t>
            </a:r>
            <a:r>
              <a:rPr lang="en-US" sz="1600" i="1" dirty="0"/>
              <a:t>.</a:t>
            </a:r>
            <a:endParaRPr lang="en-US" i="1" dirty="0"/>
          </a:p>
          <a:p>
            <a:r>
              <a:rPr lang="en-US" i="1" dirty="0">
                <a:solidFill>
                  <a:srgbClr val="0000FF"/>
                </a:solidFill>
              </a:rPr>
              <a:t>In case of verification of the wet grip index (G) the same test method </a:t>
            </a:r>
            <a:r>
              <a:rPr lang="en-US" i="1" dirty="0"/>
              <a:t>[i.e. Trailer / Vehicle] </a:t>
            </a:r>
            <a:r>
              <a:rPr lang="en-US" i="1" dirty="0">
                <a:solidFill>
                  <a:srgbClr val="0000FF"/>
                </a:solidFill>
              </a:rPr>
              <a:t>used for its declaration shall be used.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7250A5-74EC-490C-918A-701EFDB9DD48}"/>
              </a:ext>
            </a:extLst>
          </p:cNvPr>
          <p:cNvSpPr txBox="1"/>
          <p:nvPr/>
        </p:nvSpPr>
        <p:spPr>
          <a:xfrm>
            <a:off x="495300" y="4078379"/>
            <a:ext cx="5526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solidFill>
                  <a:srgbClr val="0000FF"/>
                </a:solidFill>
              </a:rPr>
              <a:t>Proposed amendment of paragraph 4 of ISO 23671:2015</a:t>
            </a:r>
            <a:endParaRPr lang="it-IT" b="1" u="sng" dirty="0">
              <a:solidFill>
                <a:srgbClr val="0000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8B744A-41F3-4B46-AB08-C599CA935C55}"/>
              </a:ext>
            </a:extLst>
          </p:cNvPr>
          <p:cNvSpPr txBox="1"/>
          <p:nvPr/>
        </p:nvSpPr>
        <p:spPr>
          <a:xfrm>
            <a:off x="7077667" y="1251344"/>
            <a:ext cx="2429872" cy="20621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The possible gap between trailer and method is minimized.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No method (trailer or vehicle) provides systematically higher or lower WGI results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3444948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4805329"/>
              </p:ext>
            </p:extLst>
          </p:nvPr>
        </p:nvGraphicFramePr>
        <p:xfrm>
          <a:off x="560511" y="789776"/>
          <a:ext cx="8568954" cy="52380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41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8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243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87950">
                <a:tc gridSpan="2"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TRAILER</a:t>
                      </a:r>
                      <a:r>
                        <a:rPr lang="en-GB" sz="2400" baseline="0" dirty="0"/>
                        <a:t> RRT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VEHICLE</a:t>
                      </a:r>
                      <a:r>
                        <a:rPr lang="en-GB" sz="2000" baseline="0" dirty="0"/>
                        <a:t> RRT</a:t>
                      </a:r>
                      <a:br>
                        <a:rPr lang="en-GB" sz="2000" baseline="0" dirty="0"/>
                      </a:br>
                      <a:r>
                        <a:rPr lang="en-GB" sz="1600" u="sng" baseline="0" dirty="0">
                          <a:solidFill>
                            <a:schemeClr val="bg1"/>
                          </a:solidFill>
                        </a:rPr>
                        <a:t>BRIDGE excluded</a:t>
                      </a:r>
                      <a:endParaRPr lang="en-GB" sz="1400" u="sng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693">
                <a:tc gridSpan="2"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Total number</a:t>
                      </a:r>
                      <a:r>
                        <a:rPr lang="en-GB" sz="1800" baseline="0" dirty="0"/>
                        <a:t> of data</a:t>
                      </a:r>
                      <a:endParaRPr lang="en-GB" sz="1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1163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chemeClr val="tx1"/>
                          </a:solidFill>
                        </a:rPr>
                        <a:t>319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693">
                <a:tc rowSpan="3"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Number of candidate tyres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Normal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18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9 (7 same</a:t>
                      </a:r>
                      <a:r>
                        <a:rPr lang="en-GB" sz="1800" baseline="0" dirty="0"/>
                        <a:t> as trailer)</a:t>
                      </a:r>
                      <a:endParaRPr lang="en-GB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769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M+S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2 (2 same as trailer)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769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3PMSF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7 (4</a:t>
                      </a:r>
                      <a:r>
                        <a:rPr lang="en-GB" sz="1800" baseline="0" dirty="0"/>
                        <a:t> same as trailer)</a:t>
                      </a:r>
                      <a:endParaRPr lang="en-GB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0962">
                <a:tc gridSpan="2"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Number of</a:t>
                      </a:r>
                      <a:r>
                        <a:rPr lang="en-GB" sz="1800" baseline="0" dirty="0"/>
                        <a:t> testing companies</a:t>
                      </a:r>
                      <a:endParaRPr lang="en-GB" sz="1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17</a:t>
                      </a:r>
                    </a:p>
                    <a:p>
                      <a:pPr algn="ctr"/>
                      <a:r>
                        <a:rPr lang="en-GB" sz="1800" dirty="0"/>
                        <a:t>EU + USA + JPN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6</a:t>
                      </a:r>
                    </a:p>
                    <a:p>
                      <a:pPr algn="ctr"/>
                      <a:r>
                        <a:rPr lang="en-GB" sz="1800" dirty="0"/>
                        <a:t>EU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7693">
                <a:tc rowSpan="3"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Weighted</a:t>
                      </a:r>
                      <a:r>
                        <a:rPr lang="en-GB" sz="1800" baseline="0" dirty="0"/>
                        <a:t> Standard deviation </a:t>
                      </a:r>
                    </a:p>
                    <a:p>
                      <a:pPr algn="ctr"/>
                      <a:r>
                        <a:rPr lang="en-GB" sz="1600" b="1" u="sng" baseline="0" dirty="0">
                          <a:solidFill>
                            <a:schemeClr val="accent6"/>
                          </a:solidFill>
                        </a:rPr>
                        <a:t>CURRENT</a:t>
                      </a:r>
                      <a:r>
                        <a:rPr lang="en-GB" sz="1600" b="1" baseline="0" dirty="0">
                          <a:solidFill>
                            <a:schemeClr val="accent6"/>
                          </a:solidFill>
                        </a:rPr>
                        <a:t> formula</a:t>
                      </a:r>
                      <a:endParaRPr lang="en-GB" sz="1600" b="1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Normal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accent6"/>
                          </a:solidFill>
                        </a:rPr>
                        <a:t>0.083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accent6"/>
                          </a:solidFill>
                        </a:rPr>
                        <a:t>0.103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769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M+S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accent6"/>
                          </a:solidFill>
                        </a:rPr>
                        <a:t>0.077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accent6"/>
                          </a:solidFill>
                        </a:rPr>
                        <a:t>0.047</a:t>
                      </a:r>
                      <a:endParaRPr lang="en-GB" sz="1800" b="1" dirty="0">
                        <a:solidFill>
                          <a:srgbClr val="FF00FF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397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3PMSF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accent6"/>
                          </a:solidFill>
                        </a:rPr>
                        <a:t>0.088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accent6"/>
                          </a:solidFill>
                        </a:rPr>
                        <a:t>0.059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7693">
                <a:tc rowSpan="3"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Weighted</a:t>
                      </a:r>
                      <a:r>
                        <a:rPr lang="en-GB" sz="1800" baseline="0" dirty="0"/>
                        <a:t> Standard deviation</a:t>
                      </a:r>
                      <a:br>
                        <a:rPr lang="en-GB" sz="1800" baseline="0" dirty="0"/>
                      </a:br>
                      <a:r>
                        <a:rPr lang="en-GB" sz="1800" u="sng" baseline="0" dirty="0">
                          <a:solidFill>
                            <a:srgbClr val="00B050"/>
                          </a:solidFill>
                        </a:rPr>
                        <a:t>NEW</a:t>
                      </a:r>
                      <a:r>
                        <a:rPr lang="en-GB" sz="1800" baseline="0" dirty="0">
                          <a:solidFill>
                            <a:srgbClr val="00B050"/>
                          </a:solidFill>
                        </a:rPr>
                        <a:t> formula</a:t>
                      </a:r>
                      <a:endParaRPr lang="en-GB" sz="1800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Normal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rgbClr val="00B050"/>
                          </a:solidFill>
                        </a:rPr>
                        <a:t>0.065</a:t>
                      </a:r>
                      <a:r>
                        <a:rPr lang="en-GB" sz="1800" b="1" baseline="0" dirty="0">
                          <a:solidFill>
                            <a:srgbClr val="00B050"/>
                          </a:solidFill>
                        </a:rPr>
                        <a:t>  (- 22%)</a:t>
                      </a:r>
                      <a:endParaRPr lang="en-GB" sz="18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rgbClr val="00B050"/>
                          </a:solidFill>
                        </a:rPr>
                        <a:t>0.089 (-14%)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769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M+S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rgbClr val="00B050"/>
                          </a:solidFill>
                        </a:rPr>
                        <a:t>0.060  (- 22%)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rgbClr val="00B050"/>
                          </a:solidFill>
                        </a:rPr>
                        <a:t>0.025 (-46%</a:t>
                      </a:r>
                      <a:r>
                        <a:rPr lang="en-GB" sz="1800" b="1" dirty="0">
                          <a:solidFill>
                            <a:srgbClr val="FF00FF"/>
                          </a:solidFill>
                        </a:rPr>
                        <a:t>*</a:t>
                      </a:r>
                      <a:r>
                        <a:rPr lang="en-GB" sz="1800" b="1" dirty="0">
                          <a:solidFill>
                            <a:srgbClr val="00B050"/>
                          </a:solidFill>
                        </a:rPr>
                        <a:t>)</a:t>
                      </a:r>
                      <a:endParaRPr lang="en-GB" sz="1800" b="1" dirty="0">
                        <a:solidFill>
                          <a:srgbClr val="FF00FF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211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3PMSF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rgbClr val="00B050"/>
                          </a:solidFill>
                        </a:rPr>
                        <a:t>0.060   (-32%)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rgbClr val="00B050"/>
                          </a:solidFill>
                        </a:rPr>
                        <a:t>0.051 (-13%)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3252" y="204682"/>
            <a:ext cx="88259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400" b="1" dirty="0"/>
              <a:t>TRAILER &amp; VEHICLE – IMPROVEMENT BY THE NEW FORMULAS</a:t>
            </a:r>
            <a:endParaRPr lang="en-US" sz="2000" dirty="0">
              <a:solidFill>
                <a:schemeClr val="accent4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C58638-5446-46E6-934F-DC950FCAC8BA}"/>
              </a:ext>
            </a:extLst>
          </p:cNvPr>
          <p:cNvSpPr txBox="1"/>
          <p:nvPr/>
        </p:nvSpPr>
        <p:spPr>
          <a:xfrm>
            <a:off x="6324600" y="6151235"/>
            <a:ext cx="26669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FF00FF"/>
                </a:solidFill>
              </a:rPr>
              <a:t>*</a:t>
            </a:r>
            <a:r>
              <a:rPr lang="en-US" sz="1400" i="1" dirty="0"/>
              <a:t> </a:t>
            </a:r>
            <a:r>
              <a:rPr lang="en-US" sz="1400" i="1" dirty="0">
                <a:solidFill>
                  <a:schemeClr val="bg1">
                    <a:lumMod val="65000"/>
                  </a:schemeClr>
                </a:solidFill>
              </a:rPr>
              <a:t>Improvement to be considered jointly with the number of candidate </a:t>
            </a:r>
            <a:r>
              <a:rPr lang="en-US" sz="1400" i="1" dirty="0" err="1">
                <a:solidFill>
                  <a:schemeClr val="bg1">
                    <a:lumMod val="65000"/>
                  </a:schemeClr>
                </a:solidFill>
              </a:rPr>
              <a:t>tyres</a:t>
            </a:r>
            <a:endParaRPr lang="it-IT" sz="1400" i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6179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609600"/>
            <a:ext cx="92456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>
                    <a:lumMod val="85000"/>
                  </a:schemeClr>
                </a:solidFill>
              </a:rPr>
              <a:t>BACKGROUND / RECAP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bg1">
                  <a:lumMod val="85000"/>
                </a:schemeClr>
              </a:solidFill>
            </a:endParaRPr>
          </a:p>
          <a:p>
            <a:endParaRPr lang="en-US" sz="2000" b="1" dirty="0">
              <a:solidFill>
                <a:schemeClr val="bg1">
                  <a:lumMod val="8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>
                    <a:lumMod val="85000"/>
                  </a:schemeClr>
                </a:solidFill>
              </a:rPr>
              <a:t>TRAILER method revision – RECAP and UPDATE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bg1">
                  <a:lumMod val="8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bg1">
                  <a:lumMod val="8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>
                    <a:lumMod val="85000"/>
                  </a:schemeClr>
                </a:solidFill>
              </a:rPr>
              <a:t>VEHICLE method revision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/>
          </a:p>
          <a:p>
            <a:endParaRPr lang="en-US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TIMELINE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4" name="Organigramme : Document 9"/>
          <p:cNvSpPr>
            <a:spLocks noChangeArrowheads="1"/>
          </p:cNvSpPr>
          <p:nvPr/>
        </p:nvSpPr>
        <p:spPr bwMode="auto">
          <a:xfrm rot="10800000">
            <a:off x="0" y="5714999"/>
            <a:ext cx="9906000" cy="1219197"/>
          </a:xfrm>
          <a:prstGeom prst="flowChartDocument">
            <a:avLst/>
          </a:prstGeom>
          <a:solidFill>
            <a:srgbClr val="003F72"/>
          </a:solidFill>
          <a:ln w="25400" algn="ctr">
            <a:noFill/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BE">
              <a:solidFill>
                <a:schemeClr val="lt1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89364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8484091"/>
              </p:ext>
            </p:extLst>
          </p:nvPr>
        </p:nvGraphicFramePr>
        <p:xfrm>
          <a:off x="922198" y="1629362"/>
          <a:ext cx="7910660" cy="4979566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3955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5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55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55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955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955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955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955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9553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9553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9553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9553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9553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95533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95533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95533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95533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95533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95533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95533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</a:tblGrid>
              <a:tr h="42610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2015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6448" marR="6448" marT="595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2016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6448" marR="6448" marT="5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2017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6448" marR="6448" marT="5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2018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6448" marR="6448" marT="5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2019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6448" marR="6448" marT="5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6448" marR="6448" marT="5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65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1" u="none" strike="noStrike" dirty="0">
                          <a:effectLst/>
                        </a:rPr>
                        <a:t>3Q</a:t>
                      </a:r>
                      <a:endParaRPr lang="en-US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48" marR="6448" marT="5952" marB="0" anchor="ctr"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1" u="none" strike="noStrike" dirty="0">
                          <a:effectLst/>
                        </a:rPr>
                        <a:t>4Q</a:t>
                      </a:r>
                      <a:endParaRPr lang="en-US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48" marR="6448" marT="5952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1" u="none" strike="noStrike" dirty="0">
                          <a:effectLst/>
                        </a:rPr>
                        <a:t>1Q</a:t>
                      </a:r>
                      <a:endParaRPr lang="en-US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48" marR="6448" marT="5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1" u="none" strike="noStrike" dirty="0">
                          <a:effectLst/>
                        </a:rPr>
                        <a:t>2Q</a:t>
                      </a:r>
                      <a:endParaRPr lang="en-US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48" marR="6448" marT="5952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1" u="none" strike="noStrike" dirty="0">
                          <a:effectLst/>
                        </a:rPr>
                        <a:t>3Q</a:t>
                      </a:r>
                      <a:endParaRPr lang="en-US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48" marR="6448" marT="5952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1" u="none" strike="noStrike" dirty="0">
                          <a:effectLst/>
                        </a:rPr>
                        <a:t>4Q</a:t>
                      </a:r>
                      <a:endParaRPr lang="en-US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48" marR="6448" marT="5952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1" u="none" strike="noStrike" dirty="0">
                          <a:effectLst/>
                        </a:rPr>
                        <a:t>1Q</a:t>
                      </a:r>
                      <a:endParaRPr lang="en-US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48" marR="6448" marT="5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1" u="none" strike="noStrike" dirty="0">
                          <a:effectLst/>
                        </a:rPr>
                        <a:t>2Q</a:t>
                      </a:r>
                      <a:endParaRPr lang="en-US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48" marR="6448" marT="5952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1" u="none" strike="noStrike" dirty="0">
                          <a:effectLst/>
                        </a:rPr>
                        <a:t>3Q</a:t>
                      </a:r>
                      <a:endParaRPr lang="en-US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48" marR="6448" marT="5952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1" u="none" strike="noStrike" dirty="0">
                          <a:effectLst/>
                        </a:rPr>
                        <a:t>4Q</a:t>
                      </a:r>
                      <a:endParaRPr lang="en-US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48" marR="6448" marT="5952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1" u="none" strike="noStrike" dirty="0">
                          <a:effectLst/>
                        </a:rPr>
                        <a:t>1Q</a:t>
                      </a:r>
                      <a:endParaRPr lang="en-US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48" marR="6448" marT="5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1" u="none" strike="noStrike" dirty="0">
                          <a:effectLst/>
                        </a:rPr>
                        <a:t>2Q</a:t>
                      </a:r>
                      <a:endParaRPr lang="en-US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48" marR="6448" marT="5952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1" u="none" strike="noStrike" dirty="0">
                          <a:effectLst/>
                        </a:rPr>
                        <a:t>3Q</a:t>
                      </a:r>
                      <a:endParaRPr lang="en-US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48" marR="6448" marT="5952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1" u="none" strike="noStrike" dirty="0">
                          <a:effectLst/>
                        </a:rPr>
                        <a:t>4Q</a:t>
                      </a:r>
                      <a:endParaRPr lang="en-US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48" marR="6448" marT="5952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1" u="none" strike="noStrike" dirty="0">
                          <a:effectLst/>
                        </a:rPr>
                        <a:t>1Q</a:t>
                      </a:r>
                      <a:endParaRPr lang="en-US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48" marR="6448" marT="5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1" u="none" strike="noStrike" dirty="0">
                          <a:effectLst/>
                        </a:rPr>
                        <a:t>2Q</a:t>
                      </a:r>
                      <a:endParaRPr lang="en-US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48" marR="6448" marT="5952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1" u="none" strike="noStrike" dirty="0">
                          <a:effectLst/>
                        </a:rPr>
                        <a:t>3Q</a:t>
                      </a:r>
                      <a:endParaRPr lang="en-US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48" marR="6448" marT="5952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1" u="none" strike="noStrike" dirty="0">
                          <a:effectLst/>
                        </a:rPr>
                        <a:t>4Q</a:t>
                      </a:r>
                      <a:endParaRPr lang="en-US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48" marR="6448" marT="5952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1" u="none" strike="noStrike" dirty="0">
                          <a:effectLst/>
                        </a:rPr>
                        <a:t>1Q</a:t>
                      </a:r>
                      <a:endParaRPr lang="en-US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48" marR="6448" marT="5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1" u="none" strike="noStrike" dirty="0">
                          <a:effectLst/>
                        </a:rPr>
                        <a:t>2Q</a:t>
                      </a:r>
                      <a:endParaRPr lang="en-US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48" marR="6448" marT="5952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35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48" marR="6448" marT="5952" marB="0" anchor="ctr"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48" marR="6448" marT="5952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48" marR="6448" marT="5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48" marR="6448" marT="5952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48" marR="6448" marT="5952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48" marR="6448" marT="5952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48" marR="6448" marT="5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48" marR="6448" marT="5952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48" marR="6448" marT="5952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48" marR="6448" marT="5952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48" marR="6448" marT="5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48" marR="6448" marT="5952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48" marR="6448" marT="5952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48" marR="6448" marT="5952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48" marR="6448" marT="5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48" marR="6448" marT="5952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48" marR="6448" marT="5952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48" marR="6448" marT="5952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48" marR="6448" marT="5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48" marR="6448" marT="5952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35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48" marR="6448" marT="5952" marB="0" anchor="ctr"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48" marR="6448" marT="5952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48" marR="6448" marT="5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48" marR="6448" marT="5952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48" marR="6448" marT="5952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48" marR="6448" marT="5952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48" marR="6448" marT="5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48" marR="6448" marT="5952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48" marR="6448" marT="5952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48" marR="6448" marT="5952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48" marR="6448" marT="5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48" marR="6448" marT="5952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48" marR="6448" marT="5952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48" marR="6448" marT="5952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48" marR="6448" marT="5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48" marR="6448" marT="5952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48" marR="6448" marT="5952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48" marR="6448" marT="5952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48" marR="6448" marT="5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48" marR="6448" marT="5952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35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48" marR="6448" marT="5952" marB="0" anchor="ctr"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48" marR="6448" marT="5952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48" marR="6448" marT="5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48" marR="6448" marT="5952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48" marR="6448" marT="5952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48" marR="6448" marT="5952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48" marR="6448" marT="5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48" marR="6448" marT="5952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48" marR="6448" marT="5952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48" marR="6448" marT="5952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48" marR="6448" marT="5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48" marR="6448" marT="5952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48" marR="6448" marT="5952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48" marR="6448" marT="5952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48" marR="6448" marT="5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48" marR="6448" marT="5952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48" marR="6448" marT="5952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48" marR="6448" marT="5952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48" marR="6448" marT="5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48" marR="6448" marT="5952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35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48" marR="6448" marT="5952" marB="0" anchor="ctr"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48" marR="6448" marT="5952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48" marR="6448" marT="5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48" marR="6448" marT="5952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48" marR="6448" marT="5952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48" marR="6448" marT="5952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48" marR="6448" marT="5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48" marR="6448" marT="5952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48" marR="6448" marT="5952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48" marR="6448" marT="5952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48" marR="6448" marT="5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48" marR="6448" marT="5952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48" marR="6448" marT="5952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48" marR="6448" marT="5952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48" marR="6448" marT="5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48" marR="6448" marT="5952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48" marR="6448" marT="5952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48" marR="6448" marT="5952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48" marR="6448" marT="5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48" marR="6448" marT="5952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428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48" marR="6448" marT="5952" marB="0" anchor="ctr"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48" marR="6448" marT="5952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48" marR="6448" marT="5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48" marR="6448" marT="5952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48" marR="6448" marT="5952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48" marR="6448" marT="5952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48" marR="6448" marT="5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48" marR="6448" marT="5952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48" marR="6448" marT="5952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48" marR="6448" marT="5952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48" marR="6448" marT="5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48" marR="6448" marT="5952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48" marR="6448" marT="5952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48" marR="6448" marT="5952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48" marR="6448" marT="5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48" marR="6448" marT="5952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48" marR="6448" marT="5952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48" marR="6448" marT="5952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48" marR="6448" marT="5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48" marR="6448" marT="5952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Right Arrow 5"/>
          <p:cNvSpPr/>
          <p:nvPr/>
        </p:nvSpPr>
        <p:spPr>
          <a:xfrm>
            <a:off x="825500" y="2924761"/>
            <a:ext cx="2573198" cy="814900"/>
          </a:xfrm>
          <a:prstGeom prst="rightArrow">
            <a:avLst/>
          </a:prstGeom>
          <a:gradFill>
            <a:gsLst>
              <a:gs pos="0">
                <a:schemeClr val="bg1"/>
              </a:gs>
              <a:gs pos="21000">
                <a:srgbClr val="92D050"/>
              </a:gs>
              <a:gs pos="100000">
                <a:srgbClr val="00B05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TRAILER</a:t>
            </a:r>
            <a:r>
              <a:rPr lang="en-US" sz="1400" b="1" dirty="0">
                <a:solidFill>
                  <a:schemeClr val="tx1"/>
                </a:solidFill>
              </a:rPr>
              <a:t> activities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</a:rPr>
              <a:t>ETRTO (EU) &amp; JATMA (Jap)</a:t>
            </a:r>
          </a:p>
        </p:txBody>
      </p:sp>
      <p:sp>
        <p:nvSpPr>
          <p:cNvPr id="9" name="5-Point Star 8"/>
          <p:cNvSpPr/>
          <p:nvPr/>
        </p:nvSpPr>
        <p:spPr>
          <a:xfrm>
            <a:off x="1830249" y="2530324"/>
            <a:ext cx="495300" cy="381000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>
            <a:off x="1830250" y="3686763"/>
            <a:ext cx="2589350" cy="838200"/>
          </a:xfrm>
          <a:prstGeom prst="rightArrow">
            <a:avLst/>
          </a:prstGeom>
          <a:gradFill>
            <a:gsLst>
              <a:gs pos="0">
                <a:schemeClr val="bg1"/>
              </a:gs>
              <a:gs pos="21000">
                <a:srgbClr val="00B050"/>
              </a:gs>
              <a:gs pos="100000">
                <a:srgbClr val="00B05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b="1" dirty="0">
              <a:solidFill>
                <a:schemeClr val="tx1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2667000" y="4351412"/>
            <a:ext cx="2930973" cy="838200"/>
          </a:xfrm>
          <a:prstGeom prst="rightArrow">
            <a:avLst/>
          </a:prstGeom>
          <a:gradFill>
            <a:gsLst>
              <a:gs pos="0">
                <a:schemeClr val="bg1"/>
              </a:gs>
              <a:gs pos="21000">
                <a:srgbClr val="FFC000"/>
              </a:gs>
              <a:gs pos="100000">
                <a:srgbClr val="FFC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VEHICLE</a:t>
            </a:r>
            <a:r>
              <a:rPr lang="en-US" sz="1400" b="1" dirty="0">
                <a:solidFill>
                  <a:schemeClr val="tx1"/>
                </a:solidFill>
              </a:rPr>
              <a:t> testing activities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</a:rPr>
              <a:t>ETRTO (EU)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3937001" y="5058362"/>
            <a:ext cx="2086421" cy="786245"/>
          </a:xfrm>
          <a:prstGeom prst="rightArrow">
            <a:avLst/>
          </a:prstGeom>
          <a:gradFill>
            <a:gsLst>
              <a:gs pos="0">
                <a:schemeClr val="bg1"/>
              </a:gs>
              <a:gs pos="21000">
                <a:srgbClr val="FFCCFF"/>
              </a:gs>
              <a:gs pos="100000">
                <a:srgbClr val="FF66CC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15" name="5-Point Star 14"/>
          <p:cNvSpPr/>
          <p:nvPr/>
        </p:nvSpPr>
        <p:spPr>
          <a:xfrm>
            <a:off x="6023423" y="5275257"/>
            <a:ext cx="412750" cy="304800"/>
          </a:xfrm>
          <a:prstGeom prst="star5">
            <a:avLst/>
          </a:prstGeom>
          <a:solidFill>
            <a:srgbClr val="FF66CC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312225" y="5166047"/>
            <a:ext cx="165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Completion of data analysis </a:t>
            </a:r>
            <a:endParaRPr lang="en-US" sz="1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063750" y="2444261"/>
            <a:ext cx="3327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/>
              <a:t>EC 1222     Review study</a:t>
            </a:r>
            <a:br>
              <a:rPr lang="en-US" sz="1400" b="1" i="1" dirty="0"/>
            </a:br>
            <a:r>
              <a:rPr lang="en-US" sz="1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Reproducibility to be improved!</a:t>
            </a:r>
          </a:p>
        </p:txBody>
      </p:sp>
      <p:sp>
        <p:nvSpPr>
          <p:cNvPr id="3" name="Rectangle 2"/>
          <p:cNvSpPr/>
          <p:nvPr/>
        </p:nvSpPr>
        <p:spPr>
          <a:xfrm>
            <a:off x="247650" y="685801"/>
            <a:ext cx="79389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ACTIVITIES ENLARGED AT ISO level</a:t>
            </a:r>
            <a:br>
              <a:rPr lang="en-US" sz="16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b="1" i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- Robust technical approach</a:t>
            </a:r>
            <a:br>
              <a:rPr lang="en-US" sz="1400" b="1" i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b="1" i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- Worldwide Harmonization</a:t>
            </a:r>
            <a:endParaRPr lang="en-US" sz="1400" i="1" dirty="0"/>
          </a:p>
        </p:txBody>
      </p:sp>
      <p:sp>
        <p:nvSpPr>
          <p:cNvPr id="4" name="Rectangle 3"/>
          <p:cNvSpPr/>
          <p:nvPr/>
        </p:nvSpPr>
        <p:spPr>
          <a:xfrm>
            <a:off x="42573" y="7951"/>
            <a:ext cx="16081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TIMELINE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1243543" y="3686763"/>
            <a:ext cx="329670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TRAILER</a:t>
            </a:r>
            <a:r>
              <a:rPr lang="en-US" sz="1200" b="1" dirty="0"/>
              <a:t> activities</a:t>
            </a:r>
          </a:p>
          <a:p>
            <a:pPr algn="ctr"/>
            <a:r>
              <a:rPr lang="en-US" sz="1200" b="1" dirty="0"/>
              <a:t>RMA (USA) test + ETRTO (EU) analysis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78C33270-B447-4709-9778-2DA269D36CF5}"/>
              </a:ext>
            </a:extLst>
          </p:cNvPr>
          <p:cNvSpPr/>
          <p:nvPr/>
        </p:nvSpPr>
        <p:spPr>
          <a:xfrm>
            <a:off x="4343400" y="5744503"/>
            <a:ext cx="4953000" cy="685460"/>
          </a:xfrm>
          <a:prstGeom prst="rightArrow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ISO</a:t>
            </a:r>
            <a:endParaRPr lang="it-IT" b="1" dirty="0"/>
          </a:p>
        </p:txBody>
      </p:sp>
      <p:sp>
        <p:nvSpPr>
          <p:cNvPr id="18" name="5-Point Star 8">
            <a:extLst>
              <a:ext uri="{FF2B5EF4-FFF2-40B4-BE49-F238E27FC236}">
                <a16:creationId xmlns:a16="http://schemas.microsoft.com/office/drawing/2014/main" id="{110283E0-00F6-4CF7-BC34-B93C174E7F9D}"/>
              </a:ext>
            </a:extLst>
          </p:cNvPr>
          <p:cNvSpPr/>
          <p:nvPr/>
        </p:nvSpPr>
        <p:spPr>
          <a:xfrm>
            <a:off x="7239000" y="2530324"/>
            <a:ext cx="495300" cy="381000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5-Point Star 8">
            <a:extLst>
              <a:ext uri="{FF2B5EF4-FFF2-40B4-BE49-F238E27FC236}">
                <a16:creationId xmlns:a16="http://schemas.microsoft.com/office/drawing/2014/main" id="{97B3A1A8-3632-463D-A85B-207F2038122C}"/>
              </a:ext>
            </a:extLst>
          </p:cNvPr>
          <p:cNvSpPr/>
          <p:nvPr/>
        </p:nvSpPr>
        <p:spPr>
          <a:xfrm>
            <a:off x="8042387" y="2543761"/>
            <a:ext cx="495300" cy="381000"/>
          </a:xfrm>
          <a:prstGeom prst="star5">
            <a:avLst/>
          </a:prstGeom>
          <a:solidFill>
            <a:srgbClr val="FF0000">
              <a:alpha val="19000"/>
            </a:srgbClr>
          </a:solidFill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4F78E1-EBB2-4259-AED3-9E1EEB75B70B}"/>
              </a:ext>
            </a:extLst>
          </p:cNvPr>
          <p:cNvSpPr txBox="1"/>
          <p:nvPr/>
        </p:nvSpPr>
        <p:spPr>
          <a:xfrm>
            <a:off x="7270642" y="3066664"/>
            <a:ext cx="915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Informal doc. GRBP</a:t>
            </a:r>
          </a:p>
        </p:txBody>
      </p:sp>
      <p:sp>
        <p:nvSpPr>
          <p:cNvPr id="21" name="5-Point Star 14">
            <a:extLst>
              <a:ext uri="{FF2B5EF4-FFF2-40B4-BE49-F238E27FC236}">
                <a16:creationId xmlns:a16="http://schemas.microsoft.com/office/drawing/2014/main" id="{94CCA7C9-4940-4703-A907-FF96830244FD}"/>
              </a:ext>
            </a:extLst>
          </p:cNvPr>
          <p:cNvSpPr/>
          <p:nvPr/>
        </p:nvSpPr>
        <p:spPr>
          <a:xfrm>
            <a:off x="4085310" y="5962110"/>
            <a:ext cx="412750" cy="304800"/>
          </a:xfrm>
          <a:prstGeom prst="star5">
            <a:avLst/>
          </a:prstGeom>
          <a:solidFill>
            <a:srgbClr val="0066FF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5-Point Star 14">
            <a:extLst>
              <a:ext uri="{FF2B5EF4-FFF2-40B4-BE49-F238E27FC236}">
                <a16:creationId xmlns:a16="http://schemas.microsoft.com/office/drawing/2014/main" id="{ACD827A3-429B-41AA-9273-B43F78272742}"/>
              </a:ext>
            </a:extLst>
          </p:cNvPr>
          <p:cNvSpPr/>
          <p:nvPr/>
        </p:nvSpPr>
        <p:spPr>
          <a:xfrm>
            <a:off x="7089371" y="5986046"/>
            <a:ext cx="412750" cy="304800"/>
          </a:xfrm>
          <a:prstGeom prst="star5">
            <a:avLst/>
          </a:prstGeom>
          <a:solidFill>
            <a:srgbClr val="0066FF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A10412-7905-431A-A5B6-F6EA28AC386E}"/>
              </a:ext>
            </a:extLst>
          </p:cNvPr>
          <p:cNvSpPr txBox="1"/>
          <p:nvPr/>
        </p:nvSpPr>
        <p:spPr>
          <a:xfrm>
            <a:off x="4077141" y="6324600"/>
            <a:ext cx="5485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 b="1"/>
            </a:lvl1pPr>
          </a:lstStyle>
          <a:p>
            <a:r>
              <a:rPr lang="en-US" dirty="0"/>
              <a:t>NWIP</a:t>
            </a:r>
            <a:endParaRPr lang="it-IT" dirty="0"/>
          </a:p>
        </p:txBody>
      </p:sp>
      <p:sp>
        <p:nvSpPr>
          <p:cNvPr id="23" name="5-Point Star 14">
            <a:extLst>
              <a:ext uri="{FF2B5EF4-FFF2-40B4-BE49-F238E27FC236}">
                <a16:creationId xmlns:a16="http://schemas.microsoft.com/office/drawing/2014/main" id="{718B244E-D807-49E4-BEC2-20FE5F289F3F}"/>
              </a:ext>
            </a:extLst>
          </p:cNvPr>
          <p:cNvSpPr/>
          <p:nvPr/>
        </p:nvSpPr>
        <p:spPr>
          <a:xfrm>
            <a:off x="5817048" y="5999188"/>
            <a:ext cx="412750" cy="304800"/>
          </a:xfrm>
          <a:prstGeom prst="star5">
            <a:avLst/>
          </a:prstGeom>
          <a:solidFill>
            <a:srgbClr val="0066FF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E425357-F031-4AD4-92CA-0AB44458EB51}"/>
              </a:ext>
            </a:extLst>
          </p:cNvPr>
          <p:cNvSpPr txBox="1"/>
          <p:nvPr/>
        </p:nvSpPr>
        <p:spPr>
          <a:xfrm>
            <a:off x="5486400" y="6324600"/>
            <a:ext cx="12418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CD approved</a:t>
            </a:r>
            <a:endParaRPr lang="it-IT" sz="12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F574483-020E-4870-BDA8-DDD050FA0AFF}"/>
              </a:ext>
            </a:extLst>
          </p:cNvPr>
          <p:cNvSpPr txBox="1"/>
          <p:nvPr/>
        </p:nvSpPr>
        <p:spPr>
          <a:xfrm>
            <a:off x="6705600" y="6324600"/>
            <a:ext cx="12418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DIS registration</a:t>
            </a:r>
            <a:endParaRPr lang="it-IT" sz="1200" b="1" dirty="0"/>
          </a:p>
        </p:txBody>
      </p:sp>
      <p:sp>
        <p:nvSpPr>
          <p:cNvPr id="26" name="5-Point Star 14">
            <a:extLst>
              <a:ext uri="{FF2B5EF4-FFF2-40B4-BE49-F238E27FC236}">
                <a16:creationId xmlns:a16="http://schemas.microsoft.com/office/drawing/2014/main" id="{BB995AF9-540D-417A-A40E-D5E5EC1AC82E}"/>
              </a:ext>
            </a:extLst>
          </p:cNvPr>
          <p:cNvSpPr/>
          <p:nvPr/>
        </p:nvSpPr>
        <p:spPr>
          <a:xfrm>
            <a:off x="8072822" y="5986046"/>
            <a:ext cx="412750" cy="304800"/>
          </a:xfrm>
          <a:prstGeom prst="star5">
            <a:avLst/>
          </a:prstGeom>
          <a:solidFill>
            <a:srgbClr val="0066FF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563B63B-E2A0-45BA-808C-CC35EAD8365F}"/>
              </a:ext>
            </a:extLst>
          </p:cNvPr>
          <p:cNvSpPr txBox="1"/>
          <p:nvPr/>
        </p:nvSpPr>
        <p:spPr>
          <a:xfrm>
            <a:off x="7696200" y="6352401"/>
            <a:ext cx="16272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 b="1"/>
            </a:lvl1pPr>
          </a:lstStyle>
          <a:p>
            <a:r>
              <a:rPr lang="en-US" dirty="0"/>
              <a:t>DIS validation</a:t>
            </a:r>
            <a:endParaRPr lang="it-IT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EB52F48-7715-493D-B12E-4F2A8718494C}"/>
              </a:ext>
            </a:extLst>
          </p:cNvPr>
          <p:cNvSpPr txBox="1"/>
          <p:nvPr/>
        </p:nvSpPr>
        <p:spPr>
          <a:xfrm>
            <a:off x="5562600" y="322136"/>
            <a:ext cx="3631364" cy="646331"/>
          </a:xfrm>
          <a:prstGeom prst="rect">
            <a:avLst/>
          </a:prstGeom>
          <a:solidFill>
            <a:srgbClr val="FF00FF">
              <a:alpha val="16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FROM PREVIOUS INDUSTRY MEETING / GRBP INFORMAL DOC</a:t>
            </a:r>
            <a:endParaRPr lang="it-IT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E6573A9-7EE8-429D-AD76-616CA928976E}"/>
              </a:ext>
            </a:extLst>
          </p:cNvPr>
          <p:cNvSpPr txBox="1"/>
          <p:nvPr/>
        </p:nvSpPr>
        <p:spPr>
          <a:xfrm>
            <a:off x="8123277" y="3033319"/>
            <a:ext cx="915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Working doc. GRBP</a:t>
            </a:r>
          </a:p>
          <a:p>
            <a:r>
              <a:rPr lang="en-US" sz="1200" b="1" dirty="0"/>
              <a:t>(tbc)</a:t>
            </a:r>
            <a:endParaRPr lang="it-IT" sz="1200" b="1" dirty="0"/>
          </a:p>
        </p:txBody>
      </p:sp>
      <p:sp>
        <p:nvSpPr>
          <p:cNvPr id="31" name="5-Point Star 8">
            <a:extLst>
              <a:ext uri="{FF2B5EF4-FFF2-40B4-BE49-F238E27FC236}">
                <a16:creationId xmlns:a16="http://schemas.microsoft.com/office/drawing/2014/main" id="{DEDDA67A-D609-40F5-8C85-9BF7C9E60F60}"/>
              </a:ext>
            </a:extLst>
          </p:cNvPr>
          <p:cNvSpPr/>
          <p:nvPr/>
        </p:nvSpPr>
        <p:spPr>
          <a:xfrm>
            <a:off x="5658894" y="2538571"/>
            <a:ext cx="495300" cy="381000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A699E0C-A4F3-471A-9800-B07FFE83D4CF}"/>
              </a:ext>
            </a:extLst>
          </p:cNvPr>
          <p:cNvSpPr txBox="1"/>
          <p:nvPr/>
        </p:nvSpPr>
        <p:spPr>
          <a:xfrm>
            <a:off x="5576404" y="2890011"/>
            <a:ext cx="915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Informal doc. GRBP</a:t>
            </a:r>
          </a:p>
        </p:txBody>
      </p:sp>
    </p:spTree>
    <p:extLst>
      <p:ext uri="{BB962C8B-B14F-4D97-AF65-F5344CB8AC3E}">
        <p14:creationId xmlns:p14="http://schemas.microsoft.com/office/powerpoint/2010/main" val="19766138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19451" y="2514601"/>
            <a:ext cx="27270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APPENDIX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4" name="Organigramme : Document 9"/>
          <p:cNvSpPr>
            <a:spLocks noChangeArrowheads="1"/>
          </p:cNvSpPr>
          <p:nvPr/>
        </p:nvSpPr>
        <p:spPr bwMode="auto">
          <a:xfrm rot="10800000">
            <a:off x="0" y="4953000"/>
            <a:ext cx="9906000" cy="1981196"/>
          </a:xfrm>
          <a:prstGeom prst="flowChartDocument">
            <a:avLst/>
          </a:prstGeom>
          <a:solidFill>
            <a:srgbClr val="003F72"/>
          </a:solidFill>
          <a:ln w="25400" algn="ctr">
            <a:noFill/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BE">
              <a:solidFill>
                <a:schemeClr val="lt1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94093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7650" y="609601"/>
            <a:ext cx="9245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/>
              <a:t>For the calculation of the wet grip index of a candidate tyre, the wet grip performance of the </a:t>
            </a:r>
            <a:r>
              <a:rPr lang="en-US" sz="1600" b="1" dirty="0">
                <a:solidFill>
                  <a:srgbClr val="0000FF"/>
                </a:solidFill>
              </a:rPr>
              <a:t>candidate tyre is compared to the </a:t>
            </a:r>
            <a:r>
              <a:rPr lang="en-US" sz="16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reference </a:t>
            </a:r>
            <a:r>
              <a:rPr lang="en-US" sz="1600" b="1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tyre</a:t>
            </a:r>
            <a:r>
              <a:rPr lang="en-US" sz="16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ASTM SRTT 16’’ </a:t>
            </a:r>
            <a:r>
              <a:rPr lang="en-US" sz="1600" dirty="0"/>
              <a:t>(</a:t>
            </a:r>
            <a:r>
              <a:rPr lang="en-US" sz="1600" b="1" dirty="0"/>
              <a:t>S</a:t>
            </a:r>
            <a:r>
              <a:rPr lang="en-US" sz="1600" dirty="0"/>
              <a:t>tandard </a:t>
            </a:r>
            <a:r>
              <a:rPr lang="en-US" sz="1600" b="1" dirty="0"/>
              <a:t>R</a:t>
            </a:r>
            <a:r>
              <a:rPr lang="en-US" sz="1600" dirty="0"/>
              <a:t>eference </a:t>
            </a:r>
            <a:r>
              <a:rPr lang="en-US" sz="1600" b="1" dirty="0"/>
              <a:t>T</a:t>
            </a:r>
            <a:r>
              <a:rPr lang="en-US" sz="1600" dirty="0"/>
              <a:t>yre </a:t>
            </a:r>
            <a:r>
              <a:rPr lang="en-US" sz="1600" b="1" dirty="0"/>
              <a:t>T</a:t>
            </a:r>
            <a:r>
              <a:rPr lang="en-US" sz="1600" dirty="0"/>
              <a:t>est). 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sym typeface="Wingdings" panose="05000000000000000000" pitchFamily="2" charset="2"/>
              </a:rPr>
              <a:t> </a:t>
            </a:r>
            <a:r>
              <a:rPr lang="en-US" sz="1600" dirty="0"/>
              <a:t>Thus it is a </a:t>
            </a:r>
            <a:r>
              <a:rPr lang="en-US" sz="1600" b="1" dirty="0">
                <a:solidFill>
                  <a:srgbClr val="0000FF"/>
                </a:solidFill>
              </a:rPr>
              <a:t>COMPARISON TEST</a:t>
            </a:r>
            <a:r>
              <a:rPr lang="en-US" sz="1600" dirty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1371600" y="66675"/>
            <a:ext cx="5791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CURRENT WET GRIP TEST - TECHNICAL PRINCIPLES</a:t>
            </a:r>
          </a:p>
        </p:txBody>
      </p:sp>
      <p:sp>
        <p:nvSpPr>
          <p:cNvPr id="6" name="Rectangle 5"/>
          <p:cNvSpPr/>
          <p:nvPr/>
        </p:nvSpPr>
        <p:spPr>
          <a:xfrm>
            <a:off x="5002297" y="2481530"/>
            <a:ext cx="4540250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rgbClr val="0000FF"/>
                </a:solidFill>
              </a:rPr>
              <a:t>VEHICLE</a:t>
            </a:r>
            <a:endParaRPr lang="en-US" dirty="0">
              <a:solidFill>
                <a:srgbClr val="0000FF"/>
              </a:solidFill>
            </a:endParaRPr>
          </a:p>
          <a:p>
            <a:pPr algn="ctr"/>
            <a:r>
              <a:rPr lang="en-US" sz="1600" dirty="0"/>
              <a:t>using an instrumented passenger car</a:t>
            </a:r>
          </a:p>
        </p:txBody>
      </p:sp>
      <p:sp>
        <p:nvSpPr>
          <p:cNvPr id="7" name="Rectangle 6"/>
          <p:cNvSpPr/>
          <p:nvPr/>
        </p:nvSpPr>
        <p:spPr>
          <a:xfrm>
            <a:off x="217947" y="2481530"/>
            <a:ext cx="4618706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rgbClr val="0000FF"/>
                </a:solidFill>
              </a:rPr>
              <a:t>TRAILER</a:t>
            </a:r>
            <a:r>
              <a:rPr lang="en-US" dirty="0">
                <a:solidFill>
                  <a:srgbClr val="0000FF"/>
                </a:solidFill>
              </a:rPr>
              <a:t> </a:t>
            </a:r>
            <a:br>
              <a:rPr lang="en-US" sz="1600" dirty="0"/>
            </a:br>
            <a:r>
              <a:rPr lang="en-US" sz="1600" dirty="0"/>
              <a:t>using a trailer towed by a vehicle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922" y="3581400"/>
            <a:ext cx="3002756" cy="16478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01" r="5375"/>
          <a:stretch/>
        </p:blipFill>
        <p:spPr bwMode="auto">
          <a:xfrm>
            <a:off x="5747749" y="3598489"/>
            <a:ext cx="3253340" cy="16307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84720" y="2019865"/>
            <a:ext cx="96212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/>
              <a:t>The wet grip index can be measured with one of the 2 following methodologies (today considered as equivalent):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5410199"/>
            <a:ext cx="464185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1 tyre </a:t>
            </a:r>
            <a:r>
              <a:rPr lang="en-GB" sz="1600" dirty="0"/>
              <a:t>mounted on a specific tool</a:t>
            </a:r>
            <a:br>
              <a:rPr lang="en-GB" sz="1600" dirty="0"/>
            </a:br>
            <a:endParaRPr lang="en-GB" sz="1100" dirty="0"/>
          </a:p>
          <a:p>
            <a:pPr algn="ctr"/>
            <a:r>
              <a:rPr lang="en-US" sz="1600" b="1" dirty="0"/>
              <a:t>OUTPUT</a:t>
            </a:r>
            <a:br>
              <a:rPr lang="en-US" sz="1600" dirty="0"/>
            </a:br>
            <a:r>
              <a:rPr lang="en-US" sz="1600" b="1" dirty="0">
                <a:solidFill>
                  <a:srgbClr val="0066FF"/>
                </a:solidFill>
              </a:rPr>
              <a:t>peak braking force coefficient (μ peak) </a:t>
            </a:r>
          </a:p>
          <a:p>
            <a:pPr algn="ctr"/>
            <a:r>
              <a:rPr lang="en-US" sz="1600" dirty="0"/>
              <a:t>highest value of the ratio  braking force / vertical load</a:t>
            </a:r>
            <a:endParaRPr lang="en-GB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5264150" y="5410199"/>
            <a:ext cx="464185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1 set of 4 tyres </a:t>
            </a:r>
            <a:r>
              <a:rPr lang="en-GB" sz="1600" dirty="0"/>
              <a:t>mounted on a commercialized vehicle</a:t>
            </a:r>
            <a:br>
              <a:rPr lang="en-GB" sz="1600" dirty="0"/>
            </a:br>
            <a:endParaRPr lang="en-GB" sz="1100" dirty="0"/>
          </a:p>
          <a:p>
            <a:pPr algn="ctr"/>
            <a:r>
              <a:rPr lang="en-US" sz="1600" b="1" dirty="0"/>
              <a:t>OUTPUT</a:t>
            </a:r>
            <a:br>
              <a:rPr lang="en-US" sz="1600" dirty="0"/>
            </a:br>
            <a:r>
              <a:rPr lang="en-US" sz="1600" b="1" dirty="0">
                <a:solidFill>
                  <a:srgbClr val="0066FF"/>
                </a:solidFill>
              </a:rPr>
              <a:t>Average Deceleration (AD)</a:t>
            </a:r>
          </a:p>
          <a:p>
            <a:pPr algn="ctr"/>
            <a:r>
              <a:rPr lang="en-US" sz="1600" dirty="0"/>
              <a:t>measured during braking</a:t>
            </a:r>
          </a:p>
        </p:txBody>
      </p:sp>
    </p:spTree>
    <p:extLst>
      <p:ext uri="{BB962C8B-B14F-4D97-AF65-F5344CB8AC3E}">
        <p14:creationId xmlns:p14="http://schemas.microsoft.com/office/powerpoint/2010/main" val="788464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7650" y="762000"/>
            <a:ext cx="9245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66FF"/>
                </a:solidFill>
              </a:rPr>
              <a:t>TRAILER METHODOLOGY</a:t>
            </a:r>
          </a:p>
          <a:p>
            <a:endParaRPr lang="en-US" dirty="0"/>
          </a:p>
          <a:p>
            <a:r>
              <a:rPr lang="en-US" dirty="0"/>
              <a:t>The tyre to be tested is fitted on a specific position for measurements (test position)</a:t>
            </a:r>
          </a:p>
          <a:p>
            <a:endParaRPr lang="en-US" dirty="0"/>
          </a:p>
          <a:p>
            <a:r>
              <a:rPr lang="en-US" dirty="0"/>
              <a:t>The brake in the test position is applied maintaining the specified speed (65 km/h) and the specified Load (depending on the Load Index of the tyre) until test-tyre lock-up</a:t>
            </a:r>
          </a:p>
          <a:p>
            <a:endParaRPr lang="en-US" dirty="0"/>
          </a:p>
          <a:p>
            <a:r>
              <a:rPr lang="en-US" dirty="0"/>
              <a:t>The ratio braking force / vertical load is acquired in real time: the highest value of this ratio provide the wet grip performance of the tyre.</a:t>
            </a:r>
            <a:br>
              <a:rPr lang="en-US" dirty="0"/>
            </a:br>
            <a:r>
              <a:rPr lang="en-US" dirty="0"/>
              <a:t>It is called </a:t>
            </a:r>
            <a:r>
              <a:rPr lang="en-US" b="1" dirty="0">
                <a:solidFill>
                  <a:srgbClr val="0066FF"/>
                </a:solidFill>
              </a:rPr>
              <a:t>tyre peak braking force coefficient (μ peak )</a:t>
            </a:r>
            <a:endParaRPr lang="en-US" dirty="0">
              <a:solidFill>
                <a:srgbClr val="0066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50" y="4114800"/>
            <a:ext cx="3219450" cy="2365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17037" y="40574"/>
            <a:ext cx="82993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WET GRIP TEST METHOD - CURRENT REGULATORY FRAMEWORK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FE4634A-9C79-46DF-9F6D-72B92407DAB0}"/>
              </a:ext>
            </a:extLst>
          </p:cNvPr>
          <p:cNvSpPr/>
          <p:nvPr/>
        </p:nvSpPr>
        <p:spPr>
          <a:xfrm>
            <a:off x="4114800" y="4114800"/>
            <a:ext cx="76200" cy="76200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AA2334-BD40-44C7-9062-41ABC9F0B1A0}"/>
              </a:ext>
            </a:extLst>
          </p:cNvPr>
          <p:cNvSpPr/>
          <p:nvPr/>
        </p:nvSpPr>
        <p:spPr>
          <a:xfrm>
            <a:off x="3810000" y="3745468"/>
            <a:ext cx="8835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66FF"/>
                </a:solidFill>
              </a:rPr>
              <a:t>μ peak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370282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5100" y="815876"/>
            <a:ext cx="9245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66FF"/>
                </a:solidFill>
              </a:rPr>
              <a:t>VEHICLE METHODOLOGY</a:t>
            </a:r>
            <a:endParaRPr lang="en-US" dirty="0">
              <a:solidFill>
                <a:srgbClr val="0066FF"/>
              </a:solidFill>
            </a:endParaRPr>
          </a:p>
          <a:p>
            <a:endParaRPr lang="en-US" dirty="0"/>
          </a:p>
          <a:p>
            <a:r>
              <a:rPr lang="en-US" dirty="0"/>
              <a:t>An instrumented passenger car, equipped with an Antilock Braking System (ABS).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Starting with a defined initial speed, the brakes are applied on four wheels at the same time to activate the ABS</a:t>
            </a:r>
          </a:p>
          <a:p>
            <a:br>
              <a:rPr lang="en-US" dirty="0"/>
            </a:br>
            <a:r>
              <a:rPr lang="en-US" dirty="0"/>
              <a:t>The </a:t>
            </a:r>
            <a:r>
              <a:rPr lang="en-US" b="1" dirty="0">
                <a:solidFill>
                  <a:srgbClr val="0066FF"/>
                </a:solidFill>
              </a:rPr>
              <a:t>average deceleration</a:t>
            </a:r>
            <a:r>
              <a:rPr lang="en-US" dirty="0">
                <a:solidFill>
                  <a:srgbClr val="0066FF"/>
                </a:solidFill>
              </a:rPr>
              <a:t> AD </a:t>
            </a:r>
            <a:r>
              <a:rPr lang="en-US" dirty="0"/>
              <a:t>is calculated between two pre-defined speeds (</a:t>
            </a:r>
            <a:r>
              <a:rPr lang="en-US" dirty="0">
                <a:solidFill>
                  <a:srgbClr val="0066FF"/>
                </a:solidFill>
              </a:rPr>
              <a:t>80</a:t>
            </a:r>
            <a:r>
              <a:rPr lang="en-US" dirty="0">
                <a:solidFill>
                  <a:srgbClr val="0066FF"/>
                </a:solidFill>
                <a:sym typeface="Wingdings" panose="05000000000000000000" pitchFamily="2" charset="2"/>
              </a:rPr>
              <a:t>20km/h</a:t>
            </a:r>
            <a:r>
              <a:rPr lang="en-US" dirty="0">
                <a:sym typeface="Wingdings" panose="05000000000000000000" pitchFamily="2" charset="2"/>
              </a:rPr>
              <a:t>)</a:t>
            </a:r>
            <a:r>
              <a:rPr lang="en-US" dirty="0"/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1218877" y="4035139"/>
            <a:ext cx="817245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66FF"/>
                </a:solidFill>
              </a:rPr>
              <a:t>VEHICLE METHODOLOGY USING CONTROL TYRE SET (BRIDGE TEST)</a:t>
            </a:r>
          </a:p>
          <a:p>
            <a:endParaRPr lang="en-US" sz="1400" dirty="0"/>
          </a:p>
          <a:p>
            <a:r>
              <a:rPr lang="en-US" sz="1400" b="1" dirty="0"/>
              <a:t>Where the candidate tyre size is significantly different from that of the reference tyre </a:t>
            </a:r>
            <a:r>
              <a:rPr lang="en-US" sz="1400" dirty="0"/>
              <a:t>(SRTT), a direct comparison on the same instrumented passenger car may not be possible. </a:t>
            </a:r>
          </a:p>
          <a:p>
            <a:endParaRPr lang="en-US" sz="1400" b="1" dirty="0"/>
          </a:p>
          <a:p>
            <a:r>
              <a:rPr lang="en-US" sz="1400" dirty="0"/>
              <a:t>In that case the comparison between a candidate tyre and a reference tyre is obtained through the use of a control tyre set (so called “bridge”) and two different instrumented passenger cars.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6694" y="5684332"/>
            <a:ext cx="84786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CAR 1</a:t>
            </a:r>
          </a:p>
          <a:p>
            <a:pPr algn="ctr"/>
            <a:r>
              <a:rPr lang="en-US" sz="1600" dirty="0">
                <a:solidFill>
                  <a:srgbClr val="FFC000"/>
                </a:solidFill>
              </a:rPr>
              <a:t>Control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  <a:p>
            <a:pPr algn="ctr"/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Vs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SRTT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31255" y="5703224"/>
            <a:ext cx="142692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CAR 2</a:t>
            </a:r>
          </a:p>
          <a:p>
            <a:pPr algn="ctr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Candidate Tyre</a:t>
            </a:r>
          </a:p>
          <a:p>
            <a:pPr algn="ctr"/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Vs</a:t>
            </a:r>
            <a:br>
              <a:rPr lang="en-US" sz="16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600" dirty="0">
                <a:solidFill>
                  <a:srgbClr val="FFC000"/>
                </a:solidFill>
              </a:rPr>
              <a:t>Control</a:t>
            </a:r>
          </a:p>
        </p:txBody>
      </p:sp>
      <p:sp>
        <p:nvSpPr>
          <p:cNvPr id="6" name="Right Arrow 5"/>
          <p:cNvSpPr/>
          <p:nvPr/>
        </p:nvSpPr>
        <p:spPr>
          <a:xfrm>
            <a:off x="5031479" y="6112879"/>
            <a:ext cx="8255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415805" y="5822832"/>
            <a:ext cx="14269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Candidate Tyre</a:t>
            </a:r>
          </a:p>
          <a:p>
            <a:pPr algn="ctr"/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Vs</a:t>
            </a:r>
            <a:br>
              <a:rPr lang="en-US" sz="16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SRTT</a:t>
            </a:r>
          </a:p>
        </p:txBody>
      </p:sp>
      <p:sp>
        <p:nvSpPr>
          <p:cNvPr id="8" name="Rectangle 7"/>
          <p:cNvSpPr/>
          <p:nvPr/>
        </p:nvSpPr>
        <p:spPr>
          <a:xfrm>
            <a:off x="1490624" y="76200"/>
            <a:ext cx="82993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WET GRIP TEST METHOD - CURRENT REGULATORY FRAMEWORK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07329" y="603827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+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2FA768-001B-4A7F-836A-152C1EDE1DB2}"/>
              </a:ext>
            </a:extLst>
          </p:cNvPr>
          <p:cNvSpPr txBox="1"/>
          <p:nvPr/>
        </p:nvSpPr>
        <p:spPr>
          <a:xfrm>
            <a:off x="2457370" y="3373171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rgbClr val="0066FF"/>
                </a:solidFill>
              </a:rPr>
              <a:t>B</a:t>
            </a:r>
            <a:r>
              <a:rPr lang="en-US" b="1" dirty="0">
                <a:solidFill>
                  <a:srgbClr val="0066FF"/>
                </a:solidFill>
              </a:rPr>
              <a:t>raking </a:t>
            </a:r>
            <a:r>
              <a:rPr lang="en-US" b="1" u="sng" dirty="0">
                <a:solidFill>
                  <a:srgbClr val="0066FF"/>
                </a:solidFill>
              </a:rPr>
              <a:t>F</a:t>
            </a:r>
            <a:r>
              <a:rPr lang="en-US" b="1" dirty="0">
                <a:solidFill>
                  <a:srgbClr val="0066FF"/>
                </a:solidFill>
              </a:rPr>
              <a:t>orce </a:t>
            </a:r>
            <a:r>
              <a:rPr lang="en-US" b="1" u="sng" dirty="0">
                <a:solidFill>
                  <a:srgbClr val="0066FF"/>
                </a:solidFill>
              </a:rPr>
              <a:t>C</a:t>
            </a:r>
            <a:r>
              <a:rPr lang="en-US" b="1" dirty="0">
                <a:solidFill>
                  <a:srgbClr val="0066FF"/>
                </a:solidFill>
              </a:rPr>
              <a:t>oefficient </a:t>
            </a:r>
            <a:r>
              <a:rPr lang="en-US" b="1" dirty="0">
                <a:solidFill>
                  <a:srgbClr val="0066FF"/>
                </a:solidFill>
                <a:sym typeface="Wingdings" panose="05000000000000000000" pitchFamily="2" charset="2"/>
              </a:rPr>
              <a:t></a:t>
            </a:r>
            <a:r>
              <a:rPr lang="en-US" b="1" dirty="0">
                <a:solidFill>
                  <a:srgbClr val="0066FF"/>
                </a:solidFill>
              </a:rPr>
              <a:t> BFC = AD / g</a:t>
            </a:r>
            <a:endParaRPr lang="it-IT" b="1" dirty="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5842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442200" y="6340475"/>
            <a:ext cx="23114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965039" y="680702"/>
            <a:ext cx="3331361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000FF"/>
                </a:solidFill>
              </a:rPr>
              <a:t>SRTT 14’’</a:t>
            </a:r>
          </a:p>
          <a:p>
            <a:pPr algn="ctr"/>
            <a:endParaRPr lang="en-GB" sz="2000" b="1" dirty="0">
              <a:solidFill>
                <a:srgbClr val="0000FF"/>
              </a:solidFill>
            </a:endParaRPr>
          </a:p>
          <a:p>
            <a:pPr algn="ctr"/>
            <a:r>
              <a:rPr lang="en-GB" sz="2000" b="1" dirty="0">
                <a:solidFill>
                  <a:srgbClr val="0000FF"/>
                </a:solidFill>
              </a:rPr>
              <a:t>ASTM E1136	P195/75R14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6743" y="708451"/>
            <a:ext cx="3275256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rgbClr val="0000FF"/>
                </a:solidFill>
              </a:defRPr>
            </a:lvl1pPr>
          </a:lstStyle>
          <a:p>
            <a:r>
              <a:rPr lang="en-GB" sz="2800" dirty="0"/>
              <a:t>SRTT 16’’</a:t>
            </a:r>
          </a:p>
          <a:p>
            <a:endParaRPr lang="en-GB" dirty="0"/>
          </a:p>
          <a:p>
            <a:r>
              <a:rPr lang="en-GB" dirty="0"/>
              <a:t>ASTM F2493	P225/60R16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1974" y="2057400"/>
            <a:ext cx="1717489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929" y="2209800"/>
            <a:ext cx="1914883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1600200" y="66675"/>
            <a:ext cx="6400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CURRENT WET GRIP TEST - APPLICABLE REFERENCE TYRES (ASTM)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15000" y="5719465"/>
            <a:ext cx="396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/>
              <a:t>It </a:t>
            </a:r>
            <a:r>
              <a:rPr lang="en-GB" b="1" i="1" dirty="0"/>
              <a:t>can be </a:t>
            </a:r>
            <a:r>
              <a:rPr lang="en-GB" i="1" dirty="0"/>
              <a:t>used to verify / certify </a:t>
            </a:r>
          </a:p>
          <a:p>
            <a:pPr algn="ctr"/>
            <a:r>
              <a:rPr lang="en-GB" b="1" i="1" dirty="0">
                <a:solidFill>
                  <a:srgbClr val="0000FF"/>
                </a:solidFill>
              </a:rPr>
              <a:t>track friction properties </a:t>
            </a:r>
          </a:p>
          <a:p>
            <a:pPr algn="ctr"/>
            <a:r>
              <a:rPr lang="en-GB" i="1" dirty="0"/>
              <a:t>(one of the 2 possible methods)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1000" y="5719465"/>
            <a:ext cx="396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/>
              <a:t>Must be used as </a:t>
            </a:r>
            <a:r>
              <a:rPr lang="en-GB" b="1" i="1" dirty="0">
                <a:solidFill>
                  <a:srgbClr val="0000FF"/>
                </a:solidFill>
              </a:rPr>
              <a:t>reference tyre</a:t>
            </a:r>
            <a:r>
              <a:rPr lang="en-GB" i="1" dirty="0"/>
              <a:t> to determine the relative wet grip performance of the candidate tyre</a:t>
            </a:r>
          </a:p>
        </p:txBody>
      </p:sp>
      <p:sp>
        <p:nvSpPr>
          <p:cNvPr id="8" name="TextBox 7"/>
          <p:cNvSpPr txBox="1"/>
          <p:nvPr/>
        </p:nvSpPr>
        <p:spPr>
          <a:xfrm rot="18372834">
            <a:off x="5407690" y="2812255"/>
            <a:ext cx="22302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</a:rPr>
              <a:t>Will be discontinued</a:t>
            </a:r>
          </a:p>
        </p:txBody>
      </p:sp>
    </p:spTree>
    <p:extLst>
      <p:ext uri="{BB962C8B-B14F-4D97-AF65-F5344CB8AC3E}">
        <p14:creationId xmlns:p14="http://schemas.microsoft.com/office/powerpoint/2010/main" val="527141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609600"/>
            <a:ext cx="92456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BACKGROUND / RECAP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/>
          </a:p>
          <a:p>
            <a:endParaRPr lang="en-US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>
                    <a:lumMod val="85000"/>
                  </a:schemeClr>
                </a:solidFill>
              </a:rPr>
              <a:t>TRAILER method revision – RECAP and UPDATE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bg1">
                  <a:lumMod val="8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bg1">
                  <a:lumMod val="8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>
                    <a:lumMod val="85000"/>
                  </a:schemeClr>
                </a:solidFill>
              </a:rPr>
              <a:t>VEHICLE method revision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bg1">
                  <a:lumMod val="85000"/>
                </a:schemeClr>
              </a:solidFill>
            </a:endParaRPr>
          </a:p>
          <a:p>
            <a:endParaRPr lang="en-US" sz="2000" b="1" dirty="0">
              <a:solidFill>
                <a:schemeClr val="bg1">
                  <a:lumMod val="8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>
                    <a:lumMod val="85000"/>
                  </a:schemeClr>
                </a:solidFill>
              </a:rPr>
              <a:t>TIMELINE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Organigramme : Document 9"/>
          <p:cNvSpPr>
            <a:spLocks noChangeArrowheads="1"/>
          </p:cNvSpPr>
          <p:nvPr/>
        </p:nvSpPr>
        <p:spPr bwMode="auto">
          <a:xfrm rot="10800000">
            <a:off x="0" y="5714999"/>
            <a:ext cx="9906000" cy="1219197"/>
          </a:xfrm>
          <a:prstGeom prst="flowChartDocument">
            <a:avLst/>
          </a:prstGeom>
          <a:solidFill>
            <a:srgbClr val="003F72"/>
          </a:solidFill>
          <a:ln w="25400" algn="ctr">
            <a:noFill/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BE">
              <a:solidFill>
                <a:schemeClr val="lt1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78187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5685" y="533400"/>
            <a:ext cx="9245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Mathematical corrections are applied to align the results </a:t>
            </a:r>
            <a:r>
              <a:rPr lang="en-US" dirty="0"/>
              <a:t>when the tests are performed in different conditions: i.e. different test locations (tracks) or different weather conditions (temperatures).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-609600" y="2140056"/>
                <a:ext cx="9243150" cy="660385"/>
              </a:xfrm>
              <a:prstGeom prst="rect">
                <a:avLst/>
              </a:prstGeom>
            </p:spPr>
            <p:txBody>
              <a:bodyPr wrap="square" lIns="77925" tIns="38963" rIns="77925" bIns="38963">
                <a:spAutoFit/>
              </a:bodyPr>
              <a:lstStyle/>
              <a:p>
                <a:pPr lvl="2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dirty="0">
                          <a:solidFill>
                            <a:prstClr val="black"/>
                          </a:solidFill>
                          <a:latin typeface="Cambria Math"/>
                        </a:rPr>
                        <m:t>𝐺</m:t>
                      </m:r>
                      <m:d>
                        <m:dPr>
                          <m:ctrlPr>
                            <a:rPr lang="en-US" sz="20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dirty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</m:d>
                      <m:r>
                        <a:rPr lang="en-US" sz="2000" i="1" dirty="0">
                          <a:solidFill>
                            <a:prstClr val="black"/>
                          </a:solidFill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200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solidFill>
                                    <a:srgbClr val="7030A0"/>
                                  </a:solidFill>
                                  <a:latin typeface="Cambria Math"/>
                                  <a:sym typeface="Symbol"/>
                                </a:rPr>
                                <m:t></m:t>
                              </m:r>
                            </m:e>
                            <m:sub>
                              <m:r>
                                <a:rPr lang="en-US" sz="2000" i="1" dirty="0">
                                  <a:solidFill>
                                    <a:srgbClr val="7030A0"/>
                                  </a:solidFill>
                                  <a:latin typeface="Cambria Math"/>
                                  <a:sym typeface="Symbol"/>
                                </a:rPr>
                                <m:t>𝑐𝑎𝑛𝑑𝑖𝑑𝑎𝑡𝑒</m:t>
                              </m:r>
                              <m:r>
                                <a:rPr lang="en-US" sz="2000" i="1" dirty="0">
                                  <a:solidFill>
                                    <a:srgbClr val="7030A0"/>
                                  </a:solidFill>
                                  <a:latin typeface="Cambria Math"/>
                                  <a:sym typeface="Symbol"/>
                                </a:rPr>
                                <m:t> </m:t>
                              </m:r>
                              <m:r>
                                <a:rPr lang="en-US" sz="2000" i="1" dirty="0">
                                  <a:solidFill>
                                    <a:srgbClr val="7030A0"/>
                                  </a:solidFill>
                                  <a:latin typeface="Cambria Math"/>
                                  <a:sym typeface="Symbol"/>
                                </a:rPr>
                                <m:t>𝑡𝑦𝑟𝑒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solidFill>
                                    <a:srgbClr val="7030A0"/>
                                  </a:solidFill>
                                  <a:latin typeface="Cambria Math"/>
                                  <a:sym typeface="Symbol"/>
                                </a:rPr>
                                <m:t></m:t>
                              </m:r>
                            </m:e>
                            <m:sub>
                              <m:r>
                                <a:rPr lang="en-US" sz="2000" i="1" dirty="0">
                                  <a:solidFill>
                                    <a:srgbClr val="7030A0"/>
                                  </a:solidFill>
                                  <a:latin typeface="Cambria Math"/>
                                  <a:sym typeface="Symbol"/>
                                </a:rPr>
                                <m:t>𝑆𝑅𝑇𝑇</m:t>
                              </m:r>
                              <m:r>
                                <a:rPr lang="en-US" sz="2000" i="1" dirty="0">
                                  <a:solidFill>
                                    <a:srgbClr val="7030A0"/>
                                  </a:solidFill>
                                  <a:latin typeface="Cambria Math"/>
                                  <a:sym typeface="Symbol"/>
                                </a:rPr>
                                <m:t>16</m:t>
                              </m:r>
                            </m:sub>
                          </m:sSub>
                        </m:den>
                      </m:f>
                      <m:r>
                        <a:rPr lang="en-US" sz="2000" i="1" dirty="0">
                          <a:solidFill>
                            <a:srgbClr val="7030A0"/>
                          </a:solidFill>
                          <a:latin typeface="Cambria Math"/>
                        </a:rPr>
                        <m:t>1,25 </m:t>
                      </m:r>
                      <m:r>
                        <a:rPr lang="en-US" sz="2000" i="1" dirty="0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0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𝐴</m:t>
                      </m:r>
                      <m:r>
                        <a:rPr lang="en-US" sz="2000" i="1" dirty="0">
                          <a:solidFill>
                            <a:srgbClr val="FF0000"/>
                          </a:solidFill>
                          <a:latin typeface="Cambria Math"/>
                        </a:rPr>
                        <m:t>·</m:t>
                      </m:r>
                      <m:d>
                        <m:dPr>
                          <m:ctrlPr>
                            <a:rPr lang="en-US" sz="2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𝑇𝑒𝑚𝑝</m:t>
                          </m:r>
                          <m:r>
                            <a:rPr lang="en-US" sz="20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000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2000" i="1" dirty="0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000" i="1" dirty="0">
                          <a:solidFill>
                            <a:srgbClr val="00B050"/>
                          </a:solidFill>
                          <a:latin typeface="Cambria Math"/>
                        </a:rPr>
                        <m:t>𝐵</m:t>
                      </m:r>
                      <m:r>
                        <a:rPr lang="en-US" sz="2000" i="1" dirty="0">
                          <a:solidFill>
                            <a:srgbClr val="00B050"/>
                          </a:solidFill>
                          <a:latin typeface="Cambria Math"/>
                        </a:rPr>
                        <m:t>·</m:t>
                      </m:r>
                      <m:d>
                        <m:dPr>
                          <m:ctrlPr>
                            <a:rPr lang="en-US" sz="2000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µ</m:t>
                              </m:r>
                            </m:e>
                            <m:sub>
                              <m:r>
                                <a:rPr lang="en-US" sz="2000" i="1" dirty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𝑆𝑅𝑇𝑇</m:t>
                              </m:r>
                              <m:r>
                                <a:rPr lang="en-US" sz="2000" i="1" dirty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16</m:t>
                              </m:r>
                            </m:sub>
                          </m:sSub>
                          <m:r>
                            <a:rPr lang="en-US" sz="2000" i="1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µ</m:t>
                              </m:r>
                            </m:e>
                            <m:sub>
                              <m:r>
                                <a:rPr lang="en-US" sz="2000" i="1" dirty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7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09600" y="2140056"/>
                <a:ext cx="9243150" cy="66038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275377" y="2975028"/>
            <a:ext cx="3556620" cy="1063572"/>
          </a:xfrm>
          <a:prstGeom prst="rect">
            <a:avLst/>
          </a:prstGeom>
        </p:spPr>
        <p:txBody>
          <a:bodyPr wrap="square" lIns="77925" tIns="38963" rIns="77925" bIns="38963">
            <a:spAutoFit/>
          </a:bodyPr>
          <a:lstStyle/>
          <a:p>
            <a:r>
              <a:rPr lang="en-US" sz="16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ratio is a </a:t>
            </a:r>
            <a:r>
              <a:rPr lang="en-US" sz="16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raw index</a:t>
            </a:r>
            <a:r>
              <a:rPr lang="en-US" sz="16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the measured friction of the candidate tyre </a:t>
            </a:r>
            <a:r>
              <a:rPr lang="en-US" sz="1600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vs</a:t>
            </a:r>
            <a:r>
              <a:rPr lang="en-US" sz="16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SRTT16’’ at the tests conditions (Temp, µ</a:t>
            </a:r>
            <a:r>
              <a:rPr lang="en-US" sz="1600" baseline="-250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SRTT16</a:t>
            </a:r>
            <a:r>
              <a:rPr lang="en-US" sz="16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5" name="Rectangle 4"/>
          <p:cNvSpPr/>
          <p:nvPr/>
        </p:nvSpPr>
        <p:spPr>
          <a:xfrm>
            <a:off x="3615912" y="3098139"/>
            <a:ext cx="3314743" cy="817351"/>
          </a:xfrm>
          <a:prstGeom prst="rect">
            <a:avLst/>
          </a:prstGeom>
        </p:spPr>
        <p:txBody>
          <a:bodyPr wrap="square" lIns="77925" tIns="38963" rIns="77925" bIns="38963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Linear correction in temperature</a:t>
            </a: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estimate the value of the index at the reference temperature T</a:t>
            </a:r>
            <a:r>
              <a:rPr lang="en-US" sz="1600" baseline="-25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6" name="Rectangle 5"/>
          <p:cNvSpPr/>
          <p:nvPr/>
        </p:nvSpPr>
        <p:spPr>
          <a:xfrm>
            <a:off x="6943968" y="2902056"/>
            <a:ext cx="2847732" cy="1063572"/>
          </a:xfrm>
          <a:prstGeom prst="rect">
            <a:avLst/>
          </a:prstGeom>
        </p:spPr>
        <p:txBody>
          <a:bodyPr wrap="square" lIns="77925" tIns="38963" rIns="77925" bIns="38963">
            <a:spAutoFit/>
          </a:bodyPr>
          <a:lstStyle/>
          <a:p>
            <a:pPr algn="ctr"/>
            <a:r>
              <a:rPr lang="en-US" sz="16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Linear correction in friction</a:t>
            </a:r>
            <a:r>
              <a:rPr lang="en-US" sz="16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estimate the value of the index at the reference friction (track) µ</a:t>
            </a:r>
            <a:r>
              <a:rPr lang="en-US" sz="1600" baseline="-250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9" name="Rectangle 8"/>
          <p:cNvSpPr/>
          <p:nvPr/>
        </p:nvSpPr>
        <p:spPr>
          <a:xfrm>
            <a:off x="76200" y="4813727"/>
            <a:ext cx="982979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The mathematical corrections (coefficient A and B) depend on category of use of the candidate tyre</a:t>
            </a:r>
            <a:r>
              <a:rPr lang="en-US" dirty="0"/>
              <a:t>:</a:t>
            </a:r>
            <a:br>
              <a:rPr lang="en-US" dirty="0"/>
            </a:br>
            <a:r>
              <a:rPr lang="en-US" b="1" dirty="0"/>
              <a:t>	</a:t>
            </a:r>
          </a:p>
          <a:p>
            <a:r>
              <a:rPr lang="en-US" b="1" dirty="0"/>
              <a:t>	- Normal Tyres</a:t>
            </a:r>
          </a:p>
          <a:p>
            <a:br>
              <a:rPr lang="en-US" dirty="0"/>
            </a:br>
            <a:r>
              <a:rPr lang="en-US" dirty="0"/>
              <a:t>	</a:t>
            </a:r>
            <a:r>
              <a:rPr lang="en-US" b="1" dirty="0"/>
              <a:t>- Snow Tyres (all </a:t>
            </a:r>
            <a:r>
              <a:rPr lang="en-US" b="1" dirty="0" err="1"/>
              <a:t>tyres</a:t>
            </a:r>
            <a:r>
              <a:rPr lang="en-US" b="1" dirty="0"/>
              <a:t> marked M+S</a:t>
            </a:r>
            <a:r>
              <a:rPr lang="en-US" dirty="0"/>
              <a:t>, including the </a:t>
            </a:r>
            <a:r>
              <a:rPr lang="en-US" dirty="0" err="1"/>
              <a:t>tyres</a:t>
            </a:r>
            <a:r>
              <a:rPr lang="en-US" dirty="0"/>
              <a:t> marked also 3PMSF)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724" y="6291055"/>
            <a:ext cx="727143" cy="386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74" y="6342012"/>
            <a:ext cx="1166019" cy="383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371600" y="66675"/>
            <a:ext cx="5791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CURRENT WET GRIP TEST - TECHNICAL PRINCIPLES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044" y="6172200"/>
            <a:ext cx="494697" cy="55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9417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2393" y="4485118"/>
            <a:ext cx="4095454" cy="1570272"/>
          </a:xfrm>
          <a:prstGeom prst="rect">
            <a:avLst/>
          </a:prstGeom>
        </p:spPr>
        <p:txBody>
          <a:bodyPr wrap="square" lIns="107287" tIns="53643" rIns="107287" bIns="53643">
            <a:spAutoFit/>
          </a:bodyPr>
          <a:lstStyle/>
          <a:p>
            <a:pPr algn="ctr"/>
            <a:r>
              <a:rPr lang="en-US" sz="19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relation between</a:t>
            </a:r>
          </a:p>
          <a:p>
            <a:pPr algn="ctr"/>
            <a:r>
              <a:rPr lang="en-US" sz="19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Ratio WGI raw and µ-SRTT16</a:t>
            </a: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endParaRPr lang="en-US" sz="1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Correction should NOT be applied </a:t>
            </a:r>
          </a:p>
          <a:p>
            <a:pPr algn="ctr"/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to WGI raw (as done today)</a:t>
            </a:r>
          </a:p>
        </p:txBody>
      </p:sp>
      <p:sp>
        <p:nvSpPr>
          <p:cNvPr id="7" name="Rectangle 6"/>
          <p:cNvSpPr/>
          <p:nvPr/>
        </p:nvSpPr>
        <p:spPr>
          <a:xfrm>
            <a:off x="160958" y="260649"/>
            <a:ext cx="4484034" cy="400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7287" tIns="53643" rIns="107287" bIns="53643" anchor="ctr"/>
          <a:lstStyle/>
          <a:p>
            <a:r>
              <a:rPr lang="en-US" sz="2300" b="1" dirty="0">
                <a:latin typeface="Calibri" panose="020F0502020204030204" pitchFamily="34" charset="0"/>
                <a:cs typeface="Calibri" panose="020F0502020204030204" pitchFamily="34" charset="0"/>
              </a:rPr>
              <a:t>CORRECTION FORMULAS – BASIC IDEA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830" y="1954213"/>
            <a:ext cx="2610290" cy="2350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929" y="1943090"/>
            <a:ext cx="2621408" cy="2361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88228" y="744954"/>
                <a:ext cx="8143840" cy="1174331"/>
              </a:xfrm>
              <a:prstGeom prst="rect">
                <a:avLst/>
              </a:prstGeom>
            </p:spPr>
            <p:txBody>
              <a:bodyPr wrap="none" lIns="107287" tIns="53643" rIns="107287" bIns="53643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WGI raw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solidFill>
                                  <a:srgbClr val="FF0000"/>
                                </a:solidFill>
                                <a:latin typeface="Cambria Math"/>
                                <a:sym typeface="Symbol"/>
                              </a:rPr>
                              <m:t></m:t>
                            </m:r>
                          </m:e>
                          <m:sub>
                            <m:r>
                              <a:rPr lang="en-US" sz="2800" i="1" dirty="0">
                                <a:solidFill>
                                  <a:srgbClr val="FF0000"/>
                                </a:solidFill>
                                <a:latin typeface="Cambria Math"/>
                                <a:sym typeface="Symbol"/>
                              </a:rPr>
                              <m:t>𝑐𝑎𝑛𝑑𝑖𝑑𝑎𝑡𝑒</m:t>
                            </m:r>
                            <m:r>
                              <a:rPr lang="en-US" sz="2800" i="1" dirty="0">
                                <a:solidFill>
                                  <a:srgbClr val="FF0000"/>
                                </a:solidFill>
                                <a:latin typeface="Cambria Math"/>
                                <a:sym typeface="Symbol"/>
                              </a:rPr>
                              <m:t> </m:t>
                            </m:r>
                            <m:r>
                              <a:rPr lang="en-US" sz="2800" i="1" dirty="0">
                                <a:solidFill>
                                  <a:srgbClr val="FF0000"/>
                                </a:solidFill>
                                <a:latin typeface="Cambria Math"/>
                                <a:sym typeface="Symbol"/>
                              </a:rPr>
                              <m:t>𝑡𝑦𝑟𝑒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8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solidFill>
                                  <a:srgbClr val="FF0000"/>
                                </a:solidFill>
                                <a:latin typeface="Cambria Math"/>
                                <a:sym typeface="Symbol"/>
                              </a:rPr>
                              <m:t></m:t>
                            </m:r>
                          </m:e>
                          <m:sub>
                            <m:r>
                              <a:rPr lang="en-US" sz="2800" i="1" dirty="0">
                                <a:solidFill>
                                  <a:srgbClr val="FF0000"/>
                                </a:solidFill>
                                <a:latin typeface="Cambria Math"/>
                                <a:sym typeface="Symbol"/>
                              </a:rPr>
                              <m:t>𝑆𝑅𝑇𝑇</m:t>
                            </m:r>
                            <m:r>
                              <a:rPr lang="en-US" sz="2800" i="1" dirty="0">
                                <a:solidFill>
                                  <a:srgbClr val="FF0000"/>
                                </a:solidFill>
                                <a:latin typeface="Cambria Math"/>
                                <a:sym typeface="Symbol"/>
                              </a:rPr>
                              <m:t>16</m:t>
                            </m:r>
                          </m:sub>
                        </m:sSub>
                      </m:den>
                    </m:f>
                    <m:r>
                      <a:rPr lang="en-US" sz="2800" i="1" dirty="0">
                        <a:solidFill>
                          <a:srgbClr val="FF0000"/>
                        </a:solidFill>
                        <a:latin typeface="Cambria Math"/>
                        <a:sym typeface="Symbol"/>
                      </a:rPr>
                      <m:t> 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			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sz="2800" i="1" dirty="0">
                            <a:solidFill>
                              <a:srgbClr val="00B050"/>
                            </a:solidFill>
                            <a:latin typeface="Cambria Math"/>
                            <a:sym typeface="Symbol"/>
                          </a:rPr>
                          <m:t></m:t>
                        </m:r>
                      </m:e>
                      <m:sub>
                        <m:r>
                          <a:rPr lang="en-US" sz="2800" i="1" dirty="0">
                            <a:solidFill>
                              <a:srgbClr val="00B050"/>
                            </a:solidFill>
                            <a:latin typeface="Cambria Math"/>
                            <a:sym typeface="Symbol"/>
                          </a:rPr>
                          <m:t>𝑐𝑎𝑛𝑑𝑖𝑑𝑎𝑡𝑒</m:t>
                        </m:r>
                        <m:r>
                          <a:rPr lang="en-US" sz="2800" i="1" dirty="0">
                            <a:solidFill>
                              <a:srgbClr val="00B050"/>
                            </a:solidFill>
                            <a:latin typeface="Cambria Math"/>
                            <a:sym typeface="Symbol"/>
                          </a:rPr>
                          <m:t> </m:t>
                        </m:r>
                        <m:r>
                          <a:rPr lang="en-US" sz="2800" i="1" dirty="0">
                            <a:solidFill>
                              <a:srgbClr val="00B050"/>
                            </a:solidFill>
                            <a:latin typeface="Cambria Math"/>
                            <a:sym typeface="Symbol"/>
                          </a:rPr>
                          <m:t>𝑡𝑦𝑟𝑒</m:t>
                        </m:r>
                      </m:sub>
                    </m:sSub>
                  </m:oMath>
                </a14:m>
                <a:endParaRPr lang="en-US" dirty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228" y="744954"/>
                <a:ext cx="8143840" cy="1174331"/>
              </a:xfrm>
              <a:prstGeom prst="rect">
                <a:avLst/>
              </a:prstGeom>
              <a:blipFill rotWithShape="1">
                <a:blip r:embed="rId5"/>
                <a:stretch>
                  <a:fillRect l="-4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 rot="16200000">
            <a:off x="407251" y="2846043"/>
            <a:ext cx="1648249" cy="354555"/>
          </a:xfrm>
          <a:prstGeom prst="rect">
            <a:avLst/>
          </a:prstGeom>
          <a:solidFill>
            <a:schemeClr val="bg1"/>
          </a:solidFill>
        </p:spPr>
        <p:txBody>
          <a:bodyPr wrap="square" lIns="107287" tIns="53643" rIns="107287" bIns="53643">
            <a:spAutoFit/>
          </a:bodyPr>
          <a:lstStyle/>
          <a:p>
            <a:pPr algn="ctr"/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WGI raw </a:t>
            </a:r>
            <a:endParaRPr lang="en-US" sz="1600" b="1" dirty="0"/>
          </a:p>
        </p:txBody>
      </p:sp>
      <p:sp>
        <p:nvSpPr>
          <p:cNvPr id="13" name="Rectangle 12"/>
          <p:cNvSpPr/>
          <p:nvPr/>
        </p:nvSpPr>
        <p:spPr>
          <a:xfrm>
            <a:off x="5677552" y="4485118"/>
            <a:ext cx="3739903" cy="1862660"/>
          </a:xfrm>
          <a:prstGeom prst="rect">
            <a:avLst/>
          </a:prstGeom>
        </p:spPr>
        <p:txBody>
          <a:bodyPr wrap="square" lIns="107287" tIns="53643" rIns="107287" bIns="53643">
            <a:spAutoFit/>
          </a:bodyPr>
          <a:lstStyle/>
          <a:p>
            <a:pPr algn="ctr"/>
            <a:r>
              <a:rPr lang="en-US" sz="19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Evident linear relation between </a:t>
            </a:r>
          </a:p>
          <a:p>
            <a:pPr algn="ctr"/>
            <a:r>
              <a:rPr lang="en-US" sz="19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µ-</a:t>
            </a:r>
            <a:r>
              <a:rPr lang="en-US" sz="19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cand</a:t>
            </a:r>
            <a:r>
              <a:rPr lang="en-US" sz="19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µ-SRTT16 (track friction)</a:t>
            </a:r>
          </a:p>
          <a:p>
            <a:pPr algn="ctr"/>
            <a:endParaRPr lang="en-US" sz="1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Correction should be applied directly to µ-</a:t>
            </a:r>
            <a:r>
              <a:rPr lang="en-US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cand</a:t>
            </a: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 tyre</a:t>
            </a:r>
          </a:p>
        </p:txBody>
      </p:sp>
    </p:spTree>
    <p:extLst>
      <p:ext uri="{BB962C8B-B14F-4D97-AF65-F5344CB8AC3E}">
        <p14:creationId xmlns:p14="http://schemas.microsoft.com/office/powerpoint/2010/main" val="33793235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0F96627-D42B-4B06-9261-C47F73166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B201A1B-578B-441E-97C8-5B26B9C23CE0}"/>
              </a:ext>
            </a:extLst>
          </p:cNvPr>
          <p:cNvSpPr/>
          <p:nvPr/>
        </p:nvSpPr>
        <p:spPr>
          <a:xfrm>
            <a:off x="208390" y="1143000"/>
            <a:ext cx="9220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1963" indent="-461963"/>
            <a:r>
              <a:rPr lang="en-US" b="1" dirty="0"/>
              <a:t>Reference mu = 0.85 (ref. conditions) unchanged vs current ISO / R117 test method</a:t>
            </a:r>
          </a:p>
          <a:p>
            <a:pPr marL="461963" indent="-461963"/>
            <a:endParaRPr lang="en-US" b="1" dirty="0"/>
          </a:p>
          <a:p>
            <a:r>
              <a:rPr lang="en-US" b="1" dirty="0">
                <a:sym typeface="Wingdings" panose="05000000000000000000" pitchFamily="2" charset="2"/>
              </a:rPr>
              <a:t> keep </a:t>
            </a:r>
            <a:r>
              <a:rPr lang="en-US" b="1" i="1" dirty="0">
                <a:sym typeface="Wingdings" panose="05000000000000000000" pitchFamily="2" charset="2"/>
              </a:rPr>
              <a:t>consistency </a:t>
            </a:r>
            <a:r>
              <a:rPr lang="en-GB" b="1" i="1" dirty="0"/>
              <a:t>between this revised edition and previous edition of this standard</a:t>
            </a:r>
            <a:endParaRPr lang="en-US" b="1" i="1" dirty="0">
              <a:sym typeface="Wingdings" panose="05000000000000000000" pitchFamily="2" charset="2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C431D92-677A-4C2E-9AC3-F45BB099D3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3014866"/>
            <a:ext cx="8001000" cy="334148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0EE3FDF-450B-4E45-A6C5-F6D3DC097969}"/>
              </a:ext>
            </a:extLst>
          </p:cNvPr>
          <p:cNvSpPr txBox="1"/>
          <p:nvPr/>
        </p:nvSpPr>
        <p:spPr>
          <a:xfrm>
            <a:off x="0" y="0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TRAILER METHOD – mu Ref</a:t>
            </a:r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val="33307453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F79AFA-D2BD-4571-9D56-F1E3B850F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50CA89-C498-4FE0-B454-E4476B11A755}"/>
              </a:ext>
            </a:extLst>
          </p:cNvPr>
          <p:cNvSpPr/>
          <p:nvPr/>
        </p:nvSpPr>
        <p:spPr>
          <a:xfrm>
            <a:off x="161677" y="3200400"/>
            <a:ext cx="9067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err="1"/>
              <a:t>Tyres</a:t>
            </a:r>
            <a:r>
              <a:rPr lang="en-US" b="1" i="1" dirty="0"/>
              <a:t> Inflation Pressure </a:t>
            </a:r>
            <a:r>
              <a:rPr lang="en-US" i="1" dirty="0"/>
              <a:t>(front axle </a:t>
            </a:r>
            <a:r>
              <a:rPr lang="en-US" i="1" dirty="0" err="1"/>
              <a:t>tyres</a:t>
            </a:r>
            <a:r>
              <a:rPr lang="en-US" i="1" dirty="0"/>
              <a:t>)</a:t>
            </a:r>
            <a:br>
              <a:rPr lang="en-US" i="1" dirty="0"/>
            </a:br>
            <a:r>
              <a:rPr lang="en-US" i="1" dirty="0"/>
              <a:t>	- differentiation standard load and XL (same as trailer)</a:t>
            </a:r>
            <a:br>
              <a:rPr lang="en-US" i="1" dirty="0"/>
            </a:br>
            <a:r>
              <a:rPr lang="en-US" i="1" dirty="0"/>
              <a:t>	- adjusted by a formula: </a:t>
            </a:r>
            <a:br>
              <a:rPr lang="en-US" i="1" dirty="0"/>
            </a:br>
            <a:r>
              <a:rPr lang="en-US" i="1" dirty="0"/>
              <a:t>	based on actual load of the vehicle + load transfer during braking (+ 30%~)</a:t>
            </a:r>
            <a:endParaRPr lang="it-IT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493ECB-294A-40C3-8F4B-75716269D1A3}"/>
              </a:ext>
            </a:extLst>
          </p:cNvPr>
          <p:cNvSpPr txBox="1"/>
          <p:nvPr/>
        </p:nvSpPr>
        <p:spPr>
          <a:xfrm>
            <a:off x="228600" y="1066800"/>
            <a:ext cx="90770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Vehicle</a:t>
            </a:r>
          </a:p>
          <a:p>
            <a:r>
              <a:rPr lang="en-GB" i="1" dirty="0"/>
              <a:t>- Age of the car &lt; 5 years </a:t>
            </a:r>
          </a:p>
          <a:p>
            <a:r>
              <a:rPr lang="en-GB" i="1" dirty="0"/>
              <a:t>- mechanical conditions according to car manufacturer recommendations</a:t>
            </a:r>
            <a:br>
              <a:rPr lang="en-GB" i="1" dirty="0"/>
            </a:br>
            <a:r>
              <a:rPr lang="en-GB" i="1" dirty="0"/>
              <a:t>- no alert from ABS (e.g. lights warnings).</a:t>
            </a:r>
            <a:endParaRPr lang="it-IT" i="1" dirty="0"/>
          </a:p>
          <a:p>
            <a:r>
              <a:rPr lang="en-GB" i="1" dirty="0"/>
              <a:t>- No substantial modification of the vehicle &amp; specifically no modification of the braking system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AC3D03-C8FF-4821-85EF-CBFFBBF795B2}"/>
              </a:ext>
            </a:extLst>
          </p:cNvPr>
          <p:cNvSpPr txBox="1"/>
          <p:nvPr/>
        </p:nvSpPr>
        <p:spPr>
          <a:xfrm>
            <a:off x="0" y="0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VEHICLE METHOD – OTHER POINTS </a:t>
            </a:r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val="34090031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34</a:t>
            </a:fld>
            <a:endParaRPr kumimoji="1" lang="ja-JP" altLang="en-US"/>
          </a:p>
        </p:txBody>
      </p:sp>
      <p:sp>
        <p:nvSpPr>
          <p:cNvPr id="5" name="Rectangle 4"/>
          <p:cNvSpPr/>
          <p:nvPr/>
        </p:nvSpPr>
        <p:spPr>
          <a:xfrm>
            <a:off x="394590" y="2"/>
            <a:ext cx="65527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800" b="1" dirty="0">
                <a:solidFill>
                  <a:srgbClr val="000000"/>
                </a:solidFill>
                <a:cs typeface="Arial" charset="0"/>
              </a:rPr>
              <a:t>ISO 23671:201x - TIMELINE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6727" y="442840"/>
            <a:ext cx="8770409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cs typeface="Arial" charset="0"/>
              </a:rPr>
              <a:t>New Project approved (TC31 plenary meeting)		2017, May</a:t>
            </a:r>
          </a:p>
          <a:p>
            <a:pPr marL="228600" indent="-22860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bg1">
                    <a:lumMod val="75000"/>
                  </a:schemeClr>
                </a:solidFill>
                <a:cs typeface="Arial" charset="0"/>
              </a:rPr>
              <a:t>WG12 - Kick-off meeting, 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Working Draft	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cs typeface="Arial" charset="0"/>
              </a:rPr>
              <a:t>		2017, Sept</a:t>
            </a:r>
            <a:endParaRPr lang="en-US" sz="1600" b="1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marL="228600" indent="-22860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bg1">
                    <a:lumMod val="75000"/>
                  </a:schemeClr>
                </a:solidFill>
                <a:cs typeface="Arial" charset="0"/>
              </a:rPr>
              <a:t>ISO WG12 WebEx’s					2017, Oct 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cs typeface="Arial" charset="0"/>
                <a:sym typeface="Wingdings" panose="05000000000000000000" pitchFamily="2" charset="2"/>
              </a:rPr>
              <a:t> March</a:t>
            </a:r>
            <a:endParaRPr lang="en-US" sz="1600" dirty="0">
              <a:solidFill>
                <a:schemeClr val="bg1">
                  <a:lumMod val="75000"/>
                </a:schemeClr>
              </a:solidFill>
              <a:cs typeface="Arial" charset="0"/>
            </a:endParaRPr>
          </a:p>
          <a:p>
            <a:pPr marL="228600" indent="-22860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cs typeface="Arial" charset="0"/>
              </a:rPr>
              <a:t>ISO WG12 meeting (Washington), CD agreed		2018, April</a:t>
            </a:r>
            <a:endParaRPr lang="en-GB" sz="1200" b="1" u="sng" dirty="0">
              <a:solidFill>
                <a:schemeClr val="bg1">
                  <a:lumMod val="75000"/>
                </a:schemeClr>
              </a:solidFill>
              <a:cs typeface="Arial" charset="0"/>
              <a:sym typeface="Wingdings" panose="05000000000000000000" pitchFamily="2" charset="2"/>
            </a:endParaRPr>
          </a:p>
          <a:p>
            <a:pPr marL="228600" indent="-22860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fr-BE" sz="1600" b="1" dirty="0">
                <a:solidFill>
                  <a:schemeClr val="bg1">
                    <a:lumMod val="75000"/>
                  </a:schemeClr>
                </a:solidFill>
                <a:cs typeface="Arial" charset="0"/>
              </a:rPr>
              <a:t>CD </a:t>
            </a:r>
            <a:r>
              <a:rPr lang="fr-BE" sz="1600" b="1" dirty="0" err="1">
                <a:solidFill>
                  <a:schemeClr val="bg1">
                    <a:lumMod val="75000"/>
                  </a:schemeClr>
                </a:solidFill>
                <a:cs typeface="Arial" charset="0"/>
              </a:rPr>
              <a:t>submittal</a:t>
            </a:r>
            <a:r>
              <a:rPr lang="fr-BE" sz="1600" b="1" dirty="0">
                <a:solidFill>
                  <a:schemeClr val="bg1">
                    <a:lumMod val="75000"/>
                  </a:schemeClr>
                </a:solidFill>
                <a:cs typeface="Arial" charset="0"/>
              </a:rPr>
              <a:t> for ballot				2018, June</a:t>
            </a:r>
          </a:p>
          <a:p>
            <a:pPr marL="228600" indent="-22860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GB" sz="1600" b="1" u="sng" dirty="0">
                <a:solidFill>
                  <a:schemeClr val="bg1">
                    <a:lumMod val="75000"/>
                  </a:schemeClr>
                </a:solidFill>
                <a:cs typeface="Arial" charset="0"/>
                <a:sym typeface="Wingdings" panose="05000000000000000000" pitchFamily="2" charset="2"/>
              </a:rPr>
              <a:t>CD approved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cs typeface="Arial" charset="0"/>
                <a:sym typeface="Wingdings" panose="05000000000000000000" pitchFamily="2" charset="2"/>
              </a:rPr>
              <a:t> with technical comments			2018, August</a:t>
            </a:r>
          </a:p>
          <a:p>
            <a:pPr marL="228600" indent="-22860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endParaRPr lang="en-GB" sz="1600" b="1" dirty="0">
              <a:solidFill>
                <a:schemeClr val="bg1">
                  <a:lumMod val="75000"/>
                </a:schemeClr>
              </a:solidFill>
              <a:cs typeface="Arial" charset="0"/>
              <a:sym typeface="Wingdings" panose="05000000000000000000" pitchFamily="2" charset="2"/>
            </a:endParaRPr>
          </a:p>
          <a:p>
            <a:pPr marL="228600" indent="-22860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GB" sz="1600" b="1" dirty="0">
                <a:solidFill>
                  <a:srgbClr val="000000"/>
                </a:solidFill>
                <a:cs typeface="Arial" charset="0"/>
              </a:rPr>
              <a:t>DIS</a:t>
            </a:r>
            <a:r>
              <a:rPr lang="en-GB" sz="1600" dirty="0">
                <a:solidFill>
                  <a:srgbClr val="000000"/>
                </a:solidFill>
                <a:cs typeface="Arial" charset="0"/>
              </a:rPr>
              <a:t> registered (</a:t>
            </a:r>
            <a:r>
              <a:rPr lang="en-US" sz="1600" b="1" dirty="0">
                <a:solidFill>
                  <a:srgbClr val="000000"/>
                </a:solidFill>
                <a:cs typeface="Arial" charset="0"/>
              </a:rPr>
              <a:t>submittal for ballot)</a:t>
            </a:r>
            <a:r>
              <a:rPr lang="en-GB" sz="1600" dirty="0">
                <a:solidFill>
                  <a:srgbClr val="000000"/>
                </a:solidFill>
                <a:cs typeface="Arial" charset="0"/>
              </a:rPr>
              <a:t>			2019, June</a:t>
            </a:r>
            <a:endParaRPr lang="en-GB" sz="1600" dirty="0">
              <a:solidFill>
                <a:srgbClr val="FF0000"/>
              </a:solidFill>
              <a:cs typeface="Arial" charset="0"/>
            </a:endParaRPr>
          </a:p>
          <a:p>
            <a:pPr marL="228600" indent="-22860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endParaRPr lang="en-GB" sz="1100" b="1" u="sng" dirty="0">
              <a:solidFill>
                <a:srgbClr val="FF0000"/>
              </a:solidFill>
              <a:cs typeface="Arial" charset="0"/>
            </a:endParaRPr>
          </a:p>
          <a:p>
            <a:pPr marL="228600" indent="-22860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GB" sz="1600" b="1" u="sng" dirty="0">
                <a:cs typeface="Arial" charset="0"/>
              </a:rPr>
              <a:t>DIS validation - Text publicly available</a:t>
            </a:r>
            <a:endParaRPr lang="en-GB" sz="1400" b="1" u="sng" dirty="0">
              <a:cs typeface="Arial" charset="0"/>
            </a:endParaRPr>
          </a:p>
          <a:p>
            <a:pPr marL="228600" indent="-22860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endParaRPr lang="en-GB" sz="1100" dirty="0">
              <a:solidFill>
                <a:srgbClr val="000000"/>
              </a:solidFill>
              <a:cs typeface="Arial" charset="0"/>
            </a:endParaRPr>
          </a:p>
          <a:p>
            <a:pPr marL="228600" indent="-22860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GB" sz="1600" dirty="0">
                <a:solidFill>
                  <a:srgbClr val="000000"/>
                </a:solidFill>
                <a:cs typeface="Arial" charset="0"/>
              </a:rPr>
              <a:t>IS publication					2020, May </a:t>
            </a:r>
            <a:r>
              <a:rPr lang="en-GB" sz="1600" dirty="0">
                <a:solidFill>
                  <a:srgbClr val="FF0000"/>
                </a:solidFill>
                <a:cs typeface="Arial" charset="0"/>
              </a:rPr>
              <a:t>[Deadline]</a:t>
            </a:r>
          </a:p>
        </p:txBody>
      </p:sp>
      <p:sp>
        <p:nvSpPr>
          <p:cNvPr id="9" name="Left Arrow 8"/>
          <p:cNvSpPr/>
          <p:nvPr/>
        </p:nvSpPr>
        <p:spPr>
          <a:xfrm>
            <a:off x="8255000" y="3851920"/>
            <a:ext cx="1265782" cy="720080"/>
          </a:xfrm>
          <a:prstGeom prst="leftArrow">
            <a:avLst>
              <a:gd name="adj1" fmla="val 67007"/>
              <a:gd name="adj2" fmla="val 492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/>
              <a:t>We are here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22880" y="3983360"/>
            <a:ext cx="7512437" cy="457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488504" y="6309321"/>
            <a:ext cx="9036496" cy="369332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GB" i="1" dirty="0"/>
              <a:t>DIS registration should be prior working document at UN to grant alignment ISO – R117 </a:t>
            </a:r>
          </a:p>
        </p:txBody>
      </p:sp>
    </p:spTree>
    <p:extLst>
      <p:ext uri="{BB962C8B-B14F-4D97-AF65-F5344CB8AC3E}">
        <p14:creationId xmlns:p14="http://schemas.microsoft.com/office/powerpoint/2010/main" val="820074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35</a:t>
            </a:fld>
            <a:endParaRPr kumimoji="1" lang="ja-JP" altLang="en-US"/>
          </a:p>
        </p:txBody>
      </p:sp>
      <p:sp>
        <p:nvSpPr>
          <p:cNvPr id="3" name="Rectangle 2"/>
          <p:cNvSpPr/>
          <p:nvPr/>
        </p:nvSpPr>
        <p:spPr>
          <a:xfrm>
            <a:off x="812540" y="760437"/>
            <a:ext cx="35283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No disapprovals, </a:t>
            </a:r>
          </a:p>
          <a:p>
            <a:r>
              <a:rPr lang="en-US" dirty="0"/>
              <a:t>12 approval votes</a:t>
            </a:r>
          </a:p>
          <a:p>
            <a:r>
              <a:rPr lang="en-US" dirty="0"/>
              <a:t>5 approval votes with comments.</a:t>
            </a:r>
          </a:p>
          <a:p>
            <a:r>
              <a:rPr lang="en-US" dirty="0"/>
              <a:t>3 abstention</a:t>
            </a:r>
            <a:br>
              <a:rPr lang="en-US" dirty="0"/>
            </a:br>
            <a:endParaRPr lang="en-GB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736" y="2237766"/>
            <a:ext cx="5265588" cy="2820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862" y="5042520"/>
            <a:ext cx="5257485" cy="762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>
            <a:cxnSpLocks/>
          </p:cNvCxnSpPr>
          <p:nvPr/>
        </p:nvCxnSpPr>
        <p:spPr>
          <a:xfrm flipH="1">
            <a:off x="4114800" y="4325996"/>
            <a:ext cx="538065" cy="2460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664968" y="4325996"/>
            <a:ext cx="11521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81000" y="0"/>
            <a:ext cx="6660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ISO CD 23671:201x – BALLOTS RESULTS</a:t>
            </a:r>
          </a:p>
        </p:txBody>
      </p:sp>
    </p:spTree>
    <p:extLst>
      <p:ext uri="{BB962C8B-B14F-4D97-AF65-F5344CB8AC3E}">
        <p14:creationId xmlns:p14="http://schemas.microsoft.com/office/powerpoint/2010/main" val="2027495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0755" y="86868"/>
            <a:ext cx="51370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CURRENT REGULATORY FRAMEWORK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7264400" y="6354651"/>
            <a:ext cx="2311400" cy="365125"/>
          </a:xfrm>
        </p:spPr>
        <p:txBody>
          <a:bodyPr/>
          <a:lstStyle/>
          <a:p>
            <a:fld id="{B6F15528-21DE-4FAA-801E-634DDDAF4B2B}" type="slidenum">
              <a:rPr lang="en-US" sz="1100" smtClean="0"/>
              <a:pPr/>
              <a:t>4</a:t>
            </a:fld>
            <a:endParaRPr lang="en-US" sz="1100"/>
          </a:p>
        </p:txBody>
      </p:sp>
      <p:sp>
        <p:nvSpPr>
          <p:cNvPr id="23" name="AutoShape 3"/>
          <p:cNvSpPr>
            <a:spLocks noChangeArrowheads="1"/>
          </p:cNvSpPr>
          <p:nvPr/>
        </p:nvSpPr>
        <p:spPr bwMode="auto">
          <a:xfrm>
            <a:off x="3168290" y="2710782"/>
            <a:ext cx="6696075" cy="1288683"/>
          </a:xfrm>
          <a:prstGeom prst="rightArrowCallout">
            <a:avLst>
              <a:gd name="adj1" fmla="val 100000"/>
              <a:gd name="adj2" fmla="val 50000"/>
              <a:gd name="adj3" fmla="val 17757"/>
              <a:gd name="adj4" fmla="val 82843"/>
            </a:avLst>
          </a:prstGeom>
          <a:gradFill rotWithShape="1">
            <a:gsLst>
              <a:gs pos="0">
                <a:srgbClr val="BEF197"/>
              </a:gs>
              <a:gs pos="100000">
                <a:srgbClr val="FFFFFF"/>
              </a:gs>
            </a:gsLst>
            <a:lin ang="2700000" scaled="1"/>
          </a:gradFill>
          <a:ln w="19050">
            <a:solidFill>
              <a:srgbClr val="8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r>
              <a:rPr kumimoji="0" lang="en-US" sz="1600" b="1" kern="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TYRE LABELLING</a:t>
            </a:r>
          </a:p>
          <a:p>
            <a:r>
              <a:rPr lang="en-US" sz="1600" b="1" kern="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Europe EC 1222/2009</a:t>
            </a:r>
            <a:r>
              <a:rPr lang="en-GB" sz="16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r>
              <a:rPr lang="en-US" sz="1600" b="1" kern="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- </a:t>
            </a:r>
            <a:r>
              <a:rPr lang="en-GB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 method in Annex V (</a:t>
            </a:r>
            <a:r>
              <a:rPr lang="en-GB" sz="1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Reg. 228/2011</a:t>
            </a:r>
            <a:r>
              <a:rPr lang="en-GB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br>
              <a:rPr lang="en-GB" sz="16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kumimoji="0" lang="en-US" sz="1600" kern="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… but also Brazil, </a:t>
            </a:r>
            <a:r>
              <a:rPr lang="en-US" sz="1600" kern="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Korea, </a:t>
            </a:r>
            <a:r>
              <a:rPr kumimoji="0" lang="en-US" sz="1600" kern="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Japan, …</a:t>
            </a:r>
            <a:br>
              <a:rPr kumimoji="0" lang="en-US" sz="1600" kern="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+mj-lt"/>
                <a:cs typeface="Calibri" panose="020F0502020204030204" pitchFamily="34" charset="0"/>
              </a:rPr>
            </a:br>
            <a:r>
              <a:rPr lang="en-GB" sz="16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*Note: revision of EU label will directly refer to UN R117 for wet grip test</a:t>
            </a:r>
            <a:endParaRPr lang="en-GB" altLang="en-US" sz="1600" u="sng" kern="0" dirty="0">
              <a:solidFill>
                <a:srgbClr val="009900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29" name="AutoShape 2"/>
          <p:cNvSpPr>
            <a:spLocks noChangeArrowheads="1"/>
          </p:cNvSpPr>
          <p:nvPr/>
        </p:nvSpPr>
        <p:spPr bwMode="auto">
          <a:xfrm>
            <a:off x="3168290" y="1688574"/>
            <a:ext cx="6315075" cy="584775"/>
          </a:xfrm>
          <a:prstGeom prst="rightArrowCallout">
            <a:avLst>
              <a:gd name="adj1" fmla="val 100000"/>
              <a:gd name="adj2" fmla="val 50000"/>
              <a:gd name="adj3" fmla="val 15935"/>
              <a:gd name="adj4" fmla="val 82994"/>
            </a:avLst>
          </a:prstGeom>
          <a:gradFill rotWithShape="1">
            <a:gsLst>
              <a:gs pos="0">
                <a:srgbClr val="BBE0E3"/>
              </a:gs>
              <a:gs pos="100000">
                <a:srgbClr val="FFFFFF"/>
              </a:gs>
            </a:gsLst>
            <a:lin ang="2700000" scaled="1"/>
          </a:gradFill>
          <a:ln w="19050">
            <a:solidFill>
              <a:srgbClr val="33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lvl="0">
              <a:defRPr/>
            </a:pPr>
            <a:r>
              <a:rPr lang="en-US" sz="1600" b="1" kern="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TYPE approval - </a:t>
            </a:r>
            <a:r>
              <a:rPr kumimoji="0" lang="en-US" sz="1600" b="1" kern="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UN R117.02 – </a:t>
            </a:r>
            <a:r>
              <a:rPr lang="en-GB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 method in Annex 5(A)</a:t>
            </a:r>
            <a:r>
              <a:rPr lang="en-US" sz="16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endParaRPr kumimoji="0" lang="en-US" sz="16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Calibri" panose="020F0502020204030204" pitchFamily="34" charset="0"/>
            </a:endParaRPr>
          </a:p>
          <a:p>
            <a:pPr lvl="0">
              <a:defRPr/>
            </a:pPr>
            <a:r>
              <a:rPr kumimoji="0" lang="en-US" sz="1600" b="1" kern="0" dirty="0">
                <a:solidFill>
                  <a:schemeClr val="accent1">
                    <a:lumMod val="75000"/>
                  </a:schemeClr>
                </a:solidFill>
                <a:latin typeface="+mj-lt"/>
                <a:cs typeface="Calibri" panose="020F0502020204030204" pitchFamily="34" charset="0"/>
              </a:rPr>
              <a:t>(</a:t>
            </a:r>
            <a:r>
              <a:rPr lang="en-GB" altLang="en-US" sz="1600" b="1" u="sng" kern="0" dirty="0">
                <a:solidFill>
                  <a:schemeClr val="accent1">
                    <a:lumMod val="75000"/>
                  </a:schemeClr>
                </a:solidFill>
                <a:latin typeface="+mj-lt"/>
                <a:cs typeface="Calibri" panose="020F0502020204030204" pitchFamily="34" charset="0"/>
              </a:rPr>
              <a:t>minimum requirement on WET grip for homologation</a:t>
            </a:r>
            <a:r>
              <a:rPr lang="en-GB" altLang="en-US" sz="16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)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152400" y="2575245"/>
            <a:ext cx="9180618" cy="3749201"/>
            <a:chOff x="128270" y="-1616545"/>
            <a:chExt cx="9481697" cy="3749201"/>
          </a:xfrm>
        </p:grpSpPr>
        <p:sp>
          <p:nvSpPr>
            <p:cNvPr id="31" name="TextBox 30"/>
            <p:cNvSpPr txBox="1"/>
            <p:nvPr/>
          </p:nvSpPr>
          <p:spPr>
            <a:xfrm>
              <a:off x="128270" y="-1616545"/>
              <a:ext cx="2165350" cy="187743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53975">
              <a:noFill/>
            </a:ln>
          </p:spPr>
          <p:txBody>
            <a:bodyPr wrap="square" rtlCol="0">
              <a:spAutoFit/>
            </a:bodyPr>
            <a:lstStyle/>
            <a:p>
              <a:pPr fontAlgn="b"/>
              <a:r>
                <a:rPr lang="en-US" sz="2000" b="1" dirty="0">
                  <a:solidFill>
                    <a:srgbClr val="FF0000"/>
                  </a:solidFill>
                </a:rPr>
                <a:t>ISO 23671:2015</a:t>
              </a:r>
              <a:br>
                <a:rPr lang="en-US" sz="1600" b="1" dirty="0"/>
              </a:br>
              <a:r>
                <a:rPr lang="en-US" sz="1600" b="1" dirty="0"/>
                <a:t>Passenger car </a:t>
              </a:r>
              <a:r>
                <a:rPr lang="en-US" sz="1600" b="1" dirty="0" err="1"/>
                <a:t>tyres</a:t>
              </a:r>
              <a:r>
                <a:rPr lang="en-US" sz="1600" b="1" dirty="0"/>
                <a:t> — Method for measuring relative wet grip performance -- Loaded new </a:t>
              </a:r>
              <a:r>
                <a:rPr lang="en-US" sz="1600" b="1" dirty="0" err="1"/>
                <a:t>tyres</a:t>
              </a:r>
              <a:endParaRPr lang="en-US" sz="1600" b="1" dirty="0"/>
            </a:p>
            <a:p>
              <a:pPr fontAlgn="b"/>
              <a:r>
                <a:rPr lang="en-US" sz="1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UNDER REVISION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64367" y="1209326"/>
              <a:ext cx="924560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This standard is under revision</a:t>
              </a: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: the experience accumulated so far by the Industry and by the EU Member States Authorities indicated an opportunity for developing further improvements on the accuracy of the test method</a:t>
              </a:r>
            </a:p>
          </p:txBody>
        </p:sp>
      </p:grpSp>
      <p:sp>
        <p:nvSpPr>
          <p:cNvPr id="43" name="Right Arrow 42"/>
          <p:cNvSpPr/>
          <p:nvPr/>
        </p:nvSpPr>
        <p:spPr>
          <a:xfrm rot="19589781">
            <a:off x="2297694" y="2129766"/>
            <a:ext cx="678718" cy="4636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ight Arrow 43"/>
          <p:cNvSpPr/>
          <p:nvPr/>
        </p:nvSpPr>
        <p:spPr>
          <a:xfrm>
            <a:off x="2369282" y="3149462"/>
            <a:ext cx="678718" cy="4636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ight Arrow 44"/>
          <p:cNvSpPr/>
          <p:nvPr/>
        </p:nvSpPr>
        <p:spPr>
          <a:xfrm rot="1997930">
            <a:off x="2369282" y="4117231"/>
            <a:ext cx="678718" cy="4636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AutoShape 2"/>
          <p:cNvSpPr>
            <a:spLocks noChangeArrowheads="1"/>
          </p:cNvSpPr>
          <p:nvPr/>
        </p:nvSpPr>
        <p:spPr bwMode="auto">
          <a:xfrm>
            <a:off x="3199287" y="4337447"/>
            <a:ext cx="5857876" cy="615553"/>
          </a:xfrm>
          <a:prstGeom prst="rightArrowCallout">
            <a:avLst>
              <a:gd name="adj1" fmla="val 100000"/>
              <a:gd name="adj2" fmla="val 50000"/>
              <a:gd name="adj3" fmla="val 15935"/>
              <a:gd name="adj4" fmla="val 82843"/>
            </a:avLst>
          </a:prstGeom>
          <a:gradFill rotWithShape="1">
            <a:gsLst>
              <a:gs pos="0">
                <a:schemeClr val="bg1">
                  <a:lumMod val="85000"/>
                </a:schemeClr>
              </a:gs>
              <a:gs pos="100000">
                <a:srgbClr val="FFFFFF"/>
              </a:gs>
            </a:gsLst>
            <a:lin ang="2700000" scaled="1"/>
          </a:gradFill>
          <a:ln w="19050">
            <a:solidFill>
              <a:srgbClr val="333399"/>
            </a:solidFill>
            <a:miter lim="800000"/>
            <a:headEnd/>
            <a:tailEnd/>
          </a:ln>
          <a:effectLst/>
          <a:extLst/>
        </p:spPr>
        <p:txBody>
          <a:bodyPr wrap="square" anchor="ctr">
            <a:spAutoFit/>
          </a:bodyPr>
          <a:lstStyle/>
          <a:p>
            <a:pPr lvl="0">
              <a:spcBef>
                <a:spcPct val="50000"/>
              </a:spcBef>
              <a:defRPr/>
            </a:pPr>
            <a:r>
              <a:rPr lang="en-US" altLang="en-US" b="1" kern="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GTR16</a:t>
            </a:r>
            <a:br>
              <a:rPr lang="en-US" altLang="en-US" b="1" kern="0" dirty="0">
                <a:solidFill>
                  <a:srgbClr val="33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altLang="en-US" sz="1600" b="1" u="sng" kern="0" dirty="0">
                <a:solidFill>
                  <a:srgbClr val="33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Global Technical regulation</a:t>
            </a:r>
            <a:endParaRPr lang="en-GB" altLang="en-US" sz="1600" u="sng" kern="0" dirty="0">
              <a:solidFill>
                <a:srgbClr val="33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2371B64-37C7-4D37-AD0C-1A16995914CB}"/>
              </a:ext>
            </a:extLst>
          </p:cNvPr>
          <p:cNvSpPr/>
          <p:nvPr/>
        </p:nvSpPr>
        <p:spPr>
          <a:xfrm>
            <a:off x="167898" y="1119782"/>
            <a:ext cx="94130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ISO test method for PSR wet grip is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reference for several regulations (EU, UN and worldwide)</a:t>
            </a:r>
          </a:p>
        </p:txBody>
      </p:sp>
    </p:spTree>
    <p:extLst>
      <p:ext uri="{BB962C8B-B14F-4D97-AF65-F5344CB8AC3E}">
        <p14:creationId xmlns:p14="http://schemas.microsoft.com/office/powerpoint/2010/main" val="3557192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6925" y="953869"/>
            <a:ext cx="96228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current wet grip test method allows the </a:t>
            </a:r>
            <a:r>
              <a:rPr lang="en-US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NECESSARY FLEXIBILITY </a:t>
            </a:r>
            <a:r>
              <a:rPr lang="en-US" b="1" dirty="0">
                <a:solidFill>
                  <a:srgbClr val="00B050"/>
                </a:solidFill>
              </a:rPr>
              <a:t>in terms of testing conditions worldwide</a:t>
            </a:r>
            <a:r>
              <a:rPr lang="en-US" dirty="0"/>
              <a:t>: </a:t>
            </a:r>
            <a:r>
              <a:rPr lang="en-US" i="1" dirty="0"/>
              <a:t>possibility to test using different tools (vehicle/trailer), on different tracks (wide friction range for tracks), and in different periods of the year (wide temperature range).</a:t>
            </a:r>
          </a:p>
        </p:txBody>
      </p:sp>
      <p:sp>
        <p:nvSpPr>
          <p:cNvPr id="3" name="Rectangle 2"/>
          <p:cNvSpPr/>
          <p:nvPr/>
        </p:nvSpPr>
        <p:spPr>
          <a:xfrm>
            <a:off x="24539" y="0"/>
            <a:ext cx="67351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REPRODUCIBILITY OF THE CURRENT WET GRIP TEST</a:t>
            </a:r>
          </a:p>
        </p:txBody>
      </p:sp>
      <p:sp>
        <p:nvSpPr>
          <p:cNvPr id="6" name="Rectangle 5"/>
          <p:cNvSpPr/>
          <p:nvPr/>
        </p:nvSpPr>
        <p:spPr>
          <a:xfrm>
            <a:off x="206925" y="3276600"/>
            <a:ext cx="95014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Anyhow the </a:t>
            </a:r>
            <a:r>
              <a:rPr lang="en-US" b="1" dirty="0">
                <a:solidFill>
                  <a:srgbClr val="C00000"/>
                </a:solidFill>
              </a:rPr>
              <a:t>reproducibility of the test is not in line with the initial evaluations</a:t>
            </a:r>
            <a:r>
              <a:rPr lang="en-US" dirty="0"/>
              <a:t>.</a:t>
            </a:r>
          </a:p>
          <a:p>
            <a:endParaRPr lang="en-US" b="1" dirty="0">
              <a:solidFill>
                <a:srgbClr val="0000FF"/>
              </a:solidFill>
            </a:endParaRPr>
          </a:p>
          <a:p>
            <a:r>
              <a:rPr lang="en-US" b="1" dirty="0">
                <a:solidFill>
                  <a:srgbClr val="C00000"/>
                </a:solidFill>
              </a:rPr>
              <a:t>In other words, when different set of testing conditions  (within the allowed ranges) are adopted to test the same tyre, the same wet grid index might not be always granted.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55731" y="2096869"/>
            <a:ext cx="93581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When the test was firstly developed, it appeared to grant both </a:t>
            </a:r>
            <a:r>
              <a:rPr lang="en-US" b="1" dirty="0">
                <a:solidFill>
                  <a:srgbClr val="009900"/>
                </a:solidFill>
              </a:rPr>
              <a:t>a </a:t>
            </a:r>
            <a:r>
              <a:rPr lang="en-US" b="1" u="sng" dirty="0">
                <a:solidFill>
                  <a:srgbClr val="009900"/>
                </a:solidFill>
              </a:rPr>
              <a:t>good repeatability </a:t>
            </a:r>
            <a:r>
              <a:rPr lang="en-US" dirty="0"/>
              <a:t>(same test conditions = same test results) and a good reproducibility (different test conditions = same grade).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F4AB25-1DB1-4D74-93C4-E3E4BC70D31E}"/>
              </a:ext>
            </a:extLst>
          </p:cNvPr>
          <p:cNvSpPr/>
          <p:nvPr/>
        </p:nvSpPr>
        <p:spPr>
          <a:xfrm>
            <a:off x="990600" y="5148752"/>
            <a:ext cx="8420100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u="sng" dirty="0"/>
              <a:t>Note</a:t>
            </a:r>
          </a:p>
          <a:p>
            <a:r>
              <a:rPr lang="en-US" sz="1400" dirty="0"/>
              <a:t>This problem was identified in the </a:t>
            </a:r>
            <a:r>
              <a:rPr lang="en-US" sz="1400" b="1" i="1" dirty="0"/>
              <a:t>Final Report on the Review study on the Regulation (EC) No 1222/2009 on the labelling of </a:t>
            </a:r>
            <a:r>
              <a:rPr lang="en-US" sz="1400" b="1" i="1" dirty="0" err="1"/>
              <a:t>tyres</a:t>
            </a:r>
            <a:r>
              <a:rPr lang="en-US" sz="1400" b="1" i="1" dirty="0"/>
              <a:t> (March 2016)</a:t>
            </a:r>
          </a:p>
          <a:p>
            <a:endParaRPr lang="en-US" sz="1400" b="1" i="1" dirty="0">
              <a:solidFill>
                <a:srgbClr val="0000FF"/>
              </a:solidFill>
            </a:endParaRPr>
          </a:p>
          <a:p>
            <a:r>
              <a:rPr lang="en-US" sz="1400" dirty="0"/>
              <a:t>Following the experience accumulated after the implementation of EU label Reg. 1222, </a:t>
            </a:r>
            <a:r>
              <a:rPr lang="en-US" sz="1400" b="1" dirty="0" err="1">
                <a:solidFill>
                  <a:srgbClr val="0066FF"/>
                </a:solidFill>
              </a:rPr>
              <a:t>Tyre</a:t>
            </a:r>
            <a:r>
              <a:rPr lang="en-US" sz="1400" b="1" dirty="0">
                <a:solidFill>
                  <a:srgbClr val="0066FF"/>
                </a:solidFill>
              </a:rPr>
              <a:t> Industry progressively recognized the problem and indicated opportunities for improvements </a:t>
            </a:r>
            <a:r>
              <a:rPr lang="en-US" sz="1400" dirty="0"/>
              <a:t>in the same Review Study</a:t>
            </a:r>
          </a:p>
        </p:txBody>
      </p:sp>
    </p:spTree>
    <p:extLst>
      <p:ext uri="{BB962C8B-B14F-4D97-AF65-F5344CB8AC3E}">
        <p14:creationId xmlns:p14="http://schemas.microsoft.com/office/powerpoint/2010/main" val="3575253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10612" y="2971800"/>
            <a:ext cx="9906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By priority</a:t>
            </a:r>
          </a:p>
          <a:p>
            <a:endParaRPr lang="en-US" b="1" dirty="0">
              <a:solidFill>
                <a:srgbClr val="0066FF"/>
              </a:solidFill>
            </a:endParaRPr>
          </a:p>
          <a:p>
            <a:r>
              <a:rPr lang="en-US" b="1" dirty="0">
                <a:solidFill>
                  <a:srgbClr val="0000FF"/>
                </a:solidFill>
              </a:rPr>
              <a:t>1. Improve the </a:t>
            </a:r>
            <a:r>
              <a:rPr lang="en-US" b="1" u="sng" dirty="0">
                <a:solidFill>
                  <a:srgbClr val="0000FF"/>
                </a:solidFill>
              </a:rPr>
              <a:t>reproducibility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dirty="0"/>
              <a:t>of the current ISO,</a:t>
            </a:r>
          </a:p>
          <a:p>
            <a:pPr marL="285750" indent="-285750">
              <a:buFontTx/>
              <a:buChar char="-"/>
            </a:pPr>
            <a:endParaRPr lang="en-US" b="1" dirty="0">
              <a:solidFill>
                <a:srgbClr val="0000FF"/>
              </a:solidFill>
            </a:endParaRPr>
          </a:p>
          <a:p>
            <a:r>
              <a:rPr lang="en-US" b="1" dirty="0">
                <a:solidFill>
                  <a:srgbClr val="0000FF"/>
                </a:solidFill>
              </a:rPr>
              <a:t>2. Try to keep </a:t>
            </a:r>
            <a:r>
              <a:rPr lang="en-US" b="1" u="sng" dirty="0">
                <a:solidFill>
                  <a:srgbClr val="0000FF"/>
                </a:solidFill>
              </a:rPr>
              <a:t>on average </a:t>
            </a:r>
            <a:r>
              <a:rPr lang="en-US" b="1" dirty="0">
                <a:solidFill>
                  <a:srgbClr val="0000FF"/>
                </a:solidFill>
              </a:rPr>
              <a:t>similar wet grip indexes values and ratings as current test procedure</a:t>
            </a:r>
            <a:endParaRPr lang="en-US" dirty="0"/>
          </a:p>
          <a:p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rgbClr val="0000FF"/>
                </a:solidFill>
              </a:rPr>
              <a:t>3. </a:t>
            </a:r>
            <a:r>
              <a:rPr lang="en-US" dirty="0"/>
              <a:t>Drive the </a:t>
            </a:r>
            <a:r>
              <a:rPr lang="en-US" b="1" dirty="0">
                <a:solidFill>
                  <a:srgbClr val="0000FF"/>
                </a:solidFill>
              </a:rPr>
              <a:t>global standardization &amp; promote </a:t>
            </a:r>
            <a:r>
              <a:rPr lang="en-US" b="1" u="sng" dirty="0">
                <a:solidFill>
                  <a:srgbClr val="0000FF"/>
                </a:solidFill>
              </a:rPr>
              <a:t>harmonization worldwide</a:t>
            </a:r>
          </a:p>
        </p:txBody>
      </p:sp>
      <p:sp>
        <p:nvSpPr>
          <p:cNvPr id="3" name="Rectangle 2"/>
          <p:cNvSpPr/>
          <p:nvPr/>
        </p:nvSpPr>
        <p:spPr>
          <a:xfrm>
            <a:off x="99447" y="2002656"/>
            <a:ext cx="9484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ym typeface="Wingdings" panose="05000000000000000000" pitchFamily="2" charset="2"/>
              </a:rPr>
              <a:t>An ISO (global) “technical table” is currently in place:</a:t>
            </a:r>
            <a:br>
              <a:rPr lang="en-GB" sz="2000" dirty="0">
                <a:sym typeface="Wingdings" panose="05000000000000000000" pitchFamily="2" charset="2"/>
              </a:rPr>
            </a:br>
            <a:r>
              <a:rPr lang="en-US" sz="2000" dirty="0"/>
              <a:t>The WET GRIP Working Group (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TC31/WG12</a:t>
            </a:r>
            <a:r>
              <a:rPr lang="en-US" sz="2000" dirty="0"/>
              <a:t>) was established  with the aim to</a:t>
            </a:r>
            <a:endParaRPr lang="en-GB" sz="2000" dirty="0"/>
          </a:p>
        </p:txBody>
      </p:sp>
      <p:sp>
        <p:nvSpPr>
          <p:cNvPr id="6" name="Rectangle 5"/>
          <p:cNvSpPr/>
          <p:nvPr/>
        </p:nvSpPr>
        <p:spPr>
          <a:xfrm>
            <a:off x="76200" y="875782"/>
            <a:ext cx="9448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Following preliminary collaboration among EUROPE, USA and JAPAN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Tyre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Industry, </a:t>
            </a:r>
            <a:r>
              <a:rPr lang="en-US" sz="2000" dirty="0"/>
              <a:t>the revision of the existing ISO 23671:2015 for PSR was launched last Sept 14</a:t>
            </a:r>
            <a:r>
              <a:rPr lang="en-US" sz="2000" baseline="30000" dirty="0"/>
              <a:t>th</a:t>
            </a:r>
            <a:r>
              <a:rPr lang="en-US" sz="2000" dirty="0"/>
              <a:t>, 2017; </a:t>
            </a:r>
            <a:endParaRPr lang="en-GB" sz="2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D9C92B-A2D6-425B-851E-291559C33027}"/>
              </a:ext>
            </a:extLst>
          </p:cNvPr>
          <p:cNvSpPr txBox="1"/>
          <p:nvPr/>
        </p:nvSpPr>
        <p:spPr>
          <a:xfrm>
            <a:off x="533400" y="5874501"/>
            <a:ext cx="66479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B050"/>
                </a:solidFill>
                <a:cs typeface="Arial" charset="0"/>
                <a:sym typeface="Wingdings" panose="05000000000000000000" pitchFamily="2" charset="2"/>
              </a:rPr>
              <a:t>Status update (2018, August) </a:t>
            </a:r>
          </a:p>
          <a:p>
            <a:r>
              <a:rPr lang="en-GB" b="1" u="sng" dirty="0">
                <a:solidFill>
                  <a:srgbClr val="00B050"/>
                </a:solidFill>
                <a:cs typeface="Arial" charset="0"/>
                <a:sym typeface="Wingdings" panose="05000000000000000000" pitchFamily="2" charset="2"/>
              </a:rPr>
              <a:t>Draft International Standard registered</a:t>
            </a:r>
            <a:r>
              <a:rPr lang="en-GB" b="1" dirty="0">
                <a:solidFill>
                  <a:srgbClr val="00B050"/>
                </a:solidFill>
                <a:highlight>
                  <a:srgbClr val="FFFF00"/>
                </a:highlight>
                <a:cs typeface="Arial" charset="0"/>
                <a:sym typeface="Wingdings" panose="05000000000000000000" pitchFamily="2" charset="2"/>
              </a:rPr>
              <a:t>			</a:t>
            </a:r>
            <a:endParaRPr lang="it-IT" dirty="0">
              <a:highlight>
                <a:srgbClr val="FFFF00"/>
              </a:highligh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B826D8-5C5E-47C7-8482-0A124347F4B9}"/>
              </a:ext>
            </a:extLst>
          </p:cNvPr>
          <p:cNvSpPr txBox="1"/>
          <p:nvPr/>
        </p:nvSpPr>
        <p:spPr>
          <a:xfrm>
            <a:off x="0" y="43669"/>
            <a:ext cx="5143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TYRE INDUSTRY / ISO COLLABORATION</a:t>
            </a:r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val="1630822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2750" y="1381275"/>
            <a:ext cx="8915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66FF"/>
                </a:solidFill>
              </a:rPr>
              <a:t>Step 1 </a:t>
            </a:r>
            <a:r>
              <a:rPr lang="en-US" sz="2000" b="1" dirty="0"/>
              <a:t>– Identification of the parameters affecting the dispersion of the test</a:t>
            </a:r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412750" y="2817407"/>
            <a:ext cx="87503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66FF"/>
                </a:solidFill>
              </a:rPr>
              <a:t>Step 2 </a:t>
            </a:r>
            <a:r>
              <a:rPr lang="en-US" sz="2000" b="1" dirty="0"/>
              <a:t>- 3 Round Robin Tests using TRAILER methodology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412750" y="4372357"/>
            <a:ext cx="84201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66FF"/>
                </a:solidFill>
              </a:rPr>
              <a:t>Step 3 </a:t>
            </a:r>
            <a:r>
              <a:rPr lang="en-US" sz="2000" b="1" dirty="0"/>
              <a:t>– 1 Round Robin Tests Using VEHICLE methodology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0" y="69366"/>
            <a:ext cx="88212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TYRE INDUSTRY and ISO TECHNICAL ACTIVITIES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8200" y="1880829"/>
            <a:ext cx="15686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sym typeface="Wingdings"/>
              </a:rPr>
              <a:t>  </a:t>
            </a:r>
            <a:r>
              <a:rPr lang="en-US" b="1" i="1" dirty="0">
                <a:solidFill>
                  <a:srgbClr val="00B050"/>
                </a:solidFill>
                <a:sym typeface="Wingdings"/>
              </a:rPr>
              <a:t>completed</a:t>
            </a:r>
            <a:endParaRPr lang="en-US" b="1" i="1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7400" y="3230765"/>
            <a:ext cx="75509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  <a:sym typeface="Wingdings"/>
              </a:rPr>
              <a:t> </a:t>
            </a:r>
            <a:r>
              <a:rPr lang="en-US" b="1" i="1" dirty="0">
                <a:solidFill>
                  <a:srgbClr val="00B050"/>
                </a:solidFill>
                <a:sym typeface="Wingdings"/>
              </a:rPr>
              <a:t>Completed</a:t>
            </a:r>
          </a:p>
          <a:p>
            <a:r>
              <a:rPr lang="en-US" b="1" i="1" dirty="0">
                <a:solidFill>
                  <a:srgbClr val="00B050"/>
                </a:solidFill>
                <a:sym typeface="Wingdings"/>
              </a:rPr>
              <a:t>Total of 37 tires - 1163 results! </a:t>
            </a:r>
            <a:br>
              <a:rPr lang="en-US" b="1" i="1" dirty="0">
                <a:solidFill>
                  <a:srgbClr val="00B050"/>
                </a:solidFill>
                <a:sym typeface="Wingdings"/>
              </a:rPr>
            </a:br>
            <a:r>
              <a:rPr lang="en-US" b="1" i="1" dirty="0">
                <a:solidFill>
                  <a:srgbClr val="00B050"/>
                </a:solidFill>
              </a:rPr>
              <a:t>16 different test sites/trailer in EU (ETRTO), Japan (JATMA) and USA (USTMA)</a:t>
            </a:r>
            <a:endParaRPr lang="en-US" b="1" dirty="0">
              <a:solidFill>
                <a:srgbClr val="00B050"/>
              </a:solidFill>
              <a:sym typeface="Wingding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14800" y="4918077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  <a:sym typeface="Wingdings"/>
              </a:rPr>
              <a:t> </a:t>
            </a:r>
            <a:r>
              <a:rPr lang="en-US" b="1" i="1" dirty="0">
                <a:solidFill>
                  <a:srgbClr val="00B050"/>
                </a:solidFill>
                <a:sym typeface="Wingdings"/>
              </a:rPr>
              <a:t>Completed</a:t>
            </a:r>
            <a:br>
              <a:rPr lang="en-US" b="1" i="1" dirty="0">
                <a:solidFill>
                  <a:srgbClr val="92D050"/>
                </a:solidFill>
                <a:sym typeface="Wingdings"/>
              </a:rPr>
            </a:br>
            <a:r>
              <a:rPr lang="en-US" b="1" i="1" dirty="0">
                <a:solidFill>
                  <a:srgbClr val="00B050"/>
                </a:solidFill>
                <a:sym typeface="Wingdings"/>
              </a:rPr>
              <a:t>tests In EU (ETRTO)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812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23885"/>
            <a:ext cx="8915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</a:rPr>
              <a:t>Step 1 </a:t>
            </a:r>
            <a:r>
              <a:rPr lang="en-US" sz="2000" b="1" dirty="0"/>
              <a:t>– Identification of the parameters affecting the dispersion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123986" y="2063564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</a:t>
            </a:r>
            <a:r>
              <a:rPr lang="en-US" b="1" dirty="0">
                <a:solidFill>
                  <a:srgbClr val="0000FF"/>
                </a:solidFill>
              </a:rPr>
              <a:t>parameters having an influence on the variability of test method </a:t>
            </a:r>
            <a:r>
              <a:rPr lang="en-US" dirty="0"/>
              <a:t>were listed exhaustively</a:t>
            </a:r>
          </a:p>
          <a:p>
            <a:r>
              <a:rPr lang="en-US" dirty="0"/>
              <a:t>The most impacting the reproducibility of the test were identified: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8028F3D-0AE7-4805-9C33-9CD03BEAF399}"/>
              </a:ext>
            </a:extLst>
          </p:cNvPr>
          <p:cNvSpPr/>
          <p:nvPr/>
        </p:nvSpPr>
        <p:spPr>
          <a:xfrm>
            <a:off x="442992" y="5221069"/>
            <a:ext cx="67198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n-US" b="1" dirty="0">
                <a:solidFill>
                  <a:srgbClr val="0000FF"/>
                </a:solidFill>
              </a:rPr>
              <a:t>4. </a:t>
            </a:r>
            <a:r>
              <a:rPr lang="en-US" b="1" dirty="0" err="1">
                <a:solidFill>
                  <a:srgbClr val="0000FF"/>
                </a:solidFill>
              </a:rPr>
              <a:t>Tyre</a:t>
            </a:r>
            <a:r>
              <a:rPr lang="en-US" b="1" dirty="0">
                <a:solidFill>
                  <a:srgbClr val="0000FF"/>
                </a:solidFill>
              </a:rPr>
              <a:t> typologies &amp; corresponding correction equations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ADAA45-0B55-47D1-BADC-10061B1A5B6B}"/>
              </a:ext>
            </a:extLst>
          </p:cNvPr>
          <p:cNvSpPr/>
          <p:nvPr/>
        </p:nvSpPr>
        <p:spPr>
          <a:xfrm>
            <a:off x="442993" y="3001949"/>
            <a:ext cx="38298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en-US" b="1" dirty="0">
                <a:solidFill>
                  <a:srgbClr val="0000FF"/>
                </a:solidFill>
              </a:rPr>
              <a:t>1. Methodologies (TRAILER / VEHICLE)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CEE9AF-8198-4809-BD6D-257AF5B1A19C}"/>
              </a:ext>
            </a:extLst>
          </p:cNvPr>
          <p:cNvSpPr/>
          <p:nvPr/>
        </p:nvSpPr>
        <p:spPr>
          <a:xfrm>
            <a:off x="457200" y="3742716"/>
            <a:ext cx="6248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2. Conditioning (stabilization) of </a:t>
            </a:r>
            <a:r>
              <a:rPr lang="en-US" b="1" dirty="0" err="1">
                <a:solidFill>
                  <a:srgbClr val="0000FF"/>
                </a:solidFill>
              </a:rPr>
              <a:t>tyre</a:t>
            </a:r>
            <a:r>
              <a:rPr lang="en-US" b="1" dirty="0">
                <a:solidFill>
                  <a:srgbClr val="0000FF"/>
                </a:solidFill>
              </a:rPr>
              <a:t> prior testing </a:t>
            </a:r>
            <a:endParaRPr lang="it-IT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E0ACBED-7432-4AE0-80E6-0BC90FD46C93}"/>
              </a:ext>
            </a:extLst>
          </p:cNvPr>
          <p:cNvSpPr/>
          <p:nvPr/>
        </p:nvSpPr>
        <p:spPr>
          <a:xfrm>
            <a:off x="457200" y="4483483"/>
            <a:ext cx="5562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n-US" b="1" dirty="0">
                <a:solidFill>
                  <a:srgbClr val="0000FF"/>
                </a:solidFill>
              </a:rPr>
              <a:t>3. Wet Track - Friction &amp; Temperature</a:t>
            </a:r>
          </a:p>
        </p:txBody>
      </p:sp>
    </p:spTree>
    <p:extLst>
      <p:ext uri="{BB962C8B-B14F-4D97-AF65-F5344CB8AC3E}">
        <p14:creationId xmlns:p14="http://schemas.microsoft.com/office/powerpoint/2010/main" val="1656524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609600"/>
            <a:ext cx="92456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>
                    <a:lumMod val="85000"/>
                  </a:schemeClr>
                </a:solidFill>
              </a:rPr>
              <a:t>BACKGROUND / RECAP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/>
          </a:p>
          <a:p>
            <a:endParaRPr lang="en-US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TRAILER method revision – RECAP and UPDATE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>
                    <a:lumMod val="85000"/>
                  </a:schemeClr>
                </a:solidFill>
              </a:rPr>
              <a:t>VEHICLE method revision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bg1">
                  <a:lumMod val="85000"/>
                </a:schemeClr>
              </a:solidFill>
            </a:endParaRPr>
          </a:p>
          <a:p>
            <a:endParaRPr lang="en-US" sz="2000" b="1" dirty="0">
              <a:solidFill>
                <a:schemeClr val="bg1">
                  <a:lumMod val="8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>
                    <a:lumMod val="85000"/>
                  </a:schemeClr>
                </a:solidFill>
              </a:rPr>
              <a:t>TIMELINE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Organigramme : Document 9"/>
          <p:cNvSpPr>
            <a:spLocks noChangeArrowheads="1"/>
          </p:cNvSpPr>
          <p:nvPr/>
        </p:nvSpPr>
        <p:spPr bwMode="auto">
          <a:xfrm rot="10800000">
            <a:off x="0" y="5714999"/>
            <a:ext cx="9906000" cy="1219197"/>
          </a:xfrm>
          <a:prstGeom prst="flowChartDocument">
            <a:avLst/>
          </a:prstGeom>
          <a:solidFill>
            <a:srgbClr val="003F72"/>
          </a:solidFill>
          <a:ln w="25400" algn="ctr">
            <a:noFill/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BE">
              <a:solidFill>
                <a:schemeClr val="lt1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19229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2535</Words>
  <Application>Microsoft Office PowerPoint</Application>
  <PresentationFormat>A4 Paper (210x297 mm)</PresentationFormat>
  <Paragraphs>630</Paragraphs>
  <Slides>35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6" baseType="lpstr">
      <vt:lpstr>MS Mincho</vt:lpstr>
      <vt:lpstr>ＭＳ Ｐゴシック</vt:lpstr>
      <vt:lpstr>Aharoni</vt:lpstr>
      <vt:lpstr>Arial</vt:lpstr>
      <vt:lpstr>Berlin Sans FB Demi</vt:lpstr>
      <vt:lpstr>Calibri</vt:lpstr>
      <vt:lpstr>Cambria Math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 MAGGIO Antonello</dc:creator>
  <cp:lastModifiedBy>Konstantin Glukhenkiy</cp:lastModifiedBy>
  <cp:revision>305</cp:revision>
  <cp:lastPrinted>2017-01-23T05:54:05Z</cp:lastPrinted>
  <dcterms:created xsi:type="dcterms:W3CDTF">2006-08-16T00:00:00Z</dcterms:created>
  <dcterms:modified xsi:type="dcterms:W3CDTF">2019-09-11T07:02:36Z</dcterms:modified>
</cp:coreProperties>
</file>