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02" r:id="rId5"/>
    <p:sldMasterId id="2147483714" r:id="rId6"/>
  </p:sldMasterIdLst>
  <p:notesMasterIdLst>
    <p:notesMasterId r:id="rId13"/>
  </p:notesMasterIdLst>
  <p:handoutMasterIdLst>
    <p:handoutMasterId r:id="rId14"/>
  </p:handoutMasterIdLst>
  <p:sldIdLst>
    <p:sldId id="344" r:id="rId7"/>
    <p:sldId id="346" r:id="rId8"/>
    <p:sldId id="328" r:id="rId9"/>
    <p:sldId id="342" r:id="rId10"/>
    <p:sldId id="340" r:id="rId11"/>
    <p:sldId id="348" r:id="rId12"/>
  </p:sldIdLst>
  <p:sldSz cx="9144000" cy="5143500" type="screen16x9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B5E"/>
    <a:srgbClr val="FF6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7FFBB-E7DC-46F2-AC1A-0AD44C6FB4F5}" v="66" dt="2019-08-21T14:44:26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0769" autoAdjust="0"/>
  </p:normalViewPr>
  <p:slideViewPr>
    <p:cSldViewPr snapToGrid="0" snapToObjects="1">
      <p:cViewPr varScale="1">
        <p:scale>
          <a:sx n="99" d="100"/>
          <a:sy n="99" d="100"/>
        </p:scale>
        <p:origin x="81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30C2DA-83E7-43D5-AC9E-E51F9F239CC0}" type="datetimeFigureOut">
              <a:rPr lang="en-GB" altLang="en-US"/>
              <a:pPr>
                <a:defRPr/>
              </a:pPr>
              <a:t>06/09/2019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0756E1-58C9-40EC-A57A-08E8754929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08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32AC8F7-34E6-498F-B51B-D72445DE0F33}" type="datetimeFigureOut">
              <a:rPr lang="en-GB" altLang="en-US"/>
              <a:pPr>
                <a:defRPr/>
              </a:pPr>
              <a:t>06/09/2019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BCC905-9378-49E7-B41A-1EB35980E4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853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CC905-9378-49E7-B41A-1EB35980E40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3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9266" y="889001"/>
            <a:ext cx="6888515" cy="86077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27128" y="4870696"/>
            <a:ext cx="14954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000" dirty="0">
                <a:solidFill>
                  <a:schemeClr val="tx1"/>
                </a:solidFill>
                <a:cs typeface="+mn-cs"/>
              </a:rPr>
              <a:t>© 2019 TRL Ltd</a:t>
            </a:r>
          </a:p>
        </p:txBody>
      </p:sp>
    </p:spTree>
    <p:extLst>
      <p:ext uri="{BB962C8B-B14F-4D97-AF65-F5344CB8AC3E}">
        <p14:creationId xmlns:p14="http://schemas.microsoft.com/office/powerpoint/2010/main" val="63860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9928"/>
            <a:ext cx="4038600" cy="3509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9928"/>
            <a:ext cx="4038600" cy="3509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B137-B28E-48E2-A7E6-B2AA3B6597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8554-EEEE-4E07-852C-BBDE4673CF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236E-D943-439A-B550-E780146CF8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4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1A6A-4384-468A-A26E-AE5639DAE9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DC83-D5F5-437F-8D56-E1574FDB45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3D904-2437-49E1-9433-D1D707FE08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0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DD52-4F34-4FCB-A640-C9C436161D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7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004887"/>
            <a:ext cx="2071687" cy="38350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1004887"/>
            <a:ext cx="6067425" cy="38350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BAA3-CC7A-405C-845D-18309D449E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153"/>
            <a:ext cx="9144000" cy="4299347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275606"/>
            <a:ext cx="4536504" cy="1512168"/>
          </a:xfrm>
        </p:spPr>
        <p:txBody>
          <a:bodyPr/>
          <a:lstStyle>
            <a:lvl1pPr marL="0" indent="0">
              <a:defRPr sz="36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949792"/>
            <a:ext cx="3744416" cy="1404156"/>
          </a:xfrm>
        </p:spPr>
        <p:txBody>
          <a:bodyPr/>
          <a:lstStyle>
            <a:lvl1pPr marL="0" indent="0">
              <a:buNone/>
              <a:defRPr sz="2250" b="1" i="0">
                <a:solidFill>
                  <a:schemeClr val="bg1"/>
                </a:solidFill>
              </a:defRPr>
            </a:lvl1pPr>
            <a:lvl3pPr marL="171450" indent="-171450" algn="l">
              <a:defRPr sz="225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1" y="224100"/>
            <a:ext cx="1869733" cy="108101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38128" y="4810822"/>
            <a:ext cx="867744" cy="646331"/>
            <a:chOff x="4136304" y="6377685"/>
            <a:chExt cx="867744" cy="8617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450" b="0" i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6"/>
            <p:cNvSpPr txBox="1"/>
            <p:nvPr userDrawn="1"/>
          </p:nvSpPr>
          <p:spPr>
            <a:xfrm>
              <a:off x="4136304" y="6377685"/>
              <a:ext cx="867744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450" b="0" i="1" dirty="0">
                  <a:solidFill>
                    <a:srgbClr val="FFFFFF"/>
                  </a:solidFill>
                </a:rPr>
                <a:t>Internal market, </a:t>
              </a:r>
              <a:br>
                <a:rPr lang="cs-CZ" sz="450" b="0" i="1" dirty="0">
                  <a:solidFill>
                    <a:srgbClr val="FFFFFF"/>
                  </a:solidFill>
                </a:rPr>
              </a:br>
              <a:r>
                <a:rPr lang="en-GB" sz="450" b="0" i="1" dirty="0">
                  <a:solidFill>
                    <a:srgbClr val="FFFFFF"/>
                  </a:solidFill>
                </a:rPr>
                <a:t>Industry, </a:t>
              </a:r>
              <a:br>
                <a:rPr lang="cs-CZ" sz="450" b="0" i="1" dirty="0">
                  <a:solidFill>
                    <a:srgbClr val="FFFFFF"/>
                  </a:solidFill>
                </a:rPr>
              </a:br>
              <a:r>
                <a:rPr lang="en-GB" sz="450" b="0" i="1" dirty="0">
                  <a:solidFill>
                    <a:srgbClr val="FFFFFF"/>
                  </a:solidFill>
                </a:rPr>
                <a:t>Entrepreneurship</a:t>
              </a:r>
              <a:br>
                <a:rPr lang="cs-CZ" sz="450" b="0" i="1" dirty="0">
                  <a:solidFill>
                    <a:srgbClr val="FFFFFF"/>
                  </a:solidFill>
                </a:rPr>
              </a:br>
              <a:r>
                <a:rPr lang="en-GB" sz="450" b="0" i="1" dirty="0">
                  <a:solidFill>
                    <a:srgbClr val="FFFFFF"/>
                  </a:solidFill>
                </a:rPr>
                <a:t>and SMEs</a:t>
              </a:r>
            </a:p>
            <a:p>
              <a:pPr defTabSz="685800"/>
              <a:endParaRPr lang="en-GB" sz="1800" b="0" dirty="0" err="1">
                <a:solidFill>
                  <a:srgbClr val="0F54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0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35546"/>
            <a:ext cx="8229600" cy="702469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87474"/>
            <a:ext cx="2133600" cy="357188"/>
          </a:xfrm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52844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4723079"/>
            <a:ext cx="2133600" cy="3571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7654"/>
            <a:ext cx="8229600" cy="2725341"/>
          </a:xfrm>
        </p:spPr>
        <p:txBody>
          <a:bodyPr/>
          <a:lstStyle>
            <a:lvl1pPr marL="257175" indent="-257175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 marL="557213" indent="-214313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4553820"/>
            <a:ext cx="2277668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8150" y="871538"/>
            <a:ext cx="8229600" cy="3771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4" y="95079"/>
            <a:ext cx="6847113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875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22668"/>
          <a:stretch/>
        </p:blipFill>
        <p:spPr>
          <a:xfrm>
            <a:off x="4572000" y="0"/>
            <a:ext cx="4572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735546"/>
            <a:ext cx="4031679" cy="702469"/>
          </a:xfrm>
        </p:spPr>
        <p:txBody>
          <a:bodyPr/>
          <a:lstStyle>
            <a:lvl1pPr marL="0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88224" y="87474"/>
            <a:ext cx="2133600" cy="35718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4723079"/>
            <a:ext cx="2133600" cy="3571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7654"/>
            <a:ext cx="4042792" cy="2725341"/>
          </a:xfrm>
        </p:spPr>
        <p:txBody>
          <a:bodyPr/>
          <a:lstStyle>
            <a:lvl1pPr marL="257175" indent="-257175">
              <a:buClrTx/>
              <a:buFont typeface="Arial" pitchFamily="34" charset="0"/>
              <a:buChar char="•"/>
              <a:defRPr sz="1500" i="0">
                <a:solidFill>
                  <a:schemeClr val="tx1"/>
                </a:solidFill>
              </a:defRPr>
            </a:lvl1pPr>
            <a:lvl2pPr marL="557213" indent="-214313">
              <a:buClrTx/>
              <a:buFont typeface="Arial" pitchFamily="34" charset="0"/>
              <a:buChar char="•"/>
              <a:defRPr sz="1350">
                <a:solidFill>
                  <a:schemeClr val="tx1"/>
                </a:solidFill>
              </a:defRPr>
            </a:lvl2pPr>
            <a:lvl3pPr marL="6858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4554900"/>
            <a:ext cx="2277666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1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4928" y="735546"/>
            <a:ext cx="4031679" cy="702469"/>
          </a:xfrm>
        </p:spPr>
        <p:txBody>
          <a:bodyPr/>
          <a:lstStyle>
            <a:lvl1pPr marL="0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4723079"/>
            <a:ext cx="2133600" cy="3571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33814" y="1707654"/>
            <a:ext cx="4042792" cy="2725341"/>
          </a:xfrm>
        </p:spPr>
        <p:txBody>
          <a:bodyPr/>
          <a:lstStyle>
            <a:lvl1pPr marL="257175" indent="-257175">
              <a:buClrTx/>
              <a:buFont typeface="Arial" pitchFamily="34" charset="0"/>
              <a:buChar char="•"/>
              <a:defRPr sz="1500" i="0">
                <a:solidFill>
                  <a:schemeClr val="tx1"/>
                </a:solidFill>
              </a:defRPr>
            </a:lvl1pPr>
            <a:lvl2pPr marL="557213" indent="-214313">
              <a:buClrTx/>
              <a:buFont typeface="Arial" pitchFamily="34" charset="0"/>
              <a:buChar char="•"/>
              <a:defRPr sz="1350">
                <a:solidFill>
                  <a:schemeClr val="tx1"/>
                </a:solidFill>
              </a:defRPr>
            </a:lvl2pPr>
            <a:lvl3pPr marL="6858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9489"/>
          <a:stretch/>
        </p:blipFill>
        <p:spPr>
          <a:xfrm>
            <a:off x="-127000" y="0"/>
            <a:ext cx="4699000" cy="51435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87474"/>
            <a:ext cx="2133600" cy="357188"/>
          </a:xfrm>
        </p:spPr>
        <p:txBody>
          <a:bodyPr/>
          <a:lstStyle>
            <a:lvl1pPr algn="l">
              <a:defRPr sz="9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54900"/>
            <a:ext cx="2277666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1" y="95079"/>
            <a:ext cx="7021286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809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0424" y="795528"/>
            <a:ext cx="8323658" cy="3115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3" y="95079"/>
            <a:ext cx="6825343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38150" y="1243013"/>
            <a:ext cx="82486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373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64433"/>
            <a:ext cx="8229600" cy="3450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30424" y="795528"/>
            <a:ext cx="8323658" cy="3115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1" y="95079"/>
            <a:ext cx="6847114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589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0424" y="795528"/>
            <a:ext cx="8323658" cy="3115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1" y="95079"/>
            <a:ext cx="6868886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64432"/>
            <a:ext cx="8229600" cy="29217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9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" y="735807"/>
            <a:ext cx="9180513" cy="440769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73"/>
            <a:ext cx="1436687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4994672"/>
            <a:ext cx="611188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1924051"/>
            <a:ext cx="5040312" cy="592931"/>
          </a:xfrm>
        </p:spPr>
        <p:txBody>
          <a:bodyPr/>
          <a:lstStyle>
            <a:lvl1pPr marL="2381">
              <a:defRPr sz="4425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7254"/>
            <a:ext cx="8532812" cy="1296590"/>
          </a:xfrm>
        </p:spPr>
        <p:txBody>
          <a:bodyPr/>
          <a:lstStyle>
            <a:lvl1pPr marL="0" indent="0">
              <a:buFontTx/>
              <a:buNone/>
              <a:defRPr sz="195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BD87761-1A8E-45D4-9414-F2F6765691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B67A-7BCB-4618-8D5C-D188CF0AA51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B026-F0A1-4B76-B213-81F522C15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3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3" y="95079"/>
            <a:ext cx="7064829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004209"/>
            <a:ext cx="7961356" cy="361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45350" y="4842678"/>
            <a:ext cx="198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b="1" dirty="0">
                <a:solidFill>
                  <a:srgbClr val="FF641E"/>
                </a:solidFill>
                <a:latin typeface="Calibri Light" panose="020F0302020204030204" pitchFamily="34" charset="0"/>
              </a:rPr>
              <a:t>the future of transport</a:t>
            </a:r>
            <a:r>
              <a:rPr lang="en-US" altLang="en-US" sz="1400" b="1" dirty="0">
                <a:solidFill>
                  <a:schemeClr val="bg2"/>
                </a:solidFill>
                <a:latin typeface="Calibri Light" panose="020F0302020204030204" pitchFamily="34" charset="0"/>
              </a:rPr>
              <a:t>.</a:t>
            </a:r>
            <a:endParaRPr lang="en-GB" sz="1400" b="1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6" descr="trl-logo-gre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47" y="115031"/>
            <a:ext cx="763706" cy="28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7128" y="4870696"/>
            <a:ext cx="14954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000" dirty="0">
                <a:solidFill>
                  <a:schemeClr val="tx1"/>
                </a:solidFill>
                <a:cs typeface="+mn-cs"/>
              </a:rPr>
              <a:t>© 2019 TRL Ltd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  <p:sldLayoutId id="2147483689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04888"/>
            <a:ext cx="8229600" cy="1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9928"/>
            <a:ext cx="82296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93469"/>
            <a:ext cx="21336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endParaRPr lang="en-GB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4893469"/>
            <a:ext cx="381635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srgbClr val="000000"/>
                </a:solidFill>
                <a:latin typeface="Arial" charset="0"/>
                <a:ea typeface="+mn-ea"/>
              </a:rPr>
              <a:t>Working Group on “Motorcycles” (MCWG)  - 15 December 2015</a:t>
            </a:r>
            <a:endParaRPr lang="en-GB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93469"/>
            <a:ext cx="2133600" cy="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ACA279E7-AF8C-4F92-9DCC-0FC03608F25D}" type="slidenum">
              <a:rPr lang="en-GB" smtClean="0">
                <a:solidFill>
                  <a:srgbClr val="000000"/>
                </a:solidFill>
                <a:latin typeface="Arial" charset="0"/>
                <a:ea typeface="+mn-ea"/>
              </a:rPr>
              <a:pPr defTabSz="685800"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1794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94073"/>
            <a:ext cx="1436687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+mj-lt"/>
          <a:ea typeface="+mj-ea"/>
          <a:cs typeface="+mj-cs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5pPr>
      <a:lvl6pPr marL="611981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6pPr>
      <a:lvl7pPr marL="954881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7pPr>
      <a:lvl8pPr marL="1297781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8pPr>
      <a:lvl9pPr marL="1640681" algn="l" rtl="0" fontAlgn="base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 b="1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42963"/>
            <a:ext cx="8229600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0700"/>
            <a:ext cx="8229600" cy="27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defTabSz="685800">
              <a:defRPr/>
            </a:pPr>
            <a:endParaRPr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05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685800">
              <a:defRPr/>
            </a:pPr>
            <a:fld id="{9C8D21B7-B314-438C-91E9-7FF9087DC078}" type="slidenum">
              <a:rPr lang="en-GB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75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sldNum="0" hdr="0" ftr="0" dt="0"/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doceo/document/TA-8-2019-0391_E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bienkowska" TargetMode="External"/><Relationship Id="rId13" Type="http://schemas.openxmlformats.org/officeDocument/2006/relationships/image" Target="../media/image17.emf"/><Relationship Id="rId18" Type="http://schemas.openxmlformats.org/officeDocument/2006/relationships/image" Target="../media/image20.em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://www.twitter.com/EU_Growth" TargetMode="External"/><Relationship Id="rId17" Type="http://schemas.openxmlformats.org/officeDocument/2006/relationships/image" Target="../media/image19.emf"/><Relationship Id="rId2" Type="http://schemas.openxmlformats.org/officeDocument/2006/relationships/image" Target="../media/image10.png"/><Relationship Id="rId16" Type="http://schemas.openxmlformats.org/officeDocument/2006/relationships/hyperlink" Target="http://www.youtube.com/c/EUGrowth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6.emf"/><Relationship Id="rId5" Type="http://schemas.openxmlformats.org/officeDocument/2006/relationships/image" Target="../media/image12.png"/><Relationship Id="rId15" Type="http://schemas.openxmlformats.org/officeDocument/2006/relationships/image" Target="../media/image18.emf"/><Relationship Id="rId10" Type="http://schemas.openxmlformats.org/officeDocument/2006/relationships/hyperlink" Target="http://www.facebook.com/EU.Growth" TargetMode="External"/><Relationship Id="rId4" Type="http://schemas.openxmlformats.org/officeDocument/2006/relationships/hyperlink" Target="http://www.facebook.com/MrSmeForEurope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ec.europa.eu/growth/index_e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0F5494"/>
                </a:solidFill>
                <a:latin typeface="Arial" charset="0"/>
              </a:defRPr>
            </a:lvl1pPr>
            <a:lvl2pPr marL="557213" indent="-214313" eaLnBrk="0" hangingPunct="0">
              <a:defRPr sz="1500">
                <a:solidFill>
                  <a:srgbClr val="0F5494"/>
                </a:solidFill>
                <a:latin typeface="Arial" charset="0"/>
              </a:defRPr>
            </a:lvl2pPr>
            <a:lvl3pPr marL="857250" indent="-171450" eaLnBrk="0" hangingPunct="0">
              <a:defRPr sz="1500">
                <a:solidFill>
                  <a:srgbClr val="0F5494"/>
                </a:solidFill>
                <a:latin typeface="Arial" charset="0"/>
              </a:defRPr>
            </a:lvl3pPr>
            <a:lvl4pPr marL="1200150" indent="-171450" eaLnBrk="0" hangingPunct="0">
              <a:defRPr sz="1500">
                <a:solidFill>
                  <a:srgbClr val="0F5494"/>
                </a:solidFill>
                <a:latin typeface="Arial" charset="0"/>
              </a:defRPr>
            </a:lvl4pPr>
            <a:lvl5pPr marL="1543050" indent="-171450" eaLnBrk="0" hangingPunct="0">
              <a:defRPr sz="1500">
                <a:solidFill>
                  <a:srgbClr val="0F5494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F5494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F5494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F5494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F5494"/>
                </a:solidFill>
                <a:latin typeface="Arial" charset="0"/>
              </a:defRPr>
            </a:lvl9pPr>
          </a:lstStyle>
          <a:p>
            <a:pPr defTabSz="342900" eaLnBrk="1" hangingPunct="1"/>
            <a:fld id="{0A62D41B-7961-46E6-BC6D-86948A652C8E}" type="slidenum">
              <a:rPr lang="en-GB" sz="1050">
                <a:solidFill>
                  <a:srgbClr val="FFFFFF"/>
                </a:solidFill>
                <a:latin typeface="Verdana" pitchFamily="34" charset="0"/>
                <a:cs typeface="+mn-cs"/>
              </a:rPr>
              <a:pPr defTabSz="342900" eaLnBrk="1" hangingPunct="1"/>
              <a:t>1</a:t>
            </a:fld>
            <a:endParaRPr lang="en-GB" sz="105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4235" y="1707356"/>
            <a:ext cx="6372225" cy="809625"/>
          </a:xfrm>
        </p:spPr>
        <p:txBody>
          <a:bodyPr/>
          <a:lstStyle/>
          <a:p>
            <a:pPr indent="0" algn="ctr" eaLnBrk="1" hangingPunct="1"/>
            <a:r>
              <a:rPr lang="es-ES" sz="2100" dirty="0"/>
              <a:t>70th GRBP</a:t>
            </a:r>
            <a:br>
              <a:rPr lang="es-ES" sz="2100" dirty="0"/>
            </a:br>
            <a:r>
              <a:rPr lang="es-ES" sz="2100" dirty="0"/>
              <a:t>11-13 </a:t>
            </a:r>
            <a:r>
              <a:rPr lang="es-ES" sz="2100" dirty="0" err="1"/>
              <a:t>September</a:t>
            </a:r>
            <a:r>
              <a:rPr lang="es-ES" sz="2100" dirty="0"/>
              <a:t> 2019</a:t>
            </a:r>
            <a:endParaRPr lang="en-GB" sz="21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42023"/>
            <a:ext cx="6858000" cy="1458515"/>
          </a:xfrm>
        </p:spPr>
        <p:txBody>
          <a:bodyPr/>
          <a:lstStyle/>
          <a:p>
            <a:pPr algn="ctr"/>
            <a:r>
              <a:rPr lang="en-GB" sz="2700" dirty="0"/>
              <a:t>Study on </a:t>
            </a:r>
            <a:r>
              <a:rPr lang="en-US" sz="2700" dirty="0"/>
              <a:t>requirements and test procedures for TPMS </a:t>
            </a:r>
            <a:r>
              <a:rPr lang="pt-BR" sz="2700" dirty="0"/>
              <a:t>for vehicle categories M2, M3, N2, N3, O3 and O4</a:t>
            </a:r>
            <a:endParaRPr lang="en-GB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B1AA7-7516-41A0-A980-CBFF7FAD0A8D}"/>
              </a:ext>
            </a:extLst>
          </p:cNvPr>
          <p:cNvSpPr/>
          <p:nvPr/>
        </p:nvSpPr>
        <p:spPr>
          <a:xfrm>
            <a:off x="122528" y="204401"/>
            <a:ext cx="397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Transmitted by the expert from EC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DBCAF-6FCE-4DA9-97AA-413B10885583}"/>
              </a:ext>
            </a:extLst>
          </p:cNvPr>
          <p:cNvSpPr/>
          <p:nvPr/>
        </p:nvSpPr>
        <p:spPr>
          <a:xfrm>
            <a:off x="5773695" y="-11043"/>
            <a:ext cx="3013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tx1"/>
                </a:solidFill>
              </a:rPr>
              <a:t>Informal document </a:t>
            </a:r>
            <a:r>
              <a:rPr lang="en-GB" sz="1400" b="1" dirty="0">
                <a:solidFill>
                  <a:schemeClr val="tx1"/>
                </a:solidFill>
              </a:rPr>
              <a:t>GRBP-70-14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(70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GRB, </a:t>
            </a:r>
            <a:r>
              <a:rPr lang="en-GB" sz="1400" dirty="0"/>
              <a:t>11-13 September </a:t>
            </a:r>
            <a:r>
              <a:rPr lang="en-GB" sz="1400" dirty="0">
                <a:solidFill>
                  <a:schemeClr val="tx1"/>
                </a:solidFill>
              </a:rPr>
              <a:t>2019, </a:t>
            </a:r>
          </a:p>
          <a:p>
            <a:r>
              <a:rPr lang="en-GB" sz="1400" dirty="0">
                <a:solidFill>
                  <a:schemeClr val="tx1"/>
                </a:solidFill>
              </a:rPr>
              <a:t>agenda item 14) </a:t>
            </a:r>
          </a:p>
        </p:txBody>
      </p:sp>
    </p:spTree>
    <p:extLst>
      <p:ext uri="{BB962C8B-B14F-4D97-AF65-F5344CB8AC3E}">
        <p14:creationId xmlns:p14="http://schemas.microsoft.com/office/powerpoint/2010/main" val="32568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D890-7A03-44C5-8FD2-E1357B5E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political mandate for </a:t>
            </a:r>
            <a:r>
              <a:rPr lang="en-GB" dirty="0" err="1"/>
              <a:t>TPMS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BC3A-FF3C-49EE-9E96-AD814205F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43013"/>
            <a:ext cx="8515188" cy="3616066"/>
          </a:xfrm>
        </p:spPr>
        <p:txBody>
          <a:bodyPr>
            <a:normAutofit/>
          </a:bodyPr>
          <a:lstStyle/>
          <a:p>
            <a:r>
              <a:rPr lang="en-GB" dirty="0"/>
              <a:t>Remit for the General Safety Regulation is set by the European Parliament’s legislative resolution of 16 April 2019: </a:t>
            </a:r>
            <a:r>
              <a:rPr lang="en-GB" dirty="0">
                <a:hlinkClick r:id="rId3"/>
              </a:rPr>
              <a:t>http://www.europarl.europa.eu/doceo/document/TA-8-2019-0391_EN.html</a:t>
            </a:r>
            <a:endParaRPr lang="en-GB" dirty="0"/>
          </a:p>
          <a:p>
            <a:endParaRPr lang="en-US" dirty="0"/>
          </a:p>
          <a:p>
            <a:r>
              <a:rPr lang="en-US" dirty="0"/>
              <a:t>Required functionality: </a:t>
            </a:r>
          </a:p>
          <a:p>
            <a:pPr lvl="1"/>
            <a:r>
              <a:rPr lang="en-GB" dirty="0"/>
              <a:t>'tyre pressure monitoring system' means a system fitted on a vehicle which can evaluate the pressure of the tyres or the variation of pressure over time and transmit corresponding information to the user while the vehicle is running;</a:t>
            </a:r>
            <a:endParaRPr lang="en-US" i="1" dirty="0"/>
          </a:p>
          <a:p>
            <a:pPr lvl="1"/>
            <a:r>
              <a:rPr lang="en-US" i="1" dirty="0"/>
              <a:t>The TPM system shall:</a:t>
            </a:r>
          </a:p>
          <a:p>
            <a:pPr lvl="2"/>
            <a:r>
              <a:rPr lang="en-US" i="1" dirty="0"/>
              <a:t> Be capable of working with environmental conditions in all Member States</a:t>
            </a:r>
          </a:p>
          <a:p>
            <a:pPr lvl="2"/>
            <a:r>
              <a:rPr lang="en-US" i="1" dirty="0"/>
              <a:t>Provide an appropriate warning to the driver</a:t>
            </a:r>
          </a:p>
          <a:p>
            <a:pPr lvl="2"/>
            <a:r>
              <a:rPr lang="en-US" i="1" dirty="0"/>
              <a:t>Be designed to avoid resetting or recalibrating at a low </a:t>
            </a:r>
            <a:r>
              <a:rPr lang="en-US" i="1" dirty="0" err="1"/>
              <a:t>tyre</a:t>
            </a:r>
            <a:r>
              <a:rPr lang="en-US" i="1" dirty="0"/>
              <a:t> pressure</a:t>
            </a:r>
          </a:p>
        </p:txBody>
      </p:sp>
    </p:spTree>
    <p:extLst>
      <p:ext uri="{BB962C8B-B14F-4D97-AF65-F5344CB8AC3E}">
        <p14:creationId xmlns:p14="http://schemas.microsoft.com/office/powerpoint/2010/main" val="316510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D890-7A03-44C5-8FD2-E1357B5E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and relevant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BC3A-FF3C-49EE-9E96-AD814205F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43013"/>
            <a:ext cx="8248650" cy="3567112"/>
          </a:xfrm>
        </p:spPr>
        <p:txBody>
          <a:bodyPr/>
          <a:lstStyle/>
          <a:p>
            <a:r>
              <a:rPr lang="en-GB" sz="1800" dirty="0"/>
              <a:t>TRL’s task is to:</a:t>
            </a:r>
          </a:p>
          <a:p>
            <a:pPr lvl="1"/>
            <a:r>
              <a:rPr lang="en-US" sz="1800" dirty="0"/>
              <a:t>Draft requirements and test procedures for type-approval of </a:t>
            </a:r>
            <a:r>
              <a:rPr lang="en-US" sz="1800" dirty="0" err="1"/>
              <a:t>Tyre</a:t>
            </a:r>
            <a:r>
              <a:rPr lang="en-US" sz="1800" dirty="0"/>
              <a:t> Pressure Monitoring (</a:t>
            </a:r>
            <a:r>
              <a:rPr lang="en-US" sz="1800" dirty="0" err="1"/>
              <a:t>TPM</a:t>
            </a:r>
            <a:r>
              <a:rPr lang="en-US" sz="1800" dirty="0"/>
              <a:t>) Systems</a:t>
            </a:r>
          </a:p>
          <a:p>
            <a:pPr lvl="1"/>
            <a:r>
              <a:rPr lang="en-US" sz="1800" dirty="0"/>
              <a:t>Trial the draft procedures</a:t>
            </a:r>
          </a:p>
          <a:p>
            <a:pPr lvl="1"/>
            <a:r>
              <a:rPr lang="en-US" sz="1800" i="1" dirty="0"/>
              <a:t>To be based on physical test (e.g. test track-based) based on the procedure as defined by UN R141 under additional consideration of the proposals submitted by third parties</a:t>
            </a:r>
          </a:p>
          <a:p>
            <a:r>
              <a:rPr lang="en-GB" sz="1800" dirty="0"/>
              <a:t>Implementation:</a:t>
            </a:r>
          </a:p>
          <a:p>
            <a:pPr lvl="1"/>
            <a:r>
              <a:rPr lang="en-GB" sz="1800" dirty="0"/>
              <a:t>Vehicle categories: </a:t>
            </a:r>
            <a:r>
              <a:rPr lang="pt-BR" sz="1800" dirty="0"/>
              <a:t>M2, M3, N2, N3, O3, O4</a:t>
            </a:r>
          </a:p>
          <a:p>
            <a:pPr lvl="1"/>
            <a:r>
              <a:rPr lang="pt-BR" sz="1800" dirty="0"/>
              <a:t>New types 05/2022, Existing types 05/2024 (actual dates defined relative to </a:t>
            </a:r>
            <a:r>
              <a:rPr lang="en-US" sz="1800" dirty="0"/>
              <a:t>date of entry into force, currently assumed to be November 2019)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794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approach and delivery status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B5736C1-A99A-4C6F-9F28-5075B24A394E}"/>
              </a:ext>
            </a:extLst>
          </p:cNvPr>
          <p:cNvGrpSpPr/>
          <p:nvPr/>
        </p:nvGrpSpPr>
        <p:grpSpPr>
          <a:xfrm>
            <a:off x="848051" y="1761067"/>
            <a:ext cx="7743604" cy="2500549"/>
            <a:chOff x="861041" y="1181324"/>
            <a:chExt cx="7743604" cy="2500549"/>
          </a:xfrm>
        </p:grpSpPr>
        <p:sp>
          <p:nvSpPr>
            <p:cNvPr id="29" name="Rounded Rectangle 28"/>
            <p:cNvSpPr/>
            <p:nvPr/>
          </p:nvSpPr>
          <p:spPr>
            <a:xfrm>
              <a:off x="2229442" y="2906391"/>
              <a:ext cx="1075227" cy="775482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Bilateral meetings (OEMs, Tier 1 experts)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61041" y="1877067"/>
              <a:ext cx="1075227" cy="7754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Review of standards, test procedures and research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619004" y="1880232"/>
              <a:ext cx="1075227" cy="7754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Draft outline of regulation </a:t>
              </a:r>
              <a:r>
                <a:rPr lang="en-GB" sz="1100" dirty="0">
                  <a:solidFill>
                    <a:schemeClr val="bg1"/>
                  </a:solidFill>
                </a:rPr>
                <a:t>technical</a:t>
              </a:r>
              <a:r>
                <a:rPr lang="en-GB" sz="1100" dirty="0">
                  <a:solidFill>
                    <a:srgbClr val="00B0F0"/>
                  </a:solidFill>
                </a:rPr>
                <a:t> </a:t>
              </a:r>
              <a:r>
                <a:rPr lang="en-GB" sz="1100" dirty="0"/>
                <a:t>contents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529418" y="1181324"/>
              <a:ext cx="1075227" cy="38759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EC review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937351" y="1877067"/>
              <a:ext cx="1075227" cy="7754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Develop regulatory </a:t>
              </a:r>
              <a:r>
                <a:rPr lang="en-GB" sz="1100" dirty="0">
                  <a:solidFill>
                    <a:schemeClr val="bg1"/>
                  </a:solidFill>
                </a:rPr>
                <a:t>technical t</a:t>
              </a:r>
              <a:r>
                <a:rPr lang="en-GB" sz="1100" dirty="0"/>
                <a:t>ext</a:t>
              </a:r>
            </a:p>
          </p:txBody>
        </p:sp>
        <p:cxnSp>
          <p:nvCxnSpPr>
            <p:cNvPr id="36" name="Elbow Connector 35"/>
            <p:cNvCxnSpPr>
              <a:stCxn id="30" idx="3"/>
              <a:endCxn id="29" idx="1"/>
            </p:cNvCxnSpPr>
            <p:nvPr/>
          </p:nvCxnSpPr>
          <p:spPr>
            <a:xfrm>
              <a:off x="1936268" y="2264808"/>
              <a:ext cx="293174" cy="102932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9" idx="3"/>
              <a:endCxn id="31" idx="1"/>
            </p:cNvCxnSpPr>
            <p:nvPr/>
          </p:nvCxnSpPr>
          <p:spPr>
            <a:xfrm flipV="1">
              <a:off x="3304669" y="2267973"/>
              <a:ext cx="314335" cy="1026159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0" idx="3"/>
              <a:endCxn id="31" idx="1"/>
            </p:cNvCxnSpPr>
            <p:nvPr/>
          </p:nvCxnSpPr>
          <p:spPr>
            <a:xfrm>
              <a:off x="1936268" y="2264808"/>
              <a:ext cx="1682736" cy="3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/>
              <a:stCxn id="24" idx="0"/>
            </p:cNvCxnSpPr>
            <p:nvPr/>
          </p:nvCxnSpPr>
          <p:spPr>
            <a:xfrm flipV="1">
              <a:off x="8066769" y="1578892"/>
              <a:ext cx="263" cy="302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4315230" y="1306613"/>
              <a:ext cx="1075227" cy="387741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EC review</a:t>
              </a:r>
            </a:p>
          </p:txBody>
        </p:sp>
        <p:cxnSp>
          <p:nvCxnSpPr>
            <p:cNvPr id="44" name="Straight Arrow Connector 43"/>
            <p:cNvCxnSpPr>
              <a:cxnSpLocks/>
              <a:stCxn id="34" idx="3"/>
              <a:endCxn id="43" idx="1"/>
            </p:cNvCxnSpPr>
            <p:nvPr/>
          </p:nvCxnSpPr>
          <p:spPr>
            <a:xfrm>
              <a:off x="6012578" y="2264808"/>
              <a:ext cx="229738" cy="3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cxnSpLocks/>
              <a:stCxn id="31" idx="0"/>
              <a:endCxn id="41" idx="1"/>
            </p:cNvCxnSpPr>
            <p:nvPr/>
          </p:nvCxnSpPr>
          <p:spPr>
            <a:xfrm rot="5400000" flipH="1" flipV="1">
              <a:off x="4046050" y="1611052"/>
              <a:ext cx="379748" cy="15861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cxnSpLocks/>
              <a:stCxn id="41" idx="3"/>
              <a:endCxn id="34" idx="0"/>
            </p:cNvCxnSpPr>
            <p:nvPr/>
          </p:nvCxnSpPr>
          <p:spPr>
            <a:xfrm>
              <a:off x="5390457" y="1500484"/>
              <a:ext cx="84508" cy="37658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id="{1236C190-AAD4-4C24-AFE3-4E1CE4EFE67C}"/>
                </a:ext>
              </a:extLst>
            </p:cNvPr>
            <p:cNvSpPr/>
            <p:nvPr/>
          </p:nvSpPr>
          <p:spPr>
            <a:xfrm>
              <a:off x="6242316" y="1880232"/>
              <a:ext cx="1075227" cy="7754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Trial test procedure and update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6E2C590-A21F-4872-B179-C9E3C2285558}"/>
                </a:ext>
              </a:extLst>
            </p:cNvPr>
            <p:cNvCxnSpPr>
              <a:cxnSpLocks/>
              <a:stCxn id="43" idx="3"/>
              <a:endCxn id="24" idx="1"/>
            </p:cNvCxnSpPr>
            <p:nvPr/>
          </p:nvCxnSpPr>
          <p:spPr>
            <a:xfrm>
              <a:off x="7317543" y="2267973"/>
              <a:ext cx="211612" cy="26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BA8629BF-F354-4DB5-AA06-F60DBED293DC}"/>
                </a:ext>
              </a:extLst>
            </p:cNvPr>
            <p:cNvSpPr/>
            <p:nvPr/>
          </p:nvSpPr>
          <p:spPr>
            <a:xfrm>
              <a:off x="7529155" y="1881272"/>
              <a:ext cx="1075227" cy="77864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Report to EC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439B22D-6F00-4FD8-9A3D-9C8E84E2CDC1}"/>
              </a:ext>
            </a:extLst>
          </p:cNvPr>
          <p:cNvSpPr txBox="1"/>
          <p:nvPr/>
        </p:nvSpPr>
        <p:spPr>
          <a:xfrm>
            <a:off x="85187" y="1471749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Status: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66713C-3DE5-4976-9306-E7D7960259F0}"/>
              </a:ext>
            </a:extLst>
          </p:cNvPr>
          <p:cNvSpPr txBox="1"/>
          <p:nvPr/>
        </p:nvSpPr>
        <p:spPr>
          <a:xfrm>
            <a:off x="863258" y="1498275"/>
            <a:ext cx="986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Completed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9A24CB-E2C4-4CF4-AB56-2FB255CD6183}"/>
              </a:ext>
            </a:extLst>
          </p:cNvPr>
          <p:cNvSpPr txBox="1"/>
          <p:nvPr/>
        </p:nvSpPr>
        <p:spPr>
          <a:xfrm>
            <a:off x="2226010" y="1498950"/>
            <a:ext cx="988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In progress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860706-79E1-4EA2-8D7E-56127F29A40E}"/>
              </a:ext>
            </a:extLst>
          </p:cNvPr>
          <p:cNvSpPr txBox="1"/>
          <p:nvPr/>
        </p:nvSpPr>
        <p:spPr>
          <a:xfrm>
            <a:off x="3619004" y="1524451"/>
            <a:ext cx="7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Started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3B3589-C0E2-45D7-9731-D084A907C8BE}"/>
              </a:ext>
            </a:extLst>
          </p:cNvPr>
          <p:cNvSpPr txBox="1"/>
          <p:nvPr/>
        </p:nvSpPr>
        <p:spPr>
          <a:xfrm>
            <a:off x="4937351" y="1494699"/>
            <a:ext cx="101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started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68B5D6-32B8-4264-A2DC-94C5470241EA}"/>
              </a:ext>
            </a:extLst>
          </p:cNvPr>
          <p:cNvSpPr txBox="1"/>
          <p:nvPr/>
        </p:nvSpPr>
        <p:spPr>
          <a:xfrm>
            <a:off x="6242316" y="1491684"/>
            <a:ext cx="101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started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6B0436-951D-4353-A074-B9F2158F8C28}"/>
              </a:ext>
            </a:extLst>
          </p:cNvPr>
          <p:cNvSpPr txBox="1"/>
          <p:nvPr/>
        </p:nvSpPr>
        <p:spPr>
          <a:xfrm>
            <a:off x="7430400" y="1506328"/>
            <a:ext cx="101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started</a:t>
            </a:r>
          </a:p>
        </p:txBody>
      </p:sp>
    </p:spTree>
    <p:extLst>
      <p:ext uri="{BB962C8B-B14F-4D97-AF65-F5344CB8AC3E}">
        <p14:creationId xmlns:p14="http://schemas.microsoft.com/office/powerpoint/2010/main" val="27423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36D1-D82F-451C-AF37-F7B093D4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Timelines TRL TPMS workstream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33D3-5671-4B43-A98C-B9716D54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Stakeholder consultation in parallel with development of requirements/testing plan:</a:t>
            </a:r>
            <a:r>
              <a:rPr lang="en-GB" dirty="0">
                <a:sym typeface="Wingdings" panose="05000000000000000000" pitchFamily="2" charset="2"/>
              </a:rPr>
              <a:t> April 2020</a:t>
            </a:r>
          </a:p>
          <a:p>
            <a:r>
              <a:rPr lang="en-GB" dirty="0">
                <a:sym typeface="Wingdings" panose="05000000000000000000" pitchFamily="2" charset="2"/>
              </a:rPr>
              <a:t>Testing of draft method: April/May 2020</a:t>
            </a:r>
          </a:p>
          <a:p>
            <a:r>
              <a:rPr lang="en-GB" dirty="0">
                <a:sym typeface="Wingdings" panose="05000000000000000000" pitchFamily="2" charset="2"/>
              </a:rPr>
              <a:t>Interim report: June 2020</a:t>
            </a:r>
            <a:endParaRPr lang="en-GB" dirty="0"/>
          </a:p>
          <a:p>
            <a:r>
              <a:rPr lang="en-GB" dirty="0"/>
              <a:t>Review of interim report : during June/July 2020</a:t>
            </a:r>
          </a:p>
          <a:p>
            <a:r>
              <a:rPr lang="en-GB" dirty="0"/>
              <a:t>Finalise work: November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653648"/>
            <a:ext cx="3726414" cy="1512168"/>
          </a:xfrm>
        </p:spPr>
        <p:txBody>
          <a:bodyPr/>
          <a:lstStyle/>
          <a:p>
            <a:r>
              <a:rPr lang="en-GB" sz="2100" dirty="0">
                <a:ea typeface="ＭＳ Ｐゴシック" pitchFamily="34" charset="-128"/>
              </a:rPr>
              <a:t>Thank you for your attention</a:t>
            </a:r>
            <a:br>
              <a:rPr lang="en-GB" sz="2100" dirty="0">
                <a:ea typeface="ＭＳ Ｐゴシック" pitchFamily="34" charset="-128"/>
              </a:rPr>
            </a:br>
            <a:br>
              <a:rPr lang="es-ES" sz="2100" dirty="0">
                <a:ea typeface="ＭＳ Ｐゴシック" pitchFamily="34" charset="-128"/>
              </a:rPr>
            </a:br>
            <a:r>
              <a:rPr lang="es-ES" sz="2100" dirty="0">
                <a:ea typeface="ＭＳ Ｐゴシック" pitchFamily="34" charset="-128"/>
              </a:rPr>
              <a:t>DG GROW – </a:t>
            </a:r>
            <a:r>
              <a:rPr lang="es-ES" sz="2100" dirty="0" err="1">
                <a:ea typeface="ＭＳ Ｐゴシック" pitchFamily="34" charset="-128"/>
              </a:rPr>
              <a:t>Unit</a:t>
            </a:r>
            <a:r>
              <a:rPr lang="es-ES" sz="2100" dirty="0">
                <a:ea typeface="ＭＳ Ｐゴシック" pitchFamily="34" charset="-128"/>
              </a:rPr>
              <a:t> C4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58" y="3435846"/>
            <a:ext cx="5327195" cy="14041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1800" dirty="0"/>
              <a:t>Further information:</a:t>
            </a:r>
          </a:p>
          <a:p>
            <a:pPr algn="ctr" eaLnBrk="1" hangingPunct="1">
              <a:lnSpc>
                <a:spcPct val="80000"/>
              </a:lnSpc>
            </a:pPr>
            <a:br>
              <a:rPr lang="en-GB" sz="1050" dirty="0"/>
            </a:br>
            <a:r>
              <a:rPr lang="en-GB" sz="1050" dirty="0"/>
              <a:t>http://ec.europa.eu/growth/sectors/automotive/index_en.htm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89" y="4369365"/>
            <a:ext cx="219558" cy="2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92" y="4368575"/>
            <a:ext cx="21396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72" y="4517331"/>
            <a:ext cx="837410" cy="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18" y="4270144"/>
            <a:ext cx="653282" cy="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61" y="4590025"/>
            <a:ext cx="343938" cy="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802" y="4721800"/>
            <a:ext cx="1232249" cy="10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54" y="4409841"/>
            <a:ext cx="696330" cy="1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48" y="4496698"/>
            <a:ext cx="379529" cy="10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69" y="4649421"/>
            <a:ext cx="598021" cy="11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05" y="4432589"/>
            <a:ext cx="695195" cy="8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4425943"/>
            <a:ext cx="283462" cy="11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827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5453A2947A14AA044F09D5BA5E364" ma:contentTypeVersion="8" ma:contentTypeDescription="Create a new document." ma:contentTypeScope="" ma:versionID="01c60398e13c3ae1dc385ddafa62b4e3">
  <xsd:schema xmlns:xsd="http://www.w3.org/2001/XMLSchema" xmlns:xs="http://www.w3.org/2001/XMLSchema" xmlns:p="http://schemas.microsoft.com/office/2006/metadata/properties" xmlns:ns3="3be0beeb-dc60-4bdb-af65-026f007aa208" targetNamespace="http://schemas.microsoft.com/office/2006/metadata/properties" ma:root="true" ma:fieldsID="74a68d361fcd43c85b6997b32eaf215d" ns3:_="">
    <xsd:import namespace="3be0beeb-dc60-4bdb-af65-026f007aa2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0beeb-dc60-4bdb-af65-026f007aa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E8D37F-A083-44C0-A4D7-EA7EF0A3CC98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3be0beeb-dc60-4bdb-af65-026f007aa20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23DB2C-B360-4853-9425-150279E10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e0beeb-dc60-4bdb-af65-026f007aa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999A9-C291-467C-9E36-88B62A25C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1805</TotalTime>
  <Words>384</Words>
  <Application>Microsoft Office PowerPoint</Application>
  <PresentationFormat>On-screen Show (16:9)</PresentationFormat>
  <Paragraphs>52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Calibri Light</vt:lpstr>
      <vt:lpstr>Verdana</vt:lpstr>
      <vt:lpstr>Wingdings</vt:lpstr>
      <vt:lpstr>blank</vt:lpstr>
      <vt:lpstr>Slide_Master</vt:lpstr>
      <vt:lpstr>Default Design</vt:lpstr>
      <vt:lpstr>70th GRBP 11-13 September 2019</vt:lpstr>
      <vt:lpstr>The political mandate for TPMS</vt:lpstr>
      <vt:lpstr>Task and relevant timelines</vt:lpstr>
      <vt:lpstr>Technical approach and delivery status</vt:lpstr>
      <vt:lpstr>Timelines TRL TPMS workstream</vt:lpstr>
      <vt:lpstr>Thank you for your attention  DG GROW – Unit C4</vt:lpstr>
    </vt:vector>
  </TitlesOfParts>
  <Company>TRL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Goes Here Over Two Lines If Required</dc:title>
  <dc:creator>Matthias Seidl</dc:creator>
  <cp:lastModifiedBy>Konstantin Glukhenkiy</cp:lastModifiedBy>
  <cp:revision>70</cp:revision>
  <dcterms:created xsi:type="dcterms:W3CDTF">2019-07-03T11:13:34Z</dcterms:created>
  <dcterms:modified xsi:type="dcterms:W3CDTF">2019-09-06T12:22:38Z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0x0101004835453A2947A14AA044F09D5BA5E364</vt:lpwstr>
  </property>
  <property fmtid="{D5CDD505-2E9C-101B-9397-08002B2CF9AE}" pid="3" name="_dlc_DocIdItemGuid">
    <vt:lpwstr>e3f34fa7-b05f-4773-bdc8-0b52ffa13ca9</vt:lpwstr>
  </property>
  <property fmtid="{D5CDD505-2E9C-101B-9397-08002B2CF9AE}" pid="4" name="PSProjectName">
    <vt:lpwstr>Define technical requirements for new safety measures - GSR5 </vt:lpwstr>
  </property>
  <property fmtid="{D5CDD505-2E9C-101B-9397-08002B2CF9AE}" pid="5" name="PSGroup">
    <vt:lpwstr>EST</vt:lpwstr>
  </property>
  <property fmtid="{D5CDD505-2E9C-101B-9397-08002B2CF9AE}" pid="6" name="PSDivision">
    <vt:lpwstr>Engineering and Technology</vt:lpwstr>
  </property>
  <property fmtid="{D5CDD505-2E9C-101B-9397-08002B2CF9AE}" pid="7" name="PSProjectNumber">
    <vt:lpwstr>24950</vt:lpwstr>
  </property>
</Properties>
</file>