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657" r:id="rId2"/>
    <p:sldId id="325" r:id="rId3"/>
    <p:sldId id="639" r:id="rId4"/>
    <p:sldId id="645" r:id="rId5"/>
    <p:sldId id="646" r:id="rId6"/>
    <p:sldId id="647" r:id="rId7"/>
    <p:sldId id="648" r:id="rId8"/>
    <p:sldId id="649" r:id="rId9"/>
    <p:sldId id="652" r:id="rId10"/>
    <p:sldId id="650" r:id="rId11"/>
    <p:sldId id="651" r:id="rId12"/>
    <p:sldId id="653" r:id="rId13"/>
    <p:sldId id="654" r:id="rId14"/>
    <p:sldId id="655" r:id="rId15"/>
    <p:sldId id="270" r:id="rId16"/>
    <p:sldId id="331" r:id="rId17"/>
    <p:sldId id="332" r:id="rId18"/>
    <p:sldId id="333" r:id="rId19"/>
    <p:sldId id="334" r:id="rId20"/>
    <p:sldId id="335" r:id="rId21"/>
    <p:sldId id="65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0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16B1-CDB8-41FD-995A-04BD44B377C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6B079-7ACE-468E-95EE-5259D04A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4784AF-0204-4500-AF5C-8031A84512A7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8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4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2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6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66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8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03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89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6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69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3005A-A41E-485B-8453-6FD22E61F5D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8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9C6B-E47A-4419-8090-6FBA19583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3D3EC-0B1D-44AE-8494-160369152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6B0E-0F47-4B69-9179-9A0C62CE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789F-3163-4DA2-9BE8-3ACF06A8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48A8-7AA8-4B6E-83E6-A5E51349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1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C7EB-A804-45E4-9CBF-82A97A76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990A3-1BBA-4228-8FBF-3191A6DC0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21015-02DA-4497-A001-4937B976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26C12-43E7-4F82-9CCA-7AADEFD7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992D-24F4-4C6F-AED1-81A6F11B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A8324E-6DB8-4733-9DE3-BF9DFFB08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7FEEC-0357-4FB3-8A91-F6FD815B8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FF0C6-D8E7-4E74-8E14-84A1B9CF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BFC9-FD56-4A33-B474-ED96EF87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A4801-DBF3-49B4-BC75-B6BF0A00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29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490" y="1594034"/>
            <a:ext cx="9764908" cy="398675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solidFill>
                  <a:srgbClr val="6F80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lnSpc>
                <a:spcPts val="1800"/>
              </a:lnSpc>
              <a:spcAft>
                <a:spcPts val="600"/>
              </a:spcAft>
              <a:buClr>
                <a:srgbClr val="6F8089"/>
              </a:buClr>
              <a:buFont typeface="Courier New" panose="02070309020205020404" pitchFamily="49" charset="0"/>
              <a:buChar char="o"/>
              <a:defRPr sz="1400">
                <a:solidFill>
                  <a:srgbClr val="6F80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8288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Clr>
                <a:srgbClr val="6F8089"/>
              </a:buClr>
              <a:buFont typeface="Arial" panose="020B0604020202020204" pitchFamily="34" charset="0"/>
              <a:buChar char="•"/>
              <a:defRPr sz="1200">
                <a:solidFill>
                  <a:srgbClr val="6F80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solidFill>
                  <a:srgbClr val="6F80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solidFill>
                  <a:srgbClr val="6F80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B966-4777-4842-A1E8-EEC7EC1DFB4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452" y="6356350"/>
            <a:ext cx="2743200" cy="365125"/>
          </a:xfrm>
        </p:spPr>
        <p:txBody>
          <a:bodyPr/>
          <a:lstStyle/>
          <a:p>
            <a:fld id="{EA15DFBC-A681-4E6B-8B7B-822A793F753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82720" y="-75063"/>
            <a:ext cx="0" cy="84161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176429" y="212762"/>
            <a:ext cx="10515600" cy="82552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ts val="3600"/>
              </a:lnSpc>
              <a:defRPr sz="3200" b="1">
                <a:solidFill>
                  <a:srgbClr val="F4772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382" y="5703499"/>
            <a:ext cx="1310128" cy="53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9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02E3-9F7F-4795-A3E3-49976175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D897-94C7-496F-BDA3-EB142C59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16C40-8A9B-41FE-9DBC-C81A938E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35278-A6BA-4659-9FD7-4C20ABA7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2D64D-3812-4671-9577-04DA736F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80A1-C664-4D1E-A6D8-59379311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8E205-5E78-4ED7-A1F4-2592CADD3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3DC3A-15B8-4F01-B58A-8B3BB4C9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B9F24-59F7-461C-A5CD-ADDC8425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5755E-8553-4201-B759-D7903408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61D3-6F37-406E-9999-CF991FFD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76CF-65AE-49E0-9C98-15654B66F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6019B-BAA2-4138-AA28-0E97D4CB9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78223-0CED-44A7-BF9E-B2B6831A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31C30-87F6-4DEA-9581-08011100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014ED-B3D4-46A1-A93F-441826B7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6232-59E2-4712-88F2-F2C18E3E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F71A-53ED-4950-802E-19D04267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756BC-7ED1-44F0-B4DC-061FDCDFC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A93A8-F292-48FD-A302-016D49A03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5805B-E88B-47E9-AB8F-95F58A84C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6382C-827C-434A-B746-C2D3D26E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9450D-8DB2-4106-BBCD-ECDB9CF7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9C860-6426-4EFD-924C-7AA1768A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E9BD-AED6-4D06-B851-FEDCFE23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D6BB3-933B-4C5B-A5FB-9EDF3E20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7C3A9-7E7A-425B-AAFB-AB4B2D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83032-C4C1-4D2F-9E33-E60E1ED2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B813F-D742-4E9F-BE1E-989582B2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BDE1D-935A-4804-86AE-ACBC9F4F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A64BD-058B-4B95-BFC6-AA846924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F002-8206-4BAE-B835-B9D52B82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A6A04-FF69-4FF6-A0E4-1522BDA4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D1C3F-FD6A-45F8-AABF-942CF2ADF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17354-DE1E-4E43-AFBE-E1FA975F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1306-1C49-4623-B317-60726540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A9B06-8EC5-4016-AB80-95D655C6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3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7E5B-9A72-40F6-896F-8DBD6564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3B2D0-129D-4D71-B2DB-EF0125CEF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BBCC5-145B-4638-89BB-61093CA19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CCEFC-F167-4E3E-9FC7-9C1B7C0D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8ECE8-A896-47A7-94AC-D7BECBE9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5A833-5C71-4E67-A5AF-FA8205EE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F606B-16D1-42EB-8045-820F0E87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38159-1325-4D72-9D20-9722D173B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DA0C2-4ADC-4140-8603-B8A8C17F6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996C-9F35-4E4C-981F-543F578379B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C7F74-D25B-4CF0-BED6-EAFDDAE7C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890AB-1228-481F-966E-77F6BFB21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1479-E9F3-49A3-8428-CDC0D806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ECFD-62BF-46D4-BB61-D66A6FA76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ISO 21217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30014-022F-449D-97A4-C8F69EC74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Please view as a “Slide  Show”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CEN PT1605</a:t>
            </a:r>
          </a:p>
        </p:txBody>
      </p:sp>
    </p:spTree>
    <p:extLst>
      <p:ext uri="{BB962C8B-B14F-4D97-AF65-F5344CB8AC3E}">
        <p14:creationId xmlns:p14="http://schemas.microsoft.com/office/powerpoint/2010/main" val="161106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2488729"/>
            <a:ext cx="1663693" cy="1047996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 flipV="1">
            <a:off x="10045700" y="3054758"/>
            <a:ext cx="1066800" cy="33825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00B050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2754793"/>
            <a:ext cx="1206500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3145633"/>
            <a:ext cx="1816100" cy="110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6415B3A7-0E24-5548-9A53-B1A33741FDAC}"/>
              </a:ext>
            </a:extLst>
          </p:cNvPr>
          <p:cNvSpPr/>
          <p:nvPr/>
        </p:nvSpPr>
        <p:spPr>
          <a:xfrm rot="10800000">
            <a:off x="3263919" y="2710031"/>
            <a:ext cx="2997200" cy="116088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7200" h="1160882">
                <a:moveTo>
                  <a:pt x="2997200" y="563982"/>
                </a:moveTo>
                <a:cubicBezTo>
                  <a:pt x="2742141" y="65507"/>
                  <a:pt x="2074333" y="-68901"/>
                  <a:pt x="1574800" y="30582"/>
                </a:cubicBezTo>
                <a:cubicBezTo>
                  <a:pt x="1075267" y="130065"/>
                  <a:pt x="419100" y="716382"/>
                  <a:pt x="0" y="116088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Callout 87">
            <a:extLst>
              <a:ext uri="{FF2B5EF4-FFF2-40B4-BE49-F238E27FC236}">
                <a16:creationId xmlns:a16="http://schemas.microsoft.com/office/drawing/2014/main" id="{99101F26-348F-6149-B020-A89579A5855B}"/>
              </a:ext>
            </a:extLst>
          </p:cNvPr>
          <p:cNvSpPr/>
          <p:nvPr/>
        </p:nvSpPr>
        <p:spPr>
          <a:xfrm>
            <a:off x="4015153" y="4333417"/>
            <a:ext cx="2040923" cy="1238246"/>
          </a:xfrm>
          <a:prstGeom prst="wedgeEllipseCallout">
            <a:avLst>
              <a:gd name="adj1" fmla="val -16018"/>
              <a:gd name="adj2" fmla="val -84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do Fleet Management activities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371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13916" y="3839219"/>
            <a:ext cx="696707" cy="354065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152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Valid fleet </a:t>
            </a:r>
          </a:p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management </a:t>
            </a:r>
          </a:p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00B050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 flipV="1">
            <a:off x="7570544" y="3393014"/>
            <a:ext cx="1257275" cy="118769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634044" y="3253314"/>
            <a:ext cx="1257275" cy="118769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477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95B7135B-474A-CF44-B9D2-1EE93548A17D}"/>
              </a:ext>
            </a:extLst>
          </p:cNvPr>
          <p:cNvSpPr/>
          <p:nvPr/>
        </p:nvSpPr>
        <p:spPr>
          <a:xfrm>
            <a:off x="3071001" y="1757445"/>
            <a:ext cx="2997200" cy="116088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7200" h="1160882">
                <a:moveTo>
                  <a:pt x="2997200" y="563982"/>
                </a:moveTo>
                <a:cubicBezTo>
                  <a:pt x="2742141" y="65507"/>
                  <a:pt x="2074333" y="-68901"/>
                  <a:pt x="1574800" y="30582"/>
                </a:cubicBezTo>
                <a:cubicBezTo>
                  <a:pt x="1075267" y="130065"/>
                  <a:pt x="419100" y="716382"/>
                  <a:pt x="0" y="116088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6E2A474A-1F16-2546-9789-83B8E278C08A}"/>
              </a:ext>
            </a:extLst>
          </p:cNvPr>
          <p:cNvSpPr/>
          <p:nvPr/>
        </p:nvSpPr>
        <p:spPr>
          <a:xfrm>
            <a:off x="3171884" y="2231910"/>
            <a:ext cx="2933700" cy="82643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26432">
                <a:moveTo>
                  <a:pt x="2933700" y="267632"/>
                </a:moveTo>
                <a:cubicBezTo>
                  <a:pt x="2373841" y="-116543"/>
                  <a:pt x="2000250" y="9399"/>
                  <a:pt x="1511300" y="64432"/>
                </a:cubicBezTo>
                <a:cubicBezTo>
                  <a:pt x="1022350" y="119465"/>
                  <a:pt x="419100" y="381932"/>
                  <a:pt x="0" y="82643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780446" y="125469"/>
            <a:ext cx="2026056" cy="1238246"/>
          </a:xfrm>
          <a:prstGeom prst="wedgeEllipseCallout">
            <a:avLst>
              <a:gd name="adj1" fmla="val -1690"/>
              <a:gd name="adj2" fmla="val 77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Fleet Management certificate</a:t>
            </a:r>
          </a:p>
        </p:txBody>
      </p:sp>
      <p:sp>
        <p:nvSpPr>
          <p:cNvPr id="100" name="Oval Callout 99">
            <a:extLst>
              <a:ext uri="{FF2B5EF4-FFF2-40B4-BE49-F238E27FC236}">
                <a16:creationId xmlns:a16="http://schemas.microsoft.com/office/drawing/2014/main" id="{5C8EA0B9-35A2-D943-AE54-21498DB0D212}"/>
              </a:ext>
            </a:extLst>
          </p:cNvPr>
          <p:cNvSpPr/>
          <p:nvPr/>
        </p:nvSpPr>
        <p:spPr>
          <a:xfrm>
            <a:off x="5943735" y="646781"/>
            <a:ext cx="2026056" cy="1238246"/>
          </a:xfrm>
          <a:prstGeom prst="wedgeEllipseCallout">
            <a:avLst>
              <a:gd name="adj1" fmla="val -74403"/>
              <a:gd name="adj2" fmla="val 78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owned by the right fleet owner</a:t>
            </a:r>
          </a:p>
        </p:txBody>
      </p:sp>
    </p:spTree>
    <p:extLst>
      <p:ext uri="{BB962C8B-B14F-4D97-AF65-F5344CB8AC3E}">
        <p14:creationId xmlns:p14="http://schemas.microsoft.com/office/powerpoint/2010/main" val="95559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3758729"/>
            <a:ext cx="1663693" cy="1047995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>
            <a:off x="10134600" y="3847156"/>
            <a:ext cx="676024" cy="31365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110852" y="308352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 flipV="1">
            <a:off x="7618593" y="4692166"/>
            <a:ext cx="1144627" cy="70050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>
            <a:off x="7586222" y="4416741"/>
            <a:ext cx="1887978" cy="118797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498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34600" y="4024793"/>
            <a:ext cx="812800" cy="132298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279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Valid diagnostic</a:t>
            </a:r>
          </a:p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>
            <a:off x="7634044" y="5850706"/>
            <a:ext cx="119377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>
            <a:off x="7656693" y="5711005"/>
            <a:ext cx="126002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604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176301" y="227359"/>
            <a:ext cx="2026056" cy="1238246"/>
          </a:xfrm>
          <a:prstGeom prst="wedgeEllipseCallout">
            <a:avLst>
              <a:gd name="adj1" fmla="val -1063"/>
              <a:gd name="adj2" fmla="val 121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Diagnostics certificate</a:t>
            </a:r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C179782F-3BE8-0446-A071-25FBFDDCCB7B}"/>
              </a:ext>
            </a:extLst>
          </p:cNvPr>
          <p:cNvSpPr/>
          <p:nvPr/>
        </p:nvSpPr>
        <p:spPr>
          <a:xfrm>
            <a:off x="2671265" y="2345251"/>
            <a:ext cx="4043919" cy="330389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62028 h 2862028"/>
              <a:gd name="connsiteX1" fmla="*/ 2057400 w 3759200"/>
              <a:gd name="connsiteY1" fmla="*/ 68028 h 2862028"/>
              <a:gd name="connsiteX2" fmla="*/ 0 w 3759200"/>
              <a:gd name="connsiteY2" fmla="*/ 1071328 h 2862028"/>
              <a:gd name="connsiteX0" fmla="*/ 3689675 w 3689675"/>
              <a:gd name="connsiteY0" fmla="*/ 2858104 h 2858104"/>
              <a:gd name="connsiteX1" fmla="*/ 1987875 w 3689675"/>
              <a:gd name="connsiteY1" fmla="*/ 64104 h 2858104"/>
              <a:gd name="connsiteX2" fmla="*/ 0 w 3689675"/>
              <a:gd name="connsiteY2" fmla="*/ 1100364 h 28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9675" h="2858104">
                <a:moveTo>
                  <a:pt x="3689675" y="2858104"/>
                </a:moveTo>
                <a:cubicBezTo>
                  <a:pt x="3625116" y="2092929"/>
                  <a:pt x="2602821" y="357061"/>
                  <a:pt x="1987875" y="64104"/>
                </a:cubicBezTo>
                <a:cubicBezTo>
                  <a:pt x="1372929" y="-228853"/>
                  <a:pt x="129413" y="546000"/>
                  <a:pt x="0" y="110036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6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3758729"/>
            <a:ext cx="1663693" cy="1047995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>
            <a:off x="10134600" y="3847156"/>
            <a:ext cx="676024" cy="31365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110852" y="308352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 flipV="1">
            <a:off x="7618593" y="4692166"/>
            <a:ext cx="1144627" cy="70050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>
            <a:off x="7586222" y="4416741"/>
            <a:ext cx="1887978" cy="118797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498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34600" y="4024793"/>
            <a:ext cx="812800" cy="132298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279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Valid diagnostic</a:t>
            </a:r>
          </a:p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>
            <a:off x="7634044" y="5850706"/>
            <a:ext cx="119377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>
            <a:off x="7656693" y="5711005"/>
            <a:ext cx="126002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604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6E2A474A-1F16-2546-9789-83B8E278C08A}"/>
              </a:ext>
            </a:extLst>
          </p:cNvPr>
          <p:cNvSpPr/>
          <p:nvPr/>
        </p:nvSpPr>
        <p:spPr>
          <a:xfrm>
            <a:off x="2803584" y="2626502"/>
            <a:ext cx="3759200" cy="287024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70240 h 2870240"/>
              <a:gd name="connsiteX1" fmla="*/ 2057400 w 3759200"/>
              <a:gd name="connsiteY1" fmla="*/ 76240 h 2870240"/>
              <a:gd name="connsiteX2" fmla="*/ 0 w 3759200"/>
              <a:gd name="connsiteY2" fmla="*/ 1079540 h 287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9200" h="2870240">
                <a:moveTo>
                  <a:pt x="3759200" y="2870240"/>
                </a:moveTo>
                <a:cubicBezTo>
                  <a:pt x="3694641" y="2105065"/>
                  <a:pt x="2683933" y="374690"/>
                  <a:pt x="2057400" y="76240"/>
                </a:cubicBezTo>
                <a:cubicBezTo>
                  <a:pt x="1430867" y="-222210"/>
                  <a:pt x="342900" y="406440"/>
                  <a:pt x="0" y="107954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176301" y="227359"/>
            <a:ext cx="2026056" cy="1238246"/>
          </a:xfrm>
          <a:prstGeom prst="wedgeEllipseCallout">
            <a:avLst>
              <a:gd name="adj1" fmla="val -1063"/>
              <a:gd name="adj2" fmla="val 121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Diagnostics certificate</a:t>
            </a:r>
          </a:p>
        </p:txBody>
      </p:sp>
      <p:sp>
        <p:nvSpPr>
          <p:cNvPr id="100" name="Oval Callout 99">
            <a:extLst>
              <a:ext uri="{FF2B5EF4-FFF2-40B4-BE49-F238E27FC236}">
                <a16:creationId xmlns:a16="http://schemas.microsoft.com/office/drawing/2014/main" id="{5C8EA0B9-35A2-D943-AE54-21498DB0D212}"/>
              </a:ext>
            </a:extLst>
          </p:cNvPr>
          <p:cNvSpPr/>
          <p:nvPr/>
        </p:nvSpPr>
        <p:spPr>
          <a:xfrm>
            <a:off x="5365938" y="1051529"/>
            <a:ext cx="2026056" cy="1238246"/>
          </a:xfrm>
          <a:prstGeom prst="wedgeEllipseCallout">
            <a:avLst>
              <a:gd name="adj1" fmla="val -66254"/>
              <a:gd name="adj2" fmla="val 85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owned by the right repair shop</a:t>
            </a:r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C179782F-3BE8-0446-A071-25FBFDDCCB7B}"/>
              </a:ext>
            </a:extLst>
          </p:cNvPr>
          <p:cNvSpPr/>
          <p:nvPr/>
        </p:nvSpPr>
        <p:spPr>
          <a:xfrm>
            <a:off x="2671265" y="2345251"/>
            <a:ext cx="4043919" cy="330389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62028 h 2862028"/>
              <a:gd name="connsiteX1" fmla="*/ 2057400 w 3759200"/>
              <a:gd name="connsiteY1" fmla="*/ 68028 h 2862028"/>
              <a:gd name="connsiteX2" fmla="*/ 0 w 3759200"/>
              <a:gd name="connsiteY2" fmla="*/ 1071328 h 2862028"/>
              <a:gd name="connsiteX0" fmla="*/ 3689675 w 3689675"/>
              <a:gd name="connsiteY0" fmla="*/ 2858104 h 2858104"/>
              <a:gd name="connsiteX1" fmla="*/ 1987875 w 3689675"/>
              <a:gd name="connsiteY1" fmla="*/ 64104 h 2858104"/>
              <a:gd name="connsiteX2" fmla="*/ 0 w 3689675"/>
              <a:gd name="connsiteY2" fmla="*/ 1100364 h 28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9675" h="2858104">
                <a:moveTo>
                  <a:pt x="3689675" y="2858104"/>
                </a:moveTo>
                <a:cubicBezTo>
                  <a:pt x="3625116" y="2092929"/>
                  <a:pt x="2602821" y="357061"/>
                  <a:pt x="1987875" y="64104"/>
                </a:cubicBezTo>
                <a:cubicBezTo>
                  <a:pt x="1372929" y="-228853"/>
                  <a:pt x="129413" y="546000"/>
                  <a:pt x="0" y="110036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4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3758729"/>
            <a:ext cx="1663693" cy="1047995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>
            <a:off x="10134600" y="3847156"/>
            <a:ext cx="676024" cy="31365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110852" y="308352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 flipV="1">
            <a:off x="7618593" y="4692166"/>
            <a:ext cx="1144627" cy="70050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>
            <a:off x="7586222" y="4416741"/>
            <a:ext cx="1887978" cy="118797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498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34600" y="4024793"/>
            <a:ext cx="812800" cy="132298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279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Valid diagnostic</a:t>
            </a:r>
          </a:p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>
            <a:off x="7634044" y="5850706"/>
            <a:ext cx="119377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>
            <a:off x="7656693" y="5711005"/>
            <a:ext cx="126002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604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6E2A474A-1F16-2546-9789-83B8E278C08A}"/>
              </a:ext>
            </a:extLst>
          </p:cNvPr>
          <p:cNvSpPr/>
          <p:nvPr/>
        </p:nvSpPr>
        <p:spPr>
          <a:xfrm>
            <a:off x="2803584" y="2626502"/>
            <a:ext cx="3759200" cy="287024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70240 h 2870240"/>
              <a:gd name="connsiteX1" fmla="*/ 2057400 w 3759200"/>
              <a:gd name="connsiteY1" fmla="*/ 76240 h 2870240"/>
              <a:gd name="connsiteX2" fmla="*/ 0 w 3759200"/>
              <a:gd name="connsiteY2" fmla="*/ 1079540 h 287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9200" h="2870240">
                <a:moveTo>
                  <a:pt x="3759200" y="2870240"/>
                </a:moveTo>
                <a:cubicBezTo>
                  <a:pt x="3694641" y="2105065"/>
                  <a:pt x="2683933" y="374690"/>
                  <a:pt x="2057400" y="76240"/>
                </a:cubicBezTo>
                <a:cubicBezTo>
                  <a:pt x="1430867" y="-222210"/>
                  <a:pt x="342900" y="406440"/>
                  <a:pt x="0" y="107954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176301" y="227359"/>
            <a:ext cx="2026056" cy="1238246"/>
          </a:xfrm>
          <a:prstGeom prst="wedgeEllipseCallout">
            <a:avLst>
              <a:gd name="adj1" fmla="val -1063"/>
              <a:gd name="adj2" fmla="val 121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Diagnostics certificate</a:t>
            </a:r>
          </a:p>
        </p:txBody>
      </p:sp>
      <p:sp>
        <p:nvSpPr>
          <p:cNvPr id="100" name="Oval Callout 99">
            <a:extLst>
              <a:ext uri="{FF2B5EF4-FFF2-40B4-BE49-F238E27FC236}">
                <a16:creationId xmlns:a16="http://schemas.microsoft.com/office/drawing/2014/main" id="{5C8EA0B9-35A2-D943-AE54-21498DB0D212}"/>
              </a:ext>
            </a:extLst>
          </p:cNvPr>
          <p:cNvSpPr/>
          <p:nvPr/>
        </p:nvSpPr>
        <p:spPr>
          <a:xfrm>
            <a:off x="5365938" y="1051529"/>
            <a:ext cx="2026056" cy="1238246"/>
          </a:xfrm>
          <a:prstGeom prst="wedgeEllipseCallout">
            <a:avLst>
              <a:gd name="adj1" fmla="val -66254"/>
              <a:gd name="adj2" fmla="val 85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owned by the right repair shop</a:t>
            </a:r>
          </a:p>
        </p:txBody>
      </p:sp>
      <p:sp>
        <p:nvSpPr>
          <p:cNvPr id="102" name="Oval Callout 101">
            <a:extLst>
              <a:ext uri="{FF2B5EF4-FFF2-40B4-BE49-F238E27FC236}">
                <a16:creationId xmlns:a16="http://schemas.microsoft.com/office/drawing/2014/main" id="{DCE223A9-D90C-9A4F-9385-09355226FD67}"/>
              </a:ext>
            </a:extLst>
          </p:cNvPr>
          <p:cNvSpPr/>
          <p:nvPr/>
        </p:nvSpPr>
        <p:spPr>
          <a:xfrm>
            <a:off x="7694051" y="1312368"/>
            <a:ext cx="2026056" cy="1238246"/>
          </a:xfrm>
          <a:prstGeom prst="wedgeEllipseCallout">
            <a:avLst>
              <a:gd name="adj1" fmla="val -148996"/>
              <a:gd name="adj2" fmla="val 152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 and I’m right next to you</a:t>
            </a:r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6186E917-87F3-6F4D-97B1-435EEE826199}"/>
              </a:ext>
            </a:extLst>
          </p:cNvPr>
          <p:cNvSpPr/>
          <p:nvPr/>
        </p:nvSpPr>
        <p:spPr>
          <a:xfrm>
            <a:off x="2854384" y="2999641"/>
            <a:ext cx="3609456" cy="2497101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4321843 w 4321843"/>
              <a:gd name="connsiteY0" fmla="*/ 2900581 h 2900580"/>
              <a:gd name="connsiteX1" fmla="*/ 2057400 w 4321843"/>
              <a:gd name="connsiteY1" fmla="*/ 63970 h 2900580"/>
              <a:gd name="connsiteX2" fmla="*/ 0 w 4321843"/>
              <a:gd name="connsiteY2" fmla="*/ 1067270 h 2900580"/>
              <a:gd name="connsiteX0" fmla="*/ 4321843 w 4321843"/>
              <a:gd name="connsiteY0" fmla="*/ 2780913 h 2780913"/>
              <a:gd name="connsiteX1" fmla="*/ 2315911 w 4321843"/>
              <a:gd name="connsiteY1" fmla="*/ 72134 h 2780913"/>
              <a:gd name="connsiteX2" fmla="*/ 0 w 4321843"/>
              <a:gd name="connsiteY2" fmla="*/ 947602 h 2780913"/>
              <a:gd name="connsiteX0" fmla="*/ 4321843 w 4321843"/>
              <a:gd name="connsiteY0" fmla="*/ 2729111 h 2729111"/>
              <a:gd name="connsiteX1" fmla="*/ 2315911 w 4321843"/>
              <a:gd name="connsiteY1" fmla="*/ 20332 h 2729111"/>
              <a:gd name="connsiteX2" fmla="*/ 0 w 4321843"/>
              <a:gd name="connsiteY2" fmla="*/ 895800 h 2729111"/>
              <a:gd name="connsiteX0" fmla="*/ 4321843 w 4321843"/>
              <a:gd name="connsiteY0" fmla="*/ 2792731 h 2792731"/>
              <a:gd name="connsiteX1" fmla="*/ 2315911 w 4321843"/>
              <a:gd name="connsiteY1" fmla="*/ 83952 h 2792731"/>
              <a:gd name="connsiteX2" fmla="*/ 0 w 4321843"/>
              <a:gd name="connsiteY2" fmla="*/ 874198 h 27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1843" h="2792731">
                <a:moveTo>
                  <a:pt x="4321843" y="2792731"/>
                </a:moveTo>
                <a:cubicBezTo>
                  <a:pt x="4257284" y="2027556"/>
                  <a:pt x="3036218" y="403707"/>
                  <a:pt x="2315911" y="83952"/>
                </a:cubicBezTo>
                <a:cubicBezTo>
                  <a:pt x="1595604" y="-235803"/>
                  <a:pt x="419100" y="429698"/>
                  <a:pt x="0" y="874198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C179782F-3BE8-0446-A071-25FBFDDCCB7B}"/>
              </a:ext>
            </a:extLst>
          </p:cNvPr>
          <p:cNvSpPr/>
          <p:nvPr/>
        </p:nvSpPr>
        <p:spPr>
          <a:xfrm>
            <a:off x="2671265" y="2345251"/>
            <a:ext cx="4043919" cy="330389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62028 h 2862028"/>
              <a:gd name="connsiteX1" fmla="*/ 2057400 w 3759200"/>
              <a:gd name="connsiteY1" fmla="*/ 68028 h 2862028"/>
              <a:gd name="connsiteX2" fmla="*/ 0 w 3759200"/>
              <a:gd name="connsiteY2" fmla="*/ 1071328 h 2862028"/>
              <a:gd name="connsiteX0" fmla="*/ 3689675 w 3689675"/>
              <a:gd name="connsiteY0" fmla="*/ 2858104 h 2858104"/>
              <a:gd name="connsiteX1" fmla="*/ 1987875 w 3689675"/>
              <a:gd name="connsiteY1" fmla="*/ 64104 h 2858104"/>
              <a:gd name="connsiteX2" fmla="*/ 0 w 3689675"/>
              <a:gd name="connsiteY2" fmla="*/ 1100364 h 28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9675" h="2858104">
                <a:moveTo>
                  <a:pt x="3689675" y="2858104"/>
                </a:moveTo>
                <a:cubicBezTo>
                  <a:pt x="3625116" y="2092929"/>
                  <a:pt x="2602821" y="357061"/>
                  <a:pt x="1987875" y="64104"/>
                </a:cubicBezTo>
                <a:cubicBezTo>
                  <a:pt x="1372929" y="-228853"/>
                  <a:pt x="129413" y="546000"/>
                  <a:pt x="0" y="110036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7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3758729"/>
            <a:ext cx="1663693" cy="1047995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>
            <a:off x="10134600" y="3847156"/>
            <a:ext cx="676024" cy="31365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110852" y="308352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 flipV="1">
            <a:off x="7618593" y="4692166"/>
            <a:ext cx="1144627" cy="70050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>
            <a:off x="7586222" y="4416741"/>
            <a:ext cx="1887978" cy="118797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6415B3A7-0E24-5548-9A53-B1A33741FDAC}"/>
              </a:ext>
            </a:extLst>
          </p:cNvPr>
          <p:cNvSpPr/>
          <p:nvPr/>
        </p:nvSpPr>
        <p:spPr>
          <a:xfrm rot="10800000">
            <a:off x="2857519" y="3954632"/>
            <a:ext cx="3543300" cy="2180008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97200 w 2997200"/>
              <a:gd name="connsiteY0" fmla="*/ 2682857 h 3279757"/>
              <a:gd name="connsiteX1" fmla="*/ 1282700 w 2997200"/>
              <a:gd name="connsiteY1" fmla="*/ 3157 h 3279757"/>
              <a:gd name="connsiteX2" fmla="*/ 0 w 2997200"/>
              <a:gd name="connsiteY2" fmla="*/ 3279757 h 3279757"/>
              <a:gd name="connsiteX0" fmla="*/ 3136900 w 3136900"/>
              <a:gd name="connsiteY0" fmla="*/ 2875618 h 2875618"/>
              <a:gd name="connsiteX1" fmla="*/ 1422400 w 3136900"/>
              <a:gd name="connsiteY1" fmla="*/ 195918 h 2875618"/>
              <a:gd name="connsiteX2" fmla="*/ 0 w 3136900"/>
              <a:gd name="connsiteY2" fmla="*/ 500718 h 2875618"/>
              <a:gd name="connsiteX0" fmla="*/ 3543300 w 3543300"/>
              <a:gd name="connsiteY0" fmla="*/ 2180008 h 2180008"/>
              <a:gd name="connsiteX1" fmla="*/ 1422400 w 3543300"/>
              <a:gd name="connsiteY1" fmla="*/ 148008 h 2180008"/>
              <a:gd name="connsiteX2" fmla="*/ 0 w 3543300"/>
              <a:gd name="connsiteY2" fmla="*/ 452808 h 218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3300" h="2180008">
                <a:moveTo>
                  <a:pt x="3543300" y="2180008"/>
                </a:moveTo>
                <a:cubicBezTo>
                  <a:pt x="3288241" y="1681533"/>
                  <a:pt x="2012950" y="435875"/>
                  <a:pt x="1422400" y="148008"/>
                </a:cubicBezTo>
                <a:cubicBezTo>
                  <a:pt x="831850" y="-139859"/>
                  <a:pt x="419100" y="8308"/>
                  <a:pt x="0" y="452808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Callout 87">
            <a:extLst>
              <a:ext uri="{FF2B5EF4-FFF2-40B4-BE49-F238E27FC236}">
                <a16:creationId xmlns:a16="http://schemas.microsoft.com/office/drawing/2014/main" id="{99101F26-348F-6149-B020-A89579A5855B}"/>
              </a:ext>
            </a:extLst>
          </p:cNvPr>
          <p:cNvSpPr/>
          <p:nvPr/>
        </p:nvSpPr>
        <p:spPr>
          <a:xfrm>
            <a:off x="4015153" y="4333417"/>
            <a:ext cx="2040923" cy="1238246"/>
          </a:xfrm>
          <a:prstGeom prst="wedgeEllipseCallout">
            <a:avLst>
              <a:gd name="adj1" fmla="val 12606"/>
              <a:gd name="adj2" fmla="val 91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do Diagnostic activities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498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34600" y="4024793"/>
            <a:ext cx="812800" cy="132298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279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Valid diagnostic</a:t>
            </a:r>
          </a:p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>
            <a:off x="7634044" y="5850706"/>
            <a:ext cx="119377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>
            <a:off x="7656693" y="5711005"/>
            <a:ext cx="126002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604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6E2A474A-1F16-2546-9789-83B8E278C08A}"/>
              </a:ext>
            </a:extLst>
          </p:cNvPr>
          <p:cNvSpPr/>
          <p:nvPr/>
        </p:nvSpPr>
        <p:spPr>
          <a:xfrm>
            <a:off x="2803584" y="2626502"/>
            <a:ext cx="3759200" cy="287024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70240 h 2870240"/>
              <a:gd name="connsiteX1" fmla="*/ 2057400 w 3759200"/>
              <a:gd name="connsiteY1" fmla="*/ 76240 h 2870240"/>
              <a:gd name="connsiteX2" fmla="*/ 0 w 3759200"/>
              <a:gd name="connsiteY2" fmla="*/ 1079540 h 287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9200" h="2870240">
                <a:moveTo>
                  <a:pt x="3759200" y="2870240"/>
                </a:moveTo>
                <a:cubicBezTo>
                  <a:pt x="3694641" y="2105065"/>
                  <a:pt x="2683933" y="374690"/>
                  <a:pt x="2057400" y="76240"/>
                </a:cubicBezTo>
                <a:cubicBezTo>
                  <a:pt x="1430867" y="-222210"/>
                  <a:pt x="342900" y="406440"/>
                  <a:pt x="0" y="107954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176301" y="227359"/>
            <a:ext cx="2026056" cy="1238246"/>
          </a:xfrm>
          <a:prstGeom prst="wedgeEllipseCallout">
            <a:avLst>
              <a:gd name="adj1" fmla="val -1063"/>
              <a:gd name="adj2" fmla="val 121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Diagnostics certificate</a:t>
            </a:r>
          </a:p>
        </p:txBody>
      </p:sp>
      <p:sp>
        <p:nvSpPr>
          <p:cNvPr id="100" name="Oval Callout 99">
            <a:extLst>
              <a:ext uri="{FF2B5EF4-FFF2-40B4-BE49-F238E27FC236}">
                <a16:creationId xmlns:a16="http://schemas.microsoft.com/office/drawing/2014/main" id="{5C8EA0B9-35A2-D943-AE54-21498DB0D212}"/>
              </a:ext>
            </a:extLst>
          </p:cNvPr>
          <p:cNvSpPr/>
          <p:nvPr/>
        </p:nvSpPr>
        <p:spPr>
          <a:xfrm>
            <a:off x="5365938" y="1051529"/>
            <a:ext cx="2026056" cy="1238246"/>
          </a:xfrm>
          <a:prstGeom prst="wedgeEllipseCallout">
            <a:avLst>
              <a:gd name="adj1" fmla="val -66254"/>
              <a:gd name="adj2" fmla="val 85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owned by the right repair shop</a:t>
            </a:r>
          </a:p>
        </p:txBody>
      </p:sp>
      <p:sp>
        <p:nvSpPr>
          <p:cNvPr id="102" name="Oval Callout 101">
            <a:extLst>
              <a:ext uri="{FF2B5EF4-FFF2-40B4-BE49-F238E27FC236}">
                <a16:creationId xmlns:a16="http://schemas.microsoft.com/office/drawing/2014/main" id="{DCE223A9-D90C-9A4F-9385-09355226FD67}"/>
              </a:ext>
            </a:extLst>
          </p:cNvPr>
          <p:cNvSpPr/>
          <p:nvPr/>
        </p:nvSpPr>
        <p:spPr>
          <a:xfrm>
            <a:off x="7694051" y="1312368"/>
            <a:ext cx="2026056" cy="1238246"/>
          </a:xfrm>
          <a:prstGeom prst="wedgeEllipseCallout">
            <a:avLst>
              <a:gd name="adj1" fmla="val -148996"/>
              <a:gd name="adj2" fmla="val 152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 and I’m right next to you</a:t>
            </a:r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6186E917-87F3-6F4D-97B1-435EEE826199}"/>
              </a:ext>
            </a:extLst>
          </p:cNvPr>
          <p:cNvSpPr/>
          <p:nvPr/>
        </p:nvSpPr>
        <p:spPr>
          <a:xfrm>
            <a:off x="2854384" y="2999641"/>
            <a:ext cx="3609456" cy="2497101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4321843 w 4321843"/>
              <a:gd name="connsiteY0" fmla="*/ 2900581 h 2900580"/>
              <a:gd name="connsiteX1" fmla="*/ 2057400 w 4321843"/>
              <a:gd name="connsiteY1" fmla="*/ 63970 h 2900580"/>
              <a:gd name="connsiteX2" fmla="*/ 0 w 4321843"/>
              <a:gd name="connsiteY2" fmla="*/ 1067270 h 2900580"/>
              <a:gd name="connsiteX0" fmla="*/ 4321843 w 4321843"/>
              <a:gd name="connsiteY0" fmla="*/ 2780913 h 2780913"/>
              <a:gd name="connsiteX1" fmla="*/ 2315911 w 4321843"/>
              <a:gd name="connsiteY1" fmla="*/ 72134 h 2780913"/>
              <a:gd name="connsiteX2" fmla="*/ 0 w 4321843"/>
              <a:gd name="connsiteY2" fmla="*/ 947602 h 2780913"/>
              <a:gd name="connsiteX0" fmla="*/ 4321843 w 4321843"/>
              <a:gd name="connsiteY0" fmla="*/ 2729111 h 2729111"/>
              <a:gd name="connsiteX1" fmla="*/ 2315911 w 4321843"/>
              <a:gd name="connsiteY1" fmla="*/ 20332 h 2729111"/>
              <a:gd name="connsiteX2" fmla="*/ 0 w 4321843"/>
              <a:gd name="connsiteY2" fmla="*/ 895800 h 2729111"/>
              <a:gd name="connsiteX0" fmla="*/ 4321843 w 4321843"/>
              <a:gd name="connsiteY0" fmla="*/ 2792731 h 2792731"/>
              <a:gd name="connsiteX1" fmla="*/ 2315911 w 4321843"/>
              <a:gd name="connsiteY1" fmla="*/ 83952 h 2792731"/>
              <a:gd name="connsiteX2" fmla="*/ 0 w 4321843"/>
              <a:gd name="connsiteY2" fmla="*/ 874198 h 27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1843" h="2792731">
                <a:moveTo>
                  <a:pt x="4321843" y="2792731"/>
                </a:moveTo>
                <a:cubicBezTo>
                  <a:pt x="4257284" y="2027556"/>
                  <a:pt x="3036218" y="403707"/>
                  <a:pt x="2315911" y="83952"/>
                </a:cubicBezTo>
                <a:cubicBezTo>
                  <a:pt x="1595604" y="-235803"/>
                  <a:pt x="419100" y="429698"/>
                  <a:pt x="0" y="874198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C179782F-3BE8-0446-A071-25FBFDDCCB7B}"/>
              </a:ext>
            </a:extLst>
          </p:cNvPr>
          <p:cNvSpPr/>
          <p:nvPr/>
        </p:nvSpPr>
        <p:spPr>
          <a:xfrm>
            <a:off x="2671265" y="2345251"/>
            <a:ext cx="4043919" cy="330389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  <a:gd name="connsiteX0" fmla="*/ 3302000 w 3302000"/>
              <a:gd name="connsiteY0" fmla="*/ 329188 h 1535688"/>
              <a:gd name="connsiteX1" fmla="*/ 1879600 w 3302000"/>
              <a:gd name="connsiteY1" fmla="*/ 125988 h 1535688"/>
              <a:gd name="connsiteX2" fmla="*/ 0 w 3302000"/>
              <a:gd name="connsiteY2" fmla="*/ 1535688 h 1535688"/>
              <a:gd name="connsiteX0" fmla="*/ 3759200 w 3759200"/>
              <a:gd name="connsiteY0" fmla="*/ 3245509 h 3245509"/>
              <a:gd name="connsiteX1" fmla="*/ 1879600 w 3759200"/>
              <a:gd name="connsiteY1" fmla="*/ 45109 h 3245509"/>
              <a:gd name="connsiteX2" fmla="*/ 0 w 3759200"/>
              <a:gd name="connsiteY2" fmla="*/ 1454809 h 3245509"/>
              <a:gd name="connsiteX0" fmla="*/ 3759200 w 3780480"/>
              <a:gd name="connsiteY0" fmla="*/ 3245509 h 3245509"/>
              <a:gd name="connsiteX1" fmla="*/ 1879600 w 3780480"/>
              <a:gd name="connsiteY1" fmla="*/ 45109 h 3245509"/>
              <a:gd name="connsiteX2" fmla="*/ 0 w 3780480"/>
              <a:gd name="connsiteY2" fmla="*/ 1454809 h 3245509"/>
              <a:gd name="connsiteX0" fmla="*/ 3759200 w 3783058"/>
              <a:gd name="connsiteY0" fmla="*/ 2855723 h 2855723"/>
              <a:gd name="connsiteX1" fmla="*/ 2057400 w 3783058"/>
              <a:gd name="connsiteY1" fmla="*/ 61723 h 2855723"/>
              <a:gd name="connsiteX2" fmla="*/ 0 w 3783058"/>
              <a:gd name="connsiteY2" fmla="*/ 1065023 h 2855723"/>
              <a:gd name="connsiteX0" fmla="*/ 3759200 w 3759200"/>
              <a:gd name="connsiteY0" fmla="*/ 2855723 h 2855723"/>
              <a:gd name="connsiteX1" fmla="*/ 2057400 w 3759200"/>
              <a:gd name="connsiteY1" fmla="*/ 61723 h 2855723"/>
              <a:gd name="connsiteX2" fmla="*/ 0 w 3759200"/>
              <a:gd name="connsiteY2" fmla="*/ 1065023 h 2855723"/>
              <a:gd name="connsiteX0" fmla="*/ 3759200 w 3759200"/>
              <a:gd name="connsiteY0" fmla="*/ 2862028 h 2862028"/>
              <a:gd name="connsiteX1" fmla="*/ 2057400 w 3759200"/>
              <a:gd name="connsiteY1" fmla="*/ 68028 h 2862028"/>
              <a:gd name="connsiteX2" fmla="*/ 0 w 3759200"/>
              <a:gd name="connsiteY2" fmla="*/ 1071328 h 2862028"/>
              <a:gd name="connsiteX0" fmla="*/ 3689675 w 3689675"/>
              <a:gd name="connsiteY0" fmla="*/ 2858104 h 2858104"/>
              <a:gd name="connsiteX1" fmla="*/ 1987875 w 3689675"/>
              <a:gd name="connsiteY1" fmla="*/ 64104 h 2858104"/>
              <a:gd name="connsiteX2" fmla="*/ 0 w 3689675"/>
              <a:gd name="connsiteY2" fmla="*/ 1100364 h 28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9675" h="2858104">
                <a:moveTo>
                  <a:pt x="3689675" y="2858104"/>
                </a:moveTo>
                <a:cubicBezTo>
                  <a:pt x="3625116" y="2092929"/>
                  <a:pt x="2602821" y="357061"/>
                  <a:pt x="1987875" y="64104"/>
                </a:cubicBezTo>
                <a:cubicBezTo>
                  <a:pt x="1372929" y="-228853"/>
                  <a:pt x="129413" y="546000"/>
                  <a:pt x="0" y="110036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00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166332-D4E6-43F6-9945-4235CA22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21177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C39F78-CC99-455F-B5B4-125E4B6599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Uses internet-standard secure communications protocol, Transport Layer Security (TLS) 1.3</a:t>
            </a:r>
          </a:p>
          <a:p>
            <a:r>
              <a:rPr lang="en-US" dirty="0"/>
              <a:t>Enables use of C-ITS (IEEE 1609.2) certificates to directly state permissions</a:t>
            </a:r>
          </a:p>
          <a:p>
            <a:pPr lvl="1"/>
            <a:r>
              <a:rPr lang="en-US" dirty="0"/>
              <a:t>More appropriate than identity-based permissions in Mobile Ad Hoc Network (MANET) setting</a:t>
            </a:r>
          </a:p>
          <a:p>
            <a:r>
              <a:rPr lang="en-US" dirty="0"/>
              <a:t>Allows each party to present a series of certificates to establish a detailed “authorization state” with the other party</a:t>
            </a:r>
          </a:p>
          <a:p>
            <a:r>
              <a:rPr lang="en-US" dirty="0"/>
              <a:t>Becoming adopted by application standards</a:t>
            </a:r>
          </a:p>
          <a:p>
            <a:pPr lvl="1"/>
            <a:r>
              <a:rPr lang="en-US" dirty="0"/>
              <a:t>SAE J2945/3 – authenticate / authorize weather reporting applications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ADAF0DF-7955-440F-A7AB-1F08BE9502B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3779370"/>
              </p:ext>
            </p:extLst>
          </p:nvPr>
        </p:nvGraphicFramePr>
        <p:xfrm>
          <a:off x="6172200" y="3175530"/>
          <a:ext cx="5181600" cy="1651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8696160" imgH="2771848" progId="Visio.Drawing.15">
                  <p:embed/>
                </p:oleObj>
              </mc:Choice>
              <mc:Fallback>
                <p:oleObj name="Visio" r:id="rId3" imgW="8696160" imgH="2771848" progId="Visio.Drawing.15">
                  <p:embed/>
                  <p:pic>
                    <p:nvPicPr>
                      <p:cNvPr id="9" name="Content Placeholder 8">
                        <a:extLst>
                          <a:ext uri="{FF2B5EF4-FFF2-40B4-BE49-F238E27FC236}">
                            <a16:creationId xmlns:a16="http://schemas.microsoft.com/office/drawing/2014/main" id="{AADAF0DF-7955-440F-A7AB-1F08BE9502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75530"/>
                        <a:ext cx="5181600" cy="1651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Graphic 10">
            <a:extLst>
              <a:ext uri="{FF2B5EF4-FFF2-40B4-BE49-F238E27FC236}">
                <a16:creationId xmlns:a16="http://schemas.microsoft.com/office/drawing/2014/main" id="{C3EB8E9E-6215-4B94-90D1-F51340540B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77550" y="2125899"/>
            <a:ext cx="952500" cy="9525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6B752B0-339A-43A0-9FC9-0EDA26C536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2293" y="2323749"/>
            <a:ext cx="950938" cy="6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73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D176-D702-4645-BEB0-916FE6EC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71FF-3330-4E43-A104-86379DA98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Secure sessions – confidentiality, integrity, authorization, anti-replay</a:t>
            </a:r>
          </a:p>
          <a:p>
            <a:r>
              <a:rPr lang="en-US" dirty="0"/>
              <a:t>Each party can establish the permissions of the other</a:t>
            </a:r>
          </a:p>
          <a:p>
            <a:r>
              <a:rPr lang="en-US" dirty="0"/>
              <a:t>Each party can present multiple authorization statements and maintain “authorization state” with respect to the other party</a:t>
            </a:r>
          </a:p>
          <a:p>
            <a:r>
              <a:rPr lang="en-US" dirty="0"/>
              <a:t>A secure session can be bootstrapped within another secure session so eavesdroppers learn nothing, not even what application is acting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D399F4-3C3F-CC43-B080-389CD7DEF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3" y="2369344"/>
          <a:ext cx="5943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3352800" imgH="1841500" progId="Visio.Drawing.15">
                  <p:embed/>
                </p:oleObj>
              </mc:Choice>
              <mc:Fallback>
                <p:oleObj r:id="rId3" imgW="3352800" imgH="1841500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D399F4-3C3F-CC43-B080-389CD7DEFB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" y="2369344"/>
                        <a:ext cx="59436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65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D176-D702-4645-BEB0-916FE6EC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71FF-3330-4E43-A104-86379DA98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Secure sessions – confidentiality, integrity, authorization, anti-replay</a:t>
            </a:r>
          </a:p>
          <a:p>
            <a:r>
              <a:rPr lang="en-US" dirty="0"/>
              <a:t>Each party can establish the permissions of the other</a:t>
            </a:r>
          </a:p>
          <a:p>
            <a:r>
              <a:rPr lang="en-US" dirty="0"/>
              <a:t>Each party can present multiple authorization statements and maintain “authorization state” with respect to the other party</a:t>
            </a:r>
          </a:p>
          <a:p>
            <a:r>
              <a:rPr lang="en-US" dirty="0"/>
              <a:t>A secure session can be bootstrapped within another secure session so eavesdroppers learn nothing, not even what application is acting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D399F4-3C3F-CC43-B080-389CD7DEF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3" y="2369344"/>
          <a:ext cx="5943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3352800" imgH="1841500" progId="Visio.Drawing.15">
                  <p:embed/>
                </p:oleObj>
              </mc:Choice>
              <mc:Fallback>
                <p:oleObj r:id="rId3" imgW="3352800" imgH="1841500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D399F4-3C3F-CC43-B080-389CD7DEFB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" y="2369344"/>
                        <a:ext cx="59436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FE8B88-C442-F847-9CD2-E14CD0B0FE1A}"/>
              </a:ext>
            </a:extLst>
          </p:cNvPr>
          <p:cNvSpPr/>
          <p:nvPr/>
        </p:nvSpPr>
        <p:spPr>
          <a:xfrm>
            <a:off x="1079158" y="5018567"/>
            <a:ext cx="2424223" cy="614677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E2B22C7-51B8-0249-A124-A660FBE3F37B}"/>
              </a:ext>
            </a:extLst>
          </p:cNvPr>
          <p:cNvSpPr/>
          <p:nvPr/>
        </p:nvSpPr>
        <p:spPr>
          <a:xfrm>
            <a:off x="1622066" y="3196424"/>
            <a:ext cx="174929" cy="1820849"/>
          </a:xfrm>
          <a:custGeom>
            <a:avLst/>
            <a:gdLst>
              <a:gd name="connsiteX0" fmla="*/ 0 w 174929"/>
              <a:gd name="connsiteY0" fmla="*/ 0 h 1820849"/>
              <a:gd name="connsiteX1" fmla="*/ 0 w 174929"/>
              <a:gd name="connsiteY1" fmla="*/ 596348 h 1820849"/>
              <a:gd name="connsiteX2" fmla="*/ 174929 w 174929"/>
              <a:gd name="connsiteY2" fmla="*/ 1200647 h 1820849"/>
              <a:gd name="connsiteX3" fmla="*/ 159026 w 174929"/>
              <a:gd name="connsiteY3" fmla="*/ 1820849 h 1820849"/>
              <a:gd name="connsiteX4" fmla="*/ 159026 w 174929"/>
              <a:gd name="connsiteY4" fmla="*/ 1820849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29" h="1820849">
                <a:moveTo>
                  <a:pt x="0" y="0"/>
                </a:moveTo>
                <a:lnTo>
                  <a:pt x="0" y="596348"/>
                </a:lnTo>
                <a:lnTo>
                  <a:pt x="174929" y="1200647"/>
                </a:lnTo>
                <a:lnTo>
                  <a:pt x="159026" y="1820849"/>
                </a:lnTo>
                <a:lnTo>
                  <a:pt x="159026" y="1820849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5275B7C-054F-5243-8C81-CD5AEE917306}"/>
              </a:ext>
            </a:extLst>
          </p:cNvPr>
          <p:cNvSpPr/>
          <p:nvPr/>
        </p:nvSpPr>
        <p:spPr>
          <a:xfrm>
            <a:off x="1860606" y="3116911"/>
            <a:ext cx="962107" cy="1892411"/>
          </a:xfrm>
          <a:custGeom>
            <a:avLst/>
            <a:gdLst>
              <a:gd name="connsiteX0" fmla="*/ 954156 w 962107"/>
              <a:gd name="connsiteY0" fmla="*/ 1892411 h 1892411"/>
              <a:gd name="connsiteX1" fmla="*/ 962107 w 962107"/>
              <a:gd name="connsiteY1" fmla="*/ 1296063 h 1892411"/>
              <a:gd name="connsiteX2" fmla="*/ 0 w 962107"/>
              <a:gd name="connsiteY2" fmla="*/ 683812 h 1892411"/>
              <a:gd name="connsiteX3" fmla="*/ 7951 w 962107"/>
              <a:gd name="connsiteY3" fmla="*/ 0 h 1892411"/>
              <a:gd name="connsiteX4" fmla="*/ 7951 w 962107"/>
              <a:gd name="connsiteY4" fmla="*/ 0 h 189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107" h="1892411">
                <a:moveTo>
                  <a:pt x="954156" y="1892411"/>
                </a:moveTo>
                <a:lnTo>
                  <a:pt x="962107" y="1296063"/>
                </a:lnTo>
                <a:lnTo>
                  <a:pt x="0" y="683812"/>
                </a:lnTo>
                <a:cubicBezTo>
                  <a:pt x="2650" y="455875"/>
                  <a:pt x="5301" y="227937"/>
                  <a:pt x="7951" y="0"/>
                </a:cubicBezTo>
                <a:lnTo>
                  <a:pt x="7951" y="0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46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D176-D702-4645-BEB0-916FE6EC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71FF-3330-4E43-A104-86379DA98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Secure sessions – confidentiality, integrity, authorization, anti-replay</a:t>
            </a:r>
          </a:p>
          <a:p>
            <a:r>
              <a:rPr lang="en-US" dirty="0">
                <a:solidFill>
                  <a:srgbClr val="00B050"/>
                </a:solidFill>
              </a:rPr>
              <a:t>Each party can establish the permissions of the other</a:t>
            </a:r>
          </a:p>
          <a:p>
            <a:r>
              <a:rPr lang="en-US" dirty="0"/>
              <a:t>Each party can present multiple authorization statements and maintain “authorization state” with respect to the other party</a:t>
            </a:r>
          </a:p>
          <a:p>
            <a:r>
              <a:rPr lang="en-US" dirty="0"/>
              <a:t>A secure session can be bootstrapped within another secure session so eavesdroppers learn nothing, not even what application is acting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D399F4-3C3F-CC43-B080-389CD7DEF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3" y="2369344"/>
          <a:ext cx="5943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3352800" imgH="1841500" progId="Visio.Drawing.15">
                  <p:embed/>
                </p:oleObj>
              </mc:Choice>
              <mc:Fallback>
                <p:oleObj r:id="rId3" imgW="3352800" imgH="1841500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D399F4-3C3F-CC43-B080-389CD7DEFB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" y="2369344"/>
                        <a:ext cx="59436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FE8B88-C442-F847-9CD2-E14CD0B0FE1A}"/>
              </a:ext>
            </a:extLst>
          </p:cNvPr>
          <p:cNvSpPr/>
          <p:nvPr/>
        </p:nvSpPr>
        <p:spPr>
          <a:xfrm>
            <a:off x="1079158" y="5018567"/>
            <a:ext cx="2424223" cy="614677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E2B22C7-51B8-0249-A124-A660FBE3F37B}"/>
              </a:ext>
            </a:extLst>
          </p:cNvPr>
          <p:cNvSpPr/>
          <p:nvPr/>
        </p:nvSpPr>
        <p:spPr>
          <a:xfrm>
            <a:off x="1622066" y="3196424"/>
            <a:ext cx="174929" cy="1820849"/>
          </a:xfrm>
          <a:custGeom>
            <a:avLst/>
            <a:gdLst>
              <a:gd name="connsiteX0" fmla="*/ 0 w 174929"/>
              <a:gd name="connsiteY0" fmla="*/ 0 h 1820849"/>
              <a:gd name="connsiteX1" fmla="*/ 0 w 174929"/>
              <a:gd name="connsiteY1" fmla="*/ 596348 h 1820849"/>
              <a:gd name="connsiteX2" fmla="*/ 174929 w 174929"/>
              <a:gd name="connsiteY2" fmla="*/ 1200647 h 1820849"/>
              <a:gd name="connsiteX3" fmla="*/ 159026 w 174929"/>
              <a:gd name="connsiteY3" fmla="*/ 1820849 h 1820849"/>
              <a:gd name="connsiteX4" fmla="*/ 159026 w 174929"/>
              <a:gd name="connsiteY4" fmla="*/ 1820849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29" h="1820849">
                <a:moveTo>
                  <a:pt x="0" y="0"/>
                </a:moveTo>
                <a:lnTo>
                  <a:pt x="0" y="596348"/>
                </a:lnTo>
                <a:lnTo>
                  <a:pt x="174929" y="1200647"/>
                </a:lnTo>
                <a:lnTo>
                  <a:pt x="159026" y="1820849"/>
                </a:lnTo>
                <a:lnTo>
                  <a:pt x="159026" y="1820849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5275B7C-054F-5243-8C81-CD5AEE917306}"/>
              </a:ext>
            </a:extLst>
          </p:cNvPr>
          <p:cNvSpPr/>
          <p:nvPr/>
        </p:nvSpPr>
        <p:spPr>
          <a:xfrm>
            <a:off x="1860606" y="3116911"/>
            <a:ext cx="962107" cy="1892411"/>
          </a:xfrm>
          <a:custGeom>
            <a:avLst/>
            <a:gdLst>
              <a:gd name="connsiteX0" fmla="*/ 954156 w 962107"/>
              <a:gd name="connsiteY0" fmla="*/ 1892411 h 1892411"/>
              <a:gd name="connsiteX1" fmla="*/ 962107 w 962107"/>
              <a:gd name="connsiteY1" fmla="*/ 1296063 h 1892411"/>
              <a:gd name="connsiteX2" fmla="*/ 0 w 962107"/>
              <a:gd name="connsiteY2" fmla="*/ 683812 h 1892411"/>
              <a:gd name="connsiteX3" fmla="*/ 7951 w 962107"/>
              <a:gd name="connsiteY3" fmla="*/ 0 h 1892411"/>
              <a:gd name="connsiteX4" fmla="*/ 7951 w 962107"/>
              <a:gd name="connsiteY4" fmla="*/ 0 h 189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107" h="1892411">
                <a:moveTo>
                  <a:pt x="954156" y="1892411"/>
                </a:moveTo>
                <a:lnTo>
                  <a:pt x="962107" y="1296063"/>
                </a:lnTo>
                <a:lnTo>
                  <a:pt x="0" y="683812"/>
                </a:lnTo>
                <a:cubicBezTo>
                  <a:pt x="2650" y="455875"/>
                  <a:pt x="5301" y="227937"/>
                  <a:pt x="7951" y="0"/>
                </a:cubicBezTo>
                <a:lnTo>
                  <a:pt x="7951" y="0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8CCDA0B9-9906-214A-923E-8120262FE97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11010" y="3747467"/>
            <a:ext cx="1820849" cy="718762"/>
          </a:xfrm>
          <a:prstGeom prst="curvedConnector3">
            <a:avLst>
              <a:gd name="adj1" fmla="val -5458"/>
            </a:avLst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041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D176-D702-4645-BEB0-916FE6EC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71FF-3330-4E43-A104-86379DA98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Secure sessions – confidentiality, integrity, authorization, anti-replay</a:t>
            </a:r>
          </a:p>
          <a:p>
            <a:r>
              <a:rPr lang="en-US" dirty="0">
                <a:solidFill>
                  <a:srgbClr val="00B050"/>
                </a:solidFill>
              </a:rPr>
              <a:t>Each party can establish the permissions of the other</a:t>
            </a:r>
          </a:p>
          <a:p>
            <a:r>
              <a:rPr lang="en-US" dirty="0">
                <a:solidFill>
                  <a:srgbClr val="0070C0"/>
                </a:solidFill>
              </a:rPr>
              <a:t>Each party can present multiple authorization statements and maintain “authorization state” with respect to the other party</a:t>
            </a:r>
          </a:p>
          <a:p>
            <a:r>
              <a:rPr lang="en-US" dirty="0"/>
              <a:t>A secure session can be bootstrapped within another secure session so eavesdroppers learn nothing, not even what application is acting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D399F4-3C3F-CC43-B080-389CD7DEF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3" y="2369344"/>
          <a:ext cx="5943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3352800" imgH="1841500" progId="Visio.Drawing.15">
                  <p:embed/>
                </p:oleObj>
              </mc:Choice>
              <mc:Fallback>
                <p:oleObj r:id="rId3" imgW="3352800" imgH="1841500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D399F4-3C3F-CC43-B080-389CD7DEFB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" y="2369344"/>
                        <a:ext cx="59436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FE8B88-C442-F847-9CD2-E14CD0B0FE1A}"/>
              </a:ext>
            </a:extLst>
          </p:cNvPr>
          <p:cNvSpPr/>
          <p:nvPr/>
        </p:nvSpPr>
        <p:spPr>
          <a:xfrm>
            <a:off x="1079158" y="5018567"/>
            <a:ext cx="2424223" cy="614677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E2B22C7-51B8-0249-A124-A660FBE3F37B}"/>
              </a:ext>
            </a:extLst>
          </p:cNvPr>
          <p:cNvSpPr/>
          <p:nvPr/>
        </p:nvSpPr>
        <p:spPr>
          <a:xfrm>
            <a:off x="1622066" y="3196424"/>
            <a:ext cx="174929" cy="1820849"/>
          </a:xfrm>
          <a:custGeom>
            <a:avLst/>
            <a:gdLst>
              <a:gd name="connsiteX0" fmla="*/ 0 w 174929"/>
              <a:gd name="connsiteY0" fmla="*/ 0 h 1820849"/>
              <a:gd name="connsiteX1" fmla="*/ 0 w 174929"/>
              <a:gd name="connsiteY1" fmla="*/ 596348 h 1820849"/>
              <a:gd name="connsiteX2" fmla="*/ 174929 w 174929"/>
              <a:gd name="connsiteY2" fmla="*/ 1200647 h 1820849"/>
              <a:gd name="connsiteX3" fmla="*/ 159026 w 174929"/>
              <a:gd name="connsiteY3" fmla="*/ 1820849 h 1820849"/>
              <a:gd name="connsiteX4" fmla="*/ 159026 w 174929"/>
              <a:gd name="connsiteY4" fmla="*/ 1820849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29" h="1820849">
                <a:moveTo>
                  <a:pt x="0" y="0"/>
                </a:moveTo>
                <a:lnTo>
                  <a:pt x="0" y="596348"/>
                </a:lnTo>
                <a:lnTo>
                  <a:pt x="174929" y="1200647"/>
                </a:lnTo>
                <a:lnTo>
                  <a:pt x="159026" y="1820849"/>
                </a:lnTo>
                <a:lnTo>
                  <a:pt x="159026" y="1820849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5275B7C-054F-5243-8C81-CD5AEE917306}"/>
              </a:ext>
            </a:extLst>
          </p:cNvPr>
          <p:cNvSpPr/>
          <p:nvPr/>
        </p:nvSpPr>
        <p:spPr>
          <a:xfrm>
            <a:off x="1860606" y="3116911"/>
            <a:ext cx="962107" cy="1892411"/>
          </a:xfrm>
          <a:custGeom>
            <a:avLst/>
            <a:gdLst>
              <a:gd name="connsiteX0" fmla="*/ 954156 w 962107"/>
              <a:gd name="connsiteY0" fmla="*/ 1892411 h 1892411"/>
              <a:gd name="connsiteX1" fmla="*/ 962107 w 962107"/>
              <a:gd name="connsiteY1" fmla="*/ 1296063 h 1892411"/>
              <a:gd name="connsiteX2" fmla="*/ 0 w 962107"/>
              <a:gd name="connsiteY2" fmla="*/ 683812 h 1892411"/>
              <a:gd name="connsiteX3" fmla="*/ 7951 w 962107"/>
              <a:gd name="connsiteY3" fmla="*/ 0 h 1892411"/>
              <a:gd name="connsiteX4" fmla="*/ 7951 w 962107"/>
              <a:gd name="connsiteY4" fmla="*/ 0 h 189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107" h="1892411">
                <a:moveTo>
                  <a:pt x="954156" y="1892411"/>
                </a:moveTo>
                <a:lnTo>
                  <a:pt x="962107" y="1296063"/>
                </a:lnTo>
                <a:lnTo>
                  <a:pt x="0" y="683812"/>
                </a:lnTo>
                <a:cubicBezTo>
                  <a:pt x="2650" y="455875"/>
                  <a:pt x="5301" y="227937"/>
                  <a:pt x="7951" y="0"/>
                </a:cubicBezTo>
                <a:lnTo>
                  <a:pt x="7951" y="0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8CCDA0B9-9906-214A-923E-8120262FE97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11010" y="3747467"/>
            <a:ext cx="1820849" cy="718762"/>
          </a:xfrm>
          <a:prstGeom prst="curvedConnector3">
            <a:avLst>
              <a:gd name="adj1" fmla="val -5458"/>
            </a:avLst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>
            <a:extLst>
              <a:ext uri="{FF2B5EF4-FFF2-40B4-BE49-F238E27FC236}">
                <a16:creationId xmlns:a16="http://schemas.microsoft.com/office/drawing/2014/main" id="{CD2F96B0-7002-4649-8437-DADD3C6AB1B4}"/>
              </a:ext>
            </a:extLst>
          </p:cNvPr>
          <p:cNvSpPr/>
          <p:nvPr/>
        </p:nvSpPr>
        <p:spPr>
          <a:xfrm>
            <a:off x="1852654" y="3188473"/>
            <a:ext cx="1359673" cy="1796995"/>
          </a:xfrm>
          <a:custGeom>
            <a:avLst/>
            <a:gdLst>
              <a:gd name="connsiteX0" fmla="*/ 1359673 w 1359673"/>
              <a:gd name="connsiteY0" fmla="*/ 0 h 1796995"/>
              <a:gd name="connsiteX1" fmla="*/ 1359673 w 1359673"/>
              <a:gd name="connsiteY1" fmla="*/ 604299 h 1796995"/>
              <a:gd name="connsiteX2" fmla="*/ 7951 w 1359673"/>
              <a:gd name="connsiteY2" fmla="*/ 1216550 h 1796995"/>
              <a:gd name="connsiteX3" fmla="*/ 7951 w 1359673"/>
              <a:gd name="connsiteY3" fmla="*/ 1796995 h 1796995"/>
              <a:gd name="connsiteX4" fmla="*/ 0 w 1359673"/>
              <a:gd name="connsiteY4" fmla="*/ 1796995 h 179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673" h="1796995">
                <a:moveTo>
                  <a:pt x="1359673" y="0"/>
                </a:moveTo>
                <a:lnTo>
                  <a:pt x="1359673" y="604299"/>
                </a:lnTo>
                <a:lnTo>
                  <a:pt x="7951" y="1216550"/>
                </a:lnTo>
                <a:lnTo>
                  <a:pt x="7951" y="1796995"/>
                </a:lnTo>
                <a:lnTo>
                  <a:pt x="0" y="1796995"/>
                </a:ln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3F887AD-BD49-6545-9B73-9F9E9E9DF022}"/>
              </a:ext>
            </a:extLst>
          </p:cNvPr>
          <p:cNvSpPr/>
          <p:nvPr/>
        </p:nvSpPr>
        <p:spPr>
          <a:xfrm>
            <a:off x="2862470" y="3204376"/>
            <a:ext cx="556591" cy="1796994"/>
          </a:xfrm>
          <a:custGeom>
            <a:avLst/>
            <a:gdLst>
              <a:gd name="connsiteX0" fmla="*/ 0 w 556591"/>
              <a:gd name="connsiteY0" fmla="*/ 1796994 h 1796994"/>
              <a:gd name="connsiteX1" fmla="*/ 0 w 556591"/>
              <a:gd name="connsiteY1" fmla="*/ 1208598 h 1796994"/>
              <a:gd name="connsiteX2" fmla="*/ 540688 w 556591"/>
              <a:gd name="connsiteY2" fmla="*/ 612250 h 1796994"/>
              <a:gd name="connsiteX3" fmla="*/ 556591 w 556591"/>
              <a:gd name="connsiteY3" fmla="*/ 0 h 179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591" h="1796994">
                <a:moveTo>
                  <a:pt x="0" y="1796994"/>
                </a:moveTo>
                <a:lnTo>
                  <a:pt x="0" y="1208598"/>
                </a:lnTo>
                <a:lnTo>
                  <a:pt x="540688" y="612250"/>
                </a:lnTo>
                <a:lnTo>
                  <a:pt x="556591" y="0"/>
                </a:ln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52F0C-35B4-0B4F-BF4A-06C17B4BF56C}"/>
              </a:ext>
            </a:extLst>
          </p:cNvPr>
          <p:cNvSpPr/>
          <p:nvPr/>
        </p:nvSpPr>
        <p:spPr>
          <a:xfrm>
            <a:off x="1971923" y="2615979"/>
            <a:ext cx="755374" cy="500932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6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 situation</a:t>
            </a:r>
            <a:endParaRPr lang="en-US" dirty="0"/>
          </a:p>
        </p:txBody>
      </p:sp>
      <p:sp>
        <p:nvSpPr>
          <p:cNvPr id="8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devices cooperate in a trusted way, i.e. </a:t>
            </a:r>
            <a:r>
              <a:rPr lang="en-US"/>
              <a:t>exchange information in secure application sessions. 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2018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SSTD - Budapest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44E1-E55E-4B45-8707-155B5FC6BD53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1028" name="Picture 4" descr="C:\Daten\Aktuelles Jahr\ESF\Projekte\ISO\TC204\WG18\DT11\ISO21185_CommunicationProfiles\InterfaceGeneral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5" y="3433394"/>
            <a:ext cx="5481409" cy="186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684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308BECE-9F98-474E-A1E8-D39383BBD1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3" y="2369344"/>
          <a:ext cx="5943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3352800" imgH="1841500" progId="Visio.Drawing.15">
                  <p:embed/>
                </p:oleObj>
              </mc:Choice>
              <mc:Fallback>
                <p:oleObj r:id="rId3" imgW="3352800" imgH="1841500" progId="Visio.Drawing.15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A308BECE-9F98-474E-A1E8-D39383BBD1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" y="2369344"/>
                        <a:ext cx="59436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08D176-D702-4645-BEB0-916FE6EC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71FF-3330-4E43-A104-86379DA98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Secure sessions – confidentiality, integrity, authorization, anti-replay</a:t>
            </a:r>
          </a:p>
          <a:p>
            <a:r>
              <a:rPr lang="en-US" dirty="0">
                <a:solidFill>
                  <a:srgbClr val="00B050"/>
                </a:solidFill>
              </a:rPr>
              <a:t>Each party can establish the permissions of the other</a:t>
            </a:r>
          </a:p>
          <a:p>
            <a:r>
              <a:rPr lang="en-US" dirty="0">
                <a:solidFill>
                  <a:srgbClr val="0070C0"/>
                </a:solidFill>
              </a:rPr>
              <a:t>Each party can present multiple authorization statements and maintain “authorization state” with respect to the other party</a:t>
            </a:r>
          </a:p>
          <a:p>
            <a:r>
              <a:rPr lang="en-US" dirty="0">
                <a:solidFill>
                  <a:srgbClr val="7030A0"/>
                </a:solidFill>
              </a:rPr>
              <a:t>A secure session can be bootstrapped within another secure session so eavesdroppers learn nothing, not even what application is acting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FE8B88-C442-F847-9CD2-E14CD0B0FE1A}"/>
              </a:ext>
            </a:extLst>
          </p:cNvPr>
          <p:cNvSpPr/>
          <p:nvPr/>
        </p:nvSpPr>
        <p:spPr>
          <a:xfrm>
            <a:off x="1079158" y="5018567"/>
            <a:ext cx="2424223" cy="614677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E2B22C7-51B8-0249-A124-A660FBE3F37B}"/>
              </a:ext>
            </a:extLst>
          </p:cNvPr>
          <p:cNvSpPr/>
          <p:nvPr/>
        </p:nvSpPr>
        <p:spPr>
          <a:xfrm>
            <a:off x="1622066" y="3196424"/>
            <a:ext cx="174929" cy="1820849"/>
          </a:xfrm>
          <a:custGeom>
            <a:avLst/>
            <a:gdLst>
              <a:gd name="connsiteX0" fmla="*/ 0 w 174929"/>
              <a:gd name="connsiteY0" fmla="*/ 0 h 1820849"/>
              <a:gd name="connsiteX1" fmla="*/ 0 w 174929"/>
              <a:gd name="connsiteY1" fmla="*/ 596348 h 1820849"/>
              <a:gd name="connsiteX2" fmla="*/ 174929 w 174929"/>
              <a:gd name="connsiteY2" fmla="*/ 1200647 h 1820849"/>
              <a:gd name="connsiteX3" fmla="*/ 159026 w 174929"/>
              <a:gd name="connsiteY3" fmla="*/ 1820849 h 1820849"/>
              <a:gd name="connsiteX4" fmla="*/ 159026 w 174929"/>
              <a:gd name="connsiteY4" fmla="*/ 1820849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29" h="1820849">
                <a:moveTo>
                  <a:pt x="0" y="0"/>
                </a:moveTo>
                <a:lnTo>
                  <a:pt x="0" y="596348"/>
                </a:lnTo>
                <a:lnTo>
                  <a:pt x="174929" y="1200647"/>
                </a:lnTo>
                <a:lnTo>
                  <a:pt x="159026" y="1820849"/>
                </a:lnTo>
                <a:lnTo>
                  <a:pt x="159026" y="1820849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5275B7C-054F-5243-8C81-CD5AEE917306}"/>
              </a:ext>
            </a:extLst>
          </p:cNvPr>
          <p:cNvSpPr/>
          <p:nvPr/>
        </p:nvSpPr>
        <p:spPr>
          <a:xfrm>
            <a:off x="1860606" y="3116911"/>
            <a:ext cx="962107" cy="1892411"/>
          </a:xfrm>
          <a:custGeom>
            <a:avLst/>
            <a:gdLst>
              <a:gd name="connsiteX0" fmla="*/ 954156 w 962107"/>
              <a:gd name="connsiteY0" fmla="*/ 1892411 h 1892411"/>
              <a:gd name="connsiteX1" fmla="*/ 962107 w 962107"/>
              <a:gd name="connsiteY1" fmla="*/ 1296063 h 1892411"/>
              <a:gd name="connsiteX2" fmla="*/ 0 w 962107"/>
              <a:gd name="connsiteY2" fmla="*/ 683812 h 1892411"/>
              <a:gd name="connsiteX3" fmla="*/ 7951 w 962107"/>
              <a:gd name="connsiteY3" fmla="*/ 0 h 1892411"/>
              <a:gd name="connsiteX4" fmla="*/ 7951 w 962107"/>
              <a:gd name="connsiteY4" fmla="*/ 0 h 189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107" h="1892411">
                <a:moveTo>
                  <a:pt x="954156" y="1892411"/>
                </a:moveTo>
                <a:lnTo>
                  <a:pt x="962107" y="1296063"/>
                </a:lnTo>
                <a:lnTo>
                  <a:pt x="0" y="683812"/>
                </a:lnTo>
                <a:cubicBezTo>
                  <a:pt x="2650" y="455875"/>
                  <a:pt x="5301" y="227937"/>
                  <a:pt x="7951" y="0"/>
                </a:cubicBezTo>
                <a:lnTo>
                  <a:pt x="7951" y="0"/>
                </a:lnTo>
              </a:path>
            </a:pathLst>
          </a:custGeom>
          <a:noFill/>
          <a:ln w="508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8CCDA0B9-9906-214A-923E-8120262FE97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11010" y="3747467"/>
            <a:ext cx="1820849" cy="718762"/>
          </a:xfrm>
          <a:prstGeom prst="curvedConnector3">
            <a:avLst>
              <a:gd name="adj1" fmla="val -5458"/>
            </a:avLst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>
            <a:extLst>
              <a:ext uri="{FF2B5EF4-FFF2-40B4-BE49-F238E27FC236}">
                <a16:creationId xmlns:a16="http://schemas.microsoft.com/office/drawing/2014/main" id="{CD2F96B0-7002-4649-8437-DADD3C6AB1B4}"/>
              </a:ext>
            </a:extLst>
          </p:cNvPr>
          <p:cNvSpPr/>
          <p:nvPr/>
        </p:nvSpPr>
        <p:spPr>
          <a:xfrm>
            <a:off x="1852654" y="3188473"/>
            <a:ext cx="1359673" cy="1796995"/>
          </a:xfrm>
          <a:custGeom>
            <a:avLst/>
            <a:gdLst>
              <a:gd name="connsiteX0" fmla="*/ 1359673 w 1359673"/>
              <a:gd name="connsiteY0" fmla="*/ 0 h 1796995"/>
              <a:gd name="connsiteX1" fmla="*/ 1359673 w 1359673"/>
              <a:gd name="connsiteY1" fmla="*/ 604299 h 1796995"/>
              <a:gd name="connsiteX2" fmla="*/ 7951 w 1359673"/>
              <a:gd name="connsiteY2" fmla="*/ 1216550 h 1796995"/>
              <a:gd name="connsiteX3" fmla="*/ 7951 w 1359673"/>
              <a:gd name="connsiteY3" fmla="*/ 1796995 h 1796995"/>
              <a:gd name="connsiteX4" fmla="*/ 0 w 1359673"/>
              <a:gd name="connsiteY4" fmla="*/ 1796995 h 179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673" h="1796995">
                <a:moveTo>
                  <a:pt x="1359673" y="0"/>
                </a:moveTo>
                <a:lnTo>
                  <a:pt x="1359673" y="604299"/>
                </a:lnTo>
                <a:lnTo>
                  <a:pt x="7951" y="1216550"/>
                </a:lnTo>
                <a:lnTo>
                  <a:pt x="7951" y="1796995"/>
                </a:lnTo>
                <a:lnTo>
                  <a:pt x="0" y="1796995"/>
                </a:ln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3F887AD-BD49-6545-9B73-9F9E9E9DF022}"/>
              </a:ext>
            </a:extLst>
          </p:cNvPr>
          <p:cNvSpPr/>
          <p:nvPr/>
        </p:nvSpPr>
        <p:spPr>
          <a:xfrm>
            <a:off x="2862470" y="3204376"/>
            <a:ext cx="556591" cy="1796994"/>
          </a:xfrm>
          <a:custGeom>
            <a:avLst/>
            <a:gdLst>
              <a:gd name="connsiteX0" fmla="*/ 0 w 556591"/>
              <a:gd name="connsiteY0" fmla="*/ 1796994 h 1796994"/>
              <a:gd name="connsiteX1" fmla="*/ 0 w 556591"/>
              <a:gd name="connsiteY1" fmla="*/ 1208598 h 1796994"/>
              <a:gd name="connsiteX2" fmla="*/ 540688 w 556591"/>
              <a:gd name="connsiteY2" fmla="*/ 612250 h 1796994"/>
              <a:gd name="connsiteX3" fmla="*/ 556591 w 556591"/>
              <a:gd name="connsiteY3" fmla="*/ 0 h 179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591" h="1796994">
                <a:moveTo>
                  <a:pt x="0" y="1796994"/>
                </a:moveTo>
                <a:lnTo>
                  <a:pt x="0" y="1208598"/>
                </a:lnTo>
                <a:lnTo>
                  <a:pt x="540688" y="612250"/>
                </a:lnTo>
                <a:lnTo>
                  <a:pt x="556591" y="0"/>
                </a:ln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C0B67A4-57B7-1E4A-8409-6FBABA95DD7A}"/>
              </a:ext>
            </a:extLst>
          </p:cNvPr>
          <p:cNvSpPr/>
          <p:nvPr/>
        </p:nvSpPr>
        <p:spPr>
          <a:xfrm flipH="1">
            <a:off x="1953291" y="4324009"/>
            <a:ext cx="760089" cy="255944"/>
          </a:xfrm>
          <a:prstGeom prst="arc">
            <a:avLst>
              <a:gd name="adj1" fmla="val 10884017"/>
              <a:gd name="adj2" fmla="val 0"/>
            </a:avLst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E75509-1460-BE4C-85CE-858B6A1653B2}"/>
              </a:ext>
            </a:extLst>
          </p:cNvPr>
          <p:cNvCxnSpPr/>
          <p:nvPr/>
        </p:nvCxnSpPr>
        <p:spPr>
          <a:xfrm>
            <a:off x="1948070" y="4452730"/>
            <a:ext cx="0" cy="548640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AF65DE8-C179-664C-8ED4-9563744590C7}"/>
              </a:ext>
            </a:extLst>
          </p:cNvPr>
          <p:cNvCxnSpPr>
            <a:cxnSpLocks/>
          </p:cNvCxnSpPr>
          <p:nvPr/>
        </p:nvCxnSpPr>
        <p:spPr>
          <a:xfrm flipV="1">
            <a:off x="2713380" y="4452730"/>
            <a:ext cx="0" cy="548640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50B31B2-0DF7-E74F-B415-C97265B63154}"/>
              </a:ext>
            </a:extLst>
          </p:cNvPr>
          <p:cNvSpPr/>
          <p:nvPr/>
        </p:nvSpPr>
        <p:spPr>
          <a:xfrm>
            <a:off x="1971923" y="2615979"/>
            <a:ext cx="755374" cy="500932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82AA8F9-804A-6C42-A462-B87097E0CBE2}"/>
              </a:ext>
            </a:extLst>
          </p:cNvPr>
          <p:cNvSpPr/>
          <p:nvPr/>
        </p:nvSpPr>
        <p:spPr>
          <a:xfrm>
            <a:off x="1500146" y="3211664"/>
            <a:ext cx="174929" cy="1820849"/>
          </a:xfrm>
          <a:custGeom>
            <a:avLst/>
            <a:gdLst>
              <a:gd name="connsiteX0" fmla="*/ 0 w 174929"/>
              <a:gd name="connsiteY0" fmla="*/ 0 h 1820849"/>
              <a:gd name="connsiteX1" fmla="*/ 0 w 174929"/>
              <a:gd name="connsiteY1" fmla="*/ 596348 h 1820849"/>
              <a:gd name="connsiteX2" fmla="*/ 174929 w 174929"/>
              <a:gd name="connsiteY2" fmla="*/ 1200647 h 1820849"/>
              <a:gd name="connsiteX3" fmla="*/ 159026 w 174929"/>
              <a:gd name="connsiteY3" fmla="*/ 1820849 h 1820849"/>
              <a:gd name="connsiteX4" fmla="*/ 159026 w 174929"/>
              <a:gd name="connsiteY4" fmla="*/ 1820849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29" h="1820849">
                <a:moveTo>
                  <a:pt x="0" y="0"/>
                </a:moveTo>
                <a:lnTo>
                  <a:pt x="0" y="596348"/>
                </a:lnTo>
                <a:lnTo>
                  <a:pt x="174929" y="1200647"/>
                </a:lnTo>
                <a:lnTo>
                  <a:pt x="159026" y="1820849"/>
                </a:lnTo>
                <a:lnTo>
                  <a:pt x="159026" y="1820849"/>
                </a:lnTo>
              </a:path>
            </a:pathLst>
          </a:custGeom>
          <a:noFill/>
          <a:ln w="50800">
            <a:solidFill>
              <a:srgbClr val="7030A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0B603-2307-D049-9A6C-E634C7385255}"/>
              </a:ext>
            </a:extLst>
          </p:cNvPr>
          <p:cNvSpPr/>
          <p:nvPr/>
        </p:nvSpPr>
        <p:spPr>
          <a:xfrm>
            <a:off x="2067870" y="3141295"/>
            <a:ext cx="962107" cy="1892411"/>
          </a:xfrm>
          <a:custGeom>
            <a:avLst/>
            <a:gdLst>
              <a:gd name="connsiteX0" fmla="*/ 954156 w 962107"/>
              <a:gd name="connsiteY0" fmla="*/ 1892411 h 1892411"/>
              <a:gd name="connsiteX1" fmla="*/ 962107 w 962107"/>
              <a:gd name="connsiteY1" fmla="*/ 1296063 h 1892411"/>
              <a:gd name="connsiteX2" fmla="*/ 0 w 962107"/>
              <a:gd name="connsiteY2" fmla="*/ 683812 h 1892411"/>
              <a:gd name="connsiteX3" fmla="*/ 7951 w 962107"/>
              <a:gd name="connsiteY3" fmla="*/ 0 h 1892411"/>
              <a:gd name="connsiteX4" fmla="*/ 7951 w 962107"/>
              <a:gd name="connsiteY4" fmla="*/ 0 h 189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107" h="1892411">
                <a:moveTo>
                  <a:pt x="954156" y="1892411"/>
                </a:moveTo>
                <a:lnTo>
                  <a:pt x="962107" y="1296063"/>
                </a:lnTo>
                <a:lnTo>
                  <a:pt x="0" y="683812"/>
                </a:lnTo>
                <a:cubicBezTo>
                  <a:pt x="2650" y="455875"/>
                  <a:pt x="5301" y="227937"/>
                  <a:pt x="7951" y="0"/>
                </a:cubicBezTo>
                <a:lnTo>
                  <a:pt x="7951" y="0"/>
                </a:lnTo>
              </a:path>
            </a:pathLst>
          </a:custGeom>
          <a:noFill/>
          <a:ln w="50800">
            <a:solidFill>
              <a:srgbClr val="7030A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3758729"/>
            <a:ext cx="1663693" cy="1047995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>
            <a:off x="10134600" y="3847156"/>
            <a:ext cx="676024" cy="31365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110852" y="308352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498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34600" y="4024793"/>
            <a:ext cx="812800" cy="132298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279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Valid diagnostic</a:t>
            </a:r>
          </a:p>
          <a:p>
            <a:r>
              <a:rPr lang="en-US" sz="2400" dirty="0">
                <a:solidFill>
                  <a:srgbClr val="FF00FF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FF00FF">
                  <a:alpha val="50000"/>
                </a:srgbClr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604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101" name="Title 3">
            <a:extLst>
              <a:ext uri="{FF2B5EF4-FFF2-40B4-BE49-F238E27FC236}">
                <a16:creationId xmlns:a16="http://schemas.microsoft.com/office/drawing/2014/main" id="{2E5816B8-A921-B346-95BE-CAA72E1A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Security: Authentication / Authorization</a:t>
            </a:r>
          </a:p>
        </p:txBody>
      </p:sp>
      <p:sp>
        <p:nvSpPr>
          <p:cNvPr id="97" name="Content Placeholder 3">
            <a:extLst>
              <a:ext uri="{FF2B5EF4-FFF2-40B4-BE49-F238E27FC236}">
                <a16:creationId xmlns:a16="http://schemas.microsoft.com/office/drawing/2014/main" id="{B656DB7B-BD83-AD4C-B70A-9A71968007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Policy authorities and certificate authorities are already being established to support C-ITS</a:t>
            </a:r>
          </a:p>
          <a:p>
            <a:r>
              <a:rPr lang="en-US" dirty="0"/>
              <a:t>This organizational structure can also support authentication and authorization for SVI</a:t>
            </a:r>
          </a:p>
          <a:p>
            <a:r>
              <a:rPr lang="en-US" dirty="0"/>
              <a:t>OEMs can enforce reasonable security policies on certificate issuance and freshness</a:t>
            </a:r>
          </a:p>
          <a:p>
            <a:pPr lvl="1"/>
            <a:r>
              <a:rPr lang="en-US" dirty="0"/>
              <a:t>OEM security concerns are real and must be taken into account</a:t>
            </a:r>
          </a:p>
          <a:p>
            <a:r>
              <a:rPr lang="en-US" dirty="0"/>
              <a:t>However, in this model OEMs are not real-time gatekeepers of access to the information</a:t>
            </a:r>
          </a:p>
          <a:p>
            <a:pPr lvl="1"/>
            <a:r>
              <a:rPr lang="en-US" dirty="0"/>
              <a:t>Nevertheless, their security requirements are met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EE6FF8-3245-4DEC-95AD-CB545A327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3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5EA875E-7F99-406B-95EA-4C36CB9A1FB5}"/>
              </a:ext>
            </a:extLst>
          </p:cNvPr>
          <p:cNvCxnSpPr>
            <a:cxnSpLocks/>
          </p:cNvCxnSpPr>
          <p:nvPr/>
        </p:nvCxnSpPr>
        <p:spPr>
          <a:xfrm>
            <a:off x="6463829" y="1206393"/>
            <a:ext cx="0" cy="4486677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5CB5D1-C7C1-4710-90B6-7221AE56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77" y="91065"/>
            <a:ext cx="10515600" cy="1325563"/>
          </a:xfrm>
        </p:spPr>
        <p:txBody>
          <a:bodyPr/>
          <a:lstStyle/>
          <a:p>
            <a:r>
              <a:rPr lang="en-US" dirty="0"/>
              <a:t>Example: Multiple after-market services</a:t>
            </a:r>
            <a:br>
              <a:rPr lang="en-US" dirty="0"/>
            </a:br>
            <a:r>
              <a:rPr lang="en-US" dirty="0"/>
              <a:t>using OEM installed SVI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A1091E-19B2-4A3C-864D-B2C685B15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3AB214-3F94-407C-B117-D67C6B7FF1FB}"/>
              </a:ext>
            </a:extLst>
          </p:cNvPr>
          <p:cNvSpPr/>
          <p:nvPr/>
        </p:nvSpPr>
        <p:spPr>
          <a:xfrm>
            <a:off x="1487907" y="5874541"/>
            <a:ext cx="689810" cy="381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Node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638049-C991-45F3-8A81-F8A292CDF75A}"/>
              </a:ext>
            </a:extLst>
          </p:cNvPr>
          <p:cNvSpPr/>
          <p:nvPr/>
        </p:nvSpPr>
        <p:spPr>
          <a:xfrm>
            <a:off x="2350173" y="5874541"/>
            <a:ext cx="689810" cy="381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Node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91B91-E740-4516-BAE2-0DD80AEDE0C0}"/>
              </a:ext>
            </a:extLst>
          </p:cNvPr>
          <p:cNvSpPr/>
          <p:nvPr/>
        </p:nvSpPr>
        <p:spPr>
          <a:xfrm>
            <a:off x="625641" y="5874541"/>
            <a:ext cx="689810" cy="381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Network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Node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CFACCB-69AE-47C2-9544-563CF16C1C63}"/>
              </a:ext>
            </a:extLst>
          </p:cNvPr>
          <p:cNvSpPr/>
          <p:nvPr/>
        </p:nvSpPr>
        <p:spPr>
          <a:xfrm rot="16200000">
            <a:off x="631162" y="2801988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082C615-8B78-4D3A-AB0C-2E9745968D2B}"/>
              </a:ext>
            </a:extLst>
          </p:cNvPr>
          <p:cNvCxnSpPr>
            <a:cxnSpLocks/>
            <a:stCxn id="17" idx="1"/>
            <a:endCxn id="6" idx="0"/>
          </p:cNvCxnSpPr>
          <p:nvPr/>
        </p:nvCxnSpPr>
        <p:spPr>
          <a:xfrm rot="5400000">
            <a:off x="671267" y="4709986"/>
            <a:ext cx="1463835" cy="865275"/>
          </a:xfrm>
          <a:prstGeom prst="bentConnector3">
            <a:avLst>
              <a:gd name="adj1" fmla="val 763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7D9E2FB2-D743-453D-88D1-B528D689A42B}"/>
              </a:ext>
            </a:extLst>
          </p:cNvPr>
          <p:cNvCxnSpPr>
            <a:cxnSpLocks/>
            <a:stCxn id="17" idx="1"/>
            <a:endCxn id="5" idx="0"/>
          </p:cNvCxnSpPr>
          <p:nvPr/>
        </p:nvCxnSpPr>
        <p:spPr>
          <a:xfrm rot="16200000" flipH="1">
            <a:off x="1533532" y="4712994"/>
            <a:ext cx="1463835" cy="859257"/>
          </a:xfrm>
          <a:prstGeom prst="bentConnector3">
            <a:avLst>
              <a:gd name="adj1" fmla="val 7685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5A325F95-0122-478F-BFE1-D3E230EA0F71}"/>
              </a:ext>
            </a:extLst>
          </p:cNvPr>
          <p:cNvCxnSpPr>
            <a:cxnSpLocks/>
            <a:stCxn id="17" idx="1"/>
            <a:endCxn id="4" idx="0"/>
          </p:cNvCxnSpPr>
          <p:nvPr/>
        </p:nvCxnSpPr>
        <p:spPr>
          <a:xfrm rot="5400000">
            <a:off x="1102400" y="5141119"/>
            <a:ext cx="1463835" cy="3009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DB1FA7-97E7-4874-88E6-E91A0AE28824}"/>
              </a:ext>
            </a:extLst>
          </p:cNvPr>
          <p:cNvGrpSpPr/>
          <p:nvPr/>
        </p:nvGrpSpPr>
        <p:grpSpPr>
          <a:xfrm>
            <a:off x="2634918" y="2001387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CADF4B2-AB05-497A-9F88-2AC8586471D6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C1CF9A4-C849-421A-BE26-E83BF2B25941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793D8CE-E4B3-4E24-B20A-E2ECF49BB8EB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476690-8284-44CB-98D0-3E8CFD66C63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1D6689A-EC7B-4DB6-B9A5-F49462A35BE4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42CCE2C-0E69-4E02-99BF-21FE181B9CE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F8B563-0CEF-4EAC-B6E0-B2DF2B48A717}"/>
              </a:ext>
            </a:extLst>
          </p:cNvPr>
          <p:cNvCxnSpPr>
            <a:cxnSpLocks/>
          </p:cNvCxnSpPr>
          <p:nvPr/>
        </p:nvCxnSpPr>
        <p:spPr>
          <a:xfrm flipV="1">
            <a:off x="2239880" y="2735675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A7A7F06-E947-4E3A-8DDD-1AE409AB8E6F}"/>
              </a:ext>
            </a:extLst>
          </p:cNvPr>
          <p:cNvSpPr txBox="1"/>
          <p:nvPr/>
        </p:nvSpPr>
        <p:spPr>
          <a:xfrm>
            <a:off x="4268310" y="5954410"/>
            <a:ext cx="552042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nterface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be wireless (DSRC,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WiFI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4G/5G, OBD,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4FCE7B7-4586-46DD-A781-F3289F92293F}"/>
              </a:ext>
            </a:extLst>
          </p:cNvPr>
          <p:cNvGrpSpPr/>
          <p:nvPr/>
        </p:nvGrpSpPr>
        <p:grpSpPr>
          <a:xfrm>
            <a:off x="6898325" y="3154290"/>
            <a:ext cx="1415719" cy="1353164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A7D912D-3D3D-43F7-B8AA-65F15236FEE6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F8361B3-471E-45D8-967B-0B8F63A8782B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6F3CC7C-A8A4-43A9-A465-086F111A3CCF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2A42369-1266-4EEE-9957-4658B2F2D89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F1931-FE48-4E96-B4A1-86E01A269AC9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E47AE2-0280-4DC5-9673-B9F3E49AD1A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9C6E618-00BA-460E-8079-2A391266ED96}"/>
              </a:ext>
            </a:extLst>
          </p:cNvPr>
          <p:cNvGrpSpPr/>
          <p:nvPr/>
        </p:nvGrpSpPr>
        <p:grpSpPr>
          <a:xfrm>
            <a:off x="8633521" y="3154290"/>
            <a:ext cx="1415719" cy="1353164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B12F5C8-5277-4DE2-BE60-88B70627FA7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77AE3A6-AE5C-4EBC-9905-5A3A0C613AF4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1FDE4DA-7EAD-4275-A202-BE90E5EFDB2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1CC0395-390D-4272-A0C0-53F4290CD16F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F00C351-1E54-49D5-939B-91E41E20D3ED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57B574C-F411-442D-A749-5C0A7E73C8E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37ED14A-1A74-4250-8B81-40A2DC8C07F6}"/>
              </a:ext>
            </a:extLst>
          </p:cNvPr>
          <p:cNvGrpSpPr/>
          <p:nvPr/>
        </p:nvGrpSpPr>
        <p:grpSpPr>
          <a:xfrm>
            <a:off x="10368717" y="3154290"/>
            <a:ext cx="1415719" cy="1353164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BFB8EED-7554-4FDD-A3D7-3A3ED5CB836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E8C55E3-0B76-4D50-85F3-971405E2A944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923230C-3049-493F-B493-AC92F29D03A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238CC3C-C6C4-4D33-86E3-DC76315F1A60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96CA02A-4231-470F-BAF0-C1AF66773EC4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62CD71F-04D5-44B9-ADEC-D97413FC256A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k-line ECU diagnostic port kline ">
            <a:extLst>
              <a:ext uri="{FF2B5EF4-FFF2-40B4-BE49-F238E27FC236}">
                <a16:creationId xmlns:a16="http://schemas.microsoft.com/office/drawing/2014/main" id="{BC2E4910-F68C-46AB-A65F-8FD2D2DDA8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t="12671" r="19309" b="51993"/>
          <a:stretch/>
        </p:blipFill>
        <p:spPr bwMode="auto">
          <a:xfrm flipV="1">
            <a:off x="6293357" y="5444694"/>
            <a:ext cx="301524" cy="10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B20AA63-790D-4B1A-A10F-DA0093002942}"/>
              </a:ext>
            </a:extLst>
          </p:cNvPr>
          <p:cNvCxnSpPr>
            <a:cxnSpLocks/>
            <a:stCxn id="30" idx="2"/>
            <a:endCxn id="1026" idx="1"/>
          </p:cNvCxnSpPr>
          <p:nvPr/>
        </p:nvCxnSpPr>
        <p:spPr>
          <a:xfrm rot="16200000" flipH="1">
            <a:off x="4464421" y="3668050"/>
            <a:ext cx="1086282" cy="2571589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398A1A66-37C4-4B74-B477-6B8B1574A853}"/>
              </a:ext>
            </a:extLst>
          </p:cNvPr>
          <p:cNvCxnSpPr>
            <a:cxnSpLocks/>
            <a:stCxn id="38" idx="2"/>
            <a:endCxn id="1026" idx="3"/>
          </p:cNvCxnSpPr>
          <p:nvPr/>
        </p:nvCxnSpPr>
        <p:spPr>
          <a:xfrm rot="5400000">
            <a:off x="6605767" y="4496569"/>
            <a:ext cx="989532" cy="1011303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0EDF3A91-1980-4BD4-81A3-6E09DCC418DB}"/>
              </a:ext>
            </a:extLst>
          </p:cNvPr>
          <p:cNvCxnSpPr>
            <a:cxnSpLocks/>
            <a:stCxn id="50" idx="2"/>
            <a:endCxn id="1026" idx="3"/>
          </p:cNvCxnSpPr>
          <p:nvPr/>
        </p:nvCxnSpPr>
        <p:spPr>
          <a:xfrm rot="5400000">
            <a:off x="7473365" y="3628971"/>
            <a:ext cx="989532" cy="2746499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185F02AF-8538-420C-AFF5-3DCBA74F2423}"/>
              </a:ext>
            </a:extLst>
          </p:cNvPr>
          <p:cNvCxnSpPr>
            <a:cxnSpLocks/>
            <a:stCxn id="57" idx="2"/>
            <a:endCxn id="1026" idx="3"/>
          </p:cNvCxnSpPr>
          <p:nvPr/>
        </p:nvCxnSpPr>
        <p:spPr>
          <a:xfrm rot="5400000">
            <a:off x="8340963" y="2761373"/>
            <a:ext cx="989532" cy="448169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E5A6207-1FEC-4B32-A136-6DD32F276F27}"/>
              </a:ext>
            </a:extLst>
          </p:cNvPr>
          <p:cNvCxnSpPr/>
          <p:nvPr/>
        </p:nvCxnSpPr>
        <p:spPr>
          <a:xfrm flipV="1">
            <a:off x="2478506" y="1421500"/>
            <a:ext cx="0" cy="4745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F28109F-C7BB-4F26-AFA7-8475E086A522}"/>
              </a:ext>
            </a:extLst>
          </p:cNvPr>
          <p:cNvCxnSpPr>
            <a:cxnSpLocks/>
          </p:cNvCxnSpPr>
          <p:nvPr/>
        </p:nvCxnSpPr>
        <p:spPr>
          <a:xfrm flipH="1" flipV="1">
            <a:off x="2476500" y="4588170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183C155-7F12-4042-AFB4-0CB5D19DB7CC}"/>
              </a:ext>
            </a:extLst>
          </p:cNvPr>
          <p:cNvCxnSpPr>
            <a:cxnSpLocks/>
          </p:cNvCxnSpPr>
          <p:nvPr/>
        </p:nvCxnSpPr>
        <p:spPr>
          <a:xfrm flipV="1">
            <a:off x="5466352" y="1410935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22F0-2078-4C9F-A8A5-F311B4E5C830}"/>
              </a:ext>
            </a:extLst>
          </p:cNvPr>
          <p:cNvCxnSpPr>
            <a:cxnSpLocks/>
          </p:cNvCxnSpPr>
          <p:nvPr/>
        </p:nvCxnSpPr>
        <p:spPr>
          <a:xfrm flipV="1">
            <a:off x="1215187" y="1890782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4CBBD38-0715-4A0C-A77B-9AAD23E02EED}"/>
              </a:ext>
            </a:extLst>
          </p:cNvPr>
          <p:cNvCxnSpPr>
            <a:cxnSpLocks/>
          </p:cNvCxnSpPr>
          <p:nvPr/>
        </p:nvCxnSpPr>
        <p:spPr>
          <a:xfrm flipH="1">
            <a:off x="2478506" y="1421500"/>
            <a:ext cx="29878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9A537B5-6A6C-414A-8288-1207D668F7EA}"/>
              </a:ext>
            </a:extLst>
          </p:cNvPr>
          <p:cNvCxnSpPr>
            <a:cxnSpLocks/>
          </p:cNvCxnSpPr>
          <p:nvPr/>
        </p:nvCxnSpPr>
        <p:spPr>
          <a:xfrm flipH="1">
            <a:off x="2478506" y="5028325"/>
            <a:ext cx="29878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C5A1D8D-CFCD-45AA-AB19-5BF3D15B746A}"/>
              </a:ext>
            </a:extLst>
          </p:cNvPr>
          <p:cNvCxnSpPr>
            <a:cxnSpLocks/>
          </p:cNvCxnSpPr>
          <p:nvPr/>
        </p:nvCxnSpPr>
        <p:spPr>
          <a:xfrm flipH="1">
            <a:off x="1215187" y="1896602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BEF1AF7-CBEF-4CC4-B68A-9D4F66BB03F6}"/>
              </a:ext>
            </a:extLst>
          </p:cNvPr>
          <p:cNvCxnSpPr>
            <a:cxnSpLocks/>
          </p:cNvCxnSpPr>
          <p:nvPr/>
        </p:nvCxnSpPr>
        <p:spPr>
          <a:xfrm flipH="1">
            <a:off x="1215187" y="4587167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CDCBB35-A9AF-4A25-9658-1C242E061259}"/>
              </a:ext>
            </a:extLst>
          </p:cNvPr>
          <p:cNvCxnSpPr>
            <a:cxnSpLocks/>
          </p:cNvCxnSpPr>
          <p:nvPr/>
        </p:nvCxnSpPr>
        <p:spPr>
          <a:xfrm flipV="1">
            <a:off x="2484184" y="1573900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A033D801-8428-4439-B238-335D117531CD}"/>
              </a:ext>
            </a:extLst>
          </p:cNvPr>
          <p:cNvSpPr/>
          <p:nvPr/>
        </p:nvSpPr>
        <p:spPr>
          <a:xfrm>
            <a:off x="3528016" y="2079659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6A0D6BCD-3453-4D2F-A6C9-EDCD359F3F8D}"/>
              </a:ext>
            </a:extLst>
          </p:cNvPr>
          <p:cNvSpPr/>
          <p:nvPr/>
        </p:nvSpPr>
        <p:spPr>
          <a:xfrm>
            <a:off x="3867760" y="2713402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75F2599A-3224-4870-BA46-C6EDFFB7A7FF}"/>
              </a:ext>
            </a:extLst>
          </p:cNvPr>
          <p:cNvSpPr/>
          <p:nvPr/>
        </p:nvSpPr>
        <p:spPr>
          <a:xfrm>
            <a:off x="3172969" y="2713402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23011F-AFF9-4986-8797-CA89BC4405D1}"/>
              </a:ext>
            </a:extLst>
          </p:cNvPr>
          <p:cNvSpPr txBox="1"/>
          <p:nvPr/>
        </p:nvSpPr>
        <p:spPr>
          <a:xfrm rot="16200000">
            <a:off x="5380685" y="3053717"/>
            <a:ext cx="262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External domain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927646B-09A8-42BE-90A6-164DCCE9BAC4}"/>
              </a:ext>
            </a:extLst>
          </p:cNvPr>
          <p:cNvSpPr txBox="1"/>
          <p:nvPr/>
        </p:nvSpPr>
        <p:spPr>
          <a:xfrm rot="16200000">
            <a:off x="4703518" y="3033021"/>
            <a:ext cx="2848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In-vehicle domain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E3342ABE-7BCF-46DA-993D-AD0F687277F7}"/>
              </a:ext>
            </a:extLst>
          </p:cNvPr>
          <p:cNvSpPr/>
          <p:nvPr/>
        </p:nvSpPr>
        <p:spPr>
          <a:xfrm>
            <a:off x="4420937" y="2627953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387331E-E27F-442C-B3F8-0C54A5CC115F}"/>
              </a:ext>
            </a:extLst>
          </p:cNvPr>
          <p:cNvSpPr/>
          <p:nvPr/>
        </p:nvSpPr>
        <p:spPr>
          <a:xfrm>
            <a:off x="4420937" y="2797092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BD945D5D-BAF2-4C1A-A136-E3044675FE68}"/>
              </a:ext>
            </a:extLst>
          </p:cNvPr>
          <p:cNvSpPr/>
          <p:nvPr/>
        </p:nvSpPr>
        <p:spPr>
          <a:xfrm>
            <a:off x="4420937" y="2954493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97410FC1-F881-4B25-A315-43585C87DDB5}"/>
              </a:ext>
            </a:extLst>
          </p:cNvPr>
          <p:cNvSpPr/>
          <p:nvPr/>
        </p:nvSpPr>
        <p:spPr>
          <a:xfrm>
            <a:off x="8091102" y="3543994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112F4F8-5FD4-48CD-8FFB-949E22398B94}"/>
              </a:ext>
            </a:extLst>
          </p:cNvPr>
          <p:cNvSpPr/>
          <p:nvPr/>
        </p:nvSpPr>
        <p:spPr>
          <a:xfrm>
            <a:off x="9828729" y="3547222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1E56BF1-3BBE-4202-8E21-421717C56C50}"/>
              </a:ext>
            </a:extLst>
          </p:cNvPr>
          <p:cNvSpPr/>
          <p:nvPr/>
        </p:nvSpPr>
        <p:spPr>
          <a:xfrm>
            <a:off x="11551716" y="3543994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23F3643-6EEE-482A-BB41-4599B2745EC3}"/>
              </a:ext>
            </a:extLst>
          </p:cNvPr>
          <p:cNvSpPr txBox="1"/>
          <p:nvPr/>
        </p:nvSpPr>
        <p:spPr>
          <a:xfrm>
            <a:off x="6989822" y="274496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75F6C17-4EAC-4C48-863F-09C7F3D9B352}"/>
              </a:ext>
            </a:extLst>
          </p:cNvPr>
          <p:cNvSpPr txBox="1"/>
          <p:nvPr/>
        </p:nvSpPr>
        <p:spPr>
          <a:xfrm>
            <a:off x="8778488" y="2740241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D2F75E2-BB16-4410-A6BD-90BADAAE5DDC}"/>
              </a:ext>
            </a:extLst>
          </p:cNvPr>
          <p:cNvSpPr txBox="1"/>
          <p:nvPr/>
        </p:nvSpPr>
        <p:spPr>
          <a:xfrm>
            <a:off x="10492988" y="274024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5502805-B05B-44C8-BAC7-0F746CADBC98}"/>
              </a:ext>
            </a:extLst>
          </p:cNvPr>
          <p:cNvGrpSpPr/>
          <p:nvPr/>
        </p:nvGrpSpPr>
        <p:grpSpPr>
          <a:xfrm>
            <a:off x="9507758" y="1300832"/>
            <a:ext cx="1415719" cy="1353164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441ACA8-C9E5-4604-973F-ECABCA2F08A5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4DF3B540-34EA-4AA0-9EB0-B0F7B9EF8A0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60FD0E0-FE22-43AC-9F4C-5B9DA1B69BDD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277494B-ED44-4A98-B2E3-8B1877450A47}"/>
                </a:ext>
              </a:extLst>
            </p:cNvPr>
            <p:cNvSpPr/>
            <p:nvPr/>
          </p:nvSpPr>
          <p:spPr>
            <a:xfrm>
              <a:off x="3789947" y="3421982"/>
              <a:ext cx="1251283" cy="5654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F066C05-F172-4FD5-A260-331280F5822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E7532EF-C2A3-4F11-B2CA-DF7290DC0436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3D88913-BE46-4CEA-8FCA-A8CDC714C097}"/>
              </a:ext>
            </a:extLst>
          </p:cNvPr>
          <p:cNvGrpSpPr/>
          <p:nvPr/>
        </p:nvGrpSpPr>
        <p:grpSpPr>
          <a:xfrm>
            <a:off x="7757241" y="1334141"/>
            <a:ext cx="1415719" cy="1353164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8FB1184-88FF-4B66-A870-805A5516404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EB43454-DFCC-445E-B51D-3128869CE73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211AA1E-A635-4947-A022-70D31339762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90B712D-AAAE-4CC7-81EB-60A73516D638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ACB4DD6-5A27-4E40-9BE4-22E627B2B27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5A4D992-63D0-46E9-A8B9-A9786EA8241E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2A691470-EC47-406D-88C6-4B6E72445300}"/>
              </a:ext>
            </a:extLst>
          </p:cNvPr>
          <p:cNvSpPr txBox="1"/>
          <p:nvPr/>
        </p:nvSpPr>
        <p:spPr>
          <a:xfrm>
            <a:off x="7702171" y="708146"/>
            <a:ext cx="1482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Manufacturer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Services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14196DF-95C8-4EB8-A938-9945CF6B2C62}"/>
              </a:ext>
            </a:extLst>
          </p:cNvPr>
          <p:cNvSpPr txBox="1"/>
          <p:nvPr/>
        </p:nvSpPr>
        <p:spPr>
          <a:xfrm>
            <a:off x="9875165" y="651573"/>
            <a:ext cx="65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 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183F8DF7-40A0-4622-BD1D-FC9DC69308E3}"/>
              </a:ext>
            </a:extLst>
          </p:cNvPr>
          <p:cNvSpPr/>
          <p:nvPr/>
        </p:nvSpPr>
        <p:spPr>
          <a:xfrm>
            <a:off x="4573337" y="278035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208F37AC-D7A6-43A6-B792-30340DB0FDB1}"/>
              </a:ext>
            </a:extLst>
          </p:cNvPr>
          <p:cNvSpPr/>
          <p:nvPr/>
        </p:nvSpPr>
        <p:spPr>
          <a:xfrm>
            <a:off x="10725853" y="1709537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18BBE074-6DBB-4C3E-800D-A42128C7E6F4}"/>
              </a:ext>
            </a:extLst>
          </p:cNvPr>
          <p:cNvSpPr/>
          <p:nvPr/>
        </p:nvSpPr>
        <p:spPr>
          <a:xfrm>
            <a:off x="4583225" y="2623009"/>
            <a:ext cx="120984" cy="12859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4D2F199-61B7-45B4-8084-8FB494F16581}"/>
              </a:ext>
            </a:extLst>
          </p:cNvPr>
          <p:cNvSpPr/>
          <p:nvPr/>
        </p:nvSpPr>
        <p:spPr>
          <a:xfrm>
            <a:off x="4389313" y="2076707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BE275364-6D2E-4DC9-8D2C-1D6817B549F7}"/>
              </a:ext>
            </a:extLst>
          </p:cNvPr>
          <p:cNvSpPr/>
          <p:nvPr/>
        </p:nvSpPr>
        <p:spPr>
          <a:xfrm>
            <a:off x="2679522" y="2070298"/>
            <a:ext cx="371475" cy="39483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079BD939-0531-4BC3-8A6C-76E0CF620C9C}"/>
              </a:ext>
            </a:extLst>
          </p:cNvPr>
          <p:cNvSpPr/>
          <p:nvPr/>
        </p:nvSpPr>
        <p:spPr>
          <a:xfrm>
            <a:off x="8978332" y="1757166"/>
            <a:ext cx="120984" cy="12859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323CB55F-2075-4550-B148-B2D4FE64C3B8}"/>
              </a:ext>
            </a:extLst>
          </p:cNvPr>
          <p:cNvCxnSpPr>
            <a:cxnSpLocks/>
            <a:stCxn id="90" idx="2"/>
            <a:endCxn id="1026" idx="3"/>
          </p:cNvCxnSpPr>
          <p:nvPr/>
        </p:nvCxnSpPr>
        <p:spPr>
          <a:xfrm rot="5400000">
            <a:off x="6983754" y="2265123"/>
            <a:ext cx="2842990" cy="362073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670FA0AC-2078-4FCB-8A0D-D2D189A13E07}"/>
              </a:ext>
            </a:extLst>
          </p:cNvPr>
          <p:cNvCxnSpPr>
            <a:cxnSpLocks/>
            <a:stCxn id="99" idx="2"/>
            <a:endCxn id="1026" idx="3"/>
          </p:cNvCxnSpPr>
          <p:nvPr/>
        </p:nvCxnSpPr>
        <p:spPr>
          <a:xfrm rot="5400000">
            <a:off x="6125151" y="3157036"/>
            <a:ext cx="2809681" cy="1870219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CE2492A-6C31-4C4B-A266-2CC16EE3D01B}"/>
              </a:ext>
            </a:extLst>
          </p:cNvPr>
          <p:cNvSpPr/>
          <p:nvPr/>
        </p:nvSpPr>
        <p:spPr>
          <a:xfrm>
            <a:off x="4610634" y="5621560"/>
            <a:ext cx="366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5F176F1-BD33-487B-8892-BC1FEA249697}"/>
              </a:ext>
            </a:extLst>
          </p:cNvPr>
          <p:cNvSpPr/>
          <p:nvPr/>
        </p:nvSpPr>
        <p:spPr>
          <a:xfrm>
            <a:off x="6216383" y="5355771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6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825029"/>
            <a:ext cx="1663694" cy="1047996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14DCDCE4-EFFC-C24B-B88C-8E1E3B3A7C43}"/>
              </a:ext>
            </a:extLst>
          </p:cNvPr>
          <p:cNvSpPr/>
          <p:nvPr/>
        </p:nvSpPr>
        <p:spPr>
          <a:xfrm>
            <a:off x="9542167" y="793937"/>
            <a:ext cx="634181" cy="87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/>
          <p:nvPr/>
        </p:nvCxnSpPr>
        <p:spPr>
          <a:xfrm flipH="1" flipV="1">
            <a:off x="9690100" y="1873025"/>
            <a:ext cx="1422400" cy="15199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Policy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63DAC1F-2178-F44B-B7CD-FACC94975854}"/>
              </a:ext>
            </a:extLst>
          </p:cNvPr>
          <p:cNvSpPr/>
          <p:nvPr/>
        </p:nvSpPr>
        <p:spPr>
          <a:xfrm>
            <a:off x="0" y="541374"/>
            <a:ext cx="6043970" cy="57796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9DCBE3-804C-4E8F-A980-04169BC9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41870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825029"/>
            <a:ext cx="1663694" cy="1047996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14DCDCE4-EFFC-C24B-B88C-8E1E3B3A7C43}"/>
              </a:ext>
            </a:extLst>
          </p:cNvPr>
          <p:cNvSpPr/>
          <p:nvPr/>
        </p:nvSpPr>
        <p:spPr>
          <a:xfrm>
            <a:off x="9542167" y="793937"/>
            <a:ext cx="634181" cy="87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/>
          <p:nvPr/>
        </p:nvCxnSpPr>
        <p:spPr>
          <a:xfrm flipH="1" flipV="1">
            <a:off x="9690100" y="1873025"/>
            <a:ext cx="1422400" cy="1519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Policy</a:t>
            </a:r>
            <a:endParaRPr lang="en-US" sz="3600" dirty="0">
              <a:solidFill>
                <a:schemeClr val="accent2">
                  <a:alpha val="50000"/>
                </a:scheme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1091093"/>
            <a:ext cx="1206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87D74BE-5D7A-8D40-91EE-3757D3CFB876}"/>
              </a:ext>
            </a:extLst>
          </p:cNvPr>
          <p:cNvSpPr txBox="1"/>
          <p:nvPr/>
        </p:nvSpPr>
        <p:spPr>
          <a:xfrm>
            <a:off x="7705720" y="32186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Proof: valid C-ITS Application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AD1A02F-112E-EF4B-88C3-47EC89D310EB}"/>
              </a:ext>
            </a:extLst>
          </p:cNvPr>
          <p:cNvSpPr/>
          <p:nvPr/>
        </p:nvSpPr>
        <p:spPr>
          <a:xfrm>
            <a:off x="0" y="541374"/>
            <a:ext cx="6043970" cy="57796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itle 3">
            <a:extLst>
              <a:ext uri="{FF2B5EF4-FFF2-40B4-BE49-F238E27FC236}">
                <a16:creationId xmlns:a16="http://schemas.microsoft.com/office/drawing/2014/main" id="{EE7C89A0-D1BF-CA48-9A70-D8D2471DA854}"/>
              </a:ext>
            </a:extLst>
          </p:cNvPr>
          <p:cNvSpPr txBox="1">
            <a:spLocks/>
          </p:cNvSpPr>
          <p:nvPr/>
        </p:nvSpPr>
        <p:spPr>
          <a:xfrm>
            <a:off x="392906" y="541374"/>
            <a:ext cx="5651064" cy="150949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rgbClr val="F4772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/>
              <a:t>Security: Authentication /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36070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825029"/>
            <a:ext cx="1663694" cy="1047996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/>
          <p:nvPr/>
        </p:nvCxnSpPr>
        <p:spPr>
          <a:xfrm flipH="1" flipV="1">
            <a:off x="9690100" y="1873025"/>
            <a:ext cx="1422400" cy="1519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Policy</a:t>
            </a:r>
            <a:endParaRPr lang="en-US" sz="3600" dirty="0">
              <a:solidFill>
                <a:schemeClr val="accent2">
                  <a:alpha val="50000"/>
                </a:scheme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1091093"/>
            <a:ext cx="1206500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87D74BE-5D7A-8D40-91EE-3757D3CFB876}"/>
              </a:ext>
            </a:extLst>
          </p:cNvPr>
          <p:cNvSpPr txBox="1"/>
          <p:nvPr/>
        </p:nvSpPr>
        <p:spPr>
          <a:xfrm>
            <a:off x="7705720" y="32186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Proof: valid C-ITS Application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1481933"/>
            <a:ext cx="1816100" cy="11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FE75834-7D41-264A-AAD4-046004DF5A3A}"/>
              </a:ext>
            </a:extLst>
          </p:cNvPr>
          <p:cNvSpPr txBox="1"/>
          <p:nvPr/>
        </p:nvSpPr>
        <p:spPr>
          <a:xfrm>
            <a:off x="7702743" y="177188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Certificate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E5D6F7-4877-EF43-BE43-EE432F3A14B4}"/>
              </a:ext>
            </a:extLst>
          </p:cNvPr>
          <p:cNvSpPr/>
          <p:nvPr/>
        </p:nvSpPr>
        <p:spPr>
          <a:xfrm>
            <a:off x="0" y="541374"/>
            <a:ext cx="6043970" cy="577966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46626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825029"/>
            <a:ext cx="1663694" cy="1047996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/>
          <p:nvPr/>
        </p:nvCxnSpPr>
        <p:spPr>
          <a:xfrm flipH="1" flipV="1">
            <a:off x="9690100" y="1873025"/>
            <a:ext cx="1422400" cy="1519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Policy</a:t>
            </a:r>
            <a:endParaRPr lang="en-US" sz="3600" dirty="0">
              <a:solidFill>
                <a:schemeClr val="accent2">
                  <a:alpha val="50000"/>
                </a:scheme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1091093"/>
            <a:ext cx="1206500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87D74BE-5D7A-8D40-91EE-3757D3CFB876}"/>
              </a:ext>
            </a:extLst>
          </p:cNvPr>
          <p:cNvSpPr txBox="1"/>
          <p:nvPr/>
        </p:nvSpPr>
        <p:spPr>
          <a:xfrm>
            <a:off x="7705720" y="32186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Proof: valid C-ITS Application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1481933"/>
            <a:ext cx="1816100" cy="110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FE75834-7D41-264A-AAD4-046004DF5A3A}"/>
              </a:ext>
            </a:extLst>
          </p:cNvPr>
          <p:cNvSpPr txBox="1"/>
          <p:nvPr/>
        </p:nvSpPr>
        <p:spPr>
          <a:xfrm>
            <a:off x="7702743" y="177188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Certificate</a:t>
            </a:r>
          </a:p>
        </p:txBody>
      </p: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C5F6DEA2-ED13-1D49-B622-2FF60B16CE8E}"/>
              </a:ext>
            </a:extLst>
          </p:cNvPr>
          <p:cNvSpPr/>
          <p:nvPr/>
        </p:nvSpPr>
        <p:spPr>
          <a:xfrm>
            <a:off x="3860800" y="914400"/>
            <a:ext cx="2197100" cy="201930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7100" h="2019300">
                <a:moveTo>
                  <a:pt x="2197100" y="0"/>
                </a:moveTo>
                <a:cubicBezTo>
                  <a:pt x="1764241" y="34925"/>
                  <a:pt x="1331383" y="69850"/>
                  <a:pt x="965200" y="406400"/>
                </a:cubicBezTo>
                <a:cubicBezTo>
                  <a:pt x="599017" y="742950"/>
                  <a:pt x="0" y="2019300"/>
                  <a:pt x="0" y="2019300"/>
                </a:cubicBezTo>
                <a:lnTo>
                  <a:pt x="0" y="2019300"/>
                </a:ln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53C42026-74CA-984F-AA16-3CF46AE27F4F}"/>
              </a:ext>
            </a:extLst>
          </p:cNvPr>
          <p:cNvSpPr/>
          <p:nvPr/>
        </p:nvSpPr>
        <p:spPr>
          <a:xfrm>
            <a:off x="4382830" y="1930183"/>
            <a:ext cx="1658840" cy="1238246"/>
          </a:xfrm>
          <a:prstGeom prst="wedgeEllipseCallout">
            <a:avLst>
              <a:gd name="adj1" fmla="val -22863"/>
              <a:gd name="adj2" fmla="val -91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C-ITS certificate</a:t>
            </a:r>
          </a:p>
        </p:txBody>
      </p:sp>
    </p:spTree>
    <p:extLst>
      <p:ext uri="{BB962C8B-B14F-4D97-AF65-F5344CB8AC3E}">
        <p14:creationId xmlns:p14="http://schemas.microsoft.com/office/powerpoint/2010/main" val="267648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825029"/>
            <a:ext cx="1663694" cy="1047996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/>
          <p:nvPr/>
        </p:nvCxnSpPr>
        <p:spPr>
          <a:xfrm flipH="1" flipV="1">
            <a:off x="9690100" y="1873025"/>
            <a:ext cx="1422400" cy="1519989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Policy</a:t>
            </a:r>
            <a:endParaRPr lang="en-US" sz="3600" dirty="0">
              <a:solidFill>
                <a:schemeClr val="accent2">
                  <a:alpha val="50000"/>
                </a:scheme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1091093"/>
            <a:ext cx="1206500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87D74BE-5D7A-8D40-91EE-3757D3CFB876}"/>
              </a:ext>
            </a:extLst>
          </p:cNvPr>
          <p:cNvSpPr txBox="1"/>
          <p:nvPr/>
        </p:nvSpPr>
        <p:spPr>
          <a:xfrm>
            <a:off x="7705720" y="321862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Proof: valid C-ITS Application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1481933"/>
            <a:ext cx="1816100" cy="110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FE75834-7D41-264A-AAD4-046004DF5A3A}"/>
              </a:ext>
            </a:extLst>
          </p:cNvPr>
          <p:cNvSpPr txBox="1"/>
          <p:nvPr/>
        </p:nvSpPr>
        <p:spPr>
          <a:xfrm>
            <a:off x="7702743" y="177188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alpha val="50000"/>
                  </a:schemeClr>
                </a:solidFill>
              </a:rPr>
              <a:t>Certificate</a:t>
            </a:r>
          </a:p>
        </p:txBody>
      </p: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53C42026-74CA-984F-AA16-3CF46AE27F4F}"/>
              </a:ext>
            </a:extLst>
          </p:cNvPr>
          <p:cNvSpPr/>
          <p:nvPr/>
        </p:nvSpPr>
        <p:spPr>
          <a:xfrm>
            <a:off x="4382830" y="1930183"/>
            <a:ext cx="1658840" cy="1238246"/>
          </a:xfrm>
          <a:prstGeom prst="wedgeEllipseCallout">
            <a:avLst>
              <a:gd name="adj1" fmla="val -22863"/>
              <a:gd name="adj2" fmla="val -91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C-ITS certificate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C5F6DEA2-ED13-1D49-B622-2FF60B16CE8E}"/>
              </a:ext>
            </a:extLst>
          </p:cNvPr>
          <p:cNvSpPr/>
          <p:nvPr/>
        </p:nvSpPr>
        <p:spPr>
          <a:xfrm>
            <a:off x="3860800" y="914400"/>
            <a:ext cx="2197100" cy="201930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7100" h="2019300">
                <a:moveTo>
                  <a:pt x="2197100" y="0"/>
                </a:moveTo>
                <a:cubicBezTo>
                  <a:pt x="1764241" y="34925"/>
                  <a:pt x="1331383" y="69850"/>
                  <a:pt x="965200" y="406400"/>
                </a:cubicBezTo>
                <a:cubicBezTo>
                  <a:pt x="599017" y="742950"/>
                  <a:pt x="0" y="2019300"/>
                  <a:pt x="0" y="2019300"/>
                </a:cubicBezTo>
                <a:lnTo>
                  <a:pt x="0" y="2019300"/>
                </a:lnTo>
              </a:path>
            </a:pathLst>
          </a:custGeom>
          <a:noFill/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6415B3A7-0E24-5548-9A53-B1A33741FDAC}"/>
              </a:ext>
            </a:extLst>
          </p:cNvPr>
          <p:cNvSpPr/>
          <p:nvPr/>
        </p:nvSpPr>
        <p:spPr>
          <a:xfrm rot="10800000">
            <a:off x="4038619" y="1122530"/>
            <a:ext cx="2235200" cy="2643380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2643380">
                <a:moveTo>
                  <a:pt x="2235200" y="497080"/>
                </a:moveTo>
                <a:cubicBezTo>
                  <a:pt x="1980141" y="-1395"/>
                  <a:pt x="1845733" y="-165437"/>
                  <a:pt x="1473200" y="192280"/>
                </a:cubicBezTo>
                <a:cubicBezTo>
                  <a:pt x="1100667" y="549997"/>
                  <a:pt x="245533" y="2234863"/>
                  <a:pt x="0" y="2643380"/>
                </a:cubicBezTo>
                <a:lnTo>
                  <a:pt x="0" y="2643380"/>
                </a:ln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Callout 87">
            <a:extLst>
              <a:ext uri="{FF2B5EF4-FFF2-40B4-BE49-F238E27FC236}">
                <a16:creationId xmlns:a16="http://schemas.microsoft.com/office/drawing/2014/main" id="{99101F26-348F-6149-B020-A89579A5855B}"/>
              </a:ext>
            </a:extLst>
          </p:cNvPr>
          <p:cNvSpPr/>
          <p:nvPr/>
        </p:nvSpPr>
        <p:spPr>
          <a:xfrm>
            <a:off x="4217100" y="4333417"/>
            <a:ext cx="1658840" cy="1238246"/>
          </a:xfrm>
          <a:prstGeom prst="wedgeEllipseCallout">
            <a:avLst>
              <a:gd name="adj1" fmla="val -22863"/>
              <a:gd name="adj2" fmla="val -91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do C-ITS activities</a:t>
            </a:r>
          </a:p>
        </p:txBody>
      </p:sp>
    </p:spTree>
    <p:extLst>
      <p:ext uri="{BB962C8B-B14F-4D97-AF65-F5344CB8AC3E}">
        <p14:creationId xmlns:p14="http://schemas.microsoft.com/office/powerpoint/2010/main" val="265797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793C4C-FDE7-5147-BF42-F015713641FD}"/>
              </a:ext>
            </a:extLst>
          </p:cNvPr>
          <p:cNvSpPr/>
          <p:nvPr/>
        </p:nvSpPr>
        <p:spPr>
          <a:xfrm rot="16200000">
            <a:off x="-99260" y="3739056"/>
            <a:ext cx="2409317" cy="8081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Proprietary stack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(security &amp; translation 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B4CF2-1BA7-BA4E-A3A6-E0590B3FC88C}"/>
              </a:ext>
            </a:extLst>
          </p:cNvPr>
          <p:cNvCxnSpPr>
            <a:cxnSpLocks/>
          </p:cNvCxnSpPr>
          <p:nvPr/>
        </p:nvCxnSpPr>
        <p:spPr>
          <a:xfrm flipV="1">
            <a:off x="1509458" y="3672743"/>
            <a:ext cx="8582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92B3A-5CDD-0D4F-B5E1-3AA14AB627D6}"/>
              </a:ext>
            </a:extLst>
          </p:cNvPr>
          <p:cNvCxnSpPr>
            <a:cxnSpLocks/>
          </p:cNvCxnSpPr>
          <p:nvPr/>
        </p:nvCxnSpPr>
        <p:spPr>
          <a:xfrm flipH="1" flipV="1">
            <a:off x="1746078" y="5525238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1AD5E9-6778-DB4C-93F8-D9F0E6D6280A}"/>
              </a:ext>
            </a:extLst>
          </p:cNvPr>
          <p:cNvCxnSpPr>
            <a:cxnSpLocks/>
          </p:cNvCxnSpPr>
          <p:nvPr/>
        </p:nvCxnSpPr>
        <p:spPr>
          <a:xfrm flipV="1">
            <a:off x="4353311" y="2348003"/>
            <a:ext cx="0" cy="3617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511D22-BA05-8245-8DC7-B12EB67D847F}"/>
              </a:ext>
            </a:extLst>
          </p:cNvPr>
          <p:cNvCxnSpPr>
            <a:cxnSpLocks/>
          </p:cNvCxnSpPr>
          <p:nvPr/>
        </p:nvCxnSpPr>
        <p:spPr>
          <a:xfrm flipV="1">
            <a:off x="484765" y="2827850"/>
            <a:ext cx="0" cy="26963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7CBA9-DAAE-E449-B2F1-65240D091ACC}"/>
              </a:ext>
            </a:extLst>
          </p:cNvPr>
          <p:cNvCxnSpPr>
            <a:cxnSpLocks/>
          </p:cNvCxnSpPr>
          <p:nvPr/>
        </p:nvCxnSpPr>
        <p:spPr>
          <a:xfrm flipH="1">
            <a:off x="1746078" y="2350785"/>
            <a:ext cx="26072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816F3B-98A3-A24D-B536-7550A8554D2B}"/>
              </a:ext>
            </a:extLst>
          </p:cNvPr>
          <p:cNvCxnSpPr>
            <a:cxnSpLocks/>
          </p:cNvCxnSpPr>
          <p:nvPr/>
        </p:nvCxnSpPr>
        <p:spPr>
          <a:xfrm flipH="1">
            <a:off x="1748084" y="5965393"/>
            <a:ext cx="26052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5658D8-4DF8-2E4B-BE4E-1EDC40EC1E27}"/>
              </a:ext>
            </a:extLst>
          </p:cNvPr>
          <p:cNvCxnSpPr>
            <a:cxnSpLocks/>
          </p:cNvCxnSpPr>
          <p:nvPr/>
        </p:nvCxnSpPr>
        <p:spPr>
          <a:xfrm flipH="1">
            <a:off x="484765" y="2833670"/>
            <a:ext cx="126331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EEF3C9-9A00-F341-B96F-BD2C0CE3B549}"/>
              </a:ext>
            </a:extLst>
          </p:cNvPr>
          <p:cNvCxnSpPr>
            <a:cxnSpLocks/>
          </p:cNvCxnSpPr>
          <p:nvPr/>
        </p:nvCxnSpPr>
        <p:spPr>
          <a:xfrm flipH="1">
            <a:off x="484765" y="5524235"/>
            <a:ext cx="1263319" cy="50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43">
            <a:extLst>
              <a:ext uri="{FF2B5EF4-FFF2-40B4-BE49-F238E27FC236}">
                <a16:creationId xmlns:a16="http://schemas.microsoft.com/office/drawing/2014/main" id="{7B1F8816-8D9E-D446-930E-4DAA7813B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0328" y="5835492"/>
            <a:ext cx="968813" cy="227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E881CA-295B-9A4D-8DE8-9DAEE3E15615}"/>
              </a:ext>
            </a:extLst>
          </p:cNvPr>
          <p:cNvGrpSpPr/>
          <p:nvPr/>
        </p:nvGrpSpPr>
        <p:grpSpPr>
          <a:xfrm>
            <a:off x="6087031" y="5282634"/>
            <a:ext cx="1415719" cy="115412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BC6D8D-A3FD-F24A-97A8-5E49419776A7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475837-C06E-684C-8A8A-987EA42DCED8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A5443C-0D79-AF43-923F-F159E702956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9F9710-17E8-234E-BC8D-9B884BAA0BF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4FC409-06A3-914B-95DA-E30DE8A70A10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9E308C3-AAB5-2A44-AB23-40D66F6493D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123AD9C-A6B6-A94A-B341-D6419B1D277F}"/>
              </a:ext>
            </a:extLst>
          </p:cNvPr>
          <p:cNvGrpSpPr/>
          <p:nvPr/>
        </p:nvGrpSpPr>
        <p:grpSpPr>
          <a:xfrm>
            <a:off x="6123256" y="3839219"/>
            <a:ext cx="1415719" cy="1152113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205834-58A3-4C41-8B46-0B8AD8C6A8FA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85131B-C292-8348-AA56-A99D34F3EA0C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3F56691-4147-214E-9ABA-90D4E1490196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014598-2E55-8F49-9B0F-5AE6F5BDD713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B7CB65-E606-0D4E-B2E6-FB141E311911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ADE59C-99B1-0241-BB0F-C1718C66B6E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EE6DAB-E8F5-B34C-BBE9-A028AA5F487E}"/>
              </a:ext>
            </a:extLst>
          </p:cNvPr>
          <p:cNvGrpSpPr/>
          <p:nvPr/>
        </p:nvGrpSpPr>
        <p:grpSpPr>
          <a:xfrm>
            <a:off x="6115377" y="2338120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831F4A-19B3-F941-8C51-81AC722D827B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EAD9CA5-E2B4-D944-BB7E-33DB1250B72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1AD6E-5D60-4F40-B866-4F0505F46F5C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3C4072-2CF5-B04E-9A35-9588E27F9E39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5243E-25BC-BE47-980E-002D60F1997C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047E5C-861B-854D-97D4-ED9A0CF0E90C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Connector: Elbow 84">
            <a:extLst>
              <a:ext uri="{FF2B5EF4-FFF2-40B4-BE49-F238E27FC236}">
                <a16:creationId xmlns:a16="http://schemas.microsoft.com/office/drawing/2014/main" id="{66C781F0-09D1-2048-BCCE-22AC267844E2}"/>
              </a:ext>
            </a:extLst>
          </p:cNvPr>
          <p:cNvCxnSpPr>
            <a:cxnSpLocks/>
            <a:stCxn id="25" idx="0"/>
            <a:endCxn id="75" idx="6"/>
          </p:cNvCxnSpPr>
          <p:nvPr/>
        </p:nvCxnSpPr>
        <p:spPr>
          <a:xfrm rot="10800000" flipV="1">
            <a:off x="3183111" y="4562224"/>
            <a:ext cx="2940147" cy="18370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85">
            <a:extLst>
              <a:ext uri="{FF2B5EF4-FFF2-40B4-BE49-F238E27FC236}">
                <a16:creationId xmlns:a16="http://schemas.microsoft.com/office/drawing/2014/main" id="{36A09B5E-C382-9F40-872D-C4B6BE08B432}"/>
              </a:ext>
            </a:extLst>
          </p:cNvPr>
          <p:cNvCxnSpPr>
            <a:cxnSpLocks/>
            <a:stCxn id="18" idx="0"/>
            <a:endCxn id="75" idx="6"/>
          </p:cNvCxnSpPr>
          <p:nvPr/>
        </p:nvCxnSpPr>
        <p:spPr>
          <a:xfrm rot="10800000" flipV="1">
            <a:off x="3183111" y="6006902"/>
            <a:ext cx="2903921" cy="39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86">
            <a:extLst>
              <a:ext uri="{FF2B5EF4-FFF2-40B4-BE49-F238E27FC236}">
                <a16:creationId xmlns:a16="http://schemas.microsoft.com/office/drawing/2014/main" id="{0FBD1788-2725-2143-B3D8-A96DF7F64025}"/>
              </a:ext>
            </a:extLst>
          </p:cNvPr>
          <p:cNvCxnSpPr>
            <a:cxnSpLocks/>
            <a:stCxn id="32" idx="0"/>
            <a:endCxn id="75" idx="6"/>
          </p:cNvCxnSpPr>
          <p:nvPr/>
        </p:nvCxnSpPr>
        <p:spPr>
          <a:xfrm rot="10800000" flipV="1">
            <a:off x="3183110" y="3054758"/>
            <a:ext cx="2932268" cy="334447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89">
            <a:extLst>
              <a:ext uri="{FF2B5EF4-FFF2-40B4-BE49-F238E27FC236}">
                <a16:creationId xmlns:a16="http://schemas.microsoft.com/office/drawing/2014/main" id="{CA1E43C1-E8C2-7844-AE38-1D96D866890F}"/>
              </a:ext>
            </a:extLst>
          </p:cNvPr>
          <p:cNvSpPr/>
          <p:nvPr/>
        </p:nvSpPr>
        <p:spPr>
          <a:xfrm>
            <a:off x="7369711" y="2669459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F0D0BA-A5B6-3D43-903D-5FC4BDB13487}"/>
              </a:ext>
            </a:extLst>
          </p:cNvPr>
          <p:cNvSpPr txBox="1"/>
          <p:nvPr/>
        </p:nvSpPr>
        <p:spPr>
          <a:xfrm>
            <a:off x="6200538" y="495323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8BCDE6-0B7A-8F4B-9A12-5BC7C5031B2E}"/>
              </a:ext>
            </a:extLst>
          </p:cNvPr>
          <p:cNvSpPr txBox="1"/>
          <p:nvPr/>
        </p:nvSpPr>
        <p:spPr>
          <a:xfrm>
            <a:off x="6268223" y="3520420"/>
            <a:ext cx="109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D815BE-2B15-9E42-A358-8436337BD96A}"/>
              </a:ext>
            </a:extLst>
          </p:cNvPr>
          <p:cNvSpPr txBox="1"/>
          <p:nvPr/>
        </p:nvSpPr>
        <p:spPr>
          <a:xfrm>
            <a:off x="6239648" y="2019321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Mngt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67F4B3-C1AA-A549-A8B4-2A3FF89E889C}"/>
              </a:ext>
            </a:extLst>
          </p:cNvPr>
          <p:cNvGrpSpPr/>
          <p:nvPr/>
        </p:nvGrpSpPr>
        <p:grpSpPr>
          <a:xfrm>
            <a:off x="1873443" y="2922859"/>
            <a:ext cx="2173702" cy="240931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CABC1AD-4534-A246-BBE0-866D06D956DD}"/>
                </a:ext>
              </a:extLst>
            </p:cNvPr>
            <p:cNvSpPr/>
            <p:nvPr/>
          </p:nvSpPr>
          <p:spPr>
            <a:xfrm rot="16200000">
              <a:off x="2787821" y="4254665"/>
              <a:ext cx="1502941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54484-1C2F-C546-9ABE-3719E597E349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474824-8C7D-2448-8EC3-59BE006D2681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80E75C-E39A-C649-B6A3-947518E866FA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EFA123-0FB9-8841-A342-D181CD745B13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339377-7233-0045-8C83-83E16251BA44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Rectangle: Rounded Corners 106">
            <a:extLst>
              <a:ext uri="{FF2B5EF4-FFF2-40B4-BE49-F238E27FC236}">
                <a16:creationId xmlns:a16="http://schemas.microsoft.com/office/drawing/2014/main" id="{AE5882D0-A555-0040-9C5A-D67B8A2EC1C3}"/>
              </a:ext>
            </a:extLst>
          </p:cNvPr>
          <p:cNvSpPr/>
          <p:nvPr/>
        </p:nvSpPr>
        <p:spPr>
          <a:xfrm>
            <a:off x="2766541" y="3001131"/>
            <a:ext cx="371475" cy="3948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107">
            <a:extLst>
              <a:ext uri="{FF2B5EF4-FFF2-40B4-BE49-F238E27FC236}">
                <a16:creationId xmlns:a16="http://schemas.microsoft.com/office/drawing/2014/main" id="{20027E57-E19D-6E42-BEC2-3AB55632762F}"/>
              </a:ext>
            </a:extLst>
          </p:cNvPr>
          <p:cNvSpPr/>
          <p:nvPr/>
        </p:nvSpPr>
        <p:spPr>
          <a:xfrm>
            <a:off x="3106285" y="3634874"/>
            <a:ext cx="371475" cy="394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108">
            <a:extLst>
              <a:ext uri="{FF2B5EF4-FFF2-40B4-BE49-F238E27FC236}">
                <a16:creationId xmlns:a16="http://schemas.microsoft.com/office/drawing/2014/main" id="{B05208F2-5F6D-7B41-BA6F-3499A48004B2}"/>
              </a:ext>
            </a:extLst>
          </p:cNvPr>
          <p:cNvSpPr/>
          <p:nvPr/>
        </p:nvSpPr>
        <p:spPr>
          <a:xfrm>
            <a:off x="2411494" y="3634874"/>
            <a:ext cx="371475" cy="394835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109">
            <a:extLst>
              <a:ext uri="{FF2B5EF4-FFF2-40B4-BE49-F238E27FC236}">
                <a16:creationId xmlns:a16="http://schemas.microsoft.com/office/drawing/2014/main" id="{59C29204-FAC4-1842-9CCD-8A9E2FA8056E}"/>
              </a:ext>
            </a:extLst>
          </p:cNvPr>
          <p:cNvSpPr/>
          <p:nvPr/>
        </p:nvSpPr>
        <p:spPr>
          <a:xfrm>
            <a:off x="3659462" y="3549425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: Rounded Corners 110">
            <a:extLst>
              <a:ext uri="{FF2B5EF4-FFF2-40B4-BE49-F238E27FC236}">
                <a16:creationId xmlns:a16="http://schemas.microsoft.com/office/drawing/2014/main" id="{600E0DE3-054B-8D4C-AECF-7ECE1A0D2AFE}"/>
              </a:ext>
            </a:extLst>
          </p:cNvPr>
          <p:cNvSpPr/>
          <p:nvPr/>
        </p:nvSpPr>
        <p:spPr>
          <a:xfrm>
            <a:off x="3659462" y="3718564"/>
            <a:ext cx="120984" cy="1285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: Rounded Corners 111">
            <a:extLst>
              <a:ext uri="{FF2B5EF4-FFF2-40B4-BE49-F238E27FC236}">
                <a16:creationId xmlns:a16="http://schemas.microsoft.com/office/drawing/2014/main" id="{F4E32500-4FA5-6D42-B40F-C41002F42636}"/>
              </a:ext>
            </a:extLst>
          </p:cNvPr>
          <p:cNvSpPr/>
          <p:nvPr/>
        </p:nvSpPr>
        <p:spPr>
          <a:xfrm>
            <a:off x="3659462" y="3875965"/>
            <a:ext cx="120984" cy="1285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: Rounded Corners 112">
            <a:extLst>
              <a:ext uri="{FF2B5EF4-FFF2-40B4-BE49-F238E27FC236}">
                <a16:creationId xmlns:a16="http://schemas.microsoft.com/office/drawing/2014/main" id="{9B72D8E1-FFD3-9148-9476-483EE503A56D}"/>
              </a:ext>
            </a:extLst>
          </p:cNvPr>
          <p:cNvSpPr/>
          <p:nvPr/>
        </p:nvSpPr>
        <p:spPr>
          <a:xfrm>
            <a:off x="3811862" y="3701825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: Rounded Corners 114">
            <a:extLst>
              <a:ext uri="{FF2B5EF4-FFF2-40B4-BE49-F238E27FC236}">
                <a16:creationId xmlns:a16="http://schemas.microsoft.com/office/drawing/2014/main" id="{AED22A0F-C82F-7E44-B805-831C53531BCD}"/>
              </a:ext>
            </a:extLst>
          </p:cNvPr>
          <p:cNvSpPr/>
          <p:nvPr/>
        </p:nvSpPr>
        <p:spPr>
          <a:xfrm>
            <a:off x="3627838" y="2998179"/>
            <a:ext cx="336424" cy="3948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29FF5FF-FCFD-634A-BC48-757C52DA7E02}"/>
              </a:ext>
            </a:extLst>
          </p:cNvPr>
          <p:cNvCxnSpPr>
            <a:cxnSpLocks/>
          </p:cNvCxnSpPr>
          <p:nvPr/>
        </p:nvCxnSpPr>
        <p:spPr>
          <a:xfrm flipH="1" flipV="1">
            <a:off x="1755808" y="2350785"/>
            <a:ext cx="2006" cy="450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17">
            <a:extLst>
              <a:ext uri="{FF2B5EF4-FFF2-40B4-BE49-F238E27FC236}">
                <a16:creationId xmlns:a16="http://schemas.microsoft.com/office/drawing/2014/main" id="{44340F2E-0B24-0446-8D55-8BC8D0026B6E}"/>
              </a:ext>
            </a:extLst>
          </p:cNvPr>
          <p:cNvSpPr/>
          <p:nvPr/>
        </p:nvSpPr>
        <p:spPr>
          <a:xfrm>
            <a:off x="7321357" y="5604719"/>
            <a:ext cx="120984" cy="128592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377025-A01A-8446-84C2-80128FC09BDF}"/>
              </a:ext>
            </a:extLst>
          </p:cNvPr>
          <p:cNvGrpSpPr/>
          <p:nvPr/>
        </p:nvGrpSpPr>
        <p:grpSpPr>
          <a:xfrm>
            <a:off x="6113407" y="766401"/>
            <a:ext cx="1415719" cy="1141967"/>
            <a:chOff x="3328740" y="2807371"/>
            <a:chExt cx="2173702" cy="2409317"/>
          </a:xfrm>
          <a:solidFill>
            <a:schemeClr val="bg1">
              <a:lumMod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A037EA-F88F-844D-9D17-4DDB2C609F3D}"/>
                </a:ext>
              </a:extLst>
            </p:cNvPr>
            <p:cNvSpPr/>
            <p:nvPr/>
          </p:nvSpPr>
          <p:spPr>
            <a:xfrm rot="16200000">
              <a:off x="2641938" y="4108782"/>
              <a:ext cx="1794708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89BB94-2E9E-CF40-A6A1-C94315AE210A}"/>
                </a:ext>
              </a:extLst>
            </p:cNvPr>
            <p:cNvSpPr/>
            <p:nvPr/>
          </p:nvSpPr>
          <p:spPr>
            <a:xfrm>
              <a:off x="3789948" y="403659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 &amp; Transport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B85AA4-72EC-FF40-A1FA-3E32D02925BA}"/>
                </a:ext>
              </a:extLst>
            </p:cNvPr>
            <p:cNvSpPr/>
            <p:nvPr/>
          </p:nvSpPr>
          <p:spPr>
            <a:xfrm>
              <a:off x="3789948" y="465120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Access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C6CC1DE-6994-AF42-B0E1-38D401E64451}"/>
                </a:ext>
              </a:extLst>
            </p:cNvPr>
            <p:cNvSpPr/>
            <p:nvPr/>
          </p:nvSpPr>
          <p:spPr>
            <a:xfrm>
              <a:off x="3789948" y="3421982"/>
              <a:ext cx="1251283" cy="5654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Facilities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2BFD9EE-EF75-D145-8E54-444021656A0B}"/>
                </a:ext>
              </a:extLst>
            </p:cNvPr>
            <p:cNvSpPr/>
            <p:nvPr/>
          </p:nvSpPr>
          <p:spPr>
            <a:xfrm rot="16200000">
              <a:off x="4394536" y="4108783"/>
              <a:ext cx="1794706" cy="4211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Security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01EC049-CDAA-DD44-BAA0-FA76584205EB}"/>
                </a:ext>
              </a:extLst>
            </p:cNvPr>
            <p:cNvSpPr/>
            <p:nvPr/>
          </p:nvSpPr>
          <p:spPr>
            <a:xfrm>
              <a:off x="3328740" y="2807371"/>
              <a:ext cx="2173702" cy="565486"/>
            </a:xfrm>
            <a:prstGeom prst="rect">
              <a:avLst/>
            </a:prstGeom>
            <a:solidFill>
              <a:srgbClr val="ED7D3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Applications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A79CDA6B-3738-5949-8962-FED19D260640}"/>
              </a:ext>
            </a:extLst>
          </p:cNvPr>
          <p:cNvSpPr txBox="1"/>
          <p:nvPr/>
        </p:nvSpPr>
        <p:spPr>
          <a:xfrm>
            <a:off x="6323686" y="447602"/>
            <a:ext cx="98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CV/C-ITS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: Rounded Corners 127">
            <a:extLst>
              <a:ext uri="{FF2B5EF4-FFF2-40B4-BE49-F238E27FC236}">
                <a16:creationId xmlns:a16="http://schemas.microsoft.com/office/drawing/2014/main" id="{13C1591E-DFCD-3B42-8091-AEFF51AD68F0}"/>
              </a:ext>
            </a:extLst>
          </p:cNvPr>
          <p:cNvSpPr/>
          <p:nvPr/>
        </p:nvSpPr>
        <p:spPr>
          <a:xfrm>
            <a:off x="7347292" y="1091093"/>
            <a:ext cx="120984" cy="1285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: Rounded Corners 128">
            <a:extLst>
              <a:ext uri="{FF2B5EF4-FFF2-40B4-BE49-F238E27FC236}">
                <a16:creationId xmlns:a16="http://schemas.microsoft.com/office/drawing/2014/main" id="{1BA6F10D-ECCD-A545-B249-BA6224CFF45C}"/>
              </a:ext>
            </a:extLst>
          </p:cNvPr>
          <p:cNvSpPr/>
          <p:nvPr/>
        </p:nvSpPr>
        <p:spPr>
          <a:xfrm>
            <a:off x="7358868" y="4160806"/>
            <a:ext cx="120984" cy="128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Connector: Elbow 130">
            <a:extLst>
              <a:ext uri="{FF2B5EF4-FFF2-40B4-BE49-F238E27FC236}">
                <a16:creationId xmlns:a16="http://schemas.microsoft.com/office/drawing/2014/main" id="{0B5D146B-6A35-BE49-BF34-6779063796F1}"/>
              </a:ext>
            </a:extLst>
          </p:cNvPr>
          <p:cNvCxnSpPr>
            <a:cxnSpLocks/>
            <a:stCxn id="63" idx="0"/>
            <a:endCxn id="75" idx="6"/>
          </p:cNvCxnSpPr>
          <p:nvPr/>
        </p:nvCxnSpPr>
        <p:spPr>
          <a:xfrm rot="10800000" flipV="1">
            <a:off x="3183110" y="1483040"/>
            <a:ext cx="2930298" cy="49161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D0859B8-6D12-5648-80EE-CFE9E6AF1EE4}"/>
              </a:ext>
            </a:extLst>
          </p:cNvPr>
          <p:cNvSpPr/>
          <p:nvPr/>
        </p:nvSpPr>
        <p:spPr>
          <a:xfrm>
            <a:off x="2721446" y="6257088"/>
            <a:ext cx="461664" cy="28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8FC997-9ED3-4A47-97F5-7C3CAABB456E}"/>
              </a:ext>
            </a:extLst>
          </p:cNvPr>
          <p:cNvCxnSpPr>
            <a:cxnSpLocks/>
          </p:cNvCxnSpPr>
          <p:nvPr/>
        </p:nvCxnSpPr>
        <p:spPr>
          <a:xfrm flipV="1">
            <a:off x="1747081" y="2780106"/>
            <a:ext cx="2006" cy="301326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4BC003D1-75CE-F74B-9AB8-3396FA7FB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0624" y="3034158"/>
            <a:ext cx="1159126" cy="115912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1578395-884D-CA4E-97FA-D6E2C6160C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6" y="2488729"/>
            <a:ext cx="1663693" cy="1047996"/>
          </a:xfrm>
          <a:prstGeom prst="rect">
            <a:avLst/>
          </a:prstGeom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98D11F6-1937-5C40-A838-4366AA628718}"/>
              </a:ext>
            </a:extLst>
          </p:cNvPr>
          <p:cNvCxnSpPr>
            <a:cxnSpLocks/>
          </p:cNvCxnSpPr>
          <p:nvPr/>
        </p:nvCxnSpPr>
        <p:spPr>
          <a:xfrm flipH="1" flipV="1">
            <a:off x="10045700" y="3054758"/>
            <a:ext cx="1066800" cy="33825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C09204-570D-6A44-818E-22C51B55F505}"/>
              </a:ext>
            </a:extLst>
          </p:cNvPr>
          <p:cNvSpPr txBox="1"/>
          <p:nvPr/>
        </p:nvSpPr>
        <p:spPr>
          <a:xfrm>
            <a:off x="10475787" y="2146095"/>
            <a:ext cx="914400" cy="522947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Policy</a:t>
            </a:r>
            <a:endParaRPr lang="en-US" sz="3600" dirty="0">
              <a:solidFill>
                <a:srgbClr val="00B050">
                  <a:alpha val="50000"/>
                </a:srgbClr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D970E9-CCF5-D14D-A9A9-873F2E4AF210}"/>
              </a:ext>
            </a:extLst>
          </p:cNvPr>
          <p:cNvCxnSpPr>
            <a:cxnSpLocks/>
          </p:cNvCxnSpPr>
          <p:nvPr/>
        </p:nvCxnSpPr>
        <p:spPr>
          <a:xfrm>
            <a:off x="7658100" y="2754793"/>
            <a:ext cx="1206500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205180-CA59-A34D-BDA4-8B17EFA474C2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3145633"/>
            <a:ext cx="1816100" cy="1107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3">
            <a:extLst>
              <a:ext uri="{FF2B5EF4-FFF2-40B4-BE49-F238E27FC236}">
                <a16:creationId xmlns:a16="http://schemas.microsoft.com/office/drawing/2014/main" id="{8D6F2292-07B5-FA4F-8AEF-6824E7B4F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41374"/>
            <a:ext cx="5651064" cy="1509495"/>
          </a:xfrm>
        </p:spPr>
        <p:txBody>
          <a:bodyPr/>
          <a:lstStyle/>
          <a:p>
            <a:r>
              <a:rPr lang="en-US" sz="4000" dirty="0"/>
              <a:t>Security: Authentication / Authorization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239F8-A004-4540-8539-CED692D5052C}"/>
              </a:ext>
            </a:extLst>
          </p:cNvPr>
          <p:cNvSpPr txBox="1"/>
          <p:nvPr/>
        </p:nvSpPr>
        <p:spPr>
          <a:xfrm>
            <a:off x="-711200" y="2159000"/>
            <a:ext cx="0" cy="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 fontScale="25000" lnSpcReduction="20000"/>
          </a:bodyPr>
          <a:lstStyle/>
          <a:p>
            <a:pPr algn="ctr"/>
            <a:endParaRPr lang="en-US" sz="4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A93D9-C94B-ED47-963A-3ED272FE15D4}"/>
              </a:ext>
            </a:extLst>
          </p:cNvPr>
          <p:cNvSpPr/>
          <p:nvPr/>
        </p:nvSpPr>
        <p:spPr>
          <a:xfrm>
            <a:off x="4393414" y="852543"/>
            <a:ext cx="1677545" cy="55466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91F749-5827-194C-9F8F-FE7B45034E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728" y="3718564"/>
            <a:ext cx="1683855" cy="1060696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FCB36C7-5BB4-4B42-BBBF-23BE9D06F669}"/>
              </a:ext>
            </a:extLst>
          </p:cNvPr>
          <p:cNvCxnSpPr>
            <a:cxnSpLocks/>
          </p:cNvCxnSpPr>
          <p:nvPr/>
        </p:nvCxnSpPr>
        <p:spPr>
          <a:xfrm flipH="1">
            <a:off x="10113916" y="3839219"/>
            <a:ext cx="696707" cy="354065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14FF7C7-91E6-B24D-81B8-AA3674A4614E}"/>
              </a:ext>
            </a:extLst>
          </p:cNvPr>
          <p:cNvSpPr txBox="1"/>
          <p:nvPr/>
        </p:nvSpPr>
        <p:spPr>
          <a:xfrm>
            <a:off x="7747386" y="1521888"/>
            <a:ext cx="1753502" cy="12165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Valid fleet </a:t>
            </a:r>
          </a:p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management </a:t>
            </a:r>
          </a:p>
          <a:p>
            <a:r>
              <a:rPr lang="en-US" sz="2400" dirty="0">
                <a:solidFill>
                  <a:srgbClr val="00B050">
                    <a:alpha val="50000"/>
                  </a:srgbClr>
                </a:solidFill>
              </a:rPr>
              <a:t>device</a:t>
            </a:r>
            <a:endParaRPr lang="en-US" sz="3600" dirty="0">
              <a:solidFill>
                <a:srgbClr val="00B050">
                  <a:alpha val="50000"/>
                </a:srgbClr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F42934-F310-F341-B204-6525158A2E1E}"/>
              </a:ext>
            </a:extLst>
          </p:cNvPr>
          <p:cNvCxnSpPr>
            <a:cxnSpLocks/>
          </p:cNvCxnSpPr>
          <p:nvPr/>
        </p:nvCxnSpPr>
        <p:spPr>
          <a:xfrm flipH="1" flipV="1">
            <a:off x="7570544" y="3393014"/>
            <a:ext cx="1257275" cy="118769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2FD049C-4DA7-5940-B922-2FC3D8B0E02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634044" y="3253314"/>
            <a:ext cx="1257275" cy="118769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F57B51A-BBF0-F746-8AEC-B9E1FAA6FD70}"/>
              </a:ext>
            </a:extLst>
          </p:cNvPr>
          <p:cNvSpPr txBox="1"/>
          <p:nvPr/>
        </p:nvSpPr>
        <p:spPr>
          <a:xfrm>
            <a:off x="7924569" y="4779260"/>
            <a:ext cx="1753502" cy="50216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/>
          <a:p>
            <a:r>
              <a:rPr lang="en-US" sz="2400" dirty="0">
                <a:solidFill>
                  <a:schemeClr val="tx1">
                    <a:alpha val="50000"/>
                  </a:schemeClr>
                </a:solidFill>
              </a:rPr>
              <a:t>Ownership</a:t>
            </a:r>
            <a:endParaRPr lang="en-US" sz="3600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95B7135B-474A-CF44-B9D2-1EE93548A17D}"/>
              </a:ext>
            </a:extLst>
          </p:cNvPr>
          <p:cNvSpPr/>
          <p:nvPr/>
        </p:nvSpPr>
        <p:spPr>
          <a:xfrm>
            <a:off x="3071001" y="1757445"/>
            <a:ext cx="2997200" cy="116088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7200" h="1160882">
                <a:moveTo>
                  <a:pt x="2997200" y="563982"/>
                </a:moveTo>
                <a:cubicBezTo>
                  <a:pt x="2742141" y="65507"/>
                  <a:pt x="2074333" y="-68901"/>
                  <a:pt x="1574800" y="30582"/>
                </a:cubicBezTo>
                <a:cubicBezTo>
                  <a:pt x="1075267" y="130065"/>
                  <a:pt x="419100" y="716382"/>
                  <a:pt x="0" y="116088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6E2A474A-1F16-2546-9789-83B8E278C08A}"/>
              </a:ext>
            </a:extLst>
          </p:cNvPr>
          <p:cNvSpPr/>
          <p:nvPr/>
        </p:nvSpPr>
        <p:spPr>
          <a:xfrm>
            <a:off x="3171884" y="2231910"/>
            <a:ext cx="2933700" cy="826432"/>
          </a:xfrm>
          <a:custGeom>
            <a:avLst/>
            <a:gdLst>
              <a:gd name="connsiteX0" fmla="*/ 2197100 w 2197100"/>
              <a:gd name="connsiteY0" fmla="*/ 0 h 2019300"/>
              <a:gd name="connsiteX1" fmla="*/ 965200 w 2197100"/>
              <a:gd name="connsiteY1" fmla="*/ 406400 h 2019300"/>
              <a:gd name="connsiteX2" fmla="*/ 0 w 2197100"/>
              <a:gd name="connsiteY2" fmla="*/ 2019300 h 2019300"/>
              <a:gd name="connsiteX3" fmla="*/ 0 w 2197100"/>
              <a:gd name="connsiteY3" fmla="*/ 2019300 h 2019300"/>
              <a:gd name="connsiteX0" fmla="*/ 2197100 w 2197100"/>
              <a:gd name="connsiteY0" fmla="*/ 514371 h 2533671"/>
              <a:gd name="connsiteX1" fmla="*/ 1473200 w 2197100"/>
              <a:gd name="connsiteY1" fmla="*/ 82571 h 2533671"/>
              <a:gd name="connsiteX2" fmla="*/ 0 w 2197100"/>
              <a:gd name="connsiteY2" fmla="*/ 2533671 h 2533671"/>
              <a:gd name="connsiteX3" fmla="*/ 0 w 2197100"/>
              <a:gd name="connsiteY3" fmla="*/ 2533671 h 2533671"/>
              <a:gd name="connsiteX0" fmla="*/ 2197100 w 2197100"/>
              <a:gd name="connsiteY0" fmla="*/ 581229 h 2600529"/>
              <a:gd name="connsiteX1" fmla="*/ 1473200 w 2197100"/>
              <a:gd name="connsiteY1" fmla="*/ 149429 h 2600529"/>
              <a:gd name="connsiteX2" fmla="*/ 0 w 2197100"/>
              <a:gd name="connsiteY2" fmla="*/ 2600529 h 2600529"/>
              <a:gd name="connsiteX3" fmla="*/ 0 w 2197100"/>
              <a:gd name="connsiteY3" fmla="*/ 2600529 h 2600529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3" fmla="*/ 0 w 2235200"/>
              <a:gd name="connsiteY3" fmla="*/ 2643380 h 2643380"/>
              <a:gd name="connsiteX0" fmla="*/ 3276600 w 3276600"/>
              <a:gd name="connsiteY0" fmla="*/ 497080 h 2892668"/>
              <a:gd name="connsiteX1" fmla="*/ 2514600 w 3276600"/>
              <a:gd name="connsiteY1" fmla="*/ 192280 h 2892668"/>
              <a:gd name="connsiteX2" fmla="*/ 1041400 w 3276600"/>
              <a:gd name="connsiteY2" fmla="*/ 2643380 h 2892668"/>
              <a:gd name="connsiteX3" fmla="*/ 0 w 3276600"/>
              <a:gd name="connsiteY3" fmla="*/ 2859280 h 2892668"/>
              <a:gd name="connsiteX0" fmla="*/ 2235200 w 2235200"/>
              <a:gd name="connsiteY0" fmla="*/ 497080 h 2643380"/>
              <a:gd name="connsiteX1" fmla="*/ 1473200 w 2235200"/>
              <a:gd name="connsiteY1" fmla="*/ 192280 h 2643380"/>
              <a:gd name="connsiteX2" fmla="*/ 0 w 2235200"/>
              <a:gd name="connsiteY2" fmla="*/ 2643380 h 2643380"/>
              <a:gd name="connsiteX0" fmla="*/ 2222500 w 2222500"/>
              <a:gd name="connsiteY0" fmla="*/ 381318 h 940118"/>
              <a:gd name="connsiteX1" fmla="*/ 1460500 w 2222500"/>
              <a:gd name="connsiteY1" fmla="*/ 76518 h 940118"/>
              <a:gd name="connsiteX2" fmla="*/ 0 w 2222500"/>
              <a:gd name="connsiteY2" fmla="*/ 940118 h 940118"/>
              <a:gd name="connsiteX0" fmla="*/ 2222500 w 2222500"/>
              <a:gd name="connsiteY0" fmla="*/ 596181 h 1154981"/>
              <a:gd name="connsiteX1" fmla="*/ 1574800 w 2222500"/>
              <a:gd name="connsiteY1" fmla="*/ 24681 h 1154981"/>
              <a:gd name="connsiteX2" fmla="*/ 0 w 2222500"/>
              <a:gd name="connsiteY2" fmla="*/ 1154981 h 1154981"/>
              <a:gd name="connsiteX0" fmla="*/ 2997200 w 2997200"/>
              <a:gd name="connsiteY0" fmla="*/ 563982 h 1160882"/>
              <a:gd name="connsiteX1" fmla="*/ 1574800 w 2997200"/>
              <a:gd name="connsiteY1" fmla="*/ 30582 h 1160882"/>
              <a:gd name="connsiteX2" fmla="*/ 0 w 2997200"/>
              <a:gd name="connsiteY2" fmla="*/ 1160882 h 1160882"/>
              <a:gd name="connsiteX0" fmla="*/ 2933700 w 2933700"/>
              <a:gd name="connsiteY0" fmla="*/ 596182 h 1154982"/>
              <a:gd name="connsiteX1" fmla="*/ 1574800 w 2933700"/>
              <a:gd name="connsiteY1" fmla="*/ 24682 h 1154982"/>
              <a:gd name="connsiteX2" fmla="*/ 0 w 2933700"/>
              <a:gd name="connsiteY2" fmla="*/ 1154982 h 1154982"/>
              <a:gd name="connsiteX0" fmla="*/ 2933700 w 2933700"/>
              <a:gd name="connsiteY0" fmla="*/ 323454 h 882254"/>
              <a:gd name="connsiteX1" fmla="*/ 1511300 w 2933700"/>
              <a:gd name="connsiteY1" fmla="*/ 120254 h 882254"/>
              <a:gd name="connsiteX2" fmla="*/ 0 w 2933700"/>
              <a:gd name="connsiteY2" fmla="*/ 882254 h 882254"/>
              <a:gd name="connsiteX0" fmla="*/ 2933700 w 2933700"/>
              <a:gd name="connsiteY0" fmla="*/ 283318 h 842118"/>
              <a:gd name="connsiteX1" fmla="*/ 1511300 w 2933700"/>
              <a:gd name="connsiteY1" fmla="*/ 80118 h 842118"/>
              <a:gd name="connsiteX2" fmla="*/ 0 w 2933700"/>
              <a:gd name="connsiteY2" fmla="*/ 842118 h 842118"/>
              <a:gd name="connsiteX0" fmla="*/ 2933700 w 2933700"/>
              <a:gd name="connsiteY0" fmla="*/ 267632 h 826432"/>
              <a:gd name="connsiteX1" fmla="*/ 1511300 w 2933700"/>
              <a:gd name="connsiteY1" fmla="*/ 64432 h 826432"/>
              <a:gd name="connsiteX2" fmla="*/ 0 w 2933700"/>
              <a:gd name="connsiteY2" fmla="*/ 826432 h 82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26432">
                <a:moveTo>
                  <a:pt x="2933700" y="267632"/>
                </a:moveTo>
                <a:cubicBezTo>
                  <a:pt x="2373841" y="-116543"/>
                  <a:pt x="2000250" y="9399"/>
                  <a:pt x="1511300" y="64432"/>
                </a:cubicBezTo>
                <a:cubicBezTo>
                  <a:pt x="1022350" y="119465"/>
                  <a:pt x="419100" y="381932"/>
                  <a:pt x="0" y="82643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Callout 98">
            <a:extLst>
              <a:ext uri="{FF2B5EF4-FFF2-40B4-BE49-F238E27FC236}">
                <a16:creationId xmlns:a16="http://schemas.microsoft.com/office/drawing/2014/main" id="{601F6EEE-5158-6B49-AF3A-D9D638FF861D}"/>
              </a:ext>
            </a:extLst>
          </p:cNvPr>
          <p:cNvSpPr/>
          <p:nvPr/>
        </p:nvSpPr>
        <p:spPr>
          <a:xfrm>
            <a:off x="3780446" y="125469"/>
            <a:ext cx="2026056" cy="1238246"/>
          </a:xfrm>
          <a:prstGeom prst="wedgeEllipseCallout">
            <a:avLst>
              <a:gd name="adj1" fmla="val -1690"/>
              <a:gd name="adj2" fmla="val 77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have a Fleet Management certificate</a:t>
            </a:r>
          </a:p>
        </p:txBody>
      </p:sp>
      <p:sp>
        <p:nvSpPr>
          <p:cNvPr id="100" name="Oval Callout 99">
            <a:extLst>
              <a:ext uri="{FF2B5EF4-FFF2-40B4-BE49-F238E27FC236}">
                <a16:creationId xmlns:a16="http://schemas.microsoft.com/office/drawing/2014/main" id="{5C8EA0B9-35A2-D943-AE54-21498DB0D212}"/>
              </a:ext>
            </a:extLst>
          </p:cNvPr>
          <p:cNvSpPr/>
          <p:nvPr/>
        </p:nvSpPr>
        <p:spPr>
          <a:xfrm>
            <a:off x="5943735" y="646781"/>
            <a:ext cx="2026056" cy="1238246"/>
          </a:xfrm>
          <a:prstGeom prst="wedgeEllipseCallout">
            <a:avLst>
              <a:gd name="adj1" fmla="val -74403"/>
              <a:gd name="adj2" fmla="val 78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owned by the right fleet owner</a:t>
            </a:r>
          </a:p>
        </p:txBody>
      </p:sp>
    </p:spTree>
    <p:extLst>
      <p:ext uri="{BB962C8B-B14F-4D97-AF65-F5344CB8AC3E}">
        <p14:creationId xmlns:p14="http://schemas.microsoft.com/office/powerpoint/2010/main" val="380373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1431</Words>
  <Application>Microsoft Office PowerPoint</Application>
  <PresentationFormat>Widescreen</PresentationFormat>
  <Paragraphs>585</Paragraphs>
  <Slides>21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Wingdings</vt:lpstr>
      <vt:lpstr>Office Theme</vt:lpstr>
      <vt:lpstr>Visio</vt:lpstr>
      <vt:lpstr>Microsoft Visio Drawing</vt:lpstr>
      <vt:lpstr>How ISO 21217 works</vt:lpstr>
      <vt:lpstr>The basic situation</vt:lpstr>
      <vt:lpstr>Example: Multiple after-market services using OEM installed SVI</vt:lpstr>
      <vt:lpstr>Security: Authentication / Authorization</vt:lpstr>
      <vt:lpstr>PowerPoint Presentation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Security: Authentication / Authorization</vt:lpstr>
      <vt:lpstr>ISO 21177</vt:lpstr>
      <vt:lpstr>Requirements</vt:lpstr>
      <vt:lpstr>Requirements</vt:lpstr>
      <vt:lpstr>Requirements</vt:lpstr>
      <vt:lpstr>Requirements</vt:lpstr>
      <vt:lpstr>Requirements</vt:lpstr>
      <vt:lpstr>Security: Authentication / Authorization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AVPS and Security</dc:title>
  <dc:creator/>
  <cp:lastModifiedBy>Bob Williams</cp:lastModifiedBy>
  <cp:revision>6</cp:revision>
  <dcterms:created xsi:type="dcterms:W3CDTF">2019-08-05T08:12:40Z</dcterms:created>
  <dcterms:modified xsi:type="dcterms:W3CDTF">2019-11-13T15:19:39Z</dcterms:modified>
</cp:coreProperties>
</file>