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5" r:id="rId4"/>
    <p:sldId id="277" r:id="rId5"/>
    <p:sldId id="276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singer Julia" initials="EJ" lastIdx="2" clrIdx="0">
    <p:extLst>
      <p:ext uri="{19B8F6BF-5375-455C-9EA6-DF929625EA0E}">
        <p15:presenceInfo xmlns:p15="http://schemas.microsoft.com/office/powerpoint/2012/main" userId="Elsinger Jul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EFEF"/>
    <a:srgbClr val="D9D9D9"/>
    <a:srgbClr val="5191CE"/>
    <a:srgbClr val="5497D6"/>
    <a:srgbClr val="1F9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3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C72F9-254E-4527-8A5A-BC4A8589A6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BDD7AA-223E-4438-BF10-BFD2B04EF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DEDBC-94C0-4621-8E86-E04224A55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324762-9DC1-429B-9071-AC50268BA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632AF-F230-4510-8127-1EC76B69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76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BE588-DBA2-40FF-9918-EC1ABBF9C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935038-A4B7-41E6-B15A-221F28402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2AB3B-9672-40E7-8F5A-4EC97680F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4C5AF-8FA7-42FD-A9D8-BF8CA2CEE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ADCD6-BDE1-422F-AF9D-6048E5B01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00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D7471F-0F8D-4DA9-8784-9E61C8415A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E458C0-66A4-4560-9FF8-BDDBB4A90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08940-130A-4279-8170-3A910F56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509EF1-EE62-4BC4-96C9-F21B4AA9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AAED0-B513-4EFC-9E92-E5C1017C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2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BA676-9B0D-47B4-AAA9-9D94ADA6F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C897BC-8C22-47E7-A937-800B3718D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B9E07-D9FD-41E8-958E-D82B7A6C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55A85-C93B-4390-9553-7E0096C50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E3120D-27BC-43DC-883B-9742126C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34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BB41D-6EBF-4B11-9506-9DF05E9EA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BF6722-202F-4C9C-B5E3-D64B3EE9A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EFD8A-6710-43F2-B4B5-AAA125421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CE5800-6840-4EBE-9E51-6A4A44453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38E03-0413-4D9C-B5D0-E47820DC2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43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A9909-FEC9-4D30-B681-53A6D7071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E3121-AC23-478B-8436-73C5A262A8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2ACCB-B490-4A32-991B-9C4BAAABD6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7A5211-9435-4A33-82AB-5773E37D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42E3E-9D5F-4001-B198-5D8BA32FC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6D70A-1BC2-49C4-83C9-DFA47978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4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7C813-C83F-4359-B93B-45BBE325B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B88E3A-BAAA-47B2-AD17-11B64BE5A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713CE0-3CF7-4417-9888-8F03F0574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D6B742-1C6D-4C43-9B66-0BF3526E91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A2E07A-3E3B-4C15-B3F6-211B8CAA6F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0CF602-1E56-49FC-B200-DB942405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C3092-6AA4-4130-BB36-EE548A786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2D3A93-FAD1-4E7C-AC89-E8D7DE1BB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017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4F15-C967-4F25-A5D2-F85503D37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9EFC3-CD75-49B8-A4B1-8AEF9A845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1AEC7-AF55-4112-A2C8-F48EB3B0B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DCBC90-2ABE-402C-ACFF-84DF4F451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1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73783-005A-4583-B283-C31762AB7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FA077B-6445-4656-BB61-638E6E26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822E1-8242-4B1E-B2F7-3DF85914C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6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1F42A-EC83-403D-A1AD-81251D206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A0711-1A0D-4890-8B2F-87C6E71748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2E2141-F115-49F0-9A81-5282819EB3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3A0CF-AF3A-4D11-A8FF-DC559EDCD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570B8A-5C82-48A3-9DA2-912C42189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18541-8B31-4B56-A390-83B31AAFD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5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FED7-C7F9-45DF-87E2-7D9747B2E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C6C56A-49BF-4A72-9D96-5F7C60664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2EACD0-BEEA-422C-9085-4C30D77127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9B6E80-89DF-4C28-B824-6AED5B49D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5D408-9FD6-4D8A-8B7C-20E55956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274C9-36BE-498E-AB21-1680CB2C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0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67486E-ABB4-4586-84E5-DB98B4FEA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E8945A-D010-429F-918C-DD75A14D0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02D49-AA57-4AEE-BC17-2BB32DAF8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D5000-DC31-4129-B81A-C1C9E9F0B764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59B97-9596-4BC1-BD60-C8A809078E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79608-17F4-4C01-B4F4-6EE5B3CE0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F315C-77BC-49F6-86CA-06F2BE8CA9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07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>
            <a:extLst>
              <a:ext uri="{FF2B5EF4-FFF2-40B4-BE49-F238E27FC236}">
                <a16:creationId xmlns:a16="http://schemas.microsoft.com/office/drawing/2014/main" id="{991F066A-6560-459F-9D05-0663BCF19548}"/>
              </a:ext>
            </a:extLst>
          </p:cNvPr>
          <p:cNvSpPr/>
          <p:nvPr/>
        </p:nvSpPr>
        <p:spPr>
          <a:xfrm>
            <a:off x="7315200" y="5687735"/>
            <a:ext cx="4876800" cy="1170265"/>
          </a:xfrm>
          <a:prstGeom prst="rect">
            <a:avLst/>
          </a:prstGeom>
          <a:gradFill flip="none" rotWithShape="1">
            <a:gsLst>
              <a:gs pos="55000">
                <a:schemeClr val="accent3">
                  <a:lumMod val="5000"/>
                  <a:lumOff val="95000"/>
                </a:schemeClr>
              </a:gs>
              <a:gs pos="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2773C8F-52BA-41CC-B782-9E6220FBD446}"/>
              </a:ext>
            </a:extLst>
          </p:cNvPr>
          <p:cNvGrpSpPr/>
          <p:nvPr/>
        </p:nvGrpSpPr>
        <p:grpSpPr>
          <a:xfrm flipV="1">
            <a:off x="7315200" y="5528158"/>
            <a:ext cx="4876800" cy="130085"/>
            <a:chOff x="0" y="1472506"/>
            <a:chExt cx="9601200" cy="257953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C11838D-88CA-400C-87BE-129835ECE883}"/>
                </a:ext>
              </a:extLst>
            </p:cNvPr>
            <p:cNvSpPr/>
            <p:nvPr/>
          </p:nvSpPr>
          <p:spPr>
            <a:xfrm>
              <a:off x="0" y="1472506"/>
              <a:ext cx="9601200" cy="257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7FC700D7-AFE7-4F58-A589-BB166478BF57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8" y="1395274"/>
              <a:chExt cx="9611247" cy="142344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D5E36C3-0882-4DC7-B240-FDE926E37534}"/>
                  </a:ext>
                </a:extLst>
              </p:cNvPr>
              <p:cNvSpPr/>
              <p:nvPr/>
            </p:nvSpPr>
            <p:spPr>
              <a:xfrm>
                <a:off x="-10048" y="1402000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391C2F2B-2787-42AE-B44B-CC30BBD5E176}"/>
                  </a:ext>
                </a:extLst>
              </p:cNvPr>
              <p:cNvSpPr/>
              <p:nvPr/>
            </p:nvSpPr>
            <p:spPr>
              <a:xfrm>
                <a:off x="599026" y="1399408"/>
                <a:ext cx="489986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562A003-0CC0-44A4-8999-E7624A39BFC0}"/>
                  </a:ext>
                </a:extLst>
              </p:cNvPr>
              <p:cNvSpPr/>
              <p:nvPr/>
            </p:nvSpPr>
            <p:spPr>
              <a:xfrm>
                <a:off x="1166753" y="1397808"/>
                <a:ext cx="489986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CD5A7A3-7517-45FB-950E-C62393FA3C76}"/>
                  </a:ext>
                </a:extLst>
              </p:cNvPr>
              <p:cNvSpPr/>
              <p:nvPr/>
            </p:nvSpPr>
            <p:spPr>
              <a:xfrm>
                <a:off x="1744316" y="1397808"/>
                <a:ext cx="489986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8306CB71-0937-457C-81FF-F7EB6639D017}"/>
                  </a:ext>
                </a:extLst>
              </p:cNvPr>
              <p:cNvSpPr/>
              <p:nvPr/>
            </p:nvSpPr>
            <p:spPr>
              <a:xfrm>
                <a:off x="2320550" y="1396592"/>
                <a:ext cx="489986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D2B9A64-6AC9-4FD0-B397-6C1A9A6BE5BA}"/>
                  </a:ext>
                </a:extLst>
              </p:cNvPr>
              <p:cNvSpPr/>
              <p:nvPr/>
            </p:nvSpPr>
            <p:spPr>
              <a:xfrm>
                <a:off x="2894090" y="1397808"/>
                <a:ext cx="489986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941A25D-45A3-449E-BB25-5D5B1A9FED18}"/>
                  </a:ext>
                </a:extLst>
              </p:cNvPr>
              <p:cNvSpPr/>
              <p:nvPr/>
            </p:nvSpPr>
            <p:spPr>
              <a:xfrm>
                <a:off x="3467187" y="1397808"/>
                <a:ext cx="489986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FDC3E0C4-145E-4E55-8733-D66BFF99EBCD}"/>
                  </a:ext>
                </a:extLst>
              </p:cNvPr>
              <p:cNvSpPr/>
              <p:nvPr/>
            </p:nvSpPr>
            <p:spPr>
              <a:xfrm>
                <a:off x="4034914" y="1397808"/>
                <a:ext cx="489986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ECECC60A-FD83-4971-984F-D790EF04FDA2}"/>
                  </a:ext>
                </a:extLst>
              </p:cNvPr>
              <p:cNvSpPr/>
              <p:nvPr/>
            </p:nvSpPr>
            <p:spPr>
              <a:xfrm>
                <a:off x="4605679" y="1397808"/>
                <a:ext cx="489986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0DADCEA3-2019-4544-9F0A-086B9934D25E}"/>
                  </a:ext>
                </a:extLst>
              </p:cNvPr>
              <p:cNvSpPr/>
              <p:nvPr/>
            </p:nvSpPr>
            <p:spPr>
              <a:xfrm>
                <a:off x="5170368" y="1396409"/>
                <a:ext cx="489986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A85BDC82-3D64-4894-8636-7F9CCA26906F}"/>
                  </a:ext>
                </a:extLst>
              </p:cNvPr>
              <p:cNvSpPr/>
              <p:nvPr/>
            </p:nvSpPr>
            <p:spPr>
              <a:xfrm>
                <a:off x="5735057" y="1397808"/>
                <a:ext cx="489986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77FC8F42-8004-4E69-B7EA-F94C359D93C8}"/>
                  </a:ext>
                </a:extLst>
              </p:cNvPr>
              <p:cNvSpPr/>
              <p:nvPr/>
            </p:nvSpPr>
            <p:spPr>
              <a:xfrm>
                <a:off x="6299746" y="1397808"/>
                <a:ext cx="489986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2511D493-E391-433A-84EB-EEA1FB2CD8FA}"/>
                  </a:ext>
                </a:extLst>
              </p:cNvPr>
              <p:cNvSpPr/>
              <p:nvPr/>
            </p:nvSpPr>
            <p:spPr>
              <a:xfrm>
                <a:off x="6859519" y="1398202"/>
                <a:ext cx="489986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5D9C8F89-BD29-422B-B7D0-B92FDE336959}"/>
                  </a:ext>
                </a:extLst>
              </p:cNvPr>
              <p:cNvSpPr/>
              <p:nvPr/>
            </p:nvSpPr>
            <p:spPr>
              <a:xfrm>
                <a:off x="7419292" y="1397808"/>
                <a:ext cx="489986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EB739DF3-F10C-4FB2-940A-2E38C8BE9233}"/>
                  </a:ext>
                </a:extLst>
              </p:cNvPr>
              <p:cNvSpPr/>
              <p:nvPr/>
            </p:nvSpPr>
            <p:spPr>
              <a:xfrm>
                <a:off x="7971818" y="1395274"/>
                <a:ext cx="489986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E56CAE80-7E74-40E3-9457-82A9CC4089C5}"/>
                  </a:ext>
                </a:extLst>
              </p:cNvPr>
              <p:cNvSpPr/>
              <p:nvPr/>
            </p:nvSpPr>
            <p:spPr>
              <a:xfrm>
                <a:off x="8531591" y="1395274"/>
                <a:ext cx="489986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66C7DA6-C429-484C-B8B8-86E5EC15C83A}"/>
                  </a:ext>
                </a:extLst>
              </p:cNvPr>
              <p:cNvSpPr/>
              <p:nvPr/>
            </p:nvSpPr>
            <p:spPr>
              <a:xfrm>
                <a:off x="9087074" y="1395274"/>
                <a:ext cx="514125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EBE2CFA0-0D72-4C82-8C2B-8587EAF64CF4}"/>
              </a:ext>
            </a:extLst>
          </p:cNvPr>
          <p:cNvSpPr txBox="1"/>
          <p:nvPr/>
        </p:nvSpPr>
        <p:spPr>
          <a:xfrm>
            <a:off x="7305472" y="4679457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pc="130" dirty="0">
                <a:solidFill>
                  <a:srgbClr val="5191CE"/>
                </a:solidFill>
                <a:latin typeface="Arial Narrow" panose="020B0606020202030204" pitchFamily="34" charset="0"/>
              </a:rPr>
              <a:t>Forum on Sustainable Transport Connectivity between Europe and Asia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599EED91-DF91-4B4E-8FF6-0CF9B3E28402}"/>
              </a:ext>
            </a:extLst>
          </p:cNvPr>
          <p:cNvSpPr/>
          <p:nvPr/>
        </p:nvSpPr>
        <p:spPr>
          <a:xfrm>
            <a:off x="7315200" y="2"/>
            <a:ext cx="4876800" cy="4388748"/>
          </a:xfrm>
          <a:prstGeom prst="rect">
            <a:avLst/>
          </a:prstGeom>
          <a:gradFill>
            <a:gsLst>
              <a:gs pos="55000">
                <a:schemeClr val="accent3">
                  <a:lumMod val="5000"/>
                  <a:lumOff val="95000"/>
                </a:schemeClr>
              </a:gs>
              <a:gs pos="0">
                <a:schemeClr val="accent3">
                  <a:lumMod val="45000"/>
                  <a:lumOff val="5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itle 4">
            <a:extLst>
              <a:ext uri="{FF2B5EF4-FFF2-40B4-BE49-F238E27FC236}">
                <a16:creationId xmlns:a16="http://schemas.microsoft.com/office/drawing/2014/main" id="{205C3A40-7D8A-45AB-A062-A9C6E2E5BE01}"/>
              </a:ext>
            </a:extLst>
          </p:cNvPr>
          <p:cNvSpPr txBox="1">
            <a:spLocks/>
          </p:cNvSpPr>
          <p:nvPr/>
        </p:nvSpPr>
        <p:spPr>
          <a:xfrm>
            <a:off x="578134" y="4074373"/>
            <a:ext cx="6446317" cy="211864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spc="50" dirty="0">
                <a:latin typeface="Arial Black" panose="020B0A04020102020204" pitchFamily="34" charset="0"/>
              </a:rPr>
              <a:t>European Agreement on Important International Combined Transport Lines and Related Installations (AGTC)</a:t>
            </a:r>
          </a:p>
          <a:p>
            <a:pPr algn="l"/>
            <a:endParaRPr lang="en-US" sz="2400" spc="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b="1" spc="50" dirty="0">
                <a:latin typeface="Arial" panose="020B0604020202020204" pitchFamily="34" charset="0"/>
                <a:cs typeface="Arial" panose="020B0604020202020204" pitchFamily="34" charset="0"/>
              </a:rPr>
              <a:t>Session II: Infrastructure connectivity for integrated intermodal transport and logistics</a:t>
            </a:r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D1BF468A-6263-4186-9784-583153F43A72}"/>
              </a:ext>
            </a:extLst>
          </p:cNvPr>
          <p:cNvGrpSpPr/>
          <p:nvPr/>
        </p:nvGrpSpPr>
        <p:grpSpPr>
          <a:xfrm flipV="1">
            <a:off x="7315200" y="4454250"/>
            <a:ext cx="4876800" cy="130085"/>
            <a:chOff x="0" y="1472506"/>
            <a:chExt cx="9601200" cy="257953"/>
          </a:xfrm>
        </p:grpSpPr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70ED32C8-1112-4543-9A79-AEE11B5956A4}"/>
                </a:ext>
              </a:extLst>
            </p:cNvPr>
            <p:cNvSpPr/>
            <p:nvPr/>
          </p:nvSpPr>
          <p:spPr>
            <a:xfrm>
              <a:off x="0" y="1472506"/>
              <a:ext cx="9601200" cy="257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F3FCF055-FDA1-4231-8D49-C112535485DB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8" y="1395274"/>
              <a:chExt cx="9611247" cy="142344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ECB3B48B-DAE7-43ED-A58A-C2F780EA8C67}"/>
                  </a:ext>
                </a:extLst>
              </p:cNvPr>
              <p:cNvSpPr/>
              <p:nvPr/>
            </p:nvSpPr>
            <p:spPr>
              <a:xfrm>
                <a:off x="-10048" y="1402000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DD7F55BD-6C81-4985-86A7-06E4A00DD01A}"/>
                  </a:ext>
                </a:extLst>
              </p:cNvPr>
              <p:cNvSpPr/>
              <p:nvPr/>
            </p:nvSpPr>
            <p:spPr>
              <a:xfrm>
                <a:off x="599026" y="1399408"/>
                <a:ext cx="489986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B0183525-36FF-4308-A3D2-3878E5437227}"/>
                  </a:ext>
                </a:extLst>
              </p:cNvPr>
              <p:cNvSpPr/>
              <p:nvPr/>
            </p:nvSpPr>
            <p:spPr>
              <a:xfrm>
                <a:off x="1166753" y="1397808"/>
                <a:ext cx="489986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07CDC6AA-DA7B-480B-87A2-EE2905E6470F}"/>
                  </a:ext>
                </a:extLst>
              </p:cNvPr>
              <p:cNvSpPr/>
              <p:nvPr/>
            </p:nvSpPr>
            <p:spPr>
              <a:xfrm>
                <a:off x="1744316" y="1397808"/>
                <a:ext cx="489986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Rectangle 83">
                <a:extLst>
                  <a:ext uri="{FF2B5EF4-FFF2-40B4-BE49-F238E27FC236}">
                    <a16:creationId xmlns:a16="http://schemas.microsoft.com/office/drawing/2014/main" id="{9C09A3A3-F5EB-4114-B50C-146B9ECCEC2F}"/>
                  </a:ext>
                </a:extLst>
              </p:cNvPr>
              <p:cNvSpPr/>
              <p:nvPr/>
            </p:nvSpPr>
            <p:spPr>
              <a:xfrm>
                <a:off x="2320550" y="1396592"/>
                <a:ext cx="489986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Rectangle 84">
                <a:extLst>
                  <a:ext uri="{FF2B5EF4-FFF2-40B4-BE49-F238E27FC236}">
                    <a16:creationId xmlns:a16="http://schemas.microsoft.com/office/drawing/2014/main" id="{F03902D5-2A68-4CD8-8674-EF14445D340B}"/>
                  </a:ext>
                </a:extLst>
              </p:cNvPr>
              <p:cNvSpPr/>
              <p:nvPr/>
            </p:nvSpPr>
            <p:spPr>
              <a:xfrm>
                <a:off x="2894090" y="1397808"/>
                <a:ext cx="489986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Rectangle 85">
                <a:extLst>
                  <a:ext uri="{FF2B5EF4-FFF2-40B4-BE49-F238E27FC236}">
                    <a16:creationId xmlns:a16="http://schemas.microsoft.com/office/drawing/2014/main" id="{1451C39A-EC59-4C9C-9546-0B7447C749DA}"/>
                  </a:ext>
                </a:extLst>
              </p:cNvPr>
              <p:cNvSpPr/>
              <p:nvPr/>
            </p:nvSpPr>
            <p:spPr>
              <a:xfrm>
                <a:off x="3467187" y="1397808"/>
                <a:ext cx="489986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id="{92CED131-A6DD-4BBC-8C23-BF484C52ACBD}"/>
                  </a:ext>
                </a:extLst>
              </p:cNvPr>
              <p:cNvSpPr/>
              <p:nvPr/>
            </p:nvSpPr>
            <p:spPr>
              <a:xfrm>
                <a:off x="4034914" y="1397808"/>
                <a:ext cx="489986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A21A6BA9-B1C6-42A0-A5CB-84DCFA6BE3B1}"/>
                  </a:ext>
                </a:extLst>
              </p:cNvPr>
              <p:cNvSpPr/>
              <p:nvPr/>
            </p:nvSpPr>
            <p:spPr>
              <a:xfrm>
                <a:off x="4605679" y="1397808"/>
                <a:ext cx="489986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3C322BEB-B86D-435F-9F11-8C1AAF6461FB}"/>
                  </a:ext>
                </a:extLst>
              </p:cNvPr>
              <p:cNvSpPr/>
              <p:nvPr/>
            </p:nvSpPr>
            <p:spPr>
              <a:xfrm>
                <a:off x="5170368" y="1396409"/>
                <a:ext cx="489986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A598B480-2083-45C9-A585-17FDC4D237D4}"/>
                  </a:ext>
                </a:extLst>
              </p:cNvPr>
              <p:cNvSpPr/>
              <p:nvPr/>
            </p:nvSpPr>
            <p:spPr>
              <a:xfrm>
                <a:off x="5735057" y="1397808"/>
                <a:ext cx="489986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34237DB6-B52D-41F0-A80A-C5554BFCF0BC}"/>
                  </a:ext>
                </a:extLst>
              </p:cNvPr>
              <p:cNvSpPr/>
              <p:nvPr/>
            </p:nvSpPr>
            <p:spPr>
              <a:xfrm>
                <a:off x="6299746" y="1397808"/>
                <a:ext cx="489986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C61FBFC4-373E-4653-9910-D34457D627B6}"/>
                  </a:ext>
                </a:extLst>
              </p:cNvPr>
              <p:cNvSpPr/>
              <p:nvPr/>
            </p:nvSpPr>
            <p:spPr>
              <a:xfrm>
                <a:off x="6859519" y="1398202"/>
                <a:ext cx="489986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A3FB2277-CC42-43BE-ADC7-767F487C7777}"/>
                  </a:ext>
                </a:extLst>
              </p:cNvPr>
              <p:cNvSpPr/>
              <p:nvPr/>
            </p:nvSpPr>
            <p:spPr>
              <a:xfrm>
                <a:off x="7419292" y="1397808"/>
                <a:ext cx="489986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E85C62A9-63DF-483E-B002-EC053611E5BD}"/>
                  </a:ext>
                </a:extLst>
              </p:cNvPr>
              <p:cNvSpPr/>
              <p:nvPr/>
            </p:nvSpPr>
            <p:spPr>
              <a:xfrm>
                <a:off x="7971818" y="1395274"/>
                <a:ext cx="489986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CF0FAD5C-E816-4F80-90BE-C352F5C17DFC}"/>
                  </a:ext>
                </a:extLst>
              </p:cNvPr>
              <p:cNvSpPr/>
              <p:nvPr/>
            </p:nvSpPr>
            <p:spPr>
              <a:xfrm>
                <a:off x="8531591" y="1395274"/>
                <a:ext cx="489986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6471EEB1-0A7D-4531-894E-E9F2946C364D}"/>
                  </a:ext>
                </a:extLst>
              </p:cNvPr>
              <p:cNvSpPr/>
              <p:nvPr/>
            </p:nvSpPr>
            <p:spPr>
              <a:xfrm>
                <a:off x="9087074" y="1395274"/>
                <a:ext cx="514125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99" name="Picture 98">
            <a:extLst>
              <a:ext uri="{FF2B5EF4-FFF2-40B4-BE49-F238E27FC236}">
                <a16:creationId xmlns:a16="http://schemas.microsoft.com/office/drawing/2014/main" id="{EC409E76-FB29-4BD4-85F8-60491132D6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4739" y="5970160"/>
            <a:ext cx="2544734" cy="781277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ECE049F-AF1A-4EAF-9798-D260918C00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257" y="378833"/>
            <a:ext cx="4664279" cy="384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29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92737" y="1825625"/>
            <a:ext cx="10815083" cy="4530726"/>
          </a:xfrm>
          <a:solidFill>
            <a:schemeClr val="bg1">
              <a:lumMod val="75000"/>
              <a:alpha val="15000"/>
            </a:schemeClr>
          </a:solidFill>
        </p:spPr>
        <p:txBody>
          <a:bodyPr>
            <a:normAutofit lnSpcReduction="10000"/>
          </a:bodyPr>
          <a:lstStyle/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Establishment of a coordinated plan for the development and operation of a network of important international combined transport lines and related installations (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international combined transport network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-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Network elements: railway lines (link with AGC), combined transport terminals, border crossing points, gauge interchange stations and ferry links/ports </a:t>
            </a:r>
            <a:b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(annexes I and II)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Definition of technical characteristics for the network to conform with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(annex III)</a:t>
            </a:r>
          </a:p>
          <a:p>
            <a:pPr marL="461963" indent="-346075">
              <a:buClr>
                <a:srgbClr val="3E8EDE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Definition of operational targets: performance parameters and minimum standards for combined transport trains and related installations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(annex IV) (on-line tool)</a:t>
            </a: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2790278" y="320517"/>
            <a:ext cx="8805091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AGTC</a:t>
            </a:r>
          </a:p>
          <a:p>
            <a:pPr algn="r">
              <a:spcBef>
                <a:spcPts val="0"/>
              </a:spcBef>
            </a:pPr>
            <a:r>
              <a:rPr lang="en-US" sz="2400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2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C15804-7500-42C9-827D-5C2BA7A7CA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53" y="6448971"/>
            <a:ext cx="1077698" cy="33087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88101B-A04C-4A29-A0A4-4932F0B2E36F}"/>
              </a:ext>
            </a:extLst>
          </p:cNvPr>
          <p:cNvGrpSpPr/>
          <p:nvPr/>
        </p:nvGrpSpPr>
        <p:grpSpPr>
          <a:xfrm rot="10800000" flipV="1">
            <a:off x="2332139" y="1413456"/>
            <a:ext cx="9175681" cy="326409"/>
            <a:chOff x="0" y="1472510"/>
            <a:chExt cx="9601200" cy="25795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1A84C10-2FB0-4C11-9CC7-9E33F6667486}"/>
                </a:ext>
              </a:extLst>
            </p:cNvPr>
            <p:cNvSpPr/>
            <p:nvPr/>
          </p:nvSpPr>
          <p:spPr>
            <a:xfrm>
              <a:off x="0" y="1472510"/>
              <a:ext cx="9601200" cy="257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AC54BA9-C414-4D2A-8092-7008EDEF1BC4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7" y="1395274"/>
              <a:chExt cx="9611246" cy="14234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9D881F3-C6BE-4579-AE0A-50AD396DE37C}"/>
                  </a:ext>
                </a:extLst>
              </p:cNvPr>
              <p:cNvSpPr/>
              <p:nvPr/>
            </p:nvSpPr>
            <p:spPr>
              <a:xfrm>
                <a:off x="-10047" y="1402004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4B26969-EFF8-4006-9554-396A7931AB8F}"/>
                  </a:ext>
                </a:extLst>
              </p:cNvPr>
              <p:cNvSpPr/>
              <p:nvPr/>
            </p:nvSpPr>
            <p:spPr>
              <a:xfrm>
                <a:off x="599027" y="1399413"/>
                <a:ext cx="489987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C4E6ECD-0E90-4870-A04F-E26447E09A34}"/>
                  </a:ext>
                </a:extLst>
              </p:cNvPr>
              <p:cNvSpPr/>
              <p:nvPr/>
            </p:nvSpPr>
            <p:spPr>
              <a:xfrm>
                <a:off x="1166754" y="1397813"/>
                <a:ext cx="489987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3CE667F-57CB-420E-8E12-99C889CF3D62}"/>
                  </a:ext>
                </a:extLst>
              </p:cNvPr>
              <p:cNvSpPr/>
              <p:nvPr/>
            </p:nvSpPr>
            <p:spPr>
              <a:xfrm>
                <a:off x="1744317" y="1397813"/>
                <a:ext cx="489987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A6AE963-9387-409F-ABBC-BAF72FAC43F3}"/>
                  </a:ext>
                </a:extLst>
              </p:cNvPr>
              <p:cNvSpPr/>
              <p:nvPr/>
            </p:nvSpPr>
            <p:spPr>
              <a:xfrm>
                <a:off x="2320552" y="1396598"/>
                <a:ext cx="489987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95A764-42F2-4FD1-B574-47A2A3799686}"/>
                  </a:ext>
                </a:extLst>
              </p:cNvPr>
              <p:cNvSpPr/>
              <p:nvPr/>
            </p:nvSpPr>
            <p:spPr>
              <a:xfrm>
                <a:off x="2894092" y="1397813"/>
                <a:ext cx="489987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B9C1D89-4086-438E-BE6E-0FE70EAFF1E2}"/>
                  </a:ext>
                </a:extLst>
              </p:cNvPr>
              <p:cNvSpPr/>
              <p:nvPr/>
            </p:nvSpPr>
            <p:spPr>
              <a:xfrm>
                <a:off x="3467190" y="1397813"/>
                <a:ext cx="489987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13E1F00-E099-4734-B40F-FFE4FBCDEF43}"/>
                  </a:ext>
                </a:extLst>
              </p:cNvPr>
              <p:cNvSpPr/>
              <p:nvPr/>
            </p:nvSpPr>
            <p:spPr>
              <a:xfrm>
                <a:off x="4034918" y="1397813"/>
                <a:ext cx="489987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D047358-E1B9-4ACC-87AE-8770F85547E7}"/>
                  </a:ext>
                </a:extLst>
              </p:cNvPr>
              <p:cNvSpPr/>
              <p:nvPr/>
            </p:nvSpPr>
            <p:spPr>
              <a:xfrm>
                <a:off x="4605684" y="1397813"/>
                <a:ext cx="489987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81980E1-201C-40DD-AF00-E031DCE37788}"/>
                  </a:ext>
                </a:extLst>
              </p:cNvPr>
              <p:cNvSpPr/>
              <p:nvPr/>
            </p:nvSpPr>
            <p:spPr>
              <a:xfrm>
                <a:off x="5170373" y="1396414"/>
                <a:ext cx="489987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7363662-CAB0-4AA4-A496-6995F790182B}"/>
                  </a:ext>
                </a:extLst>
              </p:cNvPr>
              <p:cNvSpPr/>
              <p:nvPr/>
            </p:nvSpPr>
            <p:spPr>
              <a:xfrm>
                <a:off x="5735062" y="1397813"/>
                <a:ext cx="489987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CC7D483-52D3-4DEA-8A48-3BCD1BA20B2F}"/>
                  </a:ext>
                </a:extLst>
              </p:cNvPr>
              <p:cNvSpPr/>
              <p:nvPr/>
            </p:nvSpPr>
            <p:spPr>
              <a:xfrm>
                <a:off x="6299751" y="1397813"/>
                <a:ext cx="489987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9689E7D-CB4B-4664-9F13-7C0282A458A7}"/>
                  </a:ext>
                </a:extLst>
              </p:cNvPr>
              <p:cNvSpPr/>
              <p:nvPr/>
            </p:nvSpPr>
            <p:spPr>
              <a:xfrm>
                <a:off x="6859524" y="1398204"/>
                <a:ext cx="489987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9958A36-EAFA-4532-BAEA-13C979E125B4}"/>
                  </a:ext>
                </a:extLst>
              </p:cNvPr>
              <p:cNvSpPr/>
              <p:nvPr/>
            </p:nvSpPr>
            <p:spPr>
              <a:xfrm>
                <a:off x="7419298" y="1397807"/>
                <a:ext cx="489987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49636F-B622-4788-8099-573B373DAFEB}"/>
                  </a:ext>
                </a:extLst>
              </p:cNvPr>
              <p:cNvSpPr/>
              <p:nvPr/>
            </p:nvSpPr>
            <p:spPr>
              <a:xfrm>
                <a:off x="7971824" y="1395277"/>
                <a:ext cx="489987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CFC8CB-F510-415B-B9E9-3B7D30E22EF5}"/>
                  </a:ext>
                </a:extLst>
              </p:cNvPr>
              <p:cNvSpPr/>
              <p:nvPr/>
            </p:nvSpPr>
            <p:spPr>
              <a:xfrm>
                <a:off x="8531598" y="1395275"/>
                <a:ext cx="489987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0FA84CC-C5BF-4868-A2BC-F83A049CD757}"/>
                  </a:ext>
                </a:extLst>
              </p:cNvPr>
              <p:cNvSpPr/>
              <p:nvPr/>
            </p:nvSpPr>
            <p:spPr>
              <a:xfrm>
                <a:off x="9087073" y="1395274"/>
                <a:ext cx="514126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8885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tent Placeholder 10">
            <a:extLst>
              <a:ext uri="{FF2B5EF4-FFF2-40B4-BE49-F238E27FC236}">
                <a16:creationId xmlns:a16="http://schemas.microsoft.com/office/drawing/2014/main" id="{5392B3F9-2740-4AAB-89E0-60488AFCE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737" y="1825625"/>
            <a:ext cx="10815083" cy="4530726"/>
          </a:xfrm>
          <a:solidFill>
            <a:schemeClr val="bg1">
              <a:lumMod val="75000"/>
              <a:alpha val="15000"/>
            </a:schemeClr>
          </a:solidFill>
        </p:spPr>
        <p:txBody>
          <a:bodyPr>
            <a:normAutofit/>
          </a:bodyPr>
          <a:lstStyle/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32 Contracting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Parties*</a:t>
            </a: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*AGTC = regional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agreement (open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States members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of UNECE or admitted 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it (para 8 and 11 of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ToR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of the Commission)</a:t>
            </a: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2790278" y="320517"/>
            <a:ext cx="8805091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AGTC</a:t>
            </a:r>
          </a:p>
          <a:p>
            <a:pPr algn="r">
              <a:spcBef>
                <a:spcPts val="0"/>
              </a:spcBef>
            </a:pPr>
            <a:r>
              <a:rPr lang="en-US" sz="2400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Contracting Parties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3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C15804-7500-42C9-827D-5C2BA7A7CA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53" y="6448971"/>
            <a:ext cx="1077698" cy="33087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88101B-A04C-4A29-A0A4-4932F0B2E36F}"/>
              </a:ext>
            </a:extLst>
          </p:cNvPr>
          <p:cNvGrpSpPr/>
          <p:nvPr/>
        </p:nvGrpSpPr>
        <p:grpSpPr>
          <a:xfrm rot="10800000" flipV="1">
            <a:off x="2340528" y="1413456"/>
            <a:ext cx="9167292" cy="326409"/>
            <a:chOff x="0" y="1472510"/>
            <a:chExt cx="9601200" cy="25795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1A84C10-2FB0-4C11-9CC7-9E33F6667486}"/>
                </a:ext>
              </a:extLst>
            </p:cNvPr>
            <p:cNvSpPr/>
            <p:nvPr/>
          </p:nvSpPr>
          <p:spPr>
            <a:xfrm>
              <a:off x="0" y="1472510"/>
              <a:ext cx="9601200" cy="257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AC54BA9-C414-4D2A-8092-7008EDEF1BC4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7" y="1395274"/>
              <a:chExt cx="9611246" cy="14234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9D881F3-C6BE-4579-AE0A-50AD396DE37C}"/>
                  </a:ext>
                </a:extLst>
              </p:cNvPr>
              <p:cNvSpPr/>
              <p:nvPr/>
            </p:nvSpPr>
            <p:spPr>
              <a:xfrm>
                <a:off x="-10047" y="1402004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4B26969-EFF8-4006-9554-396A7931AB8F}"/>
                  </a:ext>
                </a:extLst>
              </p:cNvPr>
              <p:cNvSpPr/>
              <p:nvPr/>
            </p:nvSpPr>
            <p:spPr>
              <a:xfrm>
                <a:off x="599027" y="1399413"/>
                <a:ext cx="489987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C4E6ECD-0E90-4870-A04F-E26447E09A34}"/>
                  </a:ext>
                </a:extLst>
              </p:cNvPr>
              <p:cNvSpPr/>
              <p:nvPr/>
            </p:nvSpPr>
            <p:spPr>
              <a:xfrm>
                <a:off x="1166754" y="1397813"/>
                <a:ext cx="489987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3CE667F-57CB-420E-8E12-99C889CF3D62}"/>
                  </a:ext>
                </a:extLst>
              </p:cNvPr>
              <p:cNvSpPr/>
              <p:nvPr/>
            </p:nvSpPr>
            <p:spPr>
              <a:xfrm>
                <a:off x="1744317" y="1397813"/>
                <a:ext cx="489987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A6AE963-9387-409F-ABBC-BAF72FAC43F3}"/>
                  </a:ext>
                </a:extLst>
              </p:cNvPr>
              <p:cNvSpPr/>
              <p:nvPr/>
            </p:nvSpPr>
            <p:spPr>
              <a:xfrm>
                <a:off x="2320552" y="1396598"/>
                <a:ext cx="489987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95A764-42F2-4FD1-B574-47A2A3799686}"/>
                  </a:ext>
                </a:extLst>
              </p:cNvPr>
              <p:cNvSpPr/>
              <p:nvPr/>
            </p:nvSpPr>
            <p:spPr>
              <a:xfrm>
                <a:off x="2894092" y="1397813"/>
                <a:ext cx="489987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B9C1D89-4086-438E-BE6E-0FE70EAFF1E2}"/>
                  </a:ext>
                </a:extLst>
              </p:cNvPr>
              <p:cNvSpPr/>
              <p:nvPr/>
            </p:nvSpPr>
            <p:spPr>
              <a:xfrm>
                <a:off x="3467190" y="1397813"/>
                <a:ext cx="489987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13E1F00-E099-4734-B40F-FFE4FBCDEF43}"/>
                  </a:ext>
                </a:extLst>
              </p:cNvPr>
              <p:cNvSpPr/>
              <p:nvPr/>
            </p:nvSpPr>
            <p:spPr>
              <a:xfrm>
                <a:off x="4034918" y="1397813"/>
                <a:ext cx="489987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D047358-E1B9-4ACC-87AE-8770F85547E7}"/>
                  </a:ext>
                </a:extLst>
              </p:cNvPr>
              <p:cNvSpPr/>
              <p:nvPr/>
            </p:nvSpPr>
            <p:spPr>
              <a:xfrm>
                <a:off x="4605684" y="1397813"/>
                <a:ext cx="489987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81980E1-201C-40DD-AF00-E031DCE37788}"/>
                  </a:ext>
                </a:extLst>
              </p:cNvPr>
              <p:cNvSpPr/>
              <p:nvPr/>
            </p:nvSpPr>
            <p:spPr>
              <a:xfrm>
                <a:off x="5170373" y="1396414"/>
                <a:ext cx="489987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7363662-CAB0-4AA4-A496-6995F790182B}"/>
                  </a:ext>
                </a:extLst>
              </p:cNvPr>
              <p:cNvSpPr/>
              <p:nvPr/>
            </p:nvSpPr>
            <p:spPr>
              <a:xfrm>
                <a:off x="5735062" y="1397813"/>
                <a:ext cx="489987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CC7D483-52D3-4DEA-8A48-3BCD1BA20B2F}"/>
                  </a:ext>
                </a:extLst>
              </p:cNvPr>
              <p:cNvSpPr/>
              <p:nvPr/>
            </p:nvSpPr>
            <p:spPr>
              <a:xfrm>
                <a:off x="6299751" y="1397813"/>
                <a:ext cx="489987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9689E7D-CB4B-4664-9F13-7C0282A458A7}"/>
                  </a:ext>
                </a:extLst>
              </p:cNvPr>
              <p:cNvSpPr/>
              <p:nvPr/>
            </p:nvSpPr>
            <p:spPr>
              <a:xfrm>
                <a:off x="6859524" y="1398204"/>
                <a:ext cx="489987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9958A36-EAFA-4532-BAEA-13C979E125B4}"/>
                  </a:ext>
                </a:extLst>
              </p:cNvPr>
              <p:cNvSpPr/>
              <p:nvPr/>
            </p:nvSpPr>
            <p:spPr>
              <a:xfrm>
                <a:off x="7419298" y="1397807"/>
                <a:ext cx="489987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49636F-B622-4788-8099-573B373DAFEB}"/>
                  </a:ext>
                </a:extLst>
              </p:cNvPr>
              <p:cNvSpPr/>
              <p:nvPr/>
            </p:nvSpPr>
            <p:spPr>
              <a:xfrm>
                <a:off x="7971824" y="1395277"/>
                <a:ext cx="489987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CFC8CB-F510-415B-B9E9-3B7D30E22EF5}"/>
                  </a:ext>
                </a:extLst>
              </p:cNvPr>
              <p:cNvSpPr/>
              <p:nvPr/>
            </p:nvSpPr>
            <p:spPr>
              <a:xfrm>
                <a:off x="8531598" y="1395275"/>
                <a:ext cx="489987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0FA84CC-C5BF-4868-A2BC-F83A049CD757}"/>
                  </a:ext>
                </a:extLst>
              </p:cNvPr>
              <p:cNvSpPr/>
              <p:nvPr/>
            </p:nvSpPr>
            <p:spPr>
              <a:xfrm>
                <a:off x="9087073" y="1395274"/>
                <a:ext cx="514126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B4165069-0B2E-4E75-A272-2603E49982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8208" y="2139192"/>
            <a:ext cx="7905925" cy="377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31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92737" y="1825625"/>
            <a:ext cx="10815083" cy="4530726"/>
          </a:xfrm>
          <a:solidFill>
            <a:schemeClr val="bg1">
              <a:lumMod val="75000"/>
              <a:alpha val="15000"/>
            </a:schemeClr>
          </a:solidFill>
        </p:spPr>
        <p:txBody>
          <a:bodyPr>
            <a:normAutofit/>
          </a:bodyPr>
          <a:lstStyle/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2790278" y="320517"/>
            <a:ext cx="8805091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AGTC</a:t>
            </a:r>
          </a:p>
          <a:p>
            <a:pPr algn="r">
              <a:spcBef>
                <a:spcPts val="0"/>
              </a:spcBef>
            </a:pPr>
            <a:r>
              <a:rPr lang="en-US" sz="2400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AGTC lines west to east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4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C15804-7500-42C9-827D-5C2BA7A7CA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53" y="6448971"/>
            <a:ext cx="1077698" cy="33087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88101B-A04C-4A29-A0A4-4932F0B2E36F}"/>
              </a:ext>
            </a:extLst>
          </p:cNvPr>
          <p:cNvGrpSpPr/>
          <p:nvPr/>
        </p:nvGrpSpPr>
        <p:grpSpPr>
          <a:xfrm rot="10800000" flipV="1">
            <a:off x="2340528" y="1413456"/>
            <a:ext cx="9167292" cy="326409"/>
            <a:chOff x="0" y="1472510"/>
            <a:chExt cx="9601200" cy="25795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1A84C10-2FB0-4C11-9CC7-9E33F6667486}"/>
                </a:ext>
              </a:extLst>
            </p:cNvPr>
            <p:cNvSpPr/>
            <p:nvPr/>
          </p:nvSpPr>
          <p:spPr>
            <a:xfrm>
              <a:off x="0" y="1472510"/>
              <a:ext cx="9601200" cy="257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AC54BA9-C414-4D2A-8092-7008EDEF1BC4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7" y="1395274"/>
              <a:chExt cx="9611246" cy="14234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9D881F3-C6BE-4579-AE0A-50AD396DE37C}"/>
                  </a:ext>
                </a:extLst>
              </p:cNvPr>
              <p:cNvSpPr/>
              <p:nvPr/>
            </p:nvSpPr>
            <p:spPr>
              <a:xfrm>
                <a:off x="-10047" y="1402004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4B26969-EFF8-4006-9554-396A7931AB8F}"/>
                  </a:ext>
                </a:extLst>
              </p:cNvPr>
              <p:cNvSpPr/>
              <p:nvPr/>
            </p:nvSpPr>
            <p:spPr>
              <a:xfrm>
                <a:off x="599027" y="1399413"/>
                <a:ext cx="489987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C4E6ECD-0E90-4870-A04F-E26447E09A34}"/>
                  </a:ext>
                </a:extLst>
              </p:cNvPr>
              <p:cNvSpPr/>
              <p:nvPr/>
            </p:nvSpPr>
            <p:spPr>
              <a:xfrm>
                <a:off x="1166754" y="1397813"/>
                <a:ext cx="489987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3CE667F-57CB-420E-8E12-99C889CF3D62}"/>
                  </a:ext>
                </a:extLst>
              </p:cNvPr>
              <p:cNvSpPr/>
              <p:nvPr/>
            </p:nvSpPr>
            <p:spPr>
              <a:xfrm>
                <a:off x="1744317" y="1397813"/>
                <a:ext cx="489987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A6AE963-9387-409F-ABBC-BAF72FAC43F3}"/>
                  </a:ext>
                </a:extLst>
              </p:cNvPr>
              <p:cNvSpPr/>
              <p:nvPr/>
            </p:nvSpPr>
            <p:spPr>
              <a:xfrm>
                <a:off x="2320552" y="1396598"/>
                <a:ext cx="489987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95A764-42F2-4FD1-B574-47A2A3799686}"/>
                  </a:ext>
                </a:extLst>
              </p:cNvPr>
              <p:cNvSpPr/>
              <p:nvPr/>
            </p:nvSpPr>
            <p:spPr>
              <a:xfrm>
                <a:off x="2894092" y="1397813"/>
                <a:ext cx="489987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B9C1D89-4086-438E-BE6E-0FE70EAFF1E2}"/>
                  </a:ext>
                </a:extLst>
              </p:cNvPr>
              <p:cNvSpPr/>
              <p:nvPr/>
            </p:nvSpPr>
            <p:spPr>
              <a:xfrm>
                <a:off x="3467190" y="1397813"/>
                <a:ext cx="489987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13E1F00-E099-4734-B40F-FFE4FBCDEF43}"/>
                  </a:ext>
                </a:extLst>
              </p:cNvPr>
              <p:cNvSpPr/>
              <p:nvPr/>
            </p:nvSpPr>
            <p:spPr>
              <a:xfrm>
                <a:off x="4034918" y="1397813"/>
                <a:ext cx="489987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D047358-E1B9-4ACC-87AE-8770F85547E7}"/>
                  </a:ext>
                </a:extLst>
              </p:cNvPr>
              <p:cNvSpPr/>
              <p:nvPr/>
            </p:nvSpPr>
            <p:spPr>
              <a:xfrm>
                <a:off x="4605684" y="1397813"/>
                <a:ext cx="489987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81980E1-201C-40DD-AF00-E031DCE37788}"/>
                  </a:ext>
                </a:extLst>
              </p:cNvPr>
              <p:cNvSpPr/>
              <p:nvPr/>
            </p:nvSpPr>
            <p:spPr>
              <a:xfrm>
                <a:off x="5170373" y="1396414"/>
                <a:ext cx="489987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7363662-CAB0-4AA4-A496-6995F790182B}"/>
                  </a:ext>
                </a:extLst>
              </p:cNvPr>
              <p:cNvSpPr/>
              <p:nvPr/>
            </p:nvSpPr>
            <p:spPr>
              <a:xfrm>
                <a:off x="5735062" y="1397813"/>
                <a:ext cx="489987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CC7D483-52D3-4DEA-8A48-3BCD1BA20B2F}"/>
                  </a:ext>
                </a:extLst>
              </p:cNvPr>
              <p:cNvSpPr/>
              <p:nvPr/>
            </p:nvSpPr>
            <p:spPr>
              <a:xfrm>
                <a:off x="6299751" y="1397813"/>
                <a:ext cx="489987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9689E7D-CB4B-4664-9F13-7C0282A458A7}"/>
                  </a:ext>
                </a:extLst>
              </p:cNvPr>
              <p:cNvSpPr/>
              <p:nvPr/>
            </p:nvSpPr>
            <p:spPr>
              <a:xfrm>
                <a:off x="6859524" y="1398204"/>
                <a:ext cx="489987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9958A36-EAFA-4532-BAEA-13C979E125B4}"/>
                  </a:ext>
                </a:extLst>
              </p:cNvPr>
              <p:cNvSpPr/>
              <p:nvPr/>
            </p:nvSpPr>
            <p:spPr>
              <a:xfrm>
                <a:off x="7419298" y="1397807"/>
                <a:ext cx="489987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49636F-B622-4788-8099-573B373DAFEB}"/>
                  </a:ext>
                </a:extLst>
              </p:cNvPr>
              <p:cNvSpPr/>
              <p:nvPr/>
            </p:nvSpPr>
            <p:spPr>
              <a:xfrm>
                <a:off x="7971824" y="1395277"/>
                <a:ext cx="489987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CFC8CB-F510-415B-B9E9-3B7D30E22EF5}"/>
                  </a:ext>
                </a:extLst>
              </p:cNvPr>
              <p:cNvSpPr/>
              <p:nvPr/>
            </p:nvSpPr>
            <p:spPr>
              <a:xfrm>
                <a:off x="8531598" y="1395275"/>
                <a:ext cx="489987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0FA84CC-C5BF-4868-A2BC-F83A049CD757}"/>
                  </a:ext>
                </a:extLst>
              </p:cNvPr>
              <p:cNvSpPr/>
              <p:nvPr/>
            </p:nvSpPr>
            <p:spPr>
              <a:xfrm>
                <a:off x="9087073" y="1395274"/>
                <a:ext cx="514126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65C311DF-6274-408C-A227-5BC60C3E0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5755" y="2350490"/>
            <a:ext cx="8181975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43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692737" y="1825625"/>
            <a:ext cx="10815083" cy="4530726"/>
          </a:xfrm>
          <a:solidFill>
            <a:schemeClr val="bg1">
              <a:lumMod val="75000"/>
              <a:alpha val="15000"/>
            </a:schemeClr>
          </a:solidFill>
        </p:spPr>
        <p:txBody>
          <a:bodyPr>
            <a:normAutofit/>
          </a:bodyPr>
          <a:lstStyle/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International combined transport network meeting the technical characteristics and operational targets is put in place and maintained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Responsibility for the outcome 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with the Contracting Parties</a:t>
            </a: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UNECE member States not yet 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Contracting Parties shall accede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to the AGTC Agreement and </a:t>
            </a:r>
            <a:b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implement it</a:t>
            </a:r>
          </a:p>
          <a:p>
            <a:pPr marL="115888" lvl="1" indent="0">
              <a:spcBef>
                <a:spcPts val="1000"/>
              </a:spcBef>
              <a:buClr>
                <a:srgbClr val="3E8EDE"/>
              </a:buClr>
              <a:buNone/>
            </a:pP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2790278" y="320517"/>
            <a:ext cx="8805091" cy="99219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50" dirty="0">
                <a:latin typeface="Arial Black" panose="020B0A04020102020204" pitchFamily="34" charset="0"/>
                <a:cs typeface="Arial" panose="020B0604020202020204" pitchFamily="34" charset="0"/>
              </a:rPr>
              <a:t>AGTC</a:t>
            </a:r>
          </a:p>
          <a:p>
            <a:pPr algn="r">
              <a:spcBef>
                <a:spcPts val="0"/>
              </a:spcBef>
            </a:pPr>
            <a:r>
              <a:rPr lang="en-US" sz="2400" spc="50" dirty="0">
                <a:solidFill>
                  <a:srgbClr val="3E8ED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outcome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09506-28EA-4C19-A061-02E7C9DE017B}" type="slidenum">
              <a:rPr lang="en-US" smtClean="0"/>
              <a:t>5</a:t>
            </a:fld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FC15804-7500-42C9-827D-5C2BA7A7CA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553" y="6448971"/>
            <a:ext cx="1077698" cy="330872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B788101B-A04C-4A29-A0A4-4932F0B2E36F}"/>
              </a:ext>
            </a:extLst>
          </p:cNvPr>
          <p:cNvGrpSpPr/>
          <p:nvPr/>
        </p:nvGrpSpPr>
        <p:grpSpPr>
          <a:xfrm rot="10800000" flipV="1">
            <a:off x="2340528" y="1413456"/>
            <a:ext cx="9167292" cy="326409"/>
            <a:chOff x="0" y="1472510"/>
            <a:chExt cx="9601200" cy="257954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1A84C10-2FB0-4C11-9CC7-9E33F6667486}"/>
                </a:ext>
              </a:extLst>
            </p:cNvPr>
            <p:cNvSpPr/>
            <p:nvPr/>
          </p:nvSpPr>
          <p:spPr>
            <a:xfrm>
              <a:off x="0" y="1472510"/>
              <a:ext cx="9601200" cy="25795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AC54BA9-C414-4D2A-8092-7008EDEF1BC4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7" y="1395274"/>
              <a:chExt cx="9611246" cy="142348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9D881F3-C6BE-4579-AE0A-50AD396DE37C}"/>
                  </a:ext>
                </a:extLst>
              </p:cNvPr>
              <p:cNvSpPr/>
              <p:nvPr/>
            </p:nvSpPr>
            <p:spPr>
              <a:xfrm>
                <a:off x="-10047" y="1402004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74B26969-EFF8-4006-9554-396A7931AB8F}"/>
                  </a:ext>
                </a:extLst>
              </p:cNvPr>
              <p:cNvSpPr/>
              <p:nvPr/>
            </p:nvSpPr>
            <p:spPr>
              <a:xfrm>
                <a:off x="599027" y="1399413"/>
                <a:ext cx="489987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1C4E6ECD-0E90-4870-A04F-E26447E09A34}"/>
                  </a:ext>
                </a:extLst>
              </p:cNvPr>
              <p:cNvSpPr/>
              <p:nvPr/>
            </p:nvSpPr>
            <p:spPr>
              <a:xfrm>
                <a:off x="1166754" y="1397813"/>
                <a:ext cx="489987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33CE667F-57CB-420E-8E12-99C889CF3D62}"/>
                  </a:ext>
                </a:extLst>
              </p:cNvPr>
              <p:cNvSpPr/>
              <p:nvPr/>
            </p:nvSpPr>
            <p:spPr>
              <a:xfrm>
                <a:off x="1744317" y="1397813"/>
                <a:ext cx="489987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8A6AE963-9387-409F-ABBC-BAF72FAC43F3}"/>
                  </a:ext>
                </a:extLst>
              </p:cNvPr>
              <p:cNvSpPr/>
              <p:nvPr/>
            </p:nvSpPr>
            <p:spPr>
              <a:xfrm>
                <a:off x="2320552" y="1396598"/>
                <a:ext cx="489987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5595A764-42F2-4FD1-B574-47A2A3799686}"/>
                  </a:ext>
                </a:extLst>
              </p:cNvPr>
              <p:cNvSpPr/>
              <p:nvPr/>
            </p:nvSpPr>
            <p:spPr>
              <a:xfrm>
                <a:off x="2894092" y="1397813"/>
                <a:ext cx="489987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CB9C1D89-4086-438E-BE6E-0FE70EAFF1E2}"/>
                  </a:ext>
                </a:extLst>
              </p:cNvPr>
              <p:cNvSpPr/>
              <p:nvPr/>
            </p:nvSpPr>
            <p:spPr>
              <a:xfrm>
                <a:off x="3467190" y="1397813"/>
                <a:ext cx="489987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13E1F00-E099-4734-B40F-FFE4FBCDEF43}"/>
                  </a:ext>
                </a:extLst>
              </p:cNvPr>
              <p:cNvSpPr/>
              <p:nvPr/>
            </p:nvSpPr>
            <p:spPr>
              <a:xfrm>
                <a:off x="4034918" y="1397813"/>
                <a:ext cx="489987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4D047358-E1B9-4ACC-87AE-8770F85547E7}"/>
                  </a:ext>
                </a:extLst>
              </p:cNvPr>
              <p:cNvSpPr/>
              <p:nvPr/>
            </p:nvSpPr>
            <p:spPr>
              <a:xfrm>
                <a:off x="4605684" y="1397813"/>
                <a:ext cx="489987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81980E1-201C-40DD-AF00-E031DCE37788}"/>
                  </a:ext>
                </a:extLst>
              </p:cNvPr>
              <p:cNvSpPr/>
              <p:nvPr/>
            </p:nvSpPr>
            <p:spPr>
              <a:xfrm>
                <a:off x="5170373" y="1396414"/>
                <a:ext cx="489987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7363662-CAB0-4AA4-A496-6995F790182B}"/>
                  </a:ext>
                </a:extLst>
              </p:cNvPr>
              <p:cNvSpPr/>
              <p:nvPr/>
            </p:nvSpPr>
            <p:spPr>
              <a:xfrm>
                <a:off x="5735062" y="1397813"/>
                <a:ext cx="489987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ECC7D483-52D3-4DEA-8A48-3BCD1BA20B2F}"/>
                  </a:ext>
                </a:extLst>
              </p:cNvPr>
              <p:cNvSpPr/>
              <p:nvPr/>
            </p:nvSpPr>
            <p:spPr>
              <a:xfrm>
                <a:off x="6299751" y="1397813"/>
                <a:ext cx="489987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9689E7D-CB4B-4664-9F13-7C0282A458A7}"/>
                  </a:ext>
                </a:extLst>
              </p:cNvPr>
              <p:cNvSpPr/>
              <p:nvPr/>
            </p:nvSpPr>
            <p:spPr>
              <a:xfrm>
                <a:off x="6859524" y="1398204"/>
                <a:ext cx="489987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69958A36-EAFA-4532-BAEA-13C979E125B4}"/>
                  </a:ext>
                </a:extLst>
              </p:cNvPr>
              <p:cNvSpPr/>
              <p:nvPr/>
            </p:nvSpPr>
            <p:spPr>
              <a:xfrm>
                <a:off x="7419298" y="1397807"/>
                <a:ext cx="489987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D49636F-B622-4788-8099-573B373DAFEB}"/>
                  </a:ext>
                </a:extLst>
              </p:cNvPr>
              <p:cNvSpPr/>
              <p:nvPr/>
            </p:nvSpPr>
            <p:spPr>
              <a:xfrm>
                <a:off x="7971824" y="1395277"/>
                <a:ext cx="489987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6ACFC8CB-F510-415B-B9E9-3B7D30E22EF5}"/>
                  </a:ext>
                </a:extLst>
              </p:cNvPr>
              <p:cNvSpPr/>
              <p:nvPr/>
            </p:nvSpPr>
            <p:spPr>
              <a:xfrm>
                <a:off x="8531598" y="1395275"/>
                <a:ext cx="489987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70FA84CC-C5BF-4868-A2BC-F83A049CD757}"/>
                  </a:ext>
                </a:extLst>
              </p:cNvPr>
              <p:cNvSpPr/>
              <p:nvPr/>
            </p:nvSpPr>
            <p:spPr>
              <a:xfrm>
                <a:off x="9087073" y="1395274"/>
                <a:ext cx="514126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38" name="Picture 37">
            <a:extLst>
              <a:ext uri="{FF2B5EF4-FFF2-40B4-BE49-F238E27FC236}">
                <a16:creationId xmlns:a16="http://schemas.microsoft.com/office/drawing/2014/main" id="{8690F061-FF12-4071-BAD5-AA0F31B142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544" y="3119485"/>
            <a:ext cx="6587256" cy="314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362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ubtitle 5">
            <a:extLst>
              <a:ext uri="{FF2B5EF4-FFF2-40B4-BE49-F238E27FC236}">
                <a16:creationId xmlns:a16="http://schemas.microsoft.com/office/drawing/2014/main" id="{5978B526-C6A2-4CA3-83AD-12C29BF54CA2}"/>
              </a:ext>
            </a:extLst>
          </p:cNvPr>
          <p:cNvSpPr txBox="1">
            <a:spLocks/>
          </p:cNvSpPr>
          <p:nvPr/>
        </p:nvSpPr>
        <p:spPr>
          <a:xfrm>
            <a:off x="634185" y="5620409"/>
            <a:ext cx="4249343" cy="11521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Lukasz Wyrowski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Secretary, WP.24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itle 4">
            <a:extLst>
              <a:ext uri="{FF2B5EF4-FFF2-40B4-BE49-F238E27FC236}">
                <a16:creationId xmlns:a16="http://schemas.microsoft.com/office/drawing/2014/main" id="{0E9603D1-54B1-4D82-B068-3F93126F3742}"/>
              </a:ext>
            </a:extLst>
          </p:cNvPr>
          <p:cNvSpPr txBox="1">
            <a:spLocks/>
          </p:cNvSpPr>
          <p:nvPr/>
        </p:nvSpPr>
        <p:spPr>
          <a:xfrm>
            <a:off x="621492" y="4747549"/>
            <a:ext cx="5760640" cy="59829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spc="50" dirty="0">
                <a:latin typeface="Arial Black" panose="020B0A04020102020204" pitchFamily="34" charset="0"/>
              </a:rPr>
              <a:t>Thank you!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00F21B6-06D3-4880-A44F-A5715FFAA191}"/>
              </a:ext>
            </a:extLst>
          </p:cNvPr>
          <p:cNvSpPr/>
          <p:nvPr/>
        </p:nvSpPr>
        <p:spPr>
          <a:xfrm>
            <a:off x="7315200" y="5687735"/>
            <a:ext cx="4876800" cy="1170265"/>
          </a:xfrm>
          <a:prstGeom prst="rect">
            <a:avLst/>
          </a:prstGeom>
          <a:gradFill flip="none" rotWithShape="1">
            <a:gsLst>
              <a:gs pos="55000">
                <a:schemeClr val="accent3">
                  <a:lumMod val="5000"/>
                  <a:lumOff val="95000"/>
                </a:schemeClr>
              </a:gs>
              <a:gs pos="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379CC22-3B11-4078-B768-BDA127D86C7F}"/>
              </a:ext>
            </a:extLst>
          </p:cNvPr>
          <p:cNvGrpSpPr/>
          <p:nvPr/>
        </p:nvGrpSpPr>
        <p:grpSpPr>
          <a:xfrm flipV="1">
            <a:off x="7315200" y="5528158"/>
            <a:ext cx="4876800" cy="130085"/>
            <a:chOff x="0" y="1472506"/>
            <a:chExt cx="9601200" cy="257953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1288B4F-5217-410C-B54F-E92D9A09C4CF}"/>
                </a:ext>
              </a:extLst>
            </p:cNvPr>
            <p:cNvSpPr/>
            <p:nvPr/>
          </p:nvSpPr>
          <p:spPr>
            <a:xfrm>
              <a:off x="0" y="1472506"/>
              <a:ext cx="9601200" cy="257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20DD51C-5EF4-405E-B2D5-BC837929BA71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8" y="1395274"/>
              <a:chExt cx="9611247" cy="142344"/>
            </a:xfrm>
          </p:grpSpPr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4CF6E94D-528A-4695-9898-B60D25FD453B}"/>
                  </a:ext>
                </a:extLst>
              </p:cNvPr>
              <p:cNvSpPr/>
              <p:nvPr/>
            </p:nvSpPr>
            <p:spPr>
              <a:xfrm>
                <a:off x="-10048" y="1402000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91825883-4B2C-47AB-AD17-5884880ABAF8}"/>
                  </a:ext>
                </a:extLst>
              </p:cNvPr>
              <p:cNvSpPr/>
              <p:nvPr/>
            </p:nvSpPr>
            <p:spPr>
              <a:xfrm>
                <a:off x="599026" y="1399408"/>
                <a:ext cx="489986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3C3D2C42-89B6-4AA2-BFFB-04489ABB04CD}"/>
                  </a:ext>
                </a:extLst>
              </p:cNvPr>
              <p:cNvSpPr/>
              <p:nvPr/>
            </p:nvSpPr>
            <p:spPr>
              <a:xfrm>
                <a:off x="1166753" y="1397808"/>
                <a:ext cx="489986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25FD1171-9853-4A9D-9B61-41DC61BBDE4E}"/>
                  </a:ext>
                </a:extLst>
              </p:cNvPr>
              <p:cNvSpPr/>
              <p:nvPr/>
            </p:nvSpPr>
            <p:spPr>
              <a:xfrm>
                <a:off x="1744316" y="1397808"/>
                <a:ext cx="489986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69F2A9F8-7A40-49BF-AFD1-F33FB7555A0F}"/>
                  </a:ext>
                </a:extLst>
              </p:cNvPr>
              <p:cNvSpPr/>
              <p:nvPr/>
            </p:nvSpPr>
            <p:spPr>
              <a:xfrm>
                <a:off x="2320550" y="1396592"/>
                <a:ext cx="489986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63BF8282-583B-496F-A62E-48B8444B1854}"/>
                  </a:ext>
                </a:extLst>
              </p:cNvPr>
              <p:cNvSpPr/>
              <p:nvPr/>
            </p:nvSpPr>
            <p:spPr>
              <a:xfrm>
                <a:off x="2894090" y="1397808"/>
                <a:ext cx="489986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A8D8984-957F-4702-B684-97B807D89B5B}"/>
                  </a:ext>
                </a:extLst>
              </p:cNvPr>
              <p:cNvSpPr/>
              <p:nvPr/>
            </p:nvSpPr>
            <p:spPr>
              <a:xfrm>
                <a:off x="3467187" y="1397808"/>
                <a:ext cx="489986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41240920-8797-4F07-AADB-34394AD598D0}"/>
                  </a:ext>
                </a:extLst>
              </p:cNvPr>
              <p:cNvSpPr/>
              <p:nvPr/>
            </p:nvSpPr>
            <p:spPr>
              <a:xfrm>
                <a:off x="4034914" y="1397808"/>
                <a:ext cx="489986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33DE1E65-287B-4E8D-B1F6-D1F873CFFBD8}"/>
                  </a:ext>
                </a:extLst>
              </p:cNvPr>
              <p:cNvSpPr/>
              <p:nvPr/>
            </p:nvSpPr>
            <p:spPr>
              <a:xfrm>
                <a:off x="4605679" y="1397808"/>
                <a:ext cx="489986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E2AF9AAC-D743-4E7C-8F89-55C504AB0681}"/>
                  </a:ext>
                </a:extLst>
              </p:cNvPr>
              <p:cNvSpPr/>
              <p:nvPr/>
            </p:nvSpPr>
            <p:spPr>
              <a:xfrm>
                <a:off x="5170368" y="1396409"/>
                <a:ext cx="489986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E36B342E-CAF9-4007-9F0D-3BDC4455A78D}"/>
                  </a:ext>
                </a:extLst>
              </p:cNvPr>
              <p:cNvSpPr/>
              <p:nvPr/>
            </p:nvSpPr>
            <p:spPr>
              <a:xfrm>
                <a:off x="5735057" y="1397808"/>
                <a:ext cx="489986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717AE199-9E39-4007-80BB-EBA7DBB86841}"/>
                  </a:ext>
                </a:extLst>
              </p:cNvPr>
              <p:cNvSpPr/>
              <p:nvPr/>
            </p:nvSpPr>
            <p:spPr>
              <a:xfrm>
                <a:off x="6299746" y="1397808"/>
                <a:ext cx="489986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7D490087-C062-4F18-ACD6-5834A22C956D}"/>
                  </a:ext>
                </a:extLst>
              </p:cNvPr>
              <p:cNvSpPr/>
              <p:nvPr/>
            </p:nvSpPr>
            <p:spPr>
              <a:xfrm>
                <a:off x="6859519" y="1398202"/>
                <a:ext cx="489986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126DD964-C0C9-4E30-9935-E9DAA926280D}"/>
                  </a:ext>
                </a:extLst>
              </p:cNvPr>
              <p:cNvSpPr/>
              <p:nvPr/>
            </p:nvSpPr>
            <p:spPr>
              <a:xfrm>
                <a:off x="7419292" y="1397808"/>
                <a:ext cx="489986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0251F7B4-A26B-420B-8177-5465C9002657}"/>
                  </a:ext>
                </a:extLst>
              </p:cNvPr>
              <p:cNvSpPr/>
              <p:nvPr/>
            </p:nvSpPr>
            <p:spPr>
              <a:xfrm>
                <a:off x="7971818" y="1395274"/>
                <a:ext cx="489986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582FA260-FE9E-41AA-A99A-FD878B0A0377}"/>
                  </a:ext>
                </a:extLst>
              </p:cNvPr>
              <p:cNvSpPr/>
              <p:nvPr/>
            </p:nvSpPr>
            <p:spPr>
              <a:xfrm>
                <a:off x="8531591" y="1395274"/>
                <a:ext cx="489986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93E0CBC1-6391-43DA-BD8B-C7CED3CE363E}"/>
                  </a:ext>
                </a:extLst>
              </p:cNvPr>
              <p:cNvSpPr/>
              <p:nvPr/>
            </p:nvSpPr>
            <p:spPr>
              <a:xfrm>
                <a:off x="9087074" y="1395274"/>
                <a:ext cx="514125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579B0153-6D85-435B-A34C-AC5EE2D045D0}"/>
              </a:ext>
            </a:extLst>
          </p:cNvPr>
          <p:cNvSpPr txBox="1"/>
          <p:nvPr/>
        </p:nvSpPr>
        <p:spPr>
          <a:xfrm>
            <a:off x="7305472" y="4679457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pc="130" dirty="0">
                <a:solidFill>
                  <a:srgbClr val="5191CE"/>
                </a:solidFill>
                <a:latin typeface="Arial Narrow" panose="020B0606020202030204" pitchFamily="34" charset="0"/>
              </a:rPr>
              <a:t>Forum on Sustainable Transport Connectivity between Europe and Asia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4AD4307-4DDF-46B5-8B3A-4336C9CD7F20}"/>
              </a:ext>
            </a:extLst>
          </p:cNvPr>
          <p:cNvSpPr/>
          <p:nvPr/>
        </p:nvSpPr>
        <p:spPr>
          <a:xfrm>
            <a:off x="7315200" y="2"/>
            <a:ext cx="4876800" cy="4388748"/>
          </a:xfrm>
          <a:prstGeom prst="rect">
            <a:avLst/>
          </a:prstGeom>
          <a:gradFill>
            <a:gsLst>
              <a:gs pos="55000">
                <a:schemeClr val="accent3">
                  <a:lumMod val="5000"/>
                  <a:lumOff val="95000"/>
                </a:schemeClr>
              </a:gs>
              <a:gs pos="0">
                <a:schemeClr val="accent3">
                  <a:lumMod val="45000"/>
                  <a:lumOff val="5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B9A6AC9-A534-450A-8552-9D62E77991DD}"/>
              </a:ext>
            </a:extLst>
          </p:cNvPr>
          <p:cNvGrpSpPr/>
          <p:nvPr/>
        </p:nvGrpSpPr>
        <p:grpSpPr>
          <a:xfrm flipV="1">
            <a:off x="7315200" y="4454250"/>
            <a:ext cx="4876800" cy="130085"/>
            <a:chOff x="0" y="1472506"/>
            <a:chExt cx="9601200" cy="257953"/>
          </a:xfrm>
        </p:grpSpPr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4F66F62A-370D-4FCA-8300-CC392C072A6E}"/>
                </a:ext>
              </a:extLst>
            </p:cNvPr>
            <p:cNvSpPr/>
            <p:nvPr/>
          </p:nvSpPr>
          <p:spPr>
            <a:xfrm>
              <a:off x="0" y="1472506"/>
              <a:ext cx="9601200" cy="2579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399198E9-074C-4049-BFD1-CCBA95C9C43C}"/>
                </a:ext>
              </a:extLst>
            </p:cNvPr>
            <p:cNvGrpSpPr/>
            <p:nvPr/>
          </p:nvGrpSpPr>
          <p:grpSpPr>
            <a:xfrm>
              <a:off x="0" y="1533803"/>
              <a:ext cx="9601200" cy="142344"/>
              <a:chOff x="-10048" y="1395274"/>
              <a:chExt cx="9611247" cy="142344"/>
            </a:xfrm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67C5718E-E347-48BC-AC86-21C992212DF7}"/>
                  </a:ext>
                </a:extLst>
              </p:cNvPr>
              <p:cNvSpPr/>
              <p:nvPr/>
            </p:nvSpPr>
            <p:spPr>
              <a:xfrm>
                <a:off x="-10048" y="1402000"/>
                <a:ext cx="517013" cy="135618"/>
              </a:xfrm>
              <a:prstGeom prst="rect">
                <a:avLst/>
              </a:prstGeom>
              <a:solidFill>
                <a:srgbClr val="14496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37FAAC9A-8F3C-47D4-8A2E-A75C01F674D6}"/>
                  </a:ext>
                </a:extLst>
              </p:cNvPr>
              <p:cNvSpPr/>
              <p:nvPr/>
            </p:nvSpPr>
            <p:spPr>
              <a:xfrm>
                <a:off x="599026" y="1399408"/>
                <a:ext cx="489986" cy="135618"/>
              </a:xfrm>
              <a:prstGeom prst="rect">
                <a:avLst/>
              </a:prstGeom>
              <a:solidFill>
                <a:srgbClr val="E8223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EE33EB4D-B549-4EF9-96BB-C8E560E2212F}"/>
                  </a:ext>
                </a:extLst>
              </p:cNvPr>
              <p:cNvSpPr/>
              <p:nvPr/>
            </p:nvSpPr>
            <p:spPr>
              <a:xfrm>
                <a:off x="1166753" y="1397808"/>
                <a:ext cx="489986" cy="135618"/>
              </a:xfrm>
              <a:prstGeom prst="rect">
                <a:avLst/>
              </a:prstGeom>
              <a:solidFill>
                <a:srgbClr val="E4B5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C917AEA3-B8E4-4E13-9735-F3399E82ADDA}"/>
                  </a:ext>
                </a:extLst>
              </p:cNvPr>
              <p:cNvSpPr/>
              <p:nvPr/>
            </p:nvSpPr>
            <p:spPr>
              <a:xfrm>
                <a:off x="1744316" y="1397808"/>
                <a:ext cx="489986" cy="135618"/>
              </a:xfrm>
              <a:prstGeom prst="rect">
                <a:avLst/>
              </a:prstGeom>
              <a:solidFill>
                <a:srgbClr val="4BA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F4E1B554-ED8F-4594-A9E0-F9DA6EB6421E}"/>
                  </a:ext>
                </a:extLst>
              </p:cNvPr>
              <p:cNvSpPr/>
              <p:nvPr/>
            </p:nvSpPr>
            <p:spPr>
              <a:xfrm>
                <a:off x="2320550" y="1396592"/>
                <a:ext cx="489986" cy="135618"/>
              </a:xfrm>
              <a:prstGeom prst="rect">
                <a:avLst/>
              </a:prstGeom>
              <a:solidFill>
                <a:srgbClr val="C5202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A3255BFF-A537-4196-9C71-C3C1DE82E609}"/>
                  </a:ext>
                </a:extLst>
              </p:cNvPr>
              <p:cNvSpPr/>
              <p:nvPr/>
            </p:nvSpPr>
            <p:spPr>
              <a:xfrm>
                <a:off x="2894090" y="1397808"/>
                <a:ext cx="489986" cy="135618"/>
              </a:xfrm>
              <a:prstGeom prst="rect">
                <a:avLst/>
              </a:prstGeom>
              <a:solidFill>
                <a:srgbClr val="EF402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5A6AB714-07A6-4A28-9B56-D3B9788F4536}"/>
                  </a:ext>
                </a:extLst>
              </p:cNvPr>
              <p:cNvSpPr/>
              <p:nvPr/>
            </p:nvSpPr>
            <p:spPr>
              <a:xfrm>
                <a:off x="3467187" y="1397808"/>
                <a:ext cx="489986" cy="135618"/>
              </a:xfrm>
              <a:prstGeom prst="rect">
                <a:avLst/>
              </a:prstGeom>
              <a:solidFill>
                <a:srgbClr val="27BE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37B142E-2865-498A-9636-A97199A63F76}"/>
                  </a:ext>
                </a:extLst>
              </p:cNvPr>
              <p:cNvSpPr/>
              <p:nvPr/>
            </p:nvSpPr>
            <p:spPr>
              <a:xfrm>
                <a:off x="4034914" y="1397808"/>
                <a:ext cx="489986" cy="135618"/>
              </a:xfrm>
              <a:prstGeom prst="rect">
                <a:avLst/>
              </a:prstGeom>
              <a:solidFill>
                <a:srgbClr val="FAC21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ectangle 107">
                <a:extLst>
                  <a:ext uri="{FF2B5EF4-FFF2-40B4-BE49-F238E27FC236}">
                    <a16:creationId xmlns:a16="http://schemas.microsoft.com/office/drawing/2014/main" id="{A0D1720F-20D3-4248-9277-F75628C04300}"/>
                  </a:ext>
                </a:extLst>
              </p:cNvPr>
              <p:cNvSpPr/>
              <p:nvPr/>
            </p:nvSpPr>
            <p:spPr>
              <a:xfrm>
                <a:off x="4605679" y="1397808"/>
                <a:ext cx="489986" cy="135618"/>
              </a:xfrm>
              <a:prstGeom prst="rect">
                <a:avLst/>
              </a:prstGeom>
              <a:solidFill>
                <a:srgbClr val="A21C4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3DEA7E76-FAF4-4E0A-8571-9E4EAF5BE35C}"/>
                  </a:ext>
                </a:extLst>
              </p:cNvPr>
              <p:cNvSpPr/>
              <p:nvPr/>
            </p:nvSpPr>
            <p:spPr>
              <a:xfrm>
                <a:off x="5170368" y="1396409"/>
                <a:ext cx="489986" cy="135618"/>
              </a:xfrm>
              <a:prstGeom prst="rect">
                <a:avLst/>
              </a:prstGeom>
              <a:solidFill>
                <a:srgbClr val="F26B2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976291D9-0F85-4E80-B040-0E6D811F3AB5}"/>
                  </a:ext>
                </a:extLst>
              </p:cNvPr>
              <p:cNvSpPr/>
              <p:nvPr/>
            </p:nvSpPr>
            <p:spPr>
              <a:xfrm>
                <a:off x="5735057" y="1397808"/>
                <a:ext cx="489986" cy="135618"/>
              </a:xfrm>
              <a:prstGeom prst="rect">
                <a:avLst/>
              </a:prstGeom>
              <a:solidFill>
                <a:srgbClr val="DC176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678085C7-0971-4419-B69A-607F8F5878B5}"/>
                  </a:ext>
                </a:extLst>
              </p:cNvPr>
              <p:cNvSpPr/>
              <p:nvPr/>
            </p:nvSpPr>
            <p:spPr>
              <a:xfrm>
                <a:off x="6299746" y="1397808"/>
                <a:ext cx="489986" cy="135618"/>
              </a:xfrm>
              <a:prstGeom prst="rect">
                <a:avLst/>
              </a:prstGeom>
              <a:solidFill>
                <a:srgbClr val="F99F2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740E9394-C071-4152-A2D6-8A3BC41EB4B3}"/>
                  </a:ext>
                </a:extLst>
              </p:cNvPr>
              <p:cNvSpPr/>
              <p:nvPr/>
            </p:nvSpPr>
            <p:spPr>
              <a:xfrm>
                <a:off x="6859519" y="1398202"/>
                <a:ext cx="489986" cy="135618"/>
              </a:xfrm>
              <a:prstGeom prst="rect">
                <a:avLst/>
              </a:prstGeom>
              <a:solidFill>
                <a:srgbClr val="C6982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8EAF31F8-3A40-48A6-9799-CD7D5E1E8CF6}"/>
                  </a:ext>
                </a:extLst>
              </p:cNvPr>
              <p:cNvSpPr/>
              <p:nvPr/>
            </p:nvSpPr>
            <p:spPr>
              <a:xfrm>
                <a:off x="7419292" y="1397808"/>
                <a:ext cx="489986" cy="135618"/>
              </a:xfrm>
              <a:prstGeom prst="rect">
                <a:avLst/>
              </a:prstGeom>
              <a:solidFill>
                <a:srgbClr val="40804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772F20ED-47FF-4775-8BBF-7C69A1F570E3}"/>
                  </a:ext>
                </a:extLst>
              </p:cNvPr>
              <p:cNvSpPr/>
              <p:nvPr/>
            </p:nvSpPr>
            <p:spPr>
              <a:xfrm>
                <a:off x="7971818" y="1395274"/>
                <a:ext cx="489986" cy="135618"/>
              </a:xfrm>
              <a:prstGeom prst="rect">
                <a:avLst/>
              </a:prstGeom>
              <a:solidFill>
                <a:srgbClr val="1F95D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F61D12A5-98DA-4C04-9AB7-C30FF64261FD}"/>
                  </a:ext>
                </a:extLst>
              </p:cNvPr>
              <p:cNvSpPr/>
              <p:nvPr/>
            </p:nvSpPr>
            <p:spPr>
              <a:xfrm>
                <a:off x="8531591" y="1395274"/>
                <a:ext cx="489986" cy="135618"/>
              </a:xfrm>
              <a:prstGeom prst="rect">
                <a:avLst/>
              </a:prstGeom>
              <a:solidFill>
                <a:srgbClr val="5DBA4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0E52AE3D-C7D9-4A8C-9939-8C048D90F320}"/>
                  </a:ext>
                </a:extLst>
              </p:cNvPr>
              <p:cNvSpPr/>
              <p:nvPr/>
            </p:nvSpPr>
            <p:spPr>
              <a:xfrm>
                <a:off x="9087074" y="1395274"/>
                <a:ext cx="514125" cy="135618"/>
              </a:xfrm>
              <a:prstGeom prst="rect">
                <a:avLst/>
              </a:prstGeom>
              <a:solidFill>
                <a:srgbClr val="136B9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pic>
        <p:nvPicPr>
          <p:cNvPr id="117" name="Picture 116">
            <a:extLst>
              <a:ext uri="{FF2B5EF4-FFF2-40B4-BE49-F238E27FC236}">
                <a16:creationId xmlns:a16="http://schemas.microsoft.com/office/drawing/2014/main" id="{681D2E3B-0F29-4531-8A9B-72A7CBB47C1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34739" y="5970160"/>
            <a:ext cx="2544734" cy="781277"/>
          </a:xfrm>
          <a:prstGeom prst="rect">
            <a:avLst/>
          </a:prstGeom>
        </p:spPr>
      </p:pic>
      <p:pic>
        <p:nvPicPr>
          <p:cNvPr id="118" name="Picture 117">
            <a:extLst>
              <a:ext uri="{FF2B5EF4-FFF2-40B4-BE49-F238E27FC236}">
                <a16:creationId xmlns:a16="http://schemas.microsoft.com/office/drawing/2014/main" id="{4B3EB755-CA1C-470B-B99A-5D79476CB9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4257" y="378833"/>
            <a:ext cx="4664279" cy="384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53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1079</TotalTime>
  <Words>119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Lucica Matei</dc:creator>
  <cp:lastModifiedBy>Lukasz Wyrowski</cp:lastModifiedBy>
  <cp:revision>64</cp:revision>
  <dcterms:created xsi:type="dcterms:W3CDTF">2018-10-22T08:00:17Z</dcterms:created>
  <dcterms:modified xsi:type="dcterms:W3CDTF">2019-10-28T15:55:39Z</dcterms:modified>
</cp:coreProperties>
</file>