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4" r:id="rId3"/>
    <p:sldId id="303" r:id="rId4"/>
    <p:sldId id="284" r:id="rId5"/>
    <p:sldId id="302" r:id="rId6"/>
    <p:sldId id="283" r:id="rId7"/>
    <p:sldId id="299" r:id="rId8"/>
    <p:sldId id="292" r:id="rId9"/>
    <p:sldId id="281" r:id="rId10"/>
    <p:sldId id="301" r:id="rId11"/>
    <p:sldId id="300" r:id="rId12"/>
    <p:sldId id="291" r:id="rId13"/>
    <p:sldId id="289" r:id="rId14"/>
    <p:sldId id="285" r:id="rId15"/>
    <p:sldId id="296" r:id="rId16"/>
    <p:sldId id="294" r:id="rId17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niewski Jerzy" initials="K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Implementation of the National Railway Programme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Arkusz1!$L$21:$L$27</c:f>
              <c:strCache>
                <c:ptCount val="7"/>
                <c:pt idx="0">
                  <c:v>completed: PLN 10.8 bn</c:v>
                </c:pt>
                <c:pt idx="1">
                  <c:v>under implementation: PLN 45.6 bn</c:v>
                </c:pt>
                <c:pt idx="2">
                  <c:v>under design process: PLN 3.7 bn</c:v>
                </c:pt>
                <c:pt idx="3">
                  <c:v>under tender process: PLN 10.5 bn</c:v>
                </c:pt>
                <c:pt idx="4">
                  <c:v>own funds: PLN 0.5 bn</c:v>
                </c:pt>
                <c:pt idx="5">
                  <c:v>budget: PLN 2.4 bn</c:v>
                </c:pt>
                <c:pt idx="6">
                  <c:v>planned: PLN 2.2 bn</c:v>
                </c:pt>
              </c:strCache>
            </c:strRef>
          </c:cat>
          <c:val>
            <c:numRef>
              <c:f>Arkusz1!$M$21:$M$27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5.8224687053445877E-2"/>
                  <c:y val="0.137185157002913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903310306036939E-2"/>
                  <c:y val="0.148548668309040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Arkusz1!$L$21:$L$27</c:f>
              <c:strCache>
                <c:ptCount val="7"/>
                <c:pt idx="0">
                  <c:v>completed: PLN 10.8 bn</c:v>
                </c:pt>
                <c:pt idx="1">
                  <c:v>under implementation: PLN 45.6 bn</c:v>
                </c:pt>
                <c:pt idx="2">
                  <c:v>under design process: PLN 3.7 bn</c:v>
                </c:pt>
                <c:pt idx="3">
                  <c:v>under tender process: PLN 10.5 bn</c:v>
                </c:pt>
                <c:pt idx="4">
                  <c:v>own funds: PLN 0.5 bn</c:v>
                </c:pt>
                <c:pt idx="5">
                  <c:v>budget: PLN 2.4 bn</c:v>
                </c:pt>
                <c:pt idx="6">
                  <c:v>planned: PLN 2.2 bn</c:v>
                </c:pt>
              </c:strCache>
            </c:strRef>
          </c:cat>
          <c:val>
            <c:numRef>
              <c:f>Arkusz1!$N$21:$N$27</c:f>
              <c:numCache>
                <c:formatCode>0%</c:formatCode>
                <c:ptCount val="7"/>
                <c:pt idx="0">
                  <c:v>0.14266842800528398</c:v>
                </c:pt>
                <c:pt idx="1">
                  <c:v>0.60237780713342126</c:v>
                </c:pt>
                <c:pt idx="2">
                  <c:v>4.8877146631439883E-2</c:v>
                </c:pt>
                <c:pt idx="3">
                  <c:v>0.13870541611624831</c:v>
                </c:pt>
                <c:pt idx="4">
                  <c:v>6.6050198150594437E-3</c:v>
                </c:pt>
                <c:pt idx="5">
                  <c:v>3.1704095112285328E-2</c:v>
                </c:pt>
                <c:pt idx="6">
                  <c:v>2.9062087186261555E-2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3648293963256"/>
          <c:y val="0.17171296296296298"/>
          <c:w val="0.8395301837270341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[mk.xlsx]Arkusz1!$B$1:$B$2</c:f>
              <c:strCache>
                <c:ptCount val="2"/>
                <c:pt idx="1">
                  <c:v>Gdańsk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[mk.xlsx]Arkusz1!$A$3:$A$7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[mk.xlsx]Arkusz1!$B$3:$B$7</c:f>
              <c:numCache>
                <c:formatCode>General</c:formatCode>
                <c:ptCount val="5"/>
                <c:pt idx="0">
                  <c:v>1212054</c:v>
                </c:pt>
                <c:pt idx="1">
                  <c:v>1091202</c:v>
                </c:pt>
                <c:pt idx="2">
                  <c:v>1299373</c:v>
                </c:pt>
                <c:pt idx="3">
                  <c:v>1580508</c:v>
                </c:pt>
                <c:pt idx="4">
                  <c:v>1948974</c:v>
                </c:pt>
              </c:numCache>
            </c:numRef>
          </c:val>
        </c:ser>
        <c:ser>
          <c:idx val="1"/>
          <c:order val="1"/>
          <c:tx>
            <c:strRef>
              <c:f>[mk.xlsx]Arkusz1!$C$1:$C$2</c:f>
              <c:strCache>
                <c:ptCount val="2"/>
                <c:pt idx="1">
                  <c:v>Szczecin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[mk.xlsx]Arkusz1!$A$3:$A$7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[mk.xlsx]Arkusz1!$C$3:$C$7</c:f>
              <c:numCache>
                <c:formatCode>General</c:formatCode>
                <c:ptCount val="5"/>
                <c:pt idx="0">
                  <c:v>78439</c:v>
                </c:pt>
                <c:pt idx="1">
                  <c:v>87784</c:v>
                </c:pt>
                <c:pt idx="2">
                  <c:v>90869</c:v>
                </c:pt>
                <c:pt idx="3">
                  <c:v>93579</c:v>
                </c:pt>
                <c:pt idx="4">
                  <c:v>81451</c:v>
                </c:pt>
              </c:numCache>
            </c:numRef>
          </c:val>
        </c:ser>
        <c:ser>
          <c:idx val="2"/>
          <c:order val="2"/>
          <c:tx>
            <c:strRef>
              <c:f>[mk.xlsx]Arkusz1!$D$1:$D$2</c:f>
              <c:strCache>
                <c:ptCount val="2"/>
                <c:pt idx="1">
                  <c:v>Gdynia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[mk.xlsx]Arkusz1!$A$3:$A$7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[mk.xlsx]Arkusz1!$D$3:$D$7</c:f>
              <c:numCache>
                <c:formatCode>General</c:formatCode>
                <c:ptCount val="5"/>
                <c:pt idx="0">
                  <c:v>849123</c:v>
                </c:pt>
                <c:pt idx="1">
                  <c:v>684796</c:v>
                </c:pt>
                <c:pt idx="2">
                  <c:v>642195</c:v>
                </c:pt>
                <c:pt idx="3">
                  <c:v>710698</c:v>
                </c:pt>
                <c:pt idx="4">
                  <c:v>803871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6095936"/>
        <c:axId val="1696087232"/>
      </c:barChart>
      <c:catAx>
        <c:axId val="16960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087232"/>
        <c:crosses val="autoZero"/>
        <c:auto val="1"/>
        <c:lblAlgn val="ctr"/>
        <c:lblOffset val="100"/>
        <c:noMultiLvlLbl val="0"/>
      </c:catAx>
      <c:valAx>
        <c:axId val="16960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0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D5F66-91A1-4C5D-94E6-F3B4216C83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90A78F-6AB7-4F5C-8422-64BB0BA8AF3E}" type="pres">
      <dgm:prSet presAssocID="{5E4D5F66-91A1-4C5D-94E6-F3B4216C83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B72D2290-7C2A-464F-B55F-87314BF36084}" type="presOf" srcId="{5E4D5F66-91A1-4C5D-94E6-F3B4216C836B}" destId="{4790A78F-6AB7-4F5C-8422-64BB0BA8AF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D5F66-91A1-4C5D-94E6-F3B4216C83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90A78F-6AB7-4F5C-8422-64BB0BA8AF3E}" type="pres">
      <dgm:prSet presAssocID="{5E4D5F66-91A1-4C5D-94E6-F3B4216C83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FB7AF11-E4C2-43D1-88CA-2F85430FBC68}" type="presOf" srcId="{5E4D5F66-91A1-4C5D-94E6-F3B4216C836B}" destId="{4790A78F-6AB7-4F5C-8422-64BB0BA8AF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gerian" panose="04020705040A02060702" pitchFamily="82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gerian" panose="04020705040A02060702" pitchFamily="82" charset="0"/>
              </a:defRPr>
            </a:lvl1pPr>
          </a:lstStyle>
          <a:p>
            <a:fld id="{A5E230C5-89F6-4389-ACE9-04565EABF64B}" type="datetimeFigureOut">
              <a:rPr lang="pl-PL" smtClean="0"/>
              <a:pPr/>
              <a:t>24.11.2019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gerian" panose="04020705040A02060702" pitchFamily="82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gerian" panose="04020705040A02060702" pitchFamily="82" charset="0"/>
              </a:defRPr>
            </a:lvl1pPr>
          </a:lstStyle>
          <a:p>
            <a:fld id="{37952197-D98B-4E30-AEE3-436D1DF369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790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24.11.2019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fld id="{D92C4593-0A0D-4907-BC3F-77B15CD6B4D3}" type="datetimeFigureOut">
              <a:rPr lang="pl-PL" smtClean="0"/>
              <a:pPr/>
              <a:t>24.11.2019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lgerian" panose="04020705040A02060702" pitchFamily="8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lgerian" panose="04020705040A02060702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gerian" panose="04020705040A02060702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lgerian" panose="04020705040A02060702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lgerian" panose="04020705040A02060702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mp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7.jpe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8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460"/>
            <a:ext cx="2382537" cy="5960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676" y="204307"/>
            <a:ext cx="591363" cy="3657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849593" y="1539701"/>
            <a:ext cx="60219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Polish</a:t>
            </a:r>
            <a:r>
              <a:rPr lang="pl-PL" sz="2800" b="1" dirty="0" smtClean="0"/>
              <a:t> </a:t>
            </a:r>
            <a:r>
              <a:rPr lang="en-AU" sz="2800" b="1" dirty="0" smtClean="0"/>
              <a:t>rail</a:t>
            </a:r>
            <a:r>
              <a:rPr lang="pl-PL" sz="2800" b="1" dirty="0" smtClean="0"/>
              <a:t> transport A.D. 2019 </a:t>
            </a:r>
            <a:endParaRPr lang="pl-PL" sz="2800" b="1" dirty="0" smtClean="0"/>
          </a:p>
          <a:p>
            <a:r>
              <a:rPr lang="pl-PL" sz="2800" b="1" dirty="0" smtClean="0"/>
              <a:t>and </a:t>
            </a:r>
            <a:r>
              <a:rPr lang="en-AU" sz="2800" b="1" dirty="0" smtClean="0"/>
              <a:t>its</a:t>
            </a:r>
            <a:r>
              <a:rPr lang="pl-PL" sz="2800" b="1" dirty="0" smtClean="0"/>
              <a:t> </a:t>
            </a:r>
            <a:r>
              <a:rPr lang="en-AU" sz="2800" b="1" dirty="0" smtClean="0"/>
              <a:t>perspectives</a:t>
            </a:r>
            <a:endParaRPr lang="pl-PL" sz="2800" b="1" dirty="0" smtClean="0"/>
          </a:p>
          <a:p>
            <a:endParaRPr lang="pl-PL" sz="2800" dirty="0" smtClean="0"/>
          </a:p>
          <a:p>
            <a:endParaRPr lang="pl-PL" sz="2800" dirty="0"/>
          </a:p>
          <a:p>
            <a:r>
              <a:rPr lang="pl-PL" sz="2800" i="1" dirty="0" smtClean="0"/>
              <a:t>Jerzy Kleniewski</a:t>
            </a:r>
          </a:p>
          <a:p>
            <a:endParaRPr lang="pl-PL" sz="2800" dirty="0" smtClean="0"/>
          </a:p>
          <a:p>
            <a:endParaRPr lang="pl-PL" sz="2800" dirty="0"/>
          </a:p>
          <a:p>
            <a:r>
              <a:rPr lang="pl-PL" sz="1400" dirty="0" smtClean="0"/>
              <a:t>73</a:t>
            </a:r>
            <a:r>
              <a:rPr lang="pl-PL" sz="1400" baseline="30000" dirty="0" smtClean="0"/>
              <a:t>rd</a:t>
            </a:r>
            <a:r>
              <a:rPr lang="pl-PL" sz="1400" dirty="0" smtClean="0"/>
              <a:t> UN ECE </a:t>
            </a:r>
            <a:r>
              <a:rPr lang="en-US" sz="1400" dirty="0"/>
              <a:t>Working Party on Rail Transport </a:t>
            </a:r>
            <a:endParaRPr lang="en-AU" sz="1400" dirty="0" smtClean="0"/>
          </a:p>
          <a:p>
            <a:r>
              <a:rPr lang="en-AU" sz="1400" dirty="0" smtClean="0"/>
              <a:t>Geneva</a:t>
            </a:r>
            <a:r>
              <a:rPr lang="pl-PL" sz="1400" dirty="0" smtClean="0"/>
              <a:t>, 25-27.11.2019</a:t>
            </a:r>
          </a:p>
          <a:p>
            <a:endParaRPr lang="pl-PL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348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929627"/>
              </p:ext>
            </p:extLst>
          </p:nvPr>
        </p:nvGraphicFramePr>
        <p:xfrm>
          <a:off x="3203848" y="699542"/>
          <a:ext cx="5611022" cy="381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875936" y="475772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prstClr val="black"/>
                </a:solidFill>
              </a:rPr>
              <a:t>data of </a:t>
            </a:r>
            <a:r>
              <a:rPr lang="en-GB" sz="1200" dirty="0" smtClean="0">
                <a:solidFill>
                  <a:prstClr val="black"/>
                </a:solidFill>
              </a:rPr>
              <a:t>November</a:t>
            </a:r>
            <a:r>
              <a:rPr lang="pl-PL" sz="1200" dirty="0" smtClean="0">
                <a:solidFill>
                  <a:prstClr val="black"/>
                </a:solidFill>
              </a:rPr>
              <a:t> 2019</a:t>
            </a:r>
            <a:endParaRPr lang="pl-PL" sz="1200" dirty="0">
              <a:solidFill>
                <a:prstClr val="black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272" y="91992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53690" y="78745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551917"/>
            <a:ext cx="5391327" cy="32405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2557" y="1494420"/>
            <a:ext cx="314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Realized</a:t>
            </a:r>
            <a:r>
              <a:rPr lang="pl-PL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capital expenditure </a:t>
            </a:r>
            <a:r>
              <a:rPr lang="pl-PL" b="1" dirty="0" smtClean="0"/>
              <a:t>of PKP PLK in the </a:t>
            </a:r>
            <a:r>
              <a:rPr lang="en-AU" b="1" dirty="0" smtClean="0"/>
              <a:t>years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2001-2018</a:t>
            </a:r>
            <a:r>
              <a:rPr lang="pl-PL" b="1" dirty="0" smtClean="0"/>
              <a:t> and </a:t>
            </a:r>
            <a:r>
              <a:rPr lang="en-AU" b="1" dirty="0" smtClean="0"/>
              <a:t>planned</a:t>
            </a:r>
            <a:r>
              <a:rPr lang="pl-PL" b="1" dirty="0" smtClean="0"/>
              <a:t> to be </a:t>
            </a:r>
            <a:r>
              <a:rPr lang="pl-PL" b="1" dirty="0" err="1" smtClean="0"/>
              <a:t>invested</a:t>
            </a:r>
            <a:r>
              <a:rPr lang="en-GB" b="1" dirty="0" smtClean="0"/>
              <a:t> </a:t>
            </a:r>
            <a:r>
              <a:rPr lang="pl-PL" b="1" dirty="0" smtClean="0"/>
              <a:t>for </a:t>
            </a:r>
            <a:r>
              <a:rPr lang="pl-PL" b="1" dirty="0" smtClean="0">
                <a:solidFill>
                  <a:srgbClr val="FF0000"/>
                </a:solidFill>
              </a:rPr>
              <a:t>2019-2023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048912" y="175172"/>
            <a:ext cx="4167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PKP Polskie Linie Kolejowe S.A.</a:t>
            </a:r>
            <a:endParaRPr lang="pl-PL" sz="14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4160501" y="976186"/>
            <a:ext cx="3944014" cy="37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Long</a:t>
            </a:r>
            <a:r>
              <a:rPr lang="pl-PL" dirty="0" smtClean="0">
                <a:solidFill>
                  <a:srgbClr val="FFC000"/>
                </a:solidFill>
              </a:rPr>
              <a:t> term </a:t>
            </a:r>
            <a:r>
              <a:rPr lang="en-GB" dirty="0" smtClean="0"/>
              <a:t>investments</a:t>
            </a:r>
            <a:endParaRPr lang="en-GB" dirty="0"/>
          </a:p>
        </p:txBody>
      </p:sp>
      <p:sp>
        <p:nvSpPr>
          <p:cNvPr id="15" name="Trójkąt prostokątny 14"/>
          <p:cNvSpPr/>
          <p:nvPr/>
        </p:nvSpPr>
        <p:spPr>
          <a:xfrm rot="10800000">
            <a:off x="7826003" y="37126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272" y="91992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5868143" y="-39619"/>
            <a:ext cx="3254825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0350" y="21018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sp>
        <p:nvSpPr>
          <p:cNvPr id="15" name="Prostokąt 5"/>
          <p:cNvSpPr>
            <a:spLocks noChangeArrowheads="1"/>
          </p:cNvSpPr>
          <p:nvPr/>
        </p:nvSpPr>
        <p:spPr bwMode="auto">
          <a:xfrm>
            <a:off x="3275267" y="77067"/>
            <a:ext cx="49691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pl-PL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Location</a:t>
            </a:r>
            <a:r>
              <a:rPr lang="pl-PL" altLang="pl-PL" sz="1400" b="1" dirty="0" smtClean="0">
                <a:latin typeface="Arial" panose="020B0604020202020204" pitchFamily="34" charset="0"/>
              </a:rPr>
              <a:t> of in</a:t>
            </a:r>
            <a:r>
              <a:rPr lang="en-GB" altLang="pl-PL" sz="1400" b="1" dirty="0" smtClean="0">
                <a:latin typeface="Arial" panose="020B0604020202020204" pitchFamily="34" charset="0"/>
              </a:rPr>
              <a:t>vestments</a:t>
            </a:r>
            <a:r>
              <a:rPr lang="pl-PL" altLang="pl-PL" sz="1400" b="1" dirty="0" smtClean="0">
                <a:latin typeface="Arial" panose="020B0604020202020204" pitchFamily="34" charset="0"/>
              </a:rPr>
              <a:t> </a:t>
            </a:r>
            <a:r>
              <a:rPr lang="pl-PL" altLang="pl-PL" sz="1200" dirty="0" smtClean="0">
                <a:latin typeface="Arial" panose="020B0604020202020204" pitchFamily="34" charset="0"/>
              </a:rPr>
              <a:t>of PKP Polskie </a:t>
            </a:r>
            <a:r>
              <a:rPr lang="pl-PL" altLang="pl-PL" sz="1200" dirty="0">
                <a:latin typeface="Arial" panose="020B0604020202020204" pitchFamily="34" charset="0"/>
              </a:rPr>
              <a:t>Linie Kolejowe S.A.</a:t>
            </a:r>
            <a:r>
              <a:rPr lang="pl-PL" altLang="pl-PL" sz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059582"/>
            <a:ext cx="2946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Basic list </a:t>
            </a:r>
            <a:r>
              <a:rPr lang="pl-PL" dirty="0" smtClean="0"/>
              <a:t>– investment </a:t>
            </a:r>
            <a:r>
              <a:rPr lang="en-GB" dirty="0" smtClean="0"/>
              <a:t>projects</a:t>
            </a:r>
            <a:r>
              <a:rPr lang="pl-PL" dirty="0" smtClean="0"/>
              <a:t> </a:t>
            </a:r>
            <a:r>
              <a:rPr lang="en-GB" dirty="0" smtClean="0"/>
              <a:t>under</a:t>
            </a:r>
            <a:r>
              <a:rPr lang="pl-PL" dirty="0" smtClean="0"/>
              <a:t> KPK to </a:t>
            </a:r>
            <a:r>
              <a:rPr lang="en-GB" dirty="0" smtClean="0"/>
              <a:t>implement</a:t>
            </a:r>
            <a:r>
              <a:rPr lang="pl-PL" dirty="0" smtClean="0"/>
              <a:t> </a:t>
            </a:r>
            <a:r>
              <a:rPr lang="en-GB" dirty="0" smtClean="0"/>
              <a:t>up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to 2023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Both – </a:t>
            </a:r>
            <a:r>
              <a:rPr lang="en-GB" dirty="0" smtClean="0">
                <a:solidFill>
                  <a:srgbClr val="FF0000"/>
                </a:solidFill>
              </a:rPr>
              <a:t>National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an</a:t>
            </a:r>
            <a:r>
              <a:rPr lang="pl-PL" dirty="0" smtClean="0">
                <a:solidFill>
                  <a:srgbClr val="FF0000"/>
                </a:solidFill>
              </a:rPr>
              <a:t>d the EU </a:t>
            </a:r>
          </a:p>
          <a:p>
            <a:r>
              <a:rPr lang="pl-PL" dirty="0" smtClean="0"/>
              <a:t>(OP</a:t>
            </a:r>
            <a:r>
              <a:rPr lang="en-GB" dirty="0" smtClean="0"/>
              <a:t>I</a:t>
            </a:r>
            <a:r>
              <a:rPr lang="pl-PL" dirty="0" smtClean="0"/>
              <a:t>&amp;E, CEF, OPEP, ROP)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5448"/>
            <a:ext cx="4928378" cy="459060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804177" y="4351715"/>
            <a:ext cx="11956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/>
              <a:t>CF OPI&amp;E &amp; CEF</a:t>
            </a:r>
            <a:endParaRPr lang="pl-PL" sz="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98448" y="4444048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/>
              <a:t>OPEP</a:t>
            </a:r>
            <a:endParaRPr lang="pl-PL" sz="6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806839" y="4538862"/>
            <a:ext cx="1008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/>
              <a:t>ROP 2014-2020</a:t>
            </a:r>
            <a:endParaRPr lang="pl-PL" sz="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806839" y="4628714"/>
            <a:ext cx="11236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err="1" smtClean="0"/>
              <a:t>National</a:t>
            </a:r>
            <a:r>
              <a:rPr lang="pl-PL" sz="600" dirty="0" smtClean="0"/>
              <a:t> </a:t>
            </a:r>
            <a:r>
              <a:rPr lang="pl-PL" sz="600" dirty="0" err="1" smtClean="0"/>
              <a:t>Funds</a:t>
            </a:r>
            <a:endParaRPr lang="pl-PL" sz="600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437" y="49829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" y="627534"/>
            <a:ext cx="7645109" cy="3403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796" y="0"/>
            <a:ext cx="4688230" cy="92057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2" y="3985779"/>
            <a:ext cx="4001863" cy="1140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15" name="Prostokąt 14"/>
          <p:cNvSpPr/>
          <p:nvPr/>
        </p:nvSpPr>
        <p:spPr>
          <a:xfrm>
            <a:off x="251520" y="4124067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Winner: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4538" y="4124067"/>
            <a:ext cx="3566469" cy="50601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251520" y="4658679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Project: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416677" y="4666878"/>
            <a:ext cx="3538120" cy="43204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„Construction of a railway </a:t>
            </a:r>
            <a:r>
              <a:rPr kumimoji="0" lang="en-GB" sz="1200" b="0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junction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raków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Zabłocie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Kraków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Krzemionki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6272" y="91992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5460"/>
            <a:ext cx="2160240" cy="540473"/>
          </a:xfrm>
          <a:prstGeom prst="rect">
            <a:avLst/>
          </a:prstGeom>
        </p:spPr>
      </p:pic>
      <p:pic>
        <p:nvPicPr>
          <p:cNvPr id="11" name="Symbol zastępczy zawartości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0" y="1085516"/>
            <a:ext cx="6608280" cy="371715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200" b="0" dirty="0" smtClean="0">
                <a:latin typeface="+mn-lt"/>
              </a:rPr>
              <a:t>.</a:t>
            </a:r>
            <a:endParaRPr lang="pl-PL" sz="1200" b="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600" b="1" dirty="0" smtClean="0">
              <a:latin typeface="+mn-lt"/>
            </a:endParaRPr>
          </a:p>
          <a:p>
            <a:r>
              <a:rPr lang="en-AU" sz="1800" b="1" dirty="0" smtClean="0">
                <a:solidFill>
                  <a:srgbClr val="FF0000"/>
                </a:solidFill>
                <a:latin typeface="+mn-lt"/>
              </a:rPr>
              <a:t>European</a:t>
            </a:r>
            <a:r>
              <a:rPr lang="pl-PL" sz="1800" dirty="0" smtClean="0">
                <a:latin typeface="+mn-lt"/>
              </a:rPr>
              <a:t> </a:t>
            </a:r>
            <a:r>
              <a:rPr lang="en-AU" sz="1800" dirty="0" smtClean="0">
                <a:latin typeface="+mn-lt"/>
              </a:rPr>
              <a:t>container</a:t>
            </a:r>
            <a:r>
              <a:rPr lang="pl-PL" sz="1800" dirty="0" smtClean="0">
                <a:latin typeface="+mn-lt"/>
              </a:rPr>
              <a:t> </a:t>
            </a:r>
            <a:r>
              <a:rPr lang="en-AU" sz="1800" dirty="0" smtClean="0">
                <a:latin typeface="+mn-lt"/>
              </a:rPr>
              <a:t>sea</a:t>
            </a:r>
            <a:r>
              <a:rPr lang="pl-PL" sz="1800" dirty="0" smtClean="0">
                <a:latin typeface="+mn-lt"/>
              </a:rPr>
              <a:t> </a:t>
            </a:r>
            <a:r>
              <a:rPr lang="en-AU" sz="1800" dirty="0" smtClean="0">
                <a:latin typeface="+mn-lt"/>
              </a:rPr>
              <a:t>ports</a:t>
            </a:r>
            <a:endParaRPr lang="en-AU" sz="1800" dirty="0">
              <a:latin typeface="+mn-lt"/>
            </a:endParaRP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208161" y="1076326"/>
            <a:ext cx="2009863" cy="3518297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+mn-lt"/>
              </a:rPr>
              <a:t>Extension of land cargo transport </a:t>
            </a:r>
            <a:r>
              <a:rPr lang="en-AU" sz="2000" dirty="0" smtClean="0">
                <a:latin typeface="+mn-lt"/>
              </a:rPr>
              <a:t>corridors</a:t>
            </a:r>
            <a:r>
              <a:rPr lang="pl-PL" sz="2000" dirty="0" smtClean="0">
                <a:latin typeface="+mn-lt"/>
              </a:rPr>
              <a:t> – </a:t>
            </a:r>
          </a:p>
          <a:p>
            <a:r>
              <a:rPr lang="pl-PL" sz="2000" dirty="0">
                <a:latin typeface="+mn-lt"/>
              </a:rPr>
              <a:t>t</a:t>
            </a:r>
            <a:r>
              <a:rPr lang="en-AU" sz="2000" dirty="0" smtClean="0">
                <a:latin typeface="+mn-lt"/>
              </a:rPr>
              <a:t>rends</a:t>
            </a:r>
            <a:r>
              <a:rPr lang="pl-PL" sz="2000" dirty="0" smtClean="0">
                <a:latin typeface="+mn-lt"/>
              </a:rPr>
              <a:t> in </a:t>
            </a:r>
            <a:r>
              <a:rPr lang="pl-PL" sz="2000" b="1" dirty="0" err="1" smtClean="0">
                <a:solidFill>
                  <a:srgbClr val="FF0000"/>
                </a:solidFill>
                <a:latin typeface="+mn-lt"/>
              </a:rPr>
              <a:t>TEUs</a:t>
            </a: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  <a:latin typeface="+mn-lt"/>
              </a:rPr>
              <a:t>turnover</a:t>
            </a:r>
            <a:endParaRPr lang="en-A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04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80403"/>
              </p:ext>
            </p:extLst>
          </p:nvPr>
        </p:nvGraphicFramePr>
        <p:xfrm>
          <a:off x="3203625" y="774256"/>
          <a:ext cx="5860766" cy="374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43" y="51470"/>
            <a:ext cx="587671" cy="364975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76585"/>
              </p:ext>
            </p:extLst>
          </p:nvPr>
        </p:nvGraphicFramePr>
        <p:xfrm>
          <a:off x="164514" y="2211710"/>
          <a:ext cx="303911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809625"/>
                <a:gridCol w="809625"/>
                <a:gridCol w="81026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Gdańsk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Szczecin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Gdynia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1 212 054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78 439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849 123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1 091 202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87 784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684 796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1 299 373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90 869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642 195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1 580 508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93 579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710 698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1 948 974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81 451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803 871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2600259" y="376743"/>
            <a:ext cx="546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TEUs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handling in ports of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Gdańsk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Szczecin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Gdynia </a:t>
            </a:r>
            <a:endParaRPr lang="en-A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51920" y="1597819"/>
            <a:ext cx="4606280" cy="1102519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+mn-lt"/>
              </a:rPr>
              <a:t>Thank</a:t>
            </a:r>
            <a:r>
              <a:rPr lang="pl-PL" sz="3600" dirty="0" smtClean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you</a:t>
            </a:r>
            <a:r>
              <a:rPr lang="pl-PL" sz="3600" dirty="0" smtClean="0">
                <a:latin typeface="+mn-lt"/>
              </a:rPr>
              <a:t> for </a:t>
            </a:r>
            <a:r>
              <a:rPr lang="en-GB" sz="3600" dirty="0" smtClean="0">
                <a:latin typeface="+mn-lt"/>
              </a:rPr>
              <a:t>your</a:t>
            </a:r>
            <a:r>
              <a:rPr lang="pl-PL" sz="3600" dirty="0" smtClean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attention</a:t>
            </a:r>
            <a:endParaRPr lang="en-GB" sz="3600" dirty="0">
              <a:latin typeface="+mn-l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676" y="204307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460"/>
            <a:ext cx="2382537" cy="5960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99592" y="1203598"/>
            <a:ext cx="266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  <a:ea typeface="+mj-ea"/>
                <a:cs typeface="+mj-cs"/>
              </a:rPr>
              <a:t>Global transport </a:t>
            </a:r>
            <a:r>
              <a:rPr lang="en-GB" sz="2000" b="1" dirty="0">
                <a:solidFill>
                  <a:prstClr val="black"/>
                </a:solidFill>
                <a:ea typeface="+mj-ea"/>
                <a:cs typeface="+mj-cs"/>
              </a:rPr>
              <a:t>routes</a:t>
            </a:r>
            <a:endParaRPr lang="pl-PL" dirty="0"/>
          </a:p>
        </p:txBody>
      </p:sp>
      <p:pic>
        <p:nvPicPr>
          <p:cNvPr id="11" name="Symbol zastępczy zawartości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97" y="57927"/>
            <a:ext cx="5060683" cy="506068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89" y="2030941"/>
            <a:ext cx="3029975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5868143" y="-39619"/>
            <a:ext cx="3254825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-19648" y="68518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3691" y="944464"/>
            <a:ext cx="1794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Global 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Railways</a:t>
            </a:r>
          </a:p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network</a:t>
            </a:r>
            <a:endParaRPr 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Symbol zastępczy zawartości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98" y="567651"/>
            <a:ext cx="7436742" cy="42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460"/>
            <a:ext cx="2382537" cy="59609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47864" y="121505"/>
            <a:ext cx="4104456" cy="59608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Containers </a:t>
            </a:r>
            <a:r>
              <a:rPr lang="en-GB" b="0" dirty="0" smtClean="0">
                <a:latin typeface="+mn-lt"/>
              </a:rPr>
              <a:t>transported by </a:t>
            </a:r>
            <a:r>
              <a:rPr lang="en-GB" dirty="0" smtClean="0">
                <a:latin typeface="+mn-lt"/>
              </a:rPr>
              <a:t>rail - 2018</a:t>
            </a:r>
            <a:endParaRPr lang="en-GB" dirty="0">
              <a:latin typeface="+mn-lt"/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457201" y="915568"/>
            <a:ext cx="8415754" cy="3679055"/>
          </a:xfrm>
        </p:spPr>
        <p:txBody>
          <a:bodyPr>
            <a:normAutofit/>
          </a:bodyPr>
          <a:lstStyle/>
          <a:p>
            <a:r>
              <a:rPr lang="en-GB" sz="1200" dirty="0" smtClean="0">
                <a:latin typeface="+mn-lt"/>
              </a:rPr>
              <a:t>Main Polish trade partners in 2017 and 2018: Russia, Germany, Ukraine and Czech Rep. – and rail transport with them reached 55,4%. Statistics shows constant increase of trade between Poland and China. </a:t>
            </a:r>
          </a:p>
          <a:p>
            <a:r>
              <a:rPr lang="en-GB" sz="1200" dirty="0" smtClean="0">
                <a:latin typeface="+mn-lt"/>
              </a:rPr>
              <a:t>Container transport between </a:t>
            </a:r>
            <a:r>
              <a:rPr lang="en-GB" sz="1200" b="1" dirty="0" smtClean="0">
                <a:latin typeface="+mn-lt"/>
              </a:rPr>
              <a:t>China and Europe </a:t>
            </a:r>
            <a:r>
              <a:rPr lang="en-GB" sz="1200" dirty="0" smtClean="0">
                <a:latin typeface="+mn-lt"/>
              </a:rPr>
              <a:t>reached around </a:t>
            </a:r>
            <a:r>
              <a:rPr lang="en-GB" sz="1200" b="1" dirty="0" smtClean="0">
                <a:solidFill>
                  <a:srgbClr val="FF0000"/>
                </a:solidFill>
                <a:latin typeface="+mn-lt"/>
              </a:rPr>
              <a:t>324,000 TEU </a:t>
            </a:r>
            <a:r>
              <a:rPr lang="en-GB" sz="1200" dirty="0" smtClean="0">
                <a:latin typeface="+mn-lt"/>
              </a:rPr>
              <a:t>in 2018. Main activity connects 40 cities in China with 40 European ones.</a:t>
            </a:r>
            <a:r>
              <a:rPr lang="pl-PL" sz="1200" dirty="0" smtClean="0">
                <a:latin typeface="+mn-lt"/>
              </a:rPr>
              <a:t> </a:t>
            </a:r>
            <a:r>
              <a:rPr lang="en-GB" sz="1200" dirty="0" smtClean="0">
                <a:latin typeface="+mn-lt"/>
              </a:rPr>
              <a:t>Prevailing majority (</a:t>
            </a:r>
            <a:r>
              <a:rPr lang="en-GB" sz="1200" dirty="0" smtClean="0">
                <a:solidFill>
                  <a:srgbClr val="FF0000"/>
                </a:solidFill>
                <a:latin typeface="+mn-lt"/>
              </a:rPr>
              <a:t>77%</a:t>
            </a:r>
            <a:r>
              <a:rPr lang="en-GB" sz="1200" dirty="0" smtClean="0">
                <a:latin typeface="+mn-lt"/>
              </a:rPr>
              <a:t>) uses the corridor: China – Kazakhstan – Russia – Belorussia – EU (Poland – Germany and others). Polish / Byelorussian border was passed by around 6.300 trains.</a:t>
            </a:r>
            <a:endParaRPr lang="en-GB" sz="1200" dirty="0">
              <a:latin typeface="+mn-lt"/>
            </a:endParaRPr>
          </a:p>
        </p:txBody>
      </p:sp>
      <p:pic>
        <p:nvPicPr>
          <p:cNvPr id="12" name="Symbol zastępczy zawartości 11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5686"/>
            <a:ext cx="6179844" cy="304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42" y="-17048"/>
            <a:ext cx="5399773" cy="5143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43" y="51470"/>
            <a:ext cx="587671" cy="3649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2750" y="915568"/>
            <a:ext cx="2988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Map of </a:t>
            </a:r>
            <a:r>
              <a:rPr lang="pl-PL" sz="1600" b="1" dirty="0" err="1" smtClean="0"/>
              <a:t>Polish</a:t>
            </a:r>
            <a:r>
              <a:rPr lang="pl-PL" sz="1600" b="1" dirty="0" smtClean="0"/>
              <a:t> railway lines </a:t>
            </a:r>
            <a:r>
              <a:rPr lang="pl-PL" sz="1600" b="1" dirty="0" err="1" smtClean="0"/>
              <a:t>managed</a:t>
            </a:r>
            <a:r>
              <a:rPr lang="pl-PL" sz="1600" b="1" dirty="0" smtClean="0"/>
              <a:t> by </a:t>
            </a:r>
          </a:p>
          <a:p>
            <a:pPr algn="ctr"/>
            <a:r>
              <a:rPr lang="pl-PL" sz="1600" b="1" dirty="0" smtClean="0"/>
              <a:t>PKP Polskie Linie Kolejowe S.A. </a:t>
            </a:r>
          </a:p>
          <a:p>
            <a:pPr algn="ctr"/>
            <a:r>
              <a:rPr lang="pl-PL" sz="1600" b="1" dirty="0" smtClean="0"/>
              <a:t>and </a:t>
            </a:r>
            <a:r>
              <a:rPr lang="pl-PL" sz="1600" b="1" dirty="0" err="1" smtClean="0"/>
              <a:t>other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infrastructure</a:t>
            </a:r>
            <a:r>
              <a:rPr lang="pl-PL" sz="1600" b="1" dirty="0"/>
              <a:t> </a:t>
            </a:r>
            <a:r>
              <a:rPr lang="pl-PL" sz="1600" b="1" dirty="0" err="1" smtClean="0"/>
              <a:t>managers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AGC and AGTC </a:t>
            </a:r>
            <a:r>
              <a:rPr lang="pl-PL" sz="1600" b="1" smtClean="0"/>
              <a:t>lines </a:t>
            </a:r>
          </a:p>
          <a:p>
            <a:pPr algn="ctr"/>
            <a:r>
              <a:rPr lang="pl-PL" sz="1600" b="1" smtClean="0"/>
              <a:t>marked</a:t>
            </a:r>
            <a:r>
              <a:rPr lang="pl-PL" sz="1600" b="1" dirty="0" smtClean="0"/>
              <a:t> with </a:t>
            </a:r>
            <a:r>
              <a:rPr lang="pl-PL" sz="1600" b="1" dirty="0" err="1" smtClean="0"/>
              <a:t>colours</a:t>
            </a:r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854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29647" y="249733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33079" y="31134"/>
            <a:ext cx="6715372" cy="85725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+mn-lt"/>
              </a:rPr>
              <a:t>Polish national rail lines </a:t>
            </a:r>
            <a:r>
              <a:rPr lang="pl-PL" sz="2800" dirty="0" smtClean="0">
                <a:latin typeface="+mn-lt"/>
              </a:rPr>
              <a:t>manager</a:t>
            </a:r>
            <a:r>
              <a:rPr lang="en-GB" sz="2800" dirty="0" smtClean="0">
                <a:latin typeface="+mn-lt"/>
              </a:rPr>
              <a:t>  </a:t>
            </a:r>
            <a:r>
              <a:rPr lang="pl-PL" sz="2800" dirty="0" smtClean="0">
                <a:latin typeface="+mn-lt"/>
              </a:rPr>
              <a:t/>
            </a:r>
            <a:br>
              <a:rPr lang="pl-PL" sz="2800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PKP </a:t>
            </a:r>
            <a:r>
              <a:rPr lang="pl-PL" sz="2800" b="1" dirty="0" smtClean="0">
                <a:latin typeface="+mn-lt"/>
              </a:rPr>
              <a:t>Polskie Linie Kolejowe S.A.  -  </a:t>
            </a:r>
            <a:r>
              <a:rPr lang="en-GB" sz="2800" b="1" dirty="0" smtClean="0">
                <a:latin typeface="+mn-lt"/>
              </a:rPr>
              <a:t>in  numbers</a:t>
            </a:r>
            <a:endParaRPr lang="en-GB" sz="2800" b="1" dirty="0"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154093" y="1011380"/>
            <a:ext cx="3240360" cy="1200329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D84"/>
              </a:buClr>
            </a:pPr>
            <a:endParaRPr lang="en-GB" b="1" dirty="0" smtClean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D84"/>
              </a:buClr>
            </a:pP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en-GB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r>
              <a:rPr lang="pl-P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lines </a:t>
            </a:r>
            <a:endParaRPr lang="en-GB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D84"/>
              </a:buClr>
            </a:pP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079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tracks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D84"/>
              </a:buClr>
            </a:pPr>
            <a:endParaRPr lang="en-GB" dirty="0">
              <a:solidFill>
                <a:srgbClr val="073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0" y="1330524"/>
            <a:ext cx="511233" cy="62345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6" y="2531275"/>
            <a:ext cx="822591" cy="64800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1136165" y="2443535"/>
            <a:ext cx="3240360" cy="861774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4D84"/>
              </a:buClr>
            </a:pPr>
            <a:endParaRPr lang="en-GB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14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681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rail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 –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road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crossings</a:t>
            </a:r>
          </a:p>
          <a:p>
            <a:pPr algn="ctr">
              <a:buClr>
                <a:srgbClr val="004D84"/>
              </a:buClr>
            </a:pPr>
            <a:endParaRPr lang="en-GB" sz="1400" dirty="0">
              <a:solidFill>
                <a:srgbClr val="004D84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4" y="3718429"/>
            <a:ext cx="749411" cy="593873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1149553" y="3614671"/>
            <a:ext cx="3240000" cy="923330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25 3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82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engineering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facilities, 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including 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6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377</a:t>
            </a: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bridges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and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overpasses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37" y="1842162"/>
            <a:ext cx="265114" cy="62280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88" y="3582308"/>
            <a:ext cx="504405" cy="622800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5002815" y="3453127"/>
            <a:ext cx="3240360" cy="881162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324000" rtlCol="0" anchor="ctr" anchorCtr="0">
            <a:spAutoFit/>
          </a:bodyPr>
          <a:lstStyle/>
          <a:p>
            <a:pPr>
              <a:buClr>
                <a:srgbClr val="004D84"/>
              </a:buClr>
            </a:pPr>
            <a:endParaRPr lang="en-GB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around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6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0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00</a:t>
            </a:r>
            <a:r>
              <a:rPr lang="en-GB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trains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daily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954812" y="1708816"/>
            <a:ext cx="3240360" cy="861774"/>
          </a:xfrm>
          <a:prstGeom prst="rect">
            <a:avLst/>
          </a:prstGeom>
          <a:solidFill>
            <a:srgbClr val="0738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4D84"/>
              </a:buClr>
            </a:pPr>
            <a:endParaRPr lang="en-GB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4D84"/>
              </a:buClr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around 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39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000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of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</a:rPr>
              <a:t>staff</a:t>
            </a:r>
          </a:p>
          <a:p>
            <a:pPr algn="ctr">
              <a:buClr>
                <a:srgbClr val="004D84"/>
              </a:buClr>
            </a:pPr>
            <a:endParaRPr lang="en-GB" sz="1400" dirty="0">
              <a:solidFill>
                <a:srgbClr val="004D84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0762" y="124525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365782" y="46477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Railway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33324" y="1065233"/>
            <a:ext cx="4536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over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220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projects</a:t>
            </a:r>
          </a:p>
          <a:p>
            <a:endParaRPr lang="pl-PL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almost</a:t>
            </a:r>
            <a:r>
              <a:rPr lang="pl-PL" sz="2000" dirty="0" smtClean="0">
                <a:solidFill>
                  <a:prstClr val="black"/>
                </a:solidFill>
              </a:rPr>
              <a:t> EUR </a:t>
            </a:r>
            <a:r>
              <a:rPr lang="pl-PL" sz="2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18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billion</a:t>
            </a:r>
          </a:p>
          <a:p>
            <a:endParaRPr lang="pl-PL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approximately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9000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tracks</a:t>
            </a:r>
            <a:r>
              <a:rPr lang="pl-PL" sz="2000" dirty="0" smtClean="0">
                <a:solidFill>
                  <a:prstClr val="black"/>
                </a:solidFill>
              </a:rPr>
              <a:t> to be </a:t>
            </a:r>
            <a:r>
              <a:rPr lang="en-GB" sz="2000" dirty="0" smtClean="0">
                <a:solidFill>
                  <a:prstClr val="black"/>
                </a:solidFill>
              </a:rPr>
              <a:t>upgraded</a:t>
            </a:r>
          </a:p>
          <a:p>
            <a:endParaRPr lang="pl-PL" sz="2000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Expected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results</a:t>
            </a:r>
            <a:r>
              <a:rPr lang="pl-PL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prstClr val="black"/>
                </a:solidFill>
              </a:rPr>
              <a:t>cargo on </a:t>
            </a:r>
            <a:r>
              <a:rPr lang="en-GB" dirty="0" smtClean="0">
                <a:solidFill>
                  <a:prstClr val="black"/>
                </a:solidFill>
              </a:rPr>
              <a:t>tracks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safety</a:t>
            </a:r>
            <a:r>
              <a:rPr lang="pl-PL" dirty="0" smtClean="0">
                <a:solidFill>
                  <a:prstClr val="black"/>
                </a:solidFill>
              </a:rPr>
              <a:t> and </a:t>
            </a:r>
            <a:r>
              <a:rPr lang="en-GB" dirty="0" smtClean="0">
                <a:solidFill>
                  <a:prstClr val="black"/>
                </a:solidFill>
              </a:rPr>
              <a:t>environmental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protection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easy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access</a:t>
            </a:r>
            <a:r>
              <a:rPr lang="pl-PL" dirty="0" smtClean="0">
                <a:solidFill>
                  <a:prstClr val="black"/>
                </a:solidFill>
              </a:rPr>
              <a:t> to railway transport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faster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rail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travel</a:t>
            </a:r>
          </a:p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762" y="98985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5178582" y="93244"/>
            <a:ext cx="3254825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807461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-19648" y="68518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75460"/>
            <a:ext cx="1806914" cy="452074"/>
          </a:xfrm>
          <a:prstGeom prst="rect">
            <a:avLst/>
          </a:prstGeom>
        </p:spPr>
      </p:pic>
      <p:sp>
        <p:nvSpPr>
          <p:cNvPr id="15" name="Prostokąt 5"/>
          <p:cNvSpPr>
            <a:spLocks noChangeArrowheads="1"/>
          </p:cNvSpPr>
          <p:nvPr/>
        </p:nvSpPr>
        <p:spPr bwMode="auto">
          <a:xfrm>
            <a:off x="4355976" y="180593"/>
            <a:ext cx="3098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dirty="0" smtClean="0">
                <a:latin typeface="Arial" panose="020B0604020202020204" pitchFamily="34" charset="0"/>
              </a:rPr>
              <a:t>PKP Polskie </a:t>
            </a:r>
            <a:r>
              <a:rPr lang="pl-PL" altLang="pl-PL" sz="1600" dirty="0">
                <a:latin typeface="Arial" panose="020B0604020202020204" pitchFamily="34" charset="0"/>
              </a:rPr>
              <a:t>Linie Kolejowe S.A.</a:t>
            </a:r>
            <a:r>
              <a:rPr lang="pl-PL" altLang="pl-PL" sz="16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347864" y="638747"/>
            <a:ext cx="5502259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Implementation of investment projects based on Government </a:t>
            </a:r>
            <a:r>
              <a:rPr lang="en-US" sz="1600" dirty="0" smtClean="0">
                <a:solidFill>
                  <a:srgbClr val="002060"/>
                </a:solidFill>
              </a:rPr>
              <a:t>Program</a:t>
            </a:r>
            <a:r>
              <a:rPr lang="pl-PL" sz="1600" dirty="0" smtClean="0">
                <a:solidFill>
                  <a:srgbClr val="002060"/>
                </a:solidFill>
              </a:rPr>
              <a:t>me</a:t>
            </a:r>
            <a:r>
              <a:rPr lang="en-US" sz="1600" dirty="0" smtClean="0">
                <a:solidFill>
                  <a:srgbClr val="002060"/>
                </a:solidFill>
              </a:rPr>
              <a:t>s </a:t>
            </a:r>
            <a:r>
              <a:rPr lang="en-US" sz="1600" dirty="0">
                <a:solidFill>
                  <a:srgbClr val="002060"/>
                </a:solidFill>
              </a:rPr>
              <a:t>- currently the National Railway Program </a:t>
            </a:r>
            <a:r>
              <a:rPr lang="en-US" sz="1600" dirty="0" smtClean="0">
                <a:solidFill>
                  <a:srgbClr val="002060"/>
                </a:solidFill>
              </a:rPr>
              <a:t>(</a:t>
            </a:r>
            <a:r>
              <a:rPr lang="pl-PL" sz="1600" b="1" dirty="0" smtClean="0">
                <a:solidFill>
                  <a:srgbClr val="002060"/>
                </a:solidFill>
              </a:rPr>
              <a:t>KPK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  <a:endParaRPr lang="pl-PL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The </a:t>
            </a:r>
            <a:r>
              <a:rPr lang="pl-PL" sz="1600" dirty="0" smtClean="0">
                <a:solidFill>
                  <a:srgbClr val="002060"/>
                </a:solidFill>
              </a:rPr>
              <a:t>KPK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is a document establishing the financial framework and conditions for the implementation of the state's intentions in the field of railway investments planned for implementation by 2023</a:t>
            </a:r>
            <a:endParaRPr lang="pl-PL" sz="1600" dirty="0" smtClean="0"/>
          </a:p>
          <a:p>
            <a:endParaRPr lang="pl-PL" sz="1600" dirty="0"/>
          </a:p>
          <a:p>
            <a:endParaRPr lang="pl-PL" sz="1600" dirty="0" smtClean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l-PL" sz="160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The </a:t>
            </a:r>
            <a:r>
              <a:rPr lang="pl-PL" sz="1600" b="1" dirty="0" smtClean="0">
                <a:solidFill>
                  <a:srgbClr val="002060"/>
                </a:solidFill>
              </a:rPr>
              <a:t>KPK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program is a continuation of the multiannual program called the </a:t>
            </a:r>
            <a:r>
              <a:rPr lang="en-US" sz="1600" b="1" dirty="0">
                <a:solidFill>
                  <a:srgbClr val="002060"/>
                </a:solidFill>
              </a:rPr>
              <a:t>Multiannual Railway Investment Program </a:t>
            </a:r>
            <a:r>
              <a:rPr lang="en-US" sz="1600" dirty="0">
                <a:solidFill>
                  <a:srgbClr val="002060"/>
                </a:solidFill>
              </a:rPr>
              <a:t>until 2015, with a perspective until 2020 (</a:t>
            </a:r>
            <a:r>
              <a:rPr lang="en-US" sz="1600" b="1" dirty="0">
                <a:solidFill>
                  <a:srgbClr val="002060"/>
                </a:solidFill>
              </a:rPr>
              <a:t>WPIK</a:t>
            </a:r>
            <a:r>
              <a:rPr lang="en-US" sz="1600" dirty="0">
                <a:solidFill>
                  <a:srgbClr val="002060"/>
                </a:solidFill>
                <a:latin typeface="Algerian" panose="04020705040A02060702" pitchFamily="82" charset="0"/>
              </a:rPr>
              <a:t>).</a:t>
            </a:r>
            <a:endParaRPr lang="pl-PL" sz="16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48139" y="2715154"/>
            <a:ext cx="1757482" cy="79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pl-PL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of KPK</a:t>
            </a:r>
            <a:endParaRPr lang="pl-PL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załka w prawo 15"/>
          <p:cNvSpPr/>
          <p:nvPr/>
        </p:nvSpPr>
        <p:spPr>
          <a:xfrm>
            <a:off x="5893268" y="2930260"/>
            <a:ext cx="709705" cy="45597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732857" y="2715154"/>
            <a:ext cx="2211090" cy="840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pl-PL" sz="2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GB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GB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09341" y="707240"/>
            <a:ext cx="2212351" cy="1146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Value of funds spent under the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WPIK  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03375" y="1967597"/>
            <a:ext cx="1624282" cy="6877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22.7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bln </a:t>
            </a:r>
            <a:r>
              <a:rPr lang="pl-PL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  <a:endParaRPr lang="pl-PL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2"/>
          <p:cNvSpPr/>
          <p:nvPr/>
        </p:nvSpPr>
        <p:spPr>
          <a:xfrm>
            <a:off x="520590" y="2974195"/>
            <a:ext cx="2212351" cy="1146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Planned value  of funds to be spent under the KPK  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ostokąt 18"/>
          <p:cNvSpPr/>
          <p:nvPr/>
        </p:nvSpPr>
        <p:spPr>
          <a:xfrm>
            <a:off x="824781" y="4269107"/>
            <a:ext cx="1624282" cy="6877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66.4</a:t>
            </a: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bln </a:t>
            </a:r>
            <a:r>
              <a:rPr lang="pl-PL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  <a:endParaRPr lang="pl-PL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403" y="80851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5868143" y="-39619"/>
            <a:ext cx="3254825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761403" y="-13107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7347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10" name="Trójkąt prostokątny 9"/>
          <p:cNvSpPr/>
          <p:nvPr/>
        </p:nvSpPr>
        <p:spPr>
          <a:xfrm>
            <a:off x="-1" y="3807460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0350" y="68518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" y="163885"/>
            <a:ext cx="1806914" cy="452074"/>
          </a:xfrm>
          <a:prstGeom prst="rect">
            <a:avLst/>
          </a:prstGeom>
        </p:spPr>
      </p:pic>
      <p:sp>
        <p:nvSpPr>
          <p:cNvPr id="15" name="Prostokąt 5"/>
          <p:cNvSpPr>
            <a:spLocks noChangeArrowheads="1"/>
          </p:cNvSpPr>
          <p:nvPr/>
        </p:nvSpPr>
        <p:spPr bwMode="auto">
          <a:xfrm>
            <a:off x="4244910" y="-36823"/>
            <a:ext cx="29353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P</a:t>
            </a:r>
            <a:r>
              <a:rPr lang="pl-PL" altLang="pl-PL" sz="1400" dirty="0" smtClean="0">
                <a:latin typeface="Arial" panose="020B0604020202020204" pitchFamily="34" charset="0"/>
              </a:rPr>
              <a:t>PKP Polskie </a:t>
            </a:r>
            <a:r>
              <a:rPr lang="pl-PL" altLang="pl-PL" sz="1400" dirty="0">
                <a:latin typeface="Arial" panose="020B0604020202020204" pitchFamily="34" charset="0"/>
              </a:rPr>
              <a:t>Linie Kolejowe S.A.</a:t>
            </a:r>
            <a:r>
              <a:rPr lang="pl-PL" altLang="pl-PL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395536" y="1087901"/>
            <a:ext cx="2232248" cy="979794"/>
            <a:chOff x="121329" y="419887"/>
            <a:chExt cx="1279363" cy="644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rostokąt 20"/>
            <p:cNvSpPr/>
            <p:nvPr/>
          </p:nvSpPr>
          <p:spPr>
            <a:xfrm>
              <a:off x="121329" y="419887"/>
              <a:ext cx="1202051" cy="54001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dirty="0" smtClean="0">
                  <a:latin typeface="Algerian" panose="04020705040A02060702" pitchFamily="82" charset="0"/>
                </a:rPr>
                <a:t>Length</a:t>
              </a:r>
              <a:r>
                <a:rPr lang="pl-PL" dirty="0" smtClean="0">
                  <a:latin typeface="Algerian" panose="04020705040A02060702" pitchFamily="82" charset="0"/>
                </a:rPr>
                <a:t> of </a:t>
              </a:r>
              <a:r>
                <a:rPr lang="en-GB" dirty="0" smtClean="0">
                  <a:latin typeface="Algerian" panose="04020705040A02060702" pitchFamily="82" charset="0"/>
                </a:rPr>
                <a:t>reconstructed</a:t>
              </a:r>
              <a:r>
                <a:rPr lang="pl-PL" dirty="0" smtClean="0">
                  <a:latin typeface="Algerian" panose="04020705040A02060702" pitchFamily="82" charset="0"/>
                </a:rPr>
                <a:t> </a:t>
              </a:r>
              <a:r>
                <a:rPr lang="en-GB" dirty="0" smtClean="0">
                  <a:latin typeface="Algerian" panose="04020705040A02060702" pitchFamily="82" charset="0"/>
                </a:rPr>
                <a:t>tracks</a:t>
              </a:r>
              <a:r>
                <a:rPr lang="pl-PL" dirty="0" smtClean="0">
                  <a:latin typeface="Algerian" panose="04020705040A02060702" pitchFamily="82" charset="0"/>
                </a:rPr>
                <a:t> </a:t>
              </a:r>
              <a:endParaRPr lang="pl-PL" dirty="0">
                <a:latin typeface="Algerian" panose="04020705040A02060702" pitchFamily="82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98641" y="524431"/>
              <a:ext cx="1202051" cy="5400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2654738" y="1267123"/>
            <a:ext cx="1202051" cy="540010"/>
            <a:chOff x="1475393" y="522887"/>
            <a:chExt cx="1202051" cy="54001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Prostokąt 26"/>
            <p:cNvSpPr/>
            <p:nvPr/>
          </p:nvSpPr>
          <p:spPr>
            <a:xfrm>
              <a:off x="1475393" y="522887"/>
              <a:ext cx="1202051" cy="5400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Prostokąt 27"/>
            <p:cNvSpPr/>
            <p:nvPr/>
          </p:nvSpPr>
          <p:spPr>
            <a:xfrm>
              <a:off x="1475393" y="522887"/>
              <a:ext cx="1202051" cy="5400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9 000 km</a:t>
              </a:r>
              <a:endParaRPr lang="pl-PL" sz="1800" b="1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4367076" y="567922"/>
            <a:ext cx="5074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goals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of the KPK to </a:t>
            </a:r>
            <a:r>
              <a:rPr lang="pl-PL" dirty="0" smtClean="0">
                <a:solidFill>
                  <a:srgbClr val="FF0000"/>
                </a:solidFill>
              </a:rPr>
              <a:t>2023</a:t>
            </a:r>
            <a:r>
              <a:rPr lang="pl-PL" dirty="0" smtClean="0"/>
              <a:t>  (update) 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385629294"/>
              </p:ext>
            </p:extLst>
          </p:nvPr>
        </p:nvGraphicFramePr>
        <p:xfrm>
          <a:off x="457964" y="836712"/>
          <a:ext cx="3537972" cy="123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6" name="Grupa 35"/>
          <p:cNvGrpSpPr/>
          <p:nvPr/>
        </p:nvGrpSpPr>
        <p:grpSpPr>
          <a:xfrm>
            <a:off x="2795737" y="2067696"/>
            <a:ext cx="3469416" cy="863286"/>
            <a:chOff x="8187750" y="283339"/>
            <a:chExt cx="3469416" cy="8632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Dowolny kształt 36"/>
            <p:cNvSpPr/>
            <p:nvPr/>
          </p:nvSpPr>
          <p:spPr>
            <a:xfrm>
              <a:off x="8187750" y="283339"/>
              <a:ext cx="2056719" cy="863286"/>
            </a:xfrm>
            <a:custGeom>
              <a:avLst/>
              <a:gdLst>
                <a:gd name="connsiteX0" fmla="*/ 0 w 1218945"/>
                <a:gd name="connsiteY0" fmla="*/ 0 h 731367"/>
                <a:gd name="connsiteX1" fmla="*/ 1218945 w 1218945"/>
                <a:gd name="connsiteY1" fmla="*/ 0 h 731367"/>
                <a:gd name="connsiteX2" fmla="*/ 1218945 w 1218945"/>
                <a:gd name="connsiteY2" fmla="*/ 731367 h 731367"/>
                <a:gd name="connsiteX3" fmla="*/ 0 w 1218945"/>
                <a:gd name="connsiteY3" fmla="*/ 731367 h 731367"/>
                <a:gd name="connsiteX4" fmla="*/ 0 w 1218945"/>
                <a:gd name="connsiteY4" fmla="*/ 0 h 7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945" h="731367">
                  <a:moveTo>
                    <a:pt x="0" y="0"/>
                  </a:moveTo>
                  <a:lnTo>
                    <a:pt x="1218945" y="0"/>
                  </a:lnTo>
                  <a:lnTo>
                    <a:pt x="1218945" y="731367"/>
                  </a:lnTo>
                  <a:lnTo>
                    <a:pt x="0" y="73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050" b="0" i="0" u="none" strike="noStrike" kern="1200" baseline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/>
              </a:r>
              <a:br>
                <a:rPr lang="pl-PL" sz="1050" b="0" i="0" u="none" strike="noStrike" kern="1200" baseline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</a:br>
              <a:r>
                <a:rPr lang="en-GB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Connections</a:t>
              </a:r>
              <a:r>
                <a:rPr lang="pl-PL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od </a:t>
              </a:r>
              <a:r>
                <a:rPr lang="en-GB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voivodship</a:t>
              </a:r>
              <a:r>
                <a:rPr lang="pl-PL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GB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centres</a:t>
              </a:r>
              <a:r>
                <a:rPr lang="pl-PL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with lines with </a:t>
              </a:r>
              <a:r>
                <a:rPr lang="en-GB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an</a:t>
              </a:r>
              <a:r>
                <a:rPr lang="pl-PL" sz="11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GB" sz="1100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average</a:t>
              </a:r>
              <a:r>
                <a:rPr lang="pl-PL" sz="1100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 </a:t>
              </a:r>
              <a:r>
                <a:rPr lang="en-GB" sz="1100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speed</a:t>
              </a:r>
              <a:r>
                <a:rPr lang="pl-PL" sz="1100" dirty="0" smtClean="0">
                  <a:solidFill>
                    <a:srgbClr val="FFC000"/>
                  </a:solidFill>
                  <a:latin typeface="Arial" panose="020B0604020202020204" pitchFamily="34" charset="0"/>
                </a:rPr>
                <a:t> of 100 km/h</a:t>
              </a:r>
              <a:endParaRPr lang="pl-PL" sz="1100" b="0" i="0" u="none" strike="noStrike" kern="1200" baseline="0" dirty="0">
                <a:solidFill>
                  <a:srgbClr val="FFC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Dowolny kształt 37"/>
            <p:cNvSpPr/>
            <p:nvPr/>
          </p:nvSpPr>
          <p:spPr>
            <a:xfrm>
              <a:off x="10438221" y="301529"/>
              <a:ext cx="1218945" cy="540000"/>
            </a:xfrm>
            <a:custGeom>
              <a:avLst/>
              <a:gdLst>
                <a:gd name="connsiteX0" fmla="*/ 0 w 1218945"/>
                <a:gd name="connsiteY0" fmla="*/ 0 h 731367"/>
                <a:gd name="connsiteX1" fmla="*/ 1218945 w 1218945"/>
                <a:gd name="connsiteY1" fmla="*/ 0 h 731367"/>
                <a:gd name="connsiteX2" fmla="*/ 1218945 w 1218945"/>
                <a:gd name="connsiteY2" fmla="*/ 731367 h 731367"/>
                <a:gd name="connsiteX3" fmla="*/ 0 w 1218945"/>
                <a:gd name="connsiteY3" fmla="*/ 731367 h 731367"/>
                <a:gd name="connsiteX4" fmla="*/ 0 w 1218945"/>
                <a:gd name="connsiteY4" fmla="*/ 0 h 7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945" h="731367">
                  <a:moveTo>
                    <a:pt x="0" y="0"/>
                  </a:moveTo>
                  <a:lnTo>
                    <a:pt x="1218945" y="0"/>
                  </a:lnTo>
                  <a:lnTo>
                    <a:pt x="1218945" y="731367"/>
                  </a:lnTo>
                  <a:lnTo>
                    <a:pt x="0" y="73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18 </a:t>
              </a:r>
              <a:br>
                <a:rPr lang="pl-PL" sz="2000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lang="pl-PL" sz="1600" b="1" i="0" u="none" strike="noStrike" kern="120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centres</a:t>
              </a:r>
              <a:endParaRPr lang="pl-PL" sz="1600" b="1" i="0" u="none" strike="noStrike" kern="120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051245758"/>
              </p:ext>
            </p:extLst>
          </p:nvPr>
        </p:nvGraphicFramePr>
        <p:xfrm>
          <a:off x="4523845" y="1044197"/>
          <a:ext cx="3537972" cy="101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0" name="Dowolny kształt 39"/>
          <p:cNvSpPr/>
          <p:nvPr/>
        </p:nvSpPr>
        <p:spPr>
          <a:xfrm>
            <a:off x="7103565" y="1203879"/>
            <a:ext cx="1218945" cy="540000"/>
          </a:xfrm>
          <a:custGeom>
            <a:avLst/>
            <a:gdLst>
              <a:gd name="connsiteX0" fmla="*/ 0 w 1218945"/>
              <a:gd name="connsiteY0" fmla="*/ 0 h 731367"/>
              <a:gd name="connsiteX1" fmla="*/ 1218945 w 1218945"/>
              <a:gd name="connsiteY1" fmla="*/ 0 h 731367"/>
              <a:gd name="connsiteX2" fmla="*/ 1218945 w 1218945"/>
              <a:gd name="connsiteY2" fmla="*/ 731367 h 731367"/>
              <a:gd name="connsiteX3" fmla="*/ 0 w 1218945"/>
              <a:gd name="connsiteY3" fmla="*/ 731367 h 731367"/>
              <a:gd name="connsiteX4" fmla="*/ 0 w 1218945"/>
              <a:gd name="connsiteY4" fmla="*/ 0 h 73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45" h="731367">
                <a:moveTo>
                  <a:pt x="0" y="0"/>
                </a:moveTo>
                <a:lnTo>
                  <a:pt x="1218945" y="0"/>
                </a:lnTo>
                <a:lnTo>
                  <a:pt x="1218945" y="731367"/>
                </a:lnTo>
                <a:lnTo>
                  <a:pt x="0" y="7313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800" b="1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2 000 </a:t>
            </a:r>
            <a:r>
              <a:rPr lang="pl-PL" sz="1800" b="1" i="0" u="none" strike="noStrike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km</a:t>
            </a:r>
            <a:endParaRPr lang="pl-PL" sz="1800" b="1" i="0" u="none" strike="noStrike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4837027" y="1044197"/>
            <a:ext cx="2099916" cy="864579"/>
          </a:xfrm>
          <a:custGeom>
            <a:avLst/>
            <a:gdLst>
              <a:gd name="connsiteX0" fmla="*/ 0 w 1218945"/>
              <a:gd name="connsiteY0" fmla="*/ 0 h 731367"/>
              <a:gd name="connsiteX1" fmla="*/ 1218945 w 1218945"/>
              <a:gd name="connsiteY1" fmla="*/ 0 h 731367"/>
              <a:gd name="connsiteX2" fmla="*/ 1218945 w 1218945"/>
              <a:gd name="connsiteY2" fmla="*/ 731367 h 731367"/>
              <a:gd name="connsiteX3" fmla="*/ 0 w 1218945"/>
              <a:gd name="connsiteY3" fmla="*/ 731367 h 731367"/>
              <a:gd name="connsiteX4" fmla="*/ 0 w 1218945"/>
              <a:gd name="connsiteY4" fmla="*/ 0 h 73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45" h="731367">
                <a:moveTo>
                  <a:pt x="0" y="0"/>
                </a:moveTo>
                <a:lnTo>
                  <a:pt x="1218945" y="0"/>
                </a:lnTo>
                <a:lnTo>
                  <a:pt x="1218945" y="731367"/>
                </a:lnTo>
                <a:lnTo>
                  <a:pt x="0" y="73136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dirty="0" smtClean="0">
                <a:solidFill>
                  <a:schemeClr val="bg1"/>
                </a:solidFill>
              </a:rPr>
              <a:t>Construction of </a:t>
            </a:r>
            <a:r>
              <a:rPr lang="pl-PL" sz="1200" b="0" i="0" u="none" strike="noStrike" kern="1200" baseline="0" dirty="0" smtClean="0">
                <a:solidFill>
                  <a:schemeClr val="bg1"/>
                </a:solidFill>
                <a:effectLst/>
              </a:rPr>
              <a:t>  </a:t>
            </a:r>
            <a:r>
              <a:rPr lang="pl-PL" sz="1200" b="0" i="0" u="none" strike="noStrike" kern="1200" baseline="0" dirty="0" smtClean="0">
                <a:solidFill>
                  <a:srgbClr val="FFC000"/>
                </a:solidFill>
                <a:effectLst/>
              </a:rPr>
              <a:t>ERTMS / ETCS </a:t>
            </a:r>
          </a:p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dirty="0" smtClean="0">
                <a:solidFill>
                  <a:schemeClr val="bg1"/>
                </a:solidFill>
              </a:rPr>
              <a:t>(Railway lines)</a:t>
            </a:r>
            <a:endParaRPr lang="pl-PL" sz="1200" b="0" i="0" u="none" strike="noStrike" kern="1200" baseline="0" dirty="0">
              <a:solidFill>
                <a:schemeClr val="bg1"/>
              </a:solidFill>
              <a:effectLst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611560" y="3219822"/>
            <a:ext cx="788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a result of the implementation of investments included in the </a:t>
            </a:r>
            <a:r>
              <a:rPr lang="pl-PL" dirty="0" smtClean="0"/>
              <a:t>KPK</a:t>
            </a:r>
            <a:r>
              <a:rPr lang="en-US" dirty="0" smtClean="0"/>
              <a:t> </a:t>
            </a:r>
            <a:r>
              <a:rPr lang="en-US" dirty="0"/>
              <a:t>in the years 2016-2023, the speed will be increased on railway lines of </a:t>
            </a:r>
            <a:r>
              <a:rPr lang="en-US" dirty="0" smtClean="0"/>
              <a:t>length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3275856" y="3901115"/>
            <a:ext cx="298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9 000 km </a:t>
            </a:r>
          </a:p>
          <a:p>
            <a:pPr algn="ctr"/>
            <a:r>
              <a:rPr lang="pl-PL" sz="2400" dirty="0" smtClean="0"/>
              <a:t>of </a:t>
            </a:r>
            <a:r>
              <a:rPr lang="en-GB" sz="2400" dirty="0" smtClean="0"/>
              <a:t>track</a:t>
            </a:r>
            <a:endParaRPr lang="en-GB" sz="2400" dirty="0"/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53474" y="111840"/>
            <a:ext cx="59136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574</Words>
  <Application>Microsoft Office PowerPoint</Application>
  <PresentationFormat>Pokaz na ekranie (16:9)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Containers transported by rail - 2018</vt:lpstr>
      <vt:lpstr>Prezentacja programu PowerPoint</vt:lpstr>
      <vt:lpstr>Polish national rail lines manager   PKP Polskie Linie Kolejowe S.A.  -  in  numbers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.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Ciszewska Alicja</dc:creator>
  <cp:lastModifiedBy>Kleniewski Jerzy</cp:lastModifiedBy>
  <cp:revision>112</cp:revision>
  <cp:lastPrinted>2019-11-22T14:53:55Z</cp:lastPrinted>
  <dcterms:created xsi:type="dcterms:W3CDTF">2017-02-07T09:00:42Z</dcterms:created>
  <dcterms:modified xsi:type="dcterms:W3CDTF">2019-11-24T10:37:09Z</dcterms:modified>
</cp:coreProperties>
</file>