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4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F4126-8286-4582-938B-0E78ECA24846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4B7E4-9FF7-4F8C-930E-79F07424510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767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4B7E4-9FF7-4F8C-930E-79F07424510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64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9EA-4F5B-44BF-A7CC-D130E09FB60E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C817-74F3-4CD6-A157-5F037A11FB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17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9EA-4F5B-44BF-A7CC-D130E09FB60E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C817-74F3-4CD6-A157-5F037A11FB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94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9EA-4F5B-44BF-A7CC-D130E09FB60E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C817-74F3-4CD6-A157-5F037A11FB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24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9EA-4F5B-44BF-A7CC-D130E09FB60E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C817-74F3-4CD6-A157-5F037A11FB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91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9EA-4F5B-44BF-A7CC-D130E09FB60E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C817-74F3-4CD6-A157-5F037A11FB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7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9EA-4F5B-44BF-A7CC-D130E09FB60E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C817-74F3-4CD6-A157-5F037A11FB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628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9EA-4F5B-44BF-A7CC-D130E09FB60E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C817-74F3-4CD6-A157-5F037A11FB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54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9EA-4F5B-44BF-A7CC-D130E09FB60E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C817-74F3-4CD6-A157-5F037A11FB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52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9EA-4F5B-44BF-A7CC-D130E09FB60E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C817-74F3-4CD6-A157-5F037A11FB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15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9EA-4F5B-44BF-A7CC-D130E09FB60E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C817-74F3-4CD6-A157-5F037A11FB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18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89EA-4F5B-44BF-A7CC-D130E09FB60E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C817-74F3-4CD6-A157-5F037A11FB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19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89EA-4F5B-44BF-A7CC-D130E09FB60E}" type="datetimeFigureOut">
              <a:rPr lang="nl-NL" smtClean="0"/>
              <a:t>26-9-2018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3C817-74F3-4CD6-A157-5F037A11FB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422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.William.Gouse@sae.org" TargetMode="External"/><Relationship Id="rId2" Type="http://schemas.openxmlformats.org/officeDocument/2006/relationships/hyperlink" Target="mailto:Pstriekwold@rdw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dijkhuizen@rdw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Status report</a:t>
            </a:r>
            <a:br>
              <a:rPr lang="en-GB" i="1" dirty="0"/>
            </a:br>
            <a:br>
              <a:rPr lang="en-GB" sz="1300" dirty="0"/>
            </a:br>
            <a:r>
              <a:rPr lang="en-GB" dirty="0"/>
              <a:t>‘Sub group 2’: Real world road test</a:t>
            </a:r>
            <a:endParaRPr lang="en-GB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9512" y="4653136"/>
            <a:ext cx="6400800" cy="1561728"/>
          </a:xfrm>
        </p:spPr>
        <p:txBody>
          <a:bodyPr>
            <a:normAutofit/>
          </a:bodyPr>
          <a:lstStyle/>
          <a:p>
            <a:endParaRPr lang="nl-NL" dirty="0"/>
          </a:p>
          <a:p>
            <a:pPr algn="l"/>
            <a:r>
              <a:rPr lang="nl-NL" sz="2600" i="1" dirty="0">
                <a:solidFill>
                  <a:schemeClr val="tx1"/>
                </a:solidFill>
              </a:rPr>
              <a:t>Arjan Dijkhuizen (RDW, NL)</a:t>
            </a:r>
          </a:p>
          <a:p>
            <a:pPr algn="l"/>
            <a:r>
              <a:rPr lang="nl-NL" sz="2600" i="1" dirty="0">
                <a:solidFill>
                  <a:schemeClr val="tx1"/>
                </a:solidFill>
              </a:rPr>
              <a:t>Geneva, September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3AB679-B603-4F10-949E-42EFCBD06DF5}"/>
              </a:ext>
            </a:extLst>
          </p:cNvPr>
          <p:cNvSpPr txBox="1"/>
          <p:nvPr/>
        </p:nvSpPr>
        <p:spPr>
          <a:xfrm>
            <a:off x="0" y="-6824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Submitted by the </a:t>
            </a:r>
            <a:r>
              <a:rPr lang="en-US" sz="1600" dirty="0"/>
              <a:t>SG-2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809969-CA21-40FC-8529-B02E6240D0A8}"/>
              </a:ext>
            </a:extLst>
          </p:cNvPr>
          <p:cNvSpPr txBox="1"/>
          <p:nvPr/>
        </p:nvSpPr>
        <p:spPr>
          <a:xfrm>
            <a:off x="5486400" y="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u="sng" dirty="0"/>
              <a:t>Informal </a:t>
            </a:r>
            <a:r>
              <a:rPr lang="de-DE" sz="1600" u="sng" dirty="0" err="1"/>
              <a:t>document</a:t>
            </a:r>
            <a:r>
              <a:rPr lang="de-DE" sz="1600" dirty="0"/>
              <a:t> </a:t>
            </a:r>
            <a:r>
              <a:rPr lang="de-DE" sz="1600" b="1" dirty="0"/>
              <a:t>GRVA-01-35</a:t>
            </a:r>
          </a:p>
          <a:p>
            <a:pPr algn="r"/>
            <a:r>
              <a:rPr lang="de-DE" sz="1600" dirty="0"/>
              <a:t>1st GRVA, 25-28 September 2018</a:t>
            </a:r>
          </a:p>
          <a:p>
            <a:pPr algn="r"/>
            <a:r>
              <a:rPr lang="de-DE" sz="1600" dirty="0"/>
              <a:t>Agenda item 6 (a)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942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Content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Background ‘Sub group 2’</a:t>
            </a:r>
          </a:p>
          <a:p>
            <a:r>
              <a:rPr lang="en-GB" sz="2800" dirty="0"/>
              <a:t>Timeline</a:t>
            </a:r>
          </a:p>
          <a:p>
            <a:r>
              <a:rPr lang="en-GB" sz="2800" dirty="0"/>
              <a:t>Summary 2nd meeting</a:t>
            </a:r>
          </a:p>
          <a:p>
            <a:pPr lvl="1"/>
            <a:r>
              <a:rPr lang="en-GB" i="1" dirty="0" err="1"/>
              <a:t>ToR</a:t>
            </a:r>
            <a:endParaRPr lang="en-GB" i="1" dirty="0"/>
          </a:p>
          <a:p>
            <a:pPr lvl="1"/>
            <a:r>
              <a:rPr lang="en-GB" i="1" dirty="0"/>
              <a:t>AV driving behaviour measurement</a:t>
            </a:r>
          </a:p>
          <a:p>
            <a:pPr lvl="1"/>
            <a:r>
              <a:rPr lang="en-GB" i="1" dirty="0"/>
              <a:t>AEBS on trucks</a:t>
            </a:r>
          </a:p>
          <a:p>
            <a:r>
              <a:rPr lang="en-GB" sz="2800" dirty="0"/>
              <a:t>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28650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Background</a:t>
            </a:r>
          </a:p>
        </p:txBody>
      </p:sp>
      <p:sp>
        <p:nvSpPr>
          <p:cNvPr id="6" name="Rechthoek 5"/>
          <p:cNvSpPr/>
          <p:nvPr/>
        </p:nvSpPr>
        <p:spPr>
          <a:xfrm>
            <a:off x="827584" y="3431877"/>
            <a:ext cx="2592288" cy="57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/>
              <a:t>WP.29</a:t>
            </a:r>
          </a:p>
        </p:txBody>
      </p:sp>
      <p:sp>
        <p:nvSpPr>
          <p:cNvPr id="10" name="Rechthoek 9"/>
          <p:cNvSpPr/>
          <p:nvPr/>
        </p:nvSpPr>
        <p:spPr>
          <a:xfrm>
            <a:off x="827584" y="4290219"/>
            <a:ext cx="2592288" cy="506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/>
              <a:t>IWG_ITS/AD</a:t>
            </a:r>
          </a:p>
        </p:txBody>
      </p:sp>
      <p:sp>
        <p:nvSpPr>
          <p:cNvPr id="11" name="Rechthoek 10"/>
          <p:cNvSpPr/>
          <p:nvPr/>
        </p:nvSpPr>
        <p:spPr>
          <a:xfrm>
            <a:off x="827584" y="5085184"/>
            <a:ext cx="2592288" cy="576064"/>
          </a:xfrm>
          <a:prstGeom prst="rect">
            <a:avLst/>
          </a:prstGeom>
          <a:noFill/>
          <a:ln w="603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TF ‘Auto </a:t>
            </a:r>
            <a:r>
              <a:rPr lang="nl-NL" sz="2800" b="1" dirty="0" err="1">
                <a:solidFill>
                  <a:schemeClr val="tx1"/>
                </a:solidFill>
              </a:rPr>
              <a:t>Veh</a:t>
            </a:r>
            <a:r>
              <a:rPr lang="nl-NL" sz="2800" b="1" dirty="0">
                <a:solidFill>
                  <a:schemeClr val="tx1"/>
                </a:solidFill>
              </a:rPr>
              <a:t>’</a:t>
            </a:r>
            <a:endParaRPr lang="nl-NL" sz="2800" b="1" dirty="0"/>
          </a:p>
        </p:txBody>
      </p:sp>
      <p:sp>
        <p:nvSpPr>
          <p:cNvPr id="12" name="Rechthoek 11"/>
          <p:cNvSpPr/>
          <p:nvPr/>
        </p:nvSpPr>
        <p:spPr>
          <a:xfrm>
            <a:off x="683568" y="6021288"/>
            <a:ext cx="1296144" cy="512440"/>
          </a:xfrm>
          <a:prstGeom prst="rect">
            <a:avLst/>
          </a:prstGeom>
          <a:noFill/>
          <a:ln w="603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SG_1</a:t>
            </a:r>
            <a:endParaRPr lang="nl-NL" sz="2800" b="1" dirty="0"/>
          </a:p>
        </p:txBody>
      </p:sp>
      <p:sp>
        <p:nvSpPr>
          <p:cNvPr id="13" name="Rechthoek 12"/>
          <p:cNvSpPr/>
          <p:nvPr/>
        </p:nvSpPr>
        <p:spPr>
          <a:xfrm>
            <a:off x="2267744" y="6021288"/>
            <a:ext cx="1296144" cy="506536"/>
          </a:xfrm>
          <a:prstGeom prst="rect">
            <a:avLst/>
          </a:prstGeom>
          <a:noFill/>
          <a:ln w="603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SG_2</a:t>
            </a:r>
            <a:endParaRPr lang="nl-NL" sz="2800" b="1" dirty="0"/>
          </a:p>
        </p:txBody>
      </p:sp>
      <p:sp>
        <p:nvSpPr>
          <p:cNvPr id="16" name="Vrije vorm 15"/>
          <p:cNvSpPr/>
          <p:nvPr/>
        </p:nvSpPr>
        <p:spPr>
          <a:xfrm rot="11009634">
            <a:off x="4415359" y="2921538"/>
            <a:ext cx="545207" cy="3806754"/>
          </a:xfrm>
          <a:custGeom>
            <a:avLst/>
            <a:gdLst>
              <a:gd name="connsiteX0" fmla="*/ 0 w 757391"/>
              <a:gd name="connsiteY0" fmla="*/ 0 h 4171950"/>
              <a:gd name="connsiteX1" fmla="*/ 442913 w 757391"/>
              <a:gd name="connsiteY1" fmla="*/ 614362 h 4171950"/>
              <a:gd name="connsiteX2" fmla="*/ 171450 w 757391"/>
              <a:gd name="connsiteY2" fmla="*/ 1214437 h 4171950"/>
              <a:gd name="connsiteX3" fmla="*/ 557213 w 757391"/>
              <a:gd name="connsiteY3" fmla="*/ 1814512 h 4171950"/>
              <a:gd name="connsiteX4" fmla="*/ 271463 w 757391"/>
              <a:gd name="connsiteY4" fmla="*/ 2414587 h 4171950"/>
              <a:gd name="connsiteX5" fmla="*/ 757238 w 757391"/>
              <a:gd name="connsiteY5" fmla="*/ 2971800 h 4171950"/>
              <a:gd name="connsiteX6" fmla="*/ 328613 w 757391"/>
              <a:gd name="connsiteY6" fmla="*/ 3600450 h 4171950"/>
              <a:gd name="connsiteX7" fmla="*/ 757238 w 757391"/>
              <a:gd name="connsiteY7" fmla="*/ 4171950 h 4171950"/>
              <a:gd name="connsiteX8" fmla="*/ 757238 w 757391"/>
              <a:gd name="connsiteY8" fmla="*/ 4171950 h 417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7391" h="4171950">
                <a:moveTo>
                  <a:pt x="0" y="0"/>
                </a:moveTo>
                <a:cubicBezTo>
                  <a:pt x="207169" y="205978"/>
                  <a:pt x="414338" y="411956"/>
                  <a:pt x="442913" y="614362"/>
                </a:cubicBezTo>
                <a:cubicBezTo>
                  <a:pt x="471488" y="816768"/>
                  <a:pt x="152400" y="1014412"/>
                  <a:pt x="171450" y="1214437"/>
                </a:cubicBezTo>
                <a:cubicBezTo>
                  <a:pt x="190500" y="1414462"/>
                  <a:pt x="540544" y="1614487"/>
                  <a:pt x="557213" y="1814512"/>
                </a:cubicBezTo>
                <a:cubicBezTo>
                  <a:pt x="573882" y="2014537"/>
                  <a:pt x="238126" y="2221706"/>
                  <a:pt x="271463" y="2414587"/>
                </a:cubicBezTo>
                <a:cubicBezTo>
                  <a:pt x="304800" y="2607468"/>
                  <a:pt x="747713" y="2774156"/>
                  <a:pt x="757238" y="2971800"/>
                </a:cubicBezTo>
                <a:cubicBezTo>
                  <a:pt x="766763" y="3169444"/>
                  <a:pt x="328613" y="3400425"/>
                  <a:pt x="328613" y="3600450"/>
                </a:cubicBezTo>
                <a:cubicBezTo>
                  <a:pt x="328613" y="3800475"/>
                  <a:pt x="757238" y="4171950"/>
                  <a:pt x="757238" y="4171950"/>
                </a:cubicBezTo>
                <a:lnTo>
                  <a:pt x="757238" y="4171950"/>
                </a:lnTo>
              </a:path>
            </a:pathLst>
          </a:custGeom>
          <a:noFill/>
          <a:ln w="539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816174" y="2492896"/>
            <a:ext cx="2592288" cy="573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u="sng" dirty="0">
                <a:solidFill>
                  <a:schemeClr val="tx1"/>
                </a:solidFill>
              </a:rPr>
              <a:t>Early</a:t>
            </a:r>
            <a:r>
              <a:rPr lang="nl-NL" sz="2800" i="1" u="sng" dirty="0">
                <a:solidFill>
                  <a:schemeClr val="tx1"/>
                </a:solidFill>
              </a:rPr>
              <a:t> 2018</a:t>
            </a:r>
          </a:p>
        </p:txBody>
      </p:sp>
      <p:sp>
        <p:nvSpPr>
          <p:cNvPr id="19" name="Rechthoek 18"/>
          <p:cNvSpPr/>
          <p:nvPr/>
        </p:nvSpPr>
        <p:spPr>
          <a:xfrm>
            <a:off x="5652120" y="2564904"/>
            <a:ext cx="2592288" cy="573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i="1" u="sng" dirty="0">
                <a:solidFill>
                  <a:schemeClr val="tx1"/>
                </a:solidFill>
              </a:rPr>
              <a:t>Sep 2018</a:t>
            </a:r>
          </a:p>
        </p:txBody>
      </p:sp>
      <p:sp>
        <p:nvSpPr>
          <p:cNvPr id="20" name="Rechthoek 19"/>
          <p:cNvSpPr/>
          <p:nvPr/>
        </p:nvSpPr>
        <p:spPr>
          <a:xfrm>
            <a:off x="5580112" y="5085184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strike="sngStrike" dirty="0"/>
              <a:t>GRRF</a:t>
            </a:r>
            <a:r>
              <a:rPr lang="ja-JP" altLang="en-US" sz="2800" b="1" dirty="0"/>
              <a:t>　</a:t>
            </a:r>
            <a:r>
              <a:rPr lang="nl-NL" sz="2800" b="1" dirty="0"/>
              <a:t>GRVA</a:t>
            </a:r>
          </a:p>
        </p:txBody>
      </p:sp>
      <p:sp>
        <p:nvSpPr>
          <p:cNvPr id="30" name="Gestreepte PIJL-RECHTS 29"/>
          <p:cNvSpPr/>
          <p:nvPr/>
        </p:nvSpPr>
        <p:spPr>
          <a:xfrm>
            <a:off x="4067945" y="4869160"/>
            <a:ext cx="1171600" cy="1600944"/>
          </a:xfrm>
          <a:prstGeom prst="stripedRightArrow">
            <a:avLst>
              <a:gd name="adj1" fmla="val 57876"/>
              <a:gd name="adj2" fmla="val 34829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323528" y="1394773"/>
            <a:ext cx="85912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</a:rPr>
              <a:t>How to test and assess the functionality of automated driving systems?</a:t>
            </a:r>
          </a:p>
        </p:txBody>
      </p:sp>
      <p:sp>
        <p:nvSpPr>
          <p:cNvPr id="33" name="Rechthoek 32"/>
          <p:cNvSpPr/>
          <p:nvPr/>
        </p:nvSpPr>
        <p:spPr>
          <a:xfrm>
            <a:off x="5508104" y="6021288"/>
            <a:ext cx="1296144" cy="512440"/>
          </a:xfrm>
          <a:prstGeom prst="rect">
            <a:avLst/>
          </a:prstGeom>
          <a:solidFill>
            <a:srgbClr val="FFFFCC"/>
          </a:solidFill>
          <a:ln w="6032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SG_1</a:t>
            </a:r>
            <a:endParaRPr lang="nl-NL" sz="2800" b="1" dirty="0"/>
          </a:p>
        </p:txBody>
      </p:sp>
      <p:sp>
        <p:nvSpPr>
          <p:cNvPr id="34" name="Rechthoek 33"/>
          <p:cNvSpPr/>
          <p:nvPr/>
        </p:nvSpPr>
        <p:spPr>
          <a:xfrm>
            <a:off x="7092280" y="6021288"/>
            <a:ext cx="1296144" cy="506536"/>
          </a:xfrm>
          <a:prstGeom prst="rect">
            <a:avLst/>
          </a:prstGeom>
          <a:solidFill>
            <a:srgbClr val="CCFFCC"/>
          </a:solidFill>
          <a:ln w="603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SG_2</a:t>
            </a:r>
            <a:endParaRPr lang="nl-NL" sz="2800" b="1" dirty="0"/>
          </a:p>
        </p:txBody>
      </p:sp>
      <p:sp>
        <p:nvSpPr>
          <p:cNvPr id="21" name="Rechthoek 5"/>
          <p:cNvSpPr/>
          <p:nvPr/>
        </p:nvSpPr>
        <p:spPr>
          <a:xfrm>
            <a:off x="5580111" y="3430998"/>
            <a:ext cx="2592289" cy="1366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/>
              <a:t>WP.29</a:t>
            </a:r>
          </a:p>
        </p:txBody>
      </p:sp>
    </p:spTree>
    <p:extLst>
      <p:ext uri="{BB962C8B-B14F-4D97-AF65-F5344CB8AC3E}">
        <p14:creationId xmlns:p14="http://schemas.microsoft.com/office/powerpoint/2010/main" val="110517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Timeline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925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i="1" dirty="0"/>
              <a:t>In conjunction with Sub group_1:</a:t>
            </a:r>
          </a:p>
          <a:p>
            <a:r>
              <a:rPr lang="en-GB" sz="2800" dirty="0"/>
              <a:t>1</a:t>
            </a:r>
            <a:r>
              <a:rPr lang="en-GB" sz="2800" baseline="30000" dirty="0"/>
              <a:t>st</a:t>
            </a:r>
            <a:r>
              <a:rPr lang="en-GB" sz="2800" dirty="0"/>
              <a:t> meeting: The Hague, 4-5 June 2018</a:t>
            </a:r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/>
              <a:t>2</a:t>
            </a:r>
            <a:r>
              <a:rPr lang="en-GB" sz="2800" baseline="30000" dirty="0"/>
              <a:t>nd</a:t>
            </a:r>
            <a:r>
              <a:rPr lang="en-GB" sz="2800" dirty="0"/>
              <a:t> meeting: Paris, 3-4 September 2018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3</a:t>
            </a:r>
            <a:r>
              <a:rPr lang="en-GB" sz="2800" baseline="30000" dirty="0"/>
              <a:t>rd</a:t>
            </a:r>
            <a:r>
              <a:rPr lang="en-GB" sz="2800" dirty="0"/>
              <a:t> meeting: Niigata (Japan), 23-25 October 2018</a:t>
            </a:r>
          </a:p>
          <a:p>
            <a:r>
              <a:rPr lang="en-GB" sz="2800" dirty="0"/>
              <a:t>4</a:t>
            </a:r>
            <a:r>
              <a:rPr lang="en-GB" sz="2800" baseline="30000" dirty="0"/>
              <a:t>th</a:t>
            </a:r>
            <a:r>
              <a:rPr lang="en-GB" sz="2800" dirty="0"/>
              <a:t> meeting: Beijing, 14-15 January 2019 (to be confirmed)</a:t>
            </a:r>
          </a:p>
          <a:p>
            <a:r>
              <a:rPr lang="en-US" altLang="ja-JP" sz="2800" dirty="0"/>
              <a:t>5</a:t>
            </a:r>
            <a:r>
              <a:rPr lang="en-US" altLang="ja-JP" sz="2800" baseline="30000" dirty="0"/>
              <a:t>th</a:t>
            </a:r>
            <a:r>
              <a:rPr lang="en-US" altLang="ja-JP" sz="2800" dirty="0"/>
              <a:t> </a:t>
            </a:r>
            <a:r>
              <a:rPr lang="en-GB" altLang="ja-JP" sz="2800" dirty="0">
                <a:solidFill>
                  <a:prstClr val="black"/>
                </a:solidFill>
              </a:rPr>
              <a:t>meeting: Washington D.C., 1-3 April 2019</a:t>
            </a:r>
            <a:endParaRPr lang="en-GB" sz="2800" dirty="0"/>
          </a:p>
          <a:p>
            <a:endParaRPr lang="en-GB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i="1" dirty="0"/>
              <a:t>Mandate until December 2020</a:t>
            </a:r>
          </a:p>
        </p:txBody>
      </p:sp>
      <p:sp>
        <p:nvSpPr>
          <p:cNvPr id="5" name="PIJL-OMLAAG 4"/>
          <p:cNvSpPr/>
          <p:nvPr/>
        </p:nvSpPr>
        <p:spPr>
          <a:xfrm>
            <a:off x="2627784" y="3429000"/>
            <a:ext cx="1368152" cy="504056"/>
          </a:xfrm>
          <a:prstGeom prst="downArrow">
            <a:avLst>
              <a:gd name="adj1" fmla="val 50000"/>
              <a:gd name="adj2" fmla="val 6984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07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Summary 2nd meeting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i="1" dirty="0"/>
              <a:t>Terms of reference</a:t>
            </a:r>
          </a:p>
          <a:p>
            <a:pPr lvl="0"/>
            <a:r>
              <a:rPr lang="en-GB" sz="2800" dirty="0"/>
              <a:t>Approach based on three pillars:</a:t>
            </a:r>
          </a:p>
          <a:p>
            <a:endParaRPr lang="en-GB" dirty="0"/>
          </a:p>
        </p:txBody>
      </p:sp>
      <p:sp>
        <p:nvSpPr>
          <p:cNvPr id="6" name="Afgeronde rechthoek 5"/>
          <p:cNvSpPr/>
          <p:nvPr/>
        </p:nvSpPr>
        <p:spPr>
          <a:xfrm>
            <a:off x="395536" y="2564904"/>
            <a:ext cx="2448000" cy="23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200" b="1" dirty="0"/>
              <a:t>Audit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/>
              <a:t>Incl. simulation Virtual testing</a:t>
            </a:r>
          </a:p>
          <a:p>
            <a:pPr algn="ctr"/>
            <a:endParaRPr lang="nl-NL" dirty="0"/>
          </a:p>
        </p:txBody>
      </p:sp>
      <p:sp>
        <p:nvSpPr>
          <p:cNvPr id="7" name="Afgeronde rechthoek 6"/>
          <p:cNvSpPr/>
          <p:nvPr/>
        </p:nvSpPr>
        <p:spPr>
          <a:xfrm>
            <a:off x="3204120" y="2564904"/>
            <a:ext cx="2448000" cy="23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200" b="1" dirty="0"/>
              <a:t>Test track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/>
              <a:t>Assessment in a controlled environment</a:t>
            </a:r>
          </a:p>
          <a:p>
            <a:pPr algn="ctr"/>
            <a:endParaRPr lang="en-GB" dirty="0"/>
          </a:p>
        </p:txBody>
      </p:sp>
      <p:sp>
        <p:nvSpPr>
          <p:cNvPr id="8" name="Afgeronde rechthoek 7"/>
          <p:cNvSpPr/>
          <p:nvPr/>
        </p:nvSpPr>
        <p:spPr>
          <a:xfrm>
            <a:off x="6012432" y="2564904"/>
            <a:ext cx="2448000" cy="23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200" b="1" dirty="0"/>
              <a:t>Real world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/>
              <a:t>General testing</a:t>
            </a:r>
          </a:p>
          <a:p>
            <a:pPr algn="ctr"/>
            <a:endParaRPr lang="nl-NL" dirty="0"/>
          </a:p>
        </p:txBody>
      </p:sp>
      <p:sp>
        <p:nvSpPr>
          <p:cNvPr id="9" name="Linkeraccolade 8"/>
          <p:cNvSpPr/>
          <p:nvPr/>
        </p:nvSpPr>
        <p:spPr>
          <a:xfrm rot="16200000">
            <a:off x="2879812" y="2537339"/>
            <a:ext cx="432049" cy="5256585"/>
          </a:xfrm>
          <a:prstGeom prst="leftBrace">
            <a:avLst>
              <a:gd name="adj1" fmla="val 52149"/>
              <a:gd name="adj2" fmla="val 5000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1835976" y="5517232"/>
            <a:ext cx="2520000" cy="504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Sub </a:t>
            </a:r>
            <a:r>
              <a:rPr lang="nl-NL" sz="3200" b="1" dirty="0" err="1">
                <a:solidFill>
                  <a:schemeClr val="tx1"/>
                </a:solidFill>
              </a:rPr>
              <a:t>group</a:t>
            </a:r>
            <a:r>
              <a:rPr lang="nl-NL" sz="3200" b="1" dirty="0">
                <a:solidFill>
                  <a:schemeClr val="tx1"/>
                </a:solidFill>
              </a:rPr>
              <a:t> 1</a:t>
            </a:r>
            <a:endParaRPr lang="nl-NL" sz="3600" b="1" dirty="0"/>
          </a:p>
        </p:txBody>
      </p:sp>
      <p:sp>
        <p:nvSpPr>
          <p:cNvPr id="11" name="Linkeraccolade 10"/>
          <p:cNvSpPr/>
          <p:nvPr/>
        </p:nvSpPr>
        <p:spPr>
          <a:xfrm rot="16200000">
            <a:off x="7028646" y="3949872"/>
            <a:ext cx="432049" cy="2431522"/>
          </a:xfrm>
          <a:prstGeom prst="leftBrace">
            <a:avLst>
              <a:gd name="adj1" fmla="val 52149"/>
              <a:gd name="adj2" fmla="val 5000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6031829" y="5517232"/>
            <a:ext cx="2520000" cy="504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>
                <a:solidFill>
                  <a:schemeClr val="tx1"/>
                </a:solidFill>
              </a:rPr>
              <a:t>Sub </a:t>
            </a:r>
            <a:r>
              <a:rPr lang="nl-NL" sz="3200" b="1" dirty="0" err="1">
                <a:solidFill>
                  <a:schemeClr val="tx1"/>
                </a:solidFill>
              </a:rPr>
              <a:t>group</a:t>
            </a:r>
            <a:r>
              <a:rPr lang="nl-NL" sz="3200" b="1" dirty="0">
                <a:solidFill>
                  <a:schemeClr val="tx1"/>
                </a:solidFill>
              </a:rPr>
              <a:t> 2</a:t>
            </a:r>
            <a:endParaRPr lang="nl-NL" sz="3600" b="1" dirty="0"/>
          </a:p>
        </p:txBody>
      </p:sp>
      <p:sp>
        <p:nvSpPr>
          <p:cNvPr id="13" name="Rechthoek 12"/>
          <p:cNvSpPr/>
          <p:nvPr/>
        </p:nvSpPr>
        <p:spPr>
          <a:xfrm>
            <a:off x="1835696" y="6093240"/>
            <a:ext cx="4176736" cy="648128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</a:rPr>
              <a:t>Chair: Onoda-san</a:t>
            </a:r>
          </a:p>
          <a:p>
            <a:r>
              <a:rPr lang="en-GB" sz="2400" dirty="0">
                <a:solidFill>
                  <a:schemeClr val="tx1"/>
                </a:solidFill>
              </a:rPr>
              <a:t>Secretary: </a:t>
            </a:r>
            <a:r>
              <a:rPr lang="en-GB" sz="2400" dirty="0" err="1">
                <a:solidFill>
                  <a:schemeClr val="tx1"/>
                </a:solidFill>
              </a:rPr>
              <a:t>Oshita</a:t>
            </a:r>
            <a:r>
              <a:rPr lang="en-GB" sz="2400" dirty="0">
                <a:solidFill>
                  <a:schemeClr val="tx1"/>
                </a:solidFill>
              </a:rPr>
              <a:t>-san</a:t>
            </a:r>
          </a:p>
        </p:txBody>
      </p:sp>
      <p:sp>
        <p:nvSpPr>
          <p:cNvPr id="14" name="Rechthoek 13"/>
          <p:cNvSpPr/>
          <p:nvPr/>
        </p:nvSpPr>
        <p:spPr>
          <a:xfrm>
            <a:off x="6084168" y="6093296"/>
            <a:ext cx="2880320" cy="648128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</a:rPr>
              <a:t>Chair: P. </a:t>
            </a:r>
            <a:r>
              <a:rPr lang="en-GB" sz="2400" dirty="0" err="1">
                <a:solidFill>
                  <a:schemeClr val="tx1"/>
                </a:solidFill>
              </a:rPr>
              <a:t>Striekwold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Secretary: W. </a:t>
            </a:r>
            <a:r>
              <a:rPr lang="en-GB" sz="2400" dirty="0" err="1">
                <a:solidFill>
                  <a:schemeClr val="tx1"/>
                </a:solidFill>
              </a:rPr>
              <a:t>Gouse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3967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Summary 2nd meeting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i="1" dirty="0"/>
              <a:t>Terms of reference – cont.</a:t>
            </a:r>
          </a:p>
          <a:p>
            <a:pPr lvl="0"/>
            <a:r>
              <a:rPr lang="en-GB" sz="2800" dirty="0"/>
              <a:t>Testing coverage:</a:t>
            </a:r>
          </a:p>
          <a:p>
            <a:endParaRPr lang="en-GB" dirty="0"/>
          </a:p>
        </p:txBody>
      </p:sp>
      <p:pic>
        <p:nvPicPr>
          <p:cNvPr id="4" name="Afbeelding 3"/>
          <p:cNvPicPr/>
          <p:nvPr/>
        </p:nvPicPr>
        <p:blipFill rotWithShape="1">
          <a:blip r:embed="rId2"/>
          <a:srcRect l="24206" t="33553" r="11022" b="27504"/>
          <a:stretch/>
        </p:blipFill>
        <p:spPr bwMode="auto">
          <a:xfrm>
            <a:off x="467544" y="3068960"/>
            <a:ext cx="8352928" cy="2952328"/>
          </a:xfrm>
          <a:prstGeom prst="rect">
            <a:avLst/>
          </a:prstGeom>
          <a:ln w="9525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aal 4"/>
          <p:cNvSpPr/>
          <p:nvPr/>
        </p:nvSpPr>
        <p:spPr>
          <a:xfrm>
            <a:off x="2440336" y="4293096"/>
            <a:ext cx="1224136" cy="612068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>
                <a:solidFill>
                  <a:schemeClr val="tx1"/>
                </a:solidFill>
              </a:rPr>
              <a:t>SG_2</a:t>
            </a:r>
          </a:p>
        </p:txBody>
      </p:sp>
    </p:spTree>
    <p:extLst>
      <p:ext uri="{BB962C8B-B14F-4D97-AF65-F5344CB8AC3E}">
        <p14:creationId xmlns:p14="http://schemas.microsoft.com/office/powerpoint/2010/main" val="56351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Summary 2nd meeting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300" i="1" dirty="0"/>
              <a:t>Terms of reference – cont.</a:t>
            </a:r>
          </a:p>
          <a:p>
            <a:r>
              <a:rPr lang="en-GB" sz="3300" dirty="0"/>
              <a:t>As part of the ‘3 pillar approach’, to </a:t>
            </a:r>
            <a:r>
              <a:rPr lang="en-GB" sz="3300" i="1" dirty="0">
                <a:solidFill>
                  <a:schemeClr val="bg1">
                    <a:lumMod val="50000"/>
                  </a:schemeClr>
                </a:solidFill>
              </a:rPr>
              <a:t>(Cat M, N on L3 – 5) </a:t>
            </a:r>
            <a:r>
              <a:rPr lang="en-GB" sz="3300" dirty="0"/>
              <a:t>:</a:t>
            </a:r>
            <a:endParaRPr lang="en-GB" sz="3300" i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sz="3300" i="1" dirty="0"/>
              <a:t>Develop real world road tests to assess automated systems in order to ensure road safety</a:t>
            </a:r>
          </a:p>
          <a:p>
            <a:pPr lvl="1"/>
            <a:r>
              <a:rPr lang="en-GB" sz="3300" i="1" dirty="0"/>
              <a:t>Demonstrate system compliance with traffic laws</a:t>
            </a:r>
            <a:endParaRPr lang="en-GB" sz="3300" dirty="0"/>
          </a:p>
          <a:p>
            <a:r>
              <a:rPr lang="en-GB" sz="3300" dirty="0"/>
              <a:t>Develop requirements based on test scenarios </a:t>
            </a:r>
          </a:p>
          <a:p>
            <a:r>
              <a:rPr lang="en-GB" sz="3300" dirty="0"/>
              <a:t>Focus on urban traffic and motorway/highway traffic </a:t>
            </a:r>
          </a:p>
          <a:p>
            <a:r>
              <a:rPr lang="en-GB" sz="3300" dirty="0"/>
              <a:t>Consideration on ISC measures during the vehicle’s life</a:t>
            </a:r>
          </a:p>
          <a:p>
            <a:pPr lvl="1"/>
            <a:endParaRPr lang="en-GB" sz="33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3300" i="1" dirty="0"/>
              <a:t>Implementation to be decided by WP.29 (Regulation, GTR, guideline or best practice)</a:t>
            </a:r>
          </a:p>
        </p:txBody>
      </p:sp>
    </p:spTree>
    <p:extLst>
      <p:ext uri="{BB962C8B-B14F-4D97-AF65-F5344CB8AC3E}">
        <p14:creationId xmlns:p14="http://schemas.microsoft.com/office/powerpoint/2010/main" val="249116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Summary 2nd meeting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3" y="1484784"/>
            <a:ext cx="8879309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i="1" dirty="0"/>
              <a:t>Presentations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AV driving behaviour measurement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2800" i="1" dirty="0">
                <a:solidFill>
                  <a:schemeClr val="bg1">
                    <a:lumMod val="50000"/>
                  </a:schemeClr>
                </a:solidFill>
              </a:rPr>
              <a:t>McLaren/Meridian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0"/>
            <a:r>
              <a:rPr lang="en-GB" sz="2800" dirty="0"/>
              <a:t>Driving a vehicle on the public road requires ‘perception’, ‘planning’ and ‘command’. Perception is the most difficult, human behaviour is not a mechanical system</a:t>
            </a:r>
          </a:p>
          <a:p>
            <a:r>
              <a:rPr lang="en-GB" sz="2800" dirty="0"/>
              <a:t>Human examiner is well equipped to spot the unusual but not good at monitoring a list of items</a:t>
            </a:r>
          </a:p>
          <a:p>
            <a:endParaRPr lang="en-GB" sz="1000" dirty="0"/>
          </a:p>
          <a:p>
            <a:pPr marL="514350" indent="-514350">
              <a:buFont typeface="+mj-lt"/>
              <a:buAutoNum type="arabicPeriod" startAt="2"/>
            </a:pPr>
            <a:r>
              <a:rPr lang="en-GB" sz="2800" dirty="0"/>
              <a:t>AEBS on trucks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(Dutch ‘</a:t>
            </a:r>
            <a:r>
              <a:rPr lang="en-GB" sz="2800" i="1" dirty="0" err="1">
                <a:solidFill>
                  <a:schemeClr val="bg1">
                    <a:lumMod val="50000"/>
                  </a:schemeClr>
                </a:solidFill>
              </a:rPr>
              <a:t>Rijkswaterstaat</a:t>
            </a:r>
            <a:r>
              <a:rPr lang="en-GB" sz="2800" i="1" u="sng" dirty="0">
                <a:solidFill>
                  <a:schemeClr val="bg1">
                    <a:lumMod val="50000"/>
                  </a:schemeClr>
                </a:solidFill>
              </a:rPr>
              <a:t>’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GB" sz="2800" dirty="0"/>
              <a:t>Test results of trucks approaching road work barriers, appealing to the relevance of real world road tests</a:t>
            </a:r>
          </a:p>
        </p:txBody>
      </p:sp>
    </p:spTree>
    <p:extLst>
      <p:ext uri="{BB962C8B-B14F-4D97-AF65-F5344CB8AC3E}">
        <p14:creationId xmlns:p14="http://schemas.microsoft.com/office/powerpoint/2010/main" val="3212365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More information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529613" cy="4925144"/>
          </a:xfrm>
        </p:spPr>
        <p:txBody>
          <a:bodyPr>
            <a:normAutofit fontScale="77500" lnSpcReduction="20000"/>
          </a:bodyPr>
          <a:lstStyle/>
          <a:p>
            <a:r>
              <a:rPr lang="en-GB" sz="3600" dirty="0" err="1"/>
              <a:t>ToR</a:t>
            </a:r>
            <a:r>
              <a:rPr lang="en-GB" sz="3600" dirty="0"/>
              <a:t>: informal document GRVA-01-11 </a:t>
            </a:r>
          </a:p>
          <a:p>
            <a:r>
              <a:rPr lang="en-GB" sz="3600" dirty="0"/>
              <a:t>Wiki: https://wiki.unece.org/display/trans/SG-2+Real+World+Test+Drive</a:t>
            </a:r>
          </a:p>
          <a:p>
            <a:endParaRPr lang="en-GB" sz="3000" dirty="0">
              <a:solidFill>
                <a:srgbClr val="002060"/>
              </a:solidFill>
            </a:endParaRPr>
          </a:p>
          <a:p>
            <a:endParaRPr lang="en-GB" sz="3000" dirty="0">
              <a:solidFill>
                <a:srgbClr val="002060"/>
              </a:solidFill>
            </a:endParaRPr>
          </a:p>
          <a:p>
            <a:r>
              <a:rPr lang="en-GB" sz="3600" b="1" dirty="0">
                <a:solidFill>
                  <a:srgbClr val="002060"/>
                </a:solidFill>
              </a:rPr>
              <a:t>Chair</a:t>
            </a:r>
            <a:r>
              <a:rPr lang="en-GB" sz="3600" dirty="0">
                <a:solidFill>
                  <a:srgbClr val="002060"/>
                </a:solidFill>
              </a:rPr>
              <a:t>: Peter </a:t>
            </a:r>
            <a:r>
              <a:rPr lang="en-GB" sz="3600" dirty="0" err="1">
                <a:solidFill>
                  <a:srgbClr val="002060"/>
                </a:solidFill>
              </a:rPr>
              <a:t>Striekwold</a:t>
            </a:r>
            <a:r>
              <a:rPr lang="en-GB" sz="3600" dirty="0">
                <a:solidFill>
                  <a:srgbClr val="002060"/>
                </a:solidFill>
              </a:rPr>
              <a:t> (RDW, Netherlands)</a:t>
            </a:r>
          </a:p>
          <a:p>
            <a:pPr lvl="1">
              <a:buNone/>
            </a:pPr>
            <a:r>
              <a:rPr lang="en-GB" sz="3600" dirty="0">
                <a:hlinkClick r:id="rId2"/>
              </a:rPr>
              <a:t>pstriekwold@rdw.nl</a:t>
            </a:r>
            <a:endParaRPr lang="en-GB" sz="3600" dirty="0"/>
          </a:p>
          <a:p>
            <a:r>
              <a:rPr lang="en-GB" sz="3600" b="1" dirty="0">
                <a:solidFill>
                  <a:srgbClr val="002060"/>
                </a:solidFill>
              </a:rPr>
              <a:t>Secretary</a:t>
            </a:r>
            <a:r>
              <a:rPr lang="en-GB" sz="3600" dirty="0">
                <a:solidFill>
                  <a:srgbClr val="002060"/>
                </a:solidFill>
              </a:rPr>
              <a:t>: Bill </a:t>
            </a:r>
            <a:r>
              <a:rPr lang="en-GB" sz="3600" dirty="0" err="1">
                <a:solidFill>
                  <a:srgbClr val="002060"/>
                </a:solidFill>
              </a:rPr>
              <a:t>Gouse</a:t>
            </a:r>
            <a:r>
              <a:rPr lang="en-GB" sz="3600" dirty="0">
                <a:solidFill>
                  <a:srgbClr val="002060"/>
                </a:solidFill>
              </a:rPr>
              <a:t> (SAE, US)</a:t>
            </a:r>
          </a:p>
          <a:p>
            <a:pPr lvl="1">
              <a:buNone/>
            </a:pPr>
            <a:r>
              <a:rPr lang="en-GB" sz="3600" dirty="0">
                <a:hlinkClick r:id="rId3"/>
              </a:rPr>
              <a:t>s.william.gouse@sae.org</a:t>
            </a:r>
            <a:endParaRPr lang="en-GB" sz="3600" dirty="0"/>
          </a:p>
          <a:p>
            <a:pPr algn="ctr">
              <a:buNone/>
            </a:pPr>
            <a:endParaRPr lang="en-GB" sz="3600" dirty="0"/>
          </a:p>
          <a:p>
            <a:r>
              <a:rPr lang="en-GB" sz="3600" dirty="0" err="1">
                <a:solidFill>
                  <a:srgbClr val="002060"/>
                </a:solidFill>
              </a:rPr>
              <a:t>Arjan</a:t>
            </a:r>
            <a:r>
              <a:rPr lang="en-GB" sz="3600" dirty="0">
                <a:solidFill>
                  <a:srgbClr val="002060"/>
                </a:solidFill>
              </a:rPr>
              <a:t> </a:t>
            </a:r>
            <a:r>
              <a:rPr lang="en-GB" sz="3600" dirty="0" err="1">
                <a:solidFill>
                  <a:srgbClr val="002060"/>
                </a:solidFill>
              </a:rPr>
              <a:t>Dijkhuizen</a:t>
            </a:r>
            <a:r>
              <a:rPr lang="en-GB" sz="3600" dirty="0">
                <a:solidFill>
                  <a:srgbClr val="002060"/>
                </a:solidFill>
              </a:rPr>
              <a:t> (RDW, Netherlands)</a:t>
            </a:r>
          </a:p>
          <a:p>
            <a:pPr lvl="1">
              <a:buNone/>
            </a:pPr>
            <a:r>
              <a:rPr lang="en-GB" sz="3600" dirty="0">
                <a:hlinkClick r:id="rId4"/>
              </a:rPr>
              <a:t>adijkhuizen@rdw.nl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553857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484</Words>
  <Application>Microsoft Office PowerPoint</Application>
  <PresentationFormat>画面に合わせる (4:3)</PresentationFormat>
  <Paragraphs>93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Wingdings</vt:lpstr>
      <vt:lpstr>Kantoorthema</vt:lpstr>
      <vt:lpstr>Status report  ‘Sub group 2’: Real world road test</vt:lpstr>
      <vt:lpstr>Content</vt:lpstr>
      <vt:lpstr>Background</vt:lpstr>
      <vt:lpstr>Timeline</vt:lpstr>
      <vt:lpstr>Summary 2nd meeting</vt:lpstr>
      <vt:lpstr>Summary 2nd meeting</vt:lpstr>
      <vt:lpstr>Summary 2nd meeting</vt:lpstr>
      <vt:lpstr>Summary 2nd meeting</vt:lpstr>
      <vt:lpstr>More information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Arjan Dijkhuizen</dc:creator>
  <cp:lastModifiedBy>T.Onoda</cp:lastModifiedBy>
  <cp:revision>49</cp:revision>
  <dcterms:created xsi:type="dcterms:W3CDTF">2018-09-23T00:50:04Z</dcterms:created>
  <dcterms:modified xsi:type="dcterms:W3CDTF">2018-09-26T09:11:37Z</dcterms:modified>
</cp:coreProperties>
</file>