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91" r:id="rId3"/>
    <p:sldId id="308" r:id="rId4"/>
    <p:sldId id="309" r:id="rId5"/>
    <p:sldId id="310" r:id="rId6"/>
    <p:sldId id="303" r:id="rId7"/>
    <p:sldId id="265" r:id="rId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97F3F4-65F1-41EA-90E4-E905313AAE55}" type="datetimeFigureOut">
              <a:rPr lang="de-DE"/>
              <a:pPr>
                <a:defRPr/>
              </a:pPr>
              <a:t>15.05.2019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5D5640-F591-4C15-8C95-55BA5381A01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00D7-70FD-486B-BB95-BC5854F442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9876-0746-44BA-AC39-166FE7F6FE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56E1-22F4-42AC-906B-DA8FF4D5E8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F6A8-6499-41A8-BCF7-EA213E1CF5F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D42A-E45B-41D0-B189-C5D094F7271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5A06-159D-4821-85BA-0C1DFC90EC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1A46-4BED-4C1D-9DBA-69282528947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94FB8-903B-4913-954C-169FDABBE9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FE028-3D39-4A1B-9676-A054E3E3AF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F009-F277-40F7-9486-E0C66771EE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308A-A8CC-4985-93B0-7C4758DBC3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F6E7E5E-5753-4F1F-A2E6-99B75F3B7B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036" y="260648"/>
            <a:ext cx="2307732" cy="346621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1619672" y="2276872"/>
            <a:ext cx="7200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itchFamily="34" charset="0"/>
                <a:cs typeface="Arial" pitchFamily="34" charset="0"/>
              </a:rPr>
              <a:t>Introduction to Revision of GTR 7</a:t>
            </a:r>
          </a:p>
          <a:p>
            <a:pPr algn="ctr"/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>
                <a:latin typeface="Arial" pitchFamily="34" charset="0"/>
                <a:cs typeface="Arial" pitchFamily="34" charset="0"/>
              </a:rPr>
              <a:t>Formal Document</a:t>
            </a:r>
          </a:p>
          <a:p>
            <a:pPr algn="ctr"/>
            <a:r>
              <a:rPr lang="en-GB" sz="3200" b="1" dirty="0"/>
              <a:t>ECE/TRANS/WP.29/GRSP/2019/5</a:t>
            </a:r>
          </a:p>
          <a:p>
            <a:pPr algn="ctr"/>
            <a:r>
              <a:rPr lang="en-GB" sz="3200" b="1" dirty="0"/>
              <a:t>and GRSP-65-24</a:t>
            </a:r>
          </a:p>
          <a:p>
            <a:pPr algn="ctr"/>
            <a:endParaRPr lang="en-GB" sz="3200" b="1" dirty="0"/>
          </a:p>
          <a:p>
            <a:pPr algn="ctr"/>
            <a:r>
              <a:rPr lang="en-GB" sz="2800" dirty="0"/>
              <a:t>(superseding GRSP/2018/27 </a:t>
            </a:r>
          </a:p>
          <a:p>
            <a:pPr algn="ctr"/>
            <a:r>
              <a:rPr lang="en-GB" sz="2800" dirty="0"/>
              <a:t>and GRSP-64-39rev. 1)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273422"/>
            <a:ext cx="3544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document: </a:t>
            </a:r>
            <a:r>
              <a:rPr lang="en-GB" b="1" dirty="0"/>
              <a:t>GRSP-65-32</a:t>
            </a:r>
          </a:p>
          <a:p>
            <a:r>
              <a:rPr lang="en-GB" dirty="0"/>
              <a:t>(65th GRSP, 13 - 17 May 2019,</a:t>
            </a:r>
          </a:p>
          <a:p>
            <a:r>
              <a:rPr lang="en-GB" dirty="0"/>
              <a:t>agenda </a:t>
            </a:r>
            <a:r>
              <a:rPr lang="en-GB"/>
              <a:t>item 2)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96A-0438-4FF8-B236-631E8A2155F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5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sz="3600" b="1" dirty="0"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5359"/>
            <a:ext cx="8568952" cy="474994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At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64</a:t>
            </a:r>
            <a:r>
              <a:rPr lang="de-DE" sz="28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GRSP in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December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2018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updated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draft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proposal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GTR 7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phase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2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doc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GRSP/2018/27 (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ammended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64-37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rev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. 1) was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introduced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discussed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DE" sz="2800" dirty="0">
                <a:latin typeface="Arial" pitchFamily="34" charset="0"/>
                <a:cs typeface="Arial" pitchFamily="34" charset="0"/>
              </a:rPr>
              <a:t>In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following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month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comments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been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received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interested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parties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included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in GRSP/2019/5.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DE" sz="2800" dirty="0">
                <a:latin typeface="Arial" pitchFamily="34" charset="0"/>
                <a:cs typeface="Arial" pitchFamily="34" charset="0"/>
              </a:rPr>
              <a:t>GRSP/2019/5 still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contains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square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brackets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some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issues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especially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injury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criteria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limits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where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no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agreement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been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reached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96A-0438-4FF8-B236-631E8A2155FD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3883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3</a:t>
            </a:fld>
            <a:endParaRPr lang="de-DE" sz="1400"/>
          </a:p>
        </p:txBody>
      </p:sp>
      <p:sp>
        <p:nvSpPr>
          <p:cNvPr id="8" name="Textfeld 7"/>
          <p:cNvSpPr txBox="1"/>
          <p:nvPr/>
        </p:nvSpPr>
        <p:spPr>
          <a:xfrm>
            <a:off x="539552" y="1465614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The 18</a:t>
            </a:r>
            <a:r>
              <a:rPr lang="de-DE" sz="24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IWG GTR 7 Meeting was hold on 24</a:t>
            </a:r>
            <a:r>
              <a:rPr lang="de-DE" sz="24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/ 25</a:t>
            </a:r>
            <a:r>
              <a:rPr lang="de-DE" sz="24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April 2019 in Bergisch Gladbach (Germany)</a:t>
            </a:r>
          </a:p>
          <a:p>
            <a:pPr>
              <a:spcBef>
                <a:spcPct val="50000"/>
              </a:spcBef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During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meeting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agreements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reached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on:</a:t>
            </a:r>
          </a:p>
          <a:p>
            <a:pPr marL="361950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Text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preamble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Text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regulation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especially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819150" lvl="1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b="1" dirty="0" err="1">
                <a:latin typeface="Arial" pitchFamily="34" charset="0"/>
                <a:cs typeface="Arial" pitchFamily="34" charset="0"/>
              </a:rPr>
              <a:t>Injury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criteria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Some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minor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modifications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corrections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needed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after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meeting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but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now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included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in informal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document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GRSP-</a:t>
            </a:r>
            <a:r>
              <a:rPr lang="de-DE" sz="2400" b="1" dirty="0">
                <a:cs typeface="Arial" pitchFamily="34" charset="0"/>
              </a:rPr>
              <a:t>65-24</a:t>
            </a:r>
            <a:r>
              <a:rPr lang="de-DE" sz="2400" dirty="0">
                <a:cs typeface="Arial" pitchFamily="34" charset="0"/>
              </a:rPr>
              <a:t> </a:t>
            </a:r>
            <a:r>
              <a:rPr lang="de-DE" sz="2400" dirty="0" err="1">
                <a:cs typeface="Arial" pitchFamily="34" charset="0"/>
              </a:rPr>
              <a:t>which</a:t>
            </a:r>
            <a:r>
              <a:rPr lang="de-DE" sz="2400" dirty="0">
                <a:cs typeface="Arial" pitchFamily="34" charset="0"/>
              </a:rPr>
              <a:t> </a:t>
            </a:r>
            <a:r>
              <a:rPr lang="de-DE" sz="2400" dirty="0" err="1">
                <a:cs typeface="Arial" pitchFamily="34" charset="0"/>
              </a:rPr>
              <a:t>is</a:t>
            </a:r>
            <a:r>
              <a:rPr lang="de-DE" sz="2400" dirty="0">
                <a:cs typeface="Arial" pitchFamily="34" charset="0"/>
              </a:rPr>
              <a:t> </a:t>
            </a:r>
            <a:r>
              <a:rPr lang="de-DE" sz="2400" dirty="0" err="1">
                <a:cs typeface="Arial" pitchFamily="34" charset="0"/>
              </a:rPr>
              <a:t>superseding</a:t>
            </a:r>
            <a:r>
              <a:rPr lang="de-DE" sz="2400" dirty="0">
                <a:cs typeface="Arial" pitchFamily="34" charset="0"/>
              </a:rPr>
              <a:t> GRSP/2019/5.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4</a:t>
            </a:fld>
            <a:endParaRPr lang="de-DE" sz="1400"/>
          </a:p>
        </p:txBody>
      </p:sp>
      <p:sp>
        <p:nvSpPr>
          <p:cNvPr id="32771" name="Textfeld 4"/>
          <p:cNvSpPr txBox="1">
            <a:spLocks noChangeArrowheads="1"/>
          </p:cNvSpPr>
          <p:nvPr/>
        </p:nvSpPr>
        <p:spPr bwMode="auto">
          <a:xfrm>
            <a:off x="395536" y="2204864"/>
            <a:ext cx="8424862" cy="3416320"/>
          </a:xfrm>
          <a:prstGeom prst="rect">
            <a:avLst/>
          </a:prstGeom>
          <a:noFill/>
          <a:ln w="28575">
            <a:solidFill>
              <a:srgbClr val="0B38C7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35425" algn="l"/>
              </a:tabLst>
            </a:pPr>
            <a:r>
              <a:rPr lang="de-DE" b="1" dirty="0" err="1">
                <a:latin typeface="Arial" charset="0"/>
              </a:rPr>
              <a:t>Summary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of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recommendations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for</a:t>
            </a:r>
            <a:r>
              <a:rPr lang="de-DE" b="1" dirty="0">
                <a:latin typeface="Arial" charset="0"/>
              </a:rPr>
              <a:t> GTR 7</a:t>
            </a: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r>
              <a:rPr lang="de-DE" b="1" dirty="0">
                <a:latin typeface="Arial" charset="0"/>
              </a:rPr>
              <a:t>NIC 	25</a:t>
            </a: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r>
              <a:rPr lang="de-DE" b="1" dirty="0" err="1">
                <a:latin typeface="Arial" charset="0"/>
              </a:rPr>
              <a:t>Upper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and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Lower</a:t>
            </a:r>
            <a:r>
              <a:rPr lang="de-DE" b="1" dirty="0">
                <a:latin typeface="Arial" charset="0"/>
              </a:rPr>
              <a:t> Neck </a:t>
            </a:r>
            <a:r>
              <a:rPr lang="de-DE" b="1" dirty="0" err="1">
                <a:latin typeface="Arial" charset="0"/>
              </a:rPr>
              <a:t>My</a:t>
            </a:r>
            <a:r>
              <a:rPr lang="de-DE" b="1" dirty="0">
                <a:latin typeface="Arial" charset="0"/>
              </a:rPr>
              <a:t>	I30I </a:t>
            </a:r>
            <a:r>
              <a:rPr lang="de-DE" b="1" dirty="0" err="1">
                <a:latin typeface="Arial" charset="0"/>
              </a:rPr>
              <a:t>Nm</a:t>
            </a: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r>
              <a:rPr lang="de-DE" b="1" dirty="0" err="1">
                <a:latin typeface="Arial" charset="0"/>
              </a:rPr>
              <a:t>Upper</a:t>
            </a:r>
            <a:r>
              <a:rPr lang="de-DE" b="1" dirty="0">
                <a:latin typeface="Arial" charset="0"/>
              </a:rPr>
              <a:t> Neck </a:t>
            </a:r>
            <a:r>
              <a:rPr lang="de-DE" b="1" dirty="0" err="1">
                <a:latin typeface="Arial" charset="0"/>
              </a:rPr>
              <a:t>Fx</a:t>
            </a:r>
            <a:r>
              <a:rPr lang="de-DE" b="1" dirty="0">
                <a:latin typeface="Arial" charset="0"/>
              </a:rPr>
              <a:t> 	I360I N</a:t>
            </a: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 marL="4038600" indent="-4038600">
              <a:tabLst>
                <a:tab pos="4035425" algn="l"/>
              </a:tabLst>
            </a:pPr>
            <a:r>
              <a:rPr lang="de-DE" b="1" dirty="0" err="1">
                <a:latin typeface="Arial" charset="0"/>
              </a:rPr>
              <a:t>Lower</a:t>
            </a:r>
            <a:r>
              <a:rPr lang="de-DE" b="1" dirty="0">
                <a:latin typeface="Arial" charset="0"/>
              </a:rPr>
              <a:t> Neck </a:t>
            </a:r>
            <a:r>
              <a:rPr lang="de-DE" b="1" dirty="0" err="1">
                <a:latin typeface="Arial" charset="0"/>
              </a:rPr>
              <a:t>Fx</a:t>
            </a:r>
            <a:r>
              <a:rPr lang="de-DE" b="1" dirty="0">
                <a:latin typeface="Arial" charset="0"/>
              </a:rPr>
              <a:t> 	</a:t>
            </a:r>
            <a:r>
              <a:rPr lang="de-DE" b="1" dirty="0" err="1">
                <a:latin typeface="Arial" charset="0"/>
              </a:rPr>
              <a:t>as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care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point</a:t>
            </a:r>
            <a:r>
              <a:rPr lang="de-DE" b="1" dirty="0">
                <a:latin typeface="Arial" charset="0"/>
              </a:rPr>
              <a:t> / </a:t>
            </a:r>
            <a:r>
              <a:rPr lang="de-DE" b="1" dirty="0" err="1">
                <a:latin typeface="Arial" charset="0"/>
              </a:rPr>
              <a:t>monitoring</a:t>
            </a:r>
            <a:r>
              <a:rPr lang="de-DE" b="1" dirty="0">
                <a:latin typeface="Arial" charset="0"/>
              </a:rPr>
              <a:t>, </a:t>
            </a:r>
            <a:r>
              <a:rPr lang="de-DE" b="1" dirty="0" err="1">
                <a:latin typeface="Arial" charset="0"/>
              </a:rPr>
              <a:t>language</a:t>
            </a:r>
            <a:r>
              <a:rPr lang="de-DE" b="1" dirty="0">
                <a:latin typeface="Arial" charset="0"/>
              </a:rPr>
              <a:t> in </a:t>
            </a:r>
            <a:r>
              <a:rPr lang="de-DE" b="1" dirty="0" err="1">
                <a:latin typeface="Arial" charset="0"/>
              </a:rPr>
              <a:t>preamble</a:t>
            </a:r>
            <a:r>
              <a:rPr lang="de-DE" b="1" dirty="0">
                <a:latin typeface="Arial" charset="0"/>
              </a:rPr>
              <a:t>! (§147 in GRSP-65-24)</a:t>
            </a:r>
          </a:p>
          <a:p>
            <a:pPr marL="4038600" indent="-4038600">
              <a:tabLst>
                <a:tab pos="4035425" algn="l"/>
              </a:tabLst>
            </a:pPr>
            <a:endParaRPr lang="de-DE" b="1" dirty="0">
              <a:solidFill>
                <a:srgbClr val="FFC000"/>
              </a:solidFill>
              <a:latin typeface="Arial" charset="0"/>
            </a:endParaRPr>
          </a:p>
          <a:p>
            <a:pPr marL="4038600" indent="-4038600">
              <a:tabLst>
                <a:tab pos="4035425" algn="l"/>
              </a:tabLst>
            </a:pPr>
            <a:r>
              <a:rPr lang="de-DE" b="1" dirty="0" err="1">
                <a:latin typeface="Arial" charset="0"/>
              </a:rPr>
              <a:t>My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and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Fx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for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flexion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and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extension</a:t>
            </a:r>
            <a:r>
              <a:rPr lang="de-DE" b="1" dirty="0">
                <a:latin typeface="Arial" charset="0"/>
              </a:rPr>
              <a:t>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5536" y="90872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latin typeface="Arial" pitchFamily="34" charset="0"/>
                <a:cs typeface="Arial" pitchFamily="34" charset="0"/>
              </a:rPr>
              <a:t>Latest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proposal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injury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criteria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de-DE" sz="2400" b="1" dirty="0" err="1">
                <a:latin typeface="Arial" pitchFamily="34" charset="0"/>
                <a:cs typeface="Arial" pitchFamily="34" charset="0"/>
              </a:rPr>
              <a:t>as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agreed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during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18th IWG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meeting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3762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852936"/>
            <a:ext cx="3762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429000"/>
            <a:ext cx="3762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5</a:t>
            </a:fld>
            <a:endParaRPr lang="de-DE" sz="1400"/>
          </a:p>
        </p:txBody>
      </p:sp>
      <p:sp>
        <p:nvSpPr>
          <p:cNvPr id="32771" name="Textfeld 4"/>
          <p:cNvSpPr txBox="1">
            <a:spLocks noChangeArrowheads="1"/>
          </p:cNvSpPr>
          <p:nvPr/>
        </p:nvSpPr>
        <p:spPr bwMode="auto">
          <a:xfrm>
            <a:off x="395536" y="1412777"/>
            <a:ext cx="8424862" cy="452431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35425" algn="l"/>
              </a:tabLst>
            </a:pPr>
            <a:r>
              <a:rPr lang="de-DE" sz="2400" dirty="0">
                <a:latin typeface="Arial" charset="0"/>
              </a:rPr>
              <a:t>As a </a:t>
            </a:r>
            <a:r>
              <a:rPr lang="de-DE" sz="2400" dirty="0" err="1">
                <a:latin typeface="Arial" charset="0"/>
              </a:rPr>
              <a:t>result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of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18th IWG </a:t>
            </a:r>
            <a:r>
              <a:rPr lang="de-DE" sz="2400" dirty="0" err="1">
                <a:latin typeface="Arial" charset="0"/>
              </a:rPr>
              <a:t>meeting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BioRID</a:t>
            </a:r>
            <a:r>
              <a:rPr lang="de-DE" sz="2400" dirty="0">
                <a:latin typeface="Arial" charset="0"/>
              </a:rPr>
              <a:t> TEG was </a:t>
            </a:r>
            <a:r>
              <a:rPr lang="de-DE" sz="2400" dirty="0" err="1">
                <a:latin typeface="Arial" charset="0"/>
              </a:rPr>
              <a:t>reconstituted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and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had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its</a:t>
            </a:r>
            <a:r>
              <a:rPr lang="de-DE" sz="2400" dirty="0">
                <a:latin typeface="Arial" charset="0"/>
              </a:rPr>
              <a:t> 17th </a:t>
            </a:r>
            <a:r>
              <a:rPr lang="de-DE" sz="2400" dirty="0" err="1">
                <a:latin typeface="Arial" charset="0"/>
              </a:rPr>
              <a:t>WebEx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meeting</a:t>
            </a:r>
            <a:r>
              <a:rPr lang="de-DE" sz="2400" dirty="0">
                <a:latin typeface="Arial" charset="0"/>
              </a:rPr>
              <a:t> on 6th </a:t>
            </a:r>
            <a:r>
              <a:rPr lang="de-DE" sz="2400" dirty="0" err="1">
                <a:latin typeface="Arial" charset="0"/>
              </a:rPr>
              <a:t>of</a:t>
            </a:r>
            <a:r>
              <a:rPr lang="de-DE" sz="2400" dirty="0">
                <a:latin typeface="Arial" charset="0"/>
              </a:rPr>
              <a:t> May </a:t>
            </a:r>
            <a:r>
              <a:rPr lang="de-DE" sz="2400" dirty="0" err="1">
                <a:latin typeface="Arial" charset="0"/>
              </a:rPr>
              <a:t>with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main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task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to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reach</a:t>
            </a:r>
            <a:r>
              <a:rPr lang="de-DE" sz="2400" dirty="0">
                <a:latin typeface="Arial" charset="0"/>
              </a:rPr>
              <a:t> an </a:t>
            </a:r>
            <a:r>
              <a:rPr lang="de-DE" sz="2400" dirty="0" err="1">
                <a:latin typeface="Arial" charset="0"/>
              </a:rPr>
              <a:t>agreement</a:t>
            </a:r>
            <a:r>
              <a:rPr lang="de-DE" sz="2400" dirty="0">
                <a:latin typeface="Arial" charset="0"/>
              </a:rPr>
              <a:t> on </a:t>
            </a:r>
            <a:r>
              <a:rPr lang="de-DE" sz="2400" dirty="0" err="1">
                <a:latin typeface="Arial" charset="0"/>
              </a:rPr>
              <a:t>certification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procedures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including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corridors</a:t>
            </a:r>
            <a:endParaRPr lang="de-DE" sz="2400" dirty="0">
              <a:latin typeface="Arial" charset="0"/>
            </a:endParaRP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endParaRPr lang="de-DE" sz="2400" dirty="0">
              <a:latin typeface="Arial" charset="0"/>
            </a:endParaRP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>
                <a:latin typeface="Arial" charset="0"/>
              </a:rPr>
              <a:t>Concerns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raised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from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some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strakeholders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with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regard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to</a:t>
            </a:r>
            <a:r>
              <a:rPr lang="de-DE" sz="2400" dirty="0">
                <a:latin typeface="Arial" charset="0"/>
              </a:rPr>
              <a:t> Pot A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>
                <a:latin typeface="Arial" charset="0"/>
              </a:rPr>
              <a:t>collect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data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from</a:t>
            </a:r>
            <a:r>
              <a:rPr lang="de-DE" sz="2400" dirty="0">
                <a:latin typeface="Arial" charset="0"/>
              </a:rPr>
              <a:t> different </a:t>
            </a:r>
            <a:r>
              <a:rPr lang="de-DE" sz="2400" dirty="0" err="1">
                <a:latin typeface="Arial" charset="0"/>
              </a:rPr>
              <a:t>labs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until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mid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of</a:t>
            </a:r>
            <a:r>
              <a:rPr lang="de-DE" sz="2400" dirty="0">
                <a:latin typeface="Arial" charset="0"/>
              </a:rPr>
              <a:t> June 2019.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>
                <a:latin typeface="Arial" charset="0"/>
              </a:rPr>
              <a:t>data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analysis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until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mid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July</a:t>
            </a:r>
            <a:r>
              <a:rPr lang="de-DE" sz="2400" dirty="0">
                <a:latin typeface="Arial" charset="0"/>
              </a:rPr>
              <a:t> 2019.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>
                <a:latin typeface="Arial" charset="0"/>
              </a:rPr>
              <a:t>WebEx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to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discuss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results</a:t>
            </a:r>
            <a:r>
              <a:rPr lang="de-DE" sz="2400" dirty="0">
                <a:latin typeface="Arial" charset="0"/>
              </a:rPr>
              <a:t> an </a:t>
            </a:r>
            <a:r>
              <a:rPr lang="de-DE" sz="2400" dirty="0" err="1">
                <a:latin typeface="Arial" charset="0"/>
              </a:rPr>
              <a:t>proposal</a:t>
            </a:r>
            <a:r>
              <a:rPr lang="de-DE" sz="2400" dirty="0">
                <a:latin typeface="Arial" charset="0"/>
              </a:rPr>
              <a:t> …..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endParaRPr lang="de-DE" sz="2400" dirty="0">
              <a:latin typeface="Arial" charset="0"/>
            </a:endParaRPr>
          </a:p>
          <a:p>
            <a:pPr marL="361950" indent="-361950">
              <a:tabLst>
                <a:tab pos="4035425" algn="l"/>
              </a:tabLst>
            </a:pPr>
            <a:r>
              <a:rPr lang="de-DE" sz="2400" dirty="0">
                <a:latin typeface="Arial" charset="0"/>
              </a:rPr>
              <a:t>Addendum </a:t>
            </a:r>
            <a:r>
              <a:rPr lang="de-DE" sz="2400" dirty="0" err="1">
                <a:latin typeface="Arial" charset="0"/>
              </a:rPr>
              <a:t>to</a:t>
            </a:r>
            <a:r>
              <a:rPr lang="de-DE" sz="2400" dirty="0">
                <a:latin typeface="Arial" charset="0"/>
              </a:rPr>
              <a:t> Mutual Resolution M.R.1.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5536" y="5486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Work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items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BioRID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TEG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latin typeface="Arial" pitchFamily="34" charset="0"/>
                <a:cs typeface="Arial" pitchFamily="34" charset="0"/>
              </a:rPr>
              <a:t>Draft GTR 7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09" y="1620989"/>
            <a:ext cx="8375073" cy="435032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Outlook /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Recommendation</a:t>
            </a:r>
            <a:endParaRPr lang="en-GB" b="1" dirty="0">
              <a:latin typeface="Arial" pitchFamily="34" charset="0"/>
              <a:cs typeface="Arial" pitchFamily="34" charset="0"/>
            </a:endParaRPr>
          </a:p>
          <a:p>
            <a:pPr marL="441325" indent="-441325">
              <a:lnSpc>
                <a:spcPct val="150000"/>
              </a:lnSpc>
              <a:spcBef>
                <a:spcPts val="6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The IWG would welcome final comments on the content of document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ECE/TRANS/WP.29/GRSP/2019/5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65-24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so that it may consider them while preparing the final proposal for the December 2019 session. </a:t>
            </a:r>
          </a:p>
          <a:p>
            <a:pPr marL="441325" indent="-441325">
              <a:lnSpc>
                <a:spcPct val="150000"/>
              </a:lnSpc>
              <a:spcBef>
                <a:spcPts val="6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The final proposal shall be accompanied by a proposal for an entry in Mutual Resolution 1 that will detail the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BioRID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UN test tool.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de-DE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96A-0438-4FF8-B236-631E8A2155FD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3883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248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</a:p>
          <a:p>
            <a:pPr algn="ctr" eaLnBrk="1" hangingPunct="1">
              <a:buFontTx/>
              <a:buNone/>
            </a:pPr>
            <a:endParaRPr lang="de-DE" dirty="0"/>
          </a:p>
          <a:p>
            <a:pPr algn="ctr" eaLnBrk="1" hangingPunct="1">
              <a:buFontTx/>
              <a:buNone/>
            </a:pPr>
            <a:endParaRPr lang="de-DE" dirty="0"/>
          </a:p>
          <a:p>
            <a:pPr algn="ctr" eaLnBrk="1" hangingPunct="1">
              <a:buFontTx/>
              <a:buNone/>
            </a:pPr>
            <a:endParaRPr lang="de-DE" sz="2000" dirty="0"/>
          </a:p>
          <a:p>
            <a:pPr algn="ctr" eaLnBrk="1" hangingPunct="1">
              <a:buFontTx/>
              <a:buNone/>
            </a:pPr>
            <a:r>
              <a:rPr lang="de-DE" sz="2000" dirty="0"/>
              <a:t>Bernd Lorenz</a:t>
            </a:r>
          </a:p>
          <a:p>
            <a:pPr algn="ctr" eaLnBrk="1" hangingPunct="1">
              <a:buFontTx/>
              <a:buNone/>
            </a:pPr>
            <a:r>
              <a:rPr lang="de-DE" sz="1600" dirty="0"/>
              <a:t>Bundesanstalt für Straßenwesen (</a:t>
            </a:r>
            <a:r>
              <a:rPr lang="de-DE" sz="1600" dirty="0" err="1"/>
              <a:t>BASt</a:t>
            </a:r>
            <a:r>
              <a:rPr lang="de-DE" sz="1600" dirty="0"/>
              <a:t>)</a:t>
            </a:r>
          </a:p>
          <a:p>
            <a:pPr algn="ctr" eaLnBrk="1" hangingPunct="1">
              <a:buFontTx/>
              <a:buNone/>
            </a:pPr>
            <a:r>
              <a:rPr lang="de-DE" sz="1600" dirty="0"/>
              <a:t>Brüderstraße 53</a:t>
            </a:r>
          </a:p>
          <a:p>
            <a:pPr algn="ctr" eaLnBrk="1" hangingPunct="1">
              <a:buFontTx/>
              <a:buNone/>
            </a:pPr>
            <a:r>
              <a:rPr lang="de-DE" sz="1600" dirty="0"/>
              <a:t>D-51427 Bergisch Gladbach</a:t>
            </a:r>
          </a:p>
          <a:p>
            <a:pPr algn="ctr" eaLnBrk="1" hangingPunct="1">
              <a:buFontTx/>
              <a:buNone/>
            </a:pPr>
            <a:r>
              <a:rPr lang="de-DE" sz="2000" dirty="0"/>
              <a:t>lorenz@bast.de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404</Words>
  <Application>Microsoft Office PowerPoint</Application>
  <PresentationFormat>On-screen Show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Standarddesign</vt:lpstr>
      <vt:lpstr>PowerPoint Presentation</vt:lpstr>
      <vt:lpstr>Background</vt:lpstr>
      <vt:lpstr>PowerPoint Presentation</vt:lpstr>
      <vt:lpstr>PowerPoint Presentation</vt:lpstr>
      <vt:lpstr>PowerPoint Presentation</vt:lpstr>
      <vt:lpstr>Draft GTR 7 Phase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 BioRID TEG</dc:title>
  <dc:creator>Lorenz BASt</dc:creator>
  <cp:lastModifiedBy>Edoardo Gianotti</cp:lastModifiedBy>
  <cp:revision>190</cp:revision>
  <cp:lastPrinted>2019-05-15T07:12:35Z</cp:lastPrinted>
  <dcterms:created xsi:type="dcterms:W3CDTF">2010-05-15T19:52:42Z</dcterms:created>
  <dcterms:modified xsi:type="dcterms:W3CDTF">2019-05-15T07:13:19Z</dcterms:modified>
</cp:coreProperties>
</file>