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256" r:id="rId6"/>
    <p:sldId id="287" r:id="rId7"/>
    <p:sldId id="263" r:id="rId8"/>
    <p:sldId id="260" r:id="rId9"/>
    <p:sldId id="259" r:id="rId10"/>
    <p:sldId id="261" r:id="rId11"/>
    <p:sldId id="284" r:id="rId12"/>
    <p:sldId id="280" r:id="rId13"/>
    <p:sldId id="283" r:id="rId14"/>
    <p:sldId id="281" r:id="rId15"/>
    <p:sldId id="266" r:id="rId16"/>
    <p:sldId id="279" r:id="rId17"/>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32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17" autoAdjust="0"/>
    <p:restoredTop sz="86414"/>
  </p:normalViewPr>
  <p:slideViewPr>
    <p:cSldViewPr snapToGrid="0" snapToObjects="1">
      <p:cViewPr varScale="1">
        <p:scale>
          <a:sx n="148" d="100"/>
          <a:sy n="148" d="100"/>
        </p:scale>
        <p:origin x="132" y="168"/>
      </p:cViewPr>
      <p:guideLst>
        <p:guide orient="horz" pos="3239"/>
        <p:guide pos="32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145" d="100"/>
          <a:sy n="145" d="100"/>
        </p:scale>
        <p:origin x="313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0459F6-7F70-433C-9ABE-651529C4482F}" type="datetimeFigureOut">
              <a:rPr lang="sv-SE" smtClean="0"/>
              <a:pPr/>
              <a:t>2019-05-14</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1E2D6-8713-4E27-B8C3-DAAE5B89C145}" type="slidenum">
              <a:rPr lang="sv-SE" smtClean="0"/>
              <a:pPr/>
              <a:t>‹#›</a:t>
            </a:fld>
            <a:endParaRPr lang="sv-SE"/>
          </a:p>
        </p:txBody>
      </p:sp>
    </p:spTree>
    <p:extLst>
      <p:ext uri="{BB962C8B-B14F-4D97-AF65-F5344CB8AC3E}">
        <p14:creationId xmlns:p14="http://schemas.microsoft.com/office/powerpoint/2010/main" val="22187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7E61E2D6-8713-4E27-B8C3-DAAE5B89C145}" type="slidenum">
              <a:rPr lang="sv-SE" smtClean="0"/>
              <a:pPr/>
              <a:t>1</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blå">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1227" y="4517234"/>
            <a:ext cx="1097974" cy="33416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9"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7" name="Rubrik 6"/>
          <p:cNvSpPr>
            <a:spLocks noGrp="1"/>
          </p:cNvSpPr>
          <p:nvPr>
            <p:ph type="title"/>
          </p:nvPr>
        </p:nvSpPr>
        <p:spPr/>
        <p:txBody>
          <a:bodyPr/>
          <a:lstStyle/>
          <a:p>
            <a:r>
              <a:rPr lang="sv-SE"/>
              <a:t>Klicka här för att ändra format</a:t>
            </a:r>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5"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orange">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pic>
        <p:nvPicPr>
          <p:cNvPr id="9" name="Bildobjekt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1227" y="4517234"/>
            <a:ext cx="1097974" cy="33416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grön">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
        <p:nvSpPr>
          <p:cNvPr id="8"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1227" y="4517234"/>
            <a:ext cx="1097974" cy="33416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Rubrikbild cerise">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Rubrik 1"/>
          <p:cNvSpPr>
            <a:spLocks noGrp="1"/>
          </p:cNvSpPr>
          <p:nvPr>
            <p:ph type="ctrTitle"/>
          </p:nvPr>
        </p:nvSpPr>
        <p:spPr>
          <a:xfrm>
            <a:off x="523150" y="1327537"/>
            <a:ext cx="7772400" cy="850121"/>
          </a:xfrm>
          <a:prstGeom prst="rect">
            <a:avLst/>
          </a:prstGeom>
        </p:spPr>
        <p:txBody>
          <a:bodyPr anchor="b" anchorCtr="0"/>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523150" y="2263384"/>
            <a:ext cx="7781090" cy="1314450"/>
          </a:xfrm>
          <a:prstGeom prst="rect">
            <a:avLst/>
          </a:prstGeom>
        </p:spPr>
        <p:txBody>
          <a:bodyPr>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
        <p:nvSpPr>
          <p:cNvPr id="9" name="Platshållare för sidfot 7"/>
          <p:cNvSpPr>
            <a:spLocks noGrp="1"/>
          </p:cNvSpPr>
          <p:nvPr>
            <p:ph type="ftr" sz="quarter" idx="3"/>
          </p:nvPr>
        </p:nvSpPr>
        <p:spPr>
          <a:xfrm>
            <a:off x="523150" y="3680847"/>
            <a:ext cx="7772400" cy="274637"/>
          </a:xfrm>
          <a:prstGeom prst="rect">
            <a:avLst/>
          </a:prstGeom>
        </p:spPr>
        <p:txBody>
          <a:bodyPr vert="horz" lIns="91440" tIns="45720" rIns="91440" bIns="45720" rtlCol="0" anchor="ctr"/>
          <a:lstStyle>
            <a:lvl1pPr algn="l">
              <a:defRPr sz="1200">
                <a:solidFill>
                  <a:schemeClr val="bg1"/>
                </a:solidFill>
                <a:latin typeface="+mj-lt"/>
              </a:defRPr>
            </a:lvl1pPr>
          </a:lstStyle>
          <a:p>
            <a:endParaRPr lang="sv-SE" dirty="0"/>
          </a:p>
        </p:txBody>
      </p:sp>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1227" y="4517234"/>
            <a:ext cx="1097974" cy="33416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6"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7"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7" name="Rectangle 7"/>
          <p:cNvSpPr>
            <a:spLocks noGrp="1" noChangeArrowheads="1"/>
          </p:cNvSpPr>
          <p:nvPr>
            <p:ph type="title"/>
          </p:nvPr>
        </p:nvSpPr>
        <p:spPr bwMode="auto">
          <a:xfrm>
            <a:off x="522288" y="546101"/>
            <a:ext cx="8114400"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a:t>
            </a:r>
            <a:endParaRPr lang="sv-SE" dirty="0"/>
          </a:p>
        </p:txBody>
      </p:sp>
      <p:sp>
        <p:nvSpPr>
          <p:cNvPr id="18" name="Platshållare för text 13"/>
          <p:cNvSpPr>
            <a:spLocks noGrp="1"/>
          </p:cNvSpPr>
          <p:nvPr>
            <p:ph idx="1"/>
          </p:nvPr>
        </p:nvSpPr>
        <p:spPr>
          <a:xfrm>
            <a:off x="523150" y="1195200"/>
            <a:ext cx="8114400" cy="3092400"/>
          </a:xfrm>
          <a:prstGeom prst="rect">
            <a:avLst/>
          </a:prstGeom>
        </p:spPr>
        <p:txBody>
          <a:bodyPr vert="horz" lIns="91440" tIns="45720" rIns="91440" bIns="4572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utan punkter">
    <p:spTree>
      <p:nvGrpSpPr>
        <p:cNvPr id="1" name=""/>
        <p:cNvGrpSpPr/>
        <p:nvPr/>
      </p:nvGrpSpPr>
      <p:grpSpPr>
        <a:xfrm>
          <a:off x="0" y="0"/>
          <a:ext cx="0" cy="0"/>
          <a:chOff x="0" y="0"/>
          <a:chExt cx="0" cy="0"/>
        </a:xfrm>
      </p:grpSpPr>
      <p:sp>
        <p:nvSpPr>
          <p:cNvPr id="14" name="Platshållare för innehåll 2"/>
          <p:cNvSpPr>
            <a:spLocks noGrp="1"/>
          </p:cNvSpPr>
          <p:nvPr>
            <p:ph sz="quarter" idx="10"/>
          </p:nvPr>
        </p:nvSpPr>
        <p:spPr>
          <a:xfrm>
            <a:off x="522288" y="1193800"/>
            <a:ext cx="8113712" cy="3090863"/>
          </a:xfrm>
        </p:spPr>
        <p:txBody>
          <a:bodyPr/>
          <a:lstStyle>
            <a:lvl1pPr marL="0" indent="0">
              <a:buFont typeface="Arial" charset="0"/>
              <a:buNone/>
              <a:defRPr sz="2400"/>
            </a:lvl1pPr>
          </a:lstStyle>
          <a:p>
            <a:pPr lvl="0"/>
            <a:r>
              <a:rPr lang="sv-SE"/>
              <a:t>Redigera format för bakgrundstext</a:t>
            </a:r>
          </a:p>
        </p:txBody>
      </p:sp>
      <p:sp>
        <p:nvSpPr>
          <p:cNvPr id="16" name="Rectangle 7"/>
          <p:cNvSpPr>
            <a:spLocks noGrp="1" noChangeArrowheads="1"/>
          </p:cNvSpPr>
          <p:nvPr>
            <p:ph type="title"/>
          </p:nvPr>
        </p:nvSpPr>
        <p:spPr bwMode="auto">
          <a:xfrm>
            <a:off x="522288" y="546101"/>
            <a:ext cx="8113712" cy="5587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a:t>
            </a:r>
            <a:endParaRPr lang="sv-SE" dirty="0"/>
          </a:p>
        </p:txBody>
      </p:sp>
      <p:sp>
        <p:nvSpPr>
          <p:cNvPr id="17"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18"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0" name="Rectangle 7"/>
          <p:cNvSpPr>
            <a:spLocks noGrp="1" noChangeArrowheads="1"/>
          </p:cNvSpPr>
          <p:nvPr>
            <p:ph type="title"/>
          </p:nvPr>
        </p:nvSpPr>
        <p:spPr bwMode="auto">
          <a:xfrm>
            <a:off x="522288" y="546100"/>
            <a:ext cx="811371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a:t>
            </a:r>
            <a:endParaRPr lang="sv-SE" dirty="0"/>
          </a:p>
        </p:txBody>
      </p:sp>
      <p:sp>
        <p:nvSpPr>
          <p:cNvPr id="8" name="Platshållare för innehåll 4"/>
          <p:cNvSpPr>
            <a:spLocks noGrp="1"/>
          </p:cNvSpPr>
          <p:nvPr>
            <p:ph sz="quarter" idx="14"/>
          </p:nvPr>
        </p:nvSpPr>
        <p:spPr>
          <a:xfrm>
            <a:off x="522288" y="1195200"/>
            <a:ext cx="3996000" cy="3092400"/>
          </a:xfrm>
        </p:spPr>
        <p:txBody>
          <a:bodyPr/>
          <a:lstStyle>
            <a:lvl1pPr marL="342900" indent="-342900">
              <a:buFont typeface="Arial" charset="0"/>
              <a:buChar char="•"/>
              <a:defRPr sz="2000"/>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4"/>
          <p:cNvSpPr>
            <a:spLocks noGrp="1"/>
          </p:cNvSpPr>
          <p:nvPr>
            <p:ph sz="quarter" idx="15"/>
          </p:nvPr>
        </p:nvSpPr>
        <p:spPr>
          <a:xfrm>
            <a:off x="4640000" y="1195200"/>
            <a:ext cx="3996000" cy="3092400"/>
          </a:xfrm>
        </p:spPr>
        <p:txBody>
          <a:bodyPr/>
          <a:lstStyle>
            <a:lvl1pPr marL="342900" indent="-342900">
              <a:buFont typeface="Arial" charset="0"/>
              <a:buChar char="•"/>
              <a:defRPr sz="2000"/>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9" name="Platshållare för datum 3"/>
          <p:cNvSpPr>
            <a:spLocks noGrp="1"/>
          </p:cNvSpPr>
          <p:nvPr>
            <p:ph type="dt" sz="half" idx="11"/>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5"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2" name="Rectangle 7"/>
          <p:cNvSpPr>
            <a:spLocks noGrp="1" noChangeArrowheads="1"/>
          </p:cNvSpPr>
          <p:nvPr>
            <p:ph type="title"/>
          </p:nvPr>
        </p:nvSpPr>
        <p:spPr bwMode="auto">
          <a:xfrm>
            <a:off x="522288" y="547200"/>
            <a:ext cx="8113186"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200" baseline="0"/>
            </a:lvl1pPr>
          </a:lstStyle>
          <a:p>
            <a:pPr lvl="0"/>
            <a:r>
              <a:rPr lang="sv-SE"/>
              <a:t>Klicka här för att ändra format</a:t>
            </a:r>
            <a:endParaRPr lang="sv-SE" dirty="0"/>
          </a:p>
        </p:txBody>
      </p:sp>
      <p:sp>
        <p:nvSpPr>
          <p:cNvPr id="13" name="Platshållare för innehåll 4"/>
          <p:cNvSpPr>
            <a:spLocks noGrp="1"/>
          </p:cNvSpPr>
          <p:nvPr>
            <p:ph sz="quarter" idx="12"/>
          </p:nvPr>
        </p:nvSpPr>
        <p:spPr>
          <a:xfrm>
            <a:off x="522288" y="1624879"/>
            <a:ext cx="3996000" cy="2664000"/>
          </a:xfrm>
        </p:spPr>
        <p:txBody>
          <a:bodyPr/>
          <a:lstStyle>
            <a:lvl1pPr marL="342900" indent="-342900">
              <a:buFont typeface="Arial" charset="0"/>
              <a:buChar char="•"/>
              <a:defRPr sz="2000"/>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4" name="Platshållare för innehåll 4"/>
          <p:cNvSpPr>
            <a:spLocks noGrp="1"/>
          </p:cNvSpPr>
          <p:nvPr>
            <p:ph sz="quarter" idx="13"/>
          </p:nvPr>
        </p:nvSpPr>
        <p:spPr>
          <a:xfrm>
            <a:off x="4640000" y="1624878"/>
            <a:ext cx="3996000" cy="2664000"/>
          </a:xfrm>
        </p:spPr>
        <p:txBody>
          <a:bodyPr/>
          <a:lstStyle>
            <a:lvl1pPr marL="342900" indent="-342900">
              <a:buFont typeface="Arial" charset="0"/>
              <a:buChar char="•"/>
              <a:defRPr sz="2000"/>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p:cNvSpPr>
            <a:spLocks noGrp="1"/>
          </p:cNvSpPr>
          <p:nvPr>
            <p:ph type="body" sz="quarter" idx="15" hasCustomPrompt="1"/>
          </p:nvPr>
        </p:nvSpPr>
        <p:spPr>
          <a:xfrm>
            <a:off x="522288" y="1195374"/>
            <a:ext cx="3995737" cy="377550"/>
          </a:xfrm>
        </p:spPr>
        <p:txBody>
          <a:bodyPr/>
          <a:lstStyle>
            <a:lvl1pPr marL="0" indent="0">
              <a:buNone/>
              <a:defRPr sz="2000" b="1" i="0">
                <a:solidFill>
                  <a:schemeClr val="tx1"/>
                </a:solidFill>
                <a:latin typeface="+mj-lt"/>
                <a:ea typeface="Arial" charset="0"/>
                <a:cs typeface="Arial" charset="0"/>
              </a:defRPr>
            </a:lvl1pPr>
          </a:lstStyle>
          <a:p>
            <a:pPr lvl="0"/>
            <a:r>
              <a:rPr lang="sv-SE" dirty="0"/>
              <a:t>Underrubrik</a:t>
            </a:r>
          </a:p>
        </p:txBody>
      </p:sp>
      <p:sp>
        <p:nvSpPr>
          <p:cNvPr id="10" name="Platshållare för text 2"/>
          <p:cNvSpPr>
            <a:spLocks noGrp="1"/>
          </p:cNvSpPr>
          <p:nvPr>
            <p:ph type="body" sz="quarter" idx="16" hasCustomPrompt="1"/>
          </p:nvPr>
        </p:nvSpPr>
        <p:spPr>
          <a:xfrm>
            <a:off x="4639737" y="1195374"/>
            <a:ext cx="3995737" cy="377550"/>
          </a:xfrm>
        </p:spPr>
        <p:txBody>
          <a:bodyPr/>
          <a:lstStyle>
            <a:lvl1pPr marL="0" indent="0">
              <a:buNone/>
              <a:defRPr sz="2000" b="1" i="0">
                <a:solidFill>
                  <a:schemeClr val="tx1"/>
                </a:solidFill>
                <a:latin typeface="+mj-lt"/>
                <a:ea typeface="Arial" charset="0"/>
                <a:cs typeface="Arial" charset="0"/>
              </a:defRPr>
            </a:lvl1pPr>
          </a:lstStyle>
          <a:p>
            <a:pPr lvl="0"/>
            <a:r>
              <a:rPr lang="sv-SE" dirty="0"/>
              <a:t>Underrubrik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innehåll">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2" name="Platshållare för innehåll 4"/>
          <p:cNvSpPr>
            <a:spLocks noGrp="1"/>
          </p:cNvSpPr>
          <p:nvPr>
            <p:ph sz="quarter" idx="13"/>
          </p:nvPr>
        </p:nvSpPr>
        <p:spPr>
          <a:xfrm>
            <a:off x="3213100" y="1195200"/>
            <a:ext cx="5422900" cy="3092400"/>
          </a:xfrm>
        </p:spPr>
        <p:txBody>
          <a:bodyPr/>
          <a:lstStyle>
            <a:lvl1pPr marL="0" indent="0">
              <a:buNone/>
              <a:defRPr sz="2000"/>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5" name="Rectangle 7"/>
          <p:cNvSpPr>
            <a:spLocks noGrp="1" noChangeArrowheads="1"/>
          </p:cNvSpPr>
          <p:nvPr>
            <p:ph type="title"/>
          </p:nvPr>
        </p:nvSpPr>
        <p:spPr bwMode="auto">
          <a:xfrm>
            <a:off x="522288" y="546100"/>
            <a:ext cx="811371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a:t>
            </a:r>
            <a:endParaRPr lang="sv-SE" dirty="0"/>
          </a:p>
        </p:txBody>
      </p:sp>
      <p:sp>
        <p:nvSpPr>
          <p:cNvPr id="16" name="Platshållare för text 15"/>
          <p:cNvSpPr>
            <a:spLocks noGrp="1"/>
          </p:cNvSpPr>
          <p:nvPr>
            <p:ph type="body" sz="quarter" idx="14"/>
          </p:nvPr>
        </p:nvSpPr>
        <p:spPr>
          <a:xfrm>
            <a:off x="522287" y="1195200"/>
            <a:ext cx="2574203" cy="3092400"/>
          </a:xfrm>
        </p:spPr>
        <p:txBody>
          <a:bodyPr/>
          <a:lstStyle>
            <a:lvl1pPr marL="0" indent="0">
              <a:buNone/>
              <a:defRPr sz="1400"/>
            </a:lvl1pPr>
          </a:lstStyle>
          <a:p>
            <a:pPr lvl="0"/>
            <a:r>
              <a:rPr lang="sv-SE"/>
              <a:t>Redigera format för bakgrundstext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bildtext nertill">
    <p:spTree>
      <p:nvGrpSpPr>
        <p:cNvPr id="1" name=""/>
        <p:cNvGrpSpPr/>
        <p:nvPr/>
      </p:nvGrpSpPr>
      <p:grpSpPr>
        <a:xfrm>
          <a:off x="0" y="0"/>
          <a:ext cx="0" cy="0"/>
          <a:chOff x="0" y="0"/>
          <a:chExt cx="0" cy="0"/>
        </a:xfrm>
      </p:grpSpPr>
      <p:sp>
        <p:nvSpPr>
          <p:cNvPr id="16" name="Rectangle 7"/>
          <p:cNvSpPr>
            <a:spLocks noGrp="1" noChangeArrowheads="1"/>
          </p:cNvSpPr>
          <p:nvPr>
            <p:ph type="title"/>
          </p:nvPr>
        </p:nvSpPr>
        <p:spPr bwMode="auto">
          <a:xfrm>
            <a:off x="517525" y="3602580"/>
            <a:ext cx="8113712" cy="357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a:t>Klicka här för att ändra format</a:t>
            </a:r>
            <a:endParaRPr lang="sv-SE" dirty="0"/>
          </a:p>
        </p:txBody>
      </p:sp>
      <p:sp>
        <p:nvSpPr>
          <p:cNvPr id="17"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18"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3" name="Platshållare för bild 2"/>
          <p:cNvSpPr>
            <a:spLocks noGrp="1"/>
          </p:cNvSpPr>
          <p:nvPr>
            <p:ph type="pic" sz="quarter" idx="11"/>
          </p:nvPr>
        </p:nvSpPr>
        <p:spPr>
          <a:xfrm>
            <a:off x="517525" y="547200"/>
            <a:ext cx="8113713" cy="3055380"/>
          </a:xfrm>
        </p:spPr>
        <p:txBody>
          <a:bodyPr/>
          <a:lstStyle>
            <a:lvl1pPr>
              <a:buNone/>
              <a:defRPr/>
            </a:lvl1pPr>
          </a:lstStyle>
          <a:p>
            <a:r>
              <a:rPr lang="sv-SE"/>
              <a:t>Klicka på ikonen för att lägga till en bild</a:t>
            </a:r>
          </a:p>
        </p:txBody>
      </p:sp>
      <p:sp>
        <p:nvSpPr>
          <p:cNvPr id="5" name="Platshållare för text 4"/>
          <p:cNvSpPr>
            <a:spLocks noGrp="1"/>
          </p:cNvSpPr>
          <p:nvPr>
            <p:ph type="body" sz="quarter" idx="12"/>
          </p:nvPr>
        </p:nvSpPr>
        <p:spPr>
          <a:xfrm>
            <a:off x="517525" y="3960343"/>
            <a:ext cx="8113713" cy="352425"/>
          </a:xfrm>
        </p:spPr>
        <p:txBody>
          <a:bodyPr/>
          <a:lstStyle>
            <a:lvl1pPr marL="0" indent="0">
              <a:buNone/>
              <a:defRPr sz="1400"/>
            </a:lvl1pPr>
          </a:lstStyle>
          <a:p>
            <a:pPr lvl="0"/>
            <a:r>
              <a:rPr lang="sv-SE"/>
              <a:t>Redigera format för bakgrundstext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med bildtext till vänste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5" name="Rectangle 7"/>
          <p:cNvSpPr>
            <a:spLocks noGrp="1" noChangeArrowheads="1"/>
          </p:cNvSpPr>
          <p:nvPr>
            <p:ph type="title"/>
          </p:nvPr>
        </p:nvSpPr>
        <p:spPr bwMode="auto">
          <a:xfrm>
            <a:off x="522288" y="547200"/>
            <a:ext cx="257420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a:t>Klicka här för att ändra format</a:t>
            </a:r>
            <a:endParaRPr lang="sv-SE" dirty="0"/>
          </a:p>
        </p:txBody>
      </p:sp>
      <p:sp>
        <p:nvSpPr>
          <p:cNvPr id="16" name="Platshållare för text 15"/>
          <p:cNvSpPr>
            <a:spLocks noGrp="1"/>
          </p:cNvSpPr>
          <p:nvPr>
            <p:ph type="body" sz="quarter" idx="14"/>
          </p:nvPr>
        </p:nvSpPr>
        <p:spPr>
          <a:xfrm>
            <a:off x="522287" y="1195200"/>
            <a:ext cx="2574203" cy="3144589"/>
          </a:xfrm>
        </p:spPr>
        <p:txBody>
          <a:bodyPr/>
          <a:lstStyle>
            <a:lvl1pPr marL="0" indent="0">
              <a:buNone/>
              <a:defRPr sz="1400"/>
            </a:lvl1pPr>
          </a:lstStyle>
          <a:p>
            <a:pPr lvl="0"/>
            <a:r>
              <a:rPr lang="sv-SE"/>
              <a:t>Redigera format för bakgrundstext</a:t>
            </a:r>
          </a:p>
        </p:txBody>
      </p:sp>
      <p:sp>
        <p:nvSpPr>
          <p:cNvPr id="3" name="Platshållare för bild 2"/>
          <p:cNvSpPr>
            <a:spLocks noGrp="1"/>
          </p:cNvSpPr>
          <p:nvPr>
            <p:ph type="pic" sz="quarter" idx="15"/>
          </p:nvPr>
        </p:nvSpPr>
        <p:spPr>
          <a:xfrm>
            <a:off x="3213101" y="547200"/>
            <a:ext cx="5422900" cy="3792537"/>
          </a:xfrm>
        </p:spPr>
        <p:txBody>
          <a:bodyPr/>
          <a:lstStyle/>
          <a:p>
            <a:r>
              <a:rPr lang="sv-SE"/>
              <a:t>Klicka på ikonen för att lägga till en bild</a:t>
            </a:r>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med bildtext till vänster">
    <p:spTree>
      <p:nvGrpSpPr>
        <p:cNvPr id="1" name=""/>
        <p:cNvGrpSpPr/>
        <p:nvPr/>
      </p:nvGrpSpPr>
      <p:grpSpPr>
        <a:xfrm>
          <a:off x="0" y="0"/>
          <a:ext cx="0" cy="0"/>
          <a:chOff x="0" y="0"/>
          <a:chExt cx="0" cy="0"/>
        </a:xfrm>
      </p:grpSpPr>
      <p:sp>
        <p:nvSpPr>
          <p:cNvPr id="7" name="Platshållare för datum 3"/>
          <p:cNvSpPr>
            <a:spLocks noGrp="1"/>
          </p:cNvSpPr>
          <p:nvPr>
            <p:ph type="dt" sz="half" idx="10"/>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rgbClr val="4D4F53"/>
                </a:solidFill>
                <a:latin typeface="+mj-lt"/>
                <a:ea typeface="ＭＳ Ｐゴシック" pitchFamily="-65" charset="-128"/>
                <a:cs typeface="Arial"/>
              </a:defRPr>
            </a:lvl1pPr>
          </a:lstStyle>
          <a:p>
            <a:pPr>
              <a:defRPr/>
            </a:pPr>
            <a:r>
              <a:rPr lang="sv-SE"/>
              <a:t>2016-12-06</a:t>
            </a:r>
            <a:endParaRPr lang="sv-SE" dirty="0"/>
          </a:p>
        </p:txBody>
      </p:sp>
      <p:sp>
        <p:nvSpPr>
          <p:cNvPr id="11"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rgbClr val="4D4F53"/>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sp>
        <p:nvSpPr>
          <p:cNvPr id="15" name="Rectangle 7"/>
          <p:cNvSpPr>
            <a:spLocks noGrp="1" noChangeArrowheads="1"/>
          </p:cNvSpPr>
          <p:nvPr>
            <p:ph type="title"/>
          </p:nvPr>
        </p:nvSpPr>
        <p:spPr bwMode="auto">
          <a:xfrm>
            <a:off x="522288" y="547200"/>
            <a:ext cx="2574202"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800"/>
            </a:lvl1pPr>
          </a:lstStyle>
          <a:p>
            <a:pPr lvl="0"/>
            <a:r>
              <a:rPr lang="sv-SE"/>
              <a:t>Klicka här för att ändra format</a:t>
            </a:r>
            <a:endParaRPr lang="sv-SE" dirty="0"/>
          </a:p>
        </p:txBody>
      </p:sp>
      <p:sp>
        <p:nvSpPr>
          <p:cNvPr id="16" name="Platshållare för text 15"/>
          <p:cNvSpPr>
            <a:spLocks noGrp="1"/>
          </p:cNvSpPr>
          <p:nvPr>
            <p:ph type="body" sz="quarter" idx="14"/>
          </p:nvPr>
        </p:nvSpPr>
        <p:spPr>
          <a:xfrm>
            <a:off x="522287" y="1195200"/>
            <a:ext cx="2574203" cy="3144589"/>
          </a:xfrm>
        </p:spPr>
        <p:txBody>
          <a:bodyPr/>
          <a:lstStyle>
            <a:lvl1pPr marL="0" indent="0">
              <a:buNone/>
              <a:defRPr sz="1400"/>
            </a:lvl1pPr>
          </a:lstStyle>
          <a:p>
            <a:pPr lvl="0"/>
            <a:r>
              <a:rPr lang="sv-SE"/>
              <a:t>Redigera format för bakgrundstext</a:t>
            </a:r>
          </a:p>
        </p:txBody>
      </p:sp>
      <p:sp>
        <p:nvSpPr>
          <p:cNvPr id="9" name="Platshållare för innehåll 8"/>
          <p:cNvSpPr>
            <a:spLocks noGrp="1"/>
          </p:cNvSpPr>
          <p:nvPr>
            <p:ph sz="quarter" idx="16"/>
          </p:nvPr>
        </p:nvSpPr>
        <p:spPr>
          <a:xfrm>
            <a:off x="3213100" y="547688"/>
            <a:ext cx="5422900" cy="379253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Platshållare för datum 3"/>
          <p:cNvSpPr>
            <a:spLocks noGrp="1"/>
          </p:cNvSpPr>
          <p:nvPr>
            <p:ph type="dt" sz="half" idx="2"/>
          </p:nvPr>
        </p:nvSpPr>
        <p:spPr>
          <a:xfrm>
            <a:off x="522000" y="4680744"/>
            <a:ext cx="2133600" cy="202406"/>
          </a:xfrm>
          <a:prstGeom prst="rect">
            <a:avLst/>
          </a:prstGeom>
        </p:spPr>
        <p:txBody>
          <a:bodyPr vert="horz" wrap="square" lIns="91440" tIns="45720" rIns="91440" bIns="45720" numCol="1" anchor="t" anchorCtr="0" compatLnSpc="1">
            <a:prstTxWarp prst="textNoShape">
              <a:avLst/>
            </a:prstTxWarp>
          </a:bodyPr>
          <a:lstStyle>
            <a:lvl1pPr algn="l" eaLnBrk="1" hangingPunct="1">
              <a:defRPr sz="800">
                <a:solidFill>
                  <a:schemeClr val="accent2"/>
                </a:solidFill>
                <a:latin typeface="+mj-lt"/>
                <a:ea typeface="ＭＳ Ｐゴシック" pitchFamily="-65" charset="-128"/>
                <a:cs typeface="Arial"/>
              </a:defRPr>
            </a:lvl1pPr>
          </a:lstStyle>
          <a:p>
            <a:pPr>
              <a:defRPr/>
            </a:pPr>
            <a:endParaRPr lang="sv-SE" dirty="0"/>
          </a:p>
        </p:txBody>
      </p:sp>
      <p:sp>
        <p:nvSpPr>
          <p:cNvPr id="11" name="Rectangle 7"/>
          <p:cNvSpPr>
            <a:spLocks noGrp="1" noChangeArrowheads="1"/>
          </p:cNvSpPr>
          <p:nvPr>
            <p:ph type="title"/>
          </p:nvPr>
        </p:nvSpPr>
        <p:spPr bwMode="auto">
          <a:xfrm>
            <a:off x="522288" y="546101"/>
            <a:ext cx="8114400" cy="5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dirty="0"/>
              <a:t>Klicka här för att ändra format</a:t>
            </a:r>
          </a:p>
        </p:txBody>
      </p:sp>
      <p:sp>
        <p:nvSpPr>
          <p:cNvPr id="14" name="Platshållare för text 13"/>
          <p:cNvSpPr>
            <a:spLocks noGrp="1"/>
          </p:cNvSpPr>
          <p:nvPr>
            <p:ph type="body" idx="1"/>
          </p:nvPr>
        </p:nvSpPr>
        <p:spPr>
          <a:xfrm>
            <a:off x="523150" y="1195200"/>
            <a:ext cx="8114400" cy="30924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7" name="Platshållare för bildnummer 5"/>
          <p:cNvSpPr>
            <a:spLocks noGrp="1"/>
          </p:cNvSpPr>
          <p:nvPr>
            <p:ph type="sldNum" sz="quarter" idx="4"/>
          </p:nvPr>
        </p:nvSpPr>
        <p:spPr>
          <a:xfrm>
            <a:off x="3920332" y="4725194"/>
            <a:ext cx="1306512" cy="126206"/>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800">
                <a:solidFill>
                  <a:schemeClr val="accent2"/>
                </a:solidFill>
                <a:latin typeface="+mj-lt"/>
                <a:ea typeface="ＭＳ Ｐゴシック" pitchFamily="-65" charset="-128"/>
                <a:cs typeface="Arial"/>
              </a:defRPr>
            </a:lvl1pPr>
          </a:lstStyle>
          <a:p>
            <a:pPr>
              <a:defRPr/>
            </a:pPr>
            <a:fld id="{11F2833E-87A4-43BA-9564-C10860A20FF2}" type="slidenum">
              <a:rPr lang="sv-SE" smtClean="0"/>
              <a:pPr>
                <a:defRPr/>
              </a:pPr>
              <a:t>‹#›</a:t>
            </a:fld>
            <a:endParaRPr lang="sv-SE" dirty="0"/>
          </a:p>
        </p:txBody>
      </p:sp>
      <p:pic>
        <p:nvPicPr>
          <p:cNvPr id="7" name="Bildobjekt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41227" y="4517234"/>
            <a:ext cx="1097974" cy="3341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4" r:id="rId2"/>
    <p:sldLayoutId id="2147483658" r:id="rId3"/>
    <p:sldLayoutId id="2147483652" r:id="rId4"/>
    <p:sldLayoutId id="2147483670" r:id="rId5"/>
    <p:sldLayoutId id="2147483656" r:id="rId6"/>
    <p:sldLayoutId id="2147483671" r:id="rId7"/>
    <p:sldLayoutId id="2147483672" r:id="rId8"/>
    <p:sldLayoutId id="2147483676" r:id="rId9"/>
    <p:sldLayoutId id="2147483654" r:id="rId10"/>
    <p:sldLayoutId id="2147483655" r:id="rId11"/>
    <p:sldLayoutId id="2147483673" r:id="rId12"/>
    <p:sldLayoutId id="2147483674" r:id="rId13"/>
    <p:sldLayoutId id="2147483675" r:id="rId14"/>
  </p:sldLayoutIdLst>
  <p:hf hdr="0" ftr="0" dt="0"/>
  <p:txStyles>
    <p:titleStyle>
      <a:lvl1pPr algn="l" defTabSz="914400" rtl="0" eaLnBrk="1" latinLnBrk="0" hangingPunct="1">
        <a:spcBef>
          <a:spcPct val="0"/>
        </a:spcBef>
        <a:buNone/>
        <a:defRPr sz="3200" b="1" kern="1200">
          <a:solidFill>
            <a:schemeClr val="accent2"/>
          </a:solidFill>
          <a:latin typeface="+mj-lt"/>
          <a:ea typeface="+mj-ea"/>
          <a:cs typeface="Arial" pitchFamily="34" charset="0"/>
        </a:defRPr>
      </a:lvl1pPr>
    </p:titleStyle>
    <p:bodyStyle>
      <a:lvl1pPr marL="342000" indent="-342000" algn="l" defTabSz="914400" rtl="0" eaLnBrk="1" latinLnBrk="0" hangingPunct="1">
        <a:lnSpc>
          <a:spcPct val="110000"/>
        </a:lnSpc>
        <a:spcBef>
          <a:spcPct val="20000"/>
        </a:spcBef>
        <a:buClr>
          <a:schemeClr val="accent2"/>
        </a:buClr>
        <a:buSzPct val="85000"/>
        <a:buFont typeface="Arial" pitchFamily="34" charset="0"/>
        <a:buChar char="•"/>
        <a:defRPr sz="2400" kern="1200">
          <a:solidFill>
            <a:schemeClr val="tx1"/>
          </a:solidFill>
          <a:latin typeface="+mj-lt"/>
          <a:ea typeface="+mn-ea"/>
          <a:cs typeface="Arial" pitchFamily="34" charset="0"/>
        </a:defRPr>
      </a:lvl1pPr>
      <a:lvl2pPr marL="622300" indent="-260350" algn="l" defTabSz="914400" rtl="0" eaLnBrk="1" latinLnBrk="0" hangingPunct="1">
        <a:lnSpc>
          <a:spcPct val="110000"/>
        </a:lnSpc>
        <a:spcBef>
          <a:spcPct val="20000"/>
        </a:spcBef>
        <a:buClr>
          <a:schemeClr val="accent2"/>
        </a:buClr>
        <a:buSzPct val="80000"/>
        <a:buFont typeface="Arial" pitchFamily="34" charset="0"/>
        <a:buChar char="–"/>
        <a:defRPr sz="2000" kern="1200">
          <a:solidFill>
            <a:schemeClr val="tx1"/>
          </a:solidFill>
          <a:latin typeface="+mj-lt"/>
          <a:ea typeface="+mn-ea"/>
          <a:cs typeface="Arial" pitchFamily="34" charset="0"/>
        </a:defRPr>
      </a:lvl2pPr>
      <a:lvl3pPr marL="806450" indent="-173038" algn="l" defTabSz="914400" rtl="0" eaLnBrk="1" latinLnBrk="0" hangingPunct="1">
        <a:lnSpc>
          <a:spcPct val="110000"/>
        </a:lnSpc>
        <a:spcBef>
          <a:spcPct val="20000"/>
        </a:spcBef>
        <a:buClr>
          <a:schemeClr val="accent2"/>
        </a:buClr>
        <a:buSzPct val="80000"/>
        <a:buFont typeface="Arial" pitchFamily="34" charset="0"/>
        <a:buChar char="•"/>
        <a:defRPr sz="1800" kern="1200">
          <a:solidFill>
            <a:schemeClr val="tx1"/>
          </a:solidFill>
          <a:latin typeface="+mj-lt"/>
          <a:ea typeface="+mn-ea"/>
          <a:cs typeface="Arial" pitchFamily="34" charset="0"/>
        </a:defRPr>
      </a:lvl3pPr>
      <a:lvl4pPr marL="1079500" indent="-155575" algn="l" defTabSz="914400" rtl="0" eaLnBrk="1" latinLnBrk="0" hangingPunct="1">
        <a:lnSpc>
          <a:spcPct val="110000"/>
        </a:lnSpc>
        <a:spcBef>
          <a:spcPct val="20000"/>
        </a:spcBef>
        <a:buClr>
          <a:schemeClr val="accent2"/>
        </a:buClr>
        <a:buSzPct val="80000"/>
        <a:buFont typeface="Arial" pitchFamily="34" charset="0"/>
        <a:buChar char="–"/>
        <a:defRPr sz="1400" kern="1200">
          <a:solidFill>
            <a:schemeClr val="tx1"/>
          </a:solidFill>
          <a:latin typeface="+mj-lt"/>
          <a:ea typeface="+mn-ea"/>
          <a:cs typeface="Arial" pitchFamily="34" charset="0"/>
        </a:defRPr>
      </a:lvl4pPr>
      <a:lvl5pPr marL="1346200" indent="-169863" algn="l" defTabSz="914400" rtl="0" eaLnBrk="1" latinLnBrk="0" hangingPunct="1">
        <a:lnSpc>
          <a:spcPct val="110000"/>
        </a:lnSpc>
        <a:spcBef>
          <a:spcPct val="20000"/>
        </a:spcBef>
        <a:buClr>
          <a:schemeClr val="accent2"/>
        </a:buClr>
        <a:buSzPct val="90000"/>
        <a:buFont typeface="Arial" pitchFamily="34" charset="0"/>
        <a:buChar char="»"/>
        <a:defRPr sz="11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ubrik 11"/>
          <p:cNvSpPr>
            <a:spLocks noGrp="1"/>
          </p:cNvSpPr>
          <p:nvPr>
            <p:ph type="ctrTitle"/>
          </p:nvPr>
        </p:nvSpPr>
        <p:spPr/>
        <p:txBody>
          <a:bodyPr/>
          <a:lstStyle/>
          <a:p>
            <a:r>
              <a:rPr lang="en-GB" dirty="0"/>
              <a:t>Securing of children in buses and coaches</a:t>
            </a:r>
          </a:p>
        </p:txBody>
      </p:sp>
      <p:sp>
        <p:nvSpPr>
          <p:cNvPr id="13" name="Underrubrik 12"/>
          <p:cNvSpPr>
            <a:spLocks noGrp="1"/>
          </p:cNvSpPr>
          <p:nvPr>
            <p:ph type="subTitle" idx="1"/>
          </p:nvPr>
        </p:nvSpPr>
        <p:spPr/>
        <p:txBody>
          <a:bodyPr/>
          <a:lstStyle/>
          <a:p>
            <a:r>
              <a:rPr lang="en-GB" dirty="0"/>
              <a:t>Some information and statistics from Sweden</a:t>
            </a:r>
          </a:p>
        </p:txBody>
      </p:sp>
      <p:graphicFrame>
        <p:nvGraphicFramePr>
          <p:cNvPr id="2" name="Table 1">
            <a:extLst>
              <a:ext uri="{FF2B5EF4-FFF2-40B4-BE49-F238E27FC236}">
                <a16:creationId xmlns:a16="http://schemas.microsoft.com/office/drawing/2014/main" id="{74BD41EE-4954-4437-A562-7EDD4E07B9C5}"/>
              </a:ext>
            </a:extLst>
          </p:cNvPr>
          <p:cNvGraphicFramePr>
            <a:graphicFrameLocks noGrp="1"/>
          </p:cNvGraphicFramePr>
          <p:nvPr>
            <p:extLst>
              <p:ext uri="{D42A27DB-BD31-4B8C-83A1-F6EECF244321}">
                <p14:modId xmlns:p14="http://schemas.microsoft.com/office/powerpoint/2010/main" val="1944053273"/>
              </p:ext>
            </p:extLst>
          </p:nvPr>
        </p:nvGraphicFramePr>
        <p:xfrm>
          <a:off x="2861390" y="235912"/>
          <a:ext cx="6124575" cy="457200"/>
        </p:xfrm>
        <a:graphic>
          <a:graphicData uri="http://schemas.openxmlformats.org/drawingml/2006/table">
            <a:tbl>
              <a:tblPr>
                <a:tableStyleId>{5C22544A-7EE6-4342-B048-85BDC9FD1C3A}</a:tableStyleId>
              </a:tblPr>
              <a:tblGrid>
                <a:gridCol w="3692917">
                  <a:extLst>
                    <a:ext uri="{9D8B030D-6E8A-4147-A177-3AD203B41FA5}">
                      <a16:colId xmlns:a16="http://schemas.microsoft.com/office/drawing/2014/main" val="2387449339"/>
                    </a:ext>
                  </a:extLst>
                </a:gridCol>
                <a:gridCol w="2431658">
                  <a:extLst>
                    <a:ext uri="{9D8B030D-6E8A-4147-A177-3AD203B41FA5}">
                      <a16:colId xmlns:a16="http://schemas.microsoft.com/office/drawing/2014/main" val="3985170671"/>
                    </a:ext>
                  </a:extLst>
                </a:gridCol>
              </a:tblGrid>
              <a:tr h="0">
                <a:tc>
                  <a:txBody>
                    <a:bodyPr/>
                    <a:lstStyle/>
                    <a:p>
                      <a:pPr>
                        <a:lnSpc>
                          <a:spcPts val="1200"/>
                        </a:lnSpc>
                        <a:spcAft>
                          <a:spcPts val="0"/>
                        </a:spcAft>
                      </a:pPr>
                      <a:r>
                        <a:rPr lang="en-US" sz="1000" dirty="0">
                          <a:effectLst/>
                        </a:rPr>
                        <a:t>Submitted by the expert</a:t>
                      </a:r>
                      <a:endParaRPr lang="en-GB" sz="1000" dirty="0">
                        <a:effectLst/>
                      </a:endParaRPr>
                    </a:p>
                    <a:p>
                      <a:pPr>
                        <a:lnSpc>
                          <a:spcPts val="1200"/>
                        </a:lnSpc>
                        <a:spcAft>
                          <a:spcPts val="0"/>
                        </a:spcAft>
                      </a:pPr>
                      <a:r>
                        <a:rPr lang="en-US" sz="1000">
                          <a:effectLst/>
                        </a:rPr>
                        <a:t>From Sweden</a:t>
                      </a:r>
                      <a:endParaRPr lang="en-GB" sz="1000" dirty="0">
                        <a:effectLst/>
                      </a:endParaRPr>
                    </a:p>
                    <a:p>
                      <a:pPr>
                        <a:lnSpc>
                          <a:spcPts val="1200"/>
                        </a:lnSpc>
                        <a:spcAft>
                          <a:spcPts val="0"/>
                        </a:spcAft>
                        <a:tabLst>
                          <a:tab pos="2969895" algn="ctr"/>
                          <a:tab pos="5940425" algn="r"/>
                        </a:tabLst>
                      </a:pPr>
                      <a:r>
                        <a:rPr lang="en-US" sz="1000" dirty="0">
                          <a:effectLst/>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nSpc>
                          <a:spcPts val="1200"/>
                        </a:lnSpc>
                        <a:spcAft>
                          <a:spcPts val="0"/>
                        </a:spcAft>
                      </a:pPr>
                      <a:r>
                        <a:rPr lang="en-US" sz="1000" u="sng" dirty="0">
                          <a:effectLst/>
                        </a:rPr>
                        <a:t>Informal document </a:t>
                      </a:r>
                      <a:r>
                        <a:rPr lang="en-US" sz="1000" dirty="0">
                          <a:effectLst/>
                        </a:rPr>
                        <a:t>GRSP-65-26</a:t>
                      </a:r>
                      <a:br>
                        <a:rPr lang="en-US" sz="1000" dirty="0">
                          <a:effectLst/>
                        </a:rPr>
                      </a:br>
                      <a:r>
                        <a:rPr lang="en-US" sz="1000" dirty="0">
                          <a:effectLst/>
                        </a:rPr>
                        <a:t>(65th GRSP, 13-17 May 2019, </a:t>
                      </a:r>
                      <a:endParaRPr lang="en-GB" sz="1000" dirty="0">
                        <a:effectLst/>
                      </a:endParaRPr>
                    </a:p>
                    <a:p>
                      <a:pPr>
                        <a:lnSpc>
                          <a:spcPts val="1200"/>
                        </a:lnSpc>
                        <a:spcAft>
                          <a:spcPts val="0"/>
                        </a:spcAft>
                      </a:pPr>
                      <a:r>
                        <a:rPr lang="ru-RU" sz="1000" dirty="0" err="1">
                          <a:effectLst/>
                        </a:rPr>
                        <a:t>agenda</a:t>
                      </a:r>
                      <a:r>
                        <a:rPr lang="ru-RU" sz="1000" dirty="0">
                          <a:effectLst/>
                        </a:rPr>
                        <a:t> </a:t>
                      </a:r>
                      <a:r>
                        <a:rPr lang="ru-RU" sz="1000" dirty="0" err="1">
                          <a:effectLst/>
                        </a:rPr>
                        <a:t>item</a:t>
                      </a:r>
                      <a:r>
                        <a:rPr lang="ru-RU" sz="1000" dirty="0">
                          <a:effectLst/>
                        </a:rPr>
                        <a:t> </a:t>
                      </a:r>
                      <a:r>
                        <a:rPr lang="fr-CH" sz="1000" dirty="0">
                          <a:effectLst/>
                        </a:rPr>
                        <a:t>26</a:t>
                      </a:r>
                      <a:r>
                        <a:rPr lang="ru-RU" sz="1000" dirty="0">
                          <a:effectLst/>
                        </a:rPr>
                        <a:t>) </a:t>
                      </a:r>
                      <a:endParaRPr lang="en-GB"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52563439"/>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en-GB" smtClean="0"/>
              <a:pPr>
                <a:defRPr/>
              </a:pPr>
              <a:t>10</a:t>
            </a:fld>
            <a:endParaRPr lang="en-GB" dirty="0"/>
          </a:p>
        </p:txBody>
      </p:sp>
      <p:sp>
        <p:nvSpPr>
          <p:cNvPr id="3" name="Rubrik 2"/>
          <p:cNvSpPr>
            <a:spLocks noGrp="1"/>
          </p:cNvSpPr>
          <p:nvPr>
            <p:ph type="title"/>
          </p:nvPr>
        </p:nvSpPr>
        <p:spPr/>
        <p:txBody>
          <a:bodyPr/>
          <a:lstStyle/>
          <a:p>
            <a:r>
              <a:rPr lang="en-GB" dirty="0"/>
              <a:t>Regarding use of seat belt</a:t>
            </a:r>
          </a:p>
        </p:txBody>
      </p:sp>
      <p:sp>
        <p:nvSpPr>
          <p:cNvPr id="4" name="Platshållare för innehåll 3"/>
          <p:cNvSpPr>
            <a:spLocks noGrp="1"/>
          </p:cNvSpPr>
          <p:nvPr>
            <p:ph idx="1"/>
          </p:nvPr>
        </p:nvSpPr>
        <p:spPr/>
        <p:txBody>
          <a:bodyPr/>
          <a:lstStyle/>
          <a:p>
            <a:r>
              <a:rPr lang="en-GB" sz="1400" dirty="0"/>
              <a:t>Studies on the use of seat belt in buses in Sweden has been studied recently (Class II &amp; III vehicles):</a:t>
            </a:r>
          </a:p>
          <a:p>
            <a:pPr lvl="1">
              <a:buFont typeface="+mj-lt"/>
              <a:buAutoNum type="alphaUcPeriod"/>
            </a:pPr>
            <a:r>
              <a:rPr lang="en-GB" sz="1200" dirty="0"/>
              <a:t>Arranged specific travels using coaches		92%, tourist, charter</a:t>
            </a:r>
          </a:p>
          <a:p>
            <a:pPr lvl="1">
              <a:buFont typeface="+mj-lt"/>
              <a:buAutoNum type="alphaUcPeriod"/>
            </a:pPr>
            <a:r>
              <a:rPr lang="en-GB" sz="1200" dirty="0"/>
              <a:t>Commercial distance bus service		50%, between cities, airport </a:t>
            </a:r>
            <a:r>
              <a:rPr lang="en-GB" sz="1200" dirty="0" err="1"/>
              <a:t>etc</a:t>
            </a:r>
            <a:endParaRPr lang="en-GB" sz="1200" dirty="0"/>
          </a:p>
          <a:p>
            <a:pPr lvl="1">
              <a:buFont typeface="+mj-lt"/>
              <a:buAutoNum type="alphaUcPeriod"/>
            </a:pPr>
            <a:r>
              <a:rPr lang="en-GB" sz="1200" dirty="0"/>
              <a:t>Contractual regional &amp; local bus service		27%, between &amp; partly in cities</a:t>
            </a:r>
          </a:p>
          <a:p>
            <a:r>
              <a:rPr lang="en-GB" sz="1400" dirty="0"/>
              <a:t>Information &amp; reminder to use seat belt are to be given at A after each stop, and also B &amp; C for distance &gt; 50 km and where there is fewer stops.</a:t>
            </a:r>
          </a:p>
        </p:txBody>
      </p:sp>
    </p:spTree>
    <p:extLst>
      <p:ext uri="{BB962C8B-B14F-4D97-AF65-F5344CB8AC3E}">
        <p14:creationId xmlns:p14="http://schemas.microsoft.com/office/powerpoint/2010/main" val="412517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en-GB" smtClean="0"/>
              <a:pPr>
                <a:defRPr/>
              </a:pPr>
              <a:t>11</a:t>
            </a:fld>
            <a:endParaRPr lang="en-GB" dirty="0"/>
          </a:p>
        </p:txBody>
      </p:sp>
      <p:sp>
        <p:nvSpPr>
          <p:cNvPr id="3" name="Rubrik 2"/>
          <p:cNvSpPr>
            <a:spLocks noGrp="1"/>
          </p:cNvSpPr>
          <p:nvPr>
            <p:ph type="title"/>
          </p:nvPr>
        </p:nvSpPr>
        <p:spPr/>
        <p:txBody>
          <a:bodyPr/>
          <a:lstStyle/>
          <a:p>
            <a:r>
              <a:rPr lang="en-GB" dirty="0"/>
              <a:t>Proposal on strategy and steps forward</a:t>
            </a:r>
          </a:p>
        </p:txBody>
      </p:sp>
      <p:sp>
        <p:nvSpPr>
          <p:cNvPr id="4" name="Platshållare för innehåll 3"/>
          <p:cNvSpPr>
            <a:spLocks noGrp="1"/>
          </p:cNvSpPr>
          <p:nvPr>
            <p:ph idx="1"/>
          </p:nvPr>
        </p:nvSpPr>
        <p:spPr/>
        <p:txBody>
          <a:bodyPr/>
          <a:lstStyle/>
          <a:p>
            <a:r>
              <a:rPr lang="en-GB" sz="2000" dirty="0"/>
              <a:t>Clarify current situation:</a:t>
            </a:r>
          </a:p>
          <a:p>
            <a:pPr lvl="1"/>
            <a:r>
              <a:rPr lang="en-GB" sz="1400" dirty="0"/>
              <a:t>Gather and share statistics on number, frequency, type and severity of children injured in bus accidents.</a:t>
            </a:r>
          </a:p>
          <a:p>
            <a:pPr lvl="1"/>
            <a:r>
              <a:rPr lang="en-GB" sz="1400" dirty="0"/>
              <a:t>Gather and share statistics on type of bus accidents related to severe injuries.</a:t>
            </a:r>
          </a:p>
          <a:p>
            <a:pPr lvl="1"/>
            <a:r>
              <a:rPr lang="en-GB" sz="1400" dirty="0"/>
              <a:t>Gather and share the situation in different countries regarding special school buses or not, special regulations or solutions for children.</a:t>
            </a:r>
          </a:p>
          <a:p>
            <a:pPr lvl="1"/>
            <a:r>
              <a:rPr lang="en-GB" sz="1400" dirty="0"/>
              <a:t>Share studies done on safety in buses - not only a technical matter, it is a lot about behaviour.</a:t>
            </a:r>
          </a:p>
          <a:p>
            <a:r>
              <a:rPr lang="en-GB" sz="2000" dirty="0"/>
              <a:t>Formulate and describe problem:</a:t>
            </a:r>
          </a:p>
          <a:p>
            <a:pPr lvl="1"/>
            <a:r>
              <a:rPr lang="en-GB" sz="1400" dirty="0"/>
              <a:t>Based on analysis of the current situation, formulate and describe problem regarding securing of children in buses.</a:t>
            </a:r>
          </a:p>
        </p:txBody>
      </p:sp>
    </p:spTree>
    <p:extLst>
      <p:ext uri="{BB962C8B-B14F-4D97-AF65-F5344CB8AC3E}">
        <p14:creationId xmlns:p14="http://schemas.microsoft.com/office/powerpoint/2010/main" val="282325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en-GB" dirty="0"/>
              <a:t>Thank you for your attention!</a:t>
            </a:r>
          </a:p>
        </p:txBody>
      </p:sp>
      <p:sp>
        <p:nvSpPr>
          <p:cNvPr id="3" name="Underrubrik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00606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en-GB" smtClean="0"/>
              <a:pPr>
                <a:defRPr/>
              </a:pPr>
              <a:t>2</a:t>
            </a:fld>
            <a:endParaRPr lang="en-GB" dirty="0"/>
          </a:p>
        </p:txBody>
      </p:sp>
      <p:sp>
        <p:nvSpPr>
          <p:cNvPr id="3" name="Rubrik 2"/>
          <p:cNvSpPr>
            <a:spLocks noGrp="1"/>
          </p:cNvSpPr>
          <p:nvPr>
            <p:ph type="title"/>
          </p:nvPr>
        </p:nvSpPr>
        <p:spPr/>
        <p:txBody>
          <a:bodyPr/>
          <a:lstStyle/>
          <a:p>
            <a:r>
              <a:rPr lang="en-GB" dirty="0"/>
              <a:t>Bus accidents fatal for passengers </a:t>
            </a:r>
          </a:p>
        </p:txBody>
      </p:sp>
      <p:graphicFrame>
        <p:nvGraphicFramePr>
          <p:cNvPr id="4" name="Tabell 3"/>
          <p:cNvGraphicFramePr>
            <a:graphicFrameLocks noGrp="1"/>
          </p:cNvGraphicFramePr>
          <p:nvPr>
            <p:extLst>
              <p:ext uri="{D42A27DB-BD31-4B8C-83A1-F6EECF244321}">
                <p14:modId xmlns:p14="http://schemas.microsoft.com/office/powerpoint/2010/main" val="1048369160"/>
              </p:ext>
            </p:extLst>
          </p:nvPr>
        </p:nvGraphicFramePr>
        <p:xfrm>
          <a:off x="230199" y="1121520"/>
          <a:ext cx="6388087" cy="3658773"/>
        </p:xfrm>
        <a:graphic>
          <a:graphicData uri="http://schemas.openxmlformats.org/drawingml/2006/table">
            <a:tbl>
              <a:tblPr firstRow="1" bandRow="1">
                <a:tableStyleId>{5C22544A-7EE6-4342-B048-85BDC9FD1C3A}</a:tableStyleId>
              </a:tblPr>
              <a:tblGrid>
                <a:gridCol w="1203213">
                  <a:extLst>
                    <a:ext uri="{9D8B030D-6E8A-4147-A177-3AD203B41FA5}">
                      <a16:colId xmlns:a16="http://schemas.microsoft.com/office/drawing/2014/main" val="1436792552"/>
                    </a:ext>
                  </a:extLst>
                </a:gridCol>
                <a:gridCol w="2049607">
                  <a:extLst>
                    <a:ext uri="{9D8B030D-6E8A-4147-A177-3AD203B41FA5}">
                      <a16:colId xmlns:a16="http://schemas.microsoft.com/office/drawing/2014/main" val="3142645532"/>
                    </a:ext>
                  </a:extLst>
                </a:gridCol>
                <a:gridCol w="772413">
                  <a:extLst>
                    <a:ext uri="{9D8B030D-6E8A-4147-A177-3AD203B41FA5}">
                      <a16:colId xmlns:a16="http://schemas.microsoft.com/office/drawing/2014/main" val="2152714360"/>
                    </a:ext>
                  </a:extLst>
                </a:gridCol>
                <a:gridCol w="787618">
                  <a:extLst>
                    <a:ext uri="{9D8B030D-6E8A-4147-A177-3AD203B41FA5}">
                      <a16:colId xmlns:a16="http://schemas.microsoft.com/office/drawing/2014/main" val="1154448730"/>
                    </a:ext>
                  </a:extLst>
                </a:gridCol>
                <a:gridCol w="689156">
                  <a:extLst>
                    <a:ext uri="{9D8B030D-6E8A-4147-A177-3AD203B41FA5}">
                      <a16:colId xmlns:a16="http://schemas.microsoft.com/office/drawing/2014/main" val="2319954554"/>
                    </a:ext>
                  </a:extLst>
                </a:gridCol>
                <a:gridCol w="886080">
                  <a:extLst>
                    <a:ext uri="{9D8B030D-6E8A-4147-A177-3AD203B41FA5}">
                      <a16:colId xmlns:a16="http://schemas.microsoft.com/office/drawing/2014/main" val="725987501"/>
                    </a:ext>
                  </a:extLst>
                </a:gridCol>
              </a:tblGrid>
              <a:tr h="295164">
                <a:tc>
                  <a:txBody>
                    <a:bodyPr/>
                    <a:lstStyle/>
                    <a:p>
                      <a:r>
                        <a:rPr lang="en-GB" sz="1100" noProof="0" dirty="0"/>
                        <a:t>Date</a:t>
                      </a:r>
                    </a:p>
                  </a:txBody>
                  <a:tcPr/>
                </a:tc>
                <a:tc>
                  <a:txBody>
                    <a:bodyPr/>
                    <a:lstStyle/>
                    <a:p>
                      <a:r>
                        <a:rPr lang="en-GB" sz="1100" noProof="0" dirty="0"/>
                        <a:t>Type</a:t>
                      </a:r>
                    </a:p>
                  </a:txBody>
                  <a:tcPr/>
                </a:tc>
                <a:tc>
                  <a:txBody>
                    <a:bodyPr/>
                    <a:lstStyle/>
                    <a:p>
                      <a:r>
                        <a:rPr lang="en-GB" sz="1100" noProof="0" dirty="0"/>
                        <a:t>Death</a:t>
                      </a:r>
                    </a:p>
                  </a:txBody>
                  <a:tcPr/>
                </a:tc>
                <a:tc>
                  <a:txBody>
                    <a:bodyPr/>
                    <a:lstStyle/>
                    <a:p>
                      <a:r>
                        <a:rPr lang="en-GB" sz="1100" noProof="0" dirty="0"/>
                        <a:t>Serious/</a:t>
                      </a:r>
                      <a:r>
                        <a:rPr lang="en-GB" sz="1100" baseline="0" noProof="0" dirty="0"/>
                        <a:t> Moderate</a:t>
                      </a:r>
                      <a:endParaRPr lang="en-GB" sz="1100" noProof="0" dirty="0"/>
                    </a:p>
                  </a:txBody>
                  <a:tcPr/>
                </a:tc>
                <a:tc>
                  <a:txBody>
                    <a:bodyPr/>
                    <a:lstStyle/>
                    <a:p>
                      <a:r>
                        <a:rPr lang="en-GB" sz="1100" noProof="0" dirty="0"/>
                        <a:t>Minor</a:t>
                      </a:r>
                    </a:p>
                  </a:txBody>
                  <a:tcPr/>
                </a:tc>
                <a:tc>
                  <a:txBody>
                    <a:bodyPr/>
                    <a:lstStyle/>
                    <a:p>
                      <a:r>
                        <a:rPr lang="en-GB" sz="1100" noProof="0" dirty="0"/>
                        <a:t>Involved passengers</a:t>
                      </a:r>
                    </a:p>
                  </a:txBody>
                  <a:tcPr/>
                </a:tc>
                <a:extLst>
                  <a:ext uri="{0D108BD9-81ED-4DB2-BD59-A6C34878D82A}">
                    <a16:rowId xmlns:a16="http://schemas.microsoft.com/office/drawing/2014/main" val="3933624742"/>
                  </a:ext>
                </a:extLst>
              </a:tr>
              <a:tr h="359117">
                <a:tc>
                  <a:txBody>
                    <a:bodyPr/>
                    <a:lstStyle/>
                    <a:p>
                      <a:r>
                        <a:rPr lang="en-GB" sz="1100" noProof="0" dirty="0"/>
                        <a:t>2003-01-24</a:t>
                      </a:r>
                    </a:p>
                  </a:txBody>
                  <a:tcPr/>
                </a:tc>
                <a:tc>
                  <a:txBody>
                    <a:bodyPr/>
                    <a:lstStyle/>
                    <a:p>
                      <a:r>
                        <a:rPr lang="en-GB" sz="1100" noProof="0" dirty="0"/>
                        <a:t>Tip &amp; slide (single)</a:t>
                      </a:r>
                    </a:p>
                  </a:txBody>
                  <a:tcPr/>
                </a:tc>
                <a:tc>
                  <a:txBody>
                    <a:bodyPr/>
                    <a:lstStyle/>
                    <a:p>
                      <a:pPr algn="ctr"/>
                      <a:r>
                        <a:rPr lang="en-GB" sz="1100" noProof="0" dirty="0"/>
                        <a:t>6</a:t>
                      </a:r>
                    </a:p>
                  </a:txBody>
                  <a:tcPr/>
                </a:tc>
                <a:tc>
                  <a:txBody>
                    <a:bodyPr/>
                    <a:lstStyle/>
                    <a:p>
                      <a:pPr algn="ctr"/>
                      <a:r>
                        <a:rPr lang="en-GB" sz="1100" noProof="0" dirty="0"/>
                        <a:t>15</a:t>
                      </a:r>
                    </a:p>
                  </a:txBody>
                  <a:tcPr/>
                </a:tc>
                <a:tc>
                  <a:txBody>
                    <a:bodyPr/>
                    <a:lstStyle/>
                    <a:p>
                      <a:pPr algn="ctr"/>
                      <a:r>
                        <a:rPr lang="en-GB" sz="1100" noProof="0" dirty="0"/>
                        <a:t>14</a:t>
                      </a:r>
                    </a:p>
                  </a:txBody>
                  <a:tcPr/>
                </a:tc>
                <a:tc>
                  <a:txBody>
                    <a:bodyPr/>
                    <a:lstStyle/>
                    <a:p>
                      <a:pPr algn="ctr"/>
                      <a:r>
                        <a:rPr lang="en-GB" sz="1100" noProof="0" dirty="0"/>
                        <a:t>35</a:t>
                      </a:r>
                    </a:p>
                  </a:txBody>
                  <a:tcPr/>
                </a:tc>
                <a:extLst>
                  <a:ext uri="{0D108BD9-81ED-4DB2-BD59-A6C34878D82A}">
                    <a16:rowId xmlns:a16="http://schemas.microsoft.com/office/drawing/2014/main" val="1102639539"/>
                  </a:ext>
                </a:extLst>
              </a:tr>
              <a:tr h="359117">
                <a:tc>
                  <a:txBody>
                    <a:bodyPr/>
                    <a:lstStyle/>
                    <a:p>
                      <a:r>
                        <a:rPr lang="en-GB" sz="1100" noProof="0" dirty="0"/>
                        <a:t>2003-08-13</a:t>
                      </a:r>
                    </a:p>
                  </a:txBody>
                  <a:tcPr/>
                </a:tc>
                <a:tc>
                  <a:txBody>
                    <a:bodyPr/>
                    <a:lstStyle/>
                    <a:p>
                      <a:r>
                        <a:rPr lang="en-GB" sz="1100" noProof="0" dirty="0"/>
                        <a:t>Collision</a:t>
                      </a:r>
                    </a:p>
                  </a:txBody>
                  <a:tcPr/>
                </a:tc>
                <a:tc>
                  <a:txBody>
                    <a:bodyPr/>
                    <a:lstStyle/>
                    <a:p>
                      <a:pPr algn="ctr"/>
                      <a:r>
                        <a:rPr lang="en-GB" sz="1100" noProof="0" dirty="0"/>
                        <a:t>2</a:t>
                      </a:r>
                    </a:p>
                  </a:txBody>
                  <a:tcPr/>
                </a:tc>
                <a:tc>
                  <a:txBody>
                    <a:bodyPr/>
                    <a:lstStyle/>
                    <a:p>
                      <a:pPr algn="ctr"/>
                      <a:r>
                        <a:rPr lang="en-GB" sz="1100" noProof="0" dirty="0"/>
                        <a:t>1</a:t>
                      </a:r>
                    </a:p>
                  </a:txBody>
                  <a:tcPr/>
                </a:tc>
                <a:tc>
                  <a:txBody>
                    <a:bodyPr/>
                    <a:lstStyle/>
                    <a:p>
                      <a:pPr algn="ctr"/>
                      <a:r>
                        <a:rPr lang="en-GB" sz="1100" noProof="0" dirty="0"/>
                        <a:t>-</a:t>
                      </a:r>
                    </a:p>
                  </a:txBody>
                  <a:tcPr/>
                </a:tc>
                <a:tc>
                  <a:txBody>
                    <a:bodyPr/>
                    <a:lstStyle/>
                    <a:p>
                      <a:pPr algn="ctr"/>
                      <a:r>
                        <a:rPr lang="en-GB" sz="1100" noProof="0" dirty="0"/>
                        <a:t>4</a:t>
                      </a:r>
                    </a:p>
                  </a:txBody>
                  <a:tcPr/>
                </a:tc>
                <a:extLst>
                  <a:ext uri="{0D108BD9-81ED-4DB2-BD59-A6C34878D82A}">
                    <a16:rowId xmlns:a16="http://schemas.microsoft.com/office/drawing/2014/main" val="663894121"/>
                  </a:ext>
                </a:extLst>
              </a:tr>
              <a:tr h="359117">
                <a:tc>
                  <a:txBody>
                    <a:bodyPr/>
                    <a:lstStyle/>
                    <a:p>
                      <a:r>
                        <a:rPr lang="en-GB" sz="1100" noProof="0" dirty="0"/>
                        <a:t>2005-10-12</a:t>
                      </a:r>
                    </a:p>
                  </a:txBody>
                  <a:tcPr/>
                </a:tc>
                <a:tc>
                  <a:txBody>
                    <a:bodyPr/>
                    <a:lstStyle/>
                    <a:p>
                      <a:r>
                        <a:rPr lang="en-GB" sz="1100" noProof="0" dirty="0"/>
                        <a:t>Travel</a:t>
                      </a:r>
                      <a:r>
                        <a:rPr lang="en-GB" sz="1100" baseline="0" noProof="0" dirty="0"/>
                        <a:t> (standing passenger)</a:t>
                      </a:r>
                      <a:endParaRPr lang="en-GB" sz="1100" noProof="0" dirty="0"/>
                    </a:p>
                  </a:txBody>
                  <a:tcPr/>
                </a:tc>
                <a:tc>
                  <a:txBody>
                    <a:bodyPr/>
                    <a:lstStyle/>
                    <a:p>
                      <a:pPr algn="ctr"/>
                      <a:r>
                        <a:rPr lang="en-GB" sz="1100" noProof="0" dirty="0"/>
                        <a:t>1</a:t>
                      </a:r>
                    </a:p>
                  </a:txBody>
                  <a:tcPr/>
                </a:tc>
                <a:tc>
                  <a:txBody>
                    <a:bodyPr/>
                    <a:lstStyle/>
                    <a:p>
                      <a:pPr algn="ctr"/>
                      <a:r>
                        <a:rPr lang="en-GB" sz="1100" noProof="0" dirty="0"/>
                        <a:t>0</a:t>
                      </a:r>
                    </a:p>
                  </a:txBody>
                  <a:tcPr/>
                </a:tc>
                <a:tc>
                  <a:txBody>
                    <a:bodyPr/>
                    <a:lstStyle/>
                    <a:p>
                      <a:pPr algn="ctr"/>
                      <a:r>
                        <a:rPr lang="en-GB" sz="1100" noProof="0" dirty="0"/>
                        <a:t>-</a:t>
                      </a:r>
                    </a:p>
                  </a:txBody>
                  <a:tcPr/>
                </a:tc>
                <a:tc>
                  <a:txBody>
                    <a:bodyPr/>
                    <a:lstStyle/>
                    <a:p>
                      <a:pPr algn="ctr"/>
                      <a:r>
                        <a:rPr lang="en-GB" sz="1100" noProof="0" dirty="0"/>
                        <a:t>2</a:t>
                      </a:r>
                    </a:p>
                  </a:txBody>
                  <a:tcPr/>
                </a:tc>
                <a:extLst>
                  <a:ext uri="{0D108BD9-81ED-4DB2-BD59-A6C34878D82A}">
                    <a16:rowId xmlns:a16="http://schemas.microsoft.com/office/drawing/2014/main" val="3884466181"/>
                  </a:ext>
                </a:extLst>
              </a:tr>
              <a:tr h="359117">
                <a:tc>
                  <a:txBody>
                    <a:bodyPr/>
                    <a:lstStyle/>
                    <a:p>
                      <a:r>
                        <a:rPr lang="en-GB" sz="1100" noProof="0" dirty="0"/>
                        <a:t>2006-01-27</a:t>
                      </a:r>
                    </a:p>
                  </a:txBody>
                  <a:tcPr/>
                </a:tc>
                <a:tc>
                  <a:txBody>
                    <a:bodyPr/>
                    <a:lstStyle/>
                    <a:p>
                      <a:r>
                        <a:rPr lang="en-GB" sz="1100" noProof="0" dirty="0"/>
                        <a:t>Tip over (single)</a:t>
                      </a:r>
                    </a:p>
                  </a:txBody>
                  <a:tcPr/>
                </a:tc>
                <a:tc>
                  <a:txBody>
                    <a:bodyPr/>
                    <a:lstStyle/>
                    <a:p>
                      <a:pPr algn="ctr"/>
                      <a:r>
                        <a:rPr lang="en-GB" sz="1100" noProof="0" dirty="0"/>
                        <a:t>9</a:t>
                      </a:r>
                    </a:p>
                  </a:txBody>
                  <a:tcPr/>
                </a:tc>
                <a:tc>
                  <a:txBody>
                    <a:bodyPr/>
                    <a:lstStyle/>
                    <a:p>
                      <a:pPr algn="ctr"/>
                      <a:r>
                        <a:rPr lang="en-GB" sz="1100" noProof="0" dirty="0"/>
                        <a:t>24</a:t>
                      </a:r>
                    </a:p>
                  </a:txBody>
                  <a:tcPr/>
                </a:tc>
                <a:tc>
                  <a:txBody>
                    <a:bodyPr/>
                    <a:lstStyle/>
                    <a:p>
                      <a:pPr algn="ctr"/>
                      <a:r>
                        <a:rPr lang="en-GB" sz="1100" noProof="0" dirty="0"/>
                        <a:t>18</a:t>
                      </a:r>
                    </a:p>
                  </a:txBody>
                  <a:tcPr/>
                </a:tc>
                <a:tc>
                  <a:txBody>
                    <a:bodyPr/>
                    <a:lstStyle/>
                    <a:p>
                      <a:pPr algn="ctr"/>
                      <a:r>
                        <a:rPr lang="en-GB" sz="1100" noProof="0" dirty="0"/>
                        <a:t>51</a:t>
                      </a:r>
                    </a:p>
                  </a:txBody>
                  <a:tcPr/>
                </a:tc>
                <a:extLst>
                  <a:ext uri="{0D108BD9-81ED-4DB2-BD59-A6C34878D82A}">
                    <a16:rowId xmlns:a16="http://schemas.microsoft.com/office/drawing/2014/main" val="3286464540"/>
                  </a:ext>
                </a:extLst>
              </a:tr>
              <a:tr h="359117">
                <a:tc>
                  <a:txBody>
                    <a:bodyPr/>
                    <a:lstStyle/>
                    <a:p>
                      <a:r>
                        <a:rPr lang="en-GB" sz="1100" noProof="0" dirty="0"/>
                        <a:t>2007-02-27</a:t>
                      </a:r>
                    </a:p>
                  </a:txBody>
                  <a:tcPr/>
                </a:tc>
                <a:tc>
                  <a:txBody>
                    <a:bodyPr/>
                    <a:lstStyle/>
                    <a:p>
                      <a:r>
                        <a:rPr lang="en-GB" sz="1100" noProof="0" dirty="0"/>
                        <a:t>Collision 2xBus</a:t>
                      </a:r>
                    </a:p>
                  </a:txBody>
                  <a:tcPr/>
                </a:tc>
                <a:tc>
                  <a:txBody>
                    <a:bodyPr/>
                    <a:lstStyle/>
                    <a:p>
                      <a:pPr algn="ctr"/>
                      <a:r>
                        <a:rPr lang="en-GB" sz="1100" noProof="0" dirty="0"/>
                        <a:t>6</a:t>
                      </a:r>
                    </a:p>
                  </a:txBody>
                  <a:tcPr/>
                </a:tc>
                <a:tc>
                  <a:txBody>
                    <a:bodyPr/>
                    <a:lstStyle/>
                    <a:p>
                      <a:pPr algn="ctr"/>
                      <a:r>
                        <a:rPr lang="en-GB" sz="1100" noProof="0" dirty="0"/>
                        <a:t>6</a:t>
                      </a:r>
                    </a:p>
                  </a:txBody>
                  <a:tcPr/>
                </a:tc>
                <a:tc>
                  <a:txBody>
                    <a:bodyPr/>
                    <a:lstStyle/>
                    <a:p>
                      <a:pPr algn="ctr"/>
                      <a:r>
                        <a:rPr lang="en-GB" sz="1100" noProof="0" dirty="0"/>
                        <a:t>47</a:t>
                      </a:r>
                    </a:p>
                  </a:txBody>
                  <a:tcPr/>
                </a:tc>
                <a:tc>
                  <a:txBody>
                    <a:bodyPr/>
                    <a:lstStyle/>
                    <a:p>
                      <a:pPr algn="ctr"/>
                      <a:r>
                        <a:rPr lang="en-GB" sz="1100" noProof="0" dirty="0"/>
                        <a:t>61</a:t>
                      </a:r>
                    </a:p>
                  </a:txBody>
                  <a:tcPr/>
                </a:tc>
                <a:extLst>
                  <a:ext uri="{0D108BD9-81ED-4DB2-BD59-A6C34878D82A}">
                    <a16:rowId xmlns:a16="http://schemas.microsoft.com/office/drawing/2014/main" val="3533510607"/>
                  </a:ext>
                </a:extLst>
              </a:tr>
              <a:tr h="359117">
                <a:tc>
                  <a:txBody>
                    <a:bodyPr/>
                    <a:lstStyle/>
                    <a:p>
                      <a:r>
                        <a:rPr lang="en-GB" sz="1100" noProof="0" dirty="0"/>
                        <a:t>2011-12-14</a:t>
                      </a:r>
                    </a:p>
                  </a:txBody>
                  <a:tcPr/>
                </a:tc>
                <a:tc>
                  <a:txBody>
                    <a:bodyPr/>
                    <a:lstStyle/>
                    <a:p>
                      <a:r>
                        <a:rPr lang="en-GB" sz="1100" noProof="0" dirty="0"/>
                        <a:t>Collision</a:t>
                      </a:r>
                    </a:p>
                  </a:txBody>
                  <a:tcPr/>
                </a:tc>
                <a:tc>
                  <a:txBody>
                    <a:bodyPr/>
                    <a:lstStyle/>
                    <a:p>
                      <a:pPr algn="ctr"/>
                      <a:r>
                        <a:rPr lang="en-GB" sz="1100" noProof="0" dirty="0"/>
                        <a:t>2</a:t>
                      </a:r>
                    </a:p>
                  </a:txBody>
                  <a:tcPr/>
                </a:tc>
                <a:tc>
                  <a:txBody>
                    <a:bodyPr/>
                    <a:lstStyle/>
                    <a:p>
                      <a:pPr algn="ctr"/>
                      <a:r>
                        <a:rPr lang="en-GB" sz="1100" noProof="0" dirty="0"/>
                        <a:t>2</a:t>
                      </a:r>
                    </a:p>
                  </a:txBody>
                  <a:tcPr/>
                </a:tc>
                <a:tc>
                  <a:txBody>
                    <a:bodyPr/>
                    <a:lstStyle/>
                    <a:p>
                      <a:pPr algn="ctr"/>
                      <a:r>
                        <a:rPr lang="en-GB" sz="1100" noProof="0" dirty="0"/>
                        <a:t>-</a:t>
                      </a:r>
                    </a:p>
                  </a:txBody>
                  <a:tcPr/>
                </a:tc>
                <a:tc>
                  <a:txBody>
                    <a:bodyPr/>
                    <a:lstStyle/>
                    <a:p>
                      <a:pPr algn="ctr"/>
                      <a:r>
                        <a:rPr lang="en-GB" sz="1100" noProof="0" dirty="0"/>
                        <a:t>4</a:t>
                      </a:r>
                    </a:p>
                  </a:txBody>
                  <a:tcPr/>
                </a:tc>
                <a:extLst>
                  <a:ext uri="{0D108BD9-81ED-4DB2-BD59-A6C34878D82A}">
                    <a16:rowId xmlns:a16="http://schemas.microsoft.com/office/drawing/2014/main" val="3412560139"/>
                  </a:ext>
                </a:extLst>
              </a:tr>
              <a:tr h="359117">
                <a:tc>
                  <a:txBody>
                    <a:bodyPr/>
                    <a:lstStyle/>
                    <a:p>
                      <a:r>
                        <a:rPr lang="en-GB" sz="1100" noProof="0" dirty="0"/>
                        <a:t>2012-03-02</a:t>
                      </a:r>
                    </a:p>
                  </a:txBody>
                  <a:tcPr/>
                </a:tc>
                <a:tc>
                  <a:txBody>
                    <a:bodyPr/>
                    <a:lstStyle/>
                    <a:p>
                      <a:r>
                        <a:rPr lang="en-GB" sz="1100" noProof="0" dirty="0"/>
                        <a:t>Tip &amp; slide (single)</a:t>
                      </a:r>
                    </a:p>
                  </a:txBody>
                  <a:tcPr/>
                </a:tc>
                <a:tc>
                  <a:txBody>
                    <a:bodyPr/>
                    <a:lstStyle/>
                    <a:p>
                      <a:pPr algn="ctr"/>
                      <a:r>
                        <a:rPr lang="en-GB" sz="1100" noProof="0" dirty="0"/>
                        <a:t>1</a:t>
                      </a:r>
                    </a:p>
                  </a:txBody>
                  <a:tcPr/>
                </a:tc>
                <a:tc>
                  <a:txBody>
                    <a:bodyPr/>
                    <a:lstStyle/>
                    <a:p>
                      <a:pPr algn="ctr"/>
                      <a:r>
                        <a:rPr lang="en-GB" sz="1100" noProof="0" dirty="0"/>
                        <a:t>2</a:t>
                      </a:r>
                    </a:p>
                  </a:txBody>
                  <a:tcPr/>
                </a:tc>
                <a:tc>
                  <a:txBody>
                    <a:bodyPr/>
                    <a:lstStyle/>
                    <a:p>
                      <a:pPr algn="ctr"/>
                      <a:r>
                        <a:rPr lang="en-GB" sz="1100" noProof="0" dirty="0"/>
                        <a:t>-</a:t>
                      </a:r>
                    </a:p>
                  </a:txBody>
                  <a:tcPr/>
                </a:tc>
                <a:tc>
                  <a:txBody>
                    <a:bodyPr/>
                    <a:lstStyle/>
                    <a:p>
                      <a:pPr algn="ctr"/>
                      <a:r>
                        <a:rPr lang="en-GB" sz="1100" noProof="0" dirty="0"/>
                        <a:t>3</a:t>
                      </a:r>
                    </a:p>
                  </a:txBody>
                  <a:tcPr/>
                </a:tc>
                <a:extLst>
                  <a:ext uri="{0D108BD9-81ED-4DB2-BD59-A6C34878D82A}">
                    <a16:rowId xmlns:a16="http://schemas.microsoft.com/office/drawing/2014/main" val="1925446799"/>
                  </a:ext>
                </a:extLst>
              </a:tr>
              <a:tr h="359117">
                <a:tc>
                  <a:txBody>
                    <a:bodyPr/>
                    <a:lstStyle/>
                    <a:p>
                      <a:r>
                        <a:rPr lang="en-GB" sz="1100" noProof="0" dirty="0"/>
                        <a:t>2014-12-04</a:t>
                      </a:r>
                    </a:p>
                  </a:txBody>
                  <a:tcPr/>
                </a:tc>
                <a:tc>
                  <a:txBody>
                    <a:bodyPr/>
                    <a:lstStyle/>
                    <a:p>
                      <a:r>
                        <a:rPr lang="en-GB" sz="1100" noProof="0" dirty="0"/>
                        <a:t>Tip</a:t>
                      </a:r>
                      <a:r>
                        <a:rPr lang="en-GB" sz="1100" baseline="0" noProof="0" dirty="0"/>
                        <a:t> &amp; slide (single)</a:t>
                      </a:r>
                      <a:endParaRPr lang="en-GB" sz="1100" noProof="0" dirty="0"/>
                    </a:p>
                  </a:txBody>
                  <a:tcPr/>
                </a:tc>
                <a:tc>
                  <a:txBody>
                    <a:bodyPr/>
                    <a:lstStyle/>
                    <a:p>
                      <a:pPr algn="ctr"/>
                      <a:r>
                        <a:rPr lang="en-GB" sz="1100" noProof="0" dirty="0"/>
                        <a:t>2</a:t>
                      </a:r>
                    </a:p>
                  </a:txBody>
                  <a:tcPr/>
                </a:tc>
                <a:tc>
                  <a:txBody>
                    <a:bodyPr/>
                    <a:lstStyle/>
                    <a:p>
                      <a:pPr algn="ctr"/>
                      <a:r>
                        <a:rPr lang="en-GB" sz="1100" noProof="0" dirty="0"/>
                        <a:t>9</a:t>
                      </a:r>
                    </a:p>
                  </a:txBody>
                  <a:tcPr/>
                </a:tc>
                <a:tc>
                  <a:txBody>
                    <a:bodyPr/>
                    <a:lstStyle/>
                    <a:p>
                      <a:pPr algn="ctr"/>
                      <a:r>
                        <a:rPr lang="en-GB" sz="1100" noProof="0" dirty="0"/>
                        <a:t>16</a:t>
                      </a:r>
                    </a:p>
                  </a:txBody>
                  <a:tcPr/>
                </a:tc>
                <a:tc>
                  <a:txBody>
                    <a:bodyPr/>
                    <a:lstStyle/>
                    <a:p>
                      <a:pPr algn="ctr"/>
                      <a:r>
                        <a:rPr lang="en-GB" sz="1100" noProof="0" dirty="0"/>
                        <a:t>27</a:t>
                      </a:r>
                    </a:p>
                  </a:txBody>
                  <a:tcPr/>
                </a:tc>
                <a:extLst>
                  <a:ext uri="{0D108BD9-81ED-4DB2-BD59-A6C34878D82A}">
                    <a16:rowId xmlns:a16="http://schemas.microsoft.com/office/drawing/2014/main" val="2915210846"/>
                  </a:ext>
                </a:extLst>
              </a:tr>
              <a:tr h="359117">
                <a:tc>
                  <a:txBody>
                    <a:bodyPr/>
                    <a:lstStyle/>
                    <a:p>
                      <a:r>
                        <a:rPr lang="en-GB" sz="1100" noProof="0" dirty="0"/>
                        <a:t>2017-04-02</a:t>
                      </a:r>
                    </a:p>
                  </a:txBody>
                  <a:tcPr/>
                </a:tc>
                <a:tc>
                  <a:txBody>
                    <a:bodyPr/>
                    <a:lstStyle/>
                    <a:p>
                      <a:r>
                        <a:rPr lang="en-GB" sz="1100" noProof="0" dirty="0"/>
                        <a:t>Tip &amp; slide (single)</a:t>
                      </a:r>
                    </a:p>
                  </a:txBody>
                  <a:tcPr/>
                </a:tc>
                <a:tc>
                  <a:txBody>
                    <a:bodyPr/>
                    <a:lstStyle/>
                    <a:p>
                      <a:pPr algn="ctr"/>
                      <a:r>
                        <a:rPr lang="en-GB" sz="1100" noProof="0" dirty="0"/>
                        <a:t>3</a:t>
                      </a:r>
                    </a:p>
                  </a:txBody>
                  <a:tcPr/>
                </a:tc>
                <a:tc>
                  <a:txBody>
                    <a:bodyPr/>
                    <a:lstStyle/>
                    <a:p>
                      <a:pPr algn="ctr"/>
                      <a:r>
                        <a:rPr lang="en-GB" sz="1100" noProof="0" dirty="0"/>
                        <a:t>25</a:t>
                      </a:r>
                    </a:p>
                  </a:txBody>
                  <a:tcPr/>
                </a:tc>
                <a:tc>
                  <a:txBody>
                    <a:bodyPr/>
                    <a:lstStyle/>
                    <a:p>
                      <a:pPr algn="ctr"/>
                      <a:r>
                        <a:rPr lang="en-GB" sz="1100" noProof="0" dirty="0"/>
                        <a:t>21</a:t>
                      </a:r>
                    </a:p>
                  </a:txBody>
                  <a:tcPr/>
                </a:tc>
                <a:tc>
                  <a:txBody>
                    <a:bodyPr/>
                    <a:lstStyle/>
                    <a:p>
                      <a:pPr algn="ctr"/>
                      <a:r>
                        <a:rPr lang="en-GB" sz="1100" noProof="0" dirty="0"/>
                        <a:t>50</a:t>
                      </a:r>
                    </a:p>
                  </a:txBody>
                  <a:tcPr/>
                </a:tc>
                <a:extLst>
                  <a:ext uri="{0D108BD9-81ED-4DB2-BD59-A6C34878D82A}">
                    <a16:rowId xmlns:a16="http://schemas.microsoft.com/office/drawing/2014/main" val="2862191929"/>
                  </a:ext>
                </a:extLst>
              </a:tr>
            </a:tbl>
          </a:graphicData>
        </a:graphic>
      </p:graphicFrame>
      <p:pic>
        <p:nvPicPr>
          <p:cNvPr id="6" name="Bildobjekt 5"/>
          <p:cNvPicPr>
            <a:picLocks noChangeAspect="1"/>
          </p:cNvPicPr>
          <p:nvPr/>
        </p:nvPicPr>
        <p:blipFill>
          <a:blip r:embed="rId2"/>
          <a:stretch>
            <a:fillRect/>
          </a:stretch>
        </p:blipFill>
        <p:spPr>
          <a:xfrm>
            <a:off x="6799435" y="2840303"/>
            <a:ext cx="2223071" cy="1477885"/>
          </a:xfrm>
          <a:prstGeom prst="rect">
            <a:avLst/>
          </a:prstGeom>
        </p:spPr>
      </p:pic>
      <p:pic>
        <p:nvPicPr>
          <p:cNvPr id="7" name="Bildobjekt 6"/>
          <p:cNvPicPr>
            <a:picLocks noChangeAspect="1"/>
          </p:cNvPicPr>
          <p:nvPr/>
        </p:nvPicPr>
        <p:blipFill>
          <a:blip r:embed="rId3"/>
          <a:stretch>
            <a:fillRect/>
          </a:stretch>
        </p:blipFill>
        <p:spPr>
          <a:xfrm>
            <a:off x="6781042" y="1104101"/>
            <a:ext cx="2241463" cy="1624684"/>
          </a:xfrm>
          <a:prstGeom prst="rect">
            <a:avLst/>
          </a:prstGeom>
        </p:spPr>
      </p:pic>
      <p:sp>
        <p:nvSpPr>
          <p:cNvPr id="8" name="textruta 7"/>
          <p:cNvSpPr txBox="1"/>
          <p:nvPr/>
        </p:nvSpPr>
        <p:spPr>
          <a:xfrm>
            <a:off x="7901773" y="2281468"/>
            <a:ext cx="1330036" cy="369332"/>
          </a:xfrm>
          <a:prstGeom prst="rect">
            <a:avLst/>
          </a:prstGeom>
          <a:noFill/>
        </p:spPr>
        <p:txBody>
          <a:bodyPr wrap="square" rtlCol="0">
            <a:spAutoFit/>
          </a:bodyPr>
          <a:lstStyle/>
          <a:p>
            <a:r>
              <a:rPr lang="en-GB" dirty="0">
                <a:solidFill>
                  <a:srgbClr val="FF0000"/>
                </a:solidFill>
              </a:rPr>
              <a:t>Collision</a:t>
            </a:r>
          </a:p>
        </p:txBody>
      </p:sp>
      <p:sp>
        <p:nvSpPr>
          <p:cNvPr id="9" name="textruta 8"/>
          <p:cNvSpPr txBox="1"/>
          <p:nvPr/>
        </p:nvSpPr>
        <p:spPr>
          <a:xfrm>
            <a:off x="6781042" y="3791135"/>
            <a:ext cx="1330036" cy="369332"/>
          </a:xfrm>
          <a:prstGeom prst="rect">
            <a:avLst/>
          </a:prstGeom>
          <a:noFill/>
        </p:spPr>
        <p:txBody>
          <a:bodyPr wrap="square" rtlCol="0">
            <a:spAutoFit/>
          </a:bodyPr>
          <a:lstStyle/>
          <a:p>
            <a:r>
              <a:rPr lang="en-GB" dirty="0">
                <a:solidFill>
                  <a:srgbClr val="FF0000"/>
                </a:solidFill>
              </a:rPr>
              <a:t>Tip &amp; slide</a:t>
            </a:r>
          </a:p>
        </p:txBody>
      </p:sp>
      <p:sp>
        <p:nvSpPr>
          <p:cNvPr id="5" name="textruta 4"/>
          <p:cNvSpPr txBox="1"/>
          <p:nvPr/>
        </p:nvSpPr>
        <p:spPr>
          <a:xfrm>
            <a:off x="166253" y="4788297"/>
            <a:ext cx="4098814" cy="307777"/>
          </a:xfrm>
          <a:prstGeom prst="rect">
            <a:avLst/>
          </a:prstGeom>
          <a:noFill/>
        </p:spPr>
        <p:txBody>
          <a:bodyPr wrap="square" rtlCol="0">
            <a:spAutoFit/>
          </a:bodyPr>
          <a:lstStyle/>
          <a:p>
            <a:r>
              <a:rPr lang="en-GB" sz="1400" dirty="0"/>
              <a:t>Examples of accidents fatal for passengers of all ages</a:t>
            </a:r>
          </a:p>
        </p:txBody>
      </p:sp>
    </p:spTree>
    <p:extLst>
      <p:ext uri="{BB962C8B-B14F-4D97-AF65-F5344CB8AC3E}">
        <p14:creationId xmlns:p14="http://schemas.microsoft.com/office/powerpoint/2010/main" val="136970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en-GB" smtClean="0"/>
              <a:pPr>
                <a:defRPr/>
              </a:pPr>
              <a:t>3</a:t>
            </a:fld>
            <a:endParaRPr lang="en-GB" dirty="0"/>
          </a:p>
        </p:txBody>
      </p:sp>
      <p:sp>
        <p:nvSpPr>
          <p:cNvPr id="3" name="Rubrik 2"/>
          <p:cNvSpPr>
            <a:spLocks noGrp="1"/>
          </p:cNvSpPr>
          <p:nvPr>
            <p:ph type="title"/>
          </p:nvPr>
        </p:nvSpPr>
        <p:spPr/>
        <p:txBody>
          <a:bodyPr/>
          <a:lstStyle/>
          <a:p>
            <a:r>
              <a:rPr lang="en-GB" dirty="0"/>
              <a:t>Comments on fatal accidents</a:t>
            </a:r>
          </a:p>
        </p:txBody>
      </p:sp>
      <p:sp>
        <p:nvSpPr>
          <p:cNvPr id="4" name="Platshållare för innehåll 3"/>
          <p:cNvSpPr>
            <a:spLocks noGrp="1"/>
          </p:cNvSpPr>
          <p:nvPr>
            <p:ph idx="1"/>
          </p:nvPr>
        </p:nvSpPr>
        <p:spPr/>
        <p:txBody>
          <a:bodyPr/>
          <a:lstStyle/>
          <a:p>
            <a:r>
              <a:rPr lang="en-GB" sz="2000" dirty="0"/>
              <a:t>Tip &amp; slide:</a:t>
            </a:r>
          </a:p>
          <a:p>
            <a:pPr lvl="1"/>
            <a:r>
              <a:rPr lang="en-GB" sz="1600" dirty="0"/>
              <a:t>Not that high frontal impact force, more lateral impact. Injuries due to falling out through window or tumbling around in the bus.</a:t>
            </a:r>
          </a:p>
          <a:p>
            <a:pPr lvl="1"/>
            <a:r>
              <a:rPr lang="en-GB" sz="1600" dirty="0"/>
              <a:t>Unbelted persons on “upper side” falling down on other passengers.</a:t>
            </a:r>
          </a:p>
          <a:p>
            <a:pPr lvl="1"/>
            <a:endParaRPr lang="en-GB" sz="1600" dirty="0"/>
          </a:p>
          <a:p>
            <a:pPr lvl="1"/>
            <a:r>
              <a:rPr lang="en-GB" sz="1600" dirty="0"/>
              <a:t>Focus to keep the person in seat place to avoid being tossed around, falling on other passengers or falling out through window.</a:t>
            </a:r>
          </a:p>
          <a:p>
            <a:pPr lvl="1"/>
            <a:r>
              <a:rPr lang="en-GB" sz="1600" dirty="0"/>
              <a:t>Use seat belt!</a:t>
            </a:r>
          </a:p>
          <a:p>
            <a:pPr lvl="1"/>
            <a:endParaRPr lang="en-GB" sz="1600" dirty="0"/>
          </a:p>
          <a:p>
            <a:endParaRPr lang="en-GB" sz="2000" dirty="0"/>
          </a:p>
        </p:txBody>
      </p:sp>
    </p:spTree>
    <p:extLst>
      <p:ext uri="{BB962C8B-B14F-4D97-AF65-F5344CB8AC3E}">
        <p14:creationId xmlns:p14="http://schemas.microsoft.com/office/powerpoint/2010/main" val="419511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en-GB" smtClean="0"/>
              <a:pPr>
                <a:defRPr/>
              </a:pPr>
              <a:t>4</a:t>
            </a:fld>
            <a:endParaRPr lang="en-GB" dirty="0"/>
          </a:p>
        </p:txBody>
      </p:sp>
      <p:sp>
        <p:nvSpPr>
          <p:cNvPr id="3" name="Rubrik 2"/>
          <p:cNvSpPr>
            <a:spLocks noGrp="1"/>
          </p:cNvSpPr>
          <p:nvPr>
            <p:ph type="title"/>
          </p:nvPr>
        </p:nvSpPr>
        <p:spPr/>
        <p:txBody>
          <a:bodyPr/>
          <a:lstStyle/>
          <a:p>
            <a:r>
              <a:rPr lang="en-GB" dirty="0"/>
              <a:t>Statistics from STRADA</a:t>
            </a:r>
          </a:p>
        </p:txBody>
      </p:sp>
      <p:sp>
        <p:nvSpPr>
          <p:cNvPr id="4" name="Platshållare för innehåll 3"/>
          <p:cNvSpPr>
            <a:spLocks noGrp="1"/>
          </p:cNvSpPr>
          <p:nvPr>
            <p:ph idx="1"/>
          </p:nvPr>
        </p:nvSpPr>
        <p:spPr/>
        <p:txBody>
          <a:bodyPr/>
          <a:lstStyle/>
          <a:p>
            <a:r>
              <a:rPr lang="en-GB" sz="2000" dirty="0"/>
              <a:t>Persons up to age 17 injured travelling by bus, year 2010-2017</a:t>
            </a:r>
          </a:p>
        </p:txBody>
      </p:sp>
      <p:pic>
        <p:nvPicPr>
          <p:cNvPr id="5" name="Bildobjekt 4"/>
          <p:cNvPicPr>
            <a:picLocks noChangeAspect="1"/>
          </p:cNvPicPr>
          <p:nvPr/>
        </p:nvPicPr>
        <p:blipFill>
          <a:blip r:embed="rId2"/>
          <a:stretch>
            <a:fillRect/>
          </a:stretch>
        </p:blipFill>
        <p:spPr>
          <a:xfrm>
            <a:off x="1982305" y="1545829"/>
            <a:ext cx="5174145" cy="3132282"/>
          </a:xfrm>
          <a:prstGeom prst="rect">
            <a:avLst/>
          </a:prstGeom>
        </p:spPr>
      </p:pic>
      <p:sp>
        <p:nvSpPr>
          <p:cNvPr id="16" name="Ellips 15"/>
          <p:cNvSpPr/>
          <p:nvPr/>
        </p:nvSpPr>
        <p:spPr>
          <a:xfrm rot="21256061">
            <a:off x="5203378" y="3789537"/>
            <a:ext cx="975360" cy="2638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ruta 16"/>
          <p:cNvSpPr txBox="1"/>
          <p:nvPr/>
        </p:nvSpPr>
        <p:spPr>
          <a:xfrm>
            <a:off x="5954051" y="3465754"/>
            <a:ext cx="1402080" cy="276999"/>
          </a:xfrm>
          <a:prstGeom prst="rect">
            <a:avLst/>
          </a:prstGeom>
          <a:noFill/>
        </p:spPr>
        <p:txBody>
          <a:bodyPr wrap="square" rtlCol="0">
            <a:spAutoFit/>
          </a:bodyPr>
          <a:lstStyle/>
          <a:p>
            <a:r>
              <a:rPr lang="en-GB" sz="1200" dirty="0">
                <a:solidFill>
                  <a:srgbClr val="FF0000"/>
                </a:solidFill>
              </a:rPr>
              <a:t>one accident!</a:t>
            </a:r>
          </a:p>
        </p:txBody>
      </p:sp>
      <p:cxnSp>
        <p:nvCxnSpPr>
          <p:cNvPr id="19" name="Rak koppling 18"/>
          <p:cNvCxnSpPr>
            <a:stCxn id="16" idx="7"/>
          </p:cNvCxnSpPr>
          <p:nvPr/>
        </p:nvCxnSpPr>
        <p:spPr>
          <a:xfrm flipV="1">
            <a:off x="6024860" y="3696911"/>
            <a:ext cx="96429" cy="972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ruta 5"/>
          <p:cNvSpPr txBox="1"/>
          <p:nvPr/>
        </p:nvSpPr>
        <p:spPr>
          <a:xfrm>
            <a:off x="7156450" y="1911927"/>
            <a:ext cx="1910817"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rgbClr val="FF0000"/>
                </a:solidFill>
              </a:rPr>
              <a:t>Most serious accidents is at higher speed outside city.</a:t>
            </a:r>
          </a:p>
          <a:p>
            <a:pPr marL="285750" indent="-285750">
              <a:buFont typeface="Arial" panose="020B0604020202020204" pitchFamily="34" charset="0"/>
              <a:buChar char="•"/>
            </a:pPr>
            <a:r>
              <a:rPr lang="en-GB" sz="1400" dirty="0">
                <a:solidFill>
                  <a:srgbClr val="FF0000"/>
                </a:solidFill>
              </a:rPr>
              <a:t>Volume of accidents is at lower speed in/close to city.</a:t>
            </a:r>
          </a:p>
        </p:txBody>
      </p:sp>
      <p:sp>
        <p:nvSpPr>
          <p:cNvPr id="10" name="textruta 9"/>
          <p:cNvSpPr txBox="1"/>
          <p:nvPr/>
        </p:nvSpPr>
        <p:spPr>
          <a:xfrm>
            <a:off x="5825303" y="92507"/>
            <a:ext cx="3446585" cy="553998"/>
          </a:xfrm>
          <a:prstGeom prst="rect">
            <a:avLst/>
          </a:prstGeom>
          <a:noFill/>
        </p:spPr>
        <p:txBody>
          <a:bodyPr wrap="square" rtlCol="0">
            <a:spAutoFit/>
          </a:bodyPr>
          <a:lstStyle/>
          <a:p>
            <a:r>
              <a:rPr lang="en-GB" sz="1000" dirty="0"/>
              <a:t>Based on reporting to national information system STRADA collecting data of injuries and accidents in the entire road transport system. Information from the police and hospitals.</a:t>
            </a:r>
          </a:p>
        </p:txBody>
      </p:sp>
    </p:spTree>
    <p:extLst>
      <p:ext uri="{BB962C8B-B14F-4D97-AF65-F5344CB8AC3E}">
        <p14:creationId xmlns:p14="http://schemas.microsoft.com/office/powerpoint/2010/main" val="120393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5</a:t>
            </a:fld>
            <a:endParaRPr lang="sv-SE" dirty="0"/>
          </a:p>
        </p:txBody>
      </p:sp>
      <p:sp>
        <p:nvSpPr>
          <p:cNvPr id="3" name="Rubrik 2"/>
          <p:cNvSpPr>
            <a:spLocks noGrp="1"/>
          </p:cNvSpPr>
          <p:nvPr>
            <p:ph type="title"/>
          </p:nvPr>
        </p:nvSpPr>
        <p:spPr/>
        <p:txBody>
          <a:bodyPr/>
          <a:lstStyle/>
          <a:p>
            <a:r>
              <a:rPr lang="sv-SE" dirty="0"/>
              <a:t>Statistics from STRADA</a:t>
            </a:r>
          </a:p>
        </p:txBody>
      </p:sp>
      <p:sp>
        <p:nvSpPr>
          <p:cNvPr id="4" name="Platshållare för innehåll 3"/>
          <p:cNvSpPr>
            <a:spLocks noGrp="1"/>
          </p:cNvSpPr>
          <p:nvPr>
            <p:ph idx="1"/>
          </p:nvPr>
        </p:nvSpPr>
        <p:spPr/>
        <p:txBody>
          <a:bodyPr/>
          <a:lstStyle/>
          <a:p>
            <a:r>
              <a:rPr lang="sv-SE" sz="2000" dirty="0"/>
              <a:t>Persons up to age 17 injured travelling by bus, year 2010-2017</a:t>
            </a:r>
          </a:p>
        </p:txBody>
      </p:sp>
      <p:pic>
        <p:nvPicPr>
          <p:cNvPr id="6" name="Bildobjekt 5"/>
          <p:cNvPicPr>
            <a:picLocks noChangeAspect="1"/>
          </p:cNvPicPr>
          <p:nvPr/>
        </p:nvPicPr>
        <p:blipFill>
          <a:blip r:embed="rId2"/>
          <a:stretch>
            <a:fillRect/>
          </a:stretch>
        </p:blipFill>
        <p:spPr>
          <a:xfrm>
            <a:off x="2004474" y="1579273"/>
            <a:ext cx="5151751" cy="3145921"/>
          </a:xfrm>
          <a:prstGeom prst="rect">
            <a:avLst/>
          </a:prstGeom>
        </p:spPr>
      </p:pic>
      <p:sp>
        <p:nvSpPr>
          <p:cNvPr id="5" name="Ellips 4"/>
          <p:cNvSpPr/>
          <p:nvPr/>
        </p:nvSpPr>
        <p:spPr>
          <a:xfrm>
            <a:off x="6643598" y="2240534"/>
            <a:ext cx="91440" cy="122199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6745024" y="2635942"/>
            <a:ext cx="1402080" cy="276999"/>
          </a:xfrm>
          <a:prstGeom prst="rect">
            <a:avLst/>
          </a:prstGeom>
          <a:noFill/>
        </p:spPr>
        <p:txBody>
          <a:bodyPr wrap="square" rtlCol="0">
            <a:spAutoFit/>
          </a:bodyPr>
          <a:lstStyle/>
          <a:p>
            <a:r>
              <a:rPr lang="en-GB" sz="1200" dirty="0">
                <a:solidFill>
                  <a:srgbClr val="FF0000"/>
                </a:solidFill>
              </a:rPr>
              <a:t>one accident!</a:t>
            </a:r>
          </a:p>
        </p:txBody>
      </p:sp>
      <p:sp>
        <p:nvSpPr>
          <p:cNvPr id="8" name="textruta 7"/>
          <p:cNvSpPr txBox="1"/>
          <p:nvPr/>
        </p:nvSpPr>
        <p:spPr>
          <a:xfrm>
            <a:off x="5825303" y="92507"/>
            <a:ext cx="3446585" cy="553998"/>
          </a:xfrm>
          <a:prstGeom prst="rect">
            <a:avLst/>
          </a:prstGeom>
          <a:noFill/>
        </p:spPr>
        <p:txBody>
          <a:bodyPr wrap="square" rtlCol="0">
            <a:spAutoFit/>
          </a:bodyPr>
          <a:lstStyle/>
          <a:p>
            <a:r>
              <a:rPr lang="en-GB" sz="1000" dirty="0"/>
              <a:t>Based on reporting to national information system STRADA collecting data of injuries and accidents in the entire road transport system. Information from the police and hospitals.</a:t>
            </a:r>
          </a:p>
        </p:txBody>
      </p:sp>
    </p:spTree>
    <p:extLst>
      <p:ext uri="{BB962C8B-B14F-4D97-AF65-F5344CB8AC3E}">
        <p14:creationId xmlns:p14="http://schemas.microsoft.com/office/powerpoint/2010/main" val="421640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sv-SE" smtClean="0"/>
              <a:pPr>
                <a:defRPr/>
              </a:pPr>
              <a:t>6</a:t>
            </a:fld>
            <a:endParaRPr lang="sv-SE" dirty="0"/>
          </a:p>
        </p:txBody>
      </p:sp>
      <p:sp>
        <p:nvSpPr>
          <p:cNvPr id="3" name="Rubrik 2"/>
          <p:cNvSpPr>
            <a:spLocks noGrp="1"/>
          </p:cNvSpPr>
          <p:nvPr>
            <p:ph type="title"/>
          </p:nvPr>
        </p:nvSpPr>
        <p:spPr/>
        <p:txBody>
          <a:bodyPr/>
          <a:lstStyle/>
          <a:p>
            <a:r>
              <a:rPr lang="sv-SE" dirty="0"/>
              <a:t>Statistics from STRADA</a:t>
            </a:r>
          </a:p>
        </p:txBody>
      </p:sp>
      <p:sp>
        <p:nvSpPr>
          <p:cNvPr id="4" name="Platshållare för innehåll 3"/>
          <p:cNvSpPr>
            <a:spLocks noGrp="1"/>
          </p:cNvSpPr>
          <p:nvPr>
            <p:ph idx="1"/>
          </p:nvPr>
        </p:nvSpPr>
        <p:spPr/>
        <p:txBody>
          <a:bodyPr/>
          <a:lstStyle/>
          <a:p>
            <a:r>
              <a:rPr lang="sv-SE" sz="2000" dirty="0"/>
              <a:t>Persons up to age 17 injured travelling by bus, year 2010-2017</a:t>
            </a:r>
          </a:p>
        </p:txBody>
      </p:sp>
      <p:pic>
        <p:nvPicPr>
          <p:cNvPr id="8" name="Bildobjekt 7"/>
          <p:cNvPicPr>
            <a:picLocks noChangeAspect="1"/>
          </p:cNvPicPr>
          <p:nvPr/>
        </p:nvPicPr>
        <p:blipFill>
          <a:blip r:embed="rId2"/>
          <a:stretch>
            <a:fillRect/>
          </a:stretch>
        </p:blipFill>
        <p:spPr>
          <a:xfrm>
            <a:off x="2224088" y="1587500"/>
            <a:ext cx="4499360" cy="2984500"/>
          </a:xfrm>
          <a:prstGeom prst="rect">
            <a:avLst/>
          </a:prstGeom>
        </p:spPr>
      </p:pic>
      <p:sp>
        <p:nvSpPr>
          <p:cNvPr id="6" name="textruta 5"/>
          <p:cNvSpPr txBox="1"/>
          <p:nvPr/>
        </p:nvSpPr>
        <p:spPr>
          <a:xfrm>
            <a:off x="6394504" y="2912941"/>
            <a:ext cx="1402080" cy="276999"/>
          </a:xfrm>
          <a:prstGeom prst="rect">
            <a:avLst/>
          </a:prstGeom>
          <a:noFill/>
        </p:spPr>
        <p:txBody>
          <a:bodyPr wrap="square" rtlCol="0">
            <a:spAutoFit/>
          </a:bodyPr>
          <a:lstStyle/>
          <a:p>
            <a:r>
              <a:rPr lang="en-GB" sz="1200" dirty="0">
                <a:solidFill>
                  <a:srgbClr val="FF0000"/>
                </a:solidFill>
              </a:rPr>
              <a:t>one accident!</a:t>
            </a:r>
          </a:p>
        </p:txBody>
      </p:sp>
      <p:cxnSp>
        <p:nvCxnSpPr>
          <p:cNvPr id="7" name="Rak koppling 6"/>
          <p:cNvCxnSpPr/>
          <p:nvPr/>
        </p:nvCxnSpPr>
        <p:spPr>
          <a:xfrm>
            <a:off x="6394504" y="2392680"/>
            <a:ext cx="0" cy="46482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9" name="Rak koppling 8"/>
          <p:cNvCxnSpPr/>
          <p:nvPr/>
        </p:nvCxnSpPr>
        <p:spPr>
          <a:xfrm>
            <a:off x="6478324" y="4023360"/>
            <a:ext cx="0" cy="6858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0" name="Rak koppling 9"/>
          <p:cNvCxnSpPr/>
          <p:nvPr/>
        </p:nvCxnSpPr>
        <p:spPr>
          <a:xfrm>
            <a:off x="6388208" y="3558540"/>
            <a:ext cx="0" cy="46482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1" name="textruta 10"/>
          <p:cNvSpPr txBox="1"/>
          <p:nvPr/>
        </p:nvSpPr>
        <p:spPr>
          <a:xfrm>
            <a:off x="5825303" y="92507"/>
            <a:ext cx="3446585" cy="553998"/>
          </a:xfrm>
          <a:prstGeom prst="rect">
            <a:avLst/>
          </a:prstGeom>
          <a:noFill/>
        </p:spPr>
        <p:txBody>
          <a:bodyPr wrap="square" rtlCol="0">
            <a:spAutoFit/>
          </a:bodyPr>
          <a:lstStyle/>
          <a:p>
            <a:r>
              <a:rPr lang="en-GB" sz="1000" dirty="0"/>
              <a:t>Based on reporting to national information system STRADA collecting data of injuries and accidents in the entire road transport system. Information from the police and hospitals.</a:t>
            </a:r>
          </a:p>
        </p:txBody>
      </p:sp>
    </p:spTree>
    <p:extLst>
      <p:ext uri="{BB962C8B-B14F-4D97-AF65-F5344CB8AC3E}">
        <p14:creationId xmlns:p14="http://schemas.microsoft.com/office/powerpoint/2010/main" val="6773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en-GB" smtClean="0"/>
              <a:pPr>
                <a:defRPr/>
              </a:pPr>
              <a:t>7</a:t>
            </a:fld>
            <a:endParaRPr lang="en-GB" dirty="0"/>
          </a:p>
        </p:txBody>
      </p:sp>
      <p:sp>
        <p:nvSpPr>
          <p:cNvPr id="3" name="Rubrik 2"/>
          <p:cNvSpPr>
            <a:spLocks noGrp="1"/>
          </p:cNvSpPr>
          <p:nvPr>
            <p:ph type="title"/>
          </p:nvPr>
        </p:nvSpPr>
        <p:spPr/>
        <p:txBody>
          <a:bodyPr/>
          <a:lstStyle/>
          <a:p>
            <a:r>
              <a:rPr lang="en-GB" dirty="0"/>
              <a:t>Fatal accident per passenger-kilometres</a:t>
            </a:r>
          </a:p>
        </p:txBody>
      </p:sp>
      <p:sp>
        <p:nvSpPr>
          <p:cNvPr id="4" name="Platshållare för innehåll 3"/>
          <p:cNvSpPr>
            <a:spLocks noGrp="1"/>
          </p:cNvSpPr>
          <p:nvPr>
            <p:ph idx="1"/>
          </p:nvPr>
        </p:nvSpPr>
        <p:spPr/>
        <p:txBody>
          <a:bodyPr/>
          <a:lstStyle/>
          <a:p>
            <a:pPr marL="0" indent="0">
              <a:buNone/>
            </a:pPr>
            <a:r>
              <a:rPr lang="en-GB" sz="2000" dirty="0"/>
              <a:t>Passengers of all ages</a:t>
            </a:r>
          </a:p>
        </p:txBody>
      </p:sp>
      <p:pic>
        <p:nvPicPr>
          <p:cNvPr id="5" name="Bildobjekt 4"/>
          <p:cNvPicPr>
            <a:picLocks noChangeAspect="1"/>
          </p:cNvPicPr>
          <p:nvPr/>
        </p:nvPicPr>
        <p:blipFill>
          <a:blip r:embed="rId2"/>
          <a:stretch>
            <a:fillRect/>
          </a:stretch>
        </p:blipFill>
        <p:spPr>
          <a:xfrm>
            <a:off x="177323" y="1732585"/>
            <a:ext cx="4248455" cy="2555015"/>
          </a:xfrm>
          <a:prstGeom prst="rect">
            <a:avLst/>
          </a:prstGeom>
        </p:spPr>
      </p:pic>
      <p:pic>
        <p:nvPicPr>
          <p:cNvPr id="6" name="Bildobjekt 5"/>
          <p:cNvPicPr>
            <a:picLocks noChangeAspect="1"/>
          </p:cNvPicPr>
          <p:nvPr/>
        </p:nvPicPr>
        <p:blipFill>
          <a:blip r:embed="rId3"/>
          <a:stretch>
            <a:fillRect/>
          </a:stretch>
        </p:blipFill>
        <p:spPr>
          <a:xfrm>
            <a:off x="4652462" y="1732585"/>
            <a:ext cx="4372911" cy="2555015"/>
          </a:xfrm>
          <a:prstGeom prst="rect">
            <a:avLst/>
          </a:prstGeom>
        </p:spPr>
      </p:pic>
    </p:spTree>
    <p:extLst>
      <p:ext uri="{BB962C8B-B14F-4D97-AF65-F5344CB8AC3E}">
        <p14:creationId xmlns:p14="http://schemas.microsoft.com/office/powerpoint/2010/main" val="328783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en-GB" smtClean="0"/>
              <a:pPr>
                <a:defRPr/>
              </a:pPr>
              <a:t>8</a:t>
            </a:fld>
            <a:endParaRPr lang="en-GB" dirty="0"/>
          </a:p>
        </p:txBody>
      </p:sp>
      <p:sp>
        <p:nvSpPr>
          <p:cNvPr id="3" name="Rubrik 2"/>
          <p:cNvSpPr>
            <a:spLocks noGrp="1"/>
          </p:cNvSpPr>
          <p:nvPr>
            <p:ph type="title"/>
          </p:nvPr>
        </p:nvSpPr>
        <p:spPr/>
        <p:txBody>
          <a:bodyPr/>
          <a:lstStyle/>
          <a:p>
            <a:r>
              <a:rPr lang="en-GB" dirty="0"/>
              <a:t>Regulation regarding children in buses</a:t>
            </a:r>
          </a:p>
        </p:txBody>
      </p:sp>
      <p:sp>
        <p:nvSpPr>
          <p:cNvPr id="4" name="Platshållare för innehåll 3"/>
          <p:cNvSpPr>
            <a:spLocks noGrp="1"/>
          </p:cNvSpPr>
          <p:nvPr>
            <p:ph idx="1"/>
          </p:nvPr>
        </p:nvSpPr>
        <p:spPr/>
        <p:txBody>
          <a:bodyPr/>
          <a:lstStyle/>
          <a:p>
            <a:r>
              <a:rPr lang="en-GB" sz="1400" dirty="0"/>
              <a:t>In general there is no buses in Sweden specially designed for transportation of children. Children use the same bus service as the rest of the population.</a:t>
            </a:r>
          </a:p>
          <a:p>
            <a:r>
              <a:rPr lang="en-GB" sz="1400" dirty="0"/>
              <a:t>In smaller villages there might be some specific routes to carry children to and from school, and there is regulations for the use of buses in these cases. (Sign for carrying children, locking of doors)</a:t>
            </a:r>
          </a:p>
          <a:p>
            <a:r>
              <a:rPr lang="en-GB" sz="1400" dirty="0"/>
              <a:t>In general for bus ride in Sweden any person above 3 years shall use a seat with belt, if available, and is obligated to use the belt. Exception for local transport in cities etc. Passengers shall be informed about the obligation to use seat belt.</a:t>
            </a:r>
          </a:p>
          <a:p>
            <a:r>
              <a:rPr lang="en-GB" sz="1400" dirty="0"/>
              <a:t>It is the responsibility of the driver* to help and make sure that persons under 15 year use seat belt or other suitable protection.</a:t>
            </a:r>
          </a:p>
          <a:p>
            <a:endParaRPr lang="en-GB" sz="1400" dirty="0"/>
          </a:p>
        </p:txBody>
      </p:sp>
    </p:spTree>
    <p:extLst>
      <p:ext uri="{BB962C8B-B14F-4D97-AF65-F5344CB8AC3E}">
        <p14:creationId xmlns:p14="http://schemas.microsoft.com/office/powerpoint/2010/main" val="351621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4"/>
          </p:nvPr>
        </p:nvSpPr>
        <p:spPr/>
        <p:txBody>
          <a:bodyPr/>
          <a:lstStyle/>
          <a:p>
            <a:pPr>
              <a:defRPr/>
            </a:pPr>
            <a:fld id="{11F2833E-87A4-43BA-9564-C10860A20FF2}" type="slidenum">
              <a:rPr lang="en-GB" smtClean="0"/>
              <a:pPr>
                <a:defRPr/>
              </a:pPr>
              <a:t>9</a:t>
            </a:fld>
            <a:endParaRPr lang="en-GB" dirty="0"/>
          </a:p>
        </p:txBody>
      </p:sp>
      <p:sp>
        <p:nvSpPr>
          <p:cNvPr id="3" name="Rubrik 2"/>
          <p:cNvSpPr>
            <a:spLocks noGrp="1"/>
          </p:cNvSpPr>
          <p:nvPr>
            <p:ph type="title"/>
          </p:nvPr>
        </p:nvSpPr>
        <p:spPr/>
        <p:txBody>
          <a:bodyPr/>
          <a:lstStyle/>
          <a:p>
            <a:r>
              <a:rPr lang="en-GB" dirty="0"/>
              <a:t>Regarding children &lt;3 years of age</a:t>
            </a:r>
          </a:p>
        </p:txBody>
      </p:sp>
      <p:sp>
        <p:nvSpPr>
          <p:cNvPr id="4" name="Platshållare för innehåll 3"/>
          <p:cNvSpPr>
            <a:spLocks noGrp="1"/>
          </p:cNvSpPr>
          <p:nvPr>
            <p:ph idx="1"/>
          </p:nvPr>
        </p:nvSpPr>
        <p:spPr/>
        <p:txBody>
          <a:bodyPr/>
          <a:lstStyle/>
          <a:p>
            <a:r>
              <a:rPr lang="en-GB" sz="1400" dirty="0"/>
              <a:t>For children below 3 years of age travelling in buses, there is no regulation.</a:t>
            </a:r>
          </a:p>
          <a:p>
            <a:r>
              <a:rPr lang="en-GB" sz="1400" dirty="0"/>
              <a:t>From time to time discussions in media and different parties why there is no regulation for children below 3 years of age.</a:t>
            </a:r>
          </a:p>
          <a:p>
            <a:r>
              <a:rPr lang="en-GB" sz="1400" dirty="0"/>
              <a:t>Technical solutions exist and some bus service providers require at least two seats installed abled to carry children below 3 years of age. </a:t>
            </a:r>
          </a:p>
        </p:txBody>
      </p:sp>
      <p:pic>
        <p:nvPicPr>
          <p:cNvPr id="5" name="Bildobjekt 4"/>
          <p:cNvPicPr>
            <a:picLocks noChangeAspect="1"/>
          </p:cNvPicPr>
          <p:nvPr/>
        </p:nvPicPr>
        <p:blipFill>
          <a:blip r:embed="rId2"/>
          <a:stretch>
            <a:fillRect/>
          </a:stretch>
        </p:blipFill>
        <p:spPr>
          <a:xfrm>
            <a:off x="7953153" y="66134"/>
            <a:ext cx="1190847" cy="1163782"/>
          </a:xfrm>
          <a:prstGeom prst="rect">
            <a:avLst/>
          </a:prstGeom>
        </p:spPr>
      </p:pic>
    </p:spTree>
    <p:extLst>
      <p:ext uri="{BB962C8B-B14F-4D97-AF65-F5344CB8AC3E}">
        <p14:creationId xmlns:p14="http://schemas.microsoft.com/office/powerpoint/2010/main" val="1307628646"/>
      </p:ext>
    </p:extLst>
  </p:cSld>
  <p:clrMapOvr>
    <a:masterClrMapping/>
  </p:clrMapOvr>
</p:sld>
</file>

<file path=ppt/theme/theme1.xml><?xml version="1.0" encoding="utf-8"?>
<a:theme xmlns:a="http://schemas.openxmlformats.org/drawingml/2006/main" name="TS_mall">
  <a:themeElements>
    <a:clrScheme name="Transportstyrelsen">
      <a:dk1>
        <a:srgbClr val="000000"/>
      </a:dk1>
      <a:lt1>
        <a:srgbClr val="FFFFFF"/>
      </a:lt1>
      <a:dk2>
        <a:srgbClr val="1F497D"/>
      </a:dk2>
      <a:lt2>
        <a:srgbClr val="EEECE1"/>
      </a:lt2>
      <a:accent1>
        <a:srgbClr val="005BBB"/>
      </a:accent1>
      <a:accent2>
        <a:srgbClr val="616365"/>
      </a:accent2>
      <a:accent3>
        <a:srgbClr val="00A1DE"/>
      </a:accent3>
      <a:accent4>
        <a:srgbClr val="CF0072"/>
      </a:accent4>
      <a:accent5>
        <a:srgbClr val="E98300"/>
      </a:accent5>
      <a:accent6>
        <a:srgbClr val="B6BF00"/>
      </a:accent6>
      <a:hlink>
        <a:srgbClr val="0000FF"/>
      </a:hlink>
      <a:folHlink>
        <a:srgbClr val="800080"/>
      </a:folHlink>
    </a:clrScheme>
    <a:fontScheme name="T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S_engelsk.potx" id="{9CE90F6F-27E5-49E7-BBE6-AF44E5AC66D2}" vid="{8F2F435B-A959-49C0-B838-789DD84E53B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100667BA27F854289E638335D004B9A" ma:contentTypeVersion="36" ma:contentTypeDescription="Skapa ett nytt dokument." ma:contentTypeScope="" ma:versionID="5805f74e923a8632422d00629c2eb2a1">
  <xsd:schema xmlns:xsd="http://www.w3.org/2001/XMLSchema" xmlns:xs="http://www.w3.org/2001/XMLSchema" xmlns:p="http://schemas.microsoft.com/office/2006/metadata/properties" xmlns:ns1="7007fcf4-ee00-4f19-b0c7-7d6508232e42" xmlns:ns3="4464b685-1559-4808-a3bd-9f5af0042648" targetNamespace="http://schemas.microsoft.com/office/2006/metadata/properties" ma:root="true" ma:fieldsID="47c5e7fba865e658c3c70321766000de" ns1:_="" ns3:_="">
    <xsd:import namespace="7007fcf4-ee00-4f19-b0c7-7d6508232e42"/>
    <xsd:import namespace="4464b685-1559-4808-a3bd-9f5af0042648"/>
    <xsd:element name="properties">
      <xsd:complexType>
        <xsd:sequence>
          <xsd:element name="documentManagement">
            <xsd:complexType>
              <xsd:all>
                <xsd:element ref="ns1:Mall_x002d__x002f_blankettnr_x003a_"/>
                <xsd:element ref="ns1:Beskrivning" minOccurs="0"/>
                <xsd:element ref="ns1:_x00c4_gare" minOccurs="0"/>
                <xsd:element ref="ns1:Godk_x00e4_nd_x0020_av"/>
                <xsd:element ref="ns1:Grundmall" minOccurs="0"/>
                <xsd:element ref="ns1:Version_x0020_av_x0020_Word_x002f_uniForm" minOccurs="0"/>
                <xsd:element ref="ns1:Spr_x00e5_k" minOccurs="0"/>
                <xsd:element ref="ns1:Spr_x00e5_kgranskad" minOccurs="0"/>
                <xsd:element ref="ns1:Best_x00e4_llare" minOccurs="0"/>
                <xsd:element ref="ns1:Migrerad_x0020_av" minOccurs="0"/>
                <xsd:element ref="ns1:Klassificering" minOccurs="0"/>
                <xsd:element ref="ns3:_dlc_DocId" minOccurs="0"/>
                <xsd:element ref="ns3:_dlc_DocIdUrl" minOccurs="0"/>
                <xsd:element ref="ns3:_dlc_DocIdPersistId" minOccurs="0"/>
                <xsd:element ref="ns1:DLCPolicyLabelValue" minOccurs="0"/>
                <xsd:element ref="ns1:DLCPolicyLabelClientValue" minOccurs="0"/>
                <xsd:element ref="ns1: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07fcf4-ee00-4f19-b0c7-7d6508232e42" elementFormDefault="qualified">
    <xsd:import namespace="http://schemas.microsoft.com/office/2006/documentManagement/types"/>
    <xsd:import namespace="http://schemas.microsoft.com/office/infopath/2007/PartnerControls"/>
    <xsd:element name="Mall_x002d__x002f_blankettnr_x003a_" ma:index="0" ma:displayName="Mallnummer" ma:description="Ange vilket mall- eller blankettnummer filen har. Beteckningen utgår ifrån vilken grundmall som har använts och sedan ett löpnummer. Beteckningen skrivs TS15XX" ma:indexed="true" ma:internalName="Mall_x002d__x002f_blankettnr_x003a_">
      <xsd:simpleType>
        <xsd:restriction base="dms:Text">
          <xsd:maxLength value="15"/>
        </xsd:restriction>
      </xsd:simpleType>
    </xsd:element>
    <xsd:element name="Beskrivning" ma:index="3" nillable="true" ma:displayName="Beskrivning" ma:description="Beskriv vad mallen används till, samt andra viktigare upplysningar" ma:internalName="Beskrivning">
      <xsd:simpleType>
        <xsd:restriction base="dms:Note">
          <xsd:maxLength value="255"/>
        </xsd:restriction>
      </xsd:simpleType>
    </xsd:element>
    <xsd:element name="_x00c4_gare" ma:index="4" nillable="true" ma:displayName="Ägare" ma:default="(Ej angivet)" ma:description="Ange vilken avdelning som ansvarar för innehåll och förändringar" ma:format="Dropdown" ma:indexed="true" ma:internalName="_x00c4_gare">
      <xsd:simpleType>
        <xsd:restriction base="dms:Choice">
          <xsd:enumeration value="(Ej angivet)"/>
          <xsd:enumeration value="Dokument och arkiv"/>
          <xsd:enumeration value="Ekonomi"/>
          <xsd:enumeration value="F-avdelningen"/>
          <xsd:enumeration value="GD-Juridik"/>
          <xsd:enumeration value="GD-stab"/>
          <xsd:enumeration value="It-avdelningen"/>
          <xsd:enumeration value="Kommunikation"/>
          <xsd:enumeration value="Körkort"/>
          <xsd:enumeration value="Personal"/>
          <xsd:enumeration value="Projektkontoret"/>
          <xsd:enumeration value="Sjö och luft"/>
          <xsd:enumeration value="Skatter och avgifter"/>
          <xsd:enumeration value="Väg och järnväg"/>
        </xsd:restriction>
      </xsd:simpleType>
    </xsd:element>
    <xsd:element name="Godk_x00e4_nd_x0020_av" ma:index="5" ma:displayName="Publicerad av" ma:default="(Ej angivet)" ma:description="Ange vem som har kontrollerat att mallen eller blanketten uppfyller Transportstyrelsens krav på enhetlig dokumentprofil och publicerat mallen" ma:format="Dropdown" ma:internalName="Godk_x00e4_nd_x0020_av">
      <xsd:simpleType>
        <xsd:restriction base="dms:Choice">
          <xsd:enumeration value="(Ej angivet)"/>
          <xsd:enumeration value="Pernilla Backman"/>
          <xsd:enumeration value="Katarina Eriksson"/>
          <xsd:enumeration value="Bahri Lindström"/>
          <xsd:enumeration value="Pia Karlsson"/>
          <xsd:enumeration value="Eva Hintz Nilsson"/>
        </xsd:restriction>
      </xsd:simpleType>
    </xsd:element>
    <xsd:element name="Grundmall" ma:index="6" nillable="true" ma:displayName="Grundmall" ma:default="(Ej angivet)" ma:description="Ange vilken av uniForms grundmallar som har använts för att skapa mallen eller blanketten" ma:format="Dropdown" ma:indexed="true" ma:internalName="Grundmall">
      <xsd:simpleType>
        <xsd:union memberTypes="dms:Text">
          <xsd:simpleType>
            <xsd:restriction base="dms:Choice">
              <xsd:enumeration value="(Ej angivet)"/>
              <xsd:enumeration value="Normal (TS0000)"/>
              <xsd:enumeration value="Brev 1 (utan personliga uppgifter) (TS1500)"/>
              <xsd:enumeration value="Brev 2 (med personliga uppgifter (TS1000)"/>
              <xsd:enumeration value="Worddokument med logotyp (TS2000)"/>
              <xsd:enumeration value="Liggande dokument med logotyp (TS2000L)"/>
              <xsd:enumeration value="PM (TS2500)"/>
              <xsd:enumeration value="Projekt (TS4700)"/>
              <xsd:enumeration value="Telefax (TS3000)"/>
              <xsd:enumeration value="Protokoll (TS3200)"/>
              <xsd:enumeration value="Styrande dokument (TS4000)"/>
              <xsd:enumeration value="Styrande dokument med mottagare (TS4500)"/>
              <xsd:enumeration value="Stödjande dokument (TS4300)"/>
              <xsd:enumeration value="Rapport (TS5000)"/>
              <xsd:enumeration value="Rapport engelsk (TS5000E)"/>
              <xsd:enumeration value="Blankett (TS7000)"/>
              <xsd:enumeration value="PowerPoint (TS9000)"/>
              <xsd:enumeration value="PowerPoint engelsk (TS9000E)"/>
              <xsd:enumeration value="PowerPoint stående (TS9300)"/>
              <xsd:enumeration value="PowerPoint engelsk stående (TS9300E)"/>
              <xsd:enumeration value="Excel stående (TS9100)"/>
              <xsd:enumeration value="Excel liggande (TS9200)"/>
              <xsd:enumeration value="Specialmall"/>
              <xsd:enumeration value="Certifikatmall"/>
              <xsd:enumeration value="Grundmall"/>
              <xsd:enumeration value="TR-Mall"/>
            </xsd:restriction>
          </xsd:simpleType>
        </xsd:union>
      </xsd:simpleType>
    </xsd:element>
    <xsd:element name="Version_x0020_av_x0020_Word_x002f_uniForm" ma:index="7" nillable="true" ma:displayName="Version av Office/uniForm" ma:default="Office 2016" ma:description="Ange Office-version" ma:format="Dropdown" ma:internalName="Version_x0020_av_x0020_Word_x002f_uniForm">
      <xsd:simpleType>
        <xsd:restriction base="dms:Choice">
          <xsd:enumeration value="-"/>
          <xsd:enumeration value="Office 2016"/>
          <xsd:enumeration value="Office 2007"/>
        </xsd:restriction>
      </xsd:simpleType>
    </xsd:element>
    <xsd:element name="Spr_x00e5_k" ma:index="8" nillable="true" ma:displayName="Språk" ma:default="Svenska" ma:description="Ange språk" ma:format="RadioButtons" ma:internalName="Spr_x00e5_k">
      <xsd:simpleType>
        <xsd:restriction base="dms:Choice">
          <xsd:enumeration value="Svenska"/>
          <xsd:enumeration value="Engelska"/>
          <xsd:enumeration value="Sv/eng"/>
        </xsd:restriction>
      </xsd:simpleType>
    </xsd:element>
    <xsd:element name="Spr_x00e5_kgranskad" ma:index="9" nillable="true" ma:displayName="Språkgranskad" ma:default="(Ej angivet)" ma:description="Ange om filen är språkgranskad" ma:format="Dropdown" ma:internalName="Spr_x00e5_kgranskad">
      <xsd:simpleType>
        <xsd:restriction base="dms:Choice">
          <xsd:enumeration value="(Ej angivet)"/>
          <xsd:enumeration value="Ja"/>
          <xsd:enumeration value="Nej"/>
        </xsd:restriction>
      </xsd:simpleType>
    </xsd:element>
    <xsd:element name="Best_x00e4_llare" ma:index="10" nillable="true" ma:displayName="Beställare" ma:description="Ange den person på beställarsidan som har godkänt mallen slutgilltigt" ma:list="UserInfo" ma:SharePointGroup="0" ma:internalName="Best_x00e4_llar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igrerad_x0020_av" ma:index="11" nillable="true" ma:displayName="Migrerad av" ma:list="UserInfo" ma:SharePointGroup="0" ma:internalName="Migrerad_x0020_av"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lassificering" ma:index="12" nillable="true" ma:displayName="Klassificering" ma:default="(Ej angivet)" ma:description="Klassificeringsstruktur för Transportstyrelsen version 7.0" ma:internalName="Klassificering">
      <xsd:complexType>
        <xsd:complexContent>
          <xsd:extension base="dms:MultiChoice">
            <xsd:sequence>
              <xsd:element name="Value" maxOccurs="unbounded" minOccurs="0" nillable="true">
                <xsd:simpleType>
                  <xsd:restriction base="dms:Choice">
                    <xsd:enumeration value="(Ej angivet)"/>
                    <xsd:enumeration value="Processövergripande"/>
                    <xsd:enumeration value="01.01.01 Styra strategiskt"/>
                    <xsd:enumeration value="01.01.02 Upprättande av styrande och stödjande dokument"/>
                    <xsd:enumeration value="01.01.03 Planera budget"/>
                    <xsd:enumeration value="01.01.04 Planera verksamheten"/>
                    <xsd:enumeration value="01.01.05 Samverka med personalorganisationer"/>
                    <xsd:enumeration value="01.01.06 Bevilja medel till forskning och innovation"/>
                    <xsd:enumeration value="01.02.01 Genomföra strategiska uppföljningar"/>
                    <xsd:enumeration value="01.02.02 Bli reviderad av intern part"/>
                    <xsd:enumeration value="01.03.01 Arbeta i projektform"/>
                    <xsd:enumeration value="01.03.02 Arbeta i begränsat uppdrag"/>
                    <xsd:enumeration value="01.03.03 Förändra verksamhet"/>
                    <xsd:enumeration value="01.04.01 Hantera externa remisser"/>
                    <xsd:enumeration value="01.04.02 Pröva rätt till ersättning/skadestånd"/>
                    <xsd:enumeration value="01.05.01 Bli reviderad"/>
                    <xsd:enumeration value="02.01.01 Rekrytera"/>
                    <xsd:enumeration value="02.01.02 Avsluta anställning"/>
                    <xsd:enumeration value="02.01.03 Hantera anställdas uppgifter"/>
                    <xsd:enumeration value="02.01.04 Kompetensutveckla"/>
                    <xsd:enumeration value="02.01.05 Bedriva arbetsmiljöarbete"/>
                    <xsd:enumeration value="02.01.06 Rehabilitera"/>
                    <xsd:enumeration value="02.01.07 Hantera misstänkta oegentligheter"/>
                    <xsd:enumeration value="02.01.08 Hantera finansiella instrument"/>
                    <xsd:enumeration value="02.02.01 Sköta löpande redovisning"/>
                    <xsd:enumeration value="02.02.02 Administrera lön och ersättning"/>
                    <xsd:enumeration value="02.02.03 Beräkna pension"/>
                    <xsd:enumeration value="02.02.04 Administrera fordringar"/>
                    <xsd:enumeration value="02.03.01 Anskaffa varor och tjänster"/>
                    <xsd:enumeration value="02.03.02 Förvalta avtal"/>
                    <xsd:enumeration value="02.04.01 Försörja och underhålla lokaler"/>
                    <xsd:enumeration value="02.05.01 Kartlägga information"/>
                    <xsd:enumeration value="02.05.02 Värdera information"/>
                    <xsd:enumeration value="02.05.03 Beskriva och redovisa information"/>
                    <xsd:enumeration value="02.05.04 Göra information tillgänglig"/>
                    <xsd:enumeration value="02.05.05 Hantera informationssäkerhet"/>
                    <xsd:enumeration value="02.05.06 Pröva utlämnande av allmänna handlingar"/>
                    <xsd:enumeration value="02.05.07 Administrera personuppgifter"/>
                    <xsd:enumeration value="02.05.08 Avhända sig allmänna handlingar"/>
                    <xsd:enumeration value="02.05.09 Förvalta IT-system"/>
                    <xsd:enumeration value="02.05.10 Drifta IT-system"/>
                    <xsd:enumeration value="02.05.11 Arbeta med mallar och blanketter"/>
                    <xsd:enumeration value="02.06.01 Organisera och planera krisberedskap"/>
                    <xsd:enumeration value="02.06.02 Utarbeta risk- och sårbarhetsanalyser"/>
                    <xsd:enumeration value="02.06.03 Hantera tillträde och bevakning"/>
                    <xsd:enumeration value="02.06.04 Hantera tjänsteman i beredskap"/>
                    <xsd:enumeration value="02.06.05 Hantera hot och skadegörelse"/>
                    <xsd:enumeration value="02.06.06 Hantera misstanke om förfalskad information"/>
                    <xsd:enumeration value="02.07.01 Representera"/>
                    <xsd:enumeration value="02.07.02 Informera"/>
                    <xsd:enumeration value="02.07.03 Hantera extern information"/>
                    <xsd:enumeration value="02.07.04 Hantera intern kommunikation"/>
                    <xsd:enumeration value="02.08.01 Hantera förbättringsförslag"/>
                    <xsd:enumeration value="03.01.01 Ta fram föreskrifter"/>
                    <xsd:enumeration value="03.01.02 Framställa om lag- och förordningsändringar"/>
                    <xsd:enumeration value="03.02.01 Ge rekommendationer"/>
                    <xsd:enumeration value="03.03.01 Besluta om avgifter för flygtrafiktjänst"/>
                    <xsd:enumeration value="03.03.02 Besluta om avgift för flygbolag"/>
                    <xsd:enumeration value="04.01.01 Besluta om förarbevis för att få framföra järnvägsfordon"/>
                    <xsd:enumeration value="04.01.02 Besluta om tillstånd för läkare och psykolog som får utföra inledande medicinska och yrkespsykologiska undersökningar samt regelbunda hälsokontroller av förare av järnvägsfordon"/>
                    <xsd:enumeration value="04.01.03 Besluta om undantag från medicinska krav"/>
                    <xsd:enumeration value="04.01.04 Besluta om tillstånd för att vara examinator inom järnvägsområdet"/>
                    <xsd:enumeration value="04.02.01 Besluta om certifikat för verksamma inom luftfartsområdet"/>
                    <xsd:enumeration value="04.02.02 Besluta om undantag/dispenser från föreskrifter för personal inom luftfart"/>
                    <xsd:enumeration value="04.02.03 Besluta om personliga tillstånd inom luftfartsområdet"/>
                    <xsd:enumeration value="04.02.04 Godkänna säkerhetspersonal inom luftfartsområde"/>
                    <xsd:enumeration value="04.03.01 Besluta om certifikat och behörigheter för sjömän"/>
                    <xsd:enumeration value="04.03.02 Utfärda intyg för utländska sjömän"/>
                    <xsd:enumeration value="04.03.03 Godkänna licens för forsrännare, guider och säkerhetschefer"/>
                    <xsd:enumeration value="04.03.04 Bemyndiga personer att utföra vissa typer av besiktningar"/>
                    <xsd:enumeration value="04.03.05 Besluta om lotsdispenser"/>
                    <xsd:enumeration value="04.04.01 Pröva lämplighet för körkortsinnehav"/>
                    <xsd:enumeration value="04.04.02 Utfärda /förnya förarbevis och körkort"/>
                    <xsd:enumeration value="04.04.03 Ompröva körkortsinnehav"/>
                    <xsd:enumeration value="04.04.04 Följa upp körkortsinnehav"/>
                    <xsd:enumeration value="04.04.05 Godkännna trafiksäkerhetsgranskare"/>
                    <xsd:enumeration value="04.04.06 Besluta om förartillstånd för förare från tredje land (cabotage)"/>
                    <xsd:enumeration value="04.04.07 Utfärda färdskrivarkort"/>
                    <xsd:enumeration value="04.04.08 Besluta om taxilegitimationer"/>
                    <xsd:enumeration value="04.04.09 Besluta om undantag från medicinska krav"/>
                    <xsd:enumeration value="04.04.10 Besluta om dispenser för giltighetstid vid körkortsprov"/>
                    <xsd:enumeration value="04.04.11 Godkänna personal inom förarutbildning"/>
                    <xsd:enumeration value="04.04.12 Besluta om undantag för besiktningstekniker"/>
                    <xsd:enumeration value="04.04.13 Besluta om att få provköra fordon som inte är godkända för trafik."/>
                    <xsd:enumeration value="04.04.14 Besluta om personliga undantag från trafikförordningen"/>
                    <xsd:enumeration value="04.04.15 Godkänna säkerhetssamordnare"/>
                    <xsd:enumeration value="04.04.16 Utfärda yrkeskompetensbevis"/>
                    <xsd:enumeration value="05.01.01 Besluta om tillstånd att driva järnvägsföretag"/>
                    <xsd:enumeration value="05.01.02 Besluta om tillstånd för att utföra underhåll på järnvägsfordon"/>
                    <xsd:enumeration value="05.01.03 Besluta om tillstånd för att vara utbildningsanordnare"/>
                    <xsd:enumeration value="05.01.04 Besluta om tillstånd för infrastrukturförvaltare"/>
                    <xsd:enumeration value="05.01.05 Besluta om tillstånd för spårinnehavare"/>
                    <xsd:enumeration value="05.01.06 Besluta om tillstånd för trafikutövare"/>
                    <xsd:enumeration value="05.01.07 Besluta om rätten att betraktas som museiorganisation"/>
                    <xsd:enumeration value="05.01.08 Godkänna utbildningsplaner"/>
                    <xsd:enumeration value="05.01.09 Besluta om undantag från krav på godkända utbildningsplaner"/>
                    <xsd:enumeration value="05.02.01 Certifiera flygmedicinska centrum"/>
                    <xsd:enumeration value="05.02.02 Besluta om begränsningar av tillstånd för organisationer inom luftfartsområdet"/>
                    <xsd:enumeration value="05.02.03 Besluta om organisationers tillhandahållande av marktjänster vid flygplats (markreglering)"/>
                    <xsd:enumeration value="05.02.04 Besluta om säkerhetsgodkännande för organisationer inom luftfart (luftfartsskydd, security)"/>
                    <xsd:enumeration value="05.02.05 Besluta om tillstånd att bedriva kommersiell flygtrafik"/>
                    <xsd:enumeration value="05.02.06 Besluta om tillstånd för flygbolag att transportera farligt gods"/>
                    <xsd:enumeration value="05.02.07 Besluta om tillstånd för flygtrafiktjänst"/>
                    <xsd:enumeration value="05.02.08 Besluta om tillstånd för flygplatser (inrättande och godkännande)"/>
                    <xsd:enumeration value="05.02.09 Besluta om tillstånd för luftvärdighetsorganisationer (övervaka luftfartyg)"/>
                    <xsd:enumeration value="05.02.11 Godkänna organisationer att bedriva luftfartsverksamhet"/>
                    <xsd:enumeration value="05.02.12 Godkänna nyckelpersoner i organisationer t.ex. flygchefer"/>
                    <xsd:enumeration value="05.02.13 Godkänna organisationer för konstruktion eller utformning av luftrum"/>
                    <xsd:enumeration value="05.02.14 Godkänna utbildningsanordnare och utbildningar inom luftfartsområdet"/>
                    <xsd:enumeration value="05.02.15 Godkänna organisationer att bedriva tillverkning av luftfartyg och flygmateriel"/>
                    <xsd:enumeration value="05.02.16 Godkänna verkstäder att bedriva underhåll på luftfartyg"/>
                    <xsd:enumeration value="05.02.17 Godkänna ägarens eller operatörens underhållsprogram för luftfartyg"/>
                    <xsd:enumeration value="05.02.18 Godkänna upprättande av flygplatsnät"/>
                    <xsd:enumeration value="05.02.19 Besluta om undantag från föreskrift om hinder för luftfarten"/>
                    <xsd:enumeration value="05.03.01 Bedöma kemikalier som transporteras i bulkfartyg"/>
                    <xsd:enumeration value="05.03.02 Auktorisera företag att utföra viss typ av service"/>
                    <xsd:enumeration value="05.03.03 Besluta om kustfartstillstånd (cabotage)"/>
                    <xsd:enumeration value="05.03.04 Besluta om tillstånd för rederier"/>
                    <xsd:enumeration value="05.03.05 Besluta om tillstånd för transport av farligt gods"/>
                    <xsd:enumeration value="05.03.06 Godkänna avfallshanteringsplaner för hamnar"/>
                    <xsd:enumeration value="05.03.08 Godkänna utbildningsanordnare och utbildning inom sjöfartsområdet"/>
                    <xsd:enumeration value="05.03.09 Godkänna forsränningsföretag"/>
                    <xsd:enumeration value="05.03.10 Erkänna kompetenta delegeringsmottagare"/>
                    <xsd:enumeration value="05.04.01 Besluta om klassning som yrkesmässig fordonstillverkare"/>
                    <xsd:enumeration value="05.04.02 Besluta om tillstånd att bedriva yrkesmässig trafik"/>
                    <xsd:enumeration value="05.04.04 Besluta om tillstånd att inneha saluvagnslicens"/>
                    <xsd:enumeration value="05.04.05 Besluta om tillstånd för att vara yrkesmässig importör"/>
                    <xsd:enumeration value="05.04.06 Besluta om tillstånd för att vara utbildningsanordnare inom vägtrafikområdet"/>
                    <xsd:enumeration value="05.04.07 Besluta om tillstånd för biluthyrning"/>
                    <xsd:enumeration value="05.04.08 Besluta om tillstånd för linjetrafik"/>
                    <xsd:enumeration value="05.04.09 Besluta om tillstånd för organisationer för att utföra provningar för typgodkännande (teknisk tjänst)"/>
                    <xsd:enumeration value="05.04.11 Besluta om tillstånd för taxitrafik"/>
                    <xsd:enumeration value="05.04.13 Besluta om undantag från kör- och vilotider"/>
                    <xsd:enumeration value="05.04.14 Besluta om undantag från taxitrafikförordningen"/>
                    <xsd:enumeration value="05.04.15 Besluta om undantag från yrkestrafikförordningen"/>
                    <xsd:enumeration value="05.04.16 Besluta om undantag rörande kontrollutrustning hos besiktningsorgan"/>
                    <xsd:enumeration value="05.04.17 Besluta om undantag från trafikförordningen"/>
                    <xsd:enumeration value="05.04.18 Beslut om miljöklassning av alternativa motorbränslen"/>
                    <xsd:enumeration value="05.04.19 Auktorisera organisation för amatörbyggen"/>
                    <xsd:enumeration value="05.04.20 Besluta om transporttillstånd"/>
                    <xsd:enumeration value="06.01.01 Godkänna spårfordon"/>
                    <xsd:enumeration value="06.01.02 Besluta om registrering av uppgifter rörande järnvägsfordon"/>
                    <xsd:enumeration value="06.02.01 Besluta om luftvärdighetsdirektiv för luftfartyg (tvingande åtgärd för luftvärdighet)"/>
                    <xsd:enumeration value="06.02.02 Besluta om tillfälligt flygtillstånd för luftfartyg"/>
                    <xsd:enumeration value="06.02.03 Besluta om tillstånd för luftfartyg"/>
                    <xsd:enumeration value="06.02.04 Godkänna luftfartyg"/>
                    <xsd:enumeration value="06.02.05 Besluta om undantag/dispens från föreskrifter för luftfartyg"/>
                    <xsd:enumeration value="06.03.01 Besluta om bemanning ombord på fartyg"/>
                    <xsd:enumeration value="06.03.02 Besluta om dispens från att föra skepps- och maskindagbok"/>
                    <xsd:enumeration value="06.03.03 Besluta om dispens från fartygsapotek"/>
                    <xsd:enumeration value="06.03.04 Besluta om ekvivalens för fartygsutrustning och/eller fartygskonstruktion"/>
                    <xsd:enumeration value="06.03.05 Besluta om fartygstekniska tillstånd"/>
                    <xsd:enumeration value="06.03.06 Besluta om tillstånd för radioutrustning"/>
                    <xsd:enumeration value="06.03.07 Tilldela tillverkarkod för fritidsbåtar (MIC)"/>
                    <xsd:enumeration value="06.03.08 Godkänna skyddshandlingar för fartyg (ISPS)"/>
                    <xsd:enumeration value="06.03.09 Besluta om undantag från fartygstekniska regler för fartygsutrustning och/eller fartygskonstruktion"/>
                    <xsd:enumeration value="06.03.10 Besluta om undantag från kravet på passagerarregistrering"/>
                    <xsd:enumeration value="06.03.11 Besluta om undantag från obligatorisk avlämning av avfall från fartyg i reguljär linjetrafik"/>
                    <xsd:enumeration value="06.03.12 Hantera skeppsmätning"/>
                    <xsd:enumeration value="06.03.13 Besluta om bogsertillstånd"/>
                    <xsd:enumeration value="06.03.14 Besluta om försäkringscertifikat"/>
                    <xsd:enumeration value="06.03.15 Besluta om tillstånd för bevakning ombord på fartyg"/>
                    <xsd:enumeration value="06.03.16 Besluta om dispens från prewash på fartyg"/>
                    <xsd:enumeration value="06.03.17 Besluta om läktring"/>
                    <xsd:enumeration value="06.03.18 Besluta om dispens inom sjötrafikområdet"/>
                    <xsd:enumeration value="06.04.01 Besluta om dispens för fordonets beskaffenhet och utrustning"/>
                    <xsd:enumeration value="06.04.02 Besluta om omklassning av fordon"/>
                    <xsd:enumeration value="06.04.03 Besluta om undantag från registreringsplikt"/>
                    <xsd:enumeration value="06.04.04 Besluta om undantag från taxameter"/>
                    <xsd:enumeration value="06.04.05 Besluta om undantag för fordon för tävlingsverksamhet"/>
                    <xsd:enumeration value="06.04.06 Genomföra enskilt godkännande för fordon"/>
                    <xsd:enumeration value="06.04.07 Genomföra typgodkännande av fordon, system och komponenter"/>
                    <xsd:enumeration value="06.04.08 Genomföra ursprungskontroll för fordon"/>
                    <xsd:enumeration value="06.04.09 Godkänna produkten alkolås"/>
                    <xsd:enumeration value="06.04.10 Pröva ansökan om tillfällig registrering"/>
                    <xsd:enumeration value="06.04.11 Besluta om registrering av fordons ägarförhållande"/>
                    <xsd:enumeration value="06.04.12 Besluta om registrering av fordons identitet"/>
                    <xsd:enumeration value="06.04.13 Besluta om registrering av fordons status"/>
                    <xsd:enumeration value="06.04.14 Besluta om registrering av fordons tekniska uppgifter"/>
                    <xsd:enumeration value="06.04.15 Besluta om förändrad tidpunkt för kontrollbesiktning"/>
                    <xsd:enumeration value="06.04.17 Besluta om fabrikatskod"/>
                    <xsd:enumeration value="06.04.18 Besluta om undantag från trafikförordningen för fordon"/>
                    <xsd:enumeration value="07.01.01 Godkänna infrastruktur"/>
                    <xsd:enumeration value="07.01.02 Godkännna tekniska system"/>
                    <xsd:enumeration value="07.01.03 Godkännna trafikplatsnamn"/>
                    <xsd:enumeration value="07.02.01 Besluta om luftrum"/>
                    <xsd:enumeration value="07.03.01 Besluta om tillstånd för sjösäkerhetsanordningar"/>
                    <xsd:enumeration value="07.03.02 Godkänna skyddshandlingar för hamnanläggningar (ISPS)"/>
                    <xsd:enumeration value="07.03.03 Godkänna skyddshandlingar för hamnar (ISPS)"/>
                    <xsd:enumeration value="07.04.01 Besluta om undantag från skyldighet att tillhandahålla förnybara drivmedel"/>
                    <xsd:enumeration value="07.04.02 Godkänna tunnlar"/>
                    <xsd:enumeration value="07.04.03 Besluta om undantag från säkerhetskrav i tunnlar"/>
                    <xsd:enumeration value="08.01.01 Utöva tillsyn över examinatorer vid förarprov inom järnvägsområdet"/>
                    <xsd:enumeration value="08.01.02 Utöva tillsyn över läkare och psykologer som får utföra inledande medicinska och yrkespsykologiska undersökningar samt regelbunda hälsokontroller av förare av järnvägsfordon"/>
                    <xsd:enumeration value="08.02.01 Utöva tillsyn över verksamma inom luftfartsområdet"/>
                    <xsd:enumeration value="08.03.01 Utöva tillsyn över sjöbefäl"/>
                    <xsd:enumeration value="08.03.02 Utöva tillsyn över guider, chefer och utbildare inom forsränning"/>
                    <xsd:enumeration value="08.04.01 Utöva tillsyn över examinatorer vid förarprov inom vägtrafikområdet"/>
                    <xsd:enumeration value="08.04.02 Utöva tillsyn över personal inom förarutbildning"/>
                    <xsd:enumeration value="08.04.03 Utöva tillsyn över trafiksäkerhetsgranskare"/>
                    <xsd:enumeration value="08.04.05 Utöva tillsyn över taxiförarlegitimation"/>
                    <xsd:enumeration value="09.01.01 Utöva revision (tillsyn) över järnvägsföretag"/>
                    <xsd:enumeration value="09.01.02 Utöva säkerhets- och marknadstillsyn över infrastrukturförvaltare"/>
                    <xsd:enumeration value="09.01.03 Utöva tillsyn över regionala kollektivtrafikmyndigheter samt kollektivtrafikföretag"/>
                    <xsd:enumeration value="09.01.04 Utöva tillsyn över farligt gods som transporteras på järnväg"/>
                    <xsd:enumeration value="09.01.05 Utöva tillsyn över utbildningsanordnare inom järnvägsområdet"/>
                    <xsd:enumeration value="09.02.01 Genomföra kontroll av luftfartsskydd på flygplatser"/>
                    <xsd:enumeration value="09.02.02 Utöva ekonomisk tillsyn"/>
                    <xsd:enumeration value="09.02.03 Utöva tillsyn över tillverkningsorganisationer"/>
                    <xsd:enumeration value="09.02.04 Utöva tillsyn över flygmedicinska centrum"/>
                    <xsd:enumeration value="09.02.05 Utöva tillsyn över flygplatsernas tillämpning av regelverk för funktionshindrade passagerares rättigheter (facilitation)"/>
                    <xsd:enumeration value="09.02.06 Utöva tillsyn över flygtrafiktjänst"/>
                    <xsd:enumeration value="09.02.07 Utöva tillsyn över operativa licenser/kommersiell flygtrafik"/>
                    <xsd:enumeration value="09.02.08 Utöva tillsyn över organisationers luftfartsskyd (security)"/>
                    <xsd:enumeration value="09.02.09 Utöva tillsyn över organisationers tillämpning av regelverket inom luftfart (flygbolag, flygtrafiktjänst, verkstäder mfl)"/>
                    <xsd:enumeration value="09.02.10 Utöva tillsyn över verkstäder som bedriver underhåll på luftfartyg"/>
                    <xsd:enumeration value="09.02.11 Utöva tillsyn över utbildningsanordnare inom luftfartsområdet"/>
                    <xsd:enumeration value="09.02.12 Utöva tillsyn över flygbolag som transporterar farligt gods"/>
                    <xsd:enumeration value="09.02.13 Utöva tillsyn över flygräddningstjänst"/>
                    <xsd:enumeration value="09.02.14 Utöva tillsyn över markering av föremål som kan utgöra fara för luftfarten"/>
                    <xsd:enumeration value="09.02.15 Utöva tillsyn över luftvärdighetsorganisationer"/>
                    <xsd:enumeration value="09.03.01 Utöva tillsyn över mottagningsanläggningar för fartygsavfall"/>
                    <xsd:enumeration value="09.03.02 Utöva tillsyn över rederier"/>
                    <xsd:enumeration value="09.03.03 Utföra marknadskontroll över organisationer"/>
                    <xsd:enumeration value="09.03.04 Utöva tillsyn över regionala kollektivtrafikmyndigheter samt kollektivtrafikföretag"/>
                    <xsd:enumeration value="09.03.05 Utöva tillsyn över utbildningsanordnare inom sjöfartsområdet"/>
                    <xsd:enumeration value="09.03.06 Utöva tillsyn över auktoriserade företag"/>
                    <xsd:enumeration value="09.03.07 Utöva tillsyn över forsränningsföretag"/>
                    <xsd:enumeration value="09.03.08 Utöva tillsyn över sjöräddningstjänst"/>
                    <xsd:enumeration value="09.03.09 Utöva tillsyn över delegerad verksamhets tillämpning av regelverk för fartyg"/>
                    <xsd:enumeration value="09.04.01 Inspektera arrangörer av rallybilsbesiktning"/>
                    <xsd:enumeration value="09.04.02 Utöva revision (tillsyn) av fordonstillverkare"/>
                    <xsd:enumeration value="09.04.03 Genomföra fortlöpande kontroll av fordon, system och komponenter"/>
                    <xsd:enumeration value="09.04.04 Utöva tillsyn av organisationer inom förarutbildning"/>
                    <xsd:enumeration value="09.04.05 Utöva tillsyn över regionala kollektivtrafikmyndigheter samt kollektivtrafikföretag"/>
                    <xsd:enumeration value="09.04.06 Utöva tillsyn över ackrediterade besiktningsorgan"/>
                    <xsd:enumeration value="09.04.07 Utöva tillsyn över företag med tillstånd för yrkesmässig trafik"/>
                    <xsd:enumeration value="09.04.08 Utöva tillsyn över kör- och vilotider"/>
                    <xsd:enumeration value="09.04.09 Utöva tillsyn över tillverkare av färdskrivare"/>
                    <xsd:enumeration value="09.04.10 Utöva tillsyn över utbildningsanordnare inom vägtrafikområdet"/>
                    <xsd:enumeration value="09.04.11 Utföra marknadskontroll av bränsle"/>
                    <xsd:enumeration value="09.04.12 Utöva tillsyn av system för återföring av bensinångor"/>
                    <xsd:enumeration value="10.01.01 Utöva rampinspektioner av luftfartyg från tredje land"/>
                    <xsd:enumeration value="10.01.02 Utöva tillsyn över luftfartygets luftvärdighet"/>
                    <xsd:enumeration value="10.02.01 Besluta om nyttjandeförbud"/>
                    <xsd:enumeration value="10.02.02 Besluta om tillträdesförbud"/>
                    <xsd:enumeration value="10.02.03 Utöva tillsyn över skyddshandlingar för fartyg (ISPS)"/>
                    <xsd:enumeration value="10.02.04 Utreda återkallning av produkter inom sjöfartsområdet"/>
                    <xsd:enumeration value="10.02.05 Utföra marknadskontroll av fritidsbåtar och marinutrustning"/>
                    <xsd:enumeration value="10.02.06 Utöva tillsyn över arbetsmiljö ombord på fartyg"/>
                    <xsd:enumeration value="10.02.07 Utöva tillsyn över svävare"/>
                    <xsd:enumeration value="10.02.08 Utöva tillsyn över fartygs tillämpning av regelverket"/>
                    <xsd:enumeration value="10.02.09 Utöva tillsyn över bevakning ombord på fartyg."/>
                    <xsd:enumeration value="10.03.01 Utreda återkallning av produkter inom vägtrafikområdet (produktsäkerhet)"/>
                    <xsd:enumeration value="10.03.02 Begäran om inställelse av fordon för registreringsbesiktning"/>
                    <xsd:enumeration value="10.03.03 Utföra marknadskontroll inom vägtrafikområdet"/>
                    <xsd:enumeration value="11.01.01 Utöva säkerhetstillsyn över drift av  järnväg, tunnelbana och spårväg"/>
                    <xsd:enumeration value="11.01.02 Utöva säkerhetstillsyn över drift av spåranläggning eller trafikledning (tunnelbana, spårväg)"/>
                    <xsd:enumeration value="11.02.01 Utöva regelbunden tillsyn (vk) över flygplatser"/>
                    <xsd:enumeration value="11.03.01 Utöva tillsyn över hamnars mottagningsanläggningar för avfall"/>
                    <xsd:enumeration value="11.03.02 Utöva tillsyn över skyddshandlingar för hamnanläggningar (ISPS)"/>
                    <xsd:enumeration value="11.03.03 Utöva tillsyn över skyddshandlingar för hamnar (ISPS)"/>
                    <xsd:enumeration value="11.04.01 Utföra revision (tillsyn) av tunnlar"/>
                    <xsd:enumeration value="11.04.02 Utöva tillsyn över vägar inom TEN-T-nätet"/>
                    <xsd:enumeration value="11.04.03 Utöva tillsyn över trafikövningsplats inom vägtrafikområdet"/>
                    <xsd:enumeration value="12.01.01 Föra register över infrastruktur inom järnvägsområdet"/>
                    <xsd:enumeration value="12.01.02 Föra register över järnvägsbehörigheter"/>
                    <xsd:enumeration value="12.01.03 Föra register över järnvägsfordon"/>
                    <xsd:enumeration value="12.01.04 Föra register över järnvägsföretag"/>
                    <xsd:enumeration value="12.01.05 Föra register över järnvägstillstånd"/>
                    <xsd:enumeration value="12.01.06 Föra register över medicinska dispenser inom järnvägsmarknaden"/>
                    <xsd:enumeration value="12.01.07 Föra register över olyckor och tillbud inom järnvägsområdet"/>
                    <xsd:enumeration value="12.01.08 Föra register över tillsyn inom järnvägsmarknaden"/>
                    <xsd:enumeration value="12.02.01 Föra register över behörigheter inom luftfartsområdet"/>
                    <xsd:enumeration value="12.02.02 Föra register över flygorganisationers  tillstånd"/>
                    <xsd:enumeration value="12.02.03 Föra register över luftfartyg"/>
                    <xsd:enumeration value="12.02.04 Föra register över olyckor och tillbud inom civil luftfart"/>
                    <xsd:enumeration value="12.03.01 Föra register över behörigheter inom sjöfartsområdet"/>
                    <xsd:enumeration value="12.03.02 Föra register över fartyg"/>
                    <xsd:enumeration value="12.03.03 Föra register över mönstringstider inom sjöfartsområdet"/>
                    <xsd:enumeration value="12.03.04 Föra register över olyckor och tillbud inom sjöfartsområdet"/>
                    <xsd:enumeration value="12.03.05 Föra register över tillsyn inom sjöfartsområdet"/>
                    <xsd:enumeration value="12.03.06 Föra register över tillverkarkod för båtar (MIC)"/>
                    <xsd:enumeration value="12.03.07 Föra register över utbildningar och utbildningsanordnare"/>
                    <xsd:enumeration value="12.04.01 Föra register över godkända utbildningsanordnare och utbildare"/>
                    <xsd:enumeration value="12.04.02 Föra register över trafikolyckor"/>
                    <xsd:enumeration value="12.04.03 Föra register över lokala trafikföreskrifter"/>
                    <xsd:enumeration value="12.04.04 Föra register över fordon och fordonsägare"/>
                    <xsd:enumeration value="12.04.05 Föra register över förarbehörigheter"/>
                    <xsd:enumeration value="12.04.06 Föra register över personer och företag som bedriver fordonsrelaterad verksamhet"/>
                    <xsd:enumeration value="12.04.07 Föra register för att definiera avgiftsuttag"/>
                    <xsd:enumeration value="12.05.01 Besluta om tillgång till att läsa information i TS databaser"/>
                    <xsd:enumeration value="12.05.02 Besluta om tillgång till att läsa information i TS databaser"/>
                    <xsd:enumeration value="12.05.03 Besluta om tillgång till att registrera information i TS databaser"/>
                    <xsd:enumeration value="12.06.01 Administrera statistiska uttag"/>
                    <xsd:enumeration value="13.01 Sälja uppgifter ur vägtrafikregistret (VTR)"/>
                    <xsd:enumeration value="14.01 Samverka inom Sverige"/>
                    <xsd:enumeration value="14.02 Arbeta internationellt inom Norden"/>
                    <xsd:enumeration value="14.03 Arbeta internationellt inom EU"/>
                    <xsd:enumeration value="14.04 Arbeta internationellt utanför EU"/>
                    <xsd:enumeration value="15.01 Övervaka fordonbesiktningsmarknaden"/>
                    <xsd:enumeration value="15.02 Övervaka järnvägsmarknaden"/>
                    <xsd:enumeration value="15.03 Övervaka utbildningsmarknad inom järnvägsområdet"/>
                    <xsd:enumeration value="15.04 Övervaka kollektivtrafikmarknaden"/>
                    <xsd:enumeration value="15.05 Övervaka luftfartsmarknaden"/>
                    <xsd:enumeration value="15.06 Övervaka luftfartsmarknaden"/>
                    <xsd:enumeration value="15.07 Övervaka beställningstrafik med buss"/>
                    <xsd:enumeration value="15.08 Övervaka sjöfartsmarknaden"/>
                    <xsd:enumeration value="16.01 Utreda olyckor och tillbud inom järnvägsområdet"/>
                    <xsd:enumeration value="16.02 Utreda olyckor och tillbud inom luftfartsområdet"/>
                    <xsd:enumeration value="16.03 Utreda olyckor och tillbud inom sjöfartsområdet"/>
                    <xsd:enumeration value="16.04 Bearbeta information kring olyckor och tillbud inom vägtrafikområdet"/>
                    <xsd:enumeration value="17.01 Föra register över inskrivna rättigheter i luftfartyg"/>
                    <xsd:enumeration value="17.02 Föra register över inskrivna rättigheter i skepp"/>
                    <xsd:enumeration value="17.03 Besluta om dödande av förkomna handlingar"/>
                    <xsd:enumeration value="18.01.01 Konstruera prov inom järnvägsområdet"/>
                    <xsd:enumeration value="18.01.02 Konstruera prov inom luftfartsområdet"/>
                    <xsd:enumeration value="18.01.03 Konstruera prov inom vägtrafikområdet"/>
                    <xsd:enumeration value="18.02.01 Följa upp provreslutat inom järnvägsområdet"/>
                    <xsd:enumeration value="18.02.02 Följa upp provreslutat inom luftfartsområdet"/>
                    <xsd:enumeration value="18.02.03 Följa upp provreslutat inom vägtrafikområdet"/>
                    <xsd:enumeration value="19.01 Tillverka förarbevis för framförande av järnvägsfordon"/>
                    <xsd:enumeration value="19.02 Tillverka plastkort för tjänstgöring i inre fart"/>
                    <xsd:enumeration value="19.03 Tillverka sjöfartsböcker"/>
                    <xsd:enumeration value="19.04 Tillverka ADR-intyg"/>
                    <xsd:enumeration value="19.05 Tillverka färdskrivarkort"/>
                    <xsd:enumeration value="19.06 Tillverka förarbevis för moped, terränghjuling, snöskoter"/>
                    <xsd:enumeration value="19.07 Tillverka körkort"/>
                    <xsd:enumeration value="19.08 Tillverka taxilegitimation"/>
                    <xsd:enumeration value="19.09 Tillverka yrkeskomptensbevis"/>
                    <xsd:enumeration value="20.01.01 Administrera infrastrukturavgift"/>
                    <xsd:enumeration value="20.01.02 Administrera fordonsskatt"/>
                    <xsd:enumeration value="20.01.03 Administrera felparkeringsavgift"/>
                    <xsd:enumeration value="20.01.04 Administrera saluvagnskatt"/>
                    <xsd:enumeration value="20.01.05 Administrera trängselskatt"/>
                    <xsd:enumeration value="20.01.06 Administrera vägavgift"/>
                    <xsd:enumeration value="20.02.01 Administrera registerhållningsvgifter"/>
                    <xsd:enumeration value="20.02.02 Administrera tillsynsavgifter"/>
                    <xsd:enumeration value="20.02.03 Administrera ansökningsavgifter för tillstånd"/>
                    <xsd:enumeration value="21.01 Betala ut supermiljöbilspremie"/>
                    <xsd:enumeration value="22.01 Pröva tvister mellan järnvägsföretag och infrastrukturförvaltare"/>
                    <xsd:enumeration value="22.02 Överpröva registreringsbesiktning"/>
                    <xsd:enumeration value="22.03 Överpröva beslut om flygplatsavgift för flygplatser med fler än fem miljoner passagerare"/>
                    <xsd:enumeration value="22.04 Överpröva länsstyrelsens beslut"/>
                    <xsd:enumeration value="22.05 Överpröva flygläkares beslut"/>
                    <xsd:enumeration value="22.06 Pröva tvister mellan järnvägsföretag och tjänsteleverantörer"/>
                    <xsd:enumeration value="23.01 Utreda överträdelser inom luftfartsområdet"/>
                    <xsd:enumeration value="23.02 Utreda överträdelser inom sjöfartområdet"/>
                    <xsd:enumeration value="23.03 Utreda överträdelser inom järnvägsområdet"/>
                    <xsd:enumeration value="24.01 Följa upp trafiksäkerhetskrav och miljökrav på myndigheters bilar och bilresor"/>
                  </xsd:restriction>
                </xsd:simpleType>
              </xsd:element>
            </xsd:sequence>
          </xsd:extension>
        </xsd:complexContent>
      </xsd:complexType>
    </xsd:element>
    <xsd:element name="DLCPolicyLabelValue" ma:index="22" nillable="true" ma:displayName="Etikett" ma:description="Lagrar aktuellt värde för etiketten." ma:internalName="DLCPolicyLabelValue" ma:readOnly="true">
      <xsd:simpleType>
        <xsd:restriction base="dms:Note">
          <xsd:maxLength value="255"/>
        </xsd:restriction>
      </xsd:simpleType>
    </xsd:element>
    <xsd:element name="DLCPolicyLabelClientValue" ma:index="23" nillable="true" ma:displayName="Värde för klientetikett" ma:description="Lagrar det senast beräknade etikettvärdet på klienten." ma:hidden="true" ma:internalName="DLCPolicyLabelClientValue" ma:readOnly="false">
      <xsd:simpleType>
        <xsd:restriction base="dms:Note"/>
      </xsd:simpleType>
    </xsd:element>
    <xsd:element name="DLCPolicyLabelLock" ma:index="24" nillable="true" ma:displayName="Låst etikett" ma:description="Indikerar om etiketten bör uppdateras när objektegenskaper ändras." ma:hidden="true" ma:internalName="DLCPolicyLabelLock"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64b685-1559-4808-a3bd-9f5af0042648" elementFormDefault="qualified">
    <xsd:import namespace="http://schemas.microsoft.com/office/2006/documentManagement/types"/>
    <xsd:import namespace="http://schemas.microsoft.com/office/infopath/2007/PartnerControls"/>
    <xsd:element name="_dlc_DocId" ma:index="15" nillable="true" ma:displayName="Dokument-ID-värde" ma:description="Värdet för dokument-ID som tilldelats till det här objektet." ma:internalName="_dlc_DocId" ma:readOnly="true">
      <xsd:simpleType>
        <xsd:restriction base="dms:Text"/>
      </xsd:simpleType>
    </xsd:element>
    <xsd:element name="_dlc_DocIdUrl" ma:index="16" nillable="true" ma:displayName="Dokument-ID" ma:description="Permanent länk till det här dokumente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Spara ID" ma:description="Behåll ID vid tillägg."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Innehållstyp"/>
        <xsd:element ref="dc:title" minOccurs="0" maxOccurs="1" ma:index="2"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lassificering xmlns="7007fcf4-ee00-4f19-b0c7-7d6508232e42">
      <Value>Processövergripande</Value>
    </Klassificering>
    <Beskrivning xmlns="7007fcf4-ee00-4f19-b0c7-7d6508232e42" xsi:nil="true"/>
    <Spr_x00e5_kgranskad xmlns="7007fcf4-ee00-4f19-b0c7-7d6508232e42">(Ej angivet)</Spr_x00e5_kgranskad>
    <_dlc_DocId xmlns="4464b685-1559-4808-a3bd-9f5af0042648">DOKID-2431-374</_dlc_DocId>
    <Version_x0020_av_x0020_Word_x002f_uniForm xmlns="7007fcf4-ee00-4f19-b0c7-7d6508232e42">Office 2016</Version_x0020_av_x0020_Word_x002f_uniForm>
    <Spr_x00e5_k xmlns="7007fcf4-ee00-4f19-b0c7-7d6508232e42">Engelska</Spr_x00e5_k>
    <Best_x00e4_llare xmlns="7007fcf4-ee00-4f19-b0c7-7d6508232e42">
      <UserInfo>
        <DisplayName/>
        <AccountId xsi:nil="true"/>
        <AccountType/>
      </UserInfo>
    </Best_x00e4_llare>
    <DLCPolicyLabelClientValue xmlns="7007fcf4-ee00-4f19-b0c7-7d6508232e42" xsi:nil="true"/>
    <Migrerad_x0020_av xmlns="7007fcf4-ee00-4f19-b0c7-7d6508232e42">
      <UserInfo>
        <DisplayName>AB Consensis</DisplayName>
        <AccountId>4203</AccountId>
        <AccountType/>
      </UserInfo>
    </Migrerad_x0020_av>
    <_dlc_DocIdUrl xmlns="4464b685-1559-4808-a3bd-9f5af0042648">
      <Url>http://tsportal2010.ia.tsnet.se/ts/arbetsrum/grupper/blanketterochmallar/uniFormX/_layouts/DocIdRedir.aspx?ID=DOKID-2431-374</Url>
      <Description>DOKID-2431-374</Description>
    </_dlc_DocIdUrl>
    <Mall_x002d__x002f_blankettnr_x003a_ xmlns="7007fcf4-ee00-4f19-b0c7-7d6508232e42">TS9000E</Mall_x002d__x002f_blankettnr_x003a_>
    <Grundmall xmlns="7007fcf4-ee00-4f19-b0c7-7d6508232e42">Grundmall</Grundmall>
    <DLCPolicyLabelLock xmlns="7007fcf4-ee00-4f19-b0c7-7d6508232e42" xsi:nil="true"/>
    <_x00c4_gare xmlns="7007fcf4-ee00-4f19-b0c7-7d6508232e42">Dokument och arkiv</_x00c4_gare>
    <Godk_x00e4_nd_x0020_av xmlns="7007fcf4-ee00-4f19-b0c7-7d6508232e42">Katarina Eriksson</Godk_x00e4_nd_x0020_av>
    <DLCPolicyLabelValue xmlns="7007fcf4-ee00-4f19-b0c7-7d6508232e42">2.0</DLCPolicyLabelVal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A584A37-756A-41AA-A67B-FFC00DBF0921}">
  <ds:schemaRefs>
    <ds:schemaRef ds:uri="http://schemas.microsoft.com/sharepoint/v3/contenttype/forms"/>
  </ds:schemaRefs>
</ds:datastoreItem>
</file>

<file path=customXml/itemProps2.xml><?xml version="1.0" encoding="utf-8"?>
<ds:datastoreItem xmlns:ds="http://schemas.openxmlformats.org/officeDocument/2006/customXml" ds:itemID="{700CD571-67C5-436C-B413-88944C9F91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07fcf4-ee00-4f19-b0c7-7d6508232e42"/>
    <ds:schemaRef ds:uri="4464b685-1559-4808-a3bd-9f5af00426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1B33CE-8711-4E18-9E08-D3CD8CF3C40B}">
  <ds:schemaRefs>
    <ds:schemaRef ds:uri="http://schemas.microsoft.com/office/2006/metadata/properties"/>
    <ds:schemaRef ds:uri="4464b685-1559-4808-a3bd-9f5af0042648"/>
    <ds:schemaRef ds:uri="http://schemas.microsoft.com/office/infopath/2007/PartnerControls"/>
    <ds:schemaRef ds:uri="http://schemas.microsoft.com/office/2006/documentManagement/types"/>
    <ds:schemaRef ds:uri="http://purl.org/dc/terms/"/>
    <ds:schemaRef ds:uri="http://purl.org/dc/dcmitype/"/>
    <ds:schemaRef ds:uri="7007fcf4-ee00-4f19-b0c7-7d6508232e42"/>
    <ds:schemaRef ds:uri="http://purl.org/dc/elements/1.1/"/>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9C313C0-F085-4A50-844C-7CA0D3EC651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TS_engelsk</Template>
  <TotalTime>3788</TotalTime>
  <Words>753</Words>
  <Application>Microsoft Office PowerPoint</Application>
  <PresentationFormat>On-screen Show (16:9)</PresentationFormat>
  <Paragraphs>129</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ＭＳ Ｐゴシック</vt:lpstr>
      <vt:lpstr>Arial</vt:lpstr>
      <vt:lpstr>Calibri</vt:lpstr>
      <vt:lpstr>Times New Roman</vt:lpstr>
      <vt:lpstr>TS_mall</vt:lpstr>
      <vt:lpstr>Securing of children in buses and coaches</vt:lpstr>
      <vt:lpstr>Bus accidents fatal for passengers </vt:lpstr>
      <vt:lpstr>Comments on fatal accidents</vt:lpstr>
      <vt:lpstr>Statistics from STRADA</vt:lpstr>
      <vt:lpstr>Statistics from STRADA</vt:lpstr>
      <vt:lpstr>Statistics from STRADA</vt:lpstr>
      <vt:lpstr>Fatal accident per passenger-kilometres</vt:lpstr>
      <vt:lpstr>Regulation regarding children in buses</vt:lpstr>
      <vt:lpstr>Regarding children &lt;3 years of age</vt:lpstr>
      <vt:lpstr>Regarding use of seat belt</vt:lpstr>
      <vt:lpstr>Proposal on strategy and steps forward</vt:lpstr>
      <vt:lpstr>Thank you for your attention!</vt:lpstr>
    </vt:vector>
  </TitlesOfParts>
  <Company>Transportstyrelsen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of children in buses and coaches</dc:title>
  <dc:creator>Ståhl Robert</dc:creator>
  <dc:description>TS9000E, v2.0, 2017-01-04</dc:description>
  <cp:lastModifiedBy>Edoardo Gianotti</cp:lastModifiedBy>
  <cp:revision>153</cp:revision>
  <dcterms:created xsi:type="dcterms:W3CDTF">2018-10-04T10:55:20Z</dcterms:created>
  <dcterms:modified xsi:type="dcterms:W3CDTF">2019-05-14T07:05:22Z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0x010100A100667BA27F854289E638335D004B9A</vt:lpwstr>
  </property>
  <property fmtid="{D5CDD505-2E9C-101B-9397-08002B2CF9AE}" pid="3" name="_dlc_DocIdItemGuid">
    <vt:lpwstr>0c0fc3e0-5784-4341-8493-47649e39d12d</vt:lpwstr>
  </property>
</Properties>
</file>