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83" r:id="rId5"/>
    <p:sldId id="285" r:id="rId6"/>
    <p:sldId id="286" r:id="rId7"/>
    <p:sldId id="287" r:id="rId8"/>
    <p:sldId id="261" r:id="rId9"/>
    <p:sldId id="288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76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90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24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1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18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86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88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16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6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9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FB05-7732-445A-A37B-D1573DFFCA58}" type="datetimeFigureOut">
              <a:rPr kumimoji="1" lang="ja-JP" altLang="en-US" smtClean="0"/>
              <a:t>2018/12/12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B23D-A3E3-4045-A274-3AD5EC4DD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6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76825" y="273050"/>
            <a:ext cx="39337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ja-JP" dirty="0"/>
              <a:t>Informal document</a:t>
            </a:r>
            <a:r>
              <a:rPr lang="en-GB" altLang="ja-JP"/>
              <a:t>: </a:t>
            </a:r>
            <a:r>
              <a:rPr lang="en-GB" altLang="ja-JP" b="1"/>
              <a:t>GRSP-64-37</a:t>
            </a:r>
            <a:endParaRPr lang="en-GB" altLang="ja-JP" b="1" dirty="0"/>
          </a:p>
          <a:p>
            <a:pPr eaLnBrk="1" hangingPunct="1"/>
            <a:r>
              <a:rPr lang="en-GB" altLang="ja-JP" dirty="0"/>
              <a:t>(64th GRSP, 11 - 14December 2018,</a:t>
            </a:r>
          </a:p>
          <a:p>
            <a:pPr eaLnBrk="1" hangingPunct="1"/>
            <a:r>
              <a:rPr lang="en-GB" altLang="ja-JP" dirty="0"/>
              <a:t>agenda item 9)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031422" y="1660253"/>
            <a:ext cx="72009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Revision of UNR17</a:t>
            </a:r>
          </a:p>
          <a:p>
            <a:pPr algn="ctr" eaLnBrk="1" hangingPunct="1"/>
            <a:endParaRPr lang="en-GB" altLang="ja-JP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GB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Document</a:t>
            </a:r>
          </a:p>
          <a:p>
            <a:pPr algn="ctr" eaLnBrk="1" hangingPunct="1"/>
            <a:r>
              <a:rPr lang="en-GB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ECE/TRANS/WP.29/GRSP/2018/34</a:t>
            </a:r>
          </a:p>
          <a:p>
            <a:pPr algn="ctr" eaLnBrk="1" hangingPunct="1"/>
            <a:endParaRPr lang="en-GB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Alignment to GTR No. 7 head restraints</a:t>
            </a:r>
            <a:r>
              <a:rPr lang="en-GB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GB" altLang="ja-JP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GB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2018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37501" y="140637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ja-JP" sz="1400" dirty="0"/>
              <a:t>Submitted by the expert from Japan and </a:t>
            </a:r>
          </a:p>
          <a:p>
            <a:pPr eaLnBrk="1" hangingPunct="1"/>
            <a:r>
              <a:rPr lang="en-GB" altLang="ja-JP" sz="1400" dirty="0"/>
              <a:t>European Commission</a:t>
            </a:r>
          </a:p>
        </p:txBody>
      </p:sp>
    </p:spTree>
    <p:extLst>
      <p:ext uri="{BB962C8B-B14F-4D97-AF65-F5344CB8AC3E}">
        <p14:creationId xmlns:p14="http://schemas.microsoft.com/office/powerpoint/2010/main" val="305607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kumimoji="0" lang="en-GB" altLang="ja-JP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2738" y="1143000"/>
            <a:ext cx="815775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alignment to GTR No. 7 head restraints.</a:t>
            </a:r>
            <a:r>
              <a:rPr lang="en-GB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58</a:t>
            </a:r>
            <a:r>
              <a:rPr lang="en-US" altLang="ja-JP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GRSP on December 2015,submitted an informal document for Draft amendment of UNR17(GRSP-58-28Rev.1), That is transpose amendment of GTR7 ph2 (GRSP-58-26) into UNR17 series 08, It was waiting discussion at next GRSP. </a:t>
            </a:r>
          </a:p>
          <a:p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GTR7 ph2 could not be finalized.  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could not have a discussion for amendment of  UNR17.</a:t>
            </a:r>
          </a:p>
          <a:p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submitted an formal document Draft amendment of UNR17 for 64</a:t>
            </a:r>
            <a:r>
              <a:rPr lang="en-US" altLang="ja-JP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session of  GRSP, that is transpose from amendment of GTR7 ph2 (ECE/TRANS/GRSP/2018/27) into latest document for UNR17(ECE/TRANS/WP.29/2018/142).</a:t>
            </a:r>
          </a:p>
          <a:p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※Not yet transpose from GRSP-63-24.   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171077" y="6152634"/>
            <a:ext cx="6499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first official document for alignment to GTR No. 7.</a:t>
            </a:r>
            <a:endParaRPr lang="en-GB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7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kumimoji="0" lang="en-GB" altLang="ja-JP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UNR17 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9518" y="1043121"/>
            <a:ext cx="706695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concept of transpose from GTR7 to UNR17</a:t>
            </a:r>
          </a:p>
          <a:p>
            <a:endParaRPr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maintaining the current technical standards of UNR 17, 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add a new standard of GTR 7.</a:t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reduced special exception rule of GTR 7 does not apply.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06730" y="6913490"/>
            <a:ext cx="70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Static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06730" y="7648249"/>
            <a:ext cx="8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Height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930503"/>
              </p:ext>
            </p:extLst>
          </p:nvPr>
        </p:nvGraphicFramePr>
        <p:xfrm>
          <a:off x="187333" y="2918606"/>
          <a:ext cx="8769334" cy="3586698"/>
        </p:xfrm>
        <a:graphic>
          <a:graphicData uri="http://schemas.openxmlformats.org/drawingml/2006/table">
            <a:tbl>
              <a:tblPr/>
              <a:tblGrid>
                <a:gridCol w="1489168">
                  <a:extLst>
                    <a:ext uri="{9D8B030D-6E8A-4147-A177-3AD203B41FA5}">
                      <a16:colId xmlns:a16="http://schemas.microsoft.com/office/drawing/2014/main" val="2619200528"/>
                    </a:ext>
                  </a:extLst>
                </a:gridCol>
                <a:gridCol w="3640083">
                  <a:extLst>
                    <a:ext uri="{9D8B030D-6E8A-4147-A177-3AD203B41FA5}">
                      <a16:colId xmlns:a16="http://schemas.microsoft.com/office/drawing/2014/main" val="2728841821"/>
                    </a:ext>
                  </a:extLst>
                </a:gridCol>
                <a:gridCol w="3640083">
                  <a:extLst>
                    <a:ext uri="{9D8B030D-6E8A-4147-A177-3AD203B41FA5}">
                      <a16:colId xmlns:a16="http://schemas.microsoft.com/office/drawing/2014/main" val="2112209555"/>
                    </a:ext>
                  </a:extLst>
                </a:gridCol>
              </a:tblGrid>
              <a:tr h="290459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GTR ph2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UNR17 10series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936134"/>
                  </a:ext>
                </a:extLst>
              </a:tr>
              <a:tr h="162570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Height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Head restraint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less than 830mm in at least on position….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foot note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contracting party may opt for a lower value   in its domestic legislation if it decides that</a:t>
                      </a:r>
                      <a:r>
                        <a:rPr kumimoji="1" lang="en-US" altLang="ja-JP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such value in appropriate.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less than 830mm in at least on position….</a:t>
                      </a:r>
                    </a:p>
                    <a:p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578645"/>
                  </a:ext>
                </a:extLst>
              </a:tr>
              <a:tr h="162570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Dynamic performance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Based on a determination by each Contracting Party or regional economic integration organization, either a Hybrid III 50th percentile male dummy   or a </a:t>
                      </a:r>
                      <a:r>
                        <a:rPr kumimoji="1" lang="en-US" altLang="ja-JP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BioRID</a:t>
                      </a: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 50th percentile male dummy shall be used to determine compliance.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BioRID</a:t>
                      </a: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 50th percentile male dummy 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83755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5680478" y="4326832"/>
            <a:ext cx="299325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accent5"/>
                </a:solidFill>
              </a:rPr>
              <a:t>No reduced special exception </a:t>
            </a:r>
            <a:endParaRPr lang="ja-JP" altLang="en-US" dirty="0">
              <a:solidFill>
                <a:schemeClr val="accent5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519441" y="5701528"/>
            <a:ext cx="322556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evaluation of cervical </a:t>
            </a:r>
          </a:p>
          <a:p>
            <a:r>
              <a:rPr lang="en-US" altLang="ja-JP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injury value only with </a:t>
            </a:r>
            <a:r>
              <a:rPr lang="en-US" altLang="ja-JP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BioRIDⅡ</a:t>
            </a:r>
            <a:r>
              <a:rPr lang="en-US" altLang="ja-JP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ja-JP" altLang="en-US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kumimoji="0" lang="en-GB" altLang="ja-JP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UNR17 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3364" y="1012370"/>
            <a:ext cx="71061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of draft amendment UNR17 series 10</a:t>
            </a:r>
          </a:p>
          <a:p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point of UNR17 series 10.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098660"/>
              </p:ext>
            </p:extLst>
          </p:nvPr>
        </p:nvGraphicFramePr>
        <p:xfrm>
          <a:off x="248194" y="2168433"/>
          <a:ext cx="8725989" cy="3533030"/>
        </p:xfrm>
        <a:graphic>
          <a:graphicData uri="http://schemas.openxmlformats.org/drawingml/2006/table">
            <a:tbl>
              <a:tblPr/>
              <a:tblGrid>
                <a:gridCol w="1528355">
                  <a:extLst>
                    <a:ext uri="{9D8B030D-6E8A-4147-A177-3AD203B41FA5}">
                      <a16:colId xmlns:a16="http://schemas.microsoft.com/office/drawing/2014/main" val="1145803682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154694135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val="1304225091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val="2686421912"/>
                    </a:ext>
                  </a:extLst>
                </a:gridCol>
              </a:tblGrid>
              <a:tr h="363110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UNR17 series 08 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</a:t>
                      </a:r>
                    </a:p>
                    <a:p>
                      <a:pPr algn="ctr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UNR17 series 10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342456"/>
                  </a:ext>
                </a:extLst>
              </a:tr>
              <a:tr h="209006">
                <a:tc rowSpan="6"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Height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 </a:t>
                      </a:r>
                    </a:p>
                    <a:p>
                      <a:pPr algn="l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head restraint</a:t>
                      </a:r>
                    </a:p>
                    <a:p>
                      <a:pPr algn="l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(more than)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Measurement procedure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H-point method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R-point method</a:t>
                      </a:r>
                      <a:endParaRPr kumimoji="1" lang="ja-JP" alt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65162"/>
                  </a:ext>
                </a:extLst>
              </a:tr>
              <a:tr h="2090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Highest position(front)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800</a:t>
                      </a:r>
                      <a:r>
                        <a:rPr kumimoji="1" lang="ja-JP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</a:t>
                      </a:r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 </a:t>
                      </a:r>
                      <a:r>
                        <a:rPr kumimoji="1"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(outboard)</a:t>
                      </a:r>
                      <a:endParaRPr kumimoji="1" lang="ja-JP" alt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949952"/>
                  </a:ext>
                </a:extLst>
              </a:tr>
              <a:tr h="2090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Highest position(other)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r>
                        <a:rPr kumimoji="1" lang="ja-JP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applicable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560745"/>
                  </a:ext>
                </a:extLst>
              </a:tr>
              <a:tr h="2220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Lowest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position(front 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r>
                        <a:rPr kumimoji="1" lang="ja-JP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844423"/>
                  </a:ext>
                </a:extLst>
              </a:tr>
              <a:tr h="22206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Lowest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position(other)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840370"/>
                  </a:ext>
                </a:extLst>
              </a:tr>
              <a:tr h="22206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r>
                        <a:rPr kumimoji="1" lang="ja-JP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 </a:t>
                      </a: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(RR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CTR)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795581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set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Front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out board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applicable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321167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BioRID2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seat </a:t>
                      </a:r>
                    </a:p>
                    <a:p>
                      <a:pPr algn="l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possible to dummy set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applicable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 injury criteria</a:t>
                      </a:r>
                      <a:endParaRPr kumimoji="1" lang="ja-JP" alt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074529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525778" y="6230564"/>
            <a:ext cx="8170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※The manufacturer selects either static backset requirement or </a:t>
            </a:r>
            <a:r>
              <a:rPr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BioRID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requirement</a:t>
            </a:r>
          </a:p>
        </p:txBody>
      </p:sp>
    </p:spTree>
    <p:extLst>
      <p:ext uri="{BB962C8B-B14F-4D97-AF65-F5344CB8AC3E}">
        <p14:creationId xmlns:p14="http://schemas.microsoft.com/office/powerpoint/2010/main" val="86750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kumimoji="0" lang="en-GB" altLang="ja-JP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UNR17 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3364" y="1012370"/>
            <a:ext cx="71061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of draft amendment UNR17 series 10</a:t>
            </a:r>
          </a:p>
          <a:p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point of UNR17 series 10.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487568"/>
              </p:ext>
            </p:extLst>
          </p:nvPr>
        </p:nvGraphicFramePr>
        <p:xfrm>
          <a:off x="248194" y="2128156"/>
          <a:ext cx="8725989" cy="3912327"/>
        </p:xfrm>
        <a:graphic>
          <a:graphicData uri="http://schemas.openxmlformats.org/drawingml/2006/table">
            <a:tbl>
              <a:tblPr/>
              <a:tblGrid>
                <a:gridCol w="1528355">
                  <a:extLst>
                    <a:ext uri="{9D8B030D-6E8A-4147-A177-3AD203B41FA5}">
                      <a16:colId xmlns:a16="http://schemas.microsoft.com/office/drawing/2014/main" val="1145803682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154694135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val="1304225091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val="2686421912"/>
                    </a:ext>
                  </a:extLst>
                </a:gridCol>
              </a:tblGrid>
              <a:tr h="399144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UNR17 series 08 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</a:t>
                      </a:r>
                    </a:p>
                    <a:p>
                      <a:pPr algn="ctr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UNR17 series 10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342456"/>
                  </a:ext>
                </a:extLst>
              </a:tr>
              <a:tr h="813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Displacement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of a 373±7.5Nm moment about the R-point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be displaced more than 102</a:t>
                      </a:r>
                      <a:r>
                        <a:rPr lang="ja-JP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 </a:t>
                      </a: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(b)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be displaced more than 102</a:t>
                      </a:r>
                      <a:r>
                        <a:rPr lang="ja-JP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  <a:endParaRPr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84149"/>
                  </a:ext>
                </a:extLst>
              </a:tr>
              <a:tr h="635364">
                <a:tc rowSpan="3"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Displacement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Back set Retention</a:t>
                      </a:r>
                    </a:p>
                    <a:p>
                      <a:pPr algn="l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(for backset adjustable) 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 Application of a 37±0.7Nm initial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 moment.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applicable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be displaced more than 25</a:t>
                      </a:r>
                      <a:r>
                        <a:rPr lang="ja-JP" altLang="en-US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  <a:endParaRPr lang="en-US" altLang="ja-JP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65162"/>
                  </a:ext>
                </a:extLst>
              </a:tr>
              <a:tr h="65314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 Application of a 373±7.5Nm moment about the R-point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applicable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be displaced more than 102</a:t>
                      </a:r>
                      <a:r>
                        <a:rPr lang="ja-JP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  <a:endParaRPr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949952"/>
                  </a:ext>
                </a:extLst>
              </a:tr>
              <a:tr h="8741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(c)Reduction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moment to 0Nm from(b)and re application of (a)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applicable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Return</a:t>
                      </a:r>
                      <a:r>
                        <a:rPr lang="en-US" altLang="ja-JP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within 13</a:t>
                      </a:r>
                      <a:r>
                        <a:rPr lang="ja-JP" altLang="en-US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  <a:r>
                        <a:rPr lang="en-US" altLang="ja-JP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initial reference position</a:t>
                      </a:r>
                      <a:endParaRPr lang="en-US" altLang="ja-JP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560745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06938" y="6169215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head restraint has adjustable backset , manufacturer possible to choose either requirement.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386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kumimoji="0" lang="en-GB" altLang="ja-JP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UNR17 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3364" y="1012370"/>
            <a:ext cx="71061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of draft amendment UNR17 series 10</a:t>
            </a:r>
          </a:p>
          <a:p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point of UNR17 series 10.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90223"/>
              </p:ext>
            </p:extLst>
          </p:nvPr>
        </p:nvGraphicFramePr>
        <p:xfrm>
          <a:off x="248194" y="2168433"/>
          <a:ext cx="8725989" cy="3030584"/>
        </p:xfrm>
        <a:graphic>
          <a:graphicData uri="http://schemas.openxmlformats.org/drawingml/2006/table">
            <a:tbl>
              <a:tblPr/>
              <a:tblGrid>
                <a:gridCol w="1528355">
                  <a:extLst>
                    <a:ext uri="{9D8B030D-6E8A-4147-A177-3AD203B41FA5}">
                      <a16:colId xmlns:a16="http://schemas.microsoft.com/office/drawing/2014/main" val="1145803682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154694135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val="1304225091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val="2686421912"/>
                    </a:ext>
                  </a:extLst>
                </a:gridCol>
              </a:tblGrid>
              <a:tr h="653144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UNR17 series 08 </a:t>
                      </a:r>
                      <a:endParaRPr kumimoji="1" lang="ja-JP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</a:t>
                      </a:r>
                    </a:p>
                    <a:p>
                      <a:pPr algn="ctr"/>
                      <a:r>
                        <a:rPr kumimoji="1" lang="en-US" altLang="ja-JP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UNR17 series 10</a:t>
                      </a:r>
                      <a:endParaRPr kumimoji="1" lang="ja-JP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342456"/>
                  </a:ext>
                </a:extLst>
              </a:tr>
              <a:tr h="6531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Height retention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adjustable head restraint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of initial road 50±1N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500N after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second reduction to </a:t>
                      </a: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50±1N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applicable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be displaced more than 25</a:t>
                      </a:r>
                      <a:r>
                        <a:rPr lang="ja-JP" altLang="en-US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㎜</a:t>
                      </a:r>
                      <a:endParaRPr lang="en-US" altLang="ja-JP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84149"/>
                  </a:ext>
                </a:extLst>
              </a:tr>
              <a:tr h="574766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use position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front seat 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automatically return to the position of use when the seat is occupied. 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approval for Driver’s seat.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Passenger</a:t>
                      </a:r>
                      <a:r>
                        <a:rPr lang="en-US" altLang="ja-JP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 approve </a:t>
                      </a:r>
                      <a:r>
                        <a:rPr kumimoji="1" lang="en-US" altLang="ja-JP" sz="1600" b="0" i="0" u="none" strike="noStrike" kern="12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automatically return </a:t>
                      </a:r>
                      <a:r>
                        <a:rPr lang="en-US" altLang="ja-JP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altLang="ja-JP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65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60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kumimoji="0" lang="en-GB" altLang="ja-JP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UNR17 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3364" y="1012370"/>
            <a:ext cx="71061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of draft amendment UNR17 series 10</a:t>
            </a:r>
          </a:p>
          <a:p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point of UNR17 series 10.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91421"/>
              </p:ext>
            </p:extLst>
          </p:nvPr>
        </p:nvGraphicFramePr>
        <p:xfrm>
          <a:off x="248194" y="2168433"/>
          <a:ext cx="8725989" cy="3149965"/>
        </p:xfrm>
        <a:graphic>
          <a:graphicData uri="http://schemas.openxmlformats.org/drawingml/2006/table">
            <a:tbl>
              <a:tblPr/>
              <a:tblGrid>
                <a:gridCol w="1528355">
                  <a:extLst>
                    <a:ext uri="{9D8B030D-6E8A-4147-A177-3AD203B41FA5}">
                      <a16:colId xmlns:a16="http://schemas.microsoft.com/office/drawing/2014/main" val="1145803682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154694135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val="1304225091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val="2686421912"/>
                    </a:ext>
                  </a:extLst>
                </a:gridCol>
              </a:tblGrid>
              <a:tr h="653144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UNR17 series 08 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</a:t>
                      </a:r>
                    </a:p>
                    <a:p>
                      <a:pPr algn="ctr"/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UNR17 series 10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342456"/>
                  </a:ext>
                </a:extLst>
              </a:tr>
              <a:tr h="410392">
                <a:tc rowSpan="5"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 use position</a:t>
                      </a:r>
                    </a:p>
                    <a:p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seat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provided that such position is clearly recognizable to the occupant as not being included for the use of the head restraint;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automatically return </a:t>
                      </a:r>
                      <a:r>
                        <a:rPr lang="en-US" altLang="ja-JP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altLang="ja-JP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949952"/>
                  </a:ext>
                </a:extLst>
              </a:tr>
              <a:tr h="4103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less than </a:t>
                      </a:r>
                      <a:r>
                        <a:rPr lang="en-US" altLang="ja-JP" sz="160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rotate</a:t>
                      </a:r>
                      <a:r>
                        <a:rPr lang="en-US" altLang="ja-JP" sz="1600" baseline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60°</a:t>
                      </a:r>
                      <a:endParaRPr lang="en-US" altLang="ja-JP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544285"/>
                  </a:ext>
                </a:extLst>
              </a:tr>
              <a:tr h="4190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en-US" altLang="ja-JP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comfortable by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445223"/>
                  </a:ext>
                </a:extLst>
              </a:tr>
              <a:tr h="2540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en-US" altLang="ja-JP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comfortable by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aseline="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 difference of torso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978950"/>
                  </a:ext>
                </a:extLst>
              </a:tr>
              <a:tr h="5177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label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49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68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613955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kumimoji="0" lang="en-GB" altLang="ja-JP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UNR17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88312" y="1318067"/>
            <a:ext cx="783269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Outlook / Recommendation</a:t>
            </a:r>
          </a:p>
          <a:p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GTR7 ph2 is the finalization stage now.</a:t>
            </a:r>
          </a:p>
          <a:p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meantime, the IWG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GTR7ph2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would welcome comments on the content of document ECE/TRANS/WP.29/GRSP/2018/34 so that it may consider them while preparing the final proposal. </a:t>
            </a:r>
          </a:p>
        </p:txBody>
      </p:sp>
    </p:spTree>
    <p:extLst>
      <p:ext uri="{BB962C8B-B14F-4D97-AF65-F5344CB8AC3E}">
        <p14:creationId xmlns:p14="http://schemas.microsoft.com/office/powerpoint/2010/main" val="243788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122195" y="2940714"/>
            <a:ext cx="5705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attention! </a:t>
            </a:r>
            <a:endParaRPr kumimoji="1" lang="ja-JP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81584" y="5693252"/>
            <a:ext cx="7056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restraint working group passive safety subcommittee in JASIC</a:t>
            </a:r>
          </a:p>
          <a:p>
            <a:pPr algn="ctr"/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Japan automobile standards internationalization center</a:t>
            </a:r>
          </a:p>
        </p:txBody>
      </p:sp>
    </p:spTree>
    <p:extLst>
      <p:ext uri="{BB962C8B-B14F-4D97-AF65-F5344CB8AC3E}">
        <p14:creationId xmlns:p14="http://schemas.microsoft.com/office/powerpoint/2010/main" val="854392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2692</TotalTime>
  <Words>836</Words>
  <Application>Microsoft Office PowerPoint</Application>
  <PresentationFormat>On-screen Show (4:3)</PresentationFormat>
  <Paragraphs>147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HONDA 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Harutomi Nishide (西出 治宝)</dc:creator>
  <cp:lastModifiedBy>Edoardo Gianotti</cp:lastModifiedBy>
  <cp:revision>89</cp:revision>
  <dcterms:created xsi:type="dcterms:W3CDTF">2018-12-03T13:56:52Z</dcterms:created>
  <dcterms:modified xsi:type="dcterms:W3CDTF">2018-12-12T16:56:26Z</dcterms:modified>
</cp:coreProperties>
</file>