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32" r:id="rId3"/>
    <p:sldId id="353" r:id="rId4"/>
    <p:sldId id="343" r:id="rId5"/>
    <p:sldId id="345" r:id="rId6"/>
    <p:sldId id="351" r:id="rId7"/>
    <p:sldId id="354" r:id="rId8"/>
    <p:sldId id="349" r:id="rId9"/>
    <p:sldId id="350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Kinsky" initials="TK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33CC"/>
    <a:srgbClr val="666699"/>
    <a:srgbClr val="6699FF"/>
    <a:srgbClr val="FF9933"/>
    <a:srgbClr val="1DA0E2"/>
    <a:srgbClr val="33CCFF"/>
    <a:srgbClr val="3399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56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3DA93-F5AA-4839-89F8-A0060078787E}" type="datetimeFigureOut">
              <a:rPr lang="ko-KR" altLang="en-US" smtClean="0"/>
              <a:pPr/>
              <a:t>2018-12-12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B19FF-16F4-4393-8C90-EE128B338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5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9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4773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48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12/12/2018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451" y="1772816"/>
            <a:ext cx="9108504" cy="2448272"/>
          </a:xfrm>
        </p:spPr>
        <p:txBody>
          <a:bodyPr>
            <a:noAutofit/>
          </a:bodyPr>
          <a:lstStyle/>
          <a:p>
            <a:pPr algn="ctr"/>
            <a:r>
              <a:rPr lang="en-US" altLang="ko-KR" sz="4000" b="1" dirty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Status Report of the</a:t>
            </a:r>
            <a:br>
              <a:rPr lang="en-US" altLang="ko-KR" sz="4000" b="1" dirty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</a:br>
            <a:r>
              <a:rPr lang="en-US" altLang="ko-KR" sz="4000" b="1" dirty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Informal Working Group of</a:t>
            </a:r>
            <a:br>
              <a:rPr lang="en-US" altLang="ko-KR" sz="4000" dirty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</a:br>
            <a:r>
              <a:rPr lang="en-US" altLang="ko-KR" sz="4000" dirty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Deployable Pedestrian Protection Systems</a:t>
            </a:r>
            <a:br>
              <a:rPr lang="en-US" altLang="ko-KR" sz="4000" dirty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</a:br>
            <a:r>
              <a:rPr lang="en-US" altLang="ko-KR" sz="4000" dirty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(IWG-DPPS)</a:t>
            </a:r>
            <a:endParaRPr lang="ko-KR" altLang="en-US" sz="4000" b="1" dirty="0">
              <a:solidFill>
                <a:schemeClr val="tx1">
                  <a:lumMod val="95000"/>
                </a:schemeClr>
              </a:solidFill>
              <a:latin typeface="Arial Black" pitchFamily="34" charset="0"/>
              <a:ea typeface="HY견고딕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499992" y="6381328"/>
            <a:ext cx="405408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8" name="부제목 7"/>
          <p:cNvSpPr>
            <a:spLocks noGrp="1"/>
          </p:cNvSpPr>
          <p:nvPr>
            <p:ph type="subTitle" idx="1"/>
          </p:nvPr>
        </p:nvSpPr>
        <p:spPr>
          <a:xfrm>
            <a:off x="651355" y="5517232"/>
            <a:ext cx="7854696" cy="920544"/>
          </a:xfrm>
        </p:spPr>
        <p:txBody>
          <a:bodyPr>
            <a:norm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Chair: Jin </a:t>
            </a:r>
            <a:r>
              <a:rPr lang="en-US" altLang="ko-K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Seop</a:t>
            </a:r>
            <a:r>
              <a:rPr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Park, Republic of Korea</a:t>
            </a:r>
          </a:p>
          <a:p>
            <a:pPr algn="ctr"/>
            <a:r>
              <a:rPr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Secretary: Irina </a:t>
            </a:r>
            <a:r>
              <a:rPr lang="en-US" altLang="ko-KR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Dausse</a:t>
            </a:r>
            <a:r>
              <a:rPr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OICA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94527" y="4470211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64</a:t>
            </a:r>
            <a:r>
              <a:rPr lang="en-US" altLang="ko-KR" sz="24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GRSP Session</a:t>
            </a: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 – 14 DEC 2018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6228184" y="46365"/>
            <a:ext cx="285826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GRSP-64-36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en-US" sz="1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 GRSP, 11-14 DEC 2018</a:t>
            </a:r>
          </a:p>
          <a:p>
            <a:pPr algn="r" eaLnBrk="1" hangingPunct="1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Agenda item 3-(c)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12"/>
          <p:cNvSpPr txBox="1">
            <a:spLocks noChangeArrowheads="1"/>
          </p:cNvSpPr>
          <p:nvPr/>
        </p:nvSpPr>
        <p:spPr bwMode="auto">
          <a:xfrm>
            <a:off x="107504" y="44624"/>
            <a:ext cx="35283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Submitted by IWG-DPPS Chair and Secretary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Background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328592"/>
          </a:xfrm>
        </p:spPr>
        <p:txBody>
          <a:bodyPr>
            <a:noAutofit/>
          </a:bodyPr>
          <a:lstStyle/>
          <a:p>
            <a:pPr>
              <a:tabLst>
                <a:tab pos="444500" algn="l"/>
              </a:tabLst>
            </a:pP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Republic of Korea suggested the clarification of the test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	procedure for deployable pedestrian protection systems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	(56</a:t>
            </a:r>
            <a:r>
              <a:rPr lang="en-US" altLang="ko-K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session of GRSP, Dec. 2014)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WP.29 and AC.3 endorsed the request for authorization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	to develop an amendment to GTR No.9 in Task Force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	(170</a:t>
            </a:r>
            <a:r>
              <a:rPr lang="en-US" altLang="ko-K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session of WP.29 and 48</a:t>
            </a:r>
            <a:r>
              <a:rPr lang="en-US" altLang="ko-K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session of AC3, Nov. 2016)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TF-DPPS met during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 7 - 8 Feb. 2017 in Paris, 28 - 29 Mar. 2017 in Paris, </a:t>
            </a:r>
            <a:b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 7 Sep. 2017 in a web meeting, 21 - 23 Nov. 2017 in Berlin</a:t>
            </a:r>
            <a:b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WP.29 and AC.3 endorsed the revision of the authorization 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 to develop an amendment to GTR No.9, transforming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 the TF into an IWG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 (174</a:t>
            </a:r>
            <a:r>
              <a:rPr lang="en-US" altLang="ko-K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session of WP.29 and 52</a:t>
            </a:r>
            <a:r>
              <a:rPr lang="en-US" altLang="ko-K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session of AC3, Mar. 2018)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Objective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328592"/>
          </a:xfrm>
        </p:spPr>
        <p:txBody>
          <a:bodyPr>
            <a:noAutofit/>
          </a:bodyPr>
          <a:lstStyle/>
          <a:p>
            <a:pPr>
              <a:tabLst>
                <a:tab pos="444500" algn="l"/>
              </a:tabLst>
            </a:pP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To develop an amendment to GTR No.9 for a test procedure 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 for deployable pedestrian protection systems, i.e. deployable 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 bonnets or external airbags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To develop new and more detailed requirements, so that the 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 new procedure guarantees that deployable systems are 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 correctly activated as designed to protect pedestrians and 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 other vulnerable road users, and at least the same level of 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 protection as non-deployable systems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To consider the development of a corresponding proposal to 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 amend the UN R 127 on Pedestrian Safety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175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IWG meeting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6" name="내용 개체 틀 11"/>
          <p:cNvSpPr txBox="1">
            <a:spLocks/>
          </p:cNvSpPr>
          <p:nvPr/>
        </p:nvSpPr>
        <p:spPr>
          <a:xfrm>
            <a:off x="107504" y="1340768"/>
            <a:ext cx="8928992" cy="518457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1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1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1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1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69875" algn="l"/>
              </a:tabLst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ko-K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IWG-DPPS meeting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Date: 18 – 20 Apr. 2018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Location: KIA Motors office, Frankfurt, Germany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69875" algn="l"/>
              </a:tabLst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IWG-DPPS meeting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Date: 5 – 7 Sep. 2018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Location: EC office, Brussels, Belgium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69875" algn="l"/>
              </a:tabLst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ko-K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IWG-DPPS meeting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Date: 10 Dec. 2018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Location: KICAS(KATRI Geneva office), Geneva, Switzerland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itchFamily="34" charset="0"/>
                <a:ea typeface="돋움"/>
                <a:cs typeface="Arial" pitchFamily="34" charset="0"/>
              </a:rPr>
              <a:t>※ New Secretary: Ms. Irina </a:t>
            </a:r>
            <a:r>
              <a:rPr lang="en-US" altLang="ko-KR" sz="2400" dirty="0" err="1">
                <a:latin typeface="Arial" pitchFamily="34" charset="0"/>
                <a:ea typeface="돋움"/>
                <a:cs typeface="Arial" pitchFamily="34" charset="0"/>
              </a:rPr>
              <a:t>Dausse</a:t>
            </a:r>
            <a:r>
              <a:rPr lang="en-US" altLang="ko-KR" sz="2400" dirty="0">
                <a:latin typeface="Arial" pitchFamily="34" charset="0"/>
                <a:ea typeface="돋움"/>
                <a:cs typeface="Arial" pitchFamily="34" charset="0"/>
              </a:rPr>
              <a:t> (OICA)</a:t>
            </a: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29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Timeline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cxnSp>
        <p:nvCxnSpPr>
          <p:cNvPr id="5" name="直線コネクタ 3"/>
          <p:cNvCxnSpPr/>
          <p:nvPr/>
        </p:nvCxnSpPr>
        <p:spPr>
          <a:xfrm>
            <a:off x="179117" y="2854141"/>
            <a:ext cx="8555784" cy="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959346" y="2355091"/>
            <a:ext cx="12254" cy="3011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959346" y="2533265"/>
            <a:ext cx="6185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11 12</a:t>
            </a:r>
            <a:endParaRPr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8"/>
          <p:cNvSpPr>
            <a:spLocks noChangeArrowheads="1"/>
          </p:cNvSpPr>
          <p:nvPr/>
        </p:nvSpPr>
        <p:spPr bwMode="auto">
          <a:xfrm rot="-5400000">
            <a:off x="2375818" y="3084324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174</a:t>
            </a:r>
          </a:p>
        </p:txBody>
      </p:sp>
      <p:sp>
        <p:nvSpPr>
          <p:cNvPr id="10" name="AutoShape 39"/>
          <p:cNvSpPr>
            <a:spLocks noChangeArrowheads="1"/>
          </p:cNvSpPr>
          <p:nvPr/>
        </p:nvSpPr>
        <p:spPr bwMode="auto">
          <a:xfrm rot="-5400000">
            <a:off x="3527947" y="3085911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175</a:t>
            </a: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 rot="-5400000">
            <a:off x="3887663" y="3884897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64</a:t>
            </a:r>
          </a:p>
        </p:txBody>
      </p:sp>
      <p:sp>
        <p:nvSpPr>
          <p:cNvPr id="12" name="AutoShape 44"/>
          <p:cNvSpPr>
            <a:spLocks noChangeArrowheads="1"/>
          </p:cNvSpPr>
          <p:nvPr/>
        </p:nvSpPr>
        <p:spPr bwMode="auto">
          <a:xfrm rot="-5400000">
            <a:off x="6479704" y="388489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66</a:t>
            </a:r>
          </a:p>
        </p:txBody>
      </p:sp>
      <p:cxnSp>
        <p:nvCxnSpPr>
          <p:cNvPr id="13" name="直線コネクタ 6"/>
          <p:cNvCxnSpPr/>
          <p:nvPr/>
        </p:nvCxnSpPr>
        <p:spPr>
          <a:xfrm>
            <a:off x="4255393" y="2355091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6"/>
          <p:cNvCxnSpPr/>
          <p:nvPr/>
        </p:nvCxnSpPr>
        <p:spPr>
          <a:xfrm>
            <a:off x="6919689" y="2328103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41"/>
          <p:cNvSpPr>
            <a:spLocks noChangeArrowheads="1"/>
          </p:cNvSpPr>
          <p:nvPr/>
        </p:nvSpPr>
        <p:spPr bwMode="auto">
          <a:xfrm rot="-5400000">
            <a:off x="2231232" y="388489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63</a:t>
            </a:r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 rot="-5400000">
            <a:off x="4895528" y="388566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</a:t>
            </a:r>
          </a:p>
        </p:txBody>
      </p:sp>
      <p:sp>
        <p:nvSpPr>
          <p:cNvPr id="17" name="AutoShape 47"/>
          <p:cNvSpPr>
            <a:spLocks noChangeArrowheads="1"/>
          </p:cNvSpPr>
          <p:nvPr/>
        </p:nvSpPr>
        <p:spPr bwMode="auto">
          <a:xfrm rot="-5400000">
            <a:off x="1151112" y="3875605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62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2195760" y="4713250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131840" y="4713250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2" name="テキスト ボックス 4"/>
          <p:cNvSpPr txBox="1">
            <a:spLocks noChangeArrowheads="1"/>
          </p:cNvSpPr>
          <p:nvPr/>
        </p:nvSpPr>
        <p:spPr bwMode="auto">
          <a:xfrm>
            <a:off x="150096" y="3085964"/>
            <a:ext cx="8771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WP.29</a:t>
            </a: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GRSP</a:t>
            </a: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IWG</a:t>
            </a:r>
          </a:p>
        </p:txBody>
      </p:sp>
      <p:cxnSp>
        <p:nvCxnSpPr>
          <p:cNvPr id="23" name="직선 연결선 22"/>
          <p:cNvCxnSpPr/>
          <p:nvPr/>
        </p:nvCxnSpPr>
        <p:spPr>
          <a:xfrm flipH="1">
            <a:off x="8028384" y="2858460"/>
            <a:ext cx="8235" cy="266051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40"/>
          <p:cNvSpPr>
            <a:spLocks noChangeArrowheads="1"/>
          </p:cNvSpPr>
          <p:nvPr/>
        </p:nvSpPr>
        <p:spPr bwMode="auto">
          <a:xfrm rot="-5400000">
            <a:off x="5040114" y="3087499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177</a:t>
            </a:r>
          </a:p>
        </p:txBody>
      </p:sp>
      <p:cxnSp>
        <p:nvCxnSpPr>
          <p:cNvPr id="26" name="꺾인 연결선 25"/>
          <p:cNvCxnSpPr>
            <a:stCxn id="12" idx="3"/>
            <a:endCxn id="59" idx="1"/>
          </p:cNvCxnSpPr>
          <p:nvPr/>
        </p:nvCxnSpPr>
        <p:spPr>
          <a:xfrm rot="5400000" flipH="1" flipV="1">
            <a:off x="7254640" y="3038798"/>
            <a:ext cx="287065" cy="133211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39"/>
          <p:cNvSpPr>
            <a:spLocks noChangeArrowheads="1"/>
          </p:cNvSpPr>
          <p:nvPr/>
        </p:nvSpPr>
        <p:spPr bwMode="auto">
          <a:xfrm rot="-5400000">
            <a:off x="4463727" y="3083716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176</a:t>
            </a:r>
          </a:p>
        </p:txBody>
      </p:sp>
      <p:cxnSp>
        <p:nvCxnSpPr>
          <p:cNvPr id="30" name="직선 연결선 29"/>
          <p:cNvCxnSpPr/>
          <p:nvPr/>
        </p:nvCxnSpPr>
        <p:spPr>
          <a:xfrm flipH="1">
            <a:off x="2051720" y="2858460"/>
            <a:ext cx="8235" cy="266051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꺾인 연결선 31"/>
          <p:cNvCxnSpPr>
            <a:stCxn id="18" idx="0"/>
            <a:endCxn id="15" idx="1"/>
          </p:cNvCxnSpPr>
          <p:nvPr/>
        </p:nvCxnSpPr>
        <p:spPr>
          <a:xfrm rot="5400000" flipH="1" flipV="1">
            <a:off x="2213682" y="4443288"/>
            <a:ext cx="360040" cy="17988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87624" y="5518973"/>
            <a:ext cx="1730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IWG approval</a:t>
            </a:r>
            <a:endParaRPr lang="ko-KR" altLang="en-US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80313" y="551897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IWG mandate</a:t>
            </a:r>
            <a:br>
              <a:rPr lang="en-US" altLang="ko-KR" dirty="0">
                <a:latin typeface="Arial" pitchFamily="34" charset="0"/>
                <a:cs typeface="Arial" pitchFamily="34" charset="0"/>
              </a:rPr>
            </a:br>
            <a:r>
              <a:rPr lang="en-US" altLang="ko-KR" dirty="0">
                <a:latin typeface="Arial" pitchFamily="34" charset="0"/>
                <a:cs typeface="Arial" pitchFamily="34" charset="0"/>
              </a:rPr>
              <a:t>(requested)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2136" y="4550070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Formal Doc.</a:t>
            </a:r>
            <a:endParaRPr lang="ko-KR" alt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3923928" y="4713250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4644008" y="4713250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4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56" name="꺾인 연결선 55"/>
          <p:cNvCxnSpPr>
            <a:stCxn id="46" idx="0"/>
            <a:endCxn id="11" idx="1"/>
          </p:cNvCxnSpPr>
          <p:nvPr/>
        </p:nvCxnSpPr>
        <p:spPr>
          <a:xfrm rot="5400000" flipH="1" flipV="1">
            <a:off x="3905982" y="4479156"/>
            <a:ext cx="360040" cy="10814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483644" y="4363953"/>
            <a:ext cx="9040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Report</a:t>
            </a:r>
            <a:endParaRPr lang="ko-KR" altLang="en-US" sz="1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꺾인 연결선 62"/>
          <p:cNvCxnSpPr>
            <a:stCxn id="15" idx="3"/>
            <a:endCxn id="9" idx="1"/>
          </p:cNvCxnSpPr>
          <p:nvPr/>
        </p:nvCxnSpPr>
        <p:spPr>
          <a:xfrm rot="5400000" flipH="1" flipV="1">
            <a:off x="2425923" y="3610359"/>
            <a:ext cx="295749" cy="18030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꺾인 연결선 65"/>
          <p:cNvCxnSpPr>
            <a:stCxn id="11" idx="3"/>
            <a:endCxn id="28" idx="1"/>
          </p:cNvCxnSpPr>
          <p:nvPr/>
        </p:nvCxnSpPr>
        <p:spPr>
          <a:xfrm rot="5400000" flipH="1" flipV="1">
            <a:off x="4297789" y="3394316"/>
            <a:ext cx="296356" cy="61178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모서리가 둥근 직사각형 40"/>
          <p:cNvSpPr/>
          <p:nvPr/>
        </p:nvSpPr>
        <p:spPr>
          <a:xfrm>
            <a:off x="5796136" y="4713250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5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7" name="AutoShape 38"/>
          <p:cNvSpPr>
            <a:spLocks noChangeArrowheads="1"/>
          </p:cNvSpPr>
          <p:nvPr/>
        </p:nvSpPr>
        <p:spPr bwMode="auto">
          <a:xfrm rot="-5400000">
            <a:off x="1799432" y="3083716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173</a:t>
            </a:r>
          </a:p>
        </p:txBody>
      </p:sp>
      <p:cxnSp>
        <p:nvCxnSpPr>
          <p:cNvPr id="43" name="꺾인 연결선 42"/>
          <p:cNvCxnSpPr>
            <a:stCxn id="49" idx="0"/>
            <a:endCxn id="16" idx="1"/>
          </p:cNvCxnSpPr>
          <p:nvPr/>
        </p:nvCxnSpPr>
        <p:spPr>
          <a:xfrm rot="5400000" flipH="1" flipV="1">
            <a:off x="4770339" y="4335649"/>
            <a:ext cx="359270" cy="39593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41" idx="0"/>
            <a:endCxn id="12" idx="1"/>
          </p:cNvCxnSpPr>
          <p:nvPr/>
        </p:nvCxnSpPr>
        <p:spPr>
          <a:xfrm rot="5400000" flipH="1" flipV="1">
            <a:off x="6138106" y="4119240"/>
            <a:ext cx="360040" cy="82798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6"/>
          <p:cNvCxnSpPr/>
          <p:nvPr/>
        </p:nvCxnSpPr>
        <p:spPr>
          <a:xfrm>
            <a:off x="1591097" y="2336986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7"/>
          <p:cNvSpPr txBox="1">
            <a:spLocks noChangeArrowheads="1"/>
          </p:cNvSpPr>
          <p:nvPr/>
        </p:nvSpPr>
        <p:spPr bwMode="auto">
          <a:xfrm>
            <a:off x="1547664" y="2533265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テキスト ボックス 7"/>
          <p:cNvSpPr txBox="1">
            <a:spLocks noChangeArrowheads="1"/>
          </p:cNvSpPr>
          <p:nvPr/>
        </p:nvSpPr>
        <p:spPr bwMode="auto">
          <a:xfrm>
            <a:off x="971600" y="2264978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ja-JP" alt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テキスト ボックス 7"/>
          <p:cNvSpPr txBox="1">
            <a:spLocks noChangeArrowheads="1"/>
          </p:cNvSpPr>
          <p:nvPr/>
        </p:nvSpPr>
        <p:spPr bwMode="auto">
          <a:xfrm>
            <a:off x="2635937" y="2264978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ja-JP" alt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テキスト ボックス 7"/>
          <p:cNvSpPr txBox="1">
            <a:spLocks noChangeArrowheads="1"/>
          </p:cNvSpPr>
          <p:nvPr/>
        </p:nvSpPr>
        <p:spPr bwMode="auto">
          <a:xfrm>
            <a:off x="5300233" y="2264978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ja-JP" alt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テキスト ボックス 7"/>
          <p:cNvSpPr txBox="1">
            <a:spLocks noChangeArrowheads="1"/>
          </p:cNvSpPr>
          <p:nvPr/>
        </p:nvSpPr>
        <p:spPr bwMode="auto">
          <a:xfrm>
            <a:off x="7532481" y="2264978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2020</a:t>
            </a:r>
            <a:endParaRPr lang="ja-JP" alt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テキスト ボックス 7"/>
          <p:cNvSpPr txBox="1">
            <a:spLocks noChangeArrowheads="1"/>
          </p:cNvSpPr>
          <p:nvPr/>
        </p:nvSpPr>
        <p:spPr bwMode="auto">
          <a:xfrm>
            <a:off x="4192894" y="2533265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テキスト ボックス 7"/>
          <p:cNvSpPr txBox="1">
            <a:spLocks noChangeArrowheads="1"/>
          </p:cNvSpPr>
          <p:nvPr/>
        </p:nvSpPr>
        <p:spPr bwMode="auto">
          <a:xfrm>
            <a:off x="6929198" y="2533265"/>
            <a:ext cx="16754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1  2  3  4  5  6  7  8</a:t>
            </a:r>
            <a:endParaRPr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AutoShape 40"/>
          <p:cNvSpPr>
            <a:spLocks noChangeArrowheads="1"/>
          </p:cNvSpPr>
          <p:nvPr/>
        </p:nvSpPr>
        <p:spPr bwMode="auto">
          <a:xfrm rot="-5400000">
            <a:off x="6192242" y="309300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178</a:t>
            </a:r>
          </a:p>
        </p:txBody>
      </p:sp>
      <p:sp>
        <p:nvSpPr>
          <p:cNvPr id="58" name="AutoShape 40"/>
          <p:cNvSpPr>
            <a:spLocks noChangeArrowheads="1"/>
          </p:cNvSpPr>
          <p:nvPr/>
        </p:nvSpPr>
        <p:spPr bwMode="auto">
          <a:xfrm rot="-5400000">
            <a:off x="7200354" y="309300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179</a:t>
            </a:r>
          </a:p>
        </p:txBody>
      </p:sp>
      <p:sp>
        <p:nvSpPr>
          <p:cNvPr id="59" name="AutoShape 40"/>
          <p:cNvSpPr>
            <a:spLocks noChangeArrowheads="1"/>
          </p:cNvSpPr>
          <p:nvPr/>
        </p:nvSpPr>
        <p:spPr bwMode="auto">
          <a:xfrm rot="-5400000">
            <a:off x="7776096" y="309300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180</a:t>
            </a:r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 rot="-5400000">
            <a:off x="7632079" y="388566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67</a:t>
            </a:r>
          </a:p>
        </p:txBody>
      </p:sp>
      <p:cxnSp>
        <p:nvCxnSpPr>
          <p:cNvPr id="64" name="꺾인 연결선 63"/>
          <p:cNvCxnSpPr>
            <a:stCxn id="16" idx="3"/>
            <a:endCxn id="25" idx="1"/>
          </p:cNvCxnSpPr>
          <p:nvPr/>
        </p:nvCxnSpPr>
        <p:spPr>
          <a:xfrm rot="5400000" flipH="1" flipV="1">
            <a:off x="5091421" y="3612331"/>
            <a:ext cx="293344" cy="18030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꺾인 연결선 66"/>
          <p:cNvCxnSpPr>
            <a:stCxn id="49" idx="3"/>
            <a:endCxn id="16" idx="2"/>
          </p:cNvCxnSpPr>
          <p:nvPr/>
        </p:nvCxnSpPr>
        <p:spPr>
          <a:xfrm flipV="1">
            <a:off x="4860008" y="4101567"/>
            <a:ext cx="460653" cy="791683"/>
          </a:xfrm>
          <a:prstGeom prst="bentConnector3">
            <a:avLst>
              <a:gd name="adj1" fmla="val 166925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846778" y="4910110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Informal Doc.</a:t>
            </a:r>
            <a:endParaRPr lang="ko-KR" altLang="en-US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내용 개체 틀 11"/>
          <p:cNvSpPr txBox="1">
            <a:spLocks/>
          </p:cNvSpPr>
          <p:nvPr/>
        </p:nvSpPr>
        <p:spPr>
          <a:xfrm>
            <a:off x="107504" y="1340768"/>
            <a:ext cx="8928992" cy="72008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1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1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1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1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69875" algn="l"/>
              </a:tabLst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Plan and Schedule</a:t>
            </a:r>
          </a:p>
        </p:txBody>
      </p:sp>
    </p:spTree>
    <p:extLst>
      <p:ext uri="{BB962C8B-B14F-4D97-AF65-F5344CB8AC3E}">
        <p14:creationId xmlns:p14="http://schemas.microsoft.com/office/powerpoint/2010/main" val="3389613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Status of Amendment Discussion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056494"/>
              </p:ext>
            </p:extLst>
          </p:nvPr>
        </p:nvGraphicFramePr>
        <p:xfrm>
          <a:off x="395536" y="2276872"/>
          <a:ext cx="8496944" cy="3960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5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1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6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Prerequisite</a:t>
                      </a:r>
                    </a:p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&amp; Criteria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Information to be submitted, HBM requirement,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Simulation requirement,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Protection requirement below lower deployment threshold, Protection requirement at higher speed, Bonnet deflection requirements due to body loading, etc.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33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Verification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response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test, Deployment test,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Test for protection requirement below lower threshold, Test for protection requirement at higher speed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3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Headform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Test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Static test at the undeployed position, Static test at the deployed position, Dynamic test, Partial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dynamic test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792088"/>
          </a:xfrm>
        </p:spPr>
        <p:txBody>
          <a:bodyPr>
            <a:noAutofit/>
          </a:bodyPr>
          <a:lstStyle/>
          <a:p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IWG is making progress based on 25 discussion items for the amendment</a:t>
            </a:r>
          </a:p>
        </p:txBody>
      </p:sp>
    </p:spTree>
    <p:extLst>
      <p:ext uri="{BB962C8B-B14F-4D97-AF65-F5344CB8AC3E}">
        <p14:creationId xmlns:p14="http://schemas.microsoft.com/office/powerpoint/2010/main" val="132294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-11359"/>
            <a:ext cx="9144000" cy="1008112"/>
          </a:xfrm>
          <a:noFill/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Status of Amendment Discussion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04056"/>
          </a:xfrm>
        </p:spPr>
        <p:txBody>
          <a:bodyPr>
            <a:noAutofit/>
          </a:bodyPr>
          <a:lstStyle/>
          <a:p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Major Issues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381234"/>
              </p:ext>
            </p:extLst>
          </p:nvPr>
        </p:nvGraphicFramePr>
        <p:xfrm>
          <a:off x="395536" y="1844825"/>
          <a:ext cx="8280920" cy="42383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7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Arial" pitchFamily="34" charset="0"/>
                          <a:cs typeface="Arial" pitchFamily="34" charset="0"/>
                        </a:rPr>
                        <a:t>Issue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35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latin typeface="Arial" pitchFamily="34" charset="0"/>
                          <a:cs typeface="Arial" pitchFamily="34" charset="0"/>
                        </a:rPr>
                        <a:t>HIT determination procedure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latin typeface="Arial" pitchFamily="34" charset="0"/>
                          <a:cs typeface="Arial" pitchFamily="34" charset="0"/>
                        </a:rPr>
                        <a:t>Considering both numerical simulation and physical dummy testing</a:t>
                      </a:r>
                    </a:p>
                    <a:p>
                      <a:pPr algn="l" latinLnBrk="1"/>
                      <a:r>
                        <a:rPr lang="en-US" altLang="ko-KR" sz="1600" dirty="0">
                          <a:latin typeface="Arial" pitchFamily="34" charset="0"/>
                          <a:cs typeface="Arial" pitchFamily="34" charset="0"/>
                        </a:rPr>
                        <a:t>Further</a:t>
                      </a:r>
                      <a:r>
                        <a:rPr lang="ko-KR" altLang="en-US" sz="16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600" dirty="0">
                          <a:latin typeface="Arial" pitchFamily="34" charset="0"/>
                          <a:cs typeface="Arial" pitchFamily="34" charset="0"/>
                        </a:rPr>
                        <a:t>discussion on specific </a:t>
                      </a:r>
                      <a:r>
                        <a:rPr lang="en-US" altLang="ko-KR" sz="1600" baseline="0" dirty="0">
                          <a:latin typeface="Arial" pitchFamily="34" charset="0"/>
                          <a:cs typeface="Arial" pitchFamily="34" charset="0"/>
                        </a:rPr>
                        <a:t>procedures* of both methods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25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latin typeface="Arial" pitchFamily="34" charset="0"/>
                          <a:cs typeface="Arial" pitchFamily="34" charset="0"/>
                        </a:rPr>
                        <a:t>Defining</a:t>
                      </a:r>
                      <a:r>
                        <a:rPr lang="en-US" altLang="ko-KR" sz="16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600" baseline="0" dirty="0" err="1">
                          <a:latin typeface="Arial" pitchFamily="34" charset="0"/>
                          <a:cs typeface="Arial" pitchFamily="34" charset="0"/>
                        </a:rPr>
                        <a:t>headform</a:t>
                      </a:r>
                      <a:r>
                        <a:rPr lang="en-US" altLang="ko-KR" sz="1600" baseline="0" dirty="0">
                          <a:latin typeface="Arial" pitchFamily="34" charset="0"/>
                          <a:cs typeface="Arial" pitchFamily="34" charset="0"/>
                        </a:rPr>
                        <a:t> test area </a:t>
                      </a:r>
                    </a:p>
                    <a:p>
                      <a:pPr algn="l" latinLnBrk="1"/>
                      <a:r>
                        <a:rPr lang="en-US" altLang="ko-KR" sz="1600" baseline="0" dirty="0">
                          <a:latin typeface="Arial" pitchFamily="34" charset="0"/>
                          <a:cs typeface="Arial" pitchFamily="34" charset="0"/>
                        </a:rPr>
                        <a:t>with deployed vs. un-deployed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aseline="0" dirty="0">
                          <a:latin typeface="Arial" pitchFamily="34" charset="0"/>
                          <a:cs typeface="Arial" pitchFamily="34" charset="0"/>
                        </a:rPr>
                        <a:t>Further review </a:t>
                      </a:r>
                      <a:r>
                        <a:rPr lang="en-US" altLang="ko-KR" sz="1600" baseline="0" dirty="0" err="1">
                          <a:latin typeface="Arial" pitchFamily="34" charset="0"/>
                          <a:cs typeface="Arial" pitchFamily="34" charset="0"/>
                        </a:rPr>
                        <a:t>w.r.t.</a:t>
                      </a:r>
                      <a:r>
                        <a:rPr lang="en-US" altLang="ko-KR" sz="1600" baseline="0" dirty="0">
                          <a:latin typeface="Arial" pitchFamily="34" charset="0"/>
                          <a:cs typeface="Arial" pitchFamily="34" charset="0"/>
                        </a:rPr>
                        <a:t> un-deployed condition 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25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latin typeface="Arial" pitchFamily="34" charset="0"/>
                          <a:cs typeface="Arial" pitchFamily="34" charset="0"/>
                        </a:rPr>
                        <a:t>Impactor for verification</a:t>
                      </a:r>
                      <a:r>
                        <a:rPr lang="en-US" altLang="ko-KR" sz="1600" baseline="0" dirty="0">
                          <a:latin typeface="Arial" pitchFamily="34" charset="0"/>
                          <a:cs typeface="Arial" pitchFamily="34" charset="0"/>
                        </a:rPr>
                        <a:t> testing at LT speed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latin typeface="Arial" pitchFamily="34" charset="0"/>
                          <a:cs typeface="Arial" pitchFamily="34" charset="0"/>
                        </a:rPr>
                        <a:t>Further study on impactors in</a:t>
                      </a:r>
                      <a:r>
                        <a:rPr lang="ko-KR" altLang="en-US" sz="16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600" dirty="0"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r>
                        <a:rPr lang="ko-KR" altLang="en-US" sz="16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600" dirty="0">
                          <a:latin typeface="Arial" pitchFamily="34" charset="0"/>
                          <a:cs typeface="Arial" pitchFamily="34" charset="0"/>
                        </a:rPr>
                        <a:t>regulation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25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latin typeface="Arial" pitchFamily="34" charset="0"/>
                          <a:cs typeface="Arial" pitchFamily="34" charset="0"/>
                        </a:rPr>
                        <a:t>DPPS activation above the regulation impact speed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aseline="0" dirty="0">
                          <a:latin typeface="Arial" pitchFamily="34" charset="0"/>
                          <a:cs typeface="Arial" pitchFamily="34" charset="0"/>
                        </a:rPr>
                        <a:t>No test, but general requirement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25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latin typeface="Arial" pitchFamily="34" charset="0"/>
                          <a:cs typeface="Arial" pitchFamily="34" charset="0"/>
                        </a:rPr>
                        <a:t>Introduction of ‘Sensing Area’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latin typeface="Arial" pitchFamily="34" charset="0"/>
                          <a:cs typeface="Arial" pitchFamily="34" charset="0"/>
                        </a:rPr>
                        <a:t>Further discussion on</a:t>
                      </a:r>
                      <a:r>
                        <a:rPr lang="ko-KR" altLang="en-US" sz="16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600" dirty="0">
                          <a:latin typeface="Arial" pitchFamily="34" charset="0"/>
                          <a:cs typeface="Arial" pitchFamily="34" charset="0"/>
                        </a:rPr>
                        <a:t>manufacturers’ proposal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25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latin typeface="Arial" pitchFamily="34" charset="0"/>
                          <a:cs typeface="Arial" pitchFamily="34" charset="0"/>
                        </a:rPr>
                        <a:t>Deployable</a:t>
                      </a:r>
                      <a:r>
                        <a:rPr lang="en-US" altLang="ko-KR" sz="1600" baseline="0" dirty="0">
                          <a:latin typeface="Arial" pitchFamily="34" charset="0"/>
                          <a:cs typeface="Arial" pitchFamily="34" charset="0"/>
                        </a:rPr>
                        <a:t> hood deflection &amp; collapse due to body loading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latin typeface="Arial" pitchFamily="34" charset="0"/>
                          <a:cs typeface="Arial" pitchFamily="34" charset="0"/>
                        </a:rPr>
                        <a:t>Further discussion on requirement approach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내용 개체 틀 11">
            <a:extLst>
              <a:ext uri="{FF2B5EF4-FFF2-40B4-BE49-F238E27FC236}">
                <a16:creationId xmlns:a16="http://schemas.microsoft.com/office/drawing/2014/main" id="{32A944C8-7D23-4719-AFD2-72C2F3B0DE57}"/>
              </a:ext>
            </a:extLst>
          </p:cNvPr>
          <p:cNvSpPr txBox="1">
            <a:spLocks/>
          </p:cNvSpPr>
          <p:nvPr/>
        </p:nvSpPr>
        <p:spPr>
          <a:xfrm>
            <a:off x="107504" y="6165304"/>
            <a:ext cx="8928992" cy="43204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1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1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1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1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 * Numerical simulation procedures for HIT in M.R.1 or annex of regulation (under discussion)  </a:t>
            </a:r>
          </a:p>
        </p:txBody>
      </p:sp>
    </p:spTree>
    <p:extLst>
      <p:ext uri="{BB962C8B-B14F-4D97-AF65-F5344CB8AC3E}">
        <p14:creationId xmlns:p14="http://schemas.microsoft.com/office/powerpoint/2010/main" val="2618317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Next IWG Meeting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5" name="내용 개체 틀 11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2808312"/>
          </a:xfrm>
        </p:spPr>
        <p:txBody>
          <a:bodyPr>
            <a:noAutofit/>
          </a:bodyPr>
          <a:lstStyle/>
          <a:p>
            <a:pPr>
              <a:tabLst>
                <a:tab pos="444500" algn="l"/>
              </a:tabLst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ko-K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IWG-DPPS Meeting 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Date: 12 – 14 Mar. 2019 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Location: Paris, France(OICA office)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Aiming at agreement on technical requirements</a:t>
            </a:r>
            <a:endParaRPr lang="en-US" altLang="ko-K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28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451" y="2207200"/>
            <a:ext cx="9108504" cy="2448272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4000" b="1" dirty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Thank </a:t>
            </a:r>
            <a:r>
              <a:rPr lang="en-US" altLang="ko-KR" sz="4000" dirty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y</a:t>
            </a:r>
            <a:r>
              <a:rPr lang="en-US" altLang="ko-KR" sz="4000" b="1" dirty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ou for your attention!</a:t>
            </a:r>
            <a:endParaRPr lang="ko-KR" altLang="en-US" sz="4000" b="1" dirty="0">
              <a:solidFill>
                <a:schemeClr val="tx1">
                  <a:lumMod val="95000"/>
                </a:schemeClr>
              </a:solidFill>
              <a:latin typeface="Arial Black" pitchFamily="34" charset="0"/>
              <a:ea typeface="HY견고딕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499992" y="6381328"/>
            <a:ext cx="405408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562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378</Words>
  <Application>Microsoft Office PowerPoint</Application>
  <PresentationFormat>On-screen Show (4:3)</PresentationFormat>
  <Paragraphs>101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Arial Unicode MS</vt:lpstr>
      <vt:lpstr>돋움</vt:lpstr>
      <vt:lpstr>HGP明朝E</vt:lpstr>
      <vt:lpstr>HY견고딕</vt:lpstr>
      <vt:lpstr>HY중고딕</vt:lpstr>
      <vt:lpstr>HY신명조</vt:lpstr>
      <vt:lpstr>맑은 고딕</vt:lpstr>
      <vt:lpstr>ＭＳ Ｐゴシック</vt:lpstr>
      <vt:lpstr>Arial</vt:lpstr>
      <vt:lpstr>Arial Black</vt:lpstr>
      <vt:lpstr>Calibri</vt:lpstr>
      <vt:lpstr>Constantia</vt:lpstr>
      <vt:lpstr>Times New Roman</vt:lpstr>
      <vt:lpstr>Wingdings 2</vt:lpstr>
      <vt:lpstr>흐름</vt:lpstr>
      <vt:lpstr>Status Report of the Informal Working Group of Deployable Pedestrian Protection Systems (IWG-DPPS)</vt:lpstr>
      <vt:lpstr>Background</vt:lpstr>
      <vt:lpstr>Objective</vt:lpstr>
      <vt:lpstr>IWG meeting</vt:lpstr>
      <vt:lpstr>Timeline</vt:lpstr>
      <vt:lpstr>Status of Amendment Discussion</vt:lpstr>
      <vt:lpstr>Status of Amendment Discussion</vt:lpstr>
      <vt:lpstr>Next IWG Meeting</vt:lpstr>
      <vt:lpstr>Thank you for your attention!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BASt 연수 결과보고</dc:title>
  <dc:creator>Microsoft Corporation</dc:creator>
  <cp:lastModifiedBy>Edoardo Gianotti</cp:lastModifiedBy>
  <cp:revision>1093</cp:revision>
  <dcterms:created xsi:type="dcterms:W3CDTF">2006-10-05T04:04:58Z</dcterms:created>
  <dcterms:modified xsi:type="dcterms:W3CDTF">2018-12-12T12:57:11Z</dcterms:modified>
</cp:coreProperties>
</file>