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87" r:id="rId2"/>
    <p:sldId id="373" r:id="rId3"/>
    <p:sldId id="374" r:id="rId4"/>
    <p:sldId id="375" r:id="rId5"/>
    <p:sldId id="379" r:id="rId6"/>
    <p:sldId id="378" r:id="rId7"/>
    <p:sldId id="294" r:id="rId8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  <a:srgbClr val="FF9933"/>
    <a:srgbClr val="FFCC00"/>
    <a:srgbClr val="FF9900"/>
    <a:srgbClr val="0066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72871" autoAdjust="0"/>
  </p:normalViewPr>
  <p:slideViewPr>
    <p:cSldViewPr>
      <p:cViewPr varScale="1">
        <p:scale>
          <a:sx n="53" d="100"/>
          <a:sy n="53" d="100"/>
        </p:scale>
        <p:origin x="18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10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47AE22-4F88-4185-B040-750DE3F26AB6}" type="datetimeFigureOut">
              <a:rPr lang="nl-NL"/>
              <a:pPr>
                <a:defRPr/>
              </a:pPr>
              <a:t>11-12-2018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FEFE98-7740-48D3-8E29-139AA8D9A4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355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8152CF-97DA-4157-A306-F6FF81497185}" type="datetimeFigureOut">
              <a:rPr lang="en-GB"/>
              <a:pPr>
                <a:defRPr/>
              </a:pPr>
              <a:t>11/12/2018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E18326-EC8C-4F48-85D9-6B8788A9B2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18326-EC8C-4F48-85D9-6B8788A9B26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9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18326-EC8C-4F48-85D9-6B8788A9B26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3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3545-4E5D-48BA-9997-50B107A3F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8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EA98-A3AA-43E3-8D17-E28AE2998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6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0334-6276-4594-8568-DC7DC9FBE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0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2B7E-C532-4C59-953B-1BDA4B7DC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1953-234C-4B56-B3D2-72CD3AEA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C98A-22D6-440A-8259-1EE9B56EF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6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069E-14F5-4BB0-8944-CAC866AC3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0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10BC-36E5-40D2-84EC-9B5BBC82E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3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82A4C-4107-4FED-B0AB-9A599C55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2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2916238" y="6308725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400" b="1" i="1" dirty="0">
                <a:solidFill>
                  <a:srgbClr val="FF0000"/>
                </a:solidFill>
                <a:latin typeface="Verdana" pitchFamily="34" charset="0"/>
                <a:cs typeface="+mn-cs"/>
              </a:rPr>
              <a:t>Raising Standards for Consumers</a:t>
            </a:r>
            <a:r>
              <a:rPr lang="en-GB" altLang="en-US" sz="1200" dirty="0">
                <a:solidFill>
                  <a:srgbClr val="000099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6781800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A4016F23-04E9-410B-913D-03D7840B1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14F7-C611-4CCF-BDD7-4ED7E0D44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2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E96A-36CD-43B1-A602-6CCEA6DC8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1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87463"/>
            <a:ext cx="77724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FA5E8232-5D48-4A70-96AD-8709441F65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8" descr="ANECBL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04800"/>
            <a:ext cx="11430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2916238" y="6308725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400" b="1" i="1" dirty="0">
                <a:solidFill>
                  <a:srgbClr val="FF0000"/>
                </a:solidFill>
                <a:latin typeface="Verdana" pitchFamily="34" charset="0"/>
                <a:cs typeface="+mn-cs"/>
              </a:rPr>
              <a:t>Raising Standards for Consumers</a:t>
            </a:r>
            <a:r>
              <a:rPr lang="en-GB" altLang="en-US" sz="1200" dirty="0">
                <a:solidFill>
                  <a:srgbClr val="000099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95250" y="216129"/>
            <a:ext cx="2820988" cy="1091183"/>
            <a:chOff x="571912" y="486379"/>
            <a:chExt cx="2820988" cy="1091183"/>
          </a:xfrm>
          <a:gradFill>
            <a:gsLst>
              <a:gs pos="0">
                <a:srgbClr val="FF9900">
                  <a:lumMod val="87000"/>
                  <a:lumOff val="13000"/>
                  <a:alpha val="52000"/>
                </a:srgbClr>
              </a:gs>
              <a:gs pos="100000">
                <a:srgbClr val="FFC000">
                  <a:alpha val="38000"/>
                </a:srgbClr>
              </a:gs>
            </a:gsLst>
            <a:lin ang="0" scaled="1"/>
          </a:gradFill>
        </p:grpSpPr>
        <p:grpSp>
          <p:nvGrpSpPr>
            <p:cNvPr id="13" name="Group 2" descr="Stars"/>
            <p:cNvGrpSpPr>
              <a:grpSpLocks/>
            </p:cNvGrpSpPr>
            <p:nvPr/>
          </p:nvGrpSpPr>
          <p:grpSpPr bwMode="auto">
            <a:xfrm rot="21028904">
              <a:off x="571912" y="486379"/>
              <a:ext cx="2820988" cy="1091183"/>
              <a:chOff x="1440" y="8460"/>
              <a:chExt cx="6300" cy="3024"/>
            </a:xfrm>
            <a:grpFill/>
          </p:grpSpPr>
          <p:sp>
            <p:nvSpPr>
              <p:cNvPr id="14" name="AutoShape 3"/>
              <p:cNvSpPr>
                <a:spLocks noChangeArrowheads="1"/>
              </p:cNvSpPr>
              <p:nvPr/>
            </p:nvSpPr>
            <p:spPr bwMode="auto">
              <a:xfrm>
                <a:off x="7560" y="8640"/>
                <a:ext cx="180" cy="209"/>
              </a:xfrm>
              <a:prstGeom prst="star5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1440" y="9540"/>
                <a:ext cx="1080" cy="1253"/>
              </a:xfrm>
              <a:prstGeom prst="star5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auto">
              <a:xfrm>
                <a:off x="2520" y="10440"/>
                <a:ext cx="1080" cy="1044"/>
              </a:xfrm>
              <a:prstGeom prst="star5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auto">
              <a:xfrm>
                <a:off x="3960" y="10080"/>
                <a:ext cx="900" cy="835"/>
              </a:xfrm>
              <a:prstGeom prst="star5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23" name="AutoShape 8"/>
              <p:cNvSpPr>
                <a:spLocks noChangeArrowheads="1"/>
              </p:cNvSpPr>
              <p:nvPr/>
            </p:nvSpPr>
            <p:spPr bwMode="auto">
              <a:xfrm>
                <a:off x="5760" y="9180"/>
                <a:ext cx="540" cy="418"/>
              </a:xfrm>
              <a:prstGeom prst="star5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24" name="AutoShape 9"/>
              <p:cNvSpPr>
                <a:spLocks noChangeArrowheads="1"/>
              </p:cNvSpPr>
              <p:nvPr/>
            </p:nvSpPr>
            <p:spPr bwMode="auto">
              <a:xfrm>
                <a:off x="6480" y="8820"/>
                <a:ext cx="180" cy="209"/>
              </a:xfrm>
              <a:prstGeom prst="star5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25" name="AutoShape 10"/>
              <p:cNvSpPr>
                <a:spLocks noChangeArrowheads="1"/>
              </p:cNvSpPr>
              <p:nvPr/>
            </p:nvSpPr>
            <p:spPr bwMode="auto">
              <a:xfrm>
                <a:off x="7020" y="8460"/>
                <a:ext cx="180" cy="209"/>
              </a:xfrm>
              <a:prstGeom prst="star5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 rot="21028904">
              <a:off x="2186513" y="850484"/>
              <a:ext cx="253742" cy="161151"/>
            </a:xfrm>
            <a:prstGeom prst="star5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417513"/>
            <a:ext cx="678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hyperlink" Target="http://www.anec.eu/anec.asp?p=newsletter&amp;ref=02-0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5" y="1257300"/>
            <a:ext cx="8478838" cy="2532063"/>
          </a:xfrm>
        </p:spPr>
        <p:txBody>
          <a:bodyPr/>
          <a:lstStyle/>
          <a:p>
            <a:pPr algn="ctr">
              <a:defRPr/>
            </a:pPr>
            <a:r>
              <a:rPr lang="en-GB" altLang="en-US" sz="1800" i="1" kern="1200" noProof="0" dirty="0">
                <a:solidFill>
                  <a:schemeClr val="accent1">
                    <a:lumMod val="75000"/>
                  </a:schemeClr>
                </a:solidFill>
                <a:latin typeface="Verdana"/>
                <a:ea typeface="+mn-ea"/>
                <a:cs typeface="Verdana"/>
              </a:rPr>
              <a:t>The European consumer voice in standardisation</a:t>
            </a:r>
            <a:br>
              <a:rPr lang="en-GB" altLang="en-US" sz="1800" i="1" kern="1200" noProof="0" dirty="0">
                <a:solidFill>
                  <a:schemeClr val="accent1">
                    <a:lumMod val="75000"/>
                  </a:schemeClr>
                </a:solidFill>
                <a:latin typeface="Verdana"/>
                <a:ea typeface="+mn-ea"/>
                <a:cs typeface="Verdana"/>
              </a:rPr>
            </a:br>
            <a:endParaRPr lang="en-GB" sz="1600" noProof="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E63AF-2DA2-491E-AF96-1925F4AB2CD2}" type="slidenum">
              <a:rPr lang="en-US" altLang="nl-NL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nl-NL" dirty="0">
              <a:latin typeface="Verdana" pitchFamily="34" charset="0"/>
            </a:endParaRPr>
          </a:p>
        </p:txBody>
      </p:sp>
      <p:pic>
        <p:nvPicPr>
          <p:cNvPr id="14341" name="Picture 15" descr="D:\My Documents\My Pictures\ANEC hi 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25923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ver of Press Release ANEC including: logo of ANEC, and the sentence Raising standards for consumers." title="Cover ANEC"/>
          <p:cNvPicPr/>
          <p:nvPr/>
        </p:nvPicPr>
        <p:blipFill rotWithShape="1">
          <a:blip r:embed="rId3"/>
          <a:srcRect t="53036"/>
          <a:stretch/>
        </p:blipFill>
        <p:spPr>
          <a:xfrm>
            <a:off x="485775" y="4303713"/>
            <a:ext cx="8478838" cy="17891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55650" y="2879726"/>
            <a:ext cx="77724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nl-NL" sz="2000" dirty="0" err="1">
                <a:ea typeface="Verdana"/>
                <a:cs typeface="Verdana"/>
              </a:rPr>
              <a:t>Phasing</a:t>
            </a:r>
            <a:r>
              <a:rPr lang="nl-NL" sz="2000" dirty="0">
                <a:ea typeface="Verdana"/>
                <a:cs typeface="Verdana"/>
              </a:rPr>
              <a:t> out </a:t>
            </a:r>
            <a:r>
              <a:rPr lang="nl-NL" sz="2000" dirty="0" err="1">
                <a:ea typeface="Verdana"/>
                <a:cs typeface="Verdana"/>
              </a:rPr>
              <a:t>belted</a:t>
            </a:r>
            <a:r>
              <a:rPr lang="nl-NL" sz="2000" dirty="0">
                <a:ea typeface="Verdana"/>
                <a:cs typeface="Verdana"/>
              </a:rPr>
              <a:t> </a:t>
            </a:r>
            <a:r>
              <a:rPr lang="nl-NL" sz="2000" dirty="0" err="1">
                <a:ea typeface="Verdana"/>
                <a:cs typeface="Verdana"/>
              </a:rPr>
              <a:t>integral</a:t>
            </a:r>
            <a:r>
              <a:rPr lang="nl-NL" sz="2000" dirty="0">
                <a:ea typeface="Verdana"/>
                <a:cs typeface="Verdana"/>
              </a:rPr>
              <a:t> R44 CRS</a:t>
            </a:r>
          </a:p>
          <a:p>
            <a:pPr>
              <a:defRPr/>
            </a:pPr>
            <a:endParaRPr lang="en-GB" sz="2000" dirty="0">
              <a:ea typeface="Verdana"/>
              <a:cs typeface="Verdana"/>
            </a:endParaRPr>
          </a:p>
          <a:p>
            <a:pPr>
              <a:defRPr/>
            </a:pPr>
            <a:r>
              <a:rPr lang="en-GB" sz="1800" kern="0" dirty="0"/>
              <a:t>Ronald Vroman </a:t>
            </a:r>
          </a:p>
          <a:p>
            <a:pPr>
              <a:defRPr/>
            </a:pPr>
            <a:r>
              <a:rPr lang="en-GB" sz="1800" b="0" kern="0" dirty="0"/>
              <a:t>ANEC / Consumers International</a:t>
            </a:r>
            <a:endParaRPr lang="en-GB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19661"/>
              </p:ext>
            </p:extLst>
          </p:nvPr>
        </p:nvGraphicFramePr>
        <p:xfrm>
          <a:off x="2555776" y="116632"/>
          <a:ext cx="6573938" cy="757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5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790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6540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Informal </a:t>
                      </a:r>
                      <a:r>
                        <a:rPr lang="en-US" sz="1600">
                          <a:effectLst/>
                          <a:latin typeface="+mn-lt"/>
                          <a:ea typeface="Times New Roman"/>
                        </a:rPr>
                        <a:t>Document GRSP-64-32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6540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(64th GRSP, 11-14 December 2018, </a:t>
                      </a:r>
                    </a:p>
                    <a:p>
                      <a:pPr marL="6540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</a:rPr>
                        <a:t>agenda item 12) 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8C183-56D9-46CE-ADD6-4CA14094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17513"/>
            <a:ext cx="6781800" cy="609600"/>
          </a:xfrm>
        </p:spPr>
        <p:txBody>
          <a:bodyPr/>
          <a:lstStyle/>
          <a:p>
            <a:r>
              <a:rPr lang="nl-NL" dirty="0" err="1"/>
              <a:t>Proposal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5A8577-588C-4444-B930-61EA78C3F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No R44 approvals from 1 September 2020 for child restraint systems other than Group III. </a:t>
            </a:r>
          </a:p>
          <a:p>
            <a:endParaRPr lang="en-GB" sz="1800" dirty="0"/>
          </a:p>
          <a:p>
            <a:r>
              <a:rPr lang="en-GB" sz="1800" dirty="0"/>
              <a:t>No R44 extensions from 1 September 2020 for child restraint systems other than Group III. </a:t>
            </a:r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919E94-F1BE-471F-846E-60B0CD24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C1953-234C-4B56-B3D2-72CD3AEA8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9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FA80A0-FA7B-4BA3-985C-4BA5766D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nl-NL" dirty="0" err="1"/>
              <a:t>Jusitification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58E49-A4EA-47D3-B649-89DC840FC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/>
          </a:p>
          <a:p>
            <a:r>
              <a:rPr lang="en-GB" sz="2600" dirty="0"/>
              <a:t>Entry into force of R129 Phase 3: 29 December 2018.</a:t>
            </a:r>
            <a:br>
              <a:rPr lang="en-GB" sz="2600" dirty="0"/>
            </a:br>
            <a:r>
              <a:rPr lang="en-GB" sz="2600" dirty="0"/>
              <a:t>(all groups and categories except Group III forward facing non integral CRS covered)</a:t>
            </a:r>
          </a:p>
          <a:p>
            <a:r>
              <a:rPr lang="en-GB" sz="2600" dirty="0"/>
              <a:t>From December 29: CRS approvals can be either according to R44 or R129 (manufacturer’s choice) for an undefined period.  </a:t>
            </a:r>
          </a:p>
          <a:p>
            <a:r>
              <a:rPr lang="en-GB" sz="2600" dirty="0"/>
              <a:t>Undesirable that CRS can be developed according to R44:</a:t>
            </a:r>
          </a:p>
          <a:p>
            <a:pPr marL="742950" lvl="2" indent="-342900"/>
            <a:r>
              <a:rPr lang="en-GB" sz="2100" dirty="0"/>
              <a:t>Two categories of products offering </a:t>
            </a:r>
            <a:r>
              <a:rPr lang="en-GB" sz="2100" b="1" dirty="0"/>
              <a:t>two levels of protection </a:t>
            </a:r>
            <a:r>
              <a:rPr lang="en-GB" sz="2100" dirty="0"/>
              <a:t>on the market</a:t>
            </a:r>
          </a:p>
          <a:p>
            <a:pPr marL="742950" lvl="2" indent="-342900"/>
            <a:r>
              <a:rPr lang="en-GB" sz="2100" b="1" dirty="0"/>
              <a:t>Confusing</a:t>
            </a:r>
            <a:r>
              <a:rPr lang="en-GB" sz="2100" dirty="0"/>
              <a:t> for consumers (and manufacturers!) </a:t>
            </a:r>
          </a:p>
          <a:p>
            <a:pPr marL="742950" lvl="2" indent="-342900"/>
            <a:r>
              <a:rPr lang="en-GB" sz="2100" b="1" dirty="0"/>
              <a:t>No encouragement</a:t>
            </a:r>
            <a:r>
              <a:rPr lang="en-GB" sz="2100" dirty="0"/>
              <a:t> for manufacturers to develop products to the latest (highest) standard</a:t>
            </a:r>
            <a:r>
              <a:rPr lang="en-GB" sz="2600" dirty="0"/>
              <a:t>. </a:t>
            </a:r>
          </a:p>
          <a:p>
            <a:r>
              <a:rPr lang="en-GB" sz="2600" dirty="0"/>
              <a:t>R44 is signed by 45 CP’s, R129 signed by 53 CP’s. No risk that newly developed ECRS would be withheld from certain markets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CE6109-94BC-430A-9154-DB1F89D5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C1953-234C-4B56-B3D2-72CD3AEA8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09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E3269-5062-426E-A3F6-2913AA1C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i-</a:t>
            </a:r>
            <a:r>
              <a:rPr lang="nl-NL" dirty="0" err="1"/>
              <a:t>Size</a:t>
            </a:r>
            <a:r>
              <a:rPr lang="nl-NL" dirty="0"/>
              <a:t> Group 0+/I/II/III?</a:t>
            </a:r>
            <a:endParaRPr lang="en-GB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E3C1BE23-28B0-4BC3-AC13-B2DA1D9D8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8563" r="-526" b="19557"/>
          <a:stretch/>
        </p:blipFill>
        <p:spPr>
          <a:xfrm rot="10800000">
            <a:off x="314325" y="1700807"/>
            <a:ext cx="4833739" cy="345638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6C59AB-592C-409F-9482-FE5D968B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C1953-234C-4B56-B3D2-72CD3AEA8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BE4DD01-8C8A-45CF-BF60-B9DB6D0D8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33" y="1706562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R44 or R129?</a:t>
            </a:r>
            <a:endParaRPr lang="en-US" dirty="0"/>
          </a:p>
        </p:txBody>
      </p:sp>
      <p:pic>
        <p:nvPicPr>
          <p:cNvPr id="5" name="Content Placeholder 4" descr="Schermafbeelding 2018-12-10 om 12.51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 b="966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C1953-234C-4B56-B3D2-72CD3AEA8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20072" y="3284984"/>
            <a:ext cx="2808312" cy="79208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293AC-410B-4E9A-948B-CD2D0B5E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R44 or R129?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E93E48-1434-4726-97BF-FF3092AC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0069E-14F5-4BB0-8944-CAC866AC39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jdelijke aanduiding voor inhoud 6">
            <a:extLst>
              <a:ext uri="{FF2B5EF4-FFF2-40B4-BE49-F238E27FC236}">
                <a16:creationId xmlns:a16="http://schemas.microsoft.com/office/drawing/2014/main" id="{6FCD9E3D-7D21-4912-B149-E191EDBA549A}"/>
              </a:ext>
            </a:extLst>
          </p:cNvPr>
          <p:cNvSpPr txBox="1">
            <a:spLocks/>
          </p:cNvSpPr>
          <p:nvPr/>
        </p:nvSpPr>
        <p:spPr bwMode="auto">
          <a:xfrm>
            <a:off x="5004048" y="1580356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kern="0" dirty="0" err="1"/>
              <a:t>Size</a:t>
            </a:r>
            <a:r>
              <a:rPr lang="nl-NL" kern="0" dirty="0"/>
              <a:t> range </a:t>
            </a:r>
            <a:r>
              <a:rPr lang="nl-NL" kern="0" dirty="0" err="1"/>
              <a:t>upper</a:t>
            </a:r>
            <a:r>
              <a:rPr lang="nl-NL" kern="0" dirty="0"/>
              <a:t> limit</a:t>
            </a:r>
          </a:p>
          <a:p>
            <a:pPr lvl="1"/>
            <a:r>
              <a:rPr lang="nl-NL" kern="0" dirty="0" err="1"/>
              <a:t>Declared</a:t>
            </a:r>
            <a:r>
              <a:rPr lang="nl-NL" kern="0" dirty="0"/>
              <a:t>: 80cm</a:t>
            </a:r>
          </a:p>
          <a:p>
            <a:pPr lvl="1"/>
            <a:r>
              <a:rPr lang="nl-NL" kern="0" dirty="0" err="1"/>
              <a:t>Measured</a:t>
            </a:r>
            <a:r>
              <a:rPr lang="nl-NL" kern="0" dirty="0"/>
              <a:t>: 65cm</a:t>
            </a:r>
            <a:endParaRPr lang="en-GB" kern="0" dirty="0"/>
          </a:p>
          <a:p>
            <a:r>
              <a:rPr lang="nl-NL" kern="0" dirty="0"/>
              <a:t>Does </a:t>
            </a:r>
            <a:r>
              <a:rPr lang="nl-NL" kern="0" dirty="0" err="1"/>
              <a:t>not</a:t>
            </a:r>
            <a:r>
              <a:rPr lang="nl-NL" kern="0" dirty="0"/>
              <a:t> fit R2 </a:t>
            </a:r>
            <a:r>
              <a:rPr lang="nl-NL" kern="0" dirty="0" err="1"/>
              <a:t>fixture</a:t>
            </a:r>
            <a:endParaRPr lang="nl-NL" kern="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41F485-6E4C-4D54-9E6F-20CEFE5C8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8" y="1412776"/>
            <a:ext cx="4045461" cy="48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5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GB" altLang="en-US" sz="3600" noProof="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Thank you</a:t>
            </a:r>
            <a:br>
              <a:rPr lang="en-GB" altLang="en-US" sz="3600" noProof="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</a:br>
            <a:r>
              <a:rPr lang="en-GB" altLang="en-US" noProof="0" dirty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www.anec.eu</a:t>
            </a:r>
            <a:endParaRPr lang="en-GB" altLang="nl-NL" noProof="0" dirty="0">
              <a:solidFill>
                <a:schemeClr val="accent1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C72FA-7316-484C-A160-F00C264640E4}" type="slidenum">
              <a:rPr lang="en-US" altLang="nl-NL" smtClean="0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nl-NL">
              <a:latin typeface="Verdana" pitchFamily="34" charset="0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6922">
            <a:off x="6175375" y="2705100"/>
            <a:ext cx="2312988" cy="144621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485" name="Group 10"/>
          <p:cNvGrpSpPr>
            <a:grpSpLocks/>
          </p:cNvGrpSpPr>
          <p:nvPr/>
        </p:nvGrpSpPr>
        <p:grpSpPr bwMode="auto">
          <a:xfrm>
            <a:off x="2555875" y="4076700"/>
            <a:ext cx="4354513" cy="647700"/>
            <a:chOff x="2916238" y="5517232"/>
            <a:chExt cx="4353976" cy="648072"/>
          </a:xfrm>
        </p:grpSpPr>
        <p:pic>
          <p:nvPicPr>
            <p:cNvPr id="20490" name="Picture 10" descr="FB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5548089"/>
              <a:ext cx="88356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8" r="84303" b="57312"/>
            <a:stretch>
              <a:fillRect/>
            </a:stretch>
          </p:blipFill>
          <p:spPr bwMode="auto">
            <a:xfrm>
              <a:off x="2916238" y="5892995"/>
              <a:ext cx="883568" cy="272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Rectangle 9"/>
            <p:cNvSpPr>
              <a:spLocks noChangeArrowheads="1"/>
            </p:cNvSpPr>
            <p:nvPr/>
          </p:nvSpPr>
          <p:spPr bwMode="auto">
            <a:xfrm>
              <a:off x="3773488" y="5517232"/>
              <a:ext cx="3496726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GB" altLang="nl-NL" sz="1400">
                  <a:latin typeface="Verdana" pitchFamily="34" charset="0"/>
                </a:rPr>
                <a:t>www.facebook.com/ANEC.Standards</a:t>
              </a:r>
            </a:p>
            <a:p>
              <a:r>
                <a:rPr lang="en-GB" altLang="nl-NL" sz="1400">
                  <a:latin typeface="Verdana" pitchFamily="34" charset="0"/>
                </a:rPr>
                <a:t>@anectweet</a:t>
              </a:r>
            </a:p>
          </p:txBody>
        </p:sp>
      </p:grpSp>
      <p:pic>
        <p:nvPicPr>
          <p:cNvPr id="20486" name="Picture 11" descr="Production:ANEC:xSOURCES CLIENT:LOGO:Associated Brands:EFTA Logo:EFT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5408613"/>
            <a:ext cx="7493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Production:ANEC:xSOURCES CLIENT:LOGO:Associated Brands:EU Logo:European_Un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465763"/>
            <a:ext cx="685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2"/>
          <p:cNvSpPr>
            <a:spLocks noChangeArrowheads="1"/>
          </p:cNvSpPr>
          <p:nvPr/>
        </p:nvSpPr>
        <p:spPr bwMode="auto">
          <a:xfrm>
            <a:off x="2160588" y="59753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nl-NL" sz="1100">
                <a:solidFill>
                  <a:srgbClr val="33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ANEC is supported financially by the European Union &amp; EFTA</a:t>
            </a:r>
          </a:p>
        </p:txBody>
      </p:sp>
      <p:pic>
        <p:nvPicPr>
          <p:cNvPr id="20489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9904">
            <a:off x="581025" y="2376488"/>
            <a:ext cx="22272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18082</TotalTime>
  <Words>144</Words>
  <Application>Microsoft Office PowerPoint</Application>
  <PresentationFormat>On-screen Show (4:3)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Default Design</vt:lpstr>
      <vt:lpstr>The European consumer voice in standardisation </vt:lpstr>
      <vt:lpstr>Proposal</vt:lpstr>
      <vt:lpstr>Jusitification </vt:lpstr>
      <vt:lpstr>i-Size Group 0+/I/II/III?</vt:lpstr>
      <vt:lpstr>R44 or R129?</vt:lpstr>
      <vt:lpstr>R44 or R129?</vt:lpstr>
      <vt:lpstr>Thank you www.anec.eu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ANEC-KBE</dc:creator>
  <cp:lastModifiedBy>Edoardo Gianotti</cp:lastModifiedBy>
  <cp:revision>171</cp:revision>
  <cp:lastPrinted>2015-12-02T10:14:40Z</cp:lastPrinted>
  <dcterms:created xsi:type="dcterms:W3CDTF">2014-08-07T12:50:42Z</dcterms:created>
  <dcterms:modified xsi:type="dcterms:W3CDTF">2018-12-11T12:22:01Z</dcterms:modified>
</cp:coreProperties>
</file>