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664" r:id="rId2"/>
    <p:sldMasterId id="2147483661" r:id="rId3"/>
    <p:sldMasterId id="2147483654" r:id="rId4"/>
    <p:sldMasterId id="2147483667" r:id="rId5"/>
    <p:sldMasterId id="2147483682" r:id="rId6"/>
    <p:sldMasterId id="2147483687" r:id="rId7"/>
  </p:sldMasterIdLst>
  <p:notesMasterIdLst>
    <p:notesMasterId r:id="rId17"/>
  </p:notesMasterIdLst>
  <p:handoutMasterIdLst>
    <p:handoutMasterId r:id="rId18"/>
  </p:handoutMasterIdLst>
  <p:sldIdLst>
    <p:sldId id="462" r:id="rId8"/>
    <p:sldId id="562" r:id="rId9"/>
    <p:sldId id="571" r:id="rId10"/>
    <p:sldId id="563" r:id="rId11"/>
    <p:sldId id="564" r:id="rId12"/>
    <p:sldId id="565" r:id="rId13"/>
    <p:sldId id="566" r:id="rId14"/>
    <p:sldId id="568" r:id="rId15"/>
    <p:sldId id="569" r:id="rId16"/>
  </p:sldIdLst>
  <p:sldSz cx="10080625" cy="7559675"/>
  <p:notesSz cx="6797675" cy="9926638"/>
  <p:defaultTextStyle>
    <a:defPPr>
      <a:defRPr lang="nl-B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E811B399-645E-4F97-99C7-C6D198F2CB0F}">
          <p14:sldIdLst>
            <p14:sldId id="462"/>
            <p14:sldId id="562"/>
            <p14:sldId id="571"/>
            <p14:sldId id="563"/>
            <p14:sldId id="564"/>
            <p14:sldId id="565"/>
            <p14:sldId id="566"/>
            <p14:sldId id="568"/>
            <p14:sldId id="569"/>
          </p14:sldIdLst>
        </p14:section>
      </p14:sectionLst>
    </p:ext>
    <p:ext uri="{EFAFB233-063F-42B5-8137-9DF3F51BA10A}">
      <p15:sldGuideLst xmlns:p15="http://schemas.microsoft.com/office/powerpoint/2012/main" xmlns="">
        <p15:guide id="1" orient="horz" pos="2381" userDrawn="1">
          <p15:clr>
            <a:srgbClr val="A4A3A4"/>
          </p15:clr>
        </p15:guide>
        <p15:guide id="2" pos="31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FCFC"/>
    <a:srgbClr val="67737A"/>
    <a:srgbClr val="006699"/>
    <a:srgbClr val="BDD0DA"/>
    <a:srgbClr val="D8E3E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5482" autoAdjust="0"/>
  </p:normalViewPr>
  <p:slideViewPr>
    <p:cSldViewPr showGuides="1">
      <p:cViewPr varScale="1">
        <p:scale>
          <a:sx n="103" d="100"/>
          <a:sy n="103" d="100"/>
        </p:scale>
        <p:origin x="-1800"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C3A83D7-DF5A-4CF7-8DE7-2B40CB62A976}" type="datetimeFigureOut">
              <a:rPr lang="en-US" smtClean="0"/>
              <a:t>5/10/2018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54222F1-0FBD-40F8-8D0A-1A61A0A01E04}" type="slidenum">
              <a:rPr lang="en-US" smtClean="0"/>
              <a:t>‹#›</a:t>
            </a:fld>
            <a:endParaRPr lang="en-US"/>
          </a:p>
        </p:txBody>
      </p:sp>
    </p:spTree>
    <p:extLst>
      <p:ext uri="{BB962C8B-B14F-4D97-AF65-F5344CB8AC3E}">
        <p14:creationId xmlns:p14="http://schemas.microsoft.com/office/powerpoint/2010/main" val="38351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6661" tIns="48331" rIns="96661" bIns="48331" rtlCol="0"/>
          <a:lstStyle>
            <a:lvl1pPr algn="l">
              <a:defRPr sz="13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6661" tIns="48331" rIns="96661" bIns="48331" rtlCol="0"/>
          <a:lstStyle>
            <a:lvl1pPr algn="r">
              <a:defRPr sz="1300"/>
            </a:lvl1pPr>
          </a:lstStyle>
          <a:p>
            <a:fld id="{693BB3DC-1D17-4D3F-A25B-F0C77B628936}" type="datetimeFigureOut">
              <a:rPr lang="nl-BE" smtClean="0"/>
              <a:t>10/05/2018</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661" tIns="48331" rIns="96661" bIns="48331"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6332"/>
          </a:xfrm>
          <a:prstGeom prst="rect">
            <a:avLst/>
          </a:prstGeom>
        </p:spPr>
        <p:txBody>
          <a:bodyPr vert="horz" lIns="96661" tIns="48331" rIns="96661" bIns="48331" rtlCol="0" anchor="b"/>
          <a:lstStyle>
            <a:lvl1pPr algn="l">
              <a:defRPr sz="1300"/>
            </a:lvl1pPr>
          </a:lstStyle>
          <a:p>
            <a:endParaRPr lang="nl-BE"/>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6661" tIns="48331" rIns="96661" bIns="48331" rtlCol="0" anchor="b"/>
          <a:lstStyle>
            <a:lvl1pPr algn="r">
              <a:defRPr sz="1300"/>
            </a:lvl1pPr>
          </a:lstStyle>
          <a:p>
            <a:fld id="{0288BDF5-4678-4264-A22D-914A3D2D164C}" type="slidenum">
              <a:rPr lang="nl-BE" smtClean="0"/>
              <a:t>‹#›</a:t>
            </a:fld>
            <a:endParaRPr lang="nl-BE"/>
          </a:p>
        </p:txBody>
      </p:sp>
    </p:spTree>
    <p:extLst>
      <p:ext uri="{BB962C8B-B14F-4D97-AF65-F5344CB8AC3E}">
        <p14:creationId xmlns:p14="http://schemas.microsoft.com/office/powerpoint/2010/main" val="287039376"/>
      </p:ext>
    </p:extLst>
  </p:cSld>
  <p:clrMap bg1="lt1" tx1="dk1" bg2="lt2" tx2="dk2" accent1="accent1" accent2="accent2" accent3="accent3" accent4="accent4" accent5="accent5" accent6="accent6" hlink="hlink" folHlink="folHlink"/>
  <p:notesStyle>
    <a:lvl1pPr marL="0" algn="l" defTabSz="1007943" rtl="0" eaLnBrk="1" latinLnBrk="0" hangingPunct="1">
      <a:defRPr sz="1323" kern="1200">
        <a:solidFill>
          <a:schemeClr val="tx1"/>
        </a:solidFill>
        <a:latin typeface="+mn-lt"/>
        <a:ea typeface="+mn-ea"/>
        <a:cs typeface="+mn-cs"/>
      </a:defRPr>
    </a:lvl1pPr>
    <a:lvl2pPr marL="503972" algn="l" defTabSz="1007943" rtl="0" eaLnBrk="1" latinLnBrk="0" hangingPunct="1">
      <a:defRPr sz="1323" kern="1200">
        <a:solidFill>
          <a:schemeClr val="tx1"/>
        </a:solidFill>
        <a:latin typeface="+mn-lt"/>
        <a:ea typeface="+mn-ea"/>
        <a:cs typeface="+mn-cs"/>
      </a:defRPr>
    </a:lvl2pPr>
    <a:lvl3pPr marL="1007943" algn="l" defTabSz="1007943" rtl="0" eaLnBrk="1" latinLnBrk="0" hangingPunct="1">
      <a:defRPr sz="1323" kern="1200">
        <a:solidFill>
          <a:schemeClr val="tx1"/>
        </a:solidFill>
        <a:latin typeface="+mn-lt"/>
        <a:ea typeface="+mn-ea"/>
        <a:cs typeface="+mn-cs"/>
      </a:defRPr>
    </a:lvl3pPr>
    <a:lvl4pPr marL="1511915" algn="l" defTabSz="1007943" rtl="0" eaLnBrk="1" latinLnBrk="0" hangingPunct="1">
      <a:defRPr sz="1323" kern="1200">
        <a:solidFill>
          <a:schemeClr val="tx1"/>
        </a:solidFill>
        <a:latin typeface="+mn-lt"/>
        <a:ea typeface="+mn-ea"/>
        <a:cs typeface="+mn-cs"/>
      </a:defRPr>
    </a:lvl4pPr>
    <a:lvl5pPr marL="2015886" algn="l" defTabSz="1007943" rtl="0" eaLnBrk="1" latinLnBrk="0" hangingPunct="1">
      <a:defRPr sz="1323" kern="1200">
        <a:solidFill>
          <a:schemeClr val="tx1"/>
        </a:solidFill>
        <a:latin typeface="+mn-lt"/>
        <a:ea typeface="+mn-ea"/>
        <a:cs typeface="+mn-cs"/>
      </a:defRPr>
    </a:lvl5pPr>
    <a:lvl6pPr marL="2519858" algn="l" defTabSz="1007943" rtl="0" eaLnBrk="1" latinLnBrk="0" hangingPunct="1">
      <a:defRPr sz="1323" kern="1200">
        <a:solidFill>
          <a:schemeClr val="tx1"/>
        </a:solidFill>
        <a:latin typeface="+mn-lt"/>
        <a:ea typeface="+mn-ea"/>
        <a:cs typeface="+mn-cs"/>
      </a:defRPr>
    </a:lvl6pPr>
    <a:lvl7pPr marL="3023829" algn="l" defTabSz="1007943" rtl="0" eaLnBrk="1" latinLnBrk="0" hangingPunct="1">
      <a:defRPr sz="1323" kern="1200">
        <a:solidFill>
          <a:schemeClr val="tx1"/>
        </a:solidFill>
        <a:latin typeface="+mn-lt"/>
        <a:ea typeface="+mn-ea"/>
        <a:cs typeface="+mn-cs"/>
      </a:defRPr>
    </a:lvl7pPr>
    <a:lvl8pPr marL="3527801" algn="l" defTabSz="1007943" rtl="0" eaLnBrk="1" latinLnBrk="0" hangingPunct="1">
      <a:defRPr sz="1323" kern="1200">
        <a:solidFill>
          <a:schemeClr val="tx1"/>
        </a:solidFill>
        <a:latin typeface="+mn-lt"/>
        <a:ea typeface="+mn-ea"/>
        <a:cs typeface="+mn-cs"/>
      </a:defRPr>
    </a:lvl8pPr>
    <a:lvl9pPr marL="4031772" algn="l" defTabSz="100794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1</a:t>
            </a:fld>
            <a:endParaRPr lang="nl-BE"/>
          </a:p>
        </p:txBody>
      </p:sp>
    </p:spTree>
    <p:extLst>
      <p:ext uri="{BB962C8B-B14F-4D97-AF65-F5344CB8AC3E}">
        <p14:creationId xmlns:p14="http://schemas.microsoft.com/office/powerpoint/2010/main" val="334852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2</a:t>
            </a:fld>
            <a:endParaRPr lang="nl-BE"/>
          </a:p>
        </p:txBody>
      </p:sp>
    </p:spTree>
    <p:extLst>
      <p:ext uri="{BB962C8B-B14F-4D97-AF65-F5344CB8AC3E}">
        <p14:creationId xmlns:p14="http://schemas.microsoft.com/office/powerpoint/2010/main" val="201145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3</a:t>
            </a:fld>
            <a:endParaRPr lang="nl-BE"/>
          </a:p>
        </p:txBody>
      </p:sp>
    </p:spTree>
    <p:extLst>
      <p:ext uri="{BB962C8B-B14F-4D97-AF65-F5344CB8AC3E}">
        <p14:creationId xmlns:p14="http://schemas.microsoft.com/office/powerpoint/2010/main" val="300716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4</a:t>
            </a:fld>
            <a:endParaRPr lang="nl-BE"/>
          </a:p>
        </p:txBody>
      </p:sp>
    </p:spTree>
    <p:extLst>
      <p:ext uri="{BB962C8B-B14F-4D97-AF65-F5344CB8AC3E}">
        <p14:creationId xmlns:p14="http://schemas.microsoft.com/office/powerpoint/2010/main" val="169250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5</a:t>
            </a:fld>
            <a:endParaRPr lang="nl-BE"/>
          </a:p>
        </p:txBody>
      </p:sp>
    </p:spTree>
    <p:extLst>
      <p:ext uri="{BB962C8B-B14F-4D97-AF65-F5344CB8AC3E}">
        <p14:creationId xmlns:p14="http://schemas.microsoft.com/office/powerpoint/2010/main" val="253533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6</a:t>
            </a:fld>
            <a:endParaRPr lang="nl-BE"/>
          </a:p>
        </p:txBody>
      </p:sp>
    </p:spTree>
    <p:extLst>
      <p:ext uri="{BB962C8B-B14F-4D97-AF65-F5344CB8AC3E}">
        <p14:creationId xmlns:p14="http://schemas.microsoft.com/office/powerpoint/2010/main" val="5671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7</a:t>
            </a:fld>
            <a:endParaRPr lang="nl-BE"/>
          </a:p>
        </p:txBody>
      </p:sp>
    </p:spTree>
    <p:extLst>
      <p:ext uri="{BB962C8B-B14F-4D97-AF65-F5344CB8AC3E}">
        <p14:creationId xmlns:p14="http://schemas.microsoft.com/office/powerpoint/2010/main" val="4024999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8</a:t>
            </a:fld>
            <a:endParaRPr lang="nl-BE"/>
          </a:p>
        </p:txBody>
      </p:sp>
    </p:spTree>
    <p:extLst>
      <p:ext uri="{BB962C8B-B14F-4D97-AF65-F5344CB8AC3E}">
        <p14:creationId xmlns:p14="http://schemas.microsoft.com/office/powerpoint/2010/main" val="63635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288BDF5-4678-4264-A22D-914A3D2D164C}" type="slidenum">
              <a:rPr lang="nl-BE" smtClean="0"/>
              <a:t>9</a:t>
            </a:fld>
            <a:endParaRPr lang="nl-BE"/>
          </a:p>
        </p:txBody>
      </p:sp>
    </p:spTree>
    <p:extLst>
      <p:ext uri="{BB962C8B-B14F-4D97-AF65-F5344CB8AC3E}">
        <p14:creationId xmlns:p14="http://schemas.microsoft.com/office/powerpoint/2010/main" val="364213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 - Dark">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19892"/>
            <a:ext cx="10080625" cy="1259946"/>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420355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b="1"/>
            </a:lvl1pPr>
          </a:lstStyle>
          <a:p>
            <a:pPr>
              <a:defRPr/>
            </a:pPr>
            <a:endParaRPr lang="fr-FR"/>
          </a:p>
        </p:txBody>
      </p:sp>
      <p:sp>
        <p:nvSpPr>
          <p:cNvPr id="4" name="Rectangle 5"/>
          <p:cNvSpPr>
            <a:spLocks noGrp="1" noChangeArrowheads="1"/>
          </p:cNvSpPr>
          <p:nvPr>
            <p:ph type="ftr" sz="quarter" idx="11"/>
          </p:nvPr>
        </p:nvSpPr>
        <p:spPr/>
        <p:txBody>
          <a:bodyPr/>
          <a:lstStyle>
            <a:lvl1pPr>
              <a:defRPr b="1"/>
            </a:lvl1pPr>
          </a:lstStyle>
          <a:p>
            <a:pPr>
              <a:defRPr/>
            </a:pPr>
            <a:endParaRPr lang="fr-FR"/>
          </a:p>
        </p:txBody>
      </p:sp>
      <p:sp>
        <p:nvSpPr>
          <p:cNvPr id="5" name="Rectangle 6"/>
          <p:cNvSpPr>
            <a:spLocks noGrp="1" noChangeArrowheads="1"/>
          </p:cNvSpPr>
          <p:nvPr>
            <p:ph type="sldNum" sz="quarter" idx="12"/>
          </p:nvPr>
        </p:nvSpPr>
        <p:spPr/>
        <p:txBody>
          <a:bodyPr/>
          <a:lstStyle>
            <a:lvl1pPr>
              <a:defRPr b="1"/>
            </a:lvl1pPr>
          </a:lstStyle>
          <a:p>
            <a:pPr>
              <a:defRPr/>
            </a:pPr>
            <a:fld id="{192C5F0E-22C9-4809-BEDF-512C5A9FCDC9}" type="slidenum">
              <a:rPr lang="fr-FR"/>
              <a:pPr>
                <a:defRPr/>
              </a:pPr>
              <a:t>‹#›</a:t>
            </a:fld>
            <a:endParaRPr lang="fr-FR"/>
          </a:p>
        </p:txBody>
      </p:sp>
    </p:spTree>
    <p:extLst>
      <p:ext uri="{BB962C8B-B14F-4D97-AF65-F5344CB8AC3E}">
        <p14:creationId xmlns:p14="http://schemas.microsoft.com/office/powerpoint/2010/main" val="134136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fr-FR"/>
          </a:p>
        </p:txBody>
      </p:sp>
      <p:sp>
        <p:nvSpPr>
          <p:cNvPr id="3" name="Rectangle 5"/>
          <p:cNvSpPr>
            <a:spLocks noGrp="1" noChangeArrowheads="1"/>
          </p:cNvSpPr>
          <p:nvPr>
            <p:ph type="ftr" sz="quarter" idx="11"/>
          </p:nvPr>
        </p:nvSpPr>
        <p:spPr/>
        <p:txBody>
          <a:bodyPr/>
          <a:lstStyle>
            <a:lvl1pPr>
              <a:defRPr b="1"/>
            </a:lvl1pPr>
          </a:lstStyle>
          <a:p>
            <a:pPr>
              <a:defRPr/>
            </a:pPr>
            <a:endParaRPr lang="fr-FR"/>
          </a:p>
        </p:txBody>
      </p:sp>
      <p:sp>
        <p:nvSpPr>
          <p:cNvPr id="4" name="Rectangle 6"/>
          <p:cNvSpPr>
            <a:spLocks noGrp="1" noChangeArrowheads="1"/>
          </p:cNvSpPr>
          <p:nvPr>
            <p:ph type="sldNum" sz="quarter" idx="12"/>
          </p:nvPr>
        </p:nvSpPr>
        <p:spPr/>
        <p:txBody>
          <a:bodyPr/>
          <a:lstStyle>
            <a:lvl1pPr>
              <a:defRPr b="1"/>
            </a:lvl1pPr>
          </a:lstStyle>
          <a:p>
            <a:pPr>
              <a:defRPr/>
            </a:pPr>
            <a:fld id="{7735092F-0DFD-45D7-B0AE-03876810E366}" type="slidenum">
              <a:rPr lang="fr-FR"/>
              <a:pPr>
                <a:defRPr/>
              </a:pPr>
              <a:t>‹#›</a:t>
            </a:fld>
            <a:endParaRPr lang="fr-FR"/>
          </a:p>
        </p:txBody>
      </p:sp>
    </p:spTree>
    <p:extLst>
      <p:ext uri="{BB962C8B-B14F-4D97-AF65-F5344CB8AC3E}">
        <p14:creationId xmlns:p14="http://schemas.microsoft.com/office/powerpoint/2010/main" val="39394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941245" y="300992"/>
            <a:ext cx="5635349" cy="645197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034" y="1581936"/>
            <a:ext cx="3316456" cy="517102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fr-FR"/>
          </a:p>
        </p:txBody>
      </p:sp>
      <p:sp>
        <p:nvSpPr>
          <p:cNvPr id="6" name="Rectangle 5"/>
          <p:cNvSpPr>
            <a:spLocks noGrp="1" noChangeArrowheads="1"/>
          </p:cNvSpPr>
          <p:nvPr>
            <p:ph type="ftr" sz="quarter" idx="11"/>
          </p:nvPr>
        </p:nvSpPr>
        <p:spPr/>
        <p:txBody>
          <a:bodyPr/>
          <a:lstStyle>
            <a:lvl1pPr>
              <a:defRPr b="1"/>
            </a:lvl1pPr>
          </a:lstStyle>
          <a:p>
            <a:pPr>
              <a:defRPr/>
            </a:pPr>
            <a:endParaRPr lang="fr-FR"/>
          </a:p>
        </p:txBody>
      </p:sp>
      <p:sp>
        <p:nvSpPr>
          <p:cNvPr id="7" name="Rectangle 6"/>
          <p:cNvSpPr>
            <a:spLocks noGrp="1" noChangeArrowheads="1"/>
          </p:cNvSpPr>
          <p:nvPr>
            <p:ph type="sldNum" sz="quarter" idx="12"/>
          </p:nvPr>
        </p:nvSpPr>
        <p:spPr/>
        <p:txBody>
          <a:bodyPr/>
          <a:lstStyle>
            <a:lvl1pPr>
              <a:defRPr b="1"/>
            </a:lvl1pPr>
          </a:lstStyle>
          <a:p>
            <a:pPr>
              <a:defRPr/>
            </a:pPr>
            <a:fld id="{98232A46-B5CE-4C99-9B27-6C673D124E0C}" type="slidenum">
              <a:rPr lang="fr-FR"/>
              <a:pPr>
                <a:defRPr/>
              </a:pPr>
              <a:t>‹#›</a:t>
            </a:fld>
            <a:endParaRPr lang="fr-FR"/>
          </a:p>
        </p:txBody>
      </p:sp>
    </p:spTree>
    <p:extLst>
      <p:ext uri="{BB962C8B-B14F-4D97-AF65-F5344CB8AC3E}">
        <p14:creationId xmlns:p14="http://schemas.microsoft.com/office/powerpoint/2010/main" val="75706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975873" y="675471"/>
            <a:ext cx="6048375" cy="453580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fr-FR"/>
          </a:p>
        </p:txBody>
      </p:sp>
      <p:sp>
        <p:nvSpPr>
          <p:cNvPr id="6" name="Rectangle 5"/>
          <p:cNvSpPr>
            <a:spLocks noGrp="1" noChangeArrowheads="1"/>
          </p:cNvSpPr>
          <p:nvPr>
            <p:ph type="ftr" sz="quarter" idx="11"/>
          </p:nvPr>
        </p:nvSpPr>
        <p:spPr/>
        <p:txBody>
          <a:bodyPr/>
          <a:lstStyle>
            <a:lvl1pPr>
              <a:defRPr b="1"/>
            </a:lvl1pPr>
          </a:lstStyle>
          <a:p>
            <a:pPr>
              <a:defRPr/>
            </a:pPr>
            <a:endParaRPr lang="fr-FR"/>
          </a:p>
        </p:txBody>
      </p:sp>
      <p:sp>
        <p:nvSpPr>
          <p:cNvPr id="7" name="Rectangle 6"/>
          <p:cNvSpPr>
            <a:spLocks noGrp="1" noChangeArrowheads="1"/>
          </p:cNvSpPr>
          <p:nvPr>
            <p:ph type="sldNum" sz="quarter" idx="12"/>
          </p:nvPr>
        </p:nvSpPr>
        <p:spPr/>
        <p:txBody>
          <a:bodyPr/>
          <a:lstStyle>
            <a:lvl1pPr>
              <a:defRPr b="1"/>
            </a:lvl1pPr>
          </a:lstStyle>
          <a:p>
            <a:pPr>
              <a:defRPr/>
            </a:pPr>
            <a:fld id="{ED83A21C-05E0-497E-A40D-EF8209A02FF9}" type="slidenum">
              <a:rPr lang="fr-FR"/>
              <a:pPr>
                <a:defRPr/>
              </a:pPr>
              <a:t>‹#›</a:t>
            </a:fld>
            <a:endParaRPr lang="fr-FR"/>
          </a:p>
        </p:txBody>
      </p:sp>
    </p:spTree>
    <p:extLst>
      <p:ext uri="{BB962C8B-B14F-4D97-AF65-F5344CB8AC3E}">
        <p14:creationId xmlns:p14="http://schemas.microsoft.com/office/powerpoint/2010/main" val="356942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fr-FR"/>
          </a:p>
        </p:txBody>
      </p:sp>
      <p:sp>
        <p:nvSpPr>
          <p:cNvPr id="5" name="Rectangle 5"/>
          <p:cNvSpPr>
            <a:spLocks noGrp="1" noChangeArrowheads="1"/>
          </p:cNvSpPr>
          <p:nvPr>
            <p:ph type="ftr" sz="quarter" idx="11"/>
          </p:nvPr>
        </p:nvSpPr>
        <p:spPr/>
        <p:txBody>
          <a:bodyPr/>
          <a:lstStyle>
            <a:lvl1pPr>
              <a:defRPr b="1"/>
            </a:lvl1pPr>
          </a:lstStyle>
          <a:p>
            <a:pPr>
              <a:defRPr/>
            </a:pPr>
            <a:endParaRPr lang="fr-FR"/>
          </a:p>
        </p:txBody>
      </p:sp>
      <p:sp>
        <p:nvSpPr>
          <p:cNvPr id="6" name="Rectangle 6"/>
          <p:cNvSpPr>
            <a:spLocks noGrp="1" noChangeArrowheads="1"/>
          </p:cNvSpPr>
          <p:nvPr>
            <p:ph type="sldNum" sz="quarter" idx="12"/>
          </p:nvPr>
        </p:nvSpPr>
        <p:spPr/>
        <p:txBody>
          <a:bodyPr/>
          <a:lstStyle>
            <a:lvl1pPr>
              <a:defRPr b="1"/>
            </a:lvl1pPr>
          </a:lstStyle>
          <a:p>
            <a:pPr>
              <a:defRPr/>
            </a:pPr>
            <a:fld id="{D296B7FE-E9EF-4647-8CAC-3DFF999E8D79}" type="slidenum">
              <a:rPr lang="fr-FR"/>
              <a:pPr>
                <a:defRPr/>
              </a:pPr>
              <a:t>‹#›</a:t>
            </a:fld>
            <a:endParaRPr lang="fr-FR"/>
          </a:p>
        </p:txBody>
      </p:sp>
    </p:spTree>
    <p:extLst>
      <p:ext uri="{BB962C8B-B14F-4D97-AF65-F5344CB8AC3E}">
        <p14:creationId xmlns:p14="http://schemas.microsoft.com/office/powerpoint/2010/main" val="237634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445" y="843469"/>
            <a:ext cx="2142133" cy="56330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56047" y="843469"/>
            <a:ext cx="6258388" cy="56330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fr-FR"/>
          </a:p>
        </p:txBody>
      </p:sp>
      <p:sp>
        <p:nvSpPr>
          <p:cNvPr id="5" name="Rectangle 5"/>
          <p:cNvSpPr>
            <a:spLocks noGrp="1" noChangeArrowheads="1"/>
          </p:cNvSpPr>
          <p:nvPr>
            <p:ph type="ftr" sz="quarter" idx="11"/>
          </p:nvPr>
        </p:nvSpPr>
        <p:spPr/>
        <p:txBody>
          <a:bodyPr/>
          <a:lstStyle>
            <a:lvl1pPr>
              <a:defRPr b="1"/>
            </a:lvl1pPr>
          </a:lstStyle>
          <a:p>
            <a:pPr>
              <a:defRPr/>
            </a:pPr>
            <a:endParaRPr lang="fr-FR"/>
          </a:p>
        </p:txBody>
      </p:sp>
      <p:sp>
        <p:nvSpPr>
          <p:cNvPr id="6" name="Rectangle 6"/>
          <p:cNvSpPr>
            <a:spLocks noGrp="1" noChangeArrowheads="1"/>
          </p:cNvSpPr>
          <p:nvPr>
            <p:ph type="sldNum" sz="quarter" idx="12"/>
          </p:nvPr>
        </p:nvSpPr>
        <p:spPr/>
        <p:txBody>
          <a:bodyPr/>
          <a:lstStyle>
            <a:lvl1pPr>
              <a:defRPr b="1"/>
            </a:lvl1pPr>
          </a:lstStyle>
          <a:p>
            <a:pPr>
              <a:defRPr/>
            </a:pPr>
            <a:fld id="{AB149530-D53D-4C42-8A97-CC47AABE1C24}" type="slidenum">
              <a:rPr lang="fr-FR"/>
              <a:pPr>
                <a:defRPr/>
              </a:pPr>
              <a:t>‹#›</a:t>
            </a:fld>
            <a:endParaRPr lang="fr-FR"/>
          </a:p>
        </p:txBody>
      </p:sp>
    </p:spTree>
    <p:extLst>
      <p:ext uri="{BB962C8B-B14F-4D97-AF65-F5344CB8AC3E}">
        <p14:creationId xmlns:p14="http://schemas.microsoft.com/office/powerpoint/2010/main" val="38084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6047" y="843464"/>
            <a:ext cx="8568531" cy="1259946"/>
          </a:xfrm>
        </p:spPr>
        <p:txBody>
          <a:bodyPr/>
          <a:lstStyle/>
          <a:p>
            <a:r>
              <a:rPr lang="en-US"/>
              <a:t>Click to edit Master title style</a:t>
            </a:r>
            <a:endParaRPr lang="en-GB"/>
          </a:p>
        </p:txBody>
      </p:sp>
      <p:sp>
        <p:nvSpPr>
          <p:cNvPr id="3" name="Text Placeholder 2"/>
          <p:cNvSpPr>
            <a:spLocks noGrp="1"/>
          </p:cNvSpPr>
          <p:nvPr>
            <p:ph type="body" sz="half" idx="1"/>
          </p:nvPr>
        </p:nvSpPr>
        <p:spPr>
          <a:xfrm>
            <a:off x="756047" y="2192656"/>
            <a:ext cx="4200260" cy="4283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24318" y="2192656"/>
            <a:ext cx="4200260" cy="4283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b="1"/>
            </a:lvl1pPr>
          </a:lstStyle>
          <a:p>
            <a:pPr>
              <a:defRPr/>
            </a:pPr>
            <a:endParaRPr lang="fr-FR"/>
          </a:p>
        </p:txBody>
      </p:sp>
      <p:sp>
        <p:nvSpPr>
          <p:cNvPr id="6" name="Rectangle 5"/>
          <p:cNvSpPr>
            <a:spLocks noGrp="1" noChangeArrowheads="1"/>
          </p:cNvSpPr>
          <p:nvPr>
            <p:ph type="ftr" sz="quarter" idx="11"/>
          </p:nvPr>
        </p:nvSpPr>
        <p:spPr/>
        <p:txBody>
          <a:bodyPr/>
          <a:lstStyle>
            <a:lvl1pPr>
              <a:defRPr b="1"/>
            </a:lvl1pPr>
          </a:lstStyle>
          <a:p>
            <a:pPr>
              <a:defRPr/>
            </a:pPr>
            <a:endParaRPr lang="fr-FR"/>
          </a:p>
        </p:txBody>
      </p:sp>
      <p:sp>
        <p:nvSpPr>
          <p:cNvPr id="7" name="Rectangle 6"/>
          <p:cNvSpPr>
            <a:spLocks noGrp="1" noChangeArrowheads="1"/>
          </p:cNvSpPr>
          <p:nvPr>
            <p:ph type="sldNum" sz="quarter" idx="12"/>
          </p:nvPr>
        </p:nvSpPr>
        <p:spPr/>
        <p:txBody>
          <a:bodyPr/>
          <a:lstStyle>
            <a:lvl1pPr>
              <a:defRPr b="1"/>
            </a:lvl1pPr>
          </a:lstStyle>
          <a:p>
            <a:pPr>
              <a:defRPr/>
            </a:pPr>
            <a:fld id="{F33D5E0C-28B5-4FB2-9650-81E5A5875FBD}" type="slidenum">
              <a:rPr lang="fr-FR"/>
              <a:pPr>
                <a:defRPr/>
              </a:pPr>
              <a:t>‹#›</a:t>
            </a:fld>
            <a:endParaRPr lang="fr-FR"/>
          </a:p>
        </p:txBody>
      </p:sp>
    </p:spTree>
    <p:extLst>
      <p:ext uri="{BB962C8B-B14F-4D97-AF65-F5344CB8AC3E}">
        <p14:creationId xmlns:p14="http://schemas.microsoft.com/office/powerpoint/2010/main" val="3862030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 Dark">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19892"/>
            <a:ext cx="10080625" cy="1259946"/>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71342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Slide - Dark">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19892"/>
            <a:ext cx="10080625" cy="1259946"/>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1665862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4"/>
            <a:ext cx="8568531" cy="1620430"/>
          </a:xfrm>
        </p:spPr>
        <p:txBody>
          <a:bodyPr/>
          <a:lstStyle/>
          <a:p>
            <a:r>
              <a:rPr lang="en-US"/>
              <a:t>Click to edit Master title style</a:t>
            </a:r>
            <a:endParaRPr lang="en-GB"/>
          </a:p>
        </p:txBody>
      </p:sp>
      <p:sp>
        <p:nvSpPr>
          <p:cNvPr id="3" name="Subtitle 2"/>
          <p:cNvSpPr>
            <a:spLocks noGrp="1"/>
          </p:cNvSpPr>
          <p:nvPr>
            <p:ph type="subTitle" idx="1"/>
          </p:nvPr>
        </p:nvSpPr>
        <p:spPr>
          <a:xfrm>
            <a:off x="1512094" y="4283816"/>
            <a:ext cx="7056438" cy="1931917"/>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504031" y="7006704"/>
            <a:ext cx="2352146" cy="402483"/>
          </a:xfrm>
          <a:prstGeom prst="rect">
            <a:avLst/>
          </a:prstGeom>
        </p:spPr>
        <p:txBody>
          <a:bodyPr/>
          <a:lstStyle>
            <a:lvl1pPr>
              <a:defRPr/>
            </a:lvl1pPr>
          </a:lstStyle>
          <a:p>
            <a:pPr>
              <a:defRPr/>
            </a:pPr>
            <a:endParaRPr lang="en-GB">
              <a:solidFill>
                <a:prstClr val="black"/>
              </a:solidFill>
            </a:endParaRPr>
          </a:p>
        </p:txBody>
      </p:sp>
      <p:sp>
        <p:nvSpPr>
          <p:cNvPr id="5" name="Footer Placeholder 4"/>
          <p:cNvSpPr>
            <a:spLocks noGrp="1"/>
          </p:cNvSpPr>
          <p:nvPr>
            <p:ph type="ftr" sz="quarter" idx="11"/>
          </p:nvPr>
        </p:nvSpPr>
        <p:spPr>
          <a:xfrm>
            <a:off x="3444214" y="7006704"/>
            <a:ext cx="3192198" cy="402483"/>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7224448" y="7006704"/>
            <a:ext cx="2352146" cy="402483"/>
          </a:xfrm>
          <a:prstGeom prst="rect">
            <a:avLst/>
          </a:prstGeom>
        </p:spPr>
        <p:txBody>
          <a:bodyPr/>
          <a:lstStyle>
            <a:lvl1pPr>
              <a:defRPr/>
            </a:lvl1pPr>
          </a:lstStyle>
          <a:p>
            <a:pPr>
              <a:defRPr/>
            </a:pPr>
            <a:fld id="{D89BD309-2D66-4D2B-8BC3-CC31765A3FE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4185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 Photo">
    <p:spTree>
      <p:nvGrpSpPr>
        <p:cNvPr id="1" name=""/>
        <p:cNvGrpSpPr/>
        <p:nvPr/>
      </p:nvGrpSpPr>
      <p:grpSpPr>
        <a:xfrm>
          <a:off x="0" y="0"/>
          <a:ext cx="0" cy="0"/>
          <a:chOff x="0" y="0"/>
          <a:chExt cx="0" cy="0"/>
        </a:xfrm>
      </p:grpSpPr>
      <p:sp>
        <p:nvSpPr>
          <p:cNvPr id="7" name="Title Placeholder 8"/>
          <p:cNvSpPr>
            <a:spLocks noGrp="1"/>
          </p:cNvSpPr>
          <p:nvPr>
            <p:ph type="title" hasCustomPrompt="1"/>
          </p:nvPr>
        </p:nvSpPr>
        <p:spPr>
          <a:xfrm>
            <a:off x="0" y="2519892"/>
            <a:ext cx="10080625" cy="1259946"/>
          </a:xfrm>
          <a:prstGeom prst="rect">
            <a:avLst/>
          </a:prstGeom>
        </p:spPr>
        <p:txBody>
          <a:bodyPr vert="horz" lIns="360000" tIns="45720" rIns="360000" bIns="45720" rtlCol="0" anchor="ctr">
            <a:normAutofit/>
          </a:bodyPr>
          <a:lstStyle>
            <a:lvl1pPr>
              <a:defRPr spc="0"/>
            </a:lvl1pPr>
          </a:lstStyle>
          <a:p>
            <a:r>
              <a:rPr lang="en-US" dirty="0"/>
              <a:t>CLICK TO EDIT MASTER TITLE STYLE</a:t>
            </a:r>
            <a:endParaRPr lang="nl-BE" dirty="0"/>
          </a:p>
        </p:txBody>
      </p:sp>
    </p:spTree>
    <p:extLst>
      <p:ext uri="{BB962C8B-B14F-4D97-AF65-F5344CB8AC3E}">
        <p14:creationId xmlns:p14="http://schemas.microsoft.com/office/powerpoint/2010/main" val="140842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Slide - Blank">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504032" y="302742"/>
            <a:ext cx="7711634" cy="626965"/>
          </a:xfrm>
          <a:prstGeom prst="rect">
            <a:avLst/>
          </a:prstGeom>
        </p:spPr>
        <p:txBody>
          <a:bodyPr vert="horz" lIns="91440" tIns="45720" rIns="91440" bIns="45720" rtlCol="0" anchor="ctr">
            <a:normAutofit/>
          </a:bodyPr>
          <a:lstStyle>
            <a:lvl1pPr>
              <a:defRPr spc="0"/>
            </a:lvl1pPr>
          </a:lstStyle>
          <a:p>
            <a:r>
              <a:rPr lang="en-US" dirty="0"/>
              <a:t>Click to edit Master title style</a:t>
            </a:r>
            <a:endParaRPr lang="nl-BE" dirty="0"/>
          </a:p>
        </p:txBody>
      </p:sp>
      <p:sp>
        <p:nvSpPr>
          <p:cNvPr id="5" name="Content Placeholder 11"/>
          <p:cNvSpPr>
            <a:spLocks noGrp="1"/>
          </p:cNvSpPr>
          <p:nvPr>
            <p:ph sz="quarter" idx="10"/>
          </p:nvPr>
        </p:nvSpPr>
        <p:spPr>
          <a:xfrm>
            <a:off x="516285" y="1319445"/>
            <a:ext cx="9128566" cy="5318022"/>
          </a:xfrm>
          <a:prstGeom prst="rect">
            <a:avLst/>
          </a:prstGeom>
        </p:spPr>
        <p:txBody>
          <a:bodyPr/>
          <a:lstStyle>
            <a:lvl1pPr>
              <a:defRPr sz="1800"/>
            </a:lvl1pPr>
            <a:lvl2pPr>
              <a:defRPr sz="1500"/>
            </a:lvl2pPr>
            <a:lvl3pPr>
              <a:defRPr sz="135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6" name="Rectangle 6"/>
          <p:cNvSpPr txBox="1">
            <a:spLocks noChangeArrowheads="1"/>
          </p:cNvSpPr>
          <p:nvPr userDrawn="1"/>
        </p:nvSpPr>
        <p:spPr>
          <a:xfrm>
            <a:off x="8918637" y="6968075"/>
            <a:ext cx="714728" cy="503978"/>
          </a:xfrm>
          <a:prstGeom prst="rect">
            <a:avLst/>
          </a:prstGeom>
        </p:spPr>
        <p:txBody>
          <a:bodyPr anchor="ctr"/>
          <a:lstStyle>
            <a:defPPr>
              <a:defRPr lang="nl-BE"/>
            </a:defPPr>
            <a:lvl1pPr marL="0" algn="l" defTabSz="914400" rtl="0" eaLnBrk="1" latinLnBrk="0" hangingPunct="1">
              <a:defRPr sz="1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4055841-7A20-4008-B147-618CBDBDB019}" type="slidenum">
              <a:rPr lang="fr-FR" sz="1350" smtClean="0"/>
              <a:pPr algn="r">
                <a:defRPr/>
              </a:pPr>
              <a:t>‹#›</a:t>
            </a:fld>
            <a:endParaRPr lang="fr-FR" sz="1350" dirty="0"/>
          </a:p>
        </p:txBody>
      </p:sp>
      <p:sp>
        <p:nvSpPr>
          <p:cNvPr id="9" name="Rectangle 6"/>
          <p:cNvSpPr txBox="1">
            <a:spLocks noChangeArrowheads="1"/>
          </p:cNvSpPr>
          <p:nvPr userDrawn="1"/>
        </p:nvSpPr>
        <p:spPr>
          <a:xfrm>
            <a:off x="492548" y="7061570"/>
            <a:ext cx="7564349" cy="316988"/>
          </a:xfrm>
          <a:prstGeom prst="rect">
            <a:avLst/>
          </a:prstGeom>
        </p:spPr>
        <p:txBody>
          <a:bodyPr anchor="ctr"/>
          <a:lstStyle>
            <a:defPPr>
              <a:defRPr lang="nl-BE"/>
            </a:defPPr>
            <a:lvl1pPr marL="0" algn="l" defTabSz="914400" rtl="0" eaLnBrk="1" latinLnBrk="0" hangingPunct="1">
              <a:defRPr sz="16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CLEPA analysis of belt contact width measurement, 63</a:t>
            </a:r>
            <a:r>
              <a:rPr lang="en-US" sz="1200" baseline="30000" dirty="0"/>
              <a:t>rd</a:t>
            </a:r>
            <a:r>
              <a:rPr lang="en-US" sz="1200" baseline="0" dirty="0"/>
              <a:t> GRSP session</a:t>
            </a:r>
            <a:endParaRPr lang="en-US" sz="1200" dirty="0"/>
          </a:p>
        </p:txBody>
      </p:sp>
      <p:cxnSp>
        <p:nvCxnSpPr>
          <p:cNvPr id="3" name="Gerader Verbinder 2"/>
          <p:cNvCxnSpPr/>
          <p:nvPr userDrawn="1"/>
        </p:nvCxnSpPr>
        <p:spPr>
          <a:xfrm>
            <a:off x="516285" y="7061570"/>
            <a:ext cx="9140817" cy="0"/>
          </a:xfrm>
          <a:prstGeom prst="line">
            <a:avLst/>
          </a:prstGeom>
          <a:ln w="19050">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3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5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4"/>
            <a:ext cx="8568531" cy="1620430"/>
          </a:xfrm>
        </p:spPr>
        <p:txBody>
          <a:bodyPr/>
          <a:lstStyle/>
          <a:p>
            <a:r>
              <a:rPr lang="en-US"/>
              <a:t>Click to edit Master title style</a:t>
            </a:r>
            <a:endParaRPr lang="en-GB"/>
          </a:p>
        </p:txBody>
      </p:sp>
      <p:sp>
        <p:nvSpPr>
          <p:cNvPr id="3" name="Subtitle 2"/>
          <p:cNvSpPr>
            <a:spLocks noGrp="1"/>
          </p:cNvSpPr>
          <p:nvPr>
            <p:ph type="subTitle" idx="1"/>
          </p:nvPr>
        </p:nvSpPr>
        <p:spPr>
          <a:xfrm>
            <a:off x="1512094" y="4283816"/>
            <a:ext cx="7056438" cy="193191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fr-FR"/>
          </a:p>
        </p:txBody>
      </p:sp>
      <p:sp>
        <p:nvSpPr>
          <p:cNvPr id="5" name="Rectangle 5"/>
          <p:cNvSpPr>
            <a:spLocks noGrp="1" noChangeArrowheads="1"/>
          </p:cNvSpPr>
          <p:nvPr>
            <p:ph type="ftr" sz="quarter" idx="11"/>
          </p:nvPr>
        </p:nvSpPr>
        <p:spPr/>
        <p:txBody>
          <a:bodyPr/>
          <a:lstStyle>
            <a:lvl1pPr>
              <a:defRPr b="1"/>
            </a:lvl1pPr>
          </a:lstStyle>
          <a:p>
            <a:pPr>
              <a:defRPr/>
            </a:pPr>
            <a:endParaRPr lang="fr-FR"/>
          </a:p>
        </p:txBody>
      </p:sp>
      <p:sp>
        <p:nvSpPr>
          <p:cNvPr id="6" name="Rectangle 6"/>
          <p:cNvSpPr>
            <a:spLocks noGrp="1" noChangeArrowheads="1"/>
          </p:cNvSpPr>
          <p:nvPr>
            <p:ph type="sldNum" sz="quarter" idx="12"/>
          </p:nvPr>
        </p:nvSpPr>
        <p:spPr/>
        <p:txBody>
          <a:bodyPr/>
          <a:lstStyle>
            <a:lvl1pPr>
              <a:defRPr b="1"/>
            </a:lvl1pPr>
          </a:lstStyle>
          <a:p>
            <a:pPr>
              <a:defRPr/>
            </a:pPr>
            <a:fld id="{2AFE9CEC-758A-4F5F-A958-77F90CA8B2FC}" type="slidenum">
              <a:rPr lang="fr-FR"/>
              <a:pPr>
                <a:defRPr/>
              </a:pPr>
              <a:t>‹#›</a:t>
            </a:fld>
            <a:endParaRPr lang="fr-FR"/>
          </a:p>
        </p:txBody>
      </p:sp>
    </p:spTree>
    <p:extLst>
      <p:ext uri="{BB962C8B-B14F-4D97-AF65-F5344CB8AC3E}">
        <p14:creationId xmlns:p14="http://schemas.microsoft.com/office/powerpoint/2010/main" val="139028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b="1"/>
            </a:lvl1pPr>
          </a:lstStyle>
          <a:p>
            <a:pPr>
              <a:defRPr/>
            </a:pPr>
            <a:endParaRPr lang="fr-FR"/>
          </a:p>
        </p:txBody>
      </p:sp>
      <p:sp>
        <p:nvSpPr>
          <p:cNvPr id="5" name="Rectangle 5"/>
          <p:cNvSpPr>
            <a:spLocks noGrp="1" noChangeArrowheads="1"/>
          </p:cNvSpPr>
          <p:nvPr>
            <p:ph type="ftr" sz="quarter" idx="11"/>
          </p:nvPr>
        </p:nvSpPr>
        <p:spPr/>
        <p:txBody>
          <a:bodyPr/>
          <a:lstStyle>
            <a:lvl1pPr>
              <a:defRPr b="1"/>
            </a:lvl1pPr>
          </a:lstStyle>
          <a:p>
            <a:pPr>
              <a:defRPr/>
            </a:pPr>
            <a:endParaRPr lang="fr-FR"/>
          </a:p>
        </p:txBody>
      </p:sp>
      <p:sp>
        <p:nvSpPr>
          <p:cNvPr id="6" name="Rectangle 6"/>
          <p:cNvSpPr>
            <a:spLocks noGrp="1" noChangeArrowheads="1"/>
          </p:cNvSpPr>
          <p:nvPr>
            <p:ph type="sldNum" sz="quarter" idx="12"/>
          </p:nvPr>
        </p:nvSpPr>
        <p:spPr/>
        <p:txBody>
          <a:bodyPr/>
          <a:lstStyle>
            <a:lvl1pPr>
              <a:defRPr b="1"/>
            </a:lvl1pPr>
          </a:lstStyle>
          <a:p>
            <a:pPr>
              <a:defRPr/>
            </a:pPr>
            <a:fld id="{B4055841-7A20-4008-B147-618CBDBDB019}" type="slidenum">
              <a:rPr lang="fr-FR"/>
              <a:pPr>
                <a:defRPr/>
              </a:pPr>
              <a:t>‹#›</a:t>
            </a:fld>
            <a:endParaRPr lang="fr-FR"/>
          </a:p>
        </p:txBody>
      </p:sp>
    </p:spTree>
    <p:extLst>
      <p:ext uri="{BB962C8B-B14F-4D97-AF65-F5344CB8AC3E}">
        <p14:creationId xmlns:p14="http://schemas.microsoft.com/office/powerpoint/2010/main" val="289738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6"/>
            <a:ext cx="8568531" cy="150143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fr-FR"/>
          </a:p>
        </p:txBody>
      </p:sp>
      <p:sp>
        <p:nvSpPr>
          <p:cNvPr id="5" name="Rectangle 5"/>
          <p:cNvSpPr>
            <a:spLocks noGrp="1" noChangeArrowheads="1"/>
          </p:cNvSpPr>
          <p:nvPr>
            <p:ph type="ftr" sz="quarter" idx="11"/>
          </p:nvPr>
        </p:nvSpPr>
        <p:spPr/>
        <p:txBody>
          <a:bodyPr/>
          <a:lstStyle>
            <a:lvl1pPr>
              <a:defRPr b="1"/>
            </a:lvl1pPr>
          </a:lstStyle>
          <a:p>
            <a:pPr>
              <a:defRPr/>
            </a:pPr>
            <a:endParaRPr lang="fr-FR"/>
          </a:p>
        </p:txBody>
      </p:sp>
      <p:sp>
        <p:nvSpPr>
          <p:cNvPr id="6" name="Rectangle 6"/>
          <p:cNvSpPr>
            <a:spLocks noGrp="1" noChangeArrowheads="1"/>
          </p:cNvSpPr>
          <p:nvPr>
            <p:ph type="sldNum" sz="quarter" idx="12"/>
          </p:nvPr>
        </p:nvSpPr>
        <p:spPr/>
        <p:txBody>
          <a:bodyPr/>
          <a:lstStyle>
            <a:lvl1pPr>
              <a:defRPr b="1"/>
            </a:lvl1pPr>
          </a:lstStyle>
          <a:p>
            <a:pPr>
              <a:defRPr/>
            </a:pPr>
            <a:fld id="{9DE05919-E9E8-47EC-AE19-BEB22C863827}" type="slidenum">
              <a:rPr lang="fr-FR"/>
              <a:pPr>
                <a:defRPr/>
              </a:pPr>
              <a:t>‹#›</a:t>
            </a:fld>
            <a:endParaRPr lang="fr-FR"/>
          </a:p>
        </p:txBody>
      </p:sp>
    </p:spTree>
    <p:extLst>
      <p:ext uri="{BB962C8B-B14F-4D97-AF65-F5344CB8AC3E}">
        <p14:creationId xmlns:p14="http://schemas.microsoft.com/office/powerpoint/2010/main" val="3248594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56047" y="2192656"/>
            <a:ext cx="4200260" cy="428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24318" y="2192656"/>
            <a:ext cx="4200260" cy="428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b="1"/>
            </a:lvl1pPr>
          </a:lstStyle>
          <a:p>
            <a:pPr>
              <a:defRPr/>
            </a:pPr>
            <a:endParaRPr lang="fr-FR"/>
          </a:p>
        </p:txBody>
      </p:sp>
      <p:sp>
        <p:nvSpPr>
          <p:cNvPr id="6" name="Rectangle 5"/>
          <p:cNvSpPr>
            <a:spLocks noGrp="1" noChangeArrowheads="1"/>
          </p:cNvSpPr>
          <p:nvPr>
            <p:ph type="ftr" sz="quarter" idx="11"/>
          </p:nvPr>
        </p:nvSpPr>
        <p:spPr/>
        <p:txBody>
          <a:bodyPr/>
          <a:lstStyle>
            <a:lvl1pPr>
              <a:defRPr b="1"/>
            </a:lvl1pPr>
          </a:lstStyle>
          <a:p>
            <a:pPr>
              <a:defRPr/>
            </a:pPr>
            <a:endParaRPr lang="fr-FR"/>
          </a:p>
        </p:txBody>
      </p:sp>
      <p:sp>
        <p:nvSpPr>
          <p:cNvPr id="7" name="Rectangle 6"/>
          <p:cNvSpPr>
            <a:spLocks noGrp="1" noChangeArrowheads="1"/>
          </p:cNvSpPr>
          <p:nvPr>
            <p:ph type="sldNum" sz="quarter" idx="12"/>
          </p:nvPr>
        </p:nvSpPr>
        <p:spPr/>
        <p:txBody>
          <a:bodyPr/>
          <a:lstStyle>
            <a:lvl1pPr>
              <a:defRPr b="1"/>
            </a:lvl1pPr>
          </a:lstStyle>
          <a:p>
            <a:pPr>
              <a:defRPr/>
            </a:pPr>
            <a:fld id="{015CFFFD-DE1E-40C3-9C4B-09043907DD56}" type="slidenum">
              <a:rPr lang="fr-FR"/>
              <a:pPr>
                <a:defRPr/>
              </a:pPr>
              <a:t>‹#›</a:t>
            </a:fld>
            <a:endParaRPr lang="fr-FR"/>
          </a:p>
        </p:txBody>
      </p:sp>
    </p:spTree>
    <p:extLst>
      <p:ext uri="{BB962C8B-B14F-4D97-AF65-F5344CB8AC3E}">
        <p14:creationId xmlns:p14="http://schemas.microsoft.com/office/powerpoint/2010/main" val="207449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031" y="1692178"/>
            <a:ext cx="4454027" cy="70521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0820" y="1692178"/>
            <a:ext cx="4455776" cy="70521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20820" y="2397397"/>
            <a:ext cx="4455776" cy="43555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b="1"/>
            </a:lvl1pPr>
          </a:lstStyle>
          <a:p>
            <a:pPr>
              <a:defRPr/>
            </a:pPr>
            <a:endParaRPr lang="fr-FR"/>
          </a:p>
        </p:txBody>
      </p:sp>
      <p:sp>
        <p:nvSpPr>
          <p:cNvPr id="8" name="Rectangle 5"/>
          <p:cNvSpPr>
            <a:spLocks noGrp="1" noChangeArrowheads="1"/>
          </p:cNvSpPr>
          <p:nvPr>
            <p:ph type="ftr" sz="quarter" idx="11"/>
          </p:nvPr>
        </p:nvSpPr>
        <p:spPr/>
        <p:txBody>
          <a:bodyPr/>
          <a:lstStyle>
            <a:lvl1pPr>
              <a:defRPr b="1"/>
            </a:lvl1pPr>
          </a:lstStyle>
          <a:p>
            <a:pPr>
              <a:defRPr/>
            </a:pPr>
            <a:endParaRPr lang="fr-FR"/>
          </a:p>
        </p:txBody>
      </p:sp>
      <p:sp>
        <p:nvSpPr>
          <p:cNvPr id="9" name="Rectangle 6"/>
          <p:cNvSpPr>
            <a:spLocks noGrp="1" noChangeArrowheads="1"/>
          </p:cNvSpPr>
          <p:nvPr>
            <p:ph type="sldNum" sz="quarter" idx="12"/>
          </p:nvPr>
        </p:nvSpPr>
        <p:spPr/>
        <p:txBody>
          <a:bodyPr/>
          <a:lstStyle>
            <a:lvl1pPr>
              <a:defRPr b="1"/>
            </a:lvl1pPr>
          </a:lstStyle>
          <a:p>
            <a:pPr>
              <a:defRPr/>
            </a:pPr>
            <a:fld id="{2468833F-8B8B-43A4-8AC5-3A06F347F03A}" type="slidenum">
              <a:rPr lang="fr-FR"/>
              <a:pPr>
                <a:defRPr/>
              </a:pPr>
              <a:t>‹#›</a:t>
            </a:fld>
            <a:endParaRPr lang="fr-FR"/>
          </a:p>
        </p:txBody>
      </p:sp>
    </p:spTree>
    <p:extLst>
      <p:ext uri="{BB962C8B-B14F-4D97-AF65-F5344CB8AC3E}">
        <p14:creationId xmlns:p14="http://schemas.microsoft.com/office/powerpoint/2010/main" val="1588232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80625" cy="7559675"/>
          </a:xfrm>
          <a:prstGeom prst="rect">
            <a:avLst/>
          </a:prstGeom>
          <a:effectLst>
            <a:glow rad="127000">
              <a:schemeClr val="accent1">
                <a:alpha val="0"/>
              </a:schemeClr>
            </a:glow>
          </a:effectLst>
        </p:spPr>
      </p:pic>
      <p:sp>
        <p:nvSpPr>
          <p:cNvPr id="9" name="Title Placeholder 8"/>
          <p:cNvSpPr>
            <a:spLocks noGrp="1"/>
          </p:cNvSpPr>
          <p:nvPr>
            <p:ph type="title"/>
          </p:nvPr>
        </p:nvSpPr>
        <p:spPr>
          <a:xfrm>
            <a:off x="0" y="2519892"/>
            <a:ext cx="10080625" cy="1259946"/>
          </a:xfrm>
          <a:prstGeom prst="rect">
            <a:avLst/>
          </a:prstGeom>
        </p:spPr>
        <p:txBody>
          <a:bodyPr vert="horz" lIns="360000" tIns="45720" rIns="360000" bIns="45720" rtlCol="0" anchor="ctr">
            <a:normAutofit/>
          </a:bodyPr>
          <a:lstStyle/>
          <a:p>
            <a:r>
              <a:rPr lang="en-US" dirty="0"/>
              <a:t>CLICK TO EDIT MASTER TITLE STYLE</a:t>
            </a:r>
            <a:endParaRPr lang="nl-BE"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670" y="-347688"/>
            <a:ext cx="4369123" cy="2866596"/>
          </a:xfrm>
          <a:prstGeom prst="rect">
            <a:avLst/>
          </a:prstGeom>
        </p:spPr>
      </p:pic>
    </p:spTree>
    <p:extLst>
      <p:ext uri="{BB962C8B-B14F-4D97-AF65-F5344CB8AC3E}">
        <p14:creationId xmlns:p14="http://schemas.microsoft.com/office/powerpoint/2010/main" val="3170280830"/>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l" defTabSz="685800" rtl="0" eaLnBrk="1" latinLnBrk="0" hangingPunct="1">
        <a:spcBef>
          <a:spcPct val="0"/>
        </a:spcBef>
        <a:buNone/>
        <a:defRPr sz="2100" b="1" kern="1200" spc="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r="11539"/>
          <a:stretch/>
        </p:blipFill>
        <p:spPr>
          <a:xfrm>
            <a:off x="0" y="0"/>
            <a:ext cx="10080625" cy="7559675"/>
          </a:xfrm>
          <a:prstGeom prst="rect">
            <a:avLst/>
          </a:prstGeom>
        </p:spPr>
      </p:pic>
      <p:sp>
        <p:nvSpPr>
          <p:cNvPr id="9" name="Title Placeholder 8"/>
          <p:cNvSpPr>
            <a:spLocks noGrp="1"/>
          </p:cNvSpPr>
          <p:nvPr>
            <p:ph type="title"/>
          </p:nvPr>
        </p:nvSpPr>
        <p:spPr>
          <a:xfrm>
            <a:off x="0" y="2519892"/>
            <a:ext cx="10080625" cy="1259946"/>
          </a:xfrm>
          <a:prstGeom prst="rect">
            <a:avLst/>
          </a:prstGeom>
        </p:spPr>
        <p:txBody>
          <a:bodyPr vert="horz" lIns="360000" tIns="45720" rIns="360000" bIns="45720" rtlCol="0" anchor="ctr">
            <a:normAutofit/>
          </a:bodyPr>
          <a:lstStyle/>
          <a:p>
            <a:r>
              <a:rPr lang="en-US" dirty="0"/>
              <a:t>CLICK TO EDIT MASTER TITLE STYLE</a:t>
            </a:r>
            <a:endParaRPr lang="nl-BE"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670" y="-347688"/>
            <a:ext cx="4369123" cy="28665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pic>
        <p:nvPicPr>
          <p:cNvPr id="6" name="Picture 5"/>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436052" y="3951884"/>
            <a:ext cx="1346208" cy="807640"/>
          </a:xfrm>
          <a:prstGeom prst="rect">
            <a:avLst/>
          </a:prstGeom>
        </p:spPr>
      </p:pic>
    </p:spTree>
    <p:extLst>
      <p:ext uri="{BB962C8B-B14F-4D97-AF65-F5344CB8AC3E}">
        <p14:creationId xmlns:p14="http://schemas.microsoft.com/office/powerpoint/2010/main" val="2528305812"/>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685800" rtl="0" eaLnBrk="1" latinLnBrk="0" hangingPunct="1">
        <a:spcBef>
          <a:spcPct val="0"/>
        </a:spcBef>
        <a:buNone/>
        <a:defRPr sz="2100" b="1" kern="1200" spc="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t="38565" r="57543" b="27063"/>
          <a:stretch/>
        </p:blipFill>
        <p:spPr>
          <a:xfrm>
            <a:off x="8374434" y="128568"/>
            <a:ext cx="1508293" cy="801137"/>
          </a:xfrm>
          <a:prstGeom prst="rect">
            <a:avLst/>
          </a:prstGeom>
        </p:spPr>
      </p:pic>
      <p:sp>
        <p:nvSpPr>
          <p:cNvPr id="8" name="Title Placeholder 7"/>
          <p:cNvSpPr>
            <a:spLocks noGrp="1"/>
          </p:cNvSpPr>
          <p:nvPr>
            <p:ph type="title"/>
          </p:nvPr>
        </p:nvSpPr>
        <p:spPr>
          <a:xfrm>
            <a:off x="504032" y="302742"/>
            <a:ext cx="7711634" cy="626965"/>
          </a:xfrm>
          <a:prstGeom prst="rect">
            <a:avLst/>
          </a:prstGeom>
        </p:spPr>
        <p:txBody>
          <a:bodyPr vert="horz" lIns="91440" tIns="45720" rIns="91440" bIns="45720" rtlCol="0" anchor="ctr">
            <a:normAutofit/>
          </a:bodyPr>
          <a:lstStyle/>
          <a:p>
            <a:r>
              <a:rPr lang="en-US" dirty="0"/>
              <a:t>Click to edit Master title style</a:t>
            </a:r>
            <a:endParaRPr lang="nl-BE" dirty="0"/>
          </a:p>
        </p:txBody>
      </p:sp>
    </p:spTree>
    <p:extLst>
      <p:ext uri="{BB962C8B-B14F-4D97-AF65-F5344CB8AC3E}">
        <p14:creationId xmlns:p14="http://schemas.microsoft.com/office/powerpoint/2010/main" val="2774912916"/>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l" defTabSz="685800" rtl="0" eaLnBrk="1" latinLnBrk="0" hangingPunct="1">
        <a:spcBef>
          <a:spcPct val="0"/>
        </a:spcBef>
        <a:buNone/>
        <a:defRPr sz="2100" kern="1200" spc="0">
          <a:solidFill>
            <a:srgbClr val="006699"/>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67737A"/>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rgbClr val="67737A"/>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rgbClr val="67737A"/>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rgbClr val="67737A"/>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rgbClr val="67737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67643"/>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756047" y="843464"/>
            <a:ext cx="8568531"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290819" name="Rectangle 3"/>
          <p:cNvSpPr>
            <a:spLocks noGrp="1" noChangeArrowheads="1"/>
          </p:cNvSpPr>
          <p:nvPr>
            <p:ph type="body" idx="1"/>
          </p:nvPr>
        </p:nvSpPr>
        <p:spPr bwMode="auto">
          <a:xfrm>
            <a:off x="756047" y="2192656"/>
            <a:ext cx="8568531" cy="428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90820" name="Rectangle 4"/>
          <p:cNvSpPr>
            <a:spLocks noGrp="1" noChangeArrowheads="1"/>
          </p:cNvSpPr>
          <p:nvPr>
            <p:ph type="dt" sz="half" idx="2"/>
          </p:nvPr>
        </p:nvSpPr>
        <p:spPr bwMode="auto">
          <a:xfrm>
            <a:off x="756047" y="6887704"/>
            <a:ext cx="2100130" cy="50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FontTx/>
              <a:buNone/>
              <a:defRPr sz="1050" b="0">
                <a:solidFill>
                  <a:srgbClr val="000000"/>
                </a:solidFill>
                <a:latin typeface="Arial" pitchFamily="34" charset="0"/>
                <a:ea typeface="ＭＳ Ｐゴシック" pitchFamily="34" charset="-128"/>
                <a:cs typeface="+mn-cs"/>
              </a:defRPr>
            </a:lvl1pPr>
          </a:lstStyle>
          <a:p>
            <a:pPr fontAlgn="base">
              <a:spcAft>
                <a:spcPct val="0"/>
              </a:spcAft>
              <a:defRPr/>
            </a:pPr>
            <a:endParaRPr lang="fr-FR"/>
          </a:p>
        </p:txBody>
      </p:sp>
      <p:sp>
        <p:nvSpPr>
          <p:cNvPr id="290821" name="Rectangle 5"/>
          <p:cNvSpPr>
            <a:spLocks noGrp="1" noChangeArrowheads="1"/>
          </p:cNvSpPr>
          <p:nvPr>
            <p:ph type="ftr" sz="quarter" idx="3"/>
          </p:nvPr>
        </p:nvSpPr>
        <p:spPr bwMode="auto">
          <a:xfrm>
            <a:off x="3444214" y="6887704"/>
            <a:ext cx="3192198" cy="50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050" b="0">
                <a:solidFill>
                  <a:srgbClr val="000000"/>
                </a:solidFill>
                <a:latin typeface="Arial" pitchFamily="34" charset="0"/>
                <a:ea typeface="ＭＳ Ｐゴシック" pitchFamily="34" charset="-128"/>
                <a:cs typeface="+mn-cs"/>
              </a:defRPr>
            </a:lvl1pPr>
          </a:lstStyle>
          <a:p>
            <a:pPr fontAlgn="base">
              <a:spcAft>
                <a:spcPct val="0"/>
              </a:spcAft>
              <a:defRPr/>
            </a:pPr>
            <a:endParaRPr lang="fr-FR"/>
          </a:p>
        </p:txBody>
      </p:sp>
      <p:sp>
        <p:nvSpPr>
          <p:cNvPr id="290822" name="Rectangle 6"/>
          <p:cNvSpPr>
            <a:spLocks noGrp="1" noChangeArrowheads="1"/>
          </p:cNvSpPr>
          <p:nvPr>
            <p:ph type="sldNum" sz="quarter" idx="4"/>
          </p:nvPr>
        </p:nvSpPr>
        <p:spPr bwMode="auto">
          <a:xfrm>
            <a:off x="7224448" y="6887704"/>
            <a:ext cx="2100130" cy="50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050" b="0">
                <a:solidFill>
                  <a:srgbClr val="000000"/>
                </a:solidFill>
                <a:latin typeface="Arial" pitchFamily="34" charset="0"/>
                <a:ea typeface="ＭＳ Ｐゴシック" pitchFamily="34" charset="-128"/>
                <a:cs typeface="+mn-cs"/>
              </a:defRPr>
            </a:lvl1pPr>
          </a:lstStyle>
          <a:p>
            <a:pPr fontAlgn="base">
              <a:spcAft>
                <a:spcPct val="0"/>
              </a:spcAft>
              <a:defRPr/>
            </a:pPr>
            <a:fld id="{A9DD3D44-2E14-4C34-96F8-0AFD541D5559}" type="slidenum">
              <a:rPr lang="fr-FR"/>
              <a:pPr fontAlgn="base">
                <a:spcAft>
                  <a:spcPct val="0"/>
                </a:spcAft>
                <a:defRPr/>
              </a:pPr>
              <a:t>‹#›</a:t>
            </a:fld>
            <a:endParaRPr lang="fr-FR"/>
          </a:p>
        </p:txBody>
      </p:sp>
    </p:spTree>
    <p:extLst>
      <p:ext uri="{BB962C8B-B14F-4D97-AF65-F5344CB8AC3E}">
        <p14:creationId xmlns:p14="http://schemas.microsoft.com/office/powerpoint/2010/main" val="14925820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Effect transition="in" filter="slide(fromBottom)">
                                      <p:cBhvr>
                                        <p:cTn id="7" dur="1000"/>
                                        <p:tgtEl>
                                          <p:spTgt spid="29081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0819"/>
                                        </p:tgtEl>
                                        <p:attrNameLst>
                                          <p:attrName>style.visibility</p:attrName>
                                        </p:attrNameLst>
                                      </p:cBhvr>
                                      <p:to>
                                        <p:strVal val="visible"/>
                                      </p:to>
                                    </p:set>
                                    <p:animEffect transition="in" filter="fade">
                                      <p:cBhvr>
                                        <p:cTn id="11" dur="1000"/>
                                        <p:tgtEl>
                                          <p:spTgt spid="290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p:tmplLst>
          <p:tmpl>
            <p:tnLst>
              <p:par>
                <p:cTn presetID="10" presetClass="entr" presetSubtype="0" fill="hold" nodeType="afterEffect">
                  <p:stCondLst>
                    <p:cond delay="0"/>
                  </p:stCondLst>
                  <p:childTnLst>
                    <p:set>
                      <p:cBhvr>
                        <p:cTn dur="1" fill="hold">
                          <p:stCondLst>
                            <p:cond delay="0"/>
                          </p:stCondLst>
                        </p:cTn>
                        <p:tgtEl>
                          <p:spTgt spid="290819"/>
                        </p:tgtEl>
                        <p:attrNameLst>
                          <p:attrName>style.visibility</p:attrName>
                        </p:attrNameLst>
                      </p:cBhvr>
                      <p:to>
                        <p:strVal val="visible"/>
                      </p:to>
                    </p:set>
                    <p:animEffect transition="in" filter="fade">
                      <p:cBhvr>
                        <p:cTn dur="1000"/>
                        <p:tgtEl>
                          <p:spTgt spid="290819"/>
                        </p:tgtEl>
                      </p:cBhvr>
                    </p:animEffect>
                  </p:childTnLst>
                </p:cTn>
              </p:par>
            </p:tnLst>
          </p:tmpl>
        </p:tmplLst>
      </p:bldP>
    </p:bldLst>
  </p:timing>
  <p:hf hdr="0" dt="0"/>
  <p:txStyles>
    <p:titleStyle>
      <a:lvl1pPr algn="ctr" rtl="0" eaLnBrk="0" fontAlgn="base" hangingPunct="0">
        <a:spcBef>
          <a:spcPct val="0"/>
        </a:spcBef>
        <a:spcAft>
          <a:spcPct val="0"/>
        </a:spcAft>
        <a:defRPr sz="2700" b="1">
          <a:solidFill>
            <a:srgbClr val="003366"/>
          </a:solidFill>
          <a:latin typeface="+mj-lt"/>
          <a:ea typeface="MS PGothic" pitchFamily="34" charset="-128"/>
          <a:cs typeface="+mj-cs"/>
        </a:defRPr>
      </a:lvl1pPr>
      <a:lvl2pPr algn="ctr" rtl="0" eaLnBrk="0" fontAlgn="base" hangingPunct="0">
        <a:spcBef>
          <a:spcPct val="0"/>
        </a:spcBef>
        <a:spcAft>
          <a:spcPct val="0"/>
        </a:spcAft>
        <a:defRPr sz="2700" b="1">
          <a:solidFill>
            <a:srgbClr val="003366"/>
          </a:solidFill>
          <a:latin typeface="AvantGarde" pitchFamily="34" charset="0"/>
          <a:ea typeface="MS PGothic" pitchFamily="34" charset="-128"/>
        </a:defRPr>
      </a:lvl2pPr>
      <a:lvl3pPr algn="ctr" rtl="0" eaLnBrk="0" fontAlgn="base" hangingPunct="0">
        <a:spcBef>
          <a:spcPct val="0"/>
        </a:spcBef>
        <a:spcAft>
          <a:spcPct val="0"/>
        </a:spcAft>
        <a:defRPr sz="2700" b="1">
          <a:solidFill>
            <a:srgbClr val="003366"/>
          </a:solidFill>
          <a:latin typeface="AvantGarde" pitchFamily="34" charset="0"/>
          <a:ea typeface="MS PGothic" pitchFamily="34" charset="-128"/>
        </a:defRPr>
      </a:lvl3pPr>
      <a:lvl4pPr algn="ctr" rtl="0" eaLnBrk="0" fontAlgn="base" hangingPunct="0">
        <a:spcBef>
          <a:spcPct val="0"/>
        </a:spcBef>
        <a:spcAft>
          <a:spcPct val="0"/>
        </a:spcAft>
        <a:defRPr sz="2700" b="1">
          <a:solidFill>
            <a:srgbClr val="003366"/>
          </a:solidFill>
          <a:latin typeface="AvantGarde" pitchFamily="34" charset="0"/>
          <a:ea typeface="MS PGothic" pitchFamily="34" charset="-128"/>
        </a:defRPr>
      </a:lvl4pPr>
      <a:lvl5pPr algn="ctr" rtl="0" eaLnBrk="0" fontAlgn="base" hangingPunct="0">
        <a:spcBef>
          <a:spcPct val="0"/>
        </a:spcBef>
        <a:spcAft>
          <a:spcPct val="0"/>
        </a:spcAft>
        <a:defRPr sz="2700" b="1">
          <a:solidFill>
            <a:srgbClr val="003366"/>
          </a:solidFill>
          <a:latin typeface="AvantGarde" pitchFamily="34" charset="0"/>
          <a:ea typeface="MS PGothic" pitchFamily="34" charset="-128"/>
        </a:defRPr>
      </a:lvl5pPr>
      <a:lvl6pPr marL="342900" algn="ctr" rtl="0" fontAlgn="base">
        <a:spcBef>
          <a:spcPct val="0"/>
        </a:spcBef>
        <a:spcAft>
          <a:spcPct val="0"/>
        </a:spcAft>
        <a:defRPr sz="2700" b="1">
          <a:solidFill>
            <a:srgbClr val="003366"/>
          </a:solidFill>
          <a:latin typeface="AvantGarde" pitchFamily="34" charset="0"/>
          <a:ea typeface="ＭＳ Ｐゴシック" pitchFamily="34" charset="-128"/>
        </a:defRPr>
      </a:lvl6pPr>
      <a:lvl7pPr marL="685800" algn="ctr" rtl="0" fontAlgn="base">
        <a:spcBef>
          <a:spcPct val="0"/>
        </a:spcBef>
        <a:spcAft>
          <a:spcPct val="0"/>
        </a:spcAft>
        <a:defRPr sz="2700" b="1">
          <a:solidFill>
            <a:srgbClr val="003366"/>
          </a:solidFill>
          <a:latin typeface="AvantGarde" pitchFamily="34" charset="0"/>
          <a:ea typeface="ＭＳ Ｐゴシック" pitchFamily="34" charset="-128"/>
        </a:defRPr>
      </a:lvl7pPr>
      <a:lvl8pPr marL="1028700" algn="ctr" rtl="0" fontAlgn="base">
        <a:spcBef>
          <a:spcPct val="0"/>
        </a:spcBef>
        <a:spcAft>
          <a:spcPct val="0"/>
        </a:spcAft>
        <a:defRPr sz="2700" b="1">
          <a:solidFill>
            <a:srgbClr val="003366"/>
          </a:solidFill>
          <a:latin typeface="AvantGarde" pitchFamily="34" charset="0"/>
          <a:ea typeface="ＭＳ Ｐゴシック" pitchFamily="34" charset="-128"/>
        </a:defRPr>
      </a:lvl8pPr>
      <a:lvl9pPr marL="1371600" algn="ctr" rtl="0" fontAlgn="base">
        <a:spcBef>
          <a:spcPct val="0"/>
        </a:spcBef>
        <a:spcAft>
          <a:spcPct val="0"/>
        </a:spcAft>
        <a:defRPr sz="2700" b="1">
          <a:solidFill>
            <a:srgbClr val="003366"/>
          </a:solidFill>
          <a:latin typeface="AvantGarde" pitchFamily="34" charset="0"/>
          <a:ea typeface="ＭＳ Ｐゴシック" pitchFamily="34" charset="-128"/>
        </a:defRPr>
      </a:lvl9pPr>
    </p:titleStyle>
    <p:bodyStyle>
      <a:lvl1pPr marL="257175" indent="-257175" algn="l" rtl="0" eaLnBrk="0" fontAlgn="base" hangingPunct="0">
        <a:spcBef>
          <a:spcPct val="20000"/>
        </a:spcBef>
        <a:spcAft>
          <a:spcPct val="0"/>
        </a:spcAft>
        <a:buClr>
          <a:srgbClr val="003366"/>
        </a:buClr>
        <a:buChar char="•"/>
        <a:defRPr sz="2100">
          <a:solidFill>
            <a:srgbClr val="505050"/>
          </a:solidFill>
          <a:latin typeface="+mn-lt"/>
          <a:ea typeface="MS PGothic" pitchFamily="34" charset="-128"/>
          <a:cs typeface="+mn-cs"/>
        </a:defRPr>
      </a:lvl1pPr>
      <a:lvl2pPr marL="557213" indent="-214313" algn="l" rtl="0" eaLnBrk="0" fontAlgn="base" hangingPunct="0">
        <a:spcBef>
          <a:spcPct val="20000"/>
        </a:spcBef>
        <a:spcAft>
          <a:spcPct val="0"/>
        </a:spcAft>
        <a:buChar char="–"/>
        <a:defRPr sz="2100">
          <a:solidFill>
            <a:srgbClr val="505050"/>
          </a:solidFill>
          <a:latin typeface="+mn-lt"/>
          <a:ea typeface="MS PGothic" pitchFamily="34" charset="-128"/>
        </a:defRPr>
      </a:lvl2pPr>
      <a:lvl3pPr marL="857250" indent="-171450" algn="l" rtl="0" eaLnBrk="0" fontAlgn="base" hangingPunct="0">
        <a:spcBef>
          <a:spcPct val="20000"/>
        </a:spcBef>
        <a:spcAft>
          <a:spcPct val="0"/>
        </a:spcAft>
        <a:buChar char="•"/>
        <a:defRPr sz="1800">
          <a:solidFill>
            <a:srgbClr val="505050"/>
          </a:solidFill>
          <a:latin typeface="+mn-lt"/>
          <a:ea typeface="MS PGothic" pitchFamily="34" charset="-128"/>
        </a:defRPr>
      </a:lvl3pPr>
      <a:lvl4pPr marL="1200150" indent="-171450" algn="l" rtl="0" eaLnBrk="0" fontAlgn="base" hangingPunct="0">
        <a:spcBef>
          <a:spcPct val="20000"/>
        </a:spcBef>
        <a:spcAft>
          <a:spcPct val="0"/>
        </a:spcAft>
        <a:buChar char="–"/>
        <a:defRPr sz="1500">
          <a:solidFill>
            <a:srgbClr val="505050"/>
          </a:solidFill>
          <a:latin typeface="+mn-lt"/>
          <a:ea typeface="MS PGothic" pitchFamily="34" charset="-128"/>
        </a:defRPr>
      </a:lvl4pPr>
      <a:lvl5pPr marL="1543050" indent="-171450" algn="l" rtl="0" eaLnBrk="0" fontAlgn="base" hangingPunct="0">
        <a:spcBef>
          <a:spcPct val="20000"/>
        </a:spcBef>
        <a:spcAft>
          <a:spcPct val="0"/>
        </a:spcAft>
        <a:buChar char="»"/>
        <a:defRPr sz="1500">
          <a:solidFill>
            <a:srgbClr val="505050"/>
          </a:solidFill>
          <a:latin typeface="+mn-lt"/>
          <a:ea typeface="MS PGothic" pitchFamily="34" charset="-128"/>
        </a:defRPr>
      </a:lvl5pPr>
      <a:lvl6pPr marL="1885950" indent="-171450" algn="l" rtl="0" fontAlgn="base">
        <a:spcBef>
          <a:spcPct val="20000"/>
        </a:spcBef>
        <a:spcAft>
          <a:spcPct val="0"/>
        </a:spcAft>
        <a:buChar char="»"/>
        <a:defRPr sz="1500">
          <a:solidFill>
            <a:srgbClr val="505050"/>
          </a:solidFill>
          <a:latin typeface="+mn-lt"/>
          <a:ea typeface="+mn-ea"/>
        </a:defRPr>
      </a:lvl6pPr>
      <a:lvl7pPr marL="2228850" indent="-171450" algn="l" rtl="0" fontAlgn="base">
        <a:spcBef>
          <a:spcPct val="20000"/>
        </a:spcBef>
        <a:spcAft>
          <a:spcPct val="0"/>
        </a:spcAft>
        <a:buChar char="»"/>
        <a:defRPr sz="1500">
          <a:solidFill>
            <a:srgbClr val="505050"/>
          </a:solidFill>
          <a:latin typeface="+mn-lt"/>
          <a:ea typeface="+mn-ea"/>
        </a:defRPr>
      </a:lvl7pPr>
      <a:lvl8pPr marL="2571750" indent="-171450" algn="l" rtl="0" fontAlgn="base">
        <a:spcBef>
          <a:spcPct val="20000"/>
        </a:spcBef>
        <a:spcAft>
          <a:spcPct val="0"/>
        </a:spcAft>
        <a:buChar char="»"/>
        <a:defRPr sz="1500">
          <a:solidFill>
            <a:srgbClr val="505050"/>
          </a:solidFill>
          <a:latin typeface="+mn-lt"/>
          <a:ea typeface="+mn-ea"/>
        </a:defRPr>
      </a:lvl8pPr>
      <a:lvl9pPr marL="2914650" indent="-171450" algn="l" rtl="0" fontAlgn="base">
        <a:spcBef>
          <a:spcPct val="20000"/>
        </a:spcBef>
        <a:spcAft>
          <a:spcPct val="0"/>
        </a:spcAft>
        <a:buChar char="»"/>
        <a:defRPr sz="1500">
          <a:solidFill>
            <a:srgbClr val="50505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80625" cy="7559675"/>
          </a:xfrm>
          <a:prstGeom prst="rect">
            <a:avLst/>
          </a:prstGeom>
          <a:effectLst>
            <a:glow rad="127000">
              <a:schemeClr val="accent1">
                <a:alpha val="0"/>
              </a:schemeClr>
            </a:glow>
          </a:effectLst>
        </p:spPr>
      </p:pic>
      <p:sp>
        <p:nvSpPr>
          <p:cNvPr id="9" name="Title Placeholder 8"/>
          <p:cNvSpPr>
            <a:spLocks noGrp="1"/>
          </p:cNvSpPr>
          <p:nvPr>
            <p:ph type="title"/>
          </p:nvPr>
        </p:nvSpPr>
        <p:spPr>
          <a:xfrm>
            <a:off x="0" y="2519892"/>
            <a:ext cx="10080625" cy="1259946"/>
          </a:xfrm>
          <a:prstGeom prst="rect">
            <a:avLst/>
          </a:prstGeom>
        </p:spPr>
        <p:txBody>
          <a:bodyPr vert="horz" lIns="360000" tIns="45720" rIns="360000" bIns="45720" rtlCol="0" anchor="ctr">
            <a:normAutofit/>
          </a:bodyPr>
          <a:lstStyle/>
          <a:p>
            <a:r>
              <a:rPr lang="en-US" dirty="0"/>
              <a:t>CLICK TO EDIT MASTER TITLE STYLE</a:t>
            </a:r>
            <a:endParaRPr lang="nl-BE" dirty="0"/>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670" y="-347688"/>
            <a:ext cx="4369123" cy="2866596"/>
          </a:xfrm>
          <a:prstGeom prst="rect">
            <a:avLst/>
          </a:prstGeom>
        </p:spPr>
      </p:pic>
    </p:spTree>
    <p:extLst>
      <p:ext uri="{BB962C8B-B14F-4D97-AF65-F5344CB8AC3E}">
        <p14:creationId xmlns:p14="http://schemas.microsoft.com/office/powerpoint/2010/main" val="1556728369"/>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685800" rtl="0" eaLnBrk="1" latinLnBrk="0" hangingPunct="1">
        <a:spcBef>
          <a:spcPct val="0"/>
        </a:spcBef>
        <a:buNone/>
        <a:defRPr sz="2100" b="1" kern="1200" spc="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70000">
              <a:srgbClr val="006699">
                <a:lumMod val="70000"/>
              </a:srgbClr>
            </a:gs>
            <a:gs pos="10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080625" cy="7559675"/>
          </a:xfrm>
          <a:prstGeom prst="rect">
            <a:avLst/>
          </a:prstGeom>
          <a:effectLst>
            <a:glow rad="127000">
              <a:schemeClr val="accent1">
                <a:alpha val="0"/>
              </a:schemeClr>
            </a:glow>
          </a:effectLst>
        </p:spPr>
      </p:pic>
      <p:sp>
        <p:nvSpPr>
          <p:cNvPr id="9" name="Title Placeholder 8"/>
          <p:cNvSpPr>
            <a:spLocks noGrp="1"/>
          </p:cNvSpPr>
          <p:nvPr>
            <p:ph type="title"/>
          </p:nvPr>
        </p:nvSpPr>
        <p:spPr>
          <a:xfrm>
            <a:off x="0" y="2519892"/>
            <a:ext cx="10080625" cy="1259946"/>
          </a:xfrm>
          <a:prstGeom prst="rect">
            <a:avLst/>
          </a:prstGeom>
        </p:spPr>
        <p:txBody>
          <a:bodyPr vert="horz" lIns="360000" tIns="45720" rIns="360000" bIns="45720" rtlCol="0" anchor="ctr">
            <a:normAutofit/>
          </a:bodyPr>
          <a:lstStyle/>
          <a:p>
            <a:r>
              <a:rPr lang="en-US" dirty="0"/>
              <a:t>CLICK TO EDIT MASTER TITLE STYLE</a:t>
            </a:r>
            <a:endParaRPr lang="nl-BE" dirty="0"/>
          </a:p>
        </p:txBody>
      </p:sp>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6670" y="-347688"/>
            <a:ext cx="4369123" cy="2866596"/>
          </a:xfrm>
          <a:prstGeom prst="rect">
            <a:avLst/>
          </a:prstGeom>
        </p:spPr>
      </p:pic>
    </p:spTree>
    <p:extLst>
      <p:ext uri="{BB962C8B-B14F-4D97-AF65-F5344CB8AC3E}">
        <p14:creationId xmlns:p14="http://schemas.microsoft.com/office/powerpoint/2010/main" val="3624042049"/>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dt="0"/>
  <p:txStyles>
    <p:titleStyle>
      <a:lvl1pPr algn="l" defTabSz="685800" rtl="0" eaLnBrk="1" latinLnBrk="0" hangingPunct="1">
        <a:spcBef>
          <a:spcPct val="0"/>
        </a:spcBef>
        <a:buNone/>
        <a:defRPr sz="2100" b="1" kern="1200" spc="0">
          <a:solidFill>
            <a:schemeClr val="bg1"/>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18" Type="http://schemas.openxmlformats.org/officeDocument/2006/relationships/image" Target="../media/image32.jpeg"/><Relationship Id="rId3" Type="http://schemas.openxmlformats.org/officeDocument/2006/relationships/image" Target="../media/image17.png"/><Relationship Id="rId7" Type="http://schemas.openxmlformats.org/officeDocument/2006/relationships/image" Target="../media/image14.png"/><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0.png"/><Relationship Id="rId5" Type="http://schemas.openxmlformats.org/officeDocument/2006/relationships/image" Target="../media/image22.jpeg"/><Relationship Id="rId15" Type="http://schemas.openxmlformats.org/officeDocument/2006/relationships/image" Target="../media/image11.png"/><Relationship Id="rId10" Type="http://schemas.openxmlformats.org/officeDocument/2006/relationships/image" Target="../media/image26.jpeg"/><Relationship Id="rId4" Type="http://schemas.openxmlformats.org/officeDocument/2006/relationships/image" Target="../media/image21.jpeg"/><Relationship Id="rId9" Type="http://schemas.openxmlformats.org/officeDocument/2006/relationships/image" Target="../media/image25.jpe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503809" y="3059757"/>
            <a:ext cx="9000999" cy="11341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94"/>
              </a:spcBef>
              <a:buNone/>
            </a:pPr>
            <a:r>
              <a:rPr lang="nl-NL" altLang="en-US" sz="2400" dirty="0">
                <a:solidFill>
                  <a:schemeClr val="bg1"/>
                </a:solidFill>
                <a:latin typeface="Verdana" pitchFamily="34" charset="0"/>
              </a:rPr>
              <a:t>CLEPA analysis of belt contact width measurement</a:t>
            </a:r>
          </a:p>
          <a:p>
            <a:pPr marL="0" indent="0">
              <a:spcBef>
                <a:spcPts val="394"/>
              </a:spcBef>
              <a:buNone/>
            </a:pPr>
            <a:r>
              <a:rPr lang="nl-NL" altLang="en-US" sz="2400" dirty="0">
                <a:solidFill>
                  <a:schemeClr val="bg1"/>
                </a:solidFill>
                <a:latin typeface="Verdana" pitchFamily="34" charset="0"/>
              </a:rPr>
              <a:t>(ref. GRSP/2018/6)</a:t>
            </a:r>
          </a:p>
          <a:p>
            <a:pPr marL="0" indent="0">
              <a:spcBef>
                <a:spcPts val="394"/>
              </a:spcBef>
              <a:buNone/>
            </a:pPr>
            <a:endParaRPr lang="en-US" altLang="en-US" sz="2400" dirty="0">
              <a:solidFill>
                <a:schemeClr val="bg1"/>
              </a:solidFill>
              <a:latin typeface="Verdana" pitchFamily="34" charset="0"/>
            </a:endParaRPr>
          </a:p>
        </p:txBody>
      </p:sp>
      <p:sp>
        <p:nvSpPr>
          <p:cNvPr id="6" name="Content Placeholder 2"/>
          <p:cNvSpPr txBox="1">
            <a:spLocks/>
          </p:cNvSpPr>
          <p:nvPr/>
        </p:nvSpPr>
        <p:spPr bwMode="auto">
          <a:xfrm>
            <a:off x="5616376" y="5147989"/>
            <a:ext cx="3888432" cy="16085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394"/>
              </a:spcBef>
              <a:buNone/>
            </a:pPr>
            <a:endParaRPr lang="nl-NL" altLang="en-US" sz="1500" dirty="0">
              <a:solidFill>
                <a:schemeClr val="bg1"/>
              </a:solidFill>
              <a:latin typeface="Verdana" pitchFamily="34" charset="0"/>
            </a:endParaRPr>
          </a:p>
          <a:p>
            <a:pPr marL="0" indent="0" algn="r">
              <a:spcBef>
                <a:spcPts val="394"/>
              </a:spcBef>
              <a:buNone/>
            </a:pPr>
            <a:endParaRPr lang="nl-NL" altLang="en-US" sz="1500" dirty="0">
              <a:solidFill>
                <a:schemeClr val="bg1"/>
              </a:solidFill>
              <a:latin typeface="Verdana" pitchFamily="34" charset="0"/>
            </a:endParaRPr>
          </a:p>
          <a:p>
            <a:pPr marL="0" indent="0" algn="r">
              <a:spcBef>
                <a:spcPts val="394"/>
              </a:spcBef>
              <a:buNone/>
            </a:pPr>
            <a:endParaRPr lang="nl-NL" altLang="en-US" sz="1500" dirty="0">
              <a:solidFill>
                <a:schemeClr val="bg1"/>
              </a:solidFill>
              <a:latin typeface="Verdana" pitchFamily="34" charset="0"/>
            </a:endParaRPr>
          </a:p>
          <a:p>
            <a:pPr marL="0" indent="0" algn="r">
              <a:spcBef>
                <a:spcPts val="394"/>
              </a:spcBef>
              <a:buNone/>
            </a:pPr>
            <a:r>
              <a:rPr lang="nl-NL" altLang="en-US" sz="1500" dirty="0">
                <a:solidFill>
                  <a:schemeClr val="bg1"/>
                </a:solidFill>
                <a:latin typeface="Verdana" pitchFamily="34" charset="0"/>
              </a:rPr>
              <a:t>63rd GRSP session, 14-18 May 2018</a:t>
            </a:r>
          </a:p>
          <a:p>
            <a:pPr marL="0" indent="0" algn="r">
              <a:spcBef>
                <a:spcPts val="394"/>
              </a:spcBef>
              <a:buNone/>
            </a:pPr>
            <a:r>
              <a:rPr lang="nl-NL" altLang="en-US" sz="1500" dirty="0">
                <a:solidFill>
                  <a:schemeClr val="bg1"/>
                </a:solidFill>
                <a:latin typeface="Verdana" pitchFamily="34" charset="0"/>
              </a:rPr>
              <a:t>Palais des Nations, Geneva</a:t>
            </a:r>
          </a:p>
          <a:p>
            <a:pPr marL="0" indent="0" algn="r">
              <a:spcBef>
                <a:spcPts val="394"/>
              </a:spcBef>
              <a:buNone/>
            </a:pPr>
            <a:endParaRPr lang="nl-NL" altLang="en-US" sz="1500" dirty="0">
              <a:solidFill>
                <a:schemeClr val="bg1"/>
              </a:solidFill>
              <a:latin typeface="Verdana" pitchFamily="34" charset="0"/>
            </a:endParaRPr>
          </a:p>
          <a:p>
            <a:pPr marL="151210" indent="-151210" algn="r">
              <a:spcBef>
                <a:spcPts val="394"/>
              </a:spcBef>
              <a:buFontTx/>
              <a:buChar char="•"/>
            </a:pPr>
            <a:endParaRPr lang="en-US" altLang="en-US" sz="1500" dirty="0">
              <a:solidFill>
                <a:schemeClr val="bg1"/>
              </a:solidFill>
              <a:latin typeface="Verdana" pitchFamily="34" charset="0"/>
            </a:endParaRPr>
          </a:p>
        </p:txBody>
      </p:sp>
      <p:graphicFrame>
        <p:nvGraphicFramePr>
          <p:cNvPr id="5" name="Table 4">
            <a:extLst>
              <a:ext uri="{FF2B5EF4-FFF2-40B4-BE49-F238E27FC236}">
                <a16:creationId xmlns:a16="http://schemas.microsoft.com/office/drawing/2014/main" xmlns="" id="{8F83BFB2-C5E7-4E88-A1EE-90CDB14F004E}"/>
              </a:ext>
            </a:extLst>
          </p:cNvPr>
          <p:cNvGraphicFramePr>
            <a:graphicFrameLocks noGrp="1"/>
          </p:cNvGraphicFramePr>
          <p:nvPr>
            <p:extLst>
              <p:ext uri="{D42A27DB-BD31-4B8C-83A1-F6EECF244321}">
                <p14:modId xmlns:p14="http://schemas.microsoft.com/office/powerpoint/2010/main" val="4253529606"/>
              </p:ext>
            </p:extLst>
          </p:nvPr>
        </p:nvGraphicFramePr>
        <p:xfrm>
          <a:off x="3600152" y="107429"/>
          <a:ext cx="6300470" cy="640080"/>
        </p:xfrm>
        <a:graphic>
          <a:graphicData uri="http://schemas.openxmlformats.org/drawingml/2006/table">
            <a:tbl>
              <a:tblPr firstRow="1" firstCol="1" bandRow="1">
                <a:tableStyleId>{5C22544A-7EE6-4342-B048-85BDC9FD1C3A}</a:tableStyleId>
              </a:tblPr>
              <a:tblGrid>
                <a:gridCol w="3150553">
                  <a:extLst>
                    <a:ext uri="{9D8B030D-6E8A-4147-A177-3AD203B41FA5}">
                      <a16:colId xmlns:a16="http://schemas.microsoft.com/office/drawing/2014/main" xmlns="" val="2874103712"/>
                    </a:ext>
                  </a:extLst>
                </a:gridCol>
                <a:gridCol w="3149917">
                  <a:extLst>
                    <a:ext uri="{9D8B030D-6E8A-4147-A177-3AD203B41FA5}">
                      <a16:colId xmlns:a16="http://schemas.microsoft.com/office/drawing/2014/main" xmlns="" val="3335614922"/>
                    </a:ext>
                  </a:extLst>
                </a:gridCol>
              </a:tblGrid>
              <a:tr h="0">
                <a:tc>
                  <a:txBody>
                    <a:bodyPr/>
                    <a:lstStyle/>
                    <a:p>
                      <a:pPr>
                        <a:lnSpc>
                          <a:spcPts val="1200"/>
                        </a:lnSpc>
                        <a:spcAft>
                          <a:spcPts val="0"/>
                        </a:spcAft>
                      </a:pPr>
                      <a:r>
                        <a:rPr lang="en-GB" sz="1600" dirty="0">
                          <a:solidFill>
                            <a:schemeClr val="tx1"/>
                          </a:solidFill>
                          <a:effectLst/>
                        </a:rPr>
                        <a:t>Submitted by the expert from</a:t>
                      </a:r>
                    </a:p>
                    <a:p>
                      <a:pPr>
                        <a:lnSpc>
                          <a:spcPts val="1200"/>
                        </a:lnSpc>
                        <a:spcAft>
                          <a:spcPts val="0"/>
                        </a:spcAft>
                      </a:pPr>
                      <a:r>
                        <a:rPr lang="en-GB" sz="1600" dirty="0">
                          <a:solidFill>
                            <a:schemeClr val="tx1"/>
                          </a:solidFill>
                          <a:effectLst/>
                        </a:rPr>
                        <a:t>CLEPA</a:t>
                      </a:r>
                      <a:endParaRPr lang="fr-BE" sz="1600" dirty="0">
                        <a:solidFill>
                          <a:schemeClr val="tx1"/>
                        </a:solidFill>
                        <a:effectLst/>
                      </a:endParaRPr>
                    </a:p>
                    <a:p>
                      <a:pPr>
                        <a:lnSpc>
                          <a:spcPts val="1200"/>
                        </a:lnSpc>
                        <a:spcAft>
                          <a:spcPts val="0"/>
                        </a:spcAft>
                      </a:pPr>
                      <a:r>
                        <a:rPr lang="en-GB" sz="1600" dirty="0">
                          <a:solidFill>
                            <a:schemeClr val="tx1"/>
                          </a:solidFill>
                          <a:effectLst/>
                        </a:rPr>
                        <a:t> </a:t>
                      </a:r>
                      <a:endParaRPr lang="fr-BE"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tc>
                  <a:txBody>
                    <a:bodyPr/>
                    <a:lstStyle/>
                    <a:p>
                      <a:pPr marL="266700" indent="0">
                        <a:lnSpc>
                          <a:spcPts val="1200"/>
                        </a:lnSpc>
                        <a:spcAft>
                          <a:spcPts val="0"/>
                        </a:spcAft>
                      </a:pPr>
                      <a:r>
                        <a:rPr lang="en-GB" sz="1600" u="sng" dirty="0">
                          <a:solidFill>
                            <a:schemeClr val="tx1"/>
                          </a:solidFill>
                          <a:effectLst/>
                        </a:rPr>
                        <a:t>Informal document</a:t>
                      </a:r>
                      <a:r>
                        <a:rPr lang="en-GB" sz="1600" dirty="0">
                          <a:solidFill>
                            <a:schemeClr val="tx1"/>
                          </a:solidFill>
                          <a:effectLst/>
                        </a:rPr>
                        <a:t> </a:t>
                      </a:r>
                      <a:r>
                        <a:rPr lang="en-GB" sz="1600" dirty="0" smtClean="0">
                          <a:solidFill>
                            <a:schemeClr val="tx1"/>
                          </a:solidFill>
                          <a:effectLst/>
                        </a:rPr>
                        <a:t>GRSP-63-13</a:t>
                      </a:r>
                      <a:endParaRPr lang="fr-BE" sz="1600" dirty="0">
                        <a:solidFill>
                          <a:schemeClr val="tx1"/>
                        </a:solidFill>
                        <a:effectLst/>
                      </a:endParaRPr>
                    </a:p>
                    <a:p>
                      <a:pPr marL="266700" indent="0">
                        <a:spcAft>
                          <a:spcPts val="0"/>
                        </a:spcAft>
                        <a:tabLst>
                          <a:tab pos="2969895" algn="ctr"/>
                          <a:tab pos="5940425" algn="r"/>
                        </a:tabLst>
                      </a:pPr>
                      <a:r>
                        <a:rPr lang="en-GB" sz="1600" dirty="0">
                          <a:solidFill>
                            <a:schemeClr val="tx1"/>
                          </a:solidFill>
                          <a:effectLst/>
                        </a:rPr>
                        <a:t>(63rd GRSP, 14-18 May 2018 </a:t>
                      </a:r>
                      <a:endParaRPr lang="fr-BE" sz="2400" dirty="0">
                        <a:solidFill>
                          <a:schemeClr val="tx1"/>
                        </a:solidFill>
                        <a:effectLst/>
                      </a:endParaRPr>
                    </a:p>
                    <a:p>
                      <a:pPr marL="266700" indent="0">
                        <a:spcAft>
                          <a:spcPts val="0"/>
                        </a:spcAft>
                        <a:tabLst>
                          <a:tab pos="2969895" algn="ctr"/>
                          <a:tab pos="5940425" algn="r"/>
                        </a:tabLst>
                      </a:pPr>
                      <a:r>
                        <a:rPr lang="en-GB" sz="1600" dirty="0">
                          <a:solidFill>
                            <a:schemeClr val="tx1"/>
                          </a:solidFill>
                          <a:effectLst/>
                        </a:rPr>
                        <a:t>agenda item 13)</a:t>
                      </a:r>
                      <a:endParaRPr lang="fr-BE"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823691228"/>
                  </a:ext>
                </a:extLst>
              </a:tr>
            </a:tbl>
          </a:graphicData>
        </a:graphic>
      </p:graphicFrame>
    </p:spTree>
    <p:extLst>
      <p:ext uri="{BB962C8B-B14F-4D97-AF65-F5344CB8AC3E}">
        <p14:creationId xmlns:p14="http://schemas.microsoft.com/office/powerpoint/2010/main" val="286317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696" y="179648"/>
            <a:ext cx="7776864" cy="830126"/>
          </a:xfrm>
        </p:spPr>
        <p:txBody>
          <a:bodyPr anchor="ctr">
            <a:noAutofit/>
          </a:bodyPr>
          <a:lstStyle/>
          <a:p>
            <a:r>
              <a:rPr lang="en-US" sz="2400" b="1" dirty="0"/>
              <a:t>Review of actions since GRSP 62nd Session</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3" name="Textplatzhalter 1"/>
          <p:cNvSpPr txBox="1">
            <a:spLocks/>
          </p:cNvSpPr>
          <p:nvPr/>
        </p:nvSpPr>
        <p:spPr>
          <a:xfrm>
            <a:off x="431800" y="1241039"/>
            <a:ext cx="9437035" cy="5563134"/>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a:lnSpc>
                <a:spcPct val="100000"/>
              </a:lnSpc>
              <a:spcAft>
                <a:spcPts val="600"/>
              </a:spcAft>
              <a:buFont typeface="Symbol" panose="05050102010706020507" pitchFamily="18" charset="2"/>
              <a:buChar char="-"/>
            </a:pPr>
            <a:r>
              <a:rPr lang="de-DE" sz="2000" dirty="0"/>
              <a:t>The formal </a:t>
            </a:r>
            <a:r>
              <a:rPr lang="de-DE" sz="2000" dirty="0" err="1"/>
              <a:t>document</a:t>
            </a:r>
            <a:r>
              <a:rPr lang="de-DE" sz="2000" dirty="0"/>
              <a:t> GRSP/2017/39 </a:t>
            </a:r>
            <a:r>
              <a:rPr lang="de-DE" sz="2000" dirty="0" err="1"/>
              <a:t>proposed</a:t>
            </a:r>
            <a:r>
              <a:rPr lang="de-DE" sz="2000" dirty="0"/>
              <a:t> </a:t>
            </a:r>
            <a:r>
              <a:rPr lang="de-DE" sz="2000" dirty="0" err="1"/>
              <a:t>by</a:t>
            </a:r>
            <a:r>
              <a:rPr lang="de-DE" sz="2000" dirty="0"/>
              <a:t> NL </a:t>
            </a:r>
            <a:r>
              <a:rPr lang="de-DE" sz="2000" dirty="0" err="1"/>
              <a:t>defined</a:t>
            </a:r>
            <a:r>
              <a:rPr lang="de-DE" sz="2000" dirty="0"/>
              <a:t> a </a:t>
            </a:r>
            <a:r>
              <a:rPr lang="de-DE" sz="2000" dirty="0" err="1"/>
              <a:t>procedure</a:t>
            </a:r>
            <a:r>
              <a:rPr lang="de-DE" sz="2000" dirty="0"/>
              <a:t> </a:t>
            </a:r>
            <a:r>
              <a:rPr lang="de-DE" sz="2000" dirty="0" err="1"/>
              <a:t>to</a:t>
            </a:r>
            <a:r>
              <a:rPr lang="de-DE" sz="2000" dirty="0"/>
              <a:t> check </a:t>
            </a:r>
            <a:r>
              <a:rPr lang="de-DE" sz="2000" dirty="0" err="1"/>
              <a:t>the</a:t>
            </a:r>
            <a:r>
              <a:rPr lang="de-DE" sz="2000" dirty="0"/>
              <a:t> </a:t>
            </a:r>
            <a:r>
              <a:rPr lang="de-DE" sz="2000" dirty="0" err="1"/>
              <a:t>contact</a:t>
            </a:r>
            <a:r>
              <a:rPr lang="de-DE" sz="2000" dirty="0"/>
              <a:t> </a:t>
            </a:r>
            <a:r>
              <a:rPr lang="de-DE" sz="2000" dirty="0" err="1"/>
              <a:t>width</a:t>
            </a:r>
            <a:r>
              <a:rPr lang="de-DE" sz="2000" dirty="0"/>
              <a:t> </a:t>
            </a:r>
            <a:r>
              <a:rPr lang="de-DE" sz="2000" dirty="0" err="1"/>
              <a:t>between</a:t>
            </a:r>
            <a:r>
              <a:rPr lang="de-DE" sz="2000" dirty="0"/>
              <a:t> </a:t>
            </a:r>
            <a:r>
              <a:rPr lang="de-DE" sz="2000" dirty="0" err="1"/>
              <a:t>safety</a:t>
            </a:r>
            <a:r>
              <a:rPr lang="de-DE" sz="2000" dirty="0"/>
              <a:t> </a:t>
            </a:r>
            <a:r>
              <a:rPr lang="de-DE" sz="2000" dirty="0" err="1"/>
              <a:t>belt</a:t>
            </a:r>
            <a:r>
              <a:rPr lang="de-DE" sz="2000" dirty="0"/>
              <a:t> </a:t>
            </a:r>
            <a:r>
              <a:rPr lang="de-DE" sz="2000" dirty="0" err="1"/>
              <a:t>and</a:t>
            </a:r>
            <a:r>
              <a:rPr lang="de-DE" sz="2000" dirty="0"/>
              <a:t> </a:t>
            </a:r>
            <a:r>
              <a:rPr lang="de-DE" sz="2000" dirty="0" err="1"/>
              <a:t>the</a:t>
            </a:r>
            <a:r>
              <a:rPr lang="de-DE" sz="2000" dirty="0"/>
              <a:t> </a:t>
            </a:r>
            <a:r>
              <a:rPr lang="de-DE" sz="2000" dirty="0" err="1"/>
              <a:t>child</a:t>
            </a:r>
            <a:r>
              <a:rPr lang="de-DE" sz="2000" dirty="0"/>
              <a:t>. </a:t>
            </a:r>
          </a:p>
          <a:p>
            <a:pPr>
              <a:lnSpc>
                <a:spcPct val="100000"/>
              </a:lnSpc>
              <a:spcBef>
                <a:spcPts val="4200"/>
              </a:spcBef>
              <a:spcAft>
                <a:spcPts val="600"/>
              </a:spcAft>
              <a:buFont typeface="Symbol" panose="05050102010706020507" pitchFamily="18" charset="2"/>
              <a:buChar char="-"/>
            </a:pPr>
            <a:r>
              <a:rPr lang="de-DE" sz="2000" dirty="0" err="1"/>
              <a:t>During</a:t>
            </a:r>
            <a:r>
              <a:rPr lang="de-DE" sz="2000" dirty="0"/>
              <a:t> </a:t>
            </a:r>
            <a:r>
              <a:rPr lang="de-DE" sz="2000" dirty="0" err="1"/>
              <a:t>this</a:t>
            </a:r>
            <a:r>
              <a:rPr lang="de-DE" sz="2000" dirty="0"/>
              <a:t> </a:t>
            </a:r>
            <a:r>
              <a:rPr lang="de-DE" sz="2000" dirty="0" err="1"/>
              <a:t>session</a:t>
            </a:r>
            <a:r>
              <a:rPr lang="de-DE" sz="2000" dirty="0"/>
              <a:t> </a:t>
            </a:r>
            <a:r>
              <a:rPr lang="de-DE" sz="2000" dirty="0" err="1"/>
              <a:t>the</a:t>
            </a:r>
            <a:r>
              <a:rPr lang="de-DE" sz="2000" dirty="0"/>
              <a:t> </a:t>
            </a:r>
            <a:r>
              <a:rPr lang="de-DE" sz="2000" dirty="0" err="1"/>
              <a:t>proposal</a:t>
            </a:r>
            <a:r>
              <a:rPr lang="de-DE" sz="2000" dirty="0"/>
              <a:t> was </a:t>
            </a:r>
            <a:r>
              <a:rPr lang="de-DE" sz="2000" dirty="0" err="1"/>
              <a:t>amended</a:t>
            </a:r>
            <a:r>
              <a:rPr lang="de-DE" sz="2000" dirty="0"/>
              <a:t> </a:t>
            </a:r>
            <a:r>
              <a:rPr lang="de-DE" sz="2000" dirty="0" err="1"/>
              <a:t>to</a:t>
            </a:r>
            <a:r>
              <a:rPr lang="de-DE" sz="2000" dirty="0"/>
              <a:t> </a:t>
            </a:r>
            <a:r>
              <a:rPr lang="de-DE" sz="2000" dirty="0" err="1"/>
              <a:t>further</a:t>
            </a:r>
            <a:r>
              <a:rPr lang="de-DE" sz="2000" dirty="0"/>
              <a:t> </a:t>
            </a:r>
            <a:r>
              <a:rPr lang="de-DE" sz="2000" dirty="0" err="1"/>
              <a:t>clarify</a:t>
            </a:r>
            <a:r>
              <a:rPr lang="de-DE" sz="2000" dirty="0"/>
              <a:t> </a:t>
            </a:r>
            <a:r>
              <a:rPr lang="de-DE" sz="2000" dirty="0" err="1"/>
              <a:t>the</a:t>
            </a:r>
            <a:r>
              <a:rPr lang="de-DE" sz="2000" dirty="0"/>
              <a:t> </a:t>
            </a:r>
            <a:r>
              <a:rPr lang="de-DE" sz="2000" dirty="0" err="1"/>
              <a:t>procedure</a:t>
            </a:r>
            <a:r>
              <a:rPr lang="de-DE" sz="2000" dirty="0"/>
              <a:t> </a:t>
            </a:r>
            <a:r>
              <a:rPr lang="de-DE" sz="2000" dirty="0" err="1"/>
              <a:t>which</a:t>
            </a:r>
            <a:r>
              <a:rPr lang="de-DE" sz="2000" dirty="0"/>
              <a:t> </a:t>
            </a:r>
            <a:r>
              <a:rPr lang="de-DE" sz="2000" dirty="0" err="1"/>
              <a:t>resulted</a:t>
            </a:r>
            <a:r>
              <a:rPr lang="de-DE" sz="2000" dirty="0"/>
              <a:t> in GRSP-62-33-Rev.1 (</a:t>
            </a:r>
            <a:r>
              <a:rPr lang="de-DE" sz="2000" dirty="0" err="1"/>
              <a:t>issued</a:t>
            </a:r>
            <a:r>
              <a:rPr lang="de-DE" sz="2000" dirty="0"/>
              <a:t> </a:t>
            </a:r>
            <a:r>
              <a:rPr lang="de-DE" sz="2000" dirty="0" err="1"/>
              <a:t>with</a:t>
            </a:r>
            <a:r>
              <a:rPr lang="de-DE" sz="2000" dirty="0"/>
              <a:t> </a:t>
            </a:r>
            <a:r>
              <a:rPr lang="de-DE" sz="2000" dirty="0" err="1"/>
              <a:t>slight</a:t>
            </a:r>
            <a:r>
              <a:rPr lang="de-DE" sz="2000" dirty="0"/>
              <a:t> </a:t>
            </a:r>
            <a:r>
              <a:rPr lang="de-DE" sz="2000" dirty="0" err="1"/>
              <a:t>modifications</a:t>
            </a:r>
            <a:r>
              <a:rPr lang="de-DE" sz="2000" dirty="0"/>
              <a:t> </a:t>
            </a:r>
            <a:r>
              <a:rPr lang="de-DE" sz="2000" dirty="0" err="1"/>
              <a:t>as</a:t>
            </a:r>
            <a:r>
              <a:rPr lang="de-DE" sz="2000" dirty="0"/>
              <a:t> formal </a:t>
            </a:r>
            <a:r>
              <a:rPr lang="de-DE" sz="2000" dirty="0" err="1"/>
              <a:t>document</a:t>
            </a:r>
            <a:r>
              <a:rPr lang="de-DE" sz="2000" dirty="0"/>
              <a:t> GRSP/2018/6 </a:t>
            </a:r>
            <a:r>
              <a:rPr lang="de-DE" sz="2000" dirty="0" err="1"/>
              <a:t>for</a:t>
            </a:r>
            <a:r>
              <a:rPr lang="de-DE" sz="2000" dirty="0"/>
              <a:t> </a:t>
            </a:r>
            <a:r>
              <a:rPr lang="de-DE" sz="2000" dirty="0" err="1"/>
              <a:t>the</a:t>
            </a:r>
            <a:r>
              <a:rPr lang="de-DE" sz="2000" dirty="0"/>
              <a:t> 63</a:t>
            </a:r>
            <a:r>
              <a:rPr lang="de-DE" sz="2000" baseline="30000" dirty="0"/>
              <a:t>rd</a:t>
            </a:r>
            <a:r>
              <a:rPr lang="de-DE" sz="2000" dirty="0"/>
              <a:t> GRSP </a:t>
            </a:r>
            <a:r>
              <a:rPr lang="de-DE" sz="2000" dirty="0" err="1"/>
              <a:t>session</a:t>
            </a:r>
            <a:r>
              <a:rPr lang="de-DE" sz="2000" dirty="0"/>
              <a:t>)</a:t>
            </a:r>
          </a:p>
          <a:p>
            <a:pPr>
              <a:lnSpc>
                <a:spcPct val="100000"/>
              </a:lnSpc>
              <a:spcBef>
                <a:spcPts val="4200"/>
              </a:spcBef>
              <a:spcAft>
                <a:spcPts val="600"/>
              </a:spcAft>
              <a:buFont typeface="Symbol" panose="05050102010706020507" pitchFamily="18" charset="2"/>
              <a:buChar char="-"/>
            </a:pPr>
            <a:r>
              <a:rPr lang="de-DE" sz="2000" dirty="0"/>
              <a:t>CLEPA </a:t>
            </a:r>
            <a:r>
              <a:rPr lang="de-DE" sz="2000" dirty="0" err="1"/>
              <a:t>and</a:t>
            </a:r>
            <a:r>
              <a:rPr lang="de-DE" sz="2000" dirty="0"/>
              <a:t> TSG </a:t>
            </a:r>
            <a:r>
              <a:rPr lang="de-DE" sz="2000" dirty="0" err="1"/>
              <a:t>were</a:t>
            </a:r>
            <a:r>
              <a:rPr lang="de-DE" sz="2000" dirty="0"/>
              <a:t> </a:t>
            </a:r>
            <a:r>
              <a:rPr lang="de-DE" sz="2000" dirty="0" err="1"/>
              <a:t>asked</a:t>
            </a:r>
            <a:r>
              <a:rPr lang="de-DE" sz="2000" dirty="0"/>
              <a:t> </a:t>
            </a:r>
            <a:r>
              <a:rPr lang="de-DE" sz="2000" dirty="0" err="1"/>
              <a:t>to</a:t>
            </a:r>
            <a:r>
              <a:rPr lang="de-DE" sz="2000" dirty="0"/>
              <a:t> check </a:t>
            </a:r>
            <a:r>
              <a:rPr lang="de-DE" sz="2000" dirty="0" err="1"/>
              <a:t>the</a:t>
            </a:r>
            <a:r>
              <a:rPr lang="de-DE" sz="2000" dirty="0"/>
              <a:t> </a:t>
            </a:r>
            <a:r>
              <a:rPr lang="de-DE" sz="2000" dirty="0" err="1"/>
              <a:t>procedure</a:t>
            </a:r>
            <a:r>
              <a:rPr lang="de-DE" sz="2000" dirty="0"/>
              <a:t> </a:t>
            </a:r>
            <a:r>
              <a:rPr lang="de-DE" sz="2000" dirty="0" err="1"/>
              <a:t>and</a:t>
            </a:r>
            <a:r>
              <a:rPr lang="de-DE" sz="2000" dirty="0"/>
              <a:t> </a:t>
            </a:r>
            <a:r>
              <a:rPr lang="de-DE" sz="2000" dirty="0" err="1"/>
              <a:t>provide</a:t>
            </a:r>
            <a:r>
              <a:rPr lang="de-DE" sz="2000" dirty="0"/>
              <a:t> </a:t>
            </a:r>
            <a:r>
              <a:rPr lang="de-DE" sz="2000" dirty="0" err="1"/>
              <a:t>their</a:t>
            </a:r>
            <a:r>
              <a:rPr lang="de-DE" sz="2000" dirty="0"/>
              <a:t> </a:t>
            </a:r>
            <a:r>
              <a:rPr lang="de-DE" sz="2000" dirty="0" err="1"/>
              <a:t>feedback</a:t>
            </a:r>
            <a:r>
              <a:rPr lang="de-DE" sz="2000" dirty="0"/>
              <a:t> in </a:t>
            </a:r>
            <a:r>
              <a:rPr lang="de-DE" sz="2000" dirty="0" err="1"/>
              <a:t>the</a:t>
            </a:r>
            <a:r>
              <a:rPr lang="de-DE" sz="2000" dirty="0"/>
              <a:t> 63</a:t>
            </a:r>
            <a:r>
              <a:rPr lang="de-DE" sz="2000" baseline="30000" dirty="0"/>
              <a:t>rd</a:t>
            </a:r>
            <a:r>
              <a:rPr lang="de-DE" sz="2000" dirty="0"/>
              <a:t> GRSP </a:t>
            </a:r>
            <a:r>
              <a:rPr lang="de-DE" sz="2000" dirty="0" err="1"/>
              <a:t>session</a:t>
            </a:r>
            <a:endParaRPr lang="de-DE" sz="2000" dirty="0"/>
          </a:p>
          <a:p>
            <a:pPr>
              <a:lnSpc>
                <a:spcPct val="100000"/>
              </a:lnSpc>
              <a:spcBef>
                <a:spcPts val="4200"/>
              </a:spcBef>
              <a:spcAft>
                <a:spcPts val="600"/>
              </a:spcAft>
              <a:buFont typeface="Symbol" panose="05050102010706020507" pitchFamily="18" charset="2"/>
              <a:buChar char="-"/>
            </a:pPr>
            <a:r>
              <a:rPr lang="de-DE" sz="2000" dirty="0"/>
              <a:t>CLEPA </a:t>
            </a:r>
            <a:r>
              <a:rPr lang="de-DE" sz="2000" dirty="0" err="1"/>
              <a:t>investigated</a:t>
            </a:r>
            <a:r>
              <a:rPr lang="de-DE" sz="2000" dirty="0"/>
              <a:t> </a:t>
            </a:r>
            <a:r>
              <a:rPr lang="de-DE" sz="2000" dirty="0" err="1"/>
              <a:t>the</a:t>
            </a:r>
            <a:r>
              <a:rPr lang="de-DE" sz="2000" dirty="0"/>
              <a:t> </a:t>
            </a:r>
            <a:r>
              <a:rPr lang="de-DE" sz="2000" dirty="0" err="1"/>
              <a:t>proposed</a:t>
            </a:r>
            <a:r>
              <a:rPr lang="de-DE" sz="2000" dirty="0"/>
              <a:t> </a:t>
            </a:r>
            <a:r>
              <a:rPr lang="de-DE" sz="2000" dirty="0" err="1"/>
              <a:t>procedure</a:t>
            </a:r>
            <a:r>
              <a:rPr lang="de-DE" sz="2000" dirty="0"/>
              <a:t> </a:t>
            </a:r>
            <a:r>
              <a:rPr lang="de-DE" sz="2000" dirty="0" err="1"/>
              <a:t>and</a:t>
            </a:r>
            <a:r>
              <a:rPr lang="de-DE" sz="2000" dirty="0"/>
              <a:t> </a:t>
            </a:r>
            <a:r>
              <a:rPr lang="de-DE" sz="2000" dirty="0" err="1"/>
              <a:t>the</a:t>
            </a:r>
            <a:r>
              <a:rPr lang="de-DE" sz="2000" dirty="0"/>
              <a:t> </a:t>
            </a:r>
            <a:r>
              <a:rPr lang="de-DE" sz="2000" dirty="0" err="1"/>
              <a:t>findings</a:t>
            </a:r>
            <a:r>
              <a:rPr lang="de-DE" sz="2000" dirty="0"/>
              <a:t> </a:t>
            </a:r>
            <a:r>
              <a:rPr lang="de-DE" sz="2000" dirty="0" err="1"/>
              <a:t>are</a:t>
            </a:r>
            <a:r>
              <a:rPr lang="de-DE" sz="2000" dirty="0"/>
              <a:t> </a:t>
            </a:r>
            <a:r>
              <a:rPr lang="de-DE" sz="2000" dirty="0" err="1"/>
              <a:t>summarized</a:t>
            </a:r>
            <a:r>
              <a:rPr lang="de-DE" sz="2000" dirty="0"/>
              <a:t> in </a:t>
            </a:r>
            <a:r>
              <a:rPr lang="de-DE" sz="2000" dirty="0" err="1"/>
              <a:t>this</a:t>
            </a:r>
            <a:r>
              <a:rPr lang="de-DE" sz="2000" dirty="0"/>
              <a:t> </a:t>
            </a:r>
            <a:r>
              <a:rPr lang="de-DE" sz="2000" dirty="0" err="1"/>
              <a:t>presentation</a:t>
            </a:r>
            <a:endParaRPr lang="de-DE" sz="2000" dirty="0"/>
          </a:p>
          <a:p>
            <a:pPr>
              <a:lnSpc>
                <a:spcPct val="100000"/>
              </a:lnSpc>
              <a:spcAft>
                <a:spcPts val="600"/>
              </a:spcAft>
              <a:buFont typeface="Symbol" panose="05050102010706020507" pitchFamily="18" charset="2"/>
              <a:buChar char="-"/>
            </a:pPr>
            <a:endParaRPr lang="de-DE" sz="2000" dirty="0"/>
          </a:p>
        </p:txBody>
      </p:sp>
    </p:spTree>
    <p:extLst>
      <p:ext uri="{BB962C8B-B14F-4D97-AF65-F5344CB8AC3E}">
        <p14:creationId xmlns:p14="http://schemas.microsoft.com/office/powerpoint/2010/main" val="194860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696" y="193063"/>
            <a:ext cx="7776864" cy="830126"/>
          </a:xfrm>
        </p:spPr>
        <p:txBody>
          <a:bodyPr anchor="t">
            <a:noAutofit/>
          </a:bodyPr>
          <a:lstStyle/>
          <a:p>
            <a:r>
              <a:rPr lang="en-US" sz="2400" b="1" dirty="0"/>
              <a:t>Current proposal for belt contact width measurement (GRSP/2018/6)</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grpSp>
        <p:nvGrpSpPr>
          <p:cNvPr id="41" name="Gruppieren 40"/>
          <p:cNvGrpSpPr/>
          <p:nvPr/>
        </p:nvGrpSpPr>
        <p:grpSpPr>
          <a:xfrm>
            <a:off x="3470548" y="4139877"/>
            <a:ext cx="6398287" cy="2677524"/>
            <a:chOff x="3891461" y="694747"/>
            <a:chExt cx="6786154" cy="2839836"/>
          </a:xfrm>
        </p:grpSpPr>
        <p:sp>
          <p:nvSpPr>
            <p:cNvPr id="42" name="Textplatzhalter 1"/>
            <p:cNvSpPr txBox="1">
              <a:spLocks/>
            </p:cNvSpPr>
            <p:nvPr/>
          </p:nvSpPr>
          <p:spPr>
            <a:xfrm>
              <a:off x="4653602" y="694747"/>
              <a:ext cx="5744280" cy="535018"/>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en-US" sz="1508" i="1" dirty="0"/>
                <a:t>Examples how to measure certain cases: </a:t>
              </a:r>
            </a:p>
            <a:p>
              <a:pPr marL="0" indent="0" algn="ctr">
                <a:lnSpc>
                  <a:spcPct val="100000"/>
                </a:lnSpc>
                <a:spcAft>
                  <a:spcPts val="0"/>
                </a:spcAft>
                <a:buNone/>
                <a:defRPr/>
              </a:pPr>
              <a:r>
                <a:rPr lang="en-US" sz="1508" i="1" dirty="0"/>
                <a:t>(Cross section of the belt)</a:t>
              </a:r>
            </a:p>
            <a:p>
              <a:pPr marL="0" indent="0" algn="ctr">
                <a:lnSpc>
                  <a:spcPct val="100000"/>
                </a:lnSpc>
                <a:spcAft>
                  <a:spcPts val="0"/>
                </a:spcAft>
                <a:buNone/>
                <a:defRPr/>
              </a:pPr>
              <a:endParaRPr lang="en-US" sz="1697" dirty="0"/>
            </a:p>
            <a:p>
              <a:pPr algn="ctr">
                <a:lnSpc>
                  <a:spcPct val="100000"/>
                </a:lnSpc>
                <a:spcAft>
                  <a:spcPts val="0"/>
                </a:spcAft>
                <a:defRPr/>
              </a:pPr>
              <a:endParaRPr lang="de-DE" sz="1697" dirty="0"/>
            </a:p>
          </p:txBody>
        </p:sp>
        <p:grpSp>
          <p:nvGrpSpPr>
            <p:cNvPr id="43" name="Gruppieren 42"/>
            <p:cNvGrpSpPr/>
            <p:nvPr/>
          </p:nvGrpSpPr>
          <p:grpSpPr>
            <a:xfrm>
              <a:off x="3891461" y="1215294"/>
              <a:ext cx="2160000" cy="2315567"/>
              <a:chOff x="3891461" y="1215294"/>
              <a:chExt cx="2160000" cy="2315567"/>
            </a:xfrm>
          </p:grpSpPr>
          <p:pic>
            <p:nvPicPr>
              <p:cNvPr id="50" name="Grafik 49"/>
              <p:cNvPicPr>
                <a:picLocks noChangeAspect="1"/>
              </p:cNvPicPr>
              <p:nvPr/>
            </p:nvPicPr>
            <p:blipFill rotWithShape="1">
              <a:blip r:embed="rId3"/>
              <a:srcRect l="-1" t="20113" r="66854"/>
              <a:stretch/>
            </p:blipFill>
            <p:spPr>
              <a:xfrm>
                <a:off x="3906349" y="1215294"/>
                <a:ext cx="2130224" cy="2000416"/>
              </a:xfrm>
              <a:prstGeom prst="rect">
                <a:avLst/>
              </a:prstGeom>
            </p:spPr>
          </p:pic>
          <p:sp>
            <p:nvSpPr>
              <p:cNvPr id="51" name="Textplatzhalter 1"/>
              <p:cNvSpPr txBox="1">
                <a:spLocks/>
              </p:cNvSpPr>
              <p:nvPr/>
            </p:nvSpPr>
            <p:spPr>
              <a:xfrm>
                <a:off x="3891461" y="3257203"/>
                <a:ext cx="2160000" cy="27365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Flat </a:t>
                </a:r>
                <a:r>
                  <a:rPr lang="de-DE" sz="1697" dirty="0" err="1"/>
                  <a:t>belt</a:t>
                </a:r>
                <a:endParaRPr lang="de-DE" sz="1697" dirty="0"/>
              </a:p>
            </p:txBody>
          </p:sp>
        </p:grpSp>
        <p:grpSp>
          <p:nvGrpSpPr>
            <p:cNvPr id="44" name="Gruppieren 43"/>
            <p:cNvGrpSpPr/>
            <p:nvPr/>
          </p:nvGrpSpPr>
          <p:grpSpPr>
            <a:xfrm>
              <a:off x="6234550" y="1359153"/>
              <a:ext cx="2274240" cy="2171708"/>
              <a:chOff x="6234550" y="1359153"/>
              <a:chExt cx="2274240" cy="2171708"/>
            </a:xfrm>
          </p:grpSpPr>
          <p:pic>
            <p:nvPicPr>
              <p:cNvPr id="48" name="Grafik 47"/>
              <p:cNvPicPr>
                <a:picLocks noChangeAspect="1"/>
              </p:cNvPicPr>
              <p:nvPr/>
            </p:nvPicPr>
            <p:blipFill rotWithShape="1">
              <a:blip r:embed="rId3"/>
              <a:srcRect l="34080" t="20113" r="30533"/>
              <a:stretch/>
            </p:blipFill>
            <p:spPr>
              <a:xfrm>
                <a:off x="6234550" y="1359153"/>
                <a:ext cx="2274240" cy="2000416"/>
              </a:xfrm>
              <a:prstGeom prst="rect">
                <a:avLst/>
              </a:prstGeom>
            </p:spPr>
          </p:pic>
          <p:sp>
            <p:nvSpPr>
              <p:cNvPr id="49" name="Textplatzhalter 1"/>
              <p:cNvSpPr txBox="1">
                <a:spLocks/>
              </p:cNvSpPr>
              <p:nvPr/>
            </p:nvSpPr>
            <p:spPr>
              <a:xfrm>
                <a:off x="6291670" y="3257203"/>
                <a:ext cx="2160000" cy="27365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err="1"/>
                  <a:t>Curved</a:t>
                </a:r>
                <a:r>
                  <a:rPr lang="de-DE" sz="1697" dirty="0"/>
                  <a:t> </a:t>
                </a:r>
                <a:r>
                  <a:rPr lang="de-DE" sz="1697" dirty="0" err="1"/>
                  <a:t>belt</a:t>
                </a:r>
                <a:endParaRPr lang="de-DE" sz="1697" dirty="0"/>
              </a:p>
            </p:txBody>
          </p:sp>
        </p:grpSp>
        <p:grpSp>
          <p:nvGrpSpPr>
            <p:cNvPr id="45" name="Gruppieren 44"/>
            <p:cNvGrpSpPr/>
            <p:nvPr/>
          </p:nvGrpSpPr>
          <p:grpSpPr>
            <a:xfrm>
              <a:off x="8517615" y="1245137"/>
              <a:ext cx="2160000" cy="2289446"/>
              <a:chOff x="8517615" y="1245137"/>
              <a:chExt cx="2160000" cy="2289446"/>
            </a:xfrm>
          </p:grpSpPr>
          <p:pic>
            <p:nvPicPr>
              <p:cNvPr id="46" name="Grafik 45"/>
              <p:cNvPicPr>
                <a:picLocks noChangeAspect="1"/>
              </p:cNvPicPr>
              <p:nvPr/>
            </p:nvPicPr>
            <p:blipFill rotWithShape="1">
              <a:blip r:embed="rId3"/>
              <a:srcRect l="70869" t="20113"/>
              <a:stretch/>
            </p:blipFill>
            <p:spPr>
              <a:xfrm>
                <a:off x="8661512" y="1245137"/>
                <a:ext cx="1872206" cy="2000416"/>
              </a:xfrm>
              <a:prstGeom prst="rect">
                <a:avLst/>
              </a:prstGeom>
            </p:spPr>
          </p:pic>
          <p:sp>
            <p:nvSpPr>
              <p:cNvPr id="47" name="Textplatzhalter 1"/>
              <p:cNvSpPr txBox="1">
                <a:spLocks/>
              </p:cNvSpPr>
              <p:nvPr/>
            </p:nvSpPr>
            <p:spPr>
              <a:xfrm>
                <a:off x="8517615" y="3260925"/>
                <a:ext cx="2160000" cy="27365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err="1"/>
                  <a:t>Folded</a:t>
                </a:r>
                <a:r>
                  <a:rPr lang="de-DE" sz="1697" dirty="0"/>
                  <a:t> </a:t>
                </a:r>
                <a:r>
                  <a:rPr lang="de-DE" sz="1697" dirty="0" err="1"/>
                  <a:t>belt</a:t>
                </a:r>
                <a:endParaRPr lang="de-DE" sz="1697" dirty="0"/>
              </a:p>
            </p:txBody>
          </p:sp>
        </p:grpSp>
      </p:grpSp>
      <p:sp>
        <p:nvSpPr>
          <p:cNvPr id="53" name="Textplatzhalter 1"/>
          <p:cNvSpPr txBox="1">
            <a:spLocks/>
          </p:cNvSpPr>
          <p:nvPr/>
        </p:nvSpPr>
        <p:spPr>
          <a:xfrm>
            <a:off x="431800" y="1241039"/>
            <a:ext cx="9437035" cy="2754822"/>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600"/>
              </a:spcAft>
              <a:buNone/>
            </a:pPr>
            <a:r>
              <a:rPr lang="en-US" sz="1600" dirty="0"/>
              <a:t>6.2.12.	In the case of non-integral child restraint systems, the ease with which the straps and tongue  		of an adult belt pass through the fixture points shall be examined.</a:t>
            </a:r>
            <a:endParaRPr lang="de-DE" sz="1600" dirty="0"/>
          </a:p>
          <a:p>
            <a:pPr marL="0" indent="0">
              <a:lnSpc>
                <a:spcPct val="100000"/>
              </a:lnSpc>
              <a:spcAft>
                <a:spcPts val="600"/>
              </a:spcAft>
              <a:buNone/>
            </a:pPr>
            <a:r>
              <a:rPr lang="en-US" sz="1600" dirty="0"/>
              <a:t>		The simulated buckle, when installed on the bench, prior to all dynamic tests, shall not:</a:t>
            </a:r>
            <a:endParaRPr lang="de-DE" sz="1600" dirty="0"/>
          </a:p>
          <a:p>
            <a:pPr marL="0" indent="0">
              <a:lnSpc>
                <a:spcPct val="100000"/>
              </a:lnSpc>
              <a:spcAft>
                <a:spcPts val="600"/>
              </a:spcAft>
              <a:buNone/>
            </a:pPr>
            <a:r>
              <a:rPr lang="en-US" sz="1600" dirty="0"/>
              <a:t>		(a) 	pass through the fixture points or belt guides of non-integral child restraint systems, or </a:t>
            </a:r>
            <a:endParaRPr lang="de-DE" sz="1600" dirty="0"/>
          </a:p>
          <a:p>
            <a:pPr marL="0" indent="0">
              <a:lnSpc>
                <a:spcPct val="100000"/>
              </a:lnSpc>
              <a:buNone/>
            </a:pPr>
            <a:r>
              <a:rPr lang="en-US" sz="1600" dirty="0"/>
              <a:t>		(b) 	permit a lie of the belt that leads to any contact narrower than 38 mm between the adult 			belt or simulated buckle and the child.</a:t>
            </a:r>
          </a:p>
          <a:p>
            <a:pPr marL="0" indent="0">
              <a:lnSpc>
                <a:spcPct val="100000"/>
              </a:lnSpc>
              <a:spcAft>
                <a:spcPts val="600"/>
              </a:spcAft>
              <a:buNone/>
            </a:pPr>
            <a:r>
              <a:rPr lang="en-US" sz="1600" dirty="0"/>
              <a:t>Measurement method:</a:t>
            </a:r>
          </a:p>
          <a:p>
            <a:pPr marL="0" indent="0">
              <a:lnSpc>
                <a:spcPct val="100000"/>
              </a:lnSpc>
              <a:buNone/>
            </a:pPr>
            <a:r>
              <a:rPr lang="en-US" sz="1600" dirty="0"/>
              <a:t>The width of the contact between the belt and the dummy shall be assessed by measuring the minimum length between the effective sides of the belt.</a:t>
            </a:r>
            <a:endParaRPr lang="de-DE" sz="1600" dirty="0"/>
          </a:p>
        </p:txBody>
      </p:sp>
      <p:sp>
        <p:nvSpPr>
          <p:cNvPr id="54" name="Textplatzhalter 1"/>
          <p:cNvSpPr txBox="1">
            <a:spLocks/>
          </p:cNvSpPr>
          <p:nvPr/>
        </p:nvSpPr>
        <p:spPr>
          <a:xfrm>
            <a:off x="431800" y="4139877"/>
            <a:ext cx="2845349" cy="2260294"/>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buNone/>
            </a:pPr>
            <a:r>
              <a:rPr lang="en-US" sz="1600" dirty="0"/>
              <a:t>If the belt, as seen in a cross section, takes the shape of a curve, the outside contour of the curve is measured.</a:t>
            </a:r>
          </a:p>
          <a:p>
            <a:pPr marL="0" indent="0">
              <a:lnSpc>
                <a:spcPct val="100000"/>
              </a:lnSpc>
              <a:buNone/>
            </a:pPr>
            <a:r>
              <a:rPr lang="en-US" sz="1600" dirty="0"/>
              <a:t>If the belt in cross section has  folds, the contact length is defined from side to side of the belt (see figure xx below).</a:t>
            </a:r>
            <a:endParaRPr lang="en-US" sz="1600" i="1" dirty="0"/>
          </a:p>
          <a:p>
            <a:pPr marL="0" indent="0">
              <a:lnSpc>
                <a:spcPct val="100000"/>
              </a:lnSpc>
              <a:spcAft>
                <a:spcPts val="0"/>
              </a:spcAft>
              <a:buNone/>
              <a:defRPr/>
            </a:pPr>
            <a:endParaRPr lang="en-US" sz="1800" dirty="0"/>
          </a:p>
          <a:p>
            <a:pPr marL="0" indent="0">
              <a:lnSpc>
                <a:spcPct val="100000"/>
              </a:lnSpc>
              <a:spcAft>
                <a:spcPts val="0"/>
              </a:spcAft>
              <a:buNone/>
              <a:defRPr/>
            </a:pPr>
            <a:endParaRPr lang="de-DE" sz="1800" dirty="0"/>
          </a:p>
        </p:txBody>
      </p:sp>
    </p:spTree>
    <p:extLst>
      <p:ext uri="{BB962C8B-B14F-4D97-AF65-F5344CB8AC3E}">
        <p14:creationId xmlns:p14="http://schemas.microsoft.com/office/powerpoint/2010/main" val="191088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832" y="309007"/>
            <a:ext cx="7776864" cy="481333"/>
          </a:xfrm>
        </p:spPr>
        <p:txBody>
          <a:bodyPr anchor="t">
            <a:noAutofit/>
          </a:bodyPr>
          <a:lstStyle/>
          <a:p>
            <a:r>
              <a:rPr lang="en-US" sz="2400" b="1" dirty="0"/>
              <a:t>CLEPA feasibility study – Checked configurations</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3" name="Textplatzhalter 1"/>
          <p:cNvSpPr txBox="1">
            <a:spLocks/>
          </p:cNvSpPr>
          <p:nvPr/>
        </p:nvSpPr>
        <p:spPr>
          <a:xfrm>
            <a:off x="426285" y="940573"/>
            <a:ext cx="3117464" cy="631071"/>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pPr>
            <a:r>
              <a:rPr lang="de-DE" sz="1800" dirty="0"/>
              <a:t>(Installation </a:t>
            </a:r>
            <a:r>
              <a:rPr lang="de-DE" sz="1800" dirty="0" err="1"/>
              <a:t>according</a:t>
            </a:r>
            <a:r>
              <a:rPr lang="de-DE" sz="1800" dirty="0"/>
              <a:t> </a:t>
            </a:r>
            <a:r>
              <a:rPr lang="de-DE" sz="1800" dirty="0" err="1"/>
              <a:t>to</a:t>
            </a:r>
            <a:r>
              <a:rPr lang="de-DE" sz="1800" dirty="0"/>
              <a:t> R44, </a:t>
            </a:r>
          </a:p>
          <a:p>
            <a:pPr marL="0" indent="0">
              <a:lnSpc>
                <a:spcPct val="100000"/>
              </a:lnSpc>
              <a:spcAft>
                <a:spcPts val="0"/>
              </a:spcAft>
              <a:buNone/>
            </a:pPr>
            <a:r>
              <a:rPr lang="de-DE" sz="1800" dirty="0"/>
              <a:t>R44 </a:t>
            </a:r>
            <a:r>
              <a:rPr lang="de-DE" sz="1800" dirty="0" err="1"/>
              <a:t>test</a:t>
            </a:r>
            <a:r>
              <a:rPr lang="de-DE" sz="1800" dirty="0"/>
              <a:t> </a:t>
            </a:r>
            <a:r>
              <a:rPr lang="de-DE" sz="1800" dirty="0" err="1"/>
              <a:t>bench</a:t>
            </a:r>
            <a:r>
              <a:rPr lang="de-DE" sz="1800" dirty="0"/>
              <a:t>, P10 </a:t>
            </a:r>
            <a:r>
              <a:rPr lang="de-DE" sz="1800" dirty="0" err="1"/>
              <a:t>dummy</a:t>
            </a:r>
            <a:r>
              <a:rPr lang="de-DE" sz="1800" dirty="0"/>
              <a:t>)</a:t>
            </a:r>
          </a:p>
        </p:txBody>
      </p:sp>
      <p:grpSp>
        <p:nvGrpSpPr>
          <p:cNvPr id="22" name="Gruppieren 21"/>
          <p:cNvGrpSpPr/>
          <p:nvPr/>
        </p:nvGrpSpPr>
        <p:grpSpPr>
          <a:xfrm>
            <a:off x="241832" y="3800711"/>
            <a:ext cx="457401" cy="3009349"/>
            <a:chOff x="256490" y="3801927"/>
            <a:chExt cx="485128" cy="3191776"/>
          </a:xfrm>
        </p:grpSpPr>
        <p:sp>
          <p:nvSpPr>
            <p:cNvPr id="23" name="Textplatzhalter 1"/>
            <p:cNvSpPr txBox="1">
              <a:spLocks/>
            </p:cNvSpPr>
            <p:nvPr/>
          </p:nvSpPr>
          <p:spPr>
            <a:xfrm>
              <a:off x="338189" y="3801927"/>
              <a:ext cx="321727" cy="1344677"/>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err="1"/>
                <a:t>Overview</a:t>
              </a:r>
              <a:endParaRPr lang="de-DE" sz="1697" dirty="0"/>
            </a:p>
          </p:txBody>
        </p:sp>
        <p:sp>
          <p:nvSpPr>
            <p:cNvPr id="24" name="Textplatzhalter 1"/>
            <p:cNvSpPr txBox="1">
              <a:spLocks/>
            </p:cNvSpPr>
            <p:nvPr/>
          </p:nvSpPr>
          <p:spPr>
            <a:xfrm>
              <a:off x="256490" y="5805877"/>
              <a:ext cx="485128" cy="1187826"/>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Belt </a:t>
              </a:r>
              <a:r>
                <a:rPr lang="de-DE" sz="1697" dirty="0" err="1"/>
                <a:t>tension</a:t>
              </a:r>
              <a:r>
                <a:rPr lang="de-DE" sz="1697" dirty="0"/>
                <a:t> [N]</a:t>
              </a:r>
            </a:p>
          </p:txBody>
        </p:sp>
      </p:grpSp>
      <p:grpSp>
        <p:nvGrpSpPr>
          <p:cNvPr id="25" name="Gruppieren 24"/>
          <p:cNvGrpSpPr/>
          <p:nvPr/>
        </p:nvGrpSpPr>
        <p:grpSpPr>
          <a:xfrm>
            <a:off x="863710" y="2193324"/>
            <a:ext cx="2036544" cy="4648493"/>
            <a:chOff x="997915" y="1876454"/>
            <a:chExt cx="2160000" cy="4930287"/>
          </a:xfrm>
        </p:grpSpPr>
        <p:pic>
          <p:nvPicPr>
            <p:cNvPr id="26" name="Grafik 25"/>
            <p:cNvPicPr>
              <a:picLocks noChangeAspect="1"/>
            </p:cNvPicPr>
            <p:nvPr/>
          </p:nvPicPr>
          <p:blipFill rotWithShape="1">
            <a:blip r:embed="rId3" cstate="email">
              <a:extLst>
                <a:ext uri="{28A0092B-C50C-407E-A947-70E740481C1C}">
                  <a14:useLocalDpi xmlns:a14="http://schemas.microsoft.com/office/drawing/2010/main" val="0"/>
                </a:ext>
              </a:extLst>
            </a:blip>
            <a:srcRect l="6428" t="7541" b="7444"/>
            <a:stretch/>
          </p:blipFill>
          <p:spPr>
            <a:xfrm>
              <a:off x="997915" y="2986161"/>
              <a:ext cx="2100028" cy="2550463"/>
            </a:xfrm>
            <a:prstGeom prst="rect">
              <a:avLst/>
            </a:prstGeom>
          </p:spPr>
        </p:pic>
        <p:sp>
          <p:nvSpPr>
            <p:cNvPr id="27" name="Textplatzhalter 1"/>
            <p:cNvSpPr txBox="1">
              <a:spLocks/>
            </p:cNvSpPr>
            <p:nvPr/>
          </p:nvSpPr>
          <p:spPr>
            <a:xfrm>
              <a:off x="997915" y="2653909"/>
              <a:ext cx="216000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#1</a:t>
              </a:r>
            </a:p>
          </p:txBody>
        </p:sp>
        <p:pic>
          <p:nvPicPr>
            <p:cNvPr id="28" name="Grafik 27"/>
            <p:cNvPicPr>
              <a:picLocks noChangeAspect="1"/>
            </p:cNvPicPr>
            <p:nvPr/>
          </p:nvPicPr>
          <p:blipFill rotWithShape="1">
            <a:blip r:embed="rId4" cstate="email">
              <a:extLst>
                <a:ext uri="{28A0092B-C50C-407E-A947-70E740481C1C}">
                  <a14:useLocalDpi xmlns:a14="http://schemas.microsoft.com/office/drawing/2010/main" val="0"/>
                </a:ext>
              </a:extLst>
            </a:blip>
            <a:srcRect l="6828" t="29573" r="8097" b="34804"/>
            <a:stretch/>
          </p:blipFill>
          <p:spPr>
            <a:xfrm>
              <a:off x="1036282" y="5633524"/>
              <a:ext cx="2100028" cy="1173217"/>
            </a:xfrm>
            <a:prstGeom prst="rect">
              <a:avLst/>
            </a:prstGeom>
          </p:spPr>
        </p:pic>
        <p:pic>
          <p:nvPicPr>
            <p:cNvPr id="29" name="Grafik 28"/>
            <p:cNvPicPr>
              <a:picLocks noChangeAspect="1"/>
            </p:cNvPicPr>
            <p:nvPr/>
          </p:nvPicPr>
          <p:blipFill>
            <a:blip r:embed="rId5"/>
            <a:stretch>
              <a:fillRect/>
            </a:stretch>
          </p:blipFill>
          <p:spPr>
            <a:xfrm>
              <a:off x="1357915" y="1876454"/>
              <a:ext cx="1440000" cy="712389"/>
            </a:xfrm>
            <a:prstGeom prst="rect">
              <a:avLst/>
            </a:prstGeom>
          </p:spPr>
        </p:pic>
      </p:grpSp>
      <p:grpSp>
        <p:nvGrpSpPr>
          <p:cNvPr id="30" name="Gruppieren 29"/>
          <p:cNvGrpSpPr/>
          <p:nvPr/>
        </p:nvGrpSpPr>
        <p:grpSpPr>
          <a:xfrm>
            <a:off x="5569748" y="1057399"/>
            <a:ext cx="2039618" cy="5818782"/>
            <a:chOff x="5788584" y="698339"/>
            <a:chExt cx="2163261" cy="6171518"/>
          </a:xfrm>
        </p:grpSpPr>
        <p:sp>
          <p:nvSpPr>
            <p:cNvPr id="31" name="Textplatzhalter 1"/>
            <p:cNvSpPr txBox="1">
              <a:spLocks/>
            </p:cNvSpPr>
            <p:nvPr/>
          </p:nvSpPr>
          <p:spPr>
            <a:xfrm>
              <a:off x="5791845" y="2636268"/>
              <a:ext cx="2160000" cy="307875"/>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#3</a:t>
              </a:r>
            </a:p>
          </p:txBody>
        </p:sp>
        <p:pic>
          <p:nvPicPr>
            <p:cNvPr id="32" name="Grafik 31"/>
            <p:cNvPicPr>
              <a:picLocks noChangeAspect="1"/>
            </p:cNvPicPr>
            <p:nvPr/>
          </p:nvPicPr>
          <p:blipFill rotWithShape="1">
            <a:blip r:embed="rId6" cstate="email">
              <a:extLst>
                <a:ext uri="{28A0092B-C50C-407E-A947-70E740481C1C}">
                  <a14:useLocalDpi xmlns:a14="http://schemas.microsoft.com/office/drawing/2010/main" val="0"/>
                </a:ext>
              </a:extLst>
            </a:blip>
            <a:srcRect l="8358" b="18694"/>
            <a:stretch/>
          </p:blipFill>
          <p:spPr>
            <a:xfrm>
              <a:off x="5788584" y="3038185"/>
              <a:ext cx="2100029" cy="2484209"/>
            </a:xfrm>
            <a:prstGeom prst="rect">
              <a:avLst/>
            </a:prstGeom>
          </p:spPr>
        </p:pic>
        <p:pic>
          <p:nvPicPr>
            <p:cNvPr id="33" name="Grafik 32"/>
            <p:cNvPicPr>
              <a:picLocks noChangeAspect="1"/>
            </p:cNvPicPr>
            <p:nvPr/>
          </p:nvPicPr>
          <p:blipFill rotWithShape="1">
            <a:blip r:embed="rId7" cstate="email">
              <a:extLst>
                <a:ext uri="{28A0092B-C50C-407E-A947-70E740481C1C}">
                  <a14:useLocalDpi xmlns:a14="http://schemas.microsoft.com/office/drawing/2010/main" val="0"/>
                </a:ext>
              </a:extLst>
            </a:blip>
            <a:srcRect l="8098" t="28740" r="9367" b="34803"/>
            <a:stretch/>
          </p:blipFill>
          <p:spPr>
            <a:xfrm>
              <a:off x="5788584" y="5632255"/>
              <a:ext cx="2100029" cy="1237602"/>
            </a:xfrm>
            <a:prstGeom prst="rect">
              <a:avLst/>
            </a:prstGeom>
          </p:spPr>
        </p:pic>
        <p:pic>
          <p:nvPicPr>
            <p:cNvPr id="34" name="Grafik 33"/>
            <p:cNvPicPr>
              <a:picLocks noChangeAspect="1"/>
            </p:cNvPicPr>
            <p:nvPr/>
          </p:nvPicPr>
          <p:blipFill>
            <a:blip r:embed="rId8"/>
            <a:stretch>
              <a:fillRect/>
            </a:stretch>
          </p:blipFill>
          <p:spPr>
            <a:xfrm>
              <a:off x="6112493" y="698339"/>
              <a:ext cx="1622978" cy="1909116"/>
            </a:xfrm>
            <a:prstGeom prst="rect">
              <a:avLst/>
            </a:prstGeom>
          </p:spPr>
        </p:pic>
      </p:grpSp>
      <p:grpSp>
        <p:nvGrpSpPr>
          <p:cNvPr id="35" name="Gruppieren 34"/>
          <p:cNvGrpSpPr/>
          <p:nvPr/>
        </p:nvGrpSpPr>
        <p:grpSpPr>
          <a:xfrm>
            <a:off x="7800476" y="1057399"/>
            <a:ext cx="2036544" cy="5788053"/>
            <a:chOff x="8188759" y="667014"/>
            <a:chExt cx="2160000" cy="6138927"/>
          </a:xfrm>
        </p:grpSpPr>
        <p:sp>
          <p:nvSpPr>
            <p:cNvPr id="36" name="Textplatzhalter 1"/>
            <p:cNvSpPr txBox="1">
              <a:spLocks/>
            </p:cNvSpPr>
            <p:nvPr/>
          </p:nvSpPr>
          <p:spPr>
            <a:xfrm>
              <a:off x="8188759" y="2625221"/>
              <a:ext cx="2160000" cy="287921"/>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#4</a:t>
              </a:r>
            </a:p>
          </p:txBody>
        </p:sp>
        <p:pic>
          <p:nvPicPr>
            <p:cNvPr id="37" name="Grafik 36"/>
            <p:cNvPicPr>
              <a:picLocks noChangeAspect="1"/>
            </p:cNvPicPr>
            <p:nvPr/>
          </p:nvPicPr>
          <p:blipFill rotWithShape="1">
            <a:blip r:embed="rId9" cstate="email">
              <a:extLst>
                <a:ext uri="{28A0092B-C50C-407E-A947-70E740481C1C}">
                  <a14:useLocalDpi xmlns:a14="http://schemas.microsoft.com/office/drawing/2010/main" val="0"/>
                </a:ext>
              </a:extLst>
            </a:blip>
            <a:srcRect l="24526" t="26682" r="21702" b="25313"/>
            <a:stretch/>
          </p:blipFill>
          <p:spPr>
            <a:xfrm>
              <a:off x="8214444" y="3006860"/>
              <a:ext cx="2100028" cy="2499756"/>
            </a:xfrm>
            <a:prstGeom prst="rect">
              <a:avLst/>
            </a:prstGeom>
          </p:spPr>
        </p:pic>
        <p:pic>
          <p:nvPicPr>
            <p:cNvPr id="38" name="Grafik 37"/>
            <p:cNvPicPr>
              <a:picLocks noChangeAspect="1"/>
            </p:cNvPicPr>
            <p:nvPr/>
          </p:nvPicPr>
          <p:blipFill rotWithShape="1">
            <a:blip r:embed="rId10" cstate="email">
              <a:extLst>
                <a:ext uri="{28A0092B-C50C-407E-A947-70E740481C1C}">
                  <a14:useLocalDpi xmlns:a14="http://schemas.microsoft.com/office/drawing/2010/main" val="0"/>
                </a:ext>
              </a:extLst>
            </a:blip>
            <a:srcRect l="8098" t="37628" r="14447" b="29049"/>
            <a:stretch/>
          </p:blipFill>
          <p:spPr>
            <a:xfrm>
              <a:off x="8214444" y="5601298"/>
              <a:ext cx="2100028" cy="1204643"/>
            </a:xfrm>
            <a:prstGeom prst="rect">
              <a:avLst/>
            </a:prstGeom>
          </p:spPr>
        </p:pic>
        <p:pic>
          <p:nvPicPr>
            <p:cNvPr id="39" name="Grafik 38"/>
            <p:cNvPicPr>
              <a:picLocks noChangeAspect="1"/>
            </p:cNvPicPr>
            <p:nvPr/>
          </p:nvPicPr>
          <p:blipFill>
            <a:blip r:embed="rId11"/>
            <a:stretch>
              <a:fillRect/>
            </a:stretch>
          </p:blipFill>
          <p:spPr>
            <a:xfrm>
              <a:off x="8598349" y="667014"/>
              <a:ext cx="1332217" cy="1909117"/>
            </a:xfrm>
            <a:prstGeom prst="rect">
              <a:avLst/>
            </a:prstGeom>
          </p:spPr>
        </p:pic>
      </p:grpSp>
      <p:grpSp>
        <p:nvGrpSpPr>
          <p:cNvPr id="40" name="Gruppieren 39"/>
          <p:cNvGrpSpPr/>
          <p:nvPr/>
        </p:nvGrpSpPr>
        <p:grpSpPr>
          <a:xfrm>
            <a:off x="3179372" y="1057399"/>
            <a:ext cx="2036543" cy="5788384"/>
            <a:chOff x="3379950" y="682836"/>
            <a:chExt cx="2160000" cy="6139278"/>
          </a:xfrm>
        </p:grpSpPr>
        <p:sp>
          <p:nvSpPr>
            <p:cNvPr id="52" name="Textplatzhalter 1"/>
            <p:cNvSpPr txBox="1">
              <a:spLocks/>
            </p:cNvSpPr>
            <p:nvPr/>
          </p:nvSpPr>
          <p:spPr>
            <a:xfrm>
              <a:off x="3379950" y="2624850"/>
              <a:ext cx="2160000" cy="314321"/>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#2</a:t>
              </a:r>
            </a:p>
          </p:txBody>
        </p:sp>
        <p:pic>
          <p:nvPicPr>
            <p:cNvPr id="55" name="Grafik 54"/>
            <p:cNvPicPr>
              <a:picLocks noChangeAspect="1"/>
            </p:cNvPicPr>
            <p:nvPr/>
          </p:nvPicPr>
          <p:blipFill rotWithShape="1">
            <a:blip r:embed="rId12" cstate="email">
              <a:extLst>
                <a:ext uri="{28A0092B-C50C-407E-A947-70E740481C1C}">
                  <a14:useLocalDpi xmlns:a14="http://schemas.microsoft.com/office/drawing/2010/main" val="0"/>
                </a:ext>
              </a:extLst>
            </a:blip>
            <a:srcRect l="21999" t="35519" r="19461" b="12014"/>
            <a:stretch/>
          </p:blipFill>
          <p:spPr>
            <a:xfrm>
              <a:off x="3400388" y="3022682"/>
              <a:ext cx="2100029" cy="2509503"/>
            </a:xfrm>
            <a:prstGeom prst="rect">
              <a:avLst/>
            </a:prstGeom>
          </p:spPr>
        </p:pic>
        <p:pic>
          <p:nvPicPr>
            <p:cNvPr id="56" name="Grafik 55"/>
            <p:cNvPicPr>
              <a:picLocks noChangeAspect="1"/>
            </p:cNvPicPr>
            <p:nvPr/>
          </p:nvPicPr>
          <p:blipFill rotWithShape="1">
            <a:blip r:embed="rId13" cstate="email">
              <a:extLst>
                <a:ext uri="{28A0092B-C50C-407E-A947-70E740481C1C}">
                  <a14:useLocalDpi xmlns:a14="http://schemas.microsoft.com/office/drawing/2010/main" val="0"/>
                </a:ext>
              </a:extLst>
            </a:blip>
            <a:srcRect l="16987" t="23904" r="24604" b="50952"/>
            <a:stretch/>
          </p:blipFill>
          <p:spPr>
            <a:xfrm>
              <a:off x="3389581" y="5616767"/>
              <a:ext cx="2100029" cy="1205347"/>
            </a:xfrm>
            <a:prstGeom prst="rect">
              <a:avLst/>
            </a:prstGeom>
          </p:spPr>
        </p:pic>
        <p:pic>
          <p:nvPicPr>
            <p:cNvPr id="57" name="Grafik 56"/>
            <p:cNvPicPr>
              <a:picLocks noChangeAspect="1"/>
            </p:cNvPicPr>
            <p:nvPr/>
          </p:nvPicPr>
          <p:blipFill>
            <a:blip r:embed="rId14"/>
            <a:stretch>
              <a:fillRect/>
            </a:stretch>
          </p:blipFill>
          <p:spPr>
            <a:xfrm>
              <a:off x="3766416" y="682836"/>
              <a:ext cx="1430221" cy="1909117"/>
            </a:xfrm>
            <a:prstGeom prst="rect">
              <a:avLst/>
            </a:prstGeom>
          </p:spPr>
        </p:pic>
      </p:grpSp>
    </p:spTree>
    <p:extLst>
      <p:ext uri="{BB962C8B-B14F-4D97-AF65-F5344CB8AC3E}">
        <p14:creationId xmlns:p14="http://schemas.microsoft.com/office/powerpoint/2010/main" val="179060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493" y="313153"/>
            <a:ext cx="7776864" cy="442544"/>
          </a:xfrm>
        </p:spPr>
        <p:txBody>
          <a:bodyPr anchor="t">
            <a:noAutofit/>
          </a:bodyPr>
          <a:lstStyle/>
          <a:p>
            <a:r>
              <a:rPr lang="en-US" sz="2400" b="1" dirty="0"/>
              <a:t>CLEPA feasibility study – Belt positioning</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grpSp>
        <p:nvGrpSpPr>
          <p:cNvPr id="41" name="Gruppieren 40"/>
          <p:cNvGrpSpPr/>
          <p:nvPr/>
        </p:nvGrpSpPr>
        <p:grpSpPr>
          <a:xfrm>
            <a:off x="285493" y="2198305"/>
            <a:ext cx="545605" cy="4691699"/>
            <a:chOff x="285493" y="2075638"/>
            <a:chExt cx="545605" cy="4691699"/>
          </a:xfrm>
        </p:grpSpPr>
        <p:sp>
          <p:nvSpPr>
            <p:cNvPr id="42" name="Textplatzhalter 1"/>
            <p:cNvSpPr txBox="1">
              <a:spLocks/>
            </p:cNvSpPr>
            <p:nvPr/>
          </p:nvSpPr>
          <p:spPr>
            <a:xfrm>
              <a:off x="413972" y="4026048"/>
              <a:ext cx="288643" cy="1373331"/>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Buckle </a:t>
              </a:r>
              <a:r>
                <a:rPr lang="de-DE" sz="1697" dirty="0" err="1"/>
                <a:t>side</a:t>
              </a:r>
              <a:endParaRPr lang="de-DE" sz="1697" dirty="0"/>
            </a:p>
          </p:txBody>
        </p:sp>
        <p:sp>
          <p:nvSpPr>
            <p:cNvPr id="43" name="Textplatzhalter 1"/>
            <p:cNvSpPr txBox="1">
              <a:spLocks/>
            </p:cNvSpPr>
            <p:nvPr/>
          </p:nvSpPr>
          <p:spPr>
            <a:xfrm>
              <a:off x="285493" y="5409490"/>
              <a:ext cx="545605" cy="1357847"/>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Non buckle</a:t>
              </a:r>
            </a:p>
            <a:p>
              <a:pPr marL="0" indent="0" algn="ctr">
                <a:lnSpc>
                  <a:spcPct val="100000"/>
                </a:lnSpc>
                <a:spcAft>
                  <a:spcPts val="0"/>
                </a:spcAft>
                <a:buNone/>
                <a:defRPr/>
              </a:pPr>
              <a:r>
                <a:rPr lang="de-DE" sz="1697" dirty="0" err="1"/>
                <a:t>side</a:t>
              </a:r>
              <a:endParaRPr lang="de-DE" sz="1697" dirty="0"/>
            </a:p>
          </p:txBody>
        </p:sp>
        <p:sp>
          <p:nvSpPr>
            <p:cNvPr id="44" name="Textplatzhalter 1"/>
            <p:cNvSpPr txBox="1">
              <a:spLocks/>
            </p:cNvSpPr>
            <p:nvPr/>
          </p:nvSpPr>
          <p:spPr>
            <a:xfrm>
              <a:off x="413972" y="2075638"/>
              <a:ext cx="288643" cy="1698628"/>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Front </a:t>
              </a:r>
              <a:r>
                <a:rPr lang="de-DE" sz="1697" dirty="0" err="1"/>
                <a:t>view</a:t>
              </a:r>
              <a:endParaRPr lang="de-DE" sz="1697" dirty="0"/>
            </a:p>
          </p:txBody>
        </p:sp>
      </p:grpSp>
      <p:grpSp>
        <p:nvGrpSpPr>
          <p:cNvPr id="45" name="Gruppieren 44"/>
          <p:cNvGrpSpPr/>
          <p:nvPr/>
        </p:nvGrpSpPr>
        <p:grpSpPr>
          <a:xfrm>
            <a:off x="7816963" y="1036234"/>
            <a:ext cx="1980000" cy="5816070"/>
            <a:chOff x="7868683" y="846121"/>
            <a:chExt cx="1980000" cy="5816070"/>
          </a:xfrm>
        </p:grpSpPr>
        <p:grpSp>
          <p:nvGrpSpPr>
            <p:cNvPr id="46" name="Gruppieren 45"/>
            <p:cNvGrpSpPr/>
            <p:nvPr/>
          </p:nvGrpSpPr>
          <p:grpSpPr>
            <a:xfrm>
              <a:off x="7975934" y="846121"/>
              <a:ext cx="1775518" cy="1368000"/>
              <a:chOff x="8362006" y="1013005"/>
              <a:chExt cx="1883149" cy="1450929"/>
            </a:xfrm>
          </p:grpSpPr>
          <p:sp>
            <p:nvSpPr>
              <p:cNvPr id="50" name="Textplatzhalter 1"/>
              <p:cNvSpPr txBox="1">
                <a:spLocks/>
              </p:cNvSpPr>
              <p:nvPr/>
            </p:nvSpPr>
            <p:spPr>
              <a:xfrm>
                <a:off x="8362006" y="1618506"/>
                <a:ext cx="916478" cy="241510"/>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#4</a:t>
                </a:r>
              </a:p>
            </p:txBody>
          </p:sp>
          <p:pic>
            <p:nvPicPr>
              <p:cNvPr id="51" name="Grafik 50"/>
              <p:cNvPicPr>
                <a:picLocks noChangeAspect="1"/>
              </p:cNvPicPr>
              <p:nvPr/>
            </p:nvPicPr>
            <p:blipFill>
              <a:blip r:embed="rId3"/>
              <a:stretch>
                <a:fillRect/>
              </a:stretch>
            </p:blipFill>
            <p:spPr>
              <a:xfrm>
                <a:off x="9232669" y="1013005"/>
                <a:ext cx="1012486" cy="1450929"/>
              </a:xfrm>
              <a:prstGeom prst="rect">
                <a:avLst/>
              </a:prstGeom>
            </p:spPr>
          </p:pic>
        </p:grpSp>
        <p:pic>
          <p:nvPicPr>
            <p:cNvPr id="47" name="Grafik 46"/>
            <p:cNvPicPr>
              <a:picLocks noChangeAspect="1"/>
            </p:cNvPicPr>
            <p:nvPr/>
          </p:nvPicPr>
          <p:blipFill rotWithShape="1">
            <a:blip r:embed="rId4" cstate="email">
              <a:extLst>
                <a:ext uri="{28A0092B-C50C-407E-A947-70E740481C1C}">
                  <a14:useLocalDpi xmlns:a14="http://schemas.microsoft.com/office/drawing/2010/main" val="0"/>
                </a:ext>
              </a:extLst>
            </a:blip>
            <a:srcRect l="10583" t="8621" r="8358" b="19318"/>
            <a:stretch/>
          </p:blipFill>
          <p:spPr>
            <a:xfrm>
              <a:off x="7868683" y="5342044"/>
              <a:ext cx="1980000" cy="1320147"/>
            </a:xfrm>
            <a:prstGeom prst="rect">
              <a:avLst/>
            </a:prstGeom>
          </p:spPr>
        </p:pic>
        <p:pic>
          <p:nvPicPr>
            <p:cNvPr id="48" name="Grafik 47"/>
            <p:cNvPicPr>
              <a:picLocks noChangeAspect="1"/>
            </p:cNvPicPr>
            <p:nvPr/>
          </p:nvPicPr>
          <p:blipFill rotWithShape="1">
            <a:blip r:embed="rId5" cstate="email">
              <a:extLst>
                <a:ext uri="{28A0092B-C50C-407E-A947-70E740481C1C}">
                  <a14:useLocalDpi xmlns:a14="http://schemas.microsoft.com/office/drawing/2010/main" val="0"/>
                </a:ext>
              </a:extLst>
            </a:blip>
            <a:srcRect l="12070" t="7556" b="14277"/>
            <a:stretch/>
          </p:blipFill>
          <p:spPr>
            <a:xfrm>
              <a:off x="7868683" y="3831599"/>
              <a:ext cx="1980000" cy="1320147"/>
            </a:xfrm>
            <a:prstGeom prst="rect">
              <a:avLst/>
            </a:prstGeom>
          </p:spPr>
        </p:pic>
        <p:pic>
          <p:nvPicPr>
            <p:cNvPr id="49" name="Grafik 48"/>
            <p:cNvPicPr>
              <a:picLocks noChangeAspect="1"/>
            </p:cNvPicPr>
            <p:nvPr/>
          </p:nvPicPr>
          <p:blipFill rotWithShape="1">
            <a:blip r:embed="rId6" cstate="email">
              <a:extLst>
                <a:ext uri="{28A0092B-C50C-407E-A947-70E740481C1C}">
                  <a14:useLocalDpi xmlns:a14="http://schemas.microsoft.com/office/drawing/2010/main" val="0"/>
                </a:ext>
              </a:extLst>
            </a:blip>
            <a:srcRect l="30371" t="47927" r="26291" b="31254"/>
            <a:stretch/>
          </p:blipFill>
          <p:spPr>
            <a:xfrm>
              <a:off x="7868683" y="2337717"/>
              <a:ext cx="1980000" cy="1268273"/>
            </a:xfrm>
            <a:prstGeom prst="rect">
              <a:avLst/>
            </a:prstGeom>
          </p:spPr>
        </p:pic>
      </p:grpSp>
      <p:grpSp>
        <p:nvGrpSpPr>
          <p:cNvPr id="54" name="Gruppieren 53"/>
          <p:cNvGrpSpPr/>
          <p:nvPr/>
        </p:nvGrpSpPr>
        <p:grpSpPr>
          <a:xfrm>
            <a:off x="5506787" y="1030300"/>
            <a:ext cx="1984780" cy="5822014"/>
            <a:chOff x="5516769" y="794957"/>
            <a:chExt cx="1984780" cy="5822014"/>
          </a:xfrm>
        </p:grpSpPr>
        <p:grpSp>
          <p:nvGrpSpPr>
            <p:cNvPr id="58" name="Gruppieren 57"/>
            <p:cNvGrpSpPr/>
            <p:nvPr/>
          </p:nvGrpSpPr>
          <p:grpSpPr>
            <a:xfrm>
              <a:off x="5516769" y="794957"/>
              <a:ext cx="1948579" cy="1368000"/>
              <a:chOff x="5852480" y="1203664"/>
              <a:chExt cx="2066701" cy="1450929"/>
            </a:xfrm>
          </p:grpSpPr>
          <p:sp>
            <p:nvSpPr>
              <p:cNvPr id="62" name="Textplatzhalter 1"/>
              <p:cNvSpPr txBox="1">
                <a:spLocks/>
              </p:cNvSpPr>
              <p:nvPr/>
            </p:nvSpPr>
            <p:spPr>
              <a:xfrm>
                <a:off x="5852480" y="1815459"/>
                <a:ext cx="939456" cy="235731"/>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#3</a:t>
                </a:r>
              </a:p>
            </p:txBody>
          </p:sp>
          <p:pic>
            <p:nvPicPr>
              <p:cNvPr id="63" name="Grafik 62"/>
              <p:cNvPicPr>
                <a:picLocks noChangeAspect="1"/>
              </p:cNvPicPr>
              <p:nvPr/>
            </p:nvPicPr>
            <p:blipFill>
              <a:blip r:embed="rId7"/>
              <a:stretch>
                <a:fillRect/>
              </a:stretch>
            </p:blipFill>
            <p:spPr>
              <a:xfrm>
                <a:off x="6685718" y="1203664"/>
                <a:ext cx="1233463" cy="1450929"/>
              </a:xfrm>
              <a:prstGeom prst="rect">
                <a:avLst/>
              </a:prstGeom>
            </p:spPr>
          </p:pic>
        </p:grpSp>
        <p:pic>
          <p:nvPicPr>
            <p:cNvPr id="59" name="Grafik 58"/>
            <p:cNvPicPr>
              <a:picLocks noChangeAspect="1"/>
            </p:cNvPicPr>
            <p:nvPr/>
          </p:nvPicPr>
          <p:blipFill rotWithShape="1">
            <a:blip r:embed="rId8" cstate="email">
              <a:extLst>
                <a:ext uri="{28A0092B-C50C-407E-A947-70E740481C1C}">
                  <a14:useLocalDpi xmlns:a14="http://schemas.microsoft.com/office/drawing/2010/main" val="0"/>
                </a:ext>
              </a:extLst>
            </a:blip>
            <a:srcRect t="13049" r="14113" b="10596"/>
            <a:stretch/>
          </p:blipFill>
          <p:spPr>
            <a:xfrm>
              <a:off x="5521549" y="5296814"/>
              <a:ext cx="1980000" cy="1320157"/>
            </a:xfrm>
            <a:prstGeom prst="rect">
              <a:avLst/>
            </a:prstGeom>
          </p:spPr>
        </p:pic>
        <p:pic>
          <p:nvPicPr>
            <p:cNvPr id="60" name="Grafik 59"/>
            <p:cNvPicPr>
              <a:picLocks noChangeAspect="1"/>
            </p:cNvPicPr>
            <p:nvPr/>
          </p:nvPicPr>
          <p:blipFill rotWithShape="1">
            <a:blip r:embed="rId9" cstate="email">
              <a:extLst>
                <a:ext uri="{28A0092B-C50C-407E-A947-70E740481C1C}">
                  <a14:useLocalDpi xmlns:a14="http://schemas.microsoft.com/office/drawing/2010/main" val="0"/>
                </a:ext>
              </a:extLst>
            </a:blip>
            <a:srcRect l="20213" t="16432" b="12639"/>
            <a:stretch/>
          </p:blipFill>
          <p:spPr>
            <a:xfrm>
              <a:off x="5521549" y="3786370"/>
              <a:ext cx="1980000" cy="1320147"/>
            </a:xfrm>
            <a:prstGeom prst="rect">
              <a:avLst/>
            </a:prstGeom>
          </p:spPr>
        </p:pic>
        <p:pic>
          <p:nvPicPr>
            <p:cNvPr id="61" name="Grafik 60"/>
            <p:cNvPicPr>
              <a:picLocks noChangeAspect="1"/>
            </p:cNvPicPr>
            <p:nvPr/>
          </p:nvPicPr>
          <p:blipFill rotWithShape="1">
            <a:blip r:embed="rId10" cstate="email">
              <a:extLst>
                <a:ext uri="{28A0092B-C50C-407E-A947-70E740481C1C}">
                  <a14:useLocalDpi xmlns:a14="http://schemas.microsoft.com/office/drawing/2010/main" val="0"/>
                </a:ext>
              </a:extLst>
            </a:blip>
            <a:srcRect l="13720" t="31466" r="11888" b="32010"/>
            <a:stretch/>
          </p:blipFill>
          <p:spPr>
            <a:xfrm>
              <a:off x="5521549" y="2292487"/>
              <a:ext cx="1980000" cy="1296144"/>
            </a:xfrm>
            <a:prstGeom prst="rect">
              <a:avLst/>
            </a:prstGeom>
          </p:spPr>
        </p:pic>
      </p:grpSp>
      <p:grpSp>
        <p:nvGrpSpPr>
          <p:cNvPr id="64" name="Gruppieren 63"/>
          <p:cNvGrpSpPr/>
          <p:nvPr/>
        </p:nvGrpSpPr>
        <p:grpSpPr>
          <a:xfrm>
            <a:off x="3206171" y="1036766"/>
            <a:ext cx="1991619" cy="5823524"/>
            <a:chOff x="3206149" y="796715"/>
            <a:chExt cx="1991619" cy="5823524"/>
          </a:xfrm>
        </p:grpSpPr>
        <p:grpSp>
          <p:nvGrpSpPr>
            <p:cNvPr id="65" name="Gruppieren 64"/>
            <p:cNvGrpSpPr/>
            <p:nvPr/>
          </p:nvGrpSpPr>
          <p:grpSpPr>
            <a:xfrm>
              <a:off x="3312670" y="796715"/>
              <a:ext cx="1783647" cy="1368000"/>
              <a:chOff x="3476489" y="1162645"/>
              <a:chExt cx="1891770" cy="1450927"/>
            </a:xfrm>
          </p:grpSpPr>
          <p:sp>
            <p:nvSpPr>
              <p:cNvPr id="69" name="Textplatzhalter 1"/>
              <p:cNvSpPr txBox="1">
                <a:spLocks/>
              </p:cNvSpPr>
              <p:nvPr/>
            </p:nvSpPr>
            <p:spPr>
              <a:xfrm>
                <a:off x="3476489" y="1744421"/>
                <a:ext cx="875201" cy="27365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#2</a:t>
                </a:r>
              </a:p>
            </p:txBody>
          </p:sp>
          <p:pic>
            <p:nvPicPr>
              <p:cNvPr id="70" name="Grafik 69"/>
              <p:cNvPicPr>
                <a:picLocks noChangeAspect="1"/>
              </p:cNvPicPr>
              <p:nvPr/>
            </p:nvPicPr>
            <p:blipFill>
              <a:blip r:embed="rId11"/>
              <a:stretch>
                <a:fillRect/>
              </a:stretch>
            </p:blipFill>
            <p:spPr>
              <a:xfrm>
                <a:off x="4281289" y="1162645"/>
                <a:ext cx="1086970" cy="1450927"/>
              </a:xfrm>
              <a:prstGeom prst="rect">
                <a:avLst/>
              </a:prstGeom>
            </p:spPr>
          </p:pic>
        </p:grpSp>
        <p:pic>
          <p:nvPicPr>
            <p:cNvPr id="66" name="Grafik 65"/>
            <p:cNvPicPr>
              <a:picLocks noChangeAspect="1"/>
            </p:cNvPicPr>
            <p:nvPr/>
          </p:nvPicPr>
          <p:blipFill rotWithShape="1">
            <a:blip r:embed="rId12" cstate="email">
              <a:extLst>
                <a:ext uri="{28A0092B-C50C-407E-A947-70E740481C1C}">
                  <a14:useLocalDpi xmlns:a14="http://schemas.microsoft.com/office/drawing/2010/main" val="0"/>
                </a:ext>
              </a:extLst>
            </a:blip>
            <a:srcRect l="8094" t="11699" r="15231" b="20109"/>
            <a:stretch/>
          </p:blipFill>
          <p:spPr>
            <a:xfrm>
              <a:off x="3212428" y="5299547"/>
              <a:ext cx="1980000" cy="1320692"/>
            </a:xfrm>
            <a:prstGeom prst="rect">
              <a:avLst/>
            </a:prstGeom>
          </p:spPr>
        </p:pic>
        <p:pic>
          <p:nvPicPr>
            <p:cNvPr id="67" name="Grafik 66"/>
            <p:cNvPicPr>
              <a:picLocks noChangeAspect="1"/>
            </p:cNvPicPr>
            <p:nvPr/>
          </p:nvPicPr>
          <p:blipFill rotWithShape="1">
            <a:blip r:embed="rId13" cstate="email">
              <a:extLst>
                <a:ext uri="{28A0092B-C50C-407E-A947-70E740481C1C}">
                  <a14:useLocalDpi xmlns:a14="http://schemas.microsoft.com/office/drawing/2010/main" val="0"/>
                </a:ext>
              </a:extLst>
            </a:blip>
            <a:srcRect l="11395" t="11064" b="10166"/>
            <a:stretch/>
          </p:blipFill>
          <p:spPr>
            <a:xfrm>
              <a:off x="3206149" y="3781662"/>
              <a:ext cx="1980000" cy="1320147"/>
            </a:xfrm>
            <a:prstGeom prst="rect">
              <a:avLst/>
            </a:prstGeom>
          </p:spPr>
        </p:pic>
        <p:pic>
          <p:nvPicPr>
            <p:cNvPr id="68" name="Grafik 67"/>
            <p:cNvPicPr>
              <a:picLocks noChangeAspect="1"/>
            </p:cNvPicPr>
            <p:nvPr/>
          </p:nvPicPr>
          <p:blipFill rotWithShape="1">
            <a:blip r:embed="rId14" cstate="email">
              <a:extLst>
                <a:ext uri="{28A0092B-C50C-407E-A947-70E740481C1C}">
                  <a14:useLocalDpi xmlns:a14="http://schemas.microsoft.com/office/drawing/2010/main" val="0"/>
                </a:ext>
              </a:extLst>
            </a:blip>
            <a:srcRect l="23490" t="56872" r="23703" b="17202"/>
            <a:stretch/>
          </p:blipFill>
          <p:spPr>
            <a:xfrm>
              <a:off x="3217768" y="2287779"/>
              <a:ext cx="1980000" cy="1296145"/>
            </a:xfrm>
            <a:prstGeom prst="rect">
              <a:avLst/>
            </a:prstGeom>
          </p:spPr>
        </p:pic>
      </p:grpSp>
      <p:grpSp>
        <p:nvGrpSpPr>
          <p:cNvPr id="71" name="Gruppieren 70"/>
          <p:cNvGrpSpPr/>
          <p:nvPr/>
        </p:nvGrpSpPr>
        <p:grpSpPr>
          <a:xfrm>
            <a:off x="857772" y="1734902"/>
            <a:ext cx="2067461" cy="5124848"/>
            <a:chOff x="857772" y="1523899"/>
            <a:chExt cx="2067461" cy="5124848"/>
          </a:xfrm>
        </p:grpSpPr>
        <p:grpSp>
          <p:nvGrpSpPr>
            <p:cNvPr id="72" name="Gruppieren 71"/>
            <p:cNvGrpSpPr/>
            <p:nvPr/>
          </p:nvGrpSpPr>
          <p:grpSpPr>
            <a:xfrm>
              <a:off x="857772" y="1523899"/>
              <a:ext cx="2062114" cy="601797"/>
              <a:chOff x="957044" y="2271760"/>
              <a:chExt cx="2187120" cy="638278"/>
            </a:xfrm>
          </p:grpSpPr>
          <p:sp>
            <p:nvSpPr>
              <p:cNvPr id="76" name="Textplatzhalter 1"/>
              <p:cNvSpPr txBox="1">
                <a:spLocks/>
              </p:cNvSpPr>
              <p:nvPr/>
            </p:nvSpPr>
            <p:spPr>
              <a:xfrm>
                <a:off x="957044" y="2457896"/>
                <a:ext cx="96061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#1</a:t>
                </a:r>
              </a:p>
            </p:txBody>
          </p:sp>
          <p:pic>
            <p:nvPicPr>
              <p:cNvPr id="77" name="Grafik 76"/>
              <p:cNvPicPr>
                <a:picLocks noChangeAspect="1"/>
              </p:cNvPicPr>
              <p:nvPr/>
            </p:nvPicPr>
            <p:blipFill>
              <a:blip r:embed="rId15"/>
              <a:stretch>
                <a:fillRect/>
              </a:stretch>
            </p:blipFill>
            <p:spPr>
              <a:xfrm>
                <a:off x="1853968" y="2271760"/>
                <a:ext cx="1290196" cy="638278"/>
              </a:xfrm>
              <a:prstGeom prst="rect">
                <a:avLst/>
              </a:prstGeom>
            </p:spPr>
          </p:pic>
        </p:grpSp>
        <p:pic>
          <p:nvPicPr>
            <p:cNvPr id="73" name="Grafik 72"/>
            <p:cNvPicPr>
              <a:picLocks noChangeAspect="1"/>
            </p:cNvPicPr>
            <p:nvPr/>
          </p:nvPicPr>
          <p:blipFill rotWithShape="1">
            <a:blip r:embed="rId16" cstate="email">
              <a:extLst>
                <a:ext uri="{28A0092B-C50C-407E-A947-70E740481C1C}">
                  <a14:useLocalDpi xmlns:a14="http://schemas.microsoft.com/office/drawing/2010/main" val="0"/>
                </a:ext>
              </a:extLst>
            </a:blip>
            <a:srcRect l="123" t="9023" r="16797" b="17121"/>
            <a:stretch/>
          </p:blipFill>
          <p:spPr>
            <a:xfrm>
              <a:off x="945233" y="5328600"/>
              <a:ext cx="1980000" cy="1320147"/>
            </a:xfrm>
            <a:prstGeom prst="rect">
              <a:avLst/>
            </a:prstGeom>
          </p:spPr>
        </p:pic>
        <p:pic>
          <p:nvPicPr>
            <p:cNvPr id="74" name="Grafik 73"/>
            <p:cNvPicPr>
              <a:picLocks noChangeAspect="1"/>
            </p:cNvPicPr>
            <p:nvPr/>
          </p:nvPicPr>
          <p:blipFill rotWithShape="1">
            <a:blip r:embed="rId17" cstate="email">
              <a:extLst>
                <a:ext uri="{28A0092B-C50C-407E-A947-70E740481C1C}">
                  <a14:useLocalDpi xmlns:a14="http://schemas.microsoft.com/office/drawing/2010/main" val="0"/>
                </a:ext>
              </a:extLst>
            </a:blip>
            <a:srcRect l="2576" t="3233" r="4256" b="13942"/>
            <a:stretch/>
          </p:blipFill>
          <p:spPr>
            <a:xfrm>
              <a:off x="943497" y="3810710"/>
              <a:ext cx="1980000" cy="1320147"/>
            </a:xfrm>
            <a:prstGeom prst="rect">
              <a:avLst/>
            </a:prstGeom>
          </p:spPr>
        </p:pic>
        <p:pic>
          <p:nvPicPr>
            <p:cNvPr id="75" name="Grafik 74"/>
            <p:cNvPicPr>
              <a:picLocks noChangeAspect="1"/>
            </p:cNvPicPr>
            <p:nvPr/>
          </p:nvPicPr>
          <p:blipFill rotWithShape="1">
            <a:blip r:embed="rId18" cstate="email">
              <a:extLst>
                <a:ext uri="{28A0092B-C50C-407E-A947-70E740481C1C}">
                  <a14:useLocalDpi xmlns:a14="http://schemas.microsoft.com/office/drawing/2010/main" val="0"/>
                </a:ext>
              </a:extLst>
            </a:blip>
            <a:srcRect l="11819" t="56715" r="15753" b="7726"/>
            <a:stretch/>
          </p:blipFill>
          <p:spPr>
            <a:xfrm>
              <a:off x="943497" y="2316827"/>
              <a:ext cx="1980000" cy="1296144"/>
            </a:xfrm>
            <a:prstGeom prst="rect">
              <a:avLst/>
            </a:prstGeom>
          </p:spPr>
        </p:pic>
      </p:grpSp>
    </p:spTree>
    <p:extLst>
      <p:ext uri="{BB962C8B-B14F-4D97-AF65-F5344CB8AC3E}">
        <p14:creationId xmlns:p14="http://schemas.microsoft.com/office/powerpoint/2010/main" val="2921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776" y="186505"/>
            <a:ext cx="8008696" cy="783256"/>
          </a:xfrm>
        </p:spPr>
        <p:txBody>
          <a:bodyPr anchor="t">
            <a:noAutofit/>
          </a:bodyPr>
          <a:lstStyle/>
          <a:p>
            <a:r>
              <a:rPr lang="en-US" sz="2400" b="1" dirty="0"/>
              <a:t>CLEPA feasibility study – Current proposal for belt contact width measurement</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55" name="Textplatzhalter 1"/>
          <p:cNvSpPr txBox="1">
            <a:spLocks/>
          </p:cNvSpPr>
          <p:nvPr/>
        </p:nvSpPr>
        <p:spPr>
          <a:xfrm>
            <a:off x="378492" y="1115541"/>
            <a:ext cx="5524894" cy="5770849"/>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defRPr/>
            </a:pPr>
            <a:r>
              <a:rPr lang="en-US" sz="1600" b="1" dirty="0"/>
              <a:t>Interpretation how to perform this measurement:</a:t>
            </a:r>
          </a:p>
          <a:p>
            <a:pPr>
              <a:lnSpc>
                <a:spcPct val="100000"/>
              </a:lnSpc>
              <a:spcAft>
                <a:spcPts val="0"/>
              </a:spcAft>
              <a:buFont typeface="Wingdings" panose="05000000000000000000" pitchFamily="2" charset="2"/>
              <a:buChar char="§"/>
              <a:defRPr/>
            </a:pPr>
            <a:r>
              <a:rPr lang="en-US" sz="1600" dirty="0">
                <a:solidFill>
                  <a:schemeClr val="tx2">
                    <a:lumMod val="75000"/>
                  </a:schemeClr>
                </a:solidFill>
              </a:rPr>
              <a:t>The dummy is installed on the test bench acc. to the procedure described in R44 for a dynamic impact test</a:t>
            </a:r>
          </a:p>
          <a:p>
            <a:pPr>
              <a:lnSpc>
                <a:spcPct val="100000"/>
              </a:lnSpc>
              <a:spcBef>
                <a:spcPts val="567"/>
              </a:spcBef>
              <a:spcAft>
                <a:spcPts val="0"/>
              </a:spcAft>
              <a:buFont typeface="Wingdings" panose="05000000000000000000" pitchFamily="2" charset="2"/>
              <a:buChar char="§"/>
              <a:defRPr/>
            </a:pPr>
            <a:r>
              <a:rPr lang="en-US" sz="1600" dirty="0">
                <a:solidFill>
                  <a:schemeClr val="tx2">
                    <a:lumMod val="75000"/>
                  </a:schemeClr>
                </a:solidFill>
              </a:rPr>
              <a:t>The belt width at the first and last point of contact with the dummy needs to be measured </a:t>
            </a:r>
            <a:r>
              <a:rPr lang="en-US" sz="1600" dirty="0">
                <a:solidFill>
                  <a:srgbClr val="7030A0"/>
                </a:solidFill>
              </a:rPr>
              <a:t>(two measurement points)</a:t>
            </a:r>
          </a:p>
          <a:p>
            <a:pPr>
              <a:lnSpc>
                <a:spcPct val="100000"/>
              </a:lnSpc>
              <a:spcBef>
                <a:spcPts val="567"/>
              </a:spcBef>
              <a:spcAft>
                <a:spcPts val="0"/>
              </a:spcAft>
              <a:buFont typeface="Wingdings" panose="05000000000000000000" pitchFamily="2" charset="2"/>
              <a:buChar char="§"/>
              <a:defRPr/>
            </a:pPr>
            <a:r>
              <a:rPr lang="en-US" sz="1600" dirty="0">
                <a:solidFill>
                  <a:schemeClr val="tx2">
                    <a:lumMod val="75000"/>
                  </a:schemeClr>
                </a:solidFill>
              </a:rPr>
              <a:t>The measurement shall be carried out by inserting the measure tape under the belt and slide it towards the dummy until the belt begins to contact the dummy. </a:t>
            </a:r>
          </a:p>
          <a:p>
            <a:pPr marL="0" indent="0">
              <a:lnSpc>
                <a:spcPct val="100000"/>
              </a:lnSpc>
              <a:spcAft>
                <a:spcPts val="0"/>
              </a:spcAft>
              <a:buNone/>
              <a:defRPr/>
            </a:pPr>
            <a:endParaRPr lang="en-US" sz="1600" b="1" dirty="0">
              <a:solidFill>
                <a:srgbClr val="FFC000"/>
              </a:solidFill>
            </a:endParaRPr>
          </a:p>
          <a:p>
            <a:pPr marL="0" indent="0">
              <a:lnSpc>
                <a:spcPct val="100000"/>
              </a:lnSpc>
              <a:spcAft>
                <a:spcPts val="0"/>
              </a:spcAft>
              <a:buNone/>
              <a:defRPr/>
            </a:pPr>
            <a:r>
              <a:rPr lang="en-US" sz="1600" b="1" dirty="0"/>
              <a:t>Measured values at the example child seats:</a:t>
            </a:r>
          </a:p>
          <a:p>
            <a:pPr>
              <a:lnSpc>
                <a:spcPct val="100000"/>
              </a:lnSpc>
              <a:spcAft>
                <a:spcPts val="0"/>
              </a:spcAft>
              <a:buFont typeface="Wingdings" panose="05000000000000000000" pitchFamily="2" charset="2"/>
              <a:buChar char="Ø"/>
              <a:defRPr/>
            </a:pPr>
            <a:endParaRPr lang="en-US" sz="1600" u="sng" dirty="0"/>
          </a:p>
          <a:p>
            <a:pPr>
              <a:lnSpc>
                <a:spcPct val="100000"/>
              </a:lnSpc>
              <a:spcAft>
                <a:spcPts val="0"/>
              </a:spcAft>
              <a:buFont typeface="Wingdings" panose="05000000000000000000" pitchFamily="2" charset="2"/>
              <a:buChar char="Ø"/>
              <a:defRPr/>
            </a:pPr>
            <a:endParaRPr lang="en-US" sz="1600" u="sng" dirty="0"/>
          </a:p>
          <a:p>
            <a:pPr>
              <a:lnSpc>
                <a:spcPct val="100000"/>
              </a:lnSpc>
              <a:spcAft>
                <a:spcPts val="0"/>
              </a:spcAft>
              <a:buFont typeface="Wingdings" panose="05000000000000000000" pitchFamily="2" charset="2"/>
              <a:buChar char="Ø"/>
              <a:defRPr/>
            </a:pPr>
            <a:endParaRPr lang="en-US" sz="1600" u="sng" dirty="0"/>
          </a:p>
          <a:p>
            <a:pPr marL="270515" lvl="1" indent="0">
              <a:lnSpc>
                <a:spcPct val="100000"/>
              </a:lnSpc>
              <a:spcAft>
                <a:spcPts val="0"/>
              </a:spcAft>
              <a:buNone/>
              <a:defRPr/>
            </a:pPr>
            <a:endParaRPr lang="en-US" sz="1600" dirty="0"/>
          </a:p>
          <a:p>
            <a:pPr lvl="1">
              <a:lnSpc>
                <a:spcPct val="100000"/>
              </a:lnSpc>
              <a:spcAft>
                <a:spcPts val="0"/>
              </a:spcAft>
              <a:buFontTx/>
              <a:buChar char="-"/>
              <a:defRPr/>
            </a:pPr>
            <a:endParaRPr lang="en-US" sz="1600" dirty="0"/>
          </a:p>
          <a:p>
            <a:pPr marL="0" indent="0">
              <a:lnSpc>
                <a:spcPct val="100000"/>
              </a:lnSpc>
              <a:spcAft>
                <a:spcPts val="0"/>
              </a:spcAft>
              <a:buNone/>
              <a:defRPr/>
            </a:pPr>
            <a:endParaRPr lang="en-US" sz="1600" dirty="0"/>
          </a:p>
          <a:p>
            <a:pPr>
              <a:lnSpc>
                <a:spcPct val="100000"/>
              </a:lnSpc>
              <a:spcAft>
                <a:spcPts val="0"/>
              </a:spcAft>
              <a:defRPr/>
            </a:pPr>
            <a:endParaRPr lang="de-DE" sz="1600" dirty="0"/>
          </a:p>
        </p:txBody>
      </p:sp>
      <p:grpSp>
        <p:nvGrpSpPr>
          <p:cNvPr id="57" name="Gruppieren 56"/>
          <p:cNvGrpSpPr/>
          <p:nvPr/>
        </p:nvGrpSpPr>
        <p:grpSpPr>
          <a:xfrm>
            <a:off x="5314548" y="3197564"/>
            <a:ext cx="4440118" cy="3570332"/>
            <a:chOff x="5636718" y="3162216"/>
            <a:chExt cx="4709279" cy="3786767"/>
          </a:xfrm>
        </p:grpSpPr>
        <p:pic>
          <p:nvPicPr>
            <p:cNvPr id="78" name="Grafik 77"/>
            <p:cNvPicPr>
              <a:picLocks noChangeAspect="1"/>
            </p:cNvPicPr>
            <p:nvPr/>
          </p:nvPicPr>
          <p:blipFill rotWithShape="1">
            <a:blip r:embed="rId3" cstate="email">
              <a:extLst>
                <a:ext uri="{28A0092B-C50C-407E-A947-70E740481C1C}">
                  <a14:useLocalDpi xmlns:a14="http://schemas.microsoft.com/office/drawing/2010/main" val="0"/>
                </a:ext>
              </a:extLst>
            </a:blip>
            <a:srcRect t="12449" b="17043"/>
            <a:stretch/>
          </p:blipFill>
          <p:spPr>
            <a:xfrm>
              <a:off x="6745997" y="3564607"/>
              <a:ext cx="3600000" cy="3384376"/>
            </a:xfrm>
            <a:prstGeom prst="rect">
              <a:avLst/>
            </a:prstGeom>
          </p:spPr>
        </p:pic>
        <p:cxnSp>
          <p:nvCxnSpPr>
            <p:cNvPr id="79" name="Gerade Verbindung mit Pfeil 78"/>
            <p:cNvCxnSpPr/>
            <p:nvPr/>
          </p:nvCxnSpPr>
          <p:spPr>
            <a:xfrm flipH="1" flipV="1">
              <a:off x="8043249" y="4692433"/>
              <a:ext cx="72008" cy="432048"/>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Ellipse 79"/>
            <p:cNvSpPr/>
            <p:nvPr/>
          </p:nvSpPr>
          <p:spPr>
            <a:xfrm rot="21200737">
              <a:off x="7740690" y="4459515"/>
              <a:ext cx="1610614" cy="946486"/>
            </a:xfrm>
            <a:prstGeom prst="ellipse">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1" name="Gerade Verbindung mit Pfeil 80"/>
            <p:cNvCxnSpPr/>
            <p:nvPr/>
          </p:nvCxnSpPr>
          <p:spPr>
            <a:xfrm>
              <a:off x="5636718" y="3162216"/>
              <a:ext cx="2130370" cy="1530218"/>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2" name="Gruppieren 81"/>
          <p:cNvGrpSpPr/>
          <p:nvPr/>
        </p:nvGrpSpPr>
        <p:grpSpPr>
          <a:xfrm>
            <a:off x="5652137" y="881488"/>
            <a:ext cx="4102529" cy="2447760"/>
            <a:chOff x="5652137" y="881488"/>
            <a:chExt cx="4102529" cy="2447760"/>
          </a:xfrm>
        </p:grpSpPr>
        <p:sp>
          <p:nvSpPr>
            <p:cNvPr id="83" name="Textplatzhalter 1"/>
            <p:cNvSpPr txBox="1">
              <a:spLocks/>
            </p:cNvSpPr>
            <p:nvPr/>
          </p:nvSpPr>
          <p:spPr>
            <a:xfrm>
              <a:off x="6360425" y="881488"/>
              <a:ext cx="3394240" cy="316835"/>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#1</a:t>
              </a:r>
            </a:p>
          </p:txBody>
        </p:sp>
        <p:grpSp>
          <p:nvGrpSpPr>
            <p:cNvPr id="84" name="Gruppieren 83"/>
            <p:cNvGrpSpPr/>
            <p:nvPr/>
          </p:nvGrpSpPr>
          <p:grpSpPr>
            <a:xfrm>
              <a:off x="5652137" y="1224584"/>
              <a:ext cx="4102529" cy="2104664"/>
              <a:chOff x="5994771" y="1069635"/>
              <a:chExt cx="4351226" cy="2232249"/>
            </a:xfrm>
          </p:grpSpPr>
          <p:grpSp>
            <p:nvGrpSpPr>
              <p:cNvPr id="85" name="Gruppieren 84"/>
              <p:cNvGrpSpPr/>
              <p:nvPr/>
            </p:nvGrpSpPr>
            <p:grpSpPr>
              <a:xfrm>
                <a:off x="5994771" y="1069635"/>
                <a:ext cx="4351226" cy="2232249"/>
                <a:chOff x="5994771" y="1069635"/>
                <a:chExt cx="4351226" cy="2232249"/>
              </a:xfrm>
            </p:grpSpPr>
            <p:pic>
              <p:nvPicPr>
                <p:cNvPr id="90" name="Grafik 89"/>
                <p:cNvPicPr>
                  <a:picLocks noChangeAspect="1"/>
                </p:cNvPicPr>
                <p:nvPr/>
              </p:nvPicPr>
              <p:blipFill rotWithShape="1">
                <a:blip r:embed="rId4" cstate="email">
                  <a:extLst>
                    <a:ext uri="{28A0092B-C50C-407E-A947-70E740481C1C}">
                      <a14:useLocalDpi xmlns:a14="http://schemas.microsoft.com/office/drawing/2010/main" val="0"/>
                    </a:ext>
                  </a:extLst>
                </a:blip>
                <a:srcRect t="18756" b="34738"/>
                <a:stretch/>
              </p:blipFill>
              <p:spPr>
                <a:xfrm>
                  <a:off x="6745997" y="1069635"/>
                  <a:ext cx="3600000" cy="2232249"/>
                </a:xfrm>
                <a:prstGeom prst="rect">
                  <a:avLst/>
                </a:prstGeom>
              </p:spPr>
            </p:pic>
            <p:sp>
              <p:nvSpPr>
                <p:cNvPr id="93" name="Ellipse 92"/>
                <p:cNvSpPr/>
                <p:nvPr/>
              </p:nvSpPr>
              <p:spPr>
                <a:xfrm rot="21284097">
                  <a:off x="8894542" y="2824035"/>
                  <a:ext cx="324000" cy="324000"/>
                </a:xfrm>
                <a:prstGeom prst="ellipse">
                  <a:avLst/>
                </a:prstGeom>
                <a:noFill/>
                <a:ln w="635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4" name="Ellipse 93"/>
                <p:cNvSpPr/>
                <p:nvPr/>
              </p:nvSpPr>
              <p:spPr>
                <a:xfrm rot="21284097">
                  <a:off x="7953257" y="2835215"/>
                  <a:ext cx="324000" cy="324000"/>
                </a:xfrm>
                <a:prstGeom prst="ellipse">
                  <a:avLst/>
                </a:prstGeom>
                <a:noFill/>
                <a:ln w="6350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95" name="Gerade Verbindung mit Pfeil 94"/>
                <p:cNvCxnSpPr/>
                <p:nvPr/>
              </p:nvCxnSpPr>
              <p:spPr>
                <a:xfrm>
                  <a:off x="5994771" y="2225176"/>
                  <a:ext cx="751225" cy="0"/>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88" name="Textfeld 87"/>
              <p:cNvSpPr txBox="1"/>
              <p:nvPr/>
            </p:nvSpPr>
            <p:spPr>
              <a:xfrm>
                <a:off x="7691275" y="2847534"/>
                <a:ext cx="216024" cy="323850"/>
              </a:xfrm>
              <a:prstGeom prst="rect">
                <a:avLst/>
              </a:prstGeom>
              <a:solidFill>
                <a:schemeClr val="bg2"/>
              </a:solidFill>
              <a:ln w="22225">
                <a:solidFill>
                  <a:srgbClr val="7030A0"/>
                </a:solidFill>
              </a:ln>
            </p:spPr>
            <p:txBody>
              <a:bodyPr wrap="square" lIns="0" tIns="0" rIns="0" bIns="0" rtlCol="0">
                <a:spAutoFit/>
              </a:bodyPr>
              <a:lstStyle/>
              <a:p>
                <a:pPr algn="ctr"/>
                <a:r>
                  <a:rPr lang="de-DE" b="1" dirty="0">
                    <a:solidFill>
                      <a:srgbClr val="7030A0"/>
                    </a:solidFill>
                  </a:rPr>
                  <a:t>A</a:t>
                </a:r>
              </a:p>
            </p:txBody>
          </p:sp>
          <p:sp>
            <p:nvSpPr>
              <p:cNvPr id="89" name="Textfeld 88"/>
              <p:cNvSpPr txBox="1"/>
              <p:nvPr/>
            </p:nvSpPr>
            <p:spPr>
              <a:xfrm>
                <a:off x="9272950" y="2826422"/>
                <a:ext cx="216024" cy="323850"/>
              </a:xfrm>
              <a:prstGeom prst="rect">
                <a:avLst/>
              </a:prstGeom>
              <a:solidFill>
                <a:schemeClr val="bg2"/>
              </a:solidFill>
              <a:ln w="22225">
                <a:solidFill>
                  <a:srgbClr val="7030A0"/>
                </a:solidFill>
              </a:ln>
            </p:spPr>
            <p:txBody>
              <a:bodyPr wrap="square" lIns="0" tIns="0" rIns="0" bIns="0" rtlCol="0">
                <a:spAutoFit/>
              </a:bodyPr>
              <a:lstStyle/>
              <a:p>
                <a:pPr algn="ctr"/>
                <a:r>
                  <a:rPr lang="de-DE" b="1" dirty="0">
                    <a:solidFill>
                      <a:srgbClr val="7030A0"/>
                    </a:solidFill>
                  </a:rPr>
                  <a:t>B</a:t>
                </a:r>
              </a:p>
            </p:txBody>
          </p:sp>
        </p:grpSp>
      </p:grpSp>
      <p:pic>
        <p:nvPicPr>
          <p:cNvPr id="4" name="Grafik 3"/>
          <p:cNvPicPr>
            <a:picLocks noChangeAspect="1"/>
          </p:cNvPicPr>
          <p:nvPr/>
        </p:nvPicPr>
        <p:blipFill>
          <a:blip r:embed="rId5"/>
          <a:stretch>
            <a:fillRect/>
          </a:stretch>
        </p:blipFill>
        <p:spPr>
          <a:xfrm>
            <a:off x="423562" y="3841854"/>
            <a:ext cx="3350726" cy="2899564"/>
          </a:xfrm>
          <a:prstGeom prst="rect">
            <a:avLst/>
          </a:prstGeom>
        </p:spPr>
      </p:pic>
    </p:spTree>
    <p:extLst>
      <p:ext uri="{BB962C8B-B14F-4D97-AF65-F5344CB8AC3E}">
        <p14:creationId xmlns:p14="http://schemas.microsoft.com/office/powerpoint/2010/main" val="15758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68" y="160992"/>
            <a:ext cx="8008696" cy="783256"/>
          </a:xfrm>
        </p:spPr>
        <p:txBody>
          <a:bodyPr anchor="t">
            <a:noAutofit/>
          </a:bodyPr>
          <a:lstStyle/>
          <a:p>
            <a:r>
              <a:rPr lang="en-US" sz="2400" b="1" dirty="0"/>
              <a:t>CLEPA feasibility study – Current proposal for belt contact width measurement</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31" name="Textplatzhalter 1"/>
          <p:cNvSpPr txBox="1">
            <a:spLocks/>
          </p:cNvSpPr>
          <p:nvPr/>
        </p:nvSpPr>
        <p:spPr>
          <a:xfrm>
            <a:off x="380223" y="1313880"/>
            <a:ext cx="5884468" cy="2528387"/>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defRPr/>
            </a:pPr>
            <a:r>
              <a:rPr lang="en-US" sz="1600" b="1" dirty="0"/>
              <a:t>Examples for measurement cases:</a:t>
            </a:r>
          </a:p>
          <a:p>
            <a:pPr>
              <a:lnSpc>
                <a:spcPct val="100000"/>
              </a:lnSpc>
              <a:spcAft>
                <a:spcPts val="0"/>
              </a:spcAft>
              <a:buFont typeface="Wingdings" panose="05000000000000000000" pitchFamily="2" charset="2"/>
              <a:buChar char="§"/>
              <a:defRPr/>
            </a:pPr>
            <a:r>
              <a:rPr lang="en-US" sz="1600" dirty="0"/>
              <a:t>General:</a:t>
            </a:r>
          </a:p>
          <a:p>
            <a:pPr lvl="1">
              <a:lnSpc>
                <a:spcPct val="100000"/>
              </a:lnSpc>
              <a:spcAft>
                <a:spcPts val="0"/>
              </a:spcAft>
              <a:buFontTx/>
              <a:buChar char="-"/>
              <a:defRPr/>
            </a:pPr>
            <a:r>
              <a:rPr lang="en-US" sz="1600" dirty="0"/>
              <a:t>First contact of the belt with dummy is a spot whose definition is subjective, but regardless of the selected spot </a:t>
            </a:r>
            <a:r>
              <a:rPr lang="en-US" sz="1600" u="sng" dirty="0"/>
              <a:t>all tested CRSs pass the requirement</a:t>
            </a:r>
          </a:p>
          <a:p>
            <a:pPr marL="0" indent="0">
              <a:lnSpc>
                <a:spcPct val="100000"/>
              </a:lnSpc>
              <a:spcAft>
                <a:spcPts val="0"/>
              </a:spcAft>
              <a:buNone/>
              <a:defRPr/>
            </a:pPr>
            <a:endParaRPr lang="en-US" sz="1600" dirty="0">
              <a:solidFill>
                <a:srgbClr val="FF0000"/>
              </a:solidFill>
            </a:endParaRPr>
          </a:p>
          <a:p>
            <a:pPr>
              <a:lnSpc>
                <a:spcPct val="100000"/>
              </a:lnSpc>
              <a:spcAft>
                <a:spcPts val="0"/>
              </a:spcAft>
              <a:buFont typeface="Wingdings" panose="05000000000000000000" pitchFamily="2" charset="2"/>
              <a:buChar char="§"/>
              <a:defRPr/>
            </a:pPr>
            <a:r>
              <a:rPr lang="en-US" sz="1600" dirty="0">
                <a:solidFill>
                  <a:srgbClr val="FFC000"/>
                </a:solidFill>
              </a:rPr>
              <a:t>Lap belt:</a:t>
            </a:r>
          </a:p>
          <a:p>
            <a:pPr lvl="1">
              <a:lnSpc>
                <a:spcPct val="100000"/>
              </a:lnSpc>
              <a:spcAft>
                <a:spcPts val="0"/>
              </a:spcAft>
              <a:buFontTx/>
              <a:buChar char="-"/>
              <a:defRPr/>
            </a:pPr>
            <a:r>
              <a:rPr lang="en-US" sz="1600" dirty="0">
                <a:solidFill>
                  <a:srgbClr val="FFC000"/>
                </a:solidFill>
              </a:rPr>
              <a:t>Contact area on buckle side might be covered from shoulder belt</a:t>
            </a:r>
          </a:p>
        </p:txBody>
      </p:sp>
      <p:grpSp>
        <p:nvGrpSpPr>
          <p:cNvPr id="32" name="Gruppieren 31"/>
          <p:cNvGrpSpPr/>
          <p:nvPr/>
        </p:nvGrpSpPr>
        <p:grpSpPr>
          <a:xfrm>
            <a:off x="6480696" y="997045"/>
            <a:ext cx="3455935" cy="4406729"/>
            <a:chOff x="6502373" y="850561"/>
            <a:chExt cx="3455935" cy="4406729"/>
          </a:xfrm>
        </p:grpSpPr>
        <p:grpSp>
          <p:nvGrpSpPr>
            <p:cNvPr id="33" name="Gruppieren 32"/>
            <p:cNvGrpSpPr/>
            <p:nvPr/>
          </p:nvGrpSpPr>
          <p:grpSpPr>
            <a:xfrm>
              <a:off x="6502375" y="1167398"/>
              <a:ext cx="3455933" cy="2002207"/>
              <a:chOff x="5562724" y="815554"/>
              <a:chExt cx="3600000" cy="2034876"/>
            </a:xfrm>
          </p:grpSpPr>
          <p:pic>
            <p:nvPicPr>
              <p:cNvPr id="38" name="Grafik 37"/>
              <p:cNvPicPr>
                <a:picLocks noChangeAspect="1"/>
              </p:cNvPicPr>
              <p:nvPr/>
            </p:nvPicPr>
            <p:blipFill rotWithShape="1">
              <a:blip r:embed="rId3" cstate="email">
                <a:extLst>
                  <a:ext uri="{28A0092B-C50C-407E-A947-70E740481C1C}">
                    <a14:useLocalDpi xmlns:a14="http://schemas.microsoft.com/office/drawing/2010/main" val="0"/>
                  </a:ext>
                </a:extLst>
              </a:blip>
              <a:srcRect b="24634"/>
              <a:stretch/>
            </p:blipFill>
            <p:spPr>
              <a:xfrm>
                <a:off x="5562724" y="815554"/>
                <a:ext cx="3600000" cy="2034876"/>
              </a:xfrm>
              <a:prstGeom prst="rect">
                <a:avLst/>
              </a:prstGeom>
            </p:spPr>
          </p:pic>
          <p:sp>
            <p:nvSpPr>
              <p:cNvPr id="40" name="Ellipse 39"/>
              <p:cNvSpPr/>
              <p:nvPr/>
            </p:nvSpPr>
            <p:spPr>
              <a:xfrm rot="21284097">
                <a:off x="7019187" y="1987711"/>
                <a:ext cx="546060" cy="508857"/>
              </a:xfrm>
              <a:prstGeom prst="ellipse">
                <a:avLst/>
              </a:prstGeom>
              <a:noFill/>
              <a:ln w="635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4" name="Textplatzhalter 1"/>
            <p:cNvSpPr txBox="1">
              <a:spLocks/>
            </p:cNvSpPr>
            <p:nvPr/>
          </p:nvSpPr>
          <p:spPr>
            <a:xfrm>
              <a:off x="6502373" y="850561"/>
              <a:ext cx="3394240" cy="316835"/>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#2</a:t>
              </a:r>
            </a:p>
          </p:txBody>
        </p:sp>
        <p:grpSp>
          <p:nvGrpSpPr>
            <p:cNvPr id="35" name="Gruppieren 34"/>
            <p:cNvGrpSpPr/>
            <p:nvPr/>
          </p:nvGrpSpPr>
          <p:grpSpPr>
            <a:xfrm>
              <a:off x="6502373" y="3356303"/>
              <a:ext cx="3394240" cy="1900987"/>
              <a:chOff x="6896550" y="3906581"/>
              <a:chExt cx="3600000" cy="2016224"/>
            </a:xfrm>
          </p:grpSpPr>
          <p:pic>
            <p:nvPicPr>
              <p:cNvPr id="36" name="Grafik 35"/>
              <p:cNvPicPr>
                <a:picLocks noChangeAspect="1"/>
              </p:cNvPicPr>
              <p:nvPr/>
            </p:nvPicPr>
            <p:blipFill rotWithShape="1">
              <a:blip r:embed="rId4" cstate="email">
                <a:extLst>
                  <a:ext uri="{28A0092B-C50C-407E-A947-70E740481C1C}">
                    <a14:useLocalDpi xmlns:a14="http://schemas.microsoft.com/office/drawing/2010/main" val="0"/>
                  </a:ext>
                </a:extLst>
              </a:blip>
              <a:srcRect t="28609" b="29386"/>
              <a:stretch/>
            </p:blipFill>
            <p:spPr>
              <a:xfrm>
                <a:off x="6896550" y="3906581"/>
                <a:ext cx="3600000" cy="2016224"/>
              </a:xfrm>
              <a:prstGeom prst="rect">
                <a:avLst/>
              </a:prstGeom>
            </p:spPr>
          </p:pic>
          <p:sp>
            <p:nvSpPr>
              <p:cNvPr id="37" name="Ellipse 36"/>
              <p:cNvSpPr/>
              <p:nvPr/>
            </p:nvSpPr>
            <p:spPr>
              <a:xfrm rot="824027">
                <a:off x="8271058" y="4563749"/>
                <a:ext cx="1233094" cy="792454"/>
              </a:xfrm>
              <a:prstGeom prst="ellipse">
                <a:avLst/>
              </a:prstGeom>
              <a:noFill/>
              <a:ln w="635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sp>
        <p:nvSpPr>
          <p:cNvPr id="20" name="Textplatzhalter 1"/>
          <p:cNvSpPr txBox="1">
            <a:spLocks/>
          </p:cNvSpPr>
          <p:nvPr/>
        </p:nvSpPr>
        <p:spPr>
          <a:xfrm>
            <a:off x="488226" y="4682652"/>
            <a:ext cx="5488190" cy="2049514"/>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54450" indent="0">
              <a:lnSpc>
                <a:spcPct val="100000"/>
              </a:lnSpc>
              <a:spcAft>
                <a:spcPts val="0"/>
              </a:spcAft>
              <a:buNone/>
              <a:defRPr/>
            </a:pPr>
            <a:r>
              <a:rPr lang="en-US" sz="1800" b="1" dirty="0"/>
              <a:t>Summary:</a:t>
            </a:r>
          </a:p>
          <a:p>
            <a:pPr>
              <a:lnSpc>
                <a:spcPct val="100000"/>
              </a:lnSpc>
              <a:spcAft>
                <a:spcPts val="0"/>
              </a:spcAft>
              <a:buFont typeface="Wingdings" panose="05000000000000000000" pitchFamily="2" charset="2"/>
              <a:buChar char="Ø"/>
              <a:defRPr/>
            </a:pPr>
            <a:r>
              <a:rPr lang="en-US" sz="1600" u="sng" dirty="0"/>
              <a:t>Definition of measurement spots is subjective</a:t>
            </a:r>
          </a:p>
          <a:p>
            <a:pPr>
              <a:lnSpc>
                <a:spcPct val="100000"/>
              </a:lnSpc>
              <a:spcBef>
                <a:spcPts val="1131"/>
              </a:spcBef>
              <a:spcAft>
                <a:spcPts val="0"/>
              </a:spcAft>
              <a:buFont typeface="Wingdings" panose="05000000000000000000" pitchFamily="2" charset="2"/>
              <a:buChar char="Ø"/>
              <a:defRPr/>
            </a:pPr>
            <a:r>
              <a:rPr lang="en-US" sz="1600" u="sng" dirty="0"/>
              <a:t>Procedure needs to be improved with regards to feasibility and consistency</a:t>
            </a:r>
          </a:p>
          <a:p>
            <a:pPr>
              <a:lnSpc>
                <a:spcPct val="100000"/>
              </a:lnSpc>
              <a:spcBef>
                <a:spcPts val="1131"/>
              </a:spcBef>
              <a:spcAft>
                <a:spcPts val="0"/>
              </a:spcAft>
              <a:buFont typeface="Wingdings" panose="05000000000000000000" pitchFamily="2" charset="2"/>
              <a:buChar char="Ø"/>
              <a:defRPr/>
            </a:pPr>
            <a:r>
              <a:rPr lang="en-US" sz="1600" u="sng" dirty="0"/>
              <a:t>Measurement seem to add no value in assessing child seats as all tested CRS achieve similar values</a:t>
            </a:r>
          </a:p>
        </p:txBody>
      </p:sp>
    </p:spTree>
    <p:extLst>
      <p:ext uri="{BB962C8B-B14F-4D97-AF65-F5344CB8AC3E}">
        <p14:creationId xmlns:p14="http://schemas.microsoft.com/office/powerpoint/2010/main" val="142105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68" y="160992"/>
            <a:ext cx="8008696" cy="783256"/>
          </a:xfrm>
        </p:spPr>
        <p:txBody>
          <a:bodyPr anchor="t">
            <a:noAutofit/>
          </a:bodyPr>
          <a:lstStyle/>
          <a:p>
            <a:r>
              <a:rPr lang="en-US" sz="2400" b="1" dirty="0"/>
              <a:t>Suggestions for amendments – Measurement on lap belt</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grpSp>
        <p:nvGrpSpPr>
          <p:cNvPr id="101" name="Gruppieren 100"/>
          <p:cNvGrpSpPr/>
          <p:nvPr/>
        </p:nvGrpSpPr>
        <p:grpSpPr>
          <a:xfrm>
            <a:off x="239708" y="1115698"/>
            <a:ext cx="9514173" cy="2365833"/>
            <a:chOff x="283774" y="4827833"/>
            <a:chExt cx="10090926" cy="2509251"/>
          </a:xfrm>
        </p:grpSpPr>
        <p:sp>
          <p:nvSpPr>
            <p:cNvPr id="102" name="Textplatzhalter 1"/>
            <p:cNvSpPr txBox="1">
              <a:spLocks/>
            </p:cNvSpPr>
            <p:nvPr/>
          </p:nvSpPr>
          <p:spPr>
            <a:xfrm rot="5400000">
              <a:off x="5138591" y="5188520"/>
              <a:ext cx="306069" cy="3991059"/>
            </a:xfrm>
            <a:prstGeom prst="rect">
              <a:avLst/>
            </a:prstGeom>
            <a:ln>
              <a:noFill/>
            </a:ln>
          </p:spPr>
          <p:txBody>
            <a:bodyPr vert="vert270"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Belt </a:t>
              </a:r>
              <a:r>
                <a:rPr lang="de-DE" sz="1697" dirty="0" err="1"/>
                <a:t>width</a:t>
              </a:r>
              <a:r>
                <a:rPr lang="de-DE" sz="1697" dirty="0"/>
                <a:t> @ </a:t>
              </a:r>
              <a:r>
                <a:rPr lang="de-DE" sz="1697" dirty="0" err="1"/>
                <a:t>simulated</a:t>
              </a:r>
              <a:r>
                <a:rPr lang="de-DE" sz="1697" dirty="0"/>
                <a:t> buckle</a:t>
              </a:r>
            </a:p>
          </p:txBody>
        </p:sp>
        <p:grpSp>
          <p:nvGrpSpPr>
            <p:cNvPr id="103" name="Gruppieren 102"/>
            <p:cNvGrpSpPr/>
            <p:nvPr/>
          </p:nvGrpSpPr>
          <p:grpSpPr>
            <a:xfrm>
              <a:off x="283774" y="4827833"/>
              <a:ext cx="10090926" cy="2147855"/>
              <a:chOff x="330601" y="2409481"/>
              <a:chExt cx="10090926" cy="2147855"/>
            </a:xfrm>
          </p:grpSpPr>
          <p:grpSp>
            <p:nvGrpSpPr>
              <p:cNvPr id="104" name="Gruppieren 103"/>
              <p:cNvGrpSpPr/>
              <p:nvPr/>
            </p:nvGrpSpPr>
            <p:grpSpPr>
              <a:xfrm>
                <a:off x="330601" y="2409481"/>
                <a:ext cx="2412000" cy="2143666"/>
                <a:chOff x="330601" y="2409481"/>
                <a:chExt cx="2412000" cy="2143666"/>
              </a:xfrm>
            </p:grpSpPr>
            <p:grpSp>
              <p:nvGrpSpPr>
                <p:cNvPr id="135" name="Gruppieren 134"/>
                <p:cNvGrpSpPr>
                  <a:grpSpLocks noChangeAspect="1"/>
                </p:cNvGrpSpPr>
                <p:nvPr/>
              </p:nvGrpSpPr>
              <p:grpSpPr>
                <a:xfrm>
                  <a:off x="330601" y="2744348"/>
                  <a:ext cx="2412000" cy="1808799"/>
                  <a:chOff x="1073142" y="2564381"/>
                  <a:chExt cx="2160240" cy="1620000"/>
                </a:xfrm>
              </p:grpSpPr>
              <p:pic>
                <p:nvPicPr>
                  <p:cNvPr id="137" name="Grafik 136"/>
                  <p:cNvPicPr>
                    <a:picLocks noChangeAspect="1"/>
                  </p:cNvPicPr>
                  <p:nvPr/>
                </p:nvPicPr>
                <p:blipFill rotWithShape="1">
                  <a:blip r:embed="rId3" cstate="email">
                    <a:extLst>
                      <a:ext uri="{28A0092B-C50C-407E-A947-70E740481C1C}">
                        <a14:useLocalDpi xmlns:a14="http://schemas.microsoft.com/office/drawing/2010/main" val="0"/>
                      </a:ext>
                    </a:extLst>
                  </a:blip>
                  <a:srcRect l="16712" t="33755" r="17036"/>
                  <a:stretch/>
                </p:blipFill>
                <p:spPr>
                  <a:xfrm>
                    <a:off x="1073142" y="2564381"/>
                    <a:ext cx="2160240" cy="1620000"/>
                  </a:xfrm>
                  <a:prstGeom prst="rect">
                    <a:avLst/>
                  </a:prstGeom>
                </p:spPr>
              </p:pic>
              <p:grpSp>
                <p:nvGrpSpPr>
                  <p:cNvPr id="138" name="Gruppieren 137"/>
                  <p:cNvGrpSpPr/>
                  <p:nvPr/>
                </p:nvGrpSpPr>
                <p:grpSpPr>
                  <a:xfrm>
                    <a:off x="1968143" y="3281870"/>
                    <a:ext cx="1046877" cy="739977"/>
                    <a:chOff x="1968143" y="3281870"/>
                    <a:chExt cx="1046877" cy="739977"/>
                  </a:xfrm>
                </p:grpSpPr>
                <p:cxnSp>
                  <p:nvCxnSpPr>
                    <p:cNvPr id="139" name="Gerade Verbindung mit Pfeil 138"/>
                    <p:cNvCxnSpPr/>
                    <p:nvPr/>
                  </p:nvCxnSpPr>
                  <p:spPr>
                    <a:xfrm flipV="1">
                      <a:off x="2344638" y="3296879"/>
                      <a:ext cx="49734" cy="260186"/>
                    </a:xfrm>
                    <a:prstGeom prst="straightConnector1">
                      <a:avLst/>
                    </a:prstGeom>
                    <a:ln>
                      <a:solidFill>
                        <a:srgbClr val="00B0F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0" name="Gerade Verbindung mit Pfeil 139"/>
                    <p:cNvCxnSpPr/>
                    <p:nvPr/>
                  </p:nvCxnSpPr>
                  <p:spPr>
                    <a:xfrm flipV="1">
                      <a:off x="2200917" y="3281870"/>
                      <a:ext cx="44806" cy="242256"/>
                    </a:xfrm>
                    <a:prstGeom prst="straightConnector1">
                      <a:avLst/>
                    </a:prstGeom>
                    <a:ln>
                      <a:solidFill>
                        <a:srgbClr val="00B0F0"/>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41" name="Gruppieren 140"/>
                    <p:cNvGrpSpPr/>
                    <p:nvPr/>
                  </p:nvGrpSpPr>
                  <p:grpSpPr>
                    <a:xfrm>
                      <a:off x="2003649" y="3428991"/>
                      <a:ext cx="590845" cy="100840"/>
                      <a:chOff x="2088187" y="5449109"/>
                      <a:chExt cx="590845" cy="100840"/>
                    </a:xfrm>
                  </p:grpSpPr>
                  <p:cxnSp>
                    <p:nvCxnSpPr>
                      <p:cNvPr id="143" name="Gerade Verbindung mit Pfeil 142"/>
                      <p:cNvCxnSpPr/>
                      <p:nvPr/>
                    </p:nvCxnSpPr>
                    <p:spPr>
                      <a:xfrm>
                        <a:off x="2088187" y="5449109"/>
                        <a:ext cx="206535" cy="40314"/>
                      </a:xfrm>
                      <a:prstGeom prst="straightConnector1">
                        <a:avLst/>
                      </a:prstGeom>
                      <a:ln>
                        <a:solidFill>
                          <a:srgbClr val="00B0F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Gerade Verbindung mit Pfeil 143"/>
                      <p:cNvCxnSpPr/>
                      <p:nvPr/>
                    </p:nvCxnSpPr>
                    <p:spPr>
                      <a:xfrm>
                        <a:off x="2166492" y="5464272"/>
                        <a:ext cx="512540" cy="85677"/>
                      </a:xfrm>
                      <a:prstGeom prst="straightConnector1">
                        <a:avLst/>
                      </a:prstGeom>
                      <a:ln>
                        <a:solidFill>
                          <a:srgbClr val="00B0F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5" name="Gerade Verbindung mit Pfeil 144"/>
                      <p:cNvCxnSpPr/>
                      <p:nvPr/>
                    </p:nvCxnSpPr>
                    <p:spPr>
                      <a:xfrm>
                        <a:off x="2429176" y="5509592"/>
                        <a:ext cx="216481" cy="34652"/>
                      </a:xfrm>
                      <a:prstGeom prst="straightConnector1">
                        <a:avLst/>
                      </a:prstGeom>
                      <a:ln>
                        <a:solidFill>
                          <a:srgbClr val="00B0F0"/>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sp>
                  <p:nvSpPr>
                    <p:cNvPr id="142" name="Textplatzhalter 1"/>
                    <p:cNvSpPr txBox="1">
                      <a:spLocks/>
                    </p:cNvSpPr>
                    <p:nvPr/>
                  </p:nvSpPr>
                  <p:spPr>
                    <a:xfrm>
                      <a:off x="1968143" y="3614304"/>
                      <a:ext cx="1046877" cy="407543"/>
                    </a:xfrm>
                    <a:prstGeom prst="rect">
                      <a:avLst/>
                    </a:prstGeom>
                    <a:solidFill>
                      <a:schemeClr val="bg1"/>
                    </a:solidFill>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solidFill>
                            <a:srgbClr val="00B0F0"/>
                          </a:solidFill>
                        </a:rPr>
                        <a:t>16 mm </a:t>
                      </a:r>
                    </a:p>
                    <a:p>
                      <a:pPr marL="0" indent="0" algn="ctr">
                        <a:lnSpc>
                          <a:spcPct val="100000"/>
                        </a:lnSpc>
                        <a:spcAft>
                          <a:spcPts val="0"/>
                        </a:spcAft>
                        <a:buNone/>
                        <a:defRPr/>
                      </a:pPr>
                      <a:r>
                        <a:rPr lang="de-DE" sz="943" dirty="0">
                          <a:solidFill>
                            <a:srgbClr val="00B0F0"/>
                          </a:solidFill>
                        </a:rPr>
                        <a:t>(Heavily crumpled)</a:t>
                      </a:r>
                    </a:p>
                  </p:txBody>
                </p:sp>
              </p:grpSp>
            </p:grpSp>
            <p:sp>
              <p:nvSpPr>
                <p:cNvPr id="136" name="Textplatzhalter 1"/>
                <p:cNvSpPr txBox="1">
                  <a:spLocks/>
                </p:cNvSpPr>
                <p:nvPr/>
              </p:nvSpPr>
              <p:spPr>
                <a:xfrm>
                  <a:off x="456601" y="2409481"/>
                  <a:ext cx="216000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#1</a:t>
                  </a:r>
                </a:p>
              </p:txBody>
            </p:sp>
          </p:grpSp>
          <p:grpSp>
            <p:nvGrpSpPr>
              <p:cNvPr id="105" name="Gruppieren 104"/>
              <p:cNvGrpSpPr/>
              <p:nvPr/>
            </p:nvGrpSpPr>
            <p:grpSpPr>
              <a:xfrm>
                <a:off x="2890243" y="2409717"/>
                <a:ext cx="2412000" cy="2147619"/>
                <a:chOff x="2890243" y="2409717"/>
                <a:chExt cx="2412000" cy="2147619"/>
              </a:xfrm>
            </p:grpSpPr>
            <p:grpSp>
              <p:nvGrpSpPr>
                <p:cNvPr id="126" name="Gruppieren 125"/>
                <p:cNvGrpSpPr>
                  <a:grpSpLocks noChangeAspect="1"/>
                </p:cNvGrpSpPr>
                <p:nvPr/>
              </p:nvGrpSpPr>
              <p:grpSpPr>
                <a:xfrm>
                  <a:off x="2890243" y="2744348"/>
                  <a:ext cx="2412000" cy="1812988"/>
                  <a:chOff x="3500030" y="2576223"/>
                  <a:chExt cx="2160000" cy="1623572"/>
                </a:xfrm>
              </p:grpSpPr>
              <p:pic>
                <p:nvPicPr>
                  <p:cNvPr id="128" name="Grafik 127"/>
                  <p:cNvPicPr>
                    <a:picLocks noChangeAspect="1"/>
                  </p:cNvPicPr>
                  <p:nvPr/>
                </p:nvPicPr>
                <p:blipFill rotWithShape="1">
                  <a:blip r:embed="rId4" cstate="email">
                    <a:extLst>
                      <a:ext uri="{28A0092B-C50C-407E-A947-70E740481C1C}">
                        <a14:useLocalDpi xmlns:a14="http://schemas.microsoft.com/office/drawing/2010/main" val="0"/>
                      </a:ext>
                    </a:extLst>
                  </a:blip>
                  <a:srcRect l="11619" t="35566" r="24089" b="1"/>
                  <a:stretch/>
                </p:blipFill>
                <p:spPr>
                  <a:xfrm>
                    <a:off x="3500030" y="2576223"/>
                    <a:ext cx="2160000" cy="1623572"/>
                  </a:xfrm>
                  <a:prstGeom prst="rect">
                    <a:avLst/>
                  </a:prstGeom>
                </p:spPr>
              </p:pic>
              <p:grpSp>
                <p:nvGrpSpPr>
                  <p:cNvPr id="129" name="Gruppieren 128"/>
                  <p:cNvGrpSpPr/>
                  <p:nvPr/>
                </p:nvGrpSpPr>
                <p:grpSpPr>
                  <a:xfrm>
                    <a:off x="4236328" y="3251035"/>
                    <a:ext cx="1180958" cy="782492"/>
                    <a:chOff x="4236328" y="3251035"/>
                    <a:chExt cx="1180958" cy="782492"/>
                  </a:xfrm>
                </p:grpSpPr>
                <p:grpSp>
                  <p:nvGrpSpPr>
                    <p:cNvPr id="130" name="Gruppieren 129"/>
                    <p:cNvGrpSpPr/>
                    <p:nvPr/>
                  </p:nvGrpSpPr>
                  <p:grpSpPr>
                    <a:xfrm>
                      <a:off x="4236328" y="3251035"/>
                      <a:ext cx="497299" cy="452209"/>
                      <a:chOff x="4235421" y="5673063"/>
                      <a:chExt cx="497299" cy="452209"/>
                    </a:xfrm>
                  </p:grpSpPr>
                  <p:cxnSp>
                    <p:nvCxnSpPr>
                      <p:cNvPr id="132" name="Gerade Verbindung mit Pfeil 131"/>
                      <p:cNvCxnSpPr/>
                      <p:nvPr/>
                    </p:nvCxnSpPr>
                    <p:spPr>
                      <a:xfrm>
                        <a:off x="4283241" y="5819127"/>
                        <a:ext cx="335559" cy="236647"/>
                      </a:xfrm>
                      <a:prstGeom prst="straightConnector1">
                        <a:avLst/>
                      </a:prstGeom>
                      <a:ln>
                        <a:solidFill>
                          <a:srgbClr val="92D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Gerade Verbindung mit Pfeil 132"/>
                      <p:cNvCxnSpPr/>
                      <p:nvPr/>
                    </p:nvCxnSpPr>
                    <p:spPr>
                      <a:xfrm flipV="1">
                        <a:off x="4579123" y="5891336"/>
                        <a:ext cx="153597" cy="233936"/>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4" name="Gerade Verbindung mit Pfeil 133"/>
                      <p:cNvCxnSpPr/>
                      <p:nvPr/>
                    </p:nvCxnSpPr>
                    <p:spPr>
                      <a:xfrm flipV="1">
                        <a:off x="4235421" y="5673063"/>
                        <a:ext cx="162778" cy="218270"/>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31" name="Textplatzhalter 1"/>
                    <p:cNvSpPr txBox="1">
                      <a:spLocks/>
                    </p:cNvSpPr>
                    <p:nvPr/>
                  </p:nvSpPr>
                  <p:spPr>
                    <a:xfrm>
                      <a:off x="4659542" y="3752790"/>
                      <a:ext cx="757744" cy="280737"/>
                    </a:xfrm>
                    <a:prstGeom prst="rect">
                      <a:avLst/>
                    </a:prstGeom>
                    <a:solidFill>
                      <a:schemeClr val="bg1"/>
                    </a:solidFill>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solidFill>
                            <a:srgbClr val="92D050"/>
                          </a:solidFill>
                        </a:rPr>
                        <a:t>48 mm</a:t>
                      </a:r>
                      <a:endParaRPr lang="de-DE" sz="943" dirty="0">
                        <a:solidFill>
                          <a:srgbClr val="92D050"/>
                        </a:solidFill>
                      </a:endParaRPr>
                    </a:p>
                  </p:txBody>
                </p:sp>
              </p:grpSp>
            </p:grpSp>
            <p:sp>
              <p:nvSpPr>
                <p:cNvPr id="127" name="Textplatzhalter 1"/>
                <p:cNvSpPr txBox="1">
                  <a:spLocks/>
                </p:cNvSpPr>
                <p:nvPr/>
              </p:nvSpPr>
              <p:spPr>
                <a:xfrm>
                  <a:off x="3096791" y="2409717"/>
                  <a:ext cx="216000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#2</a:t>
                  </a:r>
                </a:p>
              </p:txBody>
            </p:sp>
          </p:grpSp>
          <p:grpSp>
            <p:nvGrpSpPr>
              <p:cNvPr id="106" name="Gruppieren 105"/>
              <p:cNvGrpSpPr/>
              <p:nvPr/>
            </p:nvGrpSpPr>
            <p:grpSpPr>
              <a:xfrm>
                <a:off x="5449885" y="2411750"/>
                <a:ext cx="2412000" cy="2141397"/>
                <a:chOff x="5449885" y="2411750"/>
                <a:chExt cx="2412000" cy="2141397"/>
              </a:xfrm>
            </p:grpSpPr>
            <p:grpSp>
              <p:nvGrpSpPr>
                <p:cNvPr id="117" name="Gruppieren 116"/>
                <p:cNvGrpSpPr>
                  <a:grpSpLocks noChangeAspect="1"/>
                </p:cNvGrpSpPr>
                <p:nvPr/>
              </p:nvGrpSpPr>
              <p:grpSpPr>
                <a:xfrm>
                  <a:off x="5449885" y="2738443"/>
                  <a:ext cx="2412000" cy="1814704"/>
                  <a:chOff x="5901832" y="2561294"/>
                  <a:chExt cx="2160000" cy="1625108"/>
                </a:xfrm>
              </p:grpSpPr>
              <p:pic>
                <p:nvPicPr>
                  <p:cNvPr id="119" name="Grafik 118"/>
                  <p:cNvPicPr>
                    <a:picLocks noChangeAspect="1"/>
                  </p:cNvPicPr>
                  <p:nvPr/>
                </p:nvPicPr>
                <p:blipFill rotWithShape="1">
                  <a:blip r:embed="rId5" cstate="email">
                    <a:extLst>
                      <a:ext uri="{28A0092B-C50C-407E-A947-70E740481C1C}">
                        <a14:useLocalDpi xmlns:a14="http://schemas.microsoft.com/office/drawing/2010/main" val="0"/>
                      </a:ext>
                    </a:extLst>
                  </a:blip>
                  <a:srcRect l="24990" t="51110" r="28338" b="2071"/>
                  <a:stretch/>
                </p:blipFill>
                <p:spPr>
                  <a:xfrm>
                    <a:off x="5901832" y="2561294"/>
                    <a:ext cx="2160000" cy="1625108"/>
                  </a:xfrm>
                  <a:prstGeom prst="rect">
                    <a:avLst/>
                  </a:prstGeom>
                </p:spPr>
              </p:pic>
              <p:grpSp>
                <p:nvGrpSpPr>
                  <p:cNvPr id="120" name="Gruppieren 119"/>
                  <p:cNvGrpSpPr/>
                  <p:nvPr/>
                </p:nvGrpSpPr>
                <p:grpSpPr>
                  <a:xfrm>
                    <a:off x="6605176" y="3246028"/>
                    <a:ext cx="1148084" cy="635477"/>
                    <a:chOff x="6605176" y="3246028"/>
                    <a:chExt cx="1148084" cy="635477"/>
                  </a:xfrm>
                </p:grpSpPr>
                <p:grpSp>
                  <p:nvGrpSpPr>
                    <p:cNvPr id="121" name="Gruppieren 120"/>
                    <p:cNvGrpSpPr/>
                    <p:nvPr/>
                  </p:nvGrpSpPr>
                  <p:grpSpPr>
                    <a:xfrm>
                      <a:off x="6605176" y="3246028"/>
                      <a:ext cx="441433" cy="353991"/>
                      <a:chOff x="4212919" y="5743478"/>
                      <a:chExt cx="441433" cy="353991"/>
                    </a:xfrm>
                  </p:grpSpPr>
                  <p:cxnSp>
                    <p:nvCxnSpPr>
                      <p:cNvPr id="123" name="Gerade Verbindung mit Pfeil 122"/>
                      <p:cNvCxnSpPr/>
                      <p:nvPr/>
                    </p:nvCxnSpPr>
                    <p:spPr>
                      <a:xfrm>
                        <a:off x="4237029" y="5885459"/>
                        <a:ext cx="331855" cy="180392"/>
                      </a:xfrm>
                      <a:prstGeom prst="straightConnector1">
                        <a:avLst/>
                      </a:prstGeom>
                      <a:ln>
                        <a:solidFill>
                          <a:srgbClr val="92D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Gerade Verbindung mit Pfeil 123"/>
                      <p:cNvCxnSpPr/>
                      <p:nvPr/>
                    </p:nvCxnSpPr>
                    <p:spPr>
                      <a:xfrm flipV="1">
                        <a:off x="4548143" y="5880263"/>
                        <a:ext cx="106209" cy="217206"/>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5" name="Gerade Verbindung mit Pfeil 124"/>
                      <p:cNvCxnSpPr/>
                      <p:nvPr/>
                    </p:nvCxnSpPr>
                    <p:spPr>
                      <a:xfrm flipV="1">
                        <a:off x="4212919" y="5743478"/>
                        <a:ext cx="105303" cy="198126"/>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22" name="Textplatzhalter 1"/>
                    <p:cNvSpPr txBox="1">
                      <a:spLocks/>
                    </p:cNvSpPr>
                    <p:nvPr/>
                  </p:nvSpPr>
                  <p:spPr>
                    <a:xfrm>
                      <a:off x="7013530" y="3612396"/>
                      <a:ext cx="739730" cy="269109"/>
                    </a:xfrm>
                    <a:prstGeom prst="rect">
                      <a:avLst/>
                    </a:prstGeom>
                    <a:solidFill>
                      <a:schemeClr val="bg1"/>
                    </a:solidFill>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solidFill>
                            <a:srgbClr val="92D050"/>
                          </a:solidFill>
                        </a:rPr>
                        <a:t>48 mm</a:t>
                      </a:r>
                      <a:endParaRPr lang="de-DE" sz="943" dirty="0">
                        <a:solidFill>
                          <a:srgbClr val="92D050"/>
                        </a:solidFill>
                      </a:endParaRPr>
                    </a:p>
                  </p:txBody>
                </p:sp>
              </p:grpSp>
            </p:grpSp>
            <p:sp>
              <p:nvSpPr>
                <p:cNvPr id="118" name="Textplatzhalter 1"/>
                <p:cNvSpPr txBox="1">
                  <a:spLocks/>
                </p:cNvSpPr>
                <p:nvPr/>
              </p:nvSpPr>
              <p:spPr>
                <a:xfrm>
                  <a:off x="5588919" y="2411750"/>
                  <a:ext cx="216000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#3</a:t>
                  </a:r>
                </a:p>
              </p:txBody>
            </p:sp>
          </p:grpSp>
          <p:grpSp>
            <p:nvGrpSpPr>
              <p:cNvPr id="107" name="Gruppieren 106"/>
              <p:cNvGrpSpPr/>
              <p:nvPr/>
            </p:nvGrpSpPr>
            <p:grpSpPr>
              <a:xfrm>
                <a:off x="8009527" y="2416677"/>
                <a:ext cx="2412000" cy="2135652"/>
                <a:chOff x="8009527" y="2416677"/>
                <a:chExt cx="2412000" cy="2135652"/>
              </a:xfrm>
            </p:grpSpPr>
            <p:grpSp>
              <p:nvGrpSpPr>
                <p:cNvPr id="108" name="Gruppieren 107"/>
                <p:cNvGrpSpPr>
                  <a:grpSpLocks noChangeAspect="1"/>
                </p:cNvGrpSpPr>
                <p:nvPr/>
              </p:nvGrpSpPr>
              <p:grpSpPr>
                <a:xfrm>
                  <a:off x="8009527" y="2738443"/>
                  <a:ext cx="2412000" cy="1813886"/>
                  <a:chOff x="8304090" y="2556495"/>
                  <a:chExt cx="2154181" cy="1620000"/>
                </a:xfrm>
              </p:grpSpPr>
              <p:pic>
                <p:nvPicPr>
                  <p:cNvPr id="110" name="Grafik 109"/>
                  <p:cNvPicPr>
                    <a:picLocks noChangeAspect="1"/>
                  </p:cNvPicPr>
                  <p:nvPr/>
                </p:nvPicPr>
                <p:blipFill rotWithShape="1">
                  <a:blip r:embed="rId6" cstate="email">
                    <a:extLst>
                      <a:ext uri="{28A0092B-C50C-407E-A947-70E740481C1C}">
                        <a14:useLocalDpi xmlns:a14="http://schemas.microsoft.com/office/drawing/2010/main" val="0"/>
                      </a:ext>
                    </a:extLst>
                  </a:blip>
                  <a:srcRect l="16676" t="16451"/>
                  <a:stretch/>
                </p:blipFill>
                <p:spPr>
                  <a:xfrm>
                    <a:off x="8304090" y="2556495"/>
                    <a:ext cx="2154181" cy="1620000"/>
                  </a:xfrm>
                  <a:prstGeom prst="rect">
                    <a:avLst/>
                  </a:prstGeom>
                </p:spPr>
              </p:pic>
              <p:grpSp>
                <p:nvGrpSpPr>
                  <p:cNvPr id="111" name="Gruppieren 110"/>
                  <p:cNvGrpSpPr/>
                  <p:nvPr/>
                </p:nvGrpSpPr>
                <p:grpSpPr>
                  <a:xfrm>
                    <a:off x="8854758" y="3019198"/>
                    <a:ext cx="1253831" cy="814990"/>
                    <a:chOff x="8854758" y="3019198"/>
                    <a:chExt cx="1253831" cy="814990"/>
                  </a:xfrm>
                </p:grpSpPr>
                <p:grpSp>
                  <p:nvGrpSpPr>
                    <p:cNvPr id="112" name="Gruppieren 111"/>
                    <p:cNvGrpSpPr/>
                    <p:nvPr/>
                  </p:nvGrpSpPr>
                  <p:grpSpPr>
                    <a:xfrm rot="1507347">
                      <a:off x="8854758" y="3019198"/>
                      <a:ext cx="682777" cy="476461"/>
                      <a:chOff x="4110182" y="5788098"/>
                      <a:chExt cx="682777" cy="476461"/>
                    </a:xfrm>
                  </p:grpSpPr>
                  <p:cxnSp>
                    <p:nvCxnSpPr>
                      <p:cNvPr id="114" name="Gerade Verbindung mit Pfeil 113"/>
                      <p:cNvCxnSpPr/>
                      <p:nvPr/>
                    </p:nvCxnSpPr>
                    <p:spPr>
                      <a:xfrm rot="20092653">
                        <a:off x="4246790" y="5875962"/>
                        <a:ext cx="346935" cy="388597"/>
                      </a:xfrm>
                      <a:prstGeom prst="straightConnector1">
                        <a:avLst/>
                      </a:prstGeom>
                      <a:ln>
                        <a:solidFill>
                          <a:srgbClr val="92D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Gerade Verbindung mit Pfeil 114"/>
                      <p:cNvCxnSpPr/>
                      <p:nvPr/>
                    </p:nvCxnSpPr>
                    <p:spPr>
                      <a:xfrm rot="20092653" flipV="1">
                        <a:off x="4589338" y="6004596"/>
                        <a:ext cx="203621" cy="179694"/>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6" name="Gerade Verbindung mit Pfeil 115"/>
                      <p:cNvCxnSpPr/>
                      <p:nvPr/>
                    </p:nvCxnSpPr>
                    <p:spPr>
                      <a:xfrm rot="20092653" flipV="1">
                        <a:off x="4110182" y="5788098"/>
                        <a:ext cx="201854" cy="184961"/>
                      </a:xfrm>
                      <a:prstGeom prst="straightConnector1">
                        <a:avLst/>
                      </a:prstGeom>
                      <a:ln>
                        <a:solidFill>
                          <a:srgbClr val="92D050"/>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113" name="Textplatzhalter 1"/>
                    <p:cNvSpPr txBox="1">
                      <a:spLocks/>
                    </p:cNvSpPr>
                    <p:nvPr/>
                  </p:nvSpPr>
                  <p:spPr>
                    <a:xfrm>
                      <a:off x="9253077" y="3566058"/>
                      <a:ext cx="855512" cy="268130"/>
                    </a:xfrm>
                    <a:prstGeom prst="rect">
                      <a:avLst/>
                    </a:prstGeom>
                    <a:solidFill>
                      <a:schemeClr val="bg1"/>
                    </a:solidFill>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solidFill>
                            <a:srgbClr val="92D050"/>
                          </a:solidFill>
                        </a:rPr>
                        <a:t>48 mm</a:t>
                      </a:r>
                      <a:endParaRPr lang="de-DE" sz="943" dirty="0">
                        <a:solidFill>
                          <a:srgbClr val="92D050"/>
                        </a:solidFill>
                      </a:endParaRPr>
                    </a:p>
                  </p:txBody>
                </p:sp>
              </p:grpSp>
            </p:grpSp>
            <p:sp>
              <p:nvSpPr>
                <p:cNvPr id="109" name="Textplatzhalter 1"/>
                <p:cNvSpPr txBox="1">
                  <a:spLocks/>
                </p:cNvSpPr>
                <p:nvPr/>
              </p:nvSpPr>
              <p:spPr>
                <a:xfrm>
                  <a:off x="8135527" y="2416677"/>
                  <a:ext cx="2160000" cy="273657"/>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de-DE" sz="1697" dirty="0"/>
                    <a:t>CRS #4</a:t>
                  </a:r>
                </a:p>
              </p:txBody>
            </p:sp>
          </p:grpSp>
        </p:grpSp>
      </p:grpSp>
      <p:sp>
        <p:nvSpPr>
          <p:cNvPr id="146" name="Textplatzhalter 1"/>
          <p:cNvSpPr txBox="1">
            <a:spLocks/>
          </p:cNvSpPr>
          <p:nvPr/>
        </p:nvSpPr>
        <p:spPr>
          <a:xfrm>
            <a:off x="291676" y="3844404"/>
            <a:ext cx="6904287" cy="1651483"/>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Bef>
                <a:spcPts val="1131"/>
              </a:spcBef>
              <a:spcAft>
                <a:spcPts val="0"/>
              </a:spcAft>
              <a:buNone/>
              <a:defRPr/>
            </a:pPr>
            <a:r>
              <a:rPr lang="en-US" sz="1697" b="1" dirty="0"/>
              <a:t>Observation:</a:t>
            </a:r>
          </a:p>
          <a:p>
            <a:pPr>
              <a:lnSpc>
                <a:spcPct val="100000"/>
              </a:lnSpc>
              <a:spcBef>
                <a:spcPts val="1131"/>
              </a:spcBef>
              <a:spcAft>
                <a:spcPts val="0"/>
              </a:spcAft>
              <a:buFontTx/>
              <a:buChar char="-"/>
              <a:defRPr/>
            </a:pPr>
            <a:r>
              <a:rPr lang="en-US" sz="1697" dirty="0"/>
              <a:t>Lap belt contact width shows clear difference between two types of booster seat designs.</a:t>
            </a:r>
          </a:p>
          <a:p>
            <a:pPr>
              <a:lnSpc>
                <a:spcPct val="100000"/>
              </a:lnSpc>
              <a:spcBef>
                <a:spcPts val="1131"/>
              </a:spcBef>
              <a:spcAft>
                <a:spcPts val="0"/>
              </a:spcAft>
              <a:buFontTx/>
              <a:buChar char="-"/>
              <a:defRPr/>
            </a:pPr>
            <a:r>
              <a:rPr lang="en-US" sz="1697" dirty="0"/>
              <a:t>The slot plate provides a suitable reference for measurement and allows good accessibility.</a:t>
            </a:r>
          </a:p>
        </p:txBody>
      </p:sp>
      <p:sp>
        <p:nvSpPr>
          <p:cNvPr id="147" name="Textplatzhalter 1"/>
          <p:cNvSpPr txBox="1">
            <a:spLocks/>
          </p:cNvSpPr>
          <p:nvPr/>
        </p:nvSpPr>
        <p:spPr>
          <a:xfrm>
            <a:off x="307593" y="6012669"/>
            <a:ext cx="6426896" cy="1082467"/>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Bef>
                <a:spcPts val="1697"/>
              </a:spcBef>
              <a:spcAft>
                <a:spcPts val="0"/>
              </a:spcAft>
              <a:buNone/>
              <a:defRPr/>
            </a:pPr>
            <a:r>
              <a:rPr lang="en-US" sz="1697" b="1" dirty="0">
                <a:solidFill>
                  <a:srgbClr val="E30037"/>
                </a:solidFill>
              </a:rPr>
              <a:t>Proposal:</a:t>
            </a:r>
          </a:p>
          <a:p>
            <a:pPr marL="0" indent="0">
              <a:lnSpc>
                <a:spcPct val="100000"/>
              </a:lnSpc>
              <a:spcBef>
                <a:spcPts val="567"/>
              </a:spcBef>
              <a:spcAft>
                <a:spcPts val="0"/>
              </a:spcAft>
              <a:buNone/>
              <a:defRPr/>
            </a:pPr>
            <a:r>
              <a:rPr lang="en-US" sz="1697" dirty="0">
                <a:solidFill>
                  <a:srgbClr val="E30037"/>
                </a:solidFill>
              </a:rPr>
              <a:t>To assess the contact width of the lap belt it is proposed to measure the belt width at the slot plate of the simulated buckle.</a:t>
            </a:r>
          </a:p>
        </p:txBody>
      </p:sp>
      <p:grpSp>
        <p:nvGrpSpPr>
          <p:cNvPr id="7" name="Gruppieren 6"/>
          <p:cNvGrpSpPr/>
          <p:nvPr/>
        </p:nvGrpSpPr>
        <p:grpSpPr>
          <a:xfrm>
            <a:off x="7195963" y="3505009"/>
            <a:ext cx="2694961" cy="3370685"/>
            <a:chOff x="7195963" y="3505009"/>
            <a:chExt cx="2694961" cy="3370685"/>
          </a:xfrm>
        </p:grpSpPr>
        <p:sp>
          <p:nvSpPr>
            <p:cNvPr id="23" name="Textplatzhalter 1"/>
            <p:cNvSpPr txBox="1">
              <a:spLocks/>
            </p:cNvSpPr>
            <p:nvPr/>
          </p:nvSpPr>
          <p:spPr>
            <a:xfrm>
              <a:off x="7195963" y="3505009"/>
              <a:ext cx="2439119" cy="255496"/>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buNone/>
              </a:pPr>
              <a:r>
                <a:rPr lang="en-US" sz="1400" dirty="0"/>
                <a:t>Suggested measurement</a:t>
              </a:r>
              <a:endParaRPr lang="de-DE" sz="1600" dirty="0"/>
            </a:p>
          </p:txBody>
        </p:sp>
        <p:grpSp>
          <p:nvGrpSpPr>
            <p:cNvPr id="148" name="Gruppieren 147"/>
            <p:cNvGrpSpPr/>
            <p:nvPr/>
          </p:nvGrpSpPr>
          <p:grpSpPr>
            <a:xfrm>
              <a:off x="7342696" y="3765226"/>
              <a:ext cx="2548228" cy="3110468"/>
              <a:chOff x="7655482" y="3256219"/>
              <a:chExt cx="2702703" cy="3299026"/>
            </a:xfrm>
          </p:grpSpPr>
          <p:grpSp>
            <p:nvGrpSpPr>
              <p:cNvPr id="149" name="Gruppieren 148"/>
              <p:cNvGrpSpPr/>
              <p:nvPr/>
            </p:nvGrpSpPr>
            <p:grpSpPr>
              <a:xfrm>
                <a:off x="7655482" y="4115153"/>
                <a:ext cx="2530676" cy="1840491"/>
                <a:chOff x="7655482" y="4115153"/>
                <a:chExt cx="2530676" cy="1840491"/>
              </a:xfrm>
            </p:grpSpPr>
            <p:sp>
              <p:nvSpPr>
                <p:cNvPr id="163" name="Abgerundetes Rechteck 162"/>
                <p:cNvSpPr/>
                <p:nvPr/>
              </p:nvSpPr>
              <p:spPr>
                <a:xfrm rot="16200000">
                  <a:off x="8792414" y="4495172"/>
                  <a:ext cx="184881" cy="1725461"/>
                </a:xfrm>
                <a:prstGeom prst="round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4" name="Abgerundetes Rechteck 163"/>
                <p:cNvSpPr/>
                <p:nvPr/>
              </p:nvSpPr>
              <p:spPr>
                <a:xfrm rot="16200000">
                  <a:off x="8801746" y="3858711"/>
                  <a:ext cx="184881" cy="1725461"/>
                </a:xfrm>
                <a:prstGeom prst="round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5" name="Abgerundetes Rechteck 164"/>
                <p:cNvSpPr/>
                <p:nvPr/>
              </p:nvSpPr>
              <p:spPr>
                <a:xfrm rot="16200000">
                  <a:off x="8000574" y="3770061"/>
                  <a:ext cx="1840491" cy="2530676"/>
                </a:xfrm>
                <a:prstGeom prst="roundRect">
                  <a:avLst/>
                </a:prstGeom>
                <a:no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50" name="Gruppieren 149"/>
              <p:cNvGrpSpPr/>
              <p:nvPr/>
            </p:nvGrpSpPr>
            <p:grpSpPr>
              <a:xfrm>
                <a:off x="8115604" y="4691282"/>
                <a:ext cx="1572217" cy="1863963"/>
                <a:chOff x="8115604" y="4691282"/>
                <a:chExt cx="1572217" cy="1863963"/>
              </a:xfrm>
            </p:grpSpPr>
            <p:cxnSp>
              <p:nvCxnSpPr>
                <p:cNvPr id="159" name="Gerade Verbindung mit Pfeil 158"/>
                <p:cNvCxnSpPr/>
                <p:nvPr/>
              </p:nvCxnSpPr>
              <p:spPr>
                <a:xfrm rot="16200000" flipH="1">
                  <a:off x="8901712" y="5430117"/>
                  <a:ext cx="1" cy="1572216"/>
                </a:xfrm>
                <a:prstGeom prst="straightConnector1">
                  <a:avLst/>
                </a:prstGeom>
                <a:ln w="63500">
                  <a:solidFill>
                    <a:srgbClr val="00B0F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Gerade Verbindung mit Pfeil 159"/>
                <p:cNvCxnSpPr/>
                <p:nvPr/>
              </p:nvCxnSpPr>
              <p:spPr>
                <a:xfrm rot="16200000">
                  <a:off x="7271734" y="5535152"/>
                  <a:ext cx="1696412" cy="8671"/>
                </a:xfrm>
                <a:prstGeom prst="straightConnector1">
                  <a:avLst/>
                </a:prstGeom>
                <a:ln w="63500">
                  <a:solidFill>
                    <a:srgbClr val="00B0F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1" name="Gerade Verbindung mit Pfeil 160"/>
                <p:cNvCxnSpPr/>
                <p:nvPr/>
              </p:nvCxnSpPr>
              <p:spPr>
                <a:xfrm rot="16200000">
                  <a:off x="8835279" y="5538271"/>
                  <a:ext cx="1696412" cy="8671"/>
                </a:xfrm>
                <a:prstGeom prst="straightConnector1">
                  <a:avLst/>
                </a:prstGeom>
                <a:ln w="63500">
                  <a:solidFill>
                    <a:srgbClr val="00B0F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2" name="Textplatzhalter 1"/>
                <p:cNvSpPr txBox="1">
                  <a:spLocks/>
                </p:cNvSpPr>
                <p:nvPr/>
              </p:nvSpPr>
              <p:spPr>
                <a:xfrm>
                  <a:off x="8339298" y="6279817"/>
                  <a:ext cx="1163041" cy="27542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en-US" sz="1697" b="1" dirty="0">
                      <a:solidFill>
                        <a:srgbClr val="00B0F0"/>
                      </a:solidFill>
                    </a:rPr>
                    <a:t>Belt width</a:t>
                  </a:r>
                  <a:endParaRPr lang="en-US" sz="1508" b="1" i="1" dirty="0">
                    <a:solidFill>
                      <a:srgbClr val="00B0F0"/>
                    </a:solidFill>
                  </a:endParaRPr>
                </a:p>
                <a:p>
                  <a:pPr marL="0" indent="0" algn="ctr">
                    <a:lnSpc>
                      <a:spcPct val="100000"/>
                    </a:lnSpc>
                    <a:spcAft>
                      <a:spcPts val="0"/>
                    </a:spcAft>
                    <a:buNone/>
                    <a:defRPr/>
                  </a:pPr>
                  <a:endParaRPr lang="en-US" sz="1697" dirty="0">
                    <a:solidFill>
                      <a:srgbClr val="00B0F0"/>
                    </a:solidFill>
                  </a:endParaRPr>
                </a:p>
                <a:p>
                  <a:pPr algn="ctr">
                    <a:lnSpc>
                      <a:spcPct val="100000"/>
                    </a:lnSpc>
                    <a:spcAft>
                      <a:spcPts val="0"/>
                    </a:spcAft>
                    <a:defRPr/>
                  </a:pPr>
                  <a:endParaRPr lang="de-DE" sz="1697" dirty="0">
                    <a:solidFill>
                      <a:srgbClr val="00B0F0"/>
                    </a:solidFill>
                  </a:endParaRPr>
                </a:p>
              </p:txBody>
            </p:sp>
          </p:grpSp>
          <p:grpSp>
            <p:nvGrpSpPr>
              <p:cNvPr id="151" name="Gruppieren 150"/>
              <p:cNvGrpSpPr/>
              <p:nvPr/>
            </p:nvGrpSpPr>
            <p:grpSpPr>
              <a:xfrm>
                <a:off x="8038308" y="3256219"/>
                <a:ext cx="2319877" cy="1739577"/>
                <a:chOff x="8038308" y="3256219"/>
                <a:chExt cx="2319877" cy="1739577"/>
              </a:xfrm>
            </p:grpSpPr>
            <p:sp>
              <p:nvSpPr>
                <p:cNvPr id="156" name="Rechteck 16"/>
                <p:cNvSpPr/>
                <p:nvPr/>
              </p:nvSpPr>
              <p:spPr>
                <a:xfrm rot="17349002">
                  <a:off x="8388013" y="3618691"/>
                  <a:ext cx="1272399" cy="1481811"/>
                </a:xfrm>
                <a:custGeom>
                  <a:avLst/>
                  <a:gdLst>
                    <a:gd name="connsiteX0" fmla="*/ 0 w 1595809"/>
                    <a:gd name="connsiteY0" fmla="*/ 0 h 1944216"/>
                    <a:gd name="connsiteX1" fmla="*/ 1595809 w 1595809"/>
                    <a:gd name="connsiteY1" fmla="*/ 0 h 1944216"/>
                    <a:gd name="connsiteX2" fmla="*/ 1595809 w 1595809"/>
                    <a:gd name="connsiteY2" fmla="*/ 1944216 h 1944216"/>
                    <a:gd name="connsiteX3" fmla="*/ 0 w 1595809"/>
                    <a:gd name="connsiteY3" fmla="*/ 1944216 h 1944216"/>
                    <a:gd name="connsiteX4" fmla="*/ 0 w 1595809"/>
                    <a:gd name="connsiteY4" fmla="*/ 0 h 1944216"/>
                    <a:gd name="connsiteX0" fmla="*/ 0 w 1595809"/>
                    <a:gd name="connsiteY0" fmla="*/ 1944216 h 2035656"/>
                    <a:gd name="connsiteX1" fmla="*/ 0 w 1595809"/>
                    <a:gd name="connsiteY1" fmla="*/ 0 h 2035656"/>
                    <a:gd name="connsiteX2" fmla="*/ 1595809 w 1595809"/>
                    <a:gd name="connsiteY2" fmla="*/ 0 h 2035656"/>
                    <a:gd name="connsiteX3" fmla="*/ 1595809 w 1595809"/>
                    <a:gd name="connsiteY3" fmla="*/ 1944216 h 2035656"/>
                    <a:gd name="connsiteX4" fmla="*/ 91440 w 1595809"/>
                    <a:gd name="connsiteY4" fmla="*/ 2035656 h 2035656"/>
                    <a:gd name="connsiteX0" fmla="*/ 0 w 1595809"/>
                    <a:gd name="connsiteY0" fmla="*/ 1944216 h 1958977"/>
                    <a:gd name="connsiteX1" fmla="*/ 0 w 1595809"/>
                    <a:gd name="connsiteY1" fmla="*/ 0 h 1958977"/>
                    <a:gd name="connsiteX2" fmla="*/ 1595809 w 1595809"/>
                    <a:gd name="connsiteY2" fmla="*/ 0 h 1958977"/>
                    <a:gd name="connsiteX3" fmla="*/ 1595809 w 1595809"/>
                    <a:gd name="connsiteY3" fmla="*/ 1944216 h 1958977"/>
                    <a:gd name="connsiteX4" fmla="*/ 348139 w 1595809"/>
                    <a:gd name="connsiteY4" fmla="*/ 1958977 h 1958977"/>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48139 w 1595809"/>
                    <a:gd name="connsiteY4" fmla="*/ 1958977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10764 w 1595809"/>
                    <a:gd name="connsiteY4" fmla="*/ 1966372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460216 w 1595809"/>
                    <a:gd name="connsiteY4" fmla="*/ 1961077 h 1969804"/>
                    <a:gd name="connsiteX0" fmla="*/ 360497 w 1595809"/>
                    <a:gd name="connsiteY0" fmla="*/ 1958662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0001"/>
                    <a:gd name="connsiteX1" fmla="*/ 0 w 1595809"/>
                    <a:gd name="connsiteY1" fmla="*/ 0 h 1960001"/>
                    <a:gd name="connsiteX2" fmla="*/ 1595809 w 1595809"/>
                    <a:gd name="connsiteY2" fmla="*/ 0 h 1960001"/>
                    <a:gd name="connsiteX3" fmla="*/ 1595809 w 1595809"/>
                    <a:gd name="connsiteY3" fmla="*/ 1944216 h 1960001"/>
                    <a:gd name="connsiteX4" fmla="*/ 392036 w 1595809"/>
                    <a:gd name="connsiteY4" fmla="*/ 1960001 h 1960001"/>
                    <a:gd name="connsiteX0" fmla="*/ 387604 w 1595809"/>
                    <a:gd name="connsiteY0" fmla="*/ 1948443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73091"/>
                    <a:gd name="connsiteX1" fmla="*/ 0 w 1595809"/>
                    <a:gd name="connsiteY1" fmla="*/ 0 h 1973091"/>
                    <a:gd name="connsiteX2" fmla="*/ 1595809 w 1595809"/>
                    <a:gd name="connsiteY2" fmla="*/ 0 h 1973091"/>
                    <a:gd name="connsiteX3" fmla="*/ 1595809 w 1595809"/>
                    <a:gd name="connsiteY3" fmla="*/ 1944216 h 1973091"/>
                    <a:gd name="connsiteX4" fmla="*/ 399481 w 1595809"/>
                    <a:gd name="connsiteY4" fmla="*/ 1973091 h 1973091"/>
                    <a:gd name="connsiteX0" fmla="*/ 391301 w 1595809"/>
                    <a:gd name="connsiteY0" fmla="*/ 1967131 h 1973040"/>
                    <a:gd name="connsiteX1" fmla="*/ 0 w 1595809"/>
                    <a:gd name="connsiteY1" fmla="*/ 0 h 1973040"/>
                    <a:gd name="connsiteX2" fmla="*/ 1595809 w 1595809"/>
                    <a:gd name="connsiteY2" fmla="*/ 0 h 1973040"/>
                    <a:gd name="connsiteX3" fmla="*/ 1595809 w 1595809"/>
                    <a:gd name="connsiteY3" fmla="*/ 1944216 h 1973040"/>
                    <a:gd name="connsiteX4" fmla="*/ 375197 w 1595809"/>
                    <a:gd name="connsiteY4" fmla="*/ 1973040 h 1973040"/>
                    <a:gd name="connsiteX0" fmla="*/ 391301 w 1595809"/>
                    <a:gd name="connsiteY0" fmla="*/ 1967131 h 1973964"/>
                    <a:gd name="connsiteX1" fmla="*/ 0 w 1595809"/>
                    <a:gd name="connsiteY1" fmla="*/ 0 h 1973964"/>
                    <a:gd name="connsiteX2" fmla="*/ 1595809 w 1595809"/>
                    <a:gd name="connsiteY2" fmla="*/ 0 h 1973964"/>
                    <a:gd name="connsiteX3" fmla="*/ 1595809 w 1595809"/>
                    <a:gd name="connsiteY3" fmla="*/ 1944216 h 1973964"/>
                    <a:gd name="connsiteX4" fmla="*/ 370524 w 1595809"/>
                    <a:gd name="connsiteY4" fmla="*/ 1973964 h 1973964"/>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70524 w 1595809"/>
                    <a:gd name="connsiteY4" fmla="*/ 1973964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67800 w 1595809"/>
                    <a:gd name="connsiteY4" fmla="*/ 1933580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50910 w 1595809"/>
                    <a:gd name="connsiteY4" fmla="*/ 1972939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642318 w 1595809"/>
                    <a:gd name="connsiteY4" fmla="*/ 1973576 h 1975956"/>
                    <a:gd name="connsiteX0" fmla="*/ 476320 w 1595809"/>
                    <a:gd name="connsiteY0" fmla="*/ 1954513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22414 w 1595809"/>
                    <a:gd name="connsiteY0" fmla="*/ 1954179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5537"/>
                    <a:gd name="connsiteX1" fmla="*/ 0 w 1595809"/>
                    <a:gd name="connsiteY1" fmla="*/ 0 h 1965537"/>
                    <a:gd name="connsiteX2" fmla="*/ 1595809 w 1595809"/>
                    <a:gd name="connsiteY2" fmla="*/ 0 h 1965537"/>
                    <a:gd name="connsiteX3" fmla="*/ 1595809 w 1595809"/>
                    <a:gd name="connsiteY3" fmla="*/ 1944216 h 1965537"/>
                    <a:gd name="connsiteX4" fmla="*/ 649755 w 1595809"/>
                    <a:gd name="connsiteY4" fmla="*/ 1965537 h 1965537"/>
                    <a:gd name="connsiteX0" fmla="*/ 646470 w 1595809"/>
                    <a:gd name="connsiteY0" fmla="*/ 1950686 h 1964087"/>
                    <a:gd name="connsiteX1" fmla="*/ 0 w 1595809"/>
                    <a:gd name="connsiteY1" fmla="*/ 0 h 1964087"/>
                    <a:gd name="connsiteX2" fmla="*/ 1595809 w 1595809"/>
                    <a:gd name="connsiteY2" fmla="*/ 0 h 1964087"/>
                    <a:gd name="connsiteX3" fmla="*/ 1595809 w 1595809"/>
                    <a:gd name="connsiteY3" fmla="*/ 1944216 h 1964087"/>
                    <a:gd name="connsiteX4" fmla="*/ 639194 w 1595809"/>
                    <a:gd name="connsiteY4" fmla="*/ 1964087 h 1964087"/>
                    <a:gd name="connsiteX0" fmla="*/ 646470 w 1595809"/>
                    <a:gd name="connsiteY0" fmla="*/ 1950686 h 1956246"/>
                    <a:gd name="connsiteX1" fmla="*/ 0 w 1595809"/>
                    <a:gd name="connsiteY1" fmla="*/ 0 h 1956246"/>
                    <a:gd name="connsiteX2" fmla="*/ 1595809 w 1595809"/>
                    <a:gd name="connsiteY2" fmla="*/ 0 h 1956246"/>
                    <a:gd name="connsiteX3" fmla="*/ 1595809 w 1595809"/>
                    <a:gd name="connsiteY3" fmla="*/ 1944216 h 1956246"/>
                    <a:gd name="connsiteX4" fmla="*/ 631570 w 1595809"/>
                    <a:gd name="connsiteY4" fmla="*/ 1956246 h 195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809" h="1956246">
                      <a:moveTo>
                        <a:pt x="646470" y="1950686"/>
                      </a:moveTo>
                      <a:lnTo>
                        <a:pt x="0" y="0"/>
                      </a:lnTo>
                      <a:lnTo>
                        <a:pt x="1595809" y="0"/>
                      </a:lnTo>
                      <a:lnTo>
                        <a:pt x="1595809" y="1944216"/>
                      </a:lnTo>
                      <a:lnTo>
                        <a:pt x="631570" y="1956246"/>
                      </a:lnTo>
                    </a:path>
                  </a:pathLst>
                </a:custGeom>
                <a:pattFill prst="pct20">
                  <a:fgClr>
                    <a:srgbClr val="000000"/>
                  </a:fgClr>
                  <a:bgClr>
                    <a:schemeClr val="bg1"/>
                  </a:bgClr>
                </a:pattFill>
                <a:ln w="635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7" name="Rechteck 16"/>
                <p:cNvSpPr/>
                <p:nvPr/>
              </p:nvSpPr>
              <p:spPr>
                <a:xfrm rot="15050998" flipV="1">
                  <a:off x="8143014" y="3618691"/>
                  <a:ext cx="1272399" cy="1481811"/>
                </a:xfrm>
                <a:custGeom>
                  <a:avLst/>
                  <a:gdLst>
                    <a:gd name="connsiteX0" fmla="*/ 0 w 1595809"/>
                    <a:gd name="connsiteY0" fmla="*/ 0 h 1944216"/>
                    <a:gd name="connsiteX1" fmla="*/ 1595809 w 1595809"/>
                    <a:gd name="connsiteY1" fmla="*/ 0 h 1944216"/>
                    <a:gd name="connsiteX2" fmla="*/ 1595809 w 1595809"/>
                    <a:gd name="connsiteY2" fmla="*/ 1944216 h 1944216"/>
                    <a:gd name="connsiteX3" fmla="*/ 0 w 1595809"/>
                    <a:gd name="connsiteY3" fmla="*/ 1944216 h 1944216"/>
                    <a:gd name="connsiteX4" fmla="*/ 0 w 1595809"/>
                    <a:gd name="connsiteY4" fmla="*/ 0 h 1944216"/>
                    <a:gd name="connsiteX0" fmla="*/ 0 w 1595809"/>
                    <a:gd name="connsiteY0" fmla="*/ 1944216 h 2035656"/>
                    <a:gd name="connsiteX1" fmla="*/ 0 w 1595809"/>
                    <a:gd name="connsiteY1" fmla="*/ 0 h 2035656"/>
                    <a:gd name="connsiteX2" fmla="*/ 1595809 w 1595809"/>
                    <a:gd name="connsiteY2" fmla="*/ 0 h 2035656"/>
                    <a:gd name="connsiteX3" fmla="*/ 1595809 w 1595809"/>
                    <a:gd name="connsiteY3" fmla="*/ 1944216 h 2035656"/>
                    <a:gd name="connsiteX4" fmla="*/ 91440 w 1595809"/>
                    <a:gd name="connsiteY4" fmla="*/ 2035656 h 2035656"/>
                    <a:gd name="connsiteX0" fmla="*/ 0 w 1595809"/>
                    <a:gd name="connsiteY0" fmla="*/ 1944216 h 1958977"/>
                    <a:gd name="connsiteX1" fmla="*/ 0 w 1595809"/>
                    <a:gd name="connsiteY1" fmla="*/ 0 h 1958977"/>
                    <a:gd name="connsiteX2" fmla="*/ 1595809 w 1595809"/>
                    <a:gd name="connsiteY2" fmla="*/ 0 h 1958977"/>
                    <a:gd name="connsiteX3" fmla="*/ 1595809 w 1595809"/>
                    <a:gd name="connsiteY3" fmla="*/ 1944216 h 1958977"/>
                    <a:gd name="connsiteX4" fmla="*/ 348139 w 1595809"/>
                    <a:gd name="connsiteY4" fmla="*/ 1958977 h 1958977"/>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48139 w 1595809"/>
                    <a:gd name="connsiteY4" fmla="*/ 1958977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10764 w 1595809"/>
                    <a:gd name="connsiteY4" fmla="*/ 1966372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460216 w 1595809"/>
                    <a:gd name="connsiteY4" fmla="*/ 1961077 h 1969804"/>
                    <a:gd name="connsiteX0" fmla="*/ 360497 w 1595809"/>
                    <a:gd name="connsiteY0" fmla="*/ 1958662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0001"/>
                    <a:gd name="connsiteX1" fmla="*/ 0 w 1595809"/>
                    <a:gd name="connsiteY1" fmla="*/ 0 h 1960001"/>
                    <a:gd name="connsiteX2" fmla="*/ 1595809 w 1595809"/>
                    <a:gd name="connsiteY2" fmla="*/ 0 h 1960001"/>
                    <a:gd name="connsiteX3" fmla="*/ 1595809 w 1595809"/>
                    <a:gd name="connsiteY3" fmla="*/ 1944216 h 1960001"/>
                    <a:gd name="connsiteX4" fmla="*/ 392036 w 1595809"/>
                    <a:gd name="connsiteY4" fmla="*/ 1960001 h 1960001"/>
                    <a:gd name="connsiteX0" fmla="*/ 387604 w 1595809"/>
                    <a:gd name="connsiteY0" fmla="*/ 1948443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73091"/>
                    <a:gd name="connsiteX1" fmla="*/ 0 w 1595809"/>
                    <a:gd name="connsiteY1" fmla="*/ 0 h 1973091"/>
                    <a:gd name="connsiteX2" fmla="*/ 1595809 w 1595809"/>
                    <a:gd name="connsiteY2" fmla="*/ 0 h 1973091"/>
                    <a:gd name="connsiteX3" fmla="*/ 1595809 w 1595809"/>
                    <a:gd name="connsiteY3" fmla="*/ 1944216 h 1973091"/>
                    <a:gd name="connsiteX4" fmla="*/ 399481 w 1595809"/>
                    <a:gd name="connsiteY4" fmla="*/ 1973091 h 1973091"/>
                    <a:gd name="connsiteX0" fmla="*/ 391301 w 1595809"/>
                    <a:gd name="connsiteY0" fmla="*/ 1967131 h 1973040"/>
                    <a:gd name="connsiteX1" fmla="*/ 0 w 1595809"/>
                    <a:gd name="connsiteY1" fmla="*/ 0 h 1973040"/>
                    <a:gd name="connsiteX2" fmla="*/ 1595809 w 1595809"/>
                    <a:gd name="connsiteY2" fmla="*/ 0 h 1973040"/>
                    <a:gd name="connsiteX3" fmla="*/ 1595809 w 1595809"/>
                    <a:gd name="connsiteY3" fmla="*/ 1944216 h 1973040"/>
                    <a:gd name="connsiteX4" fmla="*/ 375197 w 1595809"/>
                    <a:gd name="connsiteY4" fmla="*/ 1973040 h 1973040"/>
                    <a:gd name="connsiteX0" fmla="*/ 391301 w 1595809"/>
                    <a:gd name="connsiteY0" fmla="*/ 1967131 h 1973964"/>
                    <a:gd name="connsiteX1" fmla="*/ 0 w 1595809"/>
                    <a:gd name="connsiteY1" fmla="*/ 0 h 1973964"/>
                    <a:gd name="connsiteX2" fmla="*/ 1595809 w 1595809"/>
                    <a:gd name="connsiteY2" fmla="*/ 0 h 1973964"/>
                    <a:gd name="connsiteX3" fmla="*/ 1595809 w 1595809"/>
                    <a:gd name="connsiteY3" fmla="*/ 1944216 h 1973964"/>
                    <a:gd name="connsiteX4" fmla="*/ 370524 w 1595809"/>
                    <a:gd name="connsiteY4" fmla="*/ 1973964 h 1973964"/>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70524 w 1595809"/>
                    <a:gd name="connsiteY4" fmla="*/ 1973964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67800 w 1595809"/>
                    <a:gd name="connsiteY4" fmla="*/ 1933580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50910 w 1595809"/>
                    <a:gd name="connsiteY4" fmla="*/ 1972939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642318 w 1595809"/>
                    <a:gd name="connsiteY4" fmla="*/ 1973576 h 1975956"/>
                    <a:gd name="connsiteX0" fmla="*/ 476320 w 1595809"/>
                    <a:gd name="connsiteY0" fmla="*/ 1954513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22414 w 1595809"/>
                    <a:gd name="connsiteY0" fmla="*/ 1954179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5537"/>
                    <a:gd name="connsiteX1" fmla="*/ 0 w 1595809"/>
                    <a:gd name="connsiteY1" fmla="*/ 0 h 1965537"/>
                    <a:gd name="connsiteX2" fmla="*/ 1595809 w 1595809"/>
                    <a:gd name="connsiteY2" fmla="*/ 0 h 1965537"/>
                    <a:gd name="connsiteX3" fmla="*/ 1595809 w 1595809"/>
                    <a:gd name="connsiteY3" fmla="*/ 1944216 h 1965537"/>
                    <a:gd name="connsiteX4" fmla="*/ 649755 w 1595809"/>
                    <a:gd name="connsiteY4" fmla="*/ 1965537 h 1965537"/>
                    <a:gd name="connsiteX0" fmla="*/ 646470 w 1595809"/>
                    <a:gd name="connsiteY0" fmla="*/ 1950686 h 1964087"/>
                    <a:gd name="connsiteX1" fmla="*/ 0 w 1595809"/>
                    <a:gd name="connsiteY1" fmla="*/ 0 h 1964087"/>
                    <a:gd name="connsiteX2" fmla="*/ 1595809 w 1595809"/>
                    <a:gd name="connsiteY2" fmla="*/ 0 h 1964087"/>
                    <a:gd name="connsiteX3" fmla="*/ 1595809 w 1595809"/>
                    <a:gd name="connsiteY3" fmla="*/ 1944216 h 1964087"/>
                    <a:gd name="connsiteX4" fmla="*/ 639194 w 1595809"/>
                    <a:gd name="connsiteY4" fmla="*/ 1964087 h 1964087"/>
                    <a:gd name="connsiteX0" fmla="*/ 646470 w 1595809"/>
                    <a:gd name="connsiteY0" fmla="*/ 1950686 h 1956246"/>
                    <a:gd name="connsiteX1" fmla="*/ 0 w 1595809"/>
                    <a:gd name="connsiteY1" fmla="*/ 0 h 1956246"/>
                    <a:gd name="connsiteX2" fmla="*/ 1595809 w 1595809"/>
                    <a:gd name="connsiteY2" fmla="*/ 0 h 1956246"/>
                    <a:gd name="connsiteX3" fmla="*/ 1595809 w 1595809"/>
                    <a:gd name="connsiteY3" fmla="*/ 1944216 h 1956246"/>
                    <a:gd name="connsiteX4" fmla="*/ 631570 w 1595809"/>
                    <a:gd name="connsiteY4" fmla="*/ 1956246 h 195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809" h="1956246">
                      <a:moveTo>
                        <a:pt x="646470" y="1950686"/>
                      </a:moveTo>
                      <a:lnTo>
                        <a:pt x="0" y="0"/>
                      </a:lnTo>
                      <a:lnTo>
                        <a:pt x="1595809" y="0"/>
                      </a:lnTo>
                      <a:lnTo>
                        <a:pt x="1595809" y="1944216"/>
                      </a:lnTo>
                      <a:lnTo>
                        <a:pt x="631570" y="1956246"/>
                      </a:lnTo>
                    </a:path>
                  </a:pathLst>
                </a:custGeom>
                <a:pattFill prst="pct20">
                  <a:fgClr>
                    <a:srgbClr val="000000"/>
                  </a:fgClr>
                  <a:bgClr>
                    <a:schemeClr val="bg1"/>
                  </a:bgClr>
                </a:pattFill>
                <a:ln w="635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8" name="Textplatzhalter 1"/>
                <p:cNvSpPr txBox="1">
                  <a:spLocks/>
                </p:cNvSpPr>
                <p:nvPr/>
              </p:nvSpPr>
              <p:spPr>
                <a:xfrm>
                  <a:off x="9526818" y="3256219"/>
                  <a:ext cx="831367" cy="51193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defRPr/>
                  </a:pPr>
                  <a:r>
                    <a:rPr lang="en-US" sz="1697" b="1" dirty="0">
                      <a:solidFill>
                        <a:srgbClr val="000000"/>
                      </a:solidFill>
                    </a:rPr>
                    <a:t>Safety belt</a:t>
                  </a:r>
                  <a:endParaRPr lang="en-US" sz="1508" b="1" i="1" dirty="0">
                    <a:solidFill>
                      <a:srgbClr val="000000"/>
                    </a:solidFill>
                  </a:endParaRPr>
                </a:p>
                <a:p>
                  <a:pPr marL="0" indent="0">
                    <a:lnSpc>
                      <a:spcPct val="100000"/>
                    </a:lnSpc>
                    <a:spcAft>
                      <a:spcPts val="0"/>
                    </a:spcAft>
                    <a:buNone/>
                    <a:defRPr/>
                  </a:pPr>
                  <a:endParaRPr lang="en-US" sz="1697" dirty="0">
                    <a:solidFill>
                      <a:srgbClr val="000000"/>
                    </a:solidFill>
                  </a:endParaRPr>
                </a:p>
                <a:p>
                  <a:pPr>
                    <a:lnSpc>
                      <a:spcPct val="100000"/>
                    </a:lnSpc>
                    <a:spcAft>
                      <a:spcPts val="0"/>
                    </a:spcAft>
                    <a:defRPr/>
                  </a:pPr>
                  <a:endParaRPr lang="de-DE" sz="1697" dirty="0">
                    <a:solidFill>
                      <a:srgbClr val="000000"/>
                    </a:solidFill>
                  </a:endParaRPr>
                </a:p>
              </p:txBody>
            </p:sp>
          </p:grpSp>
          <p:sp>
            <p:nvSpPr>
              <p:cNvPr id="153" name="Textplatzhalter 1"/>
              <p:cNvSpPr txBox="1">
                <a:spLocks/>
              </p:cNvSpPr>
              <p:nvPr/>
            </p:nvSpPr>
            <p:spPr>
              <a:xfrm>
                <a:off x="8339298" y="5573209"/>
                <a:ext cx="1163042" cy="27542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en-US" sz="1697" b="1" dirty="0">
                    <a:solidFill>
                      <a:srgbClr val="FF0000"/>
                    </a:solidFill>
                  </a:rPr>
                  <a:t>Slot plate</a:t>
                </a:r>
                <a:endParaRPr lang="en-US" sz="1508" b="1" i="1" dirty="0">
                  <a:solidFill>
                    <a:srgbClr val="FF0000"/>
                  </a:solidFill>
                </a:endParaRPr>
              </a:p>
              <a:p>
                <a:pPr marL="0" indent="0" algn="ctr">
                  <a:lnSpc>
                    <a:spcPct val="100000"/>
                  </a:lnSpc>
                  <a:spcAft>
                    <a:spcPts val="0"/>
                  </a:spcAft>
                  <a:buNone/>
                  <a:defRPr/>
                </a:pPr>
                <a:endParaRPr lang="en-US" sz="1697" dirty="0">
                  <a:solidFill>
                    <a:srgbClr val="FF0000"/>
                  </a:solidFill>
                </a:endParaRPr>
              </a:p>
              <a:p>
                <a:pPr algn="ctr">
                  <a:lnSpc>
                    <a:spcPct val="100000"/>
                  </a:lnSpc>
                  <a:spcAft>
                    <a:spcPts val="0"/>
                  </a:spcAft>
                  <a:defRPr/>
                </a:pPr>
                <a:endParaRPr lang="de-DE" sz="1697" dirty="0">
                  <a:solidFill>
                    <a:srgbClr val="FF0000"/>
                  </a:solidFill>
                </a:endParaRPr>
              </a:p>
            </p:txBody>
          </p:sp>
        </p:grpSp>
      </p:grpSp>
    </p:spTree>
    <p:extLst>
      <p:ext uri="{BB962C8B-B14F-4D97-AF65-F5344CB8AC3E}">
        <p14:creationId xmlns:p14="http://schemas.microsoft.com/office/powerpoint/2010/main" val="181959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68" y="160992"/>
            <a:ext cx="8008696" cy="783256"/>
          </a:xfrm>
        </p:spPr>
        <p:txBody>
          <a:bodyPr anchor="ctr">
            <a:noAutofit/>
          </a:bodyPr>
          <a:lstStyle/>
          <a:p>
            <a:r>
              <a:rPr lang="en-US" sz="2400" b="1" dirty="0"/>
              <a:t>Proposal to amend GRSP/2018/6</a:t>
            </a:r>
            <a:endParaRPr lang="de-DE" sz="2400" b="1" dirty="0"/>
          </a:p>
        </p:txBody>
      </p:sp>
      <p:sp>
        <p:nvSpPr>
          <p:cNvPr id="1031" name="Rectangle 51"/>
          <p:cNvSpPr>
            <a:spLocks noChangeArrowheads="1"/>
          </p:cNvSpPr>
          <p:nvPr/>
        </p:nvSpPr>
        <p:spPr bwMode="auto">
          <a:xfrm>
            <a:off x="1611315" y="12410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2" name="Rectangle 52"/>
          <p:cNvSpPr>
            <a:spLocks noChangeArrowheads="1"/>
          </p:cNvSpPr>
          <p:nvPr/>
        </p:nvSpPr>
        <p:spPr bwMode="auto">
          <a:xfrm>
            <a:off x="1611315" y="1467966"/>
            <a:ext cx="13856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altLang="de-DE" sz="1350"/>
              <a:t/>
            </a:r>
            <a:br>
              <a:rPr lang="de-DE" altLang="de-DE" sz="1350"/>
            </a:br>
            <a:endParaRPr lang="en-GB" altLang="de-DE" sz="900">
              <a:ea typeface="Times New Roman" panose="02020603050405020304" pitchFamily="18" charset="0"/>
            </a:endParaRPr>
          </a:p>
          <a:p>
            <a:endParaRPr lang="en-GB" altLang="de-DE" sz="1350"/>
          </a:p>
        </p:txBody>
      </p:sp>
      <p:sp>
        <p:nvSpPr>
          <p:cNvPr id="1033" name="Rectangle 53"/>
          <p:cNvSpPr>
            <a:spLocks noChangeArrowheads="1"/>
          </p:cNvSpPr>
          <p:nvPr/>
        </p:nvSpPr>
        <p:spPr bwMode="auto">
          <a:xfrm>
            <a:off x="1611315" y="172076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de-DE" altLang="de-DE" sz="450">
              <a:latin typeface="Arial" panose="020B0604020202020204" pitchFamily="34" charset="0"/>
            </a:endParaRPr>
          </a:p>
          <a:p>
            <a:pPr eaLnBrk="0" fontAlgn="base" hangingPunct="0">
              <a:spcBef>
                <a:spcPct val="0"/>
              </a:spcBef>
              <a:spcAft>
                <a:spcPct val="0"/>
              </a:spcAft>
            </a:pPr>
            <a:endParaRPr lang="de-DE" altLang="de-DE" sz="1350">
              <a:latin typeface="Arial" panose="020B0604020202020204" pitchFamily="34" charset="0"/>
            </a:endParaRPr>
          </a:p>
        </p:txBody>
      </p:sp>
      <p:sp>
        <p:nvSpPr>
          <p:cNvPr id="1034" name="Rectangle 54"/>
          <p:cNvSpPr>
            <a:spLocks noChangeArrowheads="1"/>
          </p:cNvSpPr>
          <p:nvPr/>
        </p:nvSpPr>
        <p:spPr bwMode="auto">
          <a:xfrm>
            <a:off x="1611315" y="17553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5" name="Rectangle 55"/>
          <p:cNvSpPr>
            <a:spLocks noChangeArrowheads="1"/>
          </p:cNvSpPr>
          <p:nvPr/>
        </p:nvSpPr>
        <p:spPr bwMode="auto">
          <a:xfrm>
            <a:off x="1611315" y="324843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1036" name="Rectangle 56"/>
          <p:cNvSpPr>
            <a:spLocks noChangeArrowheads="1"/>
          </p:cNvSpPr>
          <p:nvPr/>
        </p:nvSpPr>
        <p:spPr bwMode="auto">
          <a:xfrm>
            <a:off x="1611315" y="34198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e-DE" sz="1350"/>
          </a:p>
        </p:txBody>
      </p:sp>
      <p:sp>
        <p:nvSpPr>
          <p:cNvPr id="73" name="Textplatzhalter 1"/>
          <p:cNvSpPr txBox="1">
            <a:spLocks/>
          </p:cNvSpPr>
          <p:nvPr/>
        </p:nvSpPr>
        <p:spPr>
          <a:xfrm>
            <a:off x="298384" y="828059"/>
            <a:ext cx="6796449" cy="3646162"/>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defTabSz="338245">
              <a:lnSpc>
                <a:spcPct val="100000"/>
              </a:lnSpc>
              <a:spcAft>
                <a:spcPts val="0"/>
              </a:spcAft>
              <a:buNone/>
              <a:tabLst>
                <a:tab pos="746680" algn="l"/>
              </a:tabLst>
              <a:defRPr/>
            </a:pPr>
            <a:r>
              <a:rPr lang="en-US" sz="1700" b="1" dirty="0"/>
              <a:t>Proposal to amend  6.2.12.:	</a:t>
            </a:r>
          </a:p>
          <a:p>
            <a:pPr marL="0" indent="0" defTabSz="338245">
              <a:lnSpc>
                <a:spcPct val="100000"/>
              </a:lnSpc>
              <a:spcAft>
                <a:spcPts val="0"/>
              </a:spcAft>
              <a:buNone/>
              <a:tabLst>
                <a:tab pos="746680" algn="l"/>
              </a:tabLst>
              <a:defRPr/>
            </a:pPr>
            <a:r>
              <a:rPr lang="en-US" sz="1700" dirty="0"/>
              <a:t>In the case of </a:t>
            </a:r>
            <a:r>
              <a:rPr lang="en-US" sz="1700" strike="sngStrike" dirty="0"/>
              <a:t>non-integral child restraint systems</a:t>
            </a:r>
            <a:r>
              <a:rPr lang="en-US" sz="1700" dirty="0"/>
              <a:t> booster seats and booster cushions, the ease with which the straps and tongue of an adult belt pass through the fixture points shall be examined.</a:t>
            </a:r>
          </a:p>
          <a:p>
            <a:pPr marL="0" indent="0" defTabSz="338245">
              <a:lnSpc>
                <a:spcPct val="100000"/>
              </a:lnSpc>
              <a:spcBef>
                <a:spcPts val="283"/>
              </a:spcBef>
              <a:spcAft>
                <a:spcPts val="0"/>
              </a:spcAft>
              <a:buNone/>
              <a:tabLst>
                <a:tab pos="746680" algn="l"/>
              </a:tabLst>
              <a:defRPr/>
            </a:pPr>
            <a:r>
              <a:rPr lang="en-US" sz="1700" dirty="0"/>
              <a:t>The simulated buckle, when installed on the bench, prior to all dynamic tests, shall not:</a:t>
            </a:r>
          </a:p>
          <a:p>
            <a:pPr marL="0" indent="0" defTabSz="338245">
              <a:lnSpc>
                <a:spcPct val="100000"/>
              </a:lnSpc>
              <a:spcBef>
                <a:spcPts val="567"/>
              </a:spcBef>
              <a:spcAft>
                <a:spcPts val="0"/>
              </a:spcAft>
              <a:buNone/>
              <a:tabLst>
                <a:tab pos="746680" algn="l"/>
              </a:tabLst>
              <a:defRPr/>
            </a:pPr>
            <a:r>
              <a:rPr lang="en-US" sz="1700" dirty="0"/>
              <a:t>(a) pass through the fixture points or belt guides of non-integral child restraint systems, or</a:t>
            </a:r>
          </a:p>
          <a:p>
            <a:pPr marL="0" indent="0" defTabSz="338245">
              <a:lnSpc>
                <a:spcPct val="100000"/>
              </a:lnSpc>
              <a:spcBef>
                <a:spcPts val="567"/>
              </a:spcBef>
              <a:spcAft>
                <a:spcPts val="0"/>
              </a:spcAft>
              <a:buNone/>
              <a:tabLst>
                <a:tab pos="746680" algn="l"/>
              </a:tabLst>
              <a:defRPr/>
            </a:pPr>
            <a:r>
              <a:rPr lang="en-US" sz="1700" strike="sngStrike" dirty="0"/>
              <a:t>(b) permit a lie of the belt that leads to any contact narrower than 38 mm between the adult belt or simulated buckle and the child,</a:t>
            </a:r>
            <a:r>
              <a:rPr lang="en-US" sz="1700" dirty="0"/>
              <a:t> </a:t>
            </a:r>
          </a:p>
          <a:p>
            <a:pPr marL="0" indent="0" defTabSz="338245">
              <a:lnSpc>
                <a:spcPct val="100000"/>
              </a:lnSpc>
              <a:spcBef>
                <a:spcPts val="567"/>
              </a:spcBef>
              <a:spcAft>
                <a:spcPts val="0"/>
              </a:spcAft>
              <a:buNone/>
              <a:tabLst>
                <a:tab pos="746680" algn="l"/>
              </a:tabLst>
              <a:defRPr/>
            </a:pPr>
            <a:r>
              <a:rPr lang="en-US" sz="1700" b="1" dirty="0"/>
              <a:t>(b) permit a lie of the lap belt within the slot plate that has a width narrower than 38 mm as described in Figure 1</a:t>
            </a:r>
            <a:endParaRPr lang="en-US" sz="1700" dirty="0"/>
          </a:p>
        </p:txBody>
      </p:sp>
      <p:grpSp>
        <p:nvGrpSpPr>
          <p:cNvPr id="3" name="Gruppieren 2"/>
          <p:cNvGrpSpPr/>
          <p:nvPr/>
        </p:nvGrpSpPr>
        <p:grpSpPr>
          <a:xfrm>
            <a:off x="7218017" y="1108861"/>
            <a:ext cx="2685902" cy="3358428"/>
            <a:chOff x="7218017" y="1108861"/>
            <a:chExt cx="2685902" cy="3358428"/>
          </a:xfrm>
        </p:grpSpPr>
        <p:sp>
          <p:nvSpPr>
            <p:cNvPr id="95" name="Textplatzhalter 1"/>
            <p:cNvSpPr txBox="1">
              <a:spLocks/>
            </p:cNvSpPr>
            <p:nvPr/>
          </p:nvSpPr>
          <p:spPr>
            <a:xfrm>
              <a:off x="7218017" y="1108861"/>
              <a:ext cx="2685902" cy="247960"/>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pPr>
              <a:r>
                <a:rPr lang="en-US" sz="1400" dirty="0"/>
                <a:t>Figure 1 - Suggested measurement</a:t>
              </a:r>
              <a:endParaRPr lang="de-DE" sz="1600" dirty="0"/>
            </a:p>
          </p:txBody>
        </p:sp>
        <p:grpSp>
          <p:nvGrpSpPr>
            <p:cNvPr id="96" name="Gruppieren 95"/>
            <p:cNvGrpSpPr/>
            <p:nvPr/>
          </p:nvGrpSpPr>
          <p:grpSpPr>
            <a:xfrm>
              <a:off x="7282862" y="1356821"/>
              <a:ext cx="2548228" cy="3110468"/>
              <a:chOff x="7655482" y="3256219"/>
              <a:chExt cx="2702703" cy="3299026"/>
            </a:xfrm>
          </p:grpSpPr>
          <p:grpSp>
            <p:nvGrpSpPr>
              <p:cNvPr id="97" name="Gruppieren 96"/>
              <p:cNvGrpSpPr/>
              <p:nvPr/>
            </p:nvGrpSpPr>
            <p:grpSpPr>
              <a:xfrm>
                <a:off x="7655482" y="4115153"/>
                <a:ext cx="2530676" cy="1840491"/>
                <a:chOff x="7655482" y="4115153"/>
                <a:chExt cx="2530676" cy="1840491"/>
              </a:xfrm>
            </p:grpSpPr>
            <p:sp>
              <p:nvSpPr>
                <p:cNvPr id="170" name="Abgerundetes Rechteck 169"/>
                <p:cNvSpPr/>
                <p:nvPr/>
              </p:nvSpPr>
              <p:spPr>
                <a:xfrm rot="16200000">
                  <a:off x="8792414" y="4495172"/>
                  <a:ext cx="184881" cy="1725461"/>
                </a:xfrm>
                <a:prstGeom prst="roundRect">
                  <a:avLst/>
                </a:prstGeom>
                <a:noFill/>
                <a:ln w="63500">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1" name="Abgerundetes Rechteck 170"/>
                <p:cNvSpPr/>
                <p:nvPr/>
              </p:nvSpPr>
              <p:spPr>
                <a:xfrm rot="16200000">
                  <a:off x="8801746" y="3858711"/>
                  <a:ext cx="184881" cy="1725461"/>
                </a:xfrm>
                <a:prstGeom prst="roundRect">
                  <a:avLst/>
                </a:prstGeom>
                <a:noFill/>
                <a:ln w="63500">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2" name="Abgerundetes Rechteck 171"/>
                <p:cNvSpPr/>
                <p:nvPr/>
              </p:nvSpPr>
              <p:spPr>
                <a:xfrm rot="16200000">
                  <a:off x="8000574" y="3770061"/>
                  <a:ext cx="1840491" cy="2530676"/>
                </a:xfrm>
                <a:prstGeom prst="roundRect">
                  <a:avLst/>
                </a:prstGeom>
                <a:noFill/>
                <a:ln w="63500">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98" name="Gruppieren 97"/>
              <p:cNvGrpSpPr/>
              <p:nvPr/>
            </p:nvGrpSpPr>
            <p:grpSpPr>
              <a:xfrm>
                <a:off x="8115604" y="4691282"/>
                <a:ext cx="1572217" cy="1863963"/>
                <a:chOff x="8115604" y="4691282"/>
                <a:chExt cx="1572217" cy="1863963"/>
              </a:xfrm>
            </p:grpSpPr>
            <p:cxnSp>
              <p:nvCxnSpPr>
                <p:cNvPr id="166" name="Gerade Verbindung mit Pfeil 165"/>
                <p:cNvCxnSpPr/>
                <p:nvPr/>
              </p:nvCxnSpPr>
              <p:spPr>
                <a:xfrm rot="16200000" flipH="1">
                  <a:off x="8901712" y="5430117"/>
                  <a:ext cx="1" cy="1572216"/>
                </a:xfrm>
                <a:prstGeom prst="straightConnector1">
                  <a:avLst/>
                </a:prstGeom>
                <a:ln w="63500">
                  <a:solidFill>
                    <a:srgbClr val="000000"/>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Gerade Verbindung mit Pfeil 166"/>
                <p:cNvCxnSpPr/>
                <p:nvPr/>
              </p:nvCxnSpPr>
              <p:spPr>
                <a:xfrm rot="16200000">
                  <a:off x="7271734" y="5535152"/>
                  <a:ext cx="1696412" cy="8671"/>
                </a:xfrm>
                <a:prstGeom prst="straightConnector1">
                  <a:avLst/>
                </a:prstGeom>
                <a:ln w="63500">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8" name="Gerade Verbindung mit Pfeil 167"/>
                <p:cNvCxnSpPr/>
                <p:nvPr/>
              </p:nvCxnSpPr>
              <p:spPr>
                <a:xfrm rot="16200000">
                  <a:off x="8835279" y="5538271"/>
                  <a:ext cx="1696412" cy="8671"/>
                </a:xfrm>
                <a:prstGeom prst="straightConnector1">
                  <a:avLst/>
                </a:prstGeom>
                <a:ln w="63500">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9" name="Textplatzhalter 1"/>
                <p:cNvSpPr txBox="1">
                  <a:spLocks/>
                </p:cNvSpPr>
                <p:nvPr/>
              </p:nvSpPr>
              <p:spPr>
                <a:xfrm>
                  <a:off x="8339298" y="6279817"/>
                  <a:ext cx="1163041" cy="27542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en-US" sz="1697" b="1" dirty="0">
                      <a:solidFill>
                        <a:srgbClr val="000000"/>
                      </a:solidFill>
                    </a:rPr>
                    <a:t>Belt width</a:t>
                  </a:r>
                  <a:endParaRPr lang="en-US" sz="1508" b="1" i="1" dirty="0">
                    <a:solidFill>
                      <a:srgbClr val="000000"/>
                    </a:solidFill>
                  </a:endParaRPr>
                </a:p>
                <a:p>
                  <a:pPr marL="0" indent="0" algn="ctr">
                    <a:lnSpc>
                      <a:spcPct val="100000"/>
                    </a:lnSpc>
                    <a:spcAft>
                      <a:spcPts val="0"/>
                    </a:spcAft>
                    <a:buNone/>
                    <a:defRPr/>
                  </a:pPr>
                  <a:endParaRPr lang="en-US" sz="1697" dirty="0">
                    <a:solidFill>
                      <a:srgbClr val="000000"/>
                    </a:solidFill>
                  </a:endParaRPr>
                </a:p>
                <a:p>
                  <a:pPr algn="ctr">
                    <a:lnSpc>
                      <a:spcPct val="100000"/>
                    </a:lnSpc>
                    <a:spcAft>
                      <a:spcPts val="0"/>
                    </a:spcAft>
                    <a:defRPr/>
                  </a:pPr>
                  <a:endParaRPr lang="de-DE" sz="1697" dirty="0">
                    <a:solidFill>
                      <a:srgbClr val="000000"/>
                    </a:solidFill>
                  </a:endParaRPr>
                </a:p>
              </p:txBody>
            </p:sp>
          </p:grpSp>
          <p:grpSp>
            <p:nvGrpSpPr>
              <p:cNvPr id="99" name="Gruppieren 98"/>
              <p:cNvGrpSpPr/>
              <p:nvPr/>
            </p:nvGrpSpPr>
            <p:grpSpPr>
              <a:xfrm>
                <a:off x="8038308" y="3256219"/>
                <a:ext cx="2319877" cy="1739577"/>
                <a:chOff x="8038308" y="3256219"/>
                <a:chExt cx="2319877" cy="1739577"/>
              </a:xfrm>
            </p:grpSpPr>
            <p:sp>
              <p:nvSpPr>
                <p:cNvPr id="152" name="Rechteck 16"/>
                <p:cNvSpPr/>
                <p:nvPr/>
              </p:nvSpPr>
              <p:spPr>
                <a:xfrm rot="17349002">
                  <a:off x="8388013" y="3618691"/>
                  <a:ext cx="1272399" cy="1481811"/>
                </a:xfrm>
                <a:custGeom>
                  <a:avLst/>
                  <a:gdLst>
                    <a:gd name="connsiteX0" fmla="*/ 0 w 1595809"/>
                    <a:gd name="connsiteY0" fmla="*/ 0 h 1944216"/>
                    <a:gd name="connsiteX1" fmla="*/ 1595809 w 1595809"/>
                    <a:gd name="connsiteY1" fmla="*/ 0 h 1944216"/>
                    <a:gd name="connsiteX2" fmla="*/ 1595809 w 1595809"/>
                    <a:gd name="connsiteY2" fmla="*/ 1944216 h 1944216"/>
                    <a:gd name="connsiteX3" fmla="*/ 0 w 1595809"/>
                    <a:gd name="connsiteY3" fmla="*/ 1944216 h 1944216"/>
                    <a:gd name="connsiteX4" fmla="*/ 0 w 1595809"/>
                    <a:gd name="connsiteY4" fmla="*/ 0 h 1944216"/>
                    <a:gd name="connsiteX0" fmla="*/ 0 w 1595809"/>
                    <a:gd name="connsiteY0" fmla="*/ 1944216 h 2035656"/>
                    <a:gd name="connsiteX1" fmla="*/ 0 w 1595809"/>
                    <a:gd name="connsiteY1" fmla="*/ 0 h 2035656"/>
                    <a:gd name="connsiteX2" fmla="*/ 1595809 w 1595809"/>
                    <a:gd name="connsiteY2" fmla="*/ 0 h 2035656"/>
                    <a:gd name="connsiteX3" fmla="*/ 1595809 w 1595809"/>
                    <a:gd name="connsiteY3" fmla="*/ 1944216 h 2035656"/>
                    <a:gd name="connsiteX4" fmla="*/ 91440 w 1595809"/>
                    <a:gd name="connsiteY4" fmla="*/ 2035656 h 2035656"/>
                    <a:gd name="connsiteX0" fmla="*/ 0 w 1595809"/>
                    <a:gd name="connsiteY0" fmla="*/ 1944216 h 1958977"/>
                    <a:gd name="connsiteX1" fmla="*/ 0 w 1595809"/>
                    <a:gd name="connsiteY1" fmla="*/ 0 h 1958977"/>
                    <a:gd name="connsiteX2" fmla="*/ 1595809 w 1595809"/>
                    <a:gd name="connsiteY2" fmla="*/ 0 h 1958977"/>
                    <a:gd name="connsiteX3" fmla="*/ 1595809 w 1595809"/>
                    <a:gd name="connsiteY3" fmla="*/ 1944216 h 1958977"/>
                    <a:gd name="connsiteX4" fmla="*/ 348139 w 1595809"/>
                    <a:gd name="connsiteY4" fmla="*/ 1958977 h 1958977"/>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48139 w 1595809"/>
                    <a:gd name="connsiteY4" fmla="*/ 1958977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10764 w 1595809"/>
                    <a:gd name="connsiteY4" fmla="*/ 1966372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460216 w 1595809"/>
                    <a:gd name="connsiteY4" fmla="*/ 1961077 h 1969804"/>
                    <a:gd name="connsiteX0" fmla="*/ 360497 w 1595809"/>
                    <a:gd name="connsiteY0" fmla="*/ 1958662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0001"/>
                    <a:gd name="connsiteX1" fmla="*/ 0 w 1595809"/>
                    <a:gd name="connsiteY1" fmla="*/ 0 h 1960001"/>
                    <a:gd name="connsiteX2" fmla="*/ 1595809 w 1595809"/>
                    <a:gd name="connsiteY2" fmla="*/ 0 h 1960001"/>
                    <a:gd name="connsiteX3" fmla="*/ 1595809 w 1595809"/>
                    <a:gd name="connsiteY3" fmla="*/ 1944216 h 1960001"/>
                    <a:gd name="connsiteX4" fmla="*/ 392036 w 1595809"/>
                    <a:gd name="connsiteY4" fmla="*/ 1960001 h 1960001"/>
                    <a:gd name="connsiteX0" fmla="*/ 387604 w 1595809"/>
                    <a:gd name="connsiteY0" fmla="*/ 1948443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73091"/>
                    <a:gd name="connsiteX1" fmla="*/ 0 w 1595809"/>
                    <a:gd name="connsiteY1" fmla="*/ 0 h 1973091"/>
                    <a:gd name="connsiteX2" fmla="*/ 1595809 w 1595809"/>
                    <a:gd name="connsiteY2" fmla="*/ 0 h 1973091"/>
                    <a:gd name="connsiteX3" fmla="*/ 1595809 w 1595809"/>
                    <a:gd name="connsiteY3" fmla="*/ 1944216 h 1973091"/>
                    <a:gd name="connsiteX4" fmla="*/ 399481 w 1595809"/>
                    <a:gd name="connsiteY4" fmla="*/ 1973091 h 1973091"/>
                    <a:gd name="connsiteX0" fmla="*/ 391301 w 1595809"/>
                    <a:gd name="connsiteY0" fmla="*/ 1967131 h 1973040"/>
                    <a:gd name="connsiteX1" fmla="*/ 0 w 1595809"/>
                    <a:gd name="connsiteY1" fmla="*/ 0 h 1973040"/>
                    <a:gd name="connsiteX2" fmla="*/ 1595809 w 1595809"/>
                    <a:gd name="connsiteY2" fmla="*/ 0 h 1973040"/>
                    <a:gd name="connsiteX3" fmla="*/ 1595809 w 1595809"/>
                    <a:gd name="connsiteY3" fmla="*/ 1944216 h 1973040"/>
                    <a:gd name="connsiteX4" fmla="*/ 375197 w 1595809"/>
                    <a:gd name="connsiteY4" fmla="*/ 1973040 h 1973040"/>
                    <a:gd name="connsiteX0" fmla="*/ 391301 w 1595809"/>
                    <a:gd name="connsiteY0" fmla="*/ 1967131 h 1973964"/>
                    <a:gd name="connsiteX1" fmla="*/ 0 w 1595809"/>
                    <a:gd name="connsiteY1" fmla="*/ 0 h 1973964"/>
                    <a:gd name="connsiteX2" fmla="*/ 1595809 w 1595809"/>
                    <a:gd name="connsiteY2" fmla="*/ 0 h 1973964"/>
                    <a:gd name="connsiteX3" fmla="*/ 1595809 w 1595809"/>
                    <a:gd name="connsiteY3" fmla="*/ 1944216 h 1973964"/>
                    <a:gd name="connsiteX4" fmla="*/ 370524 w 1595809"/>
                    <a:gd name="connsiteY4" fmla="*/ 1973964 h 1973964"/>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70524 w 1595809"/>
                    <a:gd name="connsiteY4" fmla="*/ 1973964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67800 w 1595809"/>
                    <a:gd name="connsiteY4" fmla="*/ 1933580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50910 w 1595809"/>
                    <a:gd name="connsiteY4" fmla="*/ 1972939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642318 w 1595809"/>
                    <a:gd name="connsiteY4" fmla="*/ 1973576 h 1975956"/>
                    <a:gd name="connsiteX0" fmla="*/ 476320 w 1595809"/>
                    <a:gd name="connsiteY0" fmla="*/ 1954513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22414 w 1595809"/>
                    <a:gd name="connsiteY0" fmla="*/ 1954179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5537"/>
                    <a:gd name="connsiteX1" fmla="*/ 0 w 1595809"/>
                    <a:gd name="connsiteY1" fmla="*/ 0 h 1965537"/>
                    <a:gd name="connsiteX2" fmla="*/ 1595809 w 1595809"/>
                    <a:gd name="connsiteY2" fmla="*/ 0 h 1965537"/>
                    <a:gd name="connsiteX3" fmla="*/ 1595809 w 1595809"/>
                    <a:gd name="connsiteY3" fmla="*/ 1944216 h 1965537"/>
                    <a:gd name="connsiteX4" fmla="*/ 649755 w 1595809"/>
                    <a:gd name="connsiteY4" fmla="*/ 1965537 h 1965537"/>
                    <a:gd name="connsiteX0" fmla="*/ 646470 w 1595809"/>
                    <a:gd name="connsiteY0" fmla="*/ 1950686 h 1964087"/>
                    <a:gd name="connsiteX1" fmla="*/ 0 w 1595809"/>
                    <a:gd name="connsiteY1" fmla="*/ 0 h 1964087"/>
                    <a:gd name="connsiteX2" fmla="*/ 1595809 w 1595809"/>
                    <a:gd name="connsiteY2" fmla="*/ 0 h 1964087"/>
                    <a:gd name="connsiteX3" fmla="*/ 1595809 w 1595809"/>
                    <a:gd name="connsiteY3" fmla="*/ 1944216 h 1964087"/>
                    <a:gd name="connsiteX4" fmla="*/ 639194 w 1595809"/>
                    <a:gd name="connsiteY4" fmla="*/ 1964087 h 1964087"/>
                    <a:gd name="connsiteX0" fmla="*/ 646470 w 1595809"/>
                    <a:gd name="connsiteY0" fmla="*/ 1950686 h 1956246"/>
                    <a:gd name="connsiteX1" fmla="*/ 0 w 1595809"/>
                    <a:gd name="connsiteY1" fmla="*/ 0 h 1956246"/>
                    <a:gd name="connsiteX2" fmla="*/ 1595809 w 1595809"/>
                    <a:gd name="connsiteY2" fmla="*/ 0 h 1956246"/>
                    <a:gd name="connsiteX3" fmla="*/ 1595809 w 1595809"/>
                    <a:gd name="connsiteY3" fmla="*/ 1944216 h 1956246"/>
                    <a:gd name="connsiteX4" fmla="*/ 631570 w 1595809"/>
                    <a:gd name="connsiteY4" fmla="*/ 1956246 h 195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809" h="1956246">
                      <a:moveTo>
                        <a:pt x="646470" y="1950686"/>
                      </a:moveTo>
                      <a:lnTo>
                        <a:pt x="0" y="0"/>
                      </a:lnTo>
                      <a:lnTo>
                        <a:pt x="1595809" y="0"/>
                      </a:lnTo>
                      <a:lnTo>
                        <a:pt x="1595809" y="1944216"/>
                      </a:lnTo>
                      <a:lnTo>
                        <a:pt x="631570" y="1956246"/>
                      </a:lnTo>
                    </a:path>
                  </a:pathLst>
                </a:custGeom>
                <a:pattFill prst="pct20">
                  <a:fgClr>
                    <a:srgbClr val="000000"/>
                  </a:fgClr>
                  <a:bgClr>
                    <a:schemeClr val="bg1"/>
                  </a:bgClr>
                </a:pattFill>
                <a:ln w="635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4" name="Rechteck 16"/>
                <p:cNvSpPr/>
                <p:nvPr/>
              </p:nvSpPr>
              <p:spPr>
                <a:xfrm rot="15050998" flipV="1">
                  <a:off x="8143014" y="3618691"/>
                  <a:ext cx="1272399" cy="1481811"/>
                </a:xfrm>
                <a:custGeom>
                  <a:avLst/>
                  <a:gdLst>
                    <a:gd name="connsiteX0" fmla="*/ 0 w 1595809"/>
                    <a:gd name="connsiteY0" fmla="*/ 0 h 1944216"/>
                    <a:gd name="connsiteX1" fmla="*/ 1595809 w 1595809"/>
                    <a:gd name="connsiteY1" fmla="*/ 0 h 1944216"/>
                    <a:gd name="connsiteX2" fmla="*/ 1595809 w 1595809"/>
                    <a:gd name="connsiteY2" fmla="*/ 1944216 h 1944216"/>
                    <a:gd name="connsiteX3" fmla="*/ 0 w 1595809"/>
                    <a:gd name="connsiteY3" fmla="*/ 1944216 h 1944216"/>
                    <a:gd name="connsiteX4" fmla="*/ 0 w 1595809"/>
                    <a:gd name="connsiteY4" fmla="*/ 0 h 1944216"/>
                    <a:gd name="connsiteX0" fmla="*/ 0 w 1595809"/>
                    <a:gd name="connsiteY0" fmla="*/ 1944216 h 2035656"/>
                    <a:gd name="connsiteX1" fmla="*/ 0 w 1595809"/>
                    <a:gd name="connsiteY1" fmla="*/ 0 h 2035656"/>
                    <a:gd name="connsiteX2" fmla="*/ 1595809 w 1595809"/>
                    <a:gd name="connsiteY2" fmla="*/ 0 h 2035656"/>
                    <a:gd name="connsiteX3" fmla="*/ 1595809 w 1595809"/>
                    <a:gd name="connsiteY3" fmla="*/ 1944216 h 2035656"/>
                    <a:gd name="connsiteX4" fmla="*/ 91440 w 1595809"/>
                    <a:gd name="connsiteY4" fmla="*/ 2035656 h 2035656"/>
                    <a:gd name="connsiteX0" fmla="*/ 0 w 1595809"/>
                    <a:gd name="connsiteY0" fmla="*/ 1944216 h 1958977"/>
                    <a:gd name="connsiteX1" fmla="*/ 0 w 1595809"/>
                    <a:gd name="connsiteY1" fmla="*/ 0 h 1958977"/>
                    <a:gd name="connsiteX2" fmla="*/ 1595809 w 1595809"/>
                    <a:gd name="connsiteY2" fmla="*/ 0 h 1958977"/>
                    <a:gd name="connsiteX3" fmla="*/ 1595809 w 1595809"/>
                    <a:gd name="connsiteY3" fmla="*/ 1944216 h 1958977"/>
                    <a:gd name="connsiteX4" fmla="*/ 348139 w 1595809"/>
                    <a:gd name="connsiteY4" fmla="*/ 1958977 h 1958977"/>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48139 w 1595809"/>
                    <a:gd name="connsiteY4" fmla="*/ 1958977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310764 w 1595809"/>
                    <a:gd name="connsiteY4" fmla="*/ 1966372 h 1969804"/>
                    <a:gd name="connsiteX0" fmla="*/ 328717 w 1595809"/>
                    <a:gd name="connsiteY0" fmla="*/ 1969804 h 1969804"/>
                    <a:gd name="connsiteX1" fmla="*/ 0 w 1595809"/>
                    <a:gd name="connsiteY1" fmla="*/ 0 h 1969804"/>
                    <a:gd name="connsiteX2" fmla="*/ 1595809 w 1595809"/>
                    <a:gd name="connsiteY2" fmla="*/ 0 h 1969804"/>
                    <a:gd name="connsiteX3" fmla="*/ 1595809 w 1595809"/>
                    <a:gd name="connsiteY3" fmla="*/ 1944216 h 1969804"/>
                    <a:gd name="connsiteX4" fmla="*/ 460216 w 1595809"/>
                    <a:gd name="connsiteY4" fmla="*/ 1961077 h 1969804"/>
                    <a:gd name="connsiteX0" fmla="*/ 360497 w 1595809"/>
                    <a:gd name="connsiteY0" fmla="*/ 1958662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1077"/>
                    <a:gd name="connsiteX1" fmla="*/ 0 w 1595809"/>
                    <a:gd name="connsiteY1" fmla="*/ 0 h 1961077"/>
                    <a:gd name="connsiteX2" fmla="*/ 1595809 w 1595809"/>
                    <a:gd name="connsiteY2" fmla="*/ 0 h 1961077"/>
                    <a:gd name="connsiteX3" fmla="*/ 1595809 w 1595809"/>
                    <a:gd name="connsiteY3" fmla="*/ 1944216 h 1961077"/>
                    <a:gd name="connsiteX4" fmla="*/ 460216 w 1595809"/>
                    <a:gd name="connsiteY4" fmla="*/ 1961077 h 1961077"/>
                    <a:gd name="connsiteX0" fmla="*/ 387604 w 1595809"/>
                    <a:gd name="connsiteY0" fmla="*/ 1948443 h 1960001"/>
                    <a:gd name="connsiteX1" fmla="*/ 0 w 1595809"/>
                    <a:gd name="connsiteY1" fmla="*/ 0 h 1960001"/>
                    <a:gd name="connsiteX2" fmla="*/ 1595809 w 1595809"/>
                    <a:gd name="connsiteY2" fmla="*/ 0 h 1960001"/>
                    <a:gd name="connsiteX3" fmla="*/ 1595809 w 1595809"/>
                    <a:gd name="connsiteY3" fmla="*/ 1944216 h 1960001"/>
                    <a:gd name="connsiteX4" fmla="*/ 392036 w 1595809"/>
                    <a:gd name="connsiteY4" fmla="*/ 1960001 h 1960001"/>
                    <a:gd name="connsiteX0" fmla="*/ 387604 w 1595809"/>
                    <a:gd name="connsiteY0" fmla="*/ 1948443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88032"/>
                    <a:gd name="connsiteX1" fmla="*/ 0 w 1595809"/>
                    <a:gd name="connsiteY1" fmla="*/ 0 h 1988032"/>
                    <a:gd name="connsiteX2" fmla="*/ 1595809 w 1595809"/>
                    <a:gd name="connsiteY2" fmla="*/ 0 h 1988032"/>
                    <a:gd name="connsiteX3" fmla="*/ 1595809 w 1595809"/>
                    <a:gd name="connsiteY3" fmla="*/ 1944216 h 1988032"/>
                    <a:gd name="connsiteX4" fmla="*/ 397582 w 1595809"/>
                    <a:gd name="connsiteY4" fmla="*/ 1988032 h 1988032"/>
                    <a:gd name="connsiteX0" fmla="*/ 391301 w 1595809"/>
                    <a:gd name="connsiteY0" fmla="*/ 1967131 h 1973091"/>
                    <a:gd name="connsiteX1" fmla="*/ 0 w 1595809"/>
                    <a:gd name="connsiteY1" fmla="*/ 0 h 1973091"/>
                    <a:gd name="connsiteX2" fmla="*/ 1595809 w 1595809"/>
                    <a:gd name="connsiteY2" fmla="*/ 0 h 1973091"/>
                    <a:gd name="connsiteX3" fmla="*/ 1595809 w 1595809"/>
                    <a:gd name="connsiteY3" fmla="*/ 1944216 h 1973091"/>
                    <a:gd name="connsiteX4" fmla="*/ 399481 w 1595809"/>
                    <a:gd name="connsiteY4" fmla="*/ 1973091 h 1973091"/>
                    <a:gd name="connsiteX0" fmla="*/ 391301 w 1595809"/>
                    <a:gd name="connsiteY0" fmla="*/ 1967131 h 1973040"/>
                    <a:gd name="connsiteX1" fmla="*/ 0 w 1595809"/>
                    <a:gd name="connsiteY1" fmla="*/ 0 h 1973040"/>
                    <a:gd name="connsiteX2" fmla="*/ 1595809 w 1595809"/>
                    <a:gd name="connsiteY2" fmla="*/ 0 h 1973040"/>
                    <a:gd name="connsiteX3" fmla="*/ 1595809 w 1595809"/>
                    <a:gd name="connsiteY3" fmla="*/ 1944216 h 1973040"/>
                    <a:gd name="connsiteX4" fmla="*/ 375197 w 1595809"/>
                    <a:gd name="connsiteY4" fmla="*/ 1973040 h 1973040"/>
                    <a:gd name="connsiteX0" fmla="*/ 391301 w 1595809"/>
                    <a:gd name="connsiteY0" fmla="*/ 1967131 h 1973964"/>
                    <a:gd name="connsiteX1" fmla="*/ 0 w 1595809"/>
                    <a:gd name="connsiteY1" fmla="*/ 0 h 1973964"/>
                    <a:gd name="connsiteX2" fmla="*/ 1595809 w 1595809"/>
                    <a:gd name="connsiteY2" fmla="*/ 0 h 1973964"/>
                    <a:gd name="connsiteX3" fmla="*/ 1595809 w 1595809"/>
                    <a:gd name="connsiteY3" fmla="*/ 1944216 h 1973964"/>
                    <a:gd name="connsiteX4" fmla="*/ 370524 w 1595809"/>
                    <a:gd name="connsiteY4" fmla="*/ 1973964 h 1973964"/>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70524 w 1595809"/>
                    <a:gd name="connsiteY4" fmla="*/ 1973964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67800 w 1595809"/>
                    <a:gd name="connsiteY4" fmla="*/ 1933580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350910 w 1595809"/>
                    <a:gd name="connsiteY4" fmla="*/ 1972939 h 1975956"/>
                    <a:gd name="connsiteX0" fmla="*/ 373537 w 1595809"/>
                    <a:gd name="connsiteY0" fmla="*/ 1975956 h 1975956"/>
                    <a:gd name="connsiteX1" fmla="*/ 0 w 1595809"/>
                    <a:gd name="connsiteY1" fmla="*/ 0 h 1975956"/>
                    <a:gd name="connsiteX2" fmla="*/ 1595809 w 1595809"/>
                    <a:gd name="connsiteY2" fmla="*/ 0 h 1975956"/>
                    <a:gd name="connsiteX3" fmla="*/ 1595809 w 1595809"/>
                    <a:gd name="connsiteY3" fmla="*/ 1944216 h 1975956"/>
                    <a:gd name="connsiteX4" fmla="*/ 642318 w 1595809"/>
                    <a:gd name="connsiteY4" fmla="*/ 1973576 h 1975956"/>
                    <a:gd name="connsiteX0" fmla="*/ 476320 w 1595809"/>
                    <a:gd name="connsiteY0" fmla="*/ 1954513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73576"/>
                    <a:gd name="connsiteX1" fmla="*/ 0 w 1595809"/>
                    <a:gd name="connsiteY1" fmla="*/ 0 h 1973576"/>
                    <a:gd name="connsiteX2" fmla="*/ 1595809 w 1595809"/>
                    <a:gd name="connsiteY2" fmla="*/ 0 h 1973576"/>
                    <a:gd name="connsiteX3" fmla="*/ 1595809 w 1595809"/>
                    <a:gd name="connsiteY3" fmla="*/ 1944216 h 1973576"/>
                    <a:gd name="connsiteX4" fmla="*/ 642318 w 1595809"/>
                    <a:gd name="connsiteY4" fmla="*/ 1973576 h 1973576"/>
                    <a:gd name="connsiteX0" fmla="*/ 608916 w 1595809"/>
                    <a:gd name="connsiteY0" fmla="*/ 195912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13416 w 1595809"/>
                    <a:gd name="connsiteY0" fmla="*/ 1957474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22414 w 1595809"/>
                    <a:gd name="connsiteY0" fmla="*/ 1954179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6987"/>
                    <a:gd name="connsiteX1" fmla="*/ 0 w 1595809"/>
                    <a:gd name="connsiteY1" fmla="*/ 0 h 1966987"/>
                    <a:gd name="connsiteX2" fmla="*/ 1595809 w 1595809"/>
                    <a:gd name="connsiteY2" fmla="*/ 0 h 1966987"/>
                    <a:gd name="connsiteX3" fmla="*/ 1595809 w 1595809"/>
                    <a:gd name="connsiteY3" fmla="*/ 1944216 h 1966987"/>
                    <a:gd name="connsiteX4" fmla="*/ 660314 w 1595809"/>
                    <a:gd name="connsiteY4" fmla="*/ 1966987 h 1966987"/>
                    <a:gd name="connsiteX0" fmla="*/ 637472 w 1595809"/>
                    <a:gd name="connsiteY0" fmla="*/ 1953982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3494"/>
                    <a:gd name="connsiteX1" fmla="*/ 0 w 1595809"/>
                    <a:gd name="connsiteY1" fmla="*/ 0 h 1963494"/>
                    <a:gd name="connsiteX2" fmla="*/ 1595809 w 1595809"/>
                    <a:gd name="connsiteY2" fmla="*/ 0 h 1963494"/>
                    <a:gd name="connsiteX3" fmla="*/ 1595809 w 1595809"/>
                    <a:gd name="connsiteY3" fmla="*/ 1944216 h 1963494"/>
                    <a:gd name="connsiteX4" fmla="*/ 684372 w 1595809"/>
                    <a:gd name="connsiteY4" fmla="*/ 1963494 h 1963494"/>
                    <a:gd name="connsiteX0" fmla="*/ 646470 w 1595809"/>
                    <a:gd name="connsiteY0" fmla="*/ 1950686 h 1965537"/>
                    <a:gd name="connsiteX1" fmla="*/ 0 w 1595809"/>
                    <a:gd name="connsiteY1" fmla="*/ 0 h 1965537"/>
                    <a:gd name="connsiteX2" fmla="*/ 1595809 w 1595809"/>
                    <a:gd name="connsiteY2" fmla="*/ 0 h 1965537"/>
                    <a:gd name="connsiteX3" fmla="*/ 1595809 w 1595809"/>
                    <a:gd name="connsiteY3" fmla="*/ 1944216 h 1965537"/>
                    <a:gd name="connsiteX4" fmla="*/ 649755 w 1595809"/>
                    <a:gd name="connsiteY4" fmla="*/ 1965537 h 1965537"/>
                    <a:gd name="connsiteX0" fmla="*/ 646470 w 1595809"/>
                    <a:gd name="connsiteY0" fmla="*/ 1950686 h 1964087"/>
                    <a:gd name="connsiteX1" fmla="*/ 0 w 1595809"/>
                    <a:gd name="connsiteY1" fmla="*/ 0 h 1964087"/>
                    <a:gd name="connsiteX2" fmla="*/ 1595809 w 1595809"/>
                    <a:gd name="connsiteY2" fmla="*/ 0 h 1964087"/>
                    <a:gd name="connsiteX3" fmla="*/ 1595809 w 1595809"/>
                    <a:gd name="connsiteY3" fmla="*/ 1944216 h 1964087"/>
                    <a:gd name="connsiteX4" fmla="*/ 639194 w 1595809"/>
                    <a:gd name="connsiteY4" fmla="*/ 1964087 h 1964087"/>
                    <a:gd name="connsiteX0" fmla="*/ 646470 w 1595809"/>
                    <a:gd name="connsiteY0" fmla="*/ 1950686 h 1956246"/>
                    <a:gd name="connsiteX1" fmla="*/ 0 w 1595809"/>
                    <a:gd name="connsiteY1" fmla="*/ 0 h 1956246"/>
                    <a:gd name="connsiteX2" fmla="*/ 1595809 w 1595809"/>
                    <a:gd name="connsiteY2" fmla="*/ 0 h 1956246"/>
                    <a:gd name="connsiteX3" fmla="*/ 1595809 w 1595809"/>
                    <a:gd name="connsiteY3" fmla="*/ 1944216 h 1956246"/>
                    <a:gd name="connsiteX4" fmla="*/ 631570 w 1595809"/>
                    <a:gd name="connsiteY4" fmla="*/ 1956246 h 195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809" h="1956246">
                      <a:moveTo>
                        <a:pt x="646470" y="1950686"/>
                      </a:moveTo>
                      <a:lnTo>
                        <a:pt x="0" y="0"/>
                      </a:lnTo>
                      <a:lnTo>
                        <a:pt x="1595809" y="0"/>
                      </a:lnTo>
                      <a:lnTo>
                        <a:pt x="1595809" y="1944216"/>
                      </a:lnTo>
                      <a:lnTo>
                        <a:pt x="631570" y="1956246"/>
                      </a:lnTo>
                    </a:path>
                  </a:pathLst>
                </a:custGeom>
                <a:pattFill prst="pct20">
                  <a:fgClr>
                    <a:srgbClr val="000000"/>
                  </a:fgClr>
                  <a:bgClr>
                    <a:schemeClr val="bg1"/>
                  </a:bgClr>
                </a:pattFill>
                <a:ln w="635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55" name="Textplatzhalter 1"/>
                <p:cNvSpPr txBox="1">
                  <a:spLocks/>
                </p:cNvSpPr>
                <p:nvPr/>
              </p:nvSpPr>
              <p:spPr>
                <a:xfrm>
                  <a:off x="9526818" y="3256219"/>
                  <a:ext cx="831367" cy="51193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nSpc>
                      <a:spcPct val="100000"/>
                    </a:lnSpc>
                    <a:spcAft>
                      <a:spcPts val="0"/>
                    </a:spcAft>
                    <a:buNone/>
                    <a:defRPr/>
                  </a:pPr>
                  <a:r>
                    <a:rPr lang="en-US" sz="1697" b="1" dirty="0">
                      <a:solidFill>
                        <a:srgbClr val="000000"/>
                      </a:solidFill>
                    </a:rPr>
                    <a:t>Safety belt</a:t>
                  </a:r>
                  <a:endParaRPr lang="en-US" sz="1508" b="1" i="1" dirty="0">
                    <a:solidFill>
                      <a:srgbClr val="000000"/>
                    </a:solidFill>
                  </a:endParaRPr>
                </a:p>
                <a:p>
                  <a:pPr marL="0" indent="0">
                    <a:lnSpc>
                      <a:spcPct val="100000"/>
                    </a:lnSpc>
                    <a:spcAft>
                      <a:spcPts val="0"/>
                    </a:spcAft>
                    <a:buNone/>
                    <a:defRPr/>
                  </a:pPr>
                  <a:endParaRPr lang="en-US" sz="1697" dirty="0">
                    <a:solidFill>
                      <a:srgbClr val="000000"/>
                    </a:solidFill>
                  </a:endParaRPr>
                </a:p>
                <a:p>
                  <a:pPr>
                    <a:lnSpc>
                      <a:spcPct val="100000"/>
                    </a:lnSpc>
                    <a:spcAft>
                      <a:spcPts val="0"/>
                    </a:spcAft>
                    <a:defRPr/>
                  </a:pPr>
                  <a:endParaRPr lang="de-DE" sz="1697" dirty="0">
                    <a:solidFill>
                      <a:srgbClr val="000000"/>
                    </a:solidFill>
                  </a:endParaRPr>
                </a:p>
              </p:txBody>
            </p:sp>
          </p:grpSp>
          <p:sp>
            <p:nvSpPr>
              <p:cNvPr id="100" name="Textplatzhalter 1"/>
              <p:cNvSpPr txBox="1">
                <a:spLocks/>
              </p:cNvSpPr>
              <p:nvPr/>
            </p:nvSpPr>
            <p:spPr>
              <a:xfrm>
                <a:off x="8339298" y="5573209"/>
                <a:ext cx="1163042" cy="275428"/>
              </a:xfrm>
              <a:prstGeom prst="rect">
                <a:avLst/>
              </a:prstGeom>
              <a:ln>
                <a:noFill/>
              </a:ln>
            </p:spPr>
            <p:txBody>
              <a:bodyPr vert="horz" lIns="0" tIns="0" rIns="0" bIns="0"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algn="ctr">
                  <a:lnSpc>
                    <a:spcPct val="100000"/>
                  </a:lnSpc>
                  <a:spcAft>
                    <a:spcPts val="0"/>
                  </a:spcAft>
                  <a:buNone/>
                  <a:defRPr/>
                </a:pPr>
                <a:r>
                  <a:rPr lang="en-US" sz="1697" b="1" dirty="0">
                    <a:solidFill>
                      <a:schemeClr val="tx1">
                        <a:lumMod val="75000"/>
                      </a:schemeClr>
                    </a:solidFill>
                  </a:rPr>
                  <a:t>Slot plate</a:t>
                </a:r>
                <a:endParaRPr lang="en-US" sz="1508" b="1" i="1" dirty="0">
                  <a:solidFill>
                    <a:schemeClr val="tx1">
                      <a:lumMod val="75000"/>
                    </a:schemeClr>
                  </a:solidFill>
                </a:endParaRPr>
              </a:p>
              <a:p>
                <a:pPr marL="0" indent="0" algn="ctr">
                  <a:lnSpc>
                    <a:spcPct val="100000"/>
                  </a:lnSpc>
                  <a:spcAft>
                    <a:spcPts val="0"/>
                  </a:spcAft>
                  <a:buNone/>
                  <a:defRPr/>
                </a:pPr>
                <a:endParaRPr lang="en-US" sz="1697" dirty="0">
                  <a:solidFill>
                    <a:schemeClr val="tx1">
                      <a:lumMod val="75000"/>
                    </a:schemeClr>
                  </a:solidFill>
                </a:endParaRPr>
              </a:p>
              <a:p>
                <a:pPr algn="ctr">
                  <a:lnSpc>
                    <a:spcPct val="100000"/>
                  </a:lnSpc>
                  <a:spcAft>
                    <a:spcPts val="0"/>
                  </a:spcAft>
                  <a:defRPr/>
                </a:pPr>
                <a:endParaRPr lang="de-DE" sz="1697" dirty="0">
                  <a:solidFill>
                    <a:schemeClr val="tx1">
                      <a:lumMod val="75000"/>
                    </a:schemeClr>
                  </a:solidFill>
                </a:endParaRPr>
              </a:p>
            </p:txBody>
          </p:sp>
        </p:grpSp>
      </p:grpSp>
      <p:sp>
        <p:nvSpPr>
          <p:cNvPr id="28" name="Textplatzhalter 1"/>
          <p:cNvSpPr txBox="1">
            <a:spLocks/>
          </p:cNvSpPr>
          <p:nvPr/>
        </p:nvSpPr>
        <p:spPr>
          <a:xfrm>
            <a:off x="278416" y="4424885"/>
            <a:ext cx="9489718" cy="825378"/>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defTabSz="338245">
              <a:lnSpc>
                <a:spcPct val="100000"/>
              </a:lnSpc>
              <a:spcAft>
                <a:spcPts val="0"/>
              </a:spcAft>
              <a:buNone/>
              <a:tabLst>
                <a:tab pos="746680" algn="l"/>
              </a:tabLst>
              <a:defRPr/>
            </a:pPr>
            <a:r>
              <a:rPr lang="en-US" sz="1700" strike="sngStrike" dirty="0"/>
              <a:t>Measurement method:</a:t>
            </a:r>
          </a:p>
          <a:p>
            <a:pPr marL="0" indent="0" defTabSz="338245">
              <a:lnSpc>
                <a:spcPct val="100000"/>
              </a:lnSpc>
              <a:spcAft>
                <a:spcPts val="0"/>
              </a:spcAft>
              <a:buNone/>
              <a:tabLst>
                <a:tab pos="746680" algn="l"/>
              </a:tabLst>
              <a:defRPr/>
            </a:pPr>
            <a:r>
              <a:rPr lang="en-US" sz="1700" strike="sngStrike" dirty="0"/>
              <a:t>The width of the contact between the belt and the dummy shall be assessed by measuring the minimum width between the effective sides of the belt.</a:t>
            </a:r>
          </a:p>
        </p:txBody>
      </p:sp>
      <p:sp>
        <p:nvSpPr>
          <p:cNvPr id="29" name="Textplatzhalter 1"/>
          <p:cNvSpPr txBox="1">
            <a:spLocks/>
          </p:cNvSpPr>
          <p:nvPr/>
        </p:nvSpPr>
        <p:spPr>
          <a:xfrm>
            <a:off x="289877" y="5250263"/>
            <a:ext cx="3611278" cy="1755806"/>
          </a:xfrm>
          <a:prstGeom prst="rect">
            <a:avLst/>
          </a:prstGeom>
          <a:ln>
            <a:noFill/>
          </a:ln>
        </p:spPr>
        <p:txBody>
          <a:bodyPr vert="horz" lIns="0" tIns="0" rIns="93871" bIns="46937" rtlCol="0">
            <a:noAutofit/>
          </a:bodyPr>
          <a:lstStyle>
            <a:lvl1pPr marL="297306" indent="-297306" algn="l" defTabSz="496888" rtl="0" eaLnBrk="0" fontAlgn="base" hangingPunct="0">
              <a:lnSpc>
                <a:spcPts val="3925"/>
              </a:lnSpc>
              <a:spcBef>
                <a:spcPct val="0"/>
              </a:spcBef>
              <a:spcAft>
                <a:spcPts val="1313"/>
              </a:spcAft>
              <a:buClr>
                <a:srgbClr val="E21836"/>
              </a:buClr>
              <a:buSzPct val="100000"/>
              <a:buFont typeface="Arial" pitchFamily="34" charset="0"/>
              <a:buChar char="»"/>
              <a:defRPr sz="3300" kern="1200" spc="33">
                <a:solidFill>
                  <a:srgbClr val="595959"/>
                </a:solidFill>
                <a:latin typeface="+mn-lt"/>
                <a:ea typeface="+mn-ea"/>
                <a:cs typeface="Arial"/>
              </a:defRPr>
            </a:lvl1pPr>
            <a:lvl2pPr marL="513371" indent="-226437" algn="l" defTabSz="496888" rtl="0" eaLnBrk="0" fontAlgn="base" hangingPunct="0">
              <a:lnSpc>
                <a:spcPts val="3488"/>
              </a:lnSpc>
              <a:spcBef>
                <a:spcPct val="0"/>
              </a:spcBef>
              <a:spcAft>
                <a:spcPts val="1088"/>
              </a:spcAft>
              <a:buClr>
                <a:srgbClr val="E21836"/>
              </a:buClr>
              <a:buFont typeface="Wingdings" pitchFamily="2" charset="2"/>
              <a:buChar char="§"/>
              <a:defRPr sz="2000" kern="1200" spc="33">
                <a:solidFill>
                  <a:srgbClr val="595959"/>
                </a:solidFill>
                <a:latin typeface="+mn-lt"/>
                <a:ea typeface="+mn-ea"/>
                <a:cs typeface="Arial"/>
              </a:defRPr>
            </a:lvl2pPr>
            <a:lvl3pPr marL="743264" indent="-238536" algn="l" defTabSz="677863" rtl="0" eaLnBrk="0" fontAlgn="base" hangingPunct="0">
              <a:lnSpc>
                <a:spcPts val="3263"/>
              </a:lnSpc>
              <a:spcBef>
                <a:spcPct val="0"/>
              </a:spcBef>
              <a:spcAft>
                <a:spcPts val="1088"/>
              </a:spcAft>
              <a:buClr>
                <a:srgbClr val="E21836"/>
              </a:buClr>
              <a:buFont typeface="Arial" pitchFamily="34" charset="0"/>
              <a:buChar char="•"/>
              <a:defRPr kern="1200" spc="33">
                <a:solidFill>
                  <a:srgbClr val="595959"/>
                </a:solidFill>
                <a:latin typeface="+mn-lt"/>
                <a:ea typeface="+mn-ea"/>
                <a:cs typeface="Arial"/>
              </a:defRPr>
            </a:lvl3pPr>
            <a:lvl4pPr marL="876300" indent="-195263" algn="l" defTabSz="677863" rtl="0" eaLnBrk="0" fontAlgn="base" hangingPunct="0">
              <a:lnSpc>
                <a:spcPts val="2175"/>
              </a:lnSpc>
              <a:spcBef>
                <a:spcPct val="0"/>
              </a:spcBef>
              <a:spcAft>
                <a:spcPts val="650"/>
              </a:spcAft>
              <a:buClr>
                <a:srgbClr val="E21836"/>
              </a:buClr>
              <a:defRPr sz="1700" kern="1200" spc="33">
                <a:solidFill>
                  <a:schemeClr val="tx1"/>
                </a:solidFill>
                <a:latin typeface="Arial"/>
                <a:ea typeface="+mn-ea"/>
                <a:cs typeface="Arial"/>
              </a:defRPr>
            </a:lvl4pPr>
            <a:lvl5pPr marL="677863" indent="-195263" algn="l" defTabSz="677863" rtl="0" eaLnBrk="0" fontAlgn="base" hangingPunct="0">
              <a:spcBef>
                <a:spcPct val="20000"/>
              </a:spcBef>
              <a:spcAft>
                <a:spcPct val="0"/>
              </a:spcAft>
              <a:buClr>
                <a:srgbClr val="E21836"/>
              </a:buClr>
              <a:buFont typeface="Arial" panose="020B0604020202020204" pitchFamily="34" charset="0"/>
              <a:defRPr sz="2200" kern="1200" spc="33">
                <a:solidFill>
                  <a:schemeClr val="tx1"/>
                </a:solidFill>
                <a:latin typeface="Arial"/>
                <a:ea typeface="+mn-ea"/>
                <a:cs typeface="Arial"/>
              </a:defRPr>
            </a:lvl5pPr>
            <a:lvl6pPr marL="2737975" indent="-248907" algn="l" defTabSz="497814" rtl="0" eaLnBrk="1" latinLnBrk="0" hangingPunct="1">
              <a:spcBef>
                <a:spcPct val="20000"/>
              </a:spcBef>
              <a:buFont typeface="Arial"/>
              <a:buChar char="•"/>
              <a:defRPr sz="2200" kern="1200">
                <a:solidFill>
                  <a:schemeClr val="tx1"/>
                </a:solidFill>
                <a:latin typeface="+mn-lt"/>
                <a:ea typeface="+mn-ea"/>
                <a:cs typeface="+mn-cs"/>
              </a:defRPr>
            </a:lvl6pPr>
            <a:lvl7pPr marL="3235788" indent="-248907" algn="l" defTabSz="497814" rtl="0" eaLnBrk="1" latinLnBrk="0" hangingPunct="1">
              <a:spcBef>
                <a:spcPct val="20000"/>
              </a:spcBef>
              <a:buFont typeface="Arial"/>
              <a:buChar char="•"/>
              <a:defRPr sz="2200" kern="1200">
                <a:solidFill>
                  <a:schemeClr val="tx1"/>
                </a:solidFill>
                <a:latin typeface="+mn-lt"/>
                <a:ea typeface="+mn-ea"/>
                <a:cs typeface="+mn-cs"/>
              </a:defRPr>
            </a:lvl7pPr>
            <a:lvl8pPr marL="3733602" indent="-248907" algn="l" defTabSz="497814" rtl="0" eaLnBrk="1" latinLnBrk="0" hangingPunct="1">
              <a:spcBef>
                <a:spcPct val="20000"/>
              </a:spcBef>
              <a:buFont typeface="Arial"/>
              <a:buChar char="•"/>
              <a:defRPr sz="2200" kern="1200">
                <a:solidFill>
                  <a:schemeClr val="tx1"/>
                </a:solidFill>
                <a:latin typeface="+mn-lt"/>
                <a:ea typeface="+mn-ea"/>
                <a:cs typeface="+mn-cs"/>
              </a:defRPr>
            </a:lvl8pPr>
            <a:lvl9pPr marL="4231415" indent="-248907" algn="l" defTabSz="497814" rtl="0" eaLnBrk="1" latinLnBrk="0" hangingPunct="1">
              <a:spcBef>
                <a:spcPct val="20000"/>
              </a:spcBef>
              <a:buFont typeface="Arial"/>
              <a:buChar char="•"/>
              <a:defRPr sz="2200" kern="1200">
                <a:solidFill>
                  <a:schemeClr val="tx1"/>
                </a:solidFill>
                <a:latin typeface="+mn-lt"/>
                <a:ea typeface="+mn-ea"/>
                <a:cs typeface="+mn-cs"/>
              </a:defRPr>
            </a:lvl9pPr>
          </a:lstStyle>
          <a:p>
            <a:pPr marL="0" indent="0" defTabSz="338245">
              <a:lnSpc>
                <a:spcPct val="100000"/>
              </a:lnSpc>
              <a:spcAft>
                <a:spcPts val="0"/>
              </a:spcAft>
              <a:buNone/>
              <a:tabLst>
                <a:tab pos="746680" algn="l"/>
              </a:tabLst>
              <a:defRPr/>
            </a:pPr>
            <a:r>
              <a:rPr lang="en-US" sz="1700" strike="sngStrike" spc="31" dirty="0"/>
              <a:t>If the belt, as seen in a cross section, the outside contour of the curve is measured. If the belt in cross section has folds, the contact length is defined from side to side of the belt. (see figure xx below)</a:t>
            </a:r>
            <a:endParaRPr lang="de-DE" sz="1700" strike="sngStrike" dirty="0"/>
          </a:p>
        </p:txBody>
      </p:sp>
      <p:grpSp>
        <p:nvGrpSpPr>
          <p:cNvPr id="31" name="Gruppieren 30"/>
          <p:cNvGrpSpPr>
            <a:grpSpLocks noChangeAspect="1"/>
          </p:cNvGrpSpPr>
          <p:nvPr/>
        </p:nvGrpSpPr>
        <p:grpSpPr>
          <a:xfrm>
            <a:off x="3943916" y="5140327"/>
            <a:ext cx="5894342" cy="1918909"/>
            <a:chOff x="0" y="0"/>
            <a:chExt cx="4436866" cy="1258116"/>
          </a:xfrm>
        </p:grpSpPr>
        <p:grpSp>
          <p:nvGrpSpPr>
            <p:cNvPr id="33" name="Gruppieren 32"/>
            <p:cNvGrpSpPr/>
            <p:nvPr/>
          </p:nvGrpSpPr>
          <p:grpSpPr>
            <a:xfrm>
              <a:off x="0" y="0"/>
              <a:ext cx="1261348" cy="1251858"/>
              <a:chOff x="0" y="0"/>
              <a:chExt cx="2238380" cy="2350977"/>
            </a:xfrm>
          </p:grpSpPr>
          <p:pic>
            <p:nvPicPr>
              <p:cNvPr id="40" name="Grafik 39"/>
              <p:cNvPicPr>
                <a:picLocks noChangeAspect="1"/>
              </p:cNvPicPr>
              <p:nvPr/>
            </p:nvPicPr>
            <p:blipFill rotWithShape="1">
              <a:blip r:embed="rId3"/>
              <a:srcRect l="-1" t="20113" r="66854"/>
              <a:stretch/>
            </p:blipFill>
            <p:spPr>
              <a:xfrm>
                <a:off x="0" y="0"/>
                <a:ext cx="2130224" cy="2000416"/>
              </a:xfrm>
              <a:prstGeom prst="rect">
                <a:avLst/>
              </a:prstGeom>
            </p:spPr>
          </p:pic>
          <p:sp>
            <p:nvSpPr>
              <p:cNvPr id="41" name="Textplatzhalter 1"/>
              <p:cNvSpPr txBox="1">
                <a:spLocks/>
              </p:cNvSpPr>
              <p:nvPr/>
            </p:nvSpPr>
            <p:spPr>
              <a:xfrm>
                <a:off x="78380" y="2077318"/>
                <a:ext cx="2160000" cy="273659"/>
              </a:xfrm>
              <a:prstGeom prst="rect">
                <a:avLst/>
              </a:prstGeom>
              <a:ln>
                <a:noFill/>
              </a:ln>
            </p:spPr>
            <p:txBody>
              <a:bodyPr vert="horz" lIns="0" tIns="0" rIns="0" bIns="0" rtlCol="0">
                <a:noAutofit/>
              </a:bodyPr>
              <a:lstStyle/>
              <a:p>
                <a:pPr algn="ctr">
                  <a:lnSpc>
                    <a:spcPts val="1131"/>
                  </a:lnSpc>
                  <a:spcAft>
                    <a:spcPts val="0"/>
                  </a:spcAft>
                </a:pPr>
                <a:r>
                  <a:rPr lang="en-GB" sz="1131">
                    <a:solidFill>
                      <a:srgbClr val="000000"/>
                    </a:solidFill>
                    <a:ea typeface="Times New Roman" panose="02020603050405020304" pitchFamily="18" charset="0"/>
                  </a:rPr>
                  <a:t>Flat belt</a:t>
                </a:r>
                <a:endParaRPr lang="de-DE" sz="1131">
                  <a:latin typeface="Times New Roman" panose="02020603050405020304" pitchFamily="18" charset="0"/>
                  <a:ea typeface="Times New Roman" panose="02020603050405020304" pitchFamily="18" charset="0"/>
                </a:endParaRPr>
              </a:p>
            </p:txBody>
          </p:sp>
        </p:grpSp>
        <p:grpSp>
          <p:nvGrpSpPr>
            <p:cNvPr id="34" name="Gruppieren 33"/>
            <p:cNvGrpSpPr/>
            <p:nvPr/>
          </p:nvGrpSpPr>
          <p:grpSpPr>
            <a:xfrm>
              <a:off x="1656709" y="101716"/>
              <a:ext cx="1281555" cy="1156400"/>
              <a:chOff x="1656709" y="101716"/>
              <a:chExt cx="2274240" cy="2171708"/>
            </a:xfrm>
          </p:grpSpPr>
          <p:pic>
            <p:nvPicPr>
              <p:cNvPr id="38" name="Grafik 37"/>
              <p:cNvPicPr>
                <a:picLocks noChangeAspect="1"/>
              </p:cNvPicPr>
              <p:nvPr/>
            </p:nvPicPr>
            <p:blipFill rotWithShape="1">
              <a:blip r:embed="rId3"/>
              <a:srcRect l="34080" t="20113" r="30533"/>
              <a:stretch/>
            </p:blipFill>
            <p:spPr>
              <a:xfrm>
                <a:off x="1656709" y="101716"/>
                <a:ext cx="2274240" cy="2000417"/>
              </a:xfrm>
              <a:prstGeom prst="rect">
                <a:avLst/>
              </a:prstGeom>
            </p:spPr>
          </p:pic>
          <p:sp>
            <p:nvSpPr>
              <p:cNvPr id="39" name="Textplatzhalter 1"/>
              <p:cNvSpPr txBox="1">
                <a:spLocks/>
              </p:cNvSpPr>
              <p:nvPr/>
            </p:nvSpPr>
            <p:spPr>
              <a:xfrm>
                <a:off x="1713829" y="1999765"/>
                <a:ext cx="2160000" cy="273659"/>
              </a:xfrm>
              <a:prstGeom prst="rect">
                <a:avLst/>
              </a:prstGeom>
              <a:ln>
                <a:noFill/>
              </a:ln>
            </p:spPr>
            <p:txBody>
              <a:bodyPr vert="horz" lIns="0" tIns="0" rIns="0" bIns="0" rtlCol="0">
                <a:noAutofit/>
              </a:bodyPr>
              <a:lstStyle/>
              <a:p>
                <a:pPr algn="ctr">
                  <a:lnSpc>
                    <a:spcPts val="1131"/>
                  </a:lnSpc>
                  <a:spcAft>
                    <a:spcPts val="0"/>
                  </a:spcAft>
                </a:pPr>
                <a:r>
                  <a:rPr lang="en-GB" sz="1131">
                    <a:solidFill>
                      <a:srgbClr val="000000"/>
                    </a:solidFill>
                    <a:ea typeface="Times New Roman" panose="02020603050405020304" pitchFamily="18" charset="0"/>
                  </a:rPr>
                  <a:t>Curved belt</a:t>
                </a:r>
                <a:endParaRPr lang="de-DE" sz="1131">
                  <a:latin typeface="Times New Roman" panose="02020603050405020304" pitchFamily="18" charset="0"/>
                  <a:ea typeface="Times New Roman" panose="02020603050405020304" pitchFamily="18" charset="0"/>
                </a:endParaRPr>
              </a:p>
            </p:txBody>
          </p:sp>
        </p:grpSp>
        <p:grpSp>
          <p:nvGrpSpPr>
            <p:cNvPr id="35" name="Gruppieren 34"/>
            <p:cNvGrpSpPr/>
            <p:nvPr/>
          </p:nvGrpSpPr>
          <p:grpSpPr>
            <a:xfrm>
              <a:off x="3219686" y="22226"/>
              <a:ext cx="1217180" cy="1219094"/>
              <a:chOff x="3219686" y="22226"/>
              <a:chExt cx="2160000" cy="2289447"/>
            </a:xfrm>
          </p:grpSpPr>
          <p:pic>
            <p:nvPicPr>
              <p:cNvPr id="36" name="Grafik 35"/>
              <p:cNvPicPr>
                <a:picLocks noChangeAspect="1"/>
              </p:cNvPicPr>
              <p:nvPr/>
            </p:nvPicPr>
            <p:blipFill rotWithShape="1">
              <a:blip r:embed="rId3"/>
              <a:srcRect l="70869" t="20113"/>
              <a:stretch/>
            </p:blipFill>
            <p:spPr>
              <a:xfrm>
                <a:off x="3363582" y="22226"/>
                <a:ext cx="1872205" cy="2000416"/>
              </a:xfrm>
              <a:prstGeom prst="rect">
                <a:avLst/>
              </a:prstGeom>
            </p:spPr>
          </p:pic>
          <p:sp>
            <p:nvSpPr>
              <p:cNvPr id="37" name="Textplatzhalter 1"/>
              <p:cNvSpPr txBox="1">
                <a:spLocks/>
              </p:cNvSpPr>
              <p:nvPr/>
            </p:nvSpPr>
            <p:spPr>
              <a:xfrm>
                <a:off x="3219686" y="2038014"/>
                <a:ext cx="2160000" cy="273659"/>
              </a:xfrm>
              <a:prstGeom prst="rect">
                <a:avLst/>
              </a:prstGeom>
              <a:ln>
                <a:noFill/>
              </a:ln>
            </p:spPr>
            <p:txBody>
              <a:bodyPr vert="horz" lIns="0" tIns="0" rIns="0" bIns="0" rtlCol="0">
                <a:noAutofit/>
              </a:bodyPr>
              <a:lstStyle/>
              <a:p>
                <a:pPr algn="ctr">
                  <a:lnSpc>
                    <a:spcPts val="1131"/>
                  </a:lnSpc>
                  <a:spcAft>
                    <a:spcPts val="0"/>
                  </a:spcAft>
                </a:pPr>
                <a:r>
                  <a:rPr lang="en-GB" sz="1131">
                    <a:solidFill>
                      <a:srgbClr val="000000"/>
                    </a:solidFill>
                    <a:ea typeface="Times New Roman" panose="02020603050405020304" pitchFamily="18" charset="0"/>
                  </a:rPr>
                  <a:t>Folded belt</a:t>
                </a:r>
                <a:endParaRPr lang="de-DE" sz="1131">
                  <a:latin typeface="Times New Roman" panose="02020603050405020304" pitchFamily="18" charset="0"/>
                  <a:ea typeface="Times New Roman" panose="02020603050405020304" pitchFamily="18" charset="0"/>
                </a:endParaRPr>
              </a:p>
            </p:txBody>
          </p:sp>
        </p:grpSp>
      </p:grpSp>
      <p:cxnSp>
        <p:nvCxnSpPr>
          <p:cNvPr id="5" name="Gerader Verbinder 4"/>
          <p:cNvCxnSpPr/>
          <p:nvPr/>
        </p:nvCxnSpPr>
        <p:spPr>
          <a:xfrm>
            <a:off x="3901155" y="5295467"/>
            <a:ext cx="5767740" cy="1364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381627"/>
      </p:ext>
    </p:extLst>
  </p:cSld>
  <p:clrMapOvr>
    <a:masterClrMapping/>
  </p:clrMapOvr>
</p:sld>
</file>

<file path=ppt/theme/theme1.xml><?xml version="1.0" encoding="utf-8"?>
<a:theme xmlns:a="http://schemas.openxmlformats.org/drawingml/2006/main" name="Chapter Slid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Slide - Pho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Slide - Blank">
  <a:themeElements>
    <a:clrScheme name="CLEPA Colors">
      <a:dk1>
        <a:srgbClr val="67737A"/>
      </a:dk1>
      <a:lt1>
        <a:sysClr val="window" lastClr="FFFFFF"/>
      </a:lt1>
      <a:dk2>
        <a:srgbClr val="67737A"/>
      </a:dk2>
      <a:lt2>
        <a:srgbClr val="EEECE1"/>
      </a:lt2>
      <a:accent1>
        <a:srgbClr val="DBE5F1"/>
      </a:accent1>
      <a:accent2>
        <a:srgbClr val="B8CCE4"/>
      </a:accent2>
      <a:accent3>
        <a:srgbClr val="95B3D7"/>
      </a:accent3>
      <a:accent4>
        <a:srgbClr val="366092"/>
      </a:accent4>
      <a:accent5>
        <a:srgbClr val="244061"/>
      </a:accent5>
      <a:accent6>
        <a:srgbClr val="002060"/>
      </a:accent6>
      <a:hlink>
        <a:srgbClr val="00578E"/>
      </a:hlink>
      <a:folHlink>
        <a:srgbClr val="0057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vantGarde"/>
        <a:ea typeface="ＭＳ Ｐゴシック"/>
        <a:cs typeface=""/>
      </a:majorFont>
      <a:minorFont>
        <a:latin typeface="RotisSemi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smtClean="0">
            <a:ln>
              <a:noFill/>
            </a:ln>
            <a:solidFill>
              <a:srgbClr val="747474"/>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GB" sz="2800" b="0" i="0" u="none" strike="noStrike" cap="none" normalizeH="0" baseline="0" smtClean="0">
            <a:ln>
              <a:noFill/>
            </a:ln>
            <a:solidFill>
              <a:srgbClr val="747474"/>
            </a:solidFill>
            <a:effectLst/>
            <a:latin typeface="Arial" pitchFamily="34"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hapter Slid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hapter Slide -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clepa</Template>
  <TotalTime>5</TotalTime>
  <Words>702</Words>
  <Application>Microsoft Office PowerPoint</Application>
  <PresentationFormat>Custom</PresentationFormat>
  <Paragraphs>131</Paragraphs>
  <Slides>9</Slides>
  <Notes>9</Notes>
  <HiddenSlides>0</HiddenSlides>
  <MMClips>0</MMClips>
  <ScaleCrop>false</ScaleCrop>
  <HeadingPairs>
    <vt:vector size="4" baseType="variant">
      <vt:variant>
        <vt:lpstr>Theme</vt:lpstr>
      </vt:variant>
      <vt:variant>
        <vt:i4>7</vt:i4>
      </vt:variant>
      <vt:variant>
        <vt:lpstr>Slide Titles</vt:lpstr>
      </vt:variant>
      <vt:variant>
        <vt:i4>9</vt:i4>
      </vt:variant>
    </vt:vector>
  </HeadingPairs>
  <TitlesOfParts>
    <vt:vector size="16" baseType="lpstr">
      <vt:lpstr>Chapter Slide - Dark</vt:lpstr>
      <vt:lpstr>Chapter Slide - Photo</vt:lpstr>
      <vt:lpstr>Default Slide - Blank</vt:lpstr>
      <vt:lpstr>Blank Slide</vt:lpstr>
      <vt:lpstr>6_Nouvelle présentation</vt:lpstr>
      <vt:lpstr>1_Chapter Slide - Dark</vt:lpstr>
      <vt:lpstr>2_Chapter Slide - Dark</vt:lpstr>
      <vt:lpstr>PowerPoint Presentation</vt:lpstr>
      <vt:lpstr>Review of actions since GRSP 62nd Session</vt:lpstr>
      <vt:lpstr>Current proposal for belt contact width measurement (GRSP/2018/6)</vt:lpstr>
      <vt:lpstr>CLEPA feasibility study – Checked configurations</vt:lpstr>
      <vt:lpstr>CLEPA feasibility study – Belt positioning</vt:lpstr>
      <vt:lpstr>CLEPA feasibility study – Current proposal for belt contact width measurement</vt:lpstr>
      <vt:lpstr>CLEPA feasibility study – Current proposal for belt contact width measurement</vt:lpstr>
      <vt:lpstr>Suggestions for amendments – Measurement on lap belt</vt:lpstr>
      <vt:lpstr>Proposal to amend GRSP/2018/6</vt:lpstr>
    </vt:vector>
  </TitlesOfParts>
  <Company>CLEPA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LMD Roadmap</dc:title>
  <dc:creator>sdeix</dc:creator>
  <cp:lastModifiedBy>Gianotti3</cp:lastModifiedBy>
  <cp:revision>721</cp:revision>
  <cp:lastPrinted>2018-04-05T14:02:51Z</cp:lastPrinted>
  <dcterms:created xsi:type="dcterms:W3CDTF">2013-09-27T08:35:26Z</dcterms:created>
  <dcterms:modified xsi:type="dcterms:W3CDTF">2018-05-10T13:51:27Z</dcterms:modified>
</cp:coreProperties>
</file>