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0" r:id="rId2"/>
    <p:sldId id="370" r:id="rId3"/>
    <p:sldId id="344" r:id="rId4"/>
    <p:sldId id="345" r:id="rId5"/>
    <p:sldId id="348" r:id="rId6"/>
    <p:sldId id="347" r:id="rId7"/>
    <p:sldId id="346" r:id="rId8"/>
    <p:sldId id="371" r:id="rId9"/>
    <p:sldId id="342" r:id="rId10"/>
    <p:sldId id="375" r:id="rId11"/>
    <p:sldId id="384" r:id="rId12"/>
    <p:sldId id="377" r:id="rId13"/>
    <p:sldId id="378" r:id="rId14"/>
    <p:sldId id="379" r:id="rId15"/>
    <p:sldId id="380" r:id="rId16"/>
    <p:sldId id="381" r:id="rId17"/>
  </p:sldIdLst>
  <p:sldSz cx="9144000" cy="5143500" type="screen16x9"/>
  <p:notesSz cx="7099300" cy="102346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84">
          <p15:clr>
            <a:srgbClr val="A4A3A4"/>
          </p15:clr>
        </p15:guide>
        <p15:guide id="2" orient="horz" pos="225">
          <p15:clr>
            <a:srgbClr val="A4A3A4"/>
          </p15:clr>
        </p15:guide>
        <p15:guide id="3" orient="horz" pos="468">
          <p15:clr>
            <a:srgbClr val="A4A3A4"/>
          </p15:clr>
        </p15:guide>
        <p15:guide id="4" orient="horz" pos="2916">
          <p15:clr>
            <a:srgbClr val="A4A3A4"/>
          </p15:clr>
        </p15:guide>
        <p15:guide id="5" orient="horz" pos="3060">
          <p15:clr>
            <a:srgbClr val="A4A3A4"/>
          </p15:clr>
        </p15:guide>
        <p15:guide id="6" pos="2880">
          <p15:clr>
            <a:srgbClr val="A4A3A4"/>
          </p15:clr>
        </p15:guide>
        <p15:guide id="7" pos="336">
          <p15:clr>
            <a:srgbClr val="A4A3A4"/>
          </p15:clr>
        </p15:guide>
        <p15:guide id="8" pos="56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8814D"/>
    <a:srgbClr val="55B631"/>
    <a:srgbClr val="51778B"/>
    <a:srgbClr val="FFF481"/>
    <a:srgbClr val="FAD602"/>
    <a:srgbClr val="E7FFFF"/>
    <a:srgbClr val="CCFFFF"/>
    <a:srgbClr val="54B631"/>
    <a:srgbClr val="3F8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 autoAdjust="0"/>
    <p:restoredTop sz="83513" autoAdjust="0"/>
  </p:normalViewPr>
  <p:slideViewPr>
    <p:cSldViewPr>
      <p:cViewPr varScale="1">
        <p:scale>
          <a:sx n="130" d="100"/>
          <a:sy n="130" d="100"/>
        </p:scale>
        <p:origin x="-1074" y="-84"/>
      </p:cViewPr>
      <p:guideLst>
        <p:guide orient="horz" pos="684"/>
        <p:guide orient="horz" pos="225"/>
        <p:guide orient="horz" pos="468"/>
        <p:guide orient="horz" pos="2916"/>
        <p:guide orient="horz" pos="3060"/>
        <p:guide pos="2880"/>
        <p:guide pos="336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3225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917" cy="51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Bundesanstalt für Straßenwesen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727" y="1"/>
            <a:ext cx="3076917" cy="51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Datum/Jahr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0278"/>
            <a:ext cx="3076917" cy="51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Max Mustermann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727" y="9720278"/>
            <a:ext cx="3076917" cy="51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919CAAD-9063-45D9-A207-666D77987C0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8647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917" cy="51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Bundesanstalt für Straßenwesen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727" y="1"/>
            <a:ext cx="3076917" cy="51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Datum/Jahr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3394"/>
            <a:ext cx="5679440" cy="460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78"/>
            <a:ext cx="3076917" cy="51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Max Mustermann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727" y="9720278"/>
            <a:ext cx="3076917" cy="51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18B77F4-8FB5-4793-BA73-DC465E1C08E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56578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Bundesanstalt für Straßenwesen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Datum/Jahr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 Mustermann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18B77F4-8FB5-4793-BA73-DC465E1C08EC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Bundesanstalt für Straßenwesen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Datum/Jahr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 Mustermann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18B77F4-8FB5-4793-BA73-DC465E1C08EC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Bundesanstalt für Straßenwesen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Datum/Jahr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 Mustermann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18B77F4-8FB5-4793-BA73-DC465E1C08EC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Bundesanstalt für Straßenwesen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Datum/Jahr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 Mustermann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18B77F4-8FB5-4793-BA73-DC465E1C08EC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408488" y="4420791"/>
            <a:ext cx="4532312" cy="2857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endParaRPr lang="de-DE" sz="1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47900"/>
            <a:ext cx="6400800" cy="13144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/>
            </a:lvl1pPr>
          </a:lstStyle>
          <a:p>
            <a:r>
              <a:rPr lang="de-DE" dirty="0"/>
              <a:t>Vortragsbezeichnung</a:t>
            </a:r>
          </a:p>
          <a:p>
            <a:endParaRPr lang="de-DE" dirty="0"/>
          </a:p>
          <a:p>
            <a:r>
              <a:rPr lang="de-DE" dirty="0"/>
              <a:t>Vortragende / Vortragender </a:t>
            </a:r>
            <a:br>
              <a:rPr lang="de-DE" dirty="0"/>
            </a:br>
            <a:r>
              <a:rPr lang="de-DE" dirty="0"/>
              <a:t>(Vorname Name)</a:t>
            </a:r>
          </a:p>
        </p:txBody>
      </p:sp>
      <p:grpSp>
        <p:nvGrpSpPr>
          <p:cNvPr id="37" name="Group 55"/>
          <p:cNvGrpSpPr>
            <a:grpSpLocks/>
          </p:cNvGrpSpPr>
          <p:nvPr userDrawn="1"/>
        </p:nvGrpSpPr>
        <p:grpSpPr bwMode="auto">
          <a:xfrm>
            <a:off x="0" y="226221"/>
            <a:ext cx="9144000" cy="4577953"/>
            <a:chOff x="0" y="190"/>
            <a:chExt cx="5760" cy="3845"/>
          </a:xfrm>
        </p:grpSpPr>
        <p:sp>
          <p:nvSpPr>
            <p:cNvPr id="38" name="Line 8"/>
            <p:cNvSpPr>
              <a:spLocks noChangeShapeType="1"/>
            </p:cNvSpPr>
            <p:nvPr userDrawn="1"/>
          </p:nvSpPr>
          <p:spPr bwMode="auto">
            <a:xfrm>
              <a:off x="0" y="340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39" name="Line 9"/>
            <p:cNvSpPr>
              <a:spLocks noChangeShapeType="1"/>
            </p:cNvSpPr>
            <p:nvPr userDrawn="1"/>
          </p:nvSpPr>
          <p:spPr bwMode="auto">
            <a:xfrm>
              <a:off x="0" y="4035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dirty="0"/>
            </a:p>
          </p:txBody>
        </p:sp>
        <p:grpSp>
          <p:nvGrpSpPr>
            <p:cNvPr id="40" name="Group 41"/>
            <p:cNvGrpSpPr>
              <a:grpSpLocks/>
            </p:cNvGrpSpPr>
            <p:nvPr userDrawn="1"/>
          </p:nvGrpSpPr>
          <p:grpSpPr bwMode="auto">
            <a:xfrm>
              <a:off x="3910" y="190"/>
              <a:ext cx="959" cy="97"/>
              <a:chOff x="3910" y="190"/>
              <a:chExt cx="959" cy="97"/>
            </a:xfrm>
          </p:grpSpPr>
          <p:sp>
            <p:nvSpPr>
              <p:cNvPr id="41" name="AutoShape 4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3910" y="190"/>
                <a:ext cx="95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42" name="Rectangle 43"/>
              <p:cNvSpPr>
                <a:spLocks noChangeArrowheads="1"/>
              </p:cNvSpPr>
              <p:nvPr userDrawn="1"/>
            </p:nvSpPr>
            <p:spPr bwMode="auto">
              <a:xfrm>
                <a:off x="3919" y="198"/>
                <a:ext cx="145" cy="81"/>
              </a:xfrm>
              <a:prstGeom prst="rect">
                <a:avLst/>
              </a:prstGeom>
              <a:solidFill>
                <a:srgbClr val="E779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43" name="Freeform 44"/>
              <p:cNvSpPr>
                <a:spLocks noEditPoints="1"/>
              </p:cNvSpPr>
              <p:nvPr userDrawn="1"/>
            </p:nvSpPr>
            <p:spPr bwMode="auto">
              <a:xfrm>
                <a:off x="391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44" name="Rectangle 45"/>
              <p:cNvSpPr>
                <a:spLocks noChangeArrowheads="1"/>
              </p:cNvSpPr>
              <p:nvPr userDrawn="1"/>
            </p:nvSpPr>
            <p:spPr bwMode="auto">
              <a:xfrm>
                <a:off x="4078" y="198"/>
                <a:ext cx="146" cy="81"/>
              </a:xfrm>
              <a:prstGeom prst="rect">
                <a:avLst/>
              </a:prstGeom>
              <a:solidFill>
                <a:srgbClr val="CC86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45" name="Freeform 46"/>
              <p:cNvSpPr>
                <a:spLocks noEditPoints="1"/>
              </p:cNvSpPr>
              <p:nvPr userDrawn="1"/>
            </p:nvSpPr>
            <p:spPr bwMode="auto">
              <a:xfrm>
                <a:off x="407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46" name="Rectangle 47"/>
              <p:cNvSpPr>
                <a:spLocks noChangeArrowheads="1"/>
              </p:cNvSpPr>
              <p:nvPr userDrawn="1"/>
            </p:nvSpPr>
            <p:spPr bwMode="auto">
              <a:xfrm>
                <a:off x="4237" y="198"/>
                <a:ext cx="145" cy="81"/>
              </a:xfrm>
              <a:prstGeom prst="rect">
                <a:avLst/>
              </a:prstGeom>
              <a:solidFill>
                <a:srgbClr val="EE25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47" name="Freeform 48"/>
              <p:cNvSpPr>
                <a:spLocks noEditPoints="1"/>
              </p:cNvSpPr>
              <p:nvPr userDrawn="1"/>
            </p:nvSpPr>
            <p:spPr bwMode="auto">
              <a:xfrm>
                <a:off x="4235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48" name="Rectangle 49"/>
              <p:cNvSpPr>
                <a:spLocks noChangeArrowheads="1"/>
              </p:cNvSpPr>
              <p:nvPr userDrawn="1"/>
            </p:nvSpPr>
            <p:spPr bwMode="auto">
              <a:xfrm>
                <a:off x="4397" y="198"/>
                <a:ext cx="145" cy="81"/>
              </a:xfrm>
              <a:prstGeom prst="rect">
                <a:avLst/>
              </a:prstGeom>
              <a:solidFill>
                <a:srgbClr val="667A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49" name="Freeform 50"/>
              <p:cNvSpPr>
                <a:spLocks noEditPoints="1"/>
              </p:cNvSpPr>
              <p:nvPr userDrawn="1"/>
            </p:nvSpPr>
            <p:spPr bwMode="auto">
              <a:xfrm>
                <a:off x="4394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50" name="Rectangle 51"/>
              <p:cNvSpPr>
                <a:spLocks noChangeArrowheads="1"/>
              </p:cNvSpPr>
              <p:nvPr userDrawn="1"/>
            </p:nvSpPr>
            <p:spPr bwMode="auto">
              <a:xfrm>
                <a:off x="4555" y="198"/>
                <a:ext cx="147" cy="81"/>
              </a:xfrm>
              <a:prstGeom prst="rect">
                <a:avLst/>
              </a:prstGeom>
              <a:solidFill>
                <a:srgbClr val="FFF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51" name="Freeform 52"/>
              <p:cNvSpPr>
                <a:spLocks noEditPoints="1"/>
              </p:cNvSpPr>
              <p:nvPr userDrawn="1"/>
            </p:nvSpPr>
            <p:spPr bwMode="auto">
              <a:xfrm>
                <a:off x="4553" y="195"/>
                <a:ext cx="151" cy="87"/>
              </a:xfrm>
              <a:custGeom>
                <a:avLst/>
                <a:gdLst/>
                <a:ahLst/>
                <a:cxnLst>
                  <a:cxn ang="0">
                    <a:pos x="844" y="500"/>
                  </a:cxn>
                  <a:cxn ang="0">
                    <a:pos x="831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31" y="486"/>
                  </a:cxn>
                  <a:cxn ang="0">
                    <a:pos x="844" y="500"/>
                  </a:cxn>
                  <a:cxn ang="0">
                    <a:pos x="844" y="500"/>
                  </a:cxn>
                  <a:cxn ang="0">
                    <a:pos x="844" y="521"/>
                  </a:cxn>
                  <a:cxn ang="0">
                    <a:pos x="831" y="521"/>
                  </a:cxn>
                  <a:cxn ang="0">
                    <a:pos x="844" y="500"/>
                  </a:cxn>
                  <a:cxn ang="0">
                    <a:pos x="831" y="0"/>
                  </a:cxn>
                  <a:cxn ang="0">
                    <a:pos x="844" y="21"/>
                  </a:cxn>
                  <a:cxn ang="0">
                    <a:pos x="844" y="500"/>
                  </a:cxn>
                  <a:cxn ang="0">
                    <a:pos x="817" y="500"/>
                  </a:cxn>
                  <a:cxn ang="0">
                    <a:pos x="817" y="21"/>
                  </a:cxn>
                  <a:cxn ang="0">
                    <a:pos x="831" y="0"/>
                  </a:cxn>
                  <a:cxn ang="0">
                    <a:pos x="831" y="0"/>
                  </a:cxn>
                  <a:cxn ang="0">
                    <a:pos x="844" y="0"/>
                  </a:cxn>
                  <a:cxn ang="0">
                    <a:pos x="844" y="21"/>
                  </a:cxn>
                  <a:cxn ang="0">
                    <a:pos x="831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31" y="0"/>
                  </a:cxn>
                  <a:cxn ang="0">
                    <a:pos x="831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44" h="521">
                    <a:moveTo>
                      <a:pt x="844" y="500"/>
                    </a:moveTo>
                    <a:lnTo>
                      <a:pt x="831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31" y="486"/>
                    </a:lnTo>
                    <a:lnTo>
                      <a:pt x="844" y="500"/>
                    </a:lnTo>
                    <a:close/>
                    <a:moveTo>
                      <a:pt x="844" y="500"/>
                    </a:moveTo>
                    <a:lnTo>
                      <a:pt x="844" y="521"/>
                    </a:lnTo>
                    <a:lnTo>
                      <a:pt x="831" y="521"/>
                    </a:lnTo>
                    <a:lnTo>
                      <a:pt x="844" y="500"/>
                    </a:lnTo>
                    <a:close/>
                    <a:moveTo>
                      <a:pt x="831" y="0"/>
                    </a:moveTo>
                    <a:lnTo>
                      <a:pt x="844" y="21"/>
                    </a:lnTo>
                    <a:lnTo>
                      <a:pt x="844" y="500"/>
                    </a:lnTo>
                    <a:lnTo>
                      <a:pt x="817" y="500"/>
                    </a:lnTo>
                    <a:lnTo>
                      <a:pt x="817" y="21"/>
                    </a:lnTo>
                    <a:lnTo>
                      <a:pt x="831" y="0"/>
                    </a:lnTo>
                    <a:close/>
                    <a:moveTo>
                      <a:pt x="831" y="0"/>
                    </a:moveTo>
                    <a:lnTo>
                      <a:pt x="844" y="0"/>
                    </a:lnTo>
                    <a:lnTo>
                      <a:pt x="844" y="21"/>
                    </a:lnTo>
                    <a:lnTo>
                      <a:pt x="831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31" y="0"/>
                    </a:lnTo>
                    <a:lnTo>
                      <a:pt x="831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52" name="Rectangle 53"/>
              <p:cNvSpPr>
                <a:spLocks noChangeArrowheads="1"/>
              </p:cNvSpPr>
              <p:nvPr userDrawn="1"/>
            </p:nvSpPr>
            <p:spPr bwMode="auto">
              <a:xfrm>
                <a:off x="4715" y="198"/>
                <a:ext cx="145" cy="81"/>
              </a:xfrm>
              <a:prstGeom prst="rect">
                <a:avLst/>
              </a:prstGeom>
              <a:solidFill>
                <a:srgbClr val="54B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53" name="Freeform 54"/>
              <p:cNvSpPr>
                <a:spLocks noEditPoints="1"/>
              </p:cNvSpPr>
              <p:nvPr userDrawn="1"/>
            </p:nvSpPr>
            <p:spPr bwMode="auto">
              <a:xfrm>
                <a:off x="4713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</p:grpSp>
      </p:grpSp>
      <p:pic>
        <p:nvPicPr>
          <p:cNvPr id="54" name="Picture 1" descr="S:\Medien\Grafiken\Logos\BASt\bast_transparen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9" y="51470"/>
            <a:ext cx="648071" cy="291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1"/>
          <p:cNvSpPr>
            <a:spLocks noGrp="1"/>
          </p:cNvSpPr>
          <p:nvPr>
            <p:ph type="title"/>
          </p:nvPr>
        </p:nvSpPr>
        <p:spPr>
          <a:xfrm>
            <a:off x="265435" y="465516"/>
            <a:ext cx="7147520" cy="62865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20000"/>
              </a:lnSpc>
              <a:defRPr sz="2000" b="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251520" y="1390651"/>
            <a:ext cx="8435975" cy="3234513"/>
          </a:xfrm>
          <a:prstGeom prst="rect">
            <a:avLst/>
          </a:prstGeom>
        </p:spPr>
        <p:txBody>
          <a:bodyPr lIns="0"/>
          <a:lstStyle>
            <a:lvl1pPr marL="361950" indent="-361950">
              <a:lnSpc>
                <a:spcPct val="120000"/>
              </a:lnSpc>
              <a:buClr>
                <a:srgbClr val="55B631"/>
              </a:buClr>
              <a:buSzPct val="120000"/>
              <a:buFont typeface="Wingdings" pitchFamily="2" charset="2"/>
              <a:buChar char=""/>
              <a:defRPr sz="1800"/>
            </a:lvl1pPr>
            <a:lvl2pPr>
              <a:lnSpc>
                <a:spcPct val="120000"/>
              </a:lnSpc>
              <a:buClr>
                <a:srgbClr val="55B631"/>
              </a:buClr>
              <a:buSzPct val="120000"/>
              <a:buFont typeface="Verdana" pitchFamily="34" charset="0"/>
              <a:buChar char="•"/>
              <a:defRPr sz="1600"/>
            </a:lvl2pPr>
            <a:lvl3pPr>
              <a:lnSpc>
                <a:spcPct val="120000"/>
              </a:lnSpc>
              <a:buClr>
                <a:srgbClr val="55B631"/>
              </a:buClr>
              <a:buFont typeface="Verdana" pitchFamily="34" charset="0"/>
              <a:buChar char="–"/>
              <a:defRPr sz="140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251520" y="4876586"/>
            <a:ext cx="15078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900" dirty="0" smtClean="0">
                <a:solidFill>
                  <a:schemeClr val="bg2"/>
                </a:solidFill>
              </a:rPr>
              <a:t>Alexander T. Frey</a:t>
            </a:r>
            <a:endParaRPr lang="de-DE" sz="9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1"/>
          <p:cNvSpPr>
            <a:spLocks noGrp="1"/>
          </p:cNvSpPr>
          <p:nvPr>
            <p:ph type="title"/>
          </p:nvPr>
        </p:nvSpPr>
        <p:spPr>
          <a:xfrm>
            <a:off x="265435" y="465516"/>
            <a:ext cx="7147520" cy="628650"/>
          </a:xfrm>
          <a:prstGeom prst="rect">
            <a:avLst/>
          </a:prstGeom>
        </p:spPr>
        <p:txBody>
          <a:bodyPr lIns="0"/>
          <a:lstStyle>
            <a:lvl1pPr>
              <a:lnSpc>
                <a:spcPct val="120000"/>
              </a:lnSpc>
              <a:defRPr sz="2000" b="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5"/>
          <p:cNvSpPr txBox="1">
            <a:spLocks noChangeArrowheads="1"/>
          </p:cNvSpPr>
          <p:nvPr/>
        </p:nvSpPr>
        <p:spPr bwMode="auto">
          <a:xfrm>
            <a:off x="152400" y="4788532"/>
            <a:ext cx="2547938" cy="35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mtClean="0"/>
            </a:lvl1pPr>
          </a:lstStyle>
          <a:p>
            <a:pPr>
              <a:defRPr/>
            </a:pPr>
            <a:endParaRPr sz="9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0" name="Rectangle 6"/>
          <p:cNvSpPr txBox="1">
            <a:spLocks noChangeArrowheads="1"/>
          </p:cNvSpPr>
          <p:nvPr/>
        </p:nvSpPr>
        <p:spPr bwMode="auto">
          <a:xfrm>
            <a:off x="6948264" y="4861323"/>
            <a:ext cx="2024286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12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fld id="{D54BE9BA-BB05-491B-A2BB-816375A953A7}" type="slidenum">
              <a:rPr lang="de-DE" sz="9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de-DE" sz="9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2" name="Group 55"/>
          <p:cNvGrpSpPr>
            <a:grpSpLocks/>
          </p:cNvGrpSpPr>
          <p:nvPr/>
        </p:nvGrpSpPr>
        <p:grpSpPr bwMode="auto">
          <a:xfrm>
            <a:off x="0" y="226221"/>
            <a:ext cx="9144000" cy="4577953"/>
            <a:chOff x="0" y="190"/>
            <a:chExt cx="5760" cy="3845"/>
          </a:xfrm>
        </p:grpSpPr>
        <p:sp>
          <p:nvSpPr>
            <p:cNvPr id="23" name="Line 8"/>
            <p:cNvSpPr>
              <a:spLocks noChangeShapeType="1"/>
            </p:cNvSpPr>
            <p:nvPr userDrawn="1"/>
          </p:nvSpPr>
          <p:spPr bwMode="auto">
            <a:xfrm>
              <a:off x="0" y="340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24" name="Line 9"/>
            <p:cNvSpPr>
              <a:spLocks noChangeShapeType="1"/>
            </p:cNvSpPr>
            <p:nvPr userDrawn="1"/>
          </p:nvSpPr>
          <p:spPr bwMode="auto">
            <a:xfrm>
              <a:off x="0" y="4035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dirty="0"/>
            </a:p>
          </p:txBody>
        </p:sp>
        <p:grpSp>
          <p:nvGrpSpPr>
            <p:cNvPr id="25" name="Group 41"/>
            <p:cNvGrpSpPr>
              <a:grpSpLocks/>
            </p:cNvGrpSpPr>
            <p:nvPr userDrawn="1"/>
          </p:nvGrpSpPr>
          <p:grpSpPr bwMode="auto">
            <a:xfrm>
              <a:off x="3910" y="190"/>
              <a:ext cx="959" cy="97"/>
              <a:chOff x="3910" y="190"/>
              <a:chExt cx="959" cy="97"/>
            </a:xfrm>
          </p:grpSpPr>
          <p:sp>
            <p:nvSpPr>
              <p:cNvPr id="26" name="AutoShape 4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3910" y="190"/>
                <a:ext cx="95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7" name="Rectangle 43"/>
              <p:cNvSpPr>
                <a:spLocks noChangeArrowheads="1"/>
              </p:cNvSpPr>
              <p:nvPr userDrawn="1"/>
            </p:nvSpPr>
            <p:spPr bwMode="auto">
              <a:xfrm>
                <a:off x="3919" y="198"/>
                <a:ext cx="145" cy="81"/>
              </a:xfrm>
              <a:prstGeom prst="rect">
                <a:avLst/>
              </a:prstGeom>
              <a:solidFill>
                <a:srgbClr val="E779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31" name="Freeform 44"/>
              <p:cNvSpPr>
                <a:spLocks noEditPoints="1"/>
              </p:cNvSpPr>
              <p:nvPr userDrawn="1"/>
            </p:nvSpPr>
            <p:spPr bwMode="auto">
              <a:xfrm>
                <a:off x="391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32" name="Rectangle 45"/>
              <p:cNvSpPr>
                <a:spLocks noChangeArrowheads="1"/>
              </p:cNvSpPr>
              <p:nvPr userDrawn="1"/>
            </p:nvSpPr>
            <p:spPr bwMode="auto">
              <a:xfrm>
                <a:off x="4078" y="198"/>
                <a:ext cx="146" cy="81"/>
              </a:xfrm>
              <a:prstGeom prst="rect">
                <a:avLst/>
              </a:prstGeom>
              <a:solidFill>
                <a:srgbClr val="CC86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33" name="Freeform 46"/>
              <p:cNvSpPr>
                <a:spLocks noEditPoints="1"/>
              </p:cNvSpPr>
              <p:nvPr userDrawn="1"/>
            </p:nvSpPr>
            <p:spPr bwMode="auto">
              <a:xfrm>
                <a:off x="407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34" name="Rectangle 47"/>
              <p:cNvSpPr>
                <a:spLocks noChangeArrowheads="1"/>
              </p:cNvSpPr>
              <p:nvPr userDrawn="1"/>
            </p:nvSpPr>
            <p:spPr bwMode="auto">
              <a:xfrm>
                <a:off x="4237" y="198"/>
                <a:ext cx="145" cy="81"/>
              </a:xfrm>
              <a:prstGeom prst="rect">
                <a:avLst/>
              </a:prstGeom>
              <a:solidFill>
                <a:srgbClr val="EE25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35" name="Freeform 48"/>
              <p:cNvSpPr>
                <a:spLocks noEditPoints="1"/>
              </p:cNvSpPr>
              <p:nvPr userDrawn="1"/>
            </p:nvSpPr>
            <p:spPr bwMode="auto">
              <a:xfrm>
                <a:off x="4235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36" name="Rectangle 49"/>
              <p:cNvSpPr>
                <a:spLocks noChangeArrowheads="1"/>
              </p:cNvSpPr>
              <p:nvPr userDrawn="1"/>
            </p:nvSpPr>
            <p:spPr bwMode="auto">
              <a:xfrm>
                <a:off x="4397" y="198"/>
                <a:ext cx="145" cy="81"/>
              </a:xfrm>
              <a:prstGeom prst="rect">
                <a:avLst/>
              </a:prstGeom>
              <a:solidFill>
                <a:srgbClr val="667A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37" name="Freeform 50"/>
              <p:cNvSpPr>
                <a:spLocks noEditPoints="1"/>
              </p:cNvSpPr>
              <p:nvPr userDrawn="1"/>
            </p:nvSpPr>
            <p:spPr bwMode="auto">
              <a:xfrm>
                <a:off x="4394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38" name="Rectangle 51"/>
              <p:cNvSpPr>
                <a:spLocks noChangeArrowheads="1"/>
              </p:cNvSpPr>
              <p:nvPr userDrawn="1"/>
            </p:nvSpPr>
            <p:spPr bwMode="auto">
              <a:xfrm>
                <a:off x="4555" y="198"/>
                <a:ext cx="147" cy="81"/>
              </a:xfrm>
              <a:prstGeom prst="rect">
                <a:avLst/>
              </a:prstGeom>
              <a:solidFill>
                <a:srgbClr val="FFF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39" name="Freeform 52"/>
              <p:cNvSpPr>
                <a:spLocks noEditPoints="1"/>
              </p:cNvSpPr>
              <p:nvPr userDrawn="1"/>
            </p:nvSpPr>
            <p:spPr bwMode="auto">
              <a:xfrm>
                <a:off x="4553" y="195"/>
                <a:ext cx="151" cy="87"/>
              </a:xfrm>
              <a:custGeom>
                <a:avLst/>
                <a:gdLst/>
                <a:ahLst/>
                <a:cxnLst>
                  <a:cxn ang="0">
                    <a:pos x="844" y="500"/>
                  </a:cxn>
                  <a:cxn ang="0">
                    <a:pos x="831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31" y="486"/>
                  </a:cxn>
                  <a:cxn ang="0">
                    <a:pos x="844" y="500"/>
                  </a:cxn>
                  <a:cxn ang="0">
                    <a:pos x="844" y="500"/>
                  </a:cxn>
                  <a:cxn ang="0">
                    <a:pos x="844" y="521"/>
                  </a:cxn>
                  <a:cxn ang="0">
                    <a:pos x="831" y="521"/>
                  </a:cxn>
                  <a:cxn ang="0">
                    <a:pos x="844" y="500"/>
                  </a:cxn>
                  <a:cxn ang="0">
                    <a:pos x="831" y="0"/>
                  </a:cxn>
                  <a:cxn ang="0">
                    <a:pos x="844" y="21"/>
                  </a:cxn>
                  <a:cxn ang="0">
                    <a:pos x="844" y="500"/>
                  </a:cxn>
                  <a:cxn ang="0">
                    <a:pos x="817" y="500"/>
                  </a:cxn>
                  <a:cxn ang="0">
                    <a:pos x="817" y="21"/>
                  </a:cxn>
                  <a:cxn ang="0">
                    <a:pos x="831" y="0"/>
                  </a:cxn>
                  <a:cxn ang="0">
                    <a:pos x="831" y="0"/>
                  </a:cxn>
                  <a:cxn ang="0">
                    <a:pos x="844" y="0"/>
                  </a:cxn>
                  <a:cxn ang="0">
                    <a:pos x="844" y="21"/>
                  </a:cxn>
                  <a:cxn ang="0">
                    <a:pos x="831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31" y="0"/>
                  </a:cxn>
                  <a:cxn ang="0">
                    <a:pos x="831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44" h="521">
                    <a:moveTo>
                      <a:pt x="844" y="500"/>
                    </a:moveTo>
                    <a:lnTo>
                      <a:pt x="831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31" y="486"/>
                    </a:lnTo>
                    <a:lnTo>
                      <a:pt x="844" y="500"/>
                    </a:lnTo>
                    <a:close/>
                    <a:moveTo>
                      <a:pt x="844" y="500"/>
                    </a:moveTo>
                    <a:lnTo>
                      <a:pt x="844" y="521"/>
                    </a:lnTo>
                    <a:lnTo>
                      <a:pt x="831" y="521"/>
                    </a:lnTo>
                    <a:lnTo>
                      <a:pt x="844" y="500"/>
                    </a:lnTo>
                    <a:close/>
                    <a:moveTo>
                      <a:pt x="831" y="0"/>
                    </a:moveTo>
                    <a:lnTo>
                      <a:pt x="844" y="21"/>
                    </a:lnTo>
                    <a:lnTo>
                      <a:pt x="844" y="500"/>
                    </a:lnTo>
                    <a:lnTo>
                      <a:pt x="817" y="500"/>
                    </a:lnTo>
                    <a:lnTo>
                      <a:pt x="817" y="21"/>
                    </a:lnTo>
                    <a:lnTo>
                      <a:pt x="831" y="0"/>
                    </a:lnTo>
                    <a:close/>
                    <a:moveTo>
                      <a:pt x="831" y="0"/>
                    </a:moveTo>
                    <a:lnTo>
                      <a:pt x="844" y="0"/>
                    </a:lnTo>
                    <a:lnTo>
                      <a:pt x="844" y="21"/>
                    </a:lnTo>
                    <a:lnTo>
                      <a:pt x="831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31" y="0"/>
                    </a:lnTo>
                    <a:lnTo>
                      <a:pt x="831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40" name="Rectangle 53"/>
              <p:cNvSpPr>
                <a:spLocks noChangeArrowheads="1"/>
              </p:cNvSpPr>
              <p:nvPr userDrawn="1"/>
            </p:nvSpPr>
            <p:spPr bwMode="auto">
              <a:xfrm>
                <a:off x="4715" y="198"/>
                <a:ext cx="145" cy="81"/>
              </a:xfrm>
              <a:prstGeom prst="rect">
                <a:avLst/>
              </a:prstGeom>
              <a:solidFill>
                <a:srgbClr val="54B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41" name="Freeform 54"/>
              <p:cNvSpPr>
                <a:spLocks noEditPoints="1"/>
              </p:cNvSpPr>
              <p:nvPr userDrawn="1"/>
            </p:nvSpPr>
            <p:spPr bwMode="auto">
              <a:xfrm>
                <a:off x="4713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</p:grpSp>
      </p:grpSp>
      <p:pic>
        <p:nvPicPr>
          <p:cNvPr id="42" name="Picture 1" descr="S:\Medien\Grafiken\Logos\BASt\bast_transparen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9" y="51470"/>
            <a:ext cx="648071" cy="2914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5" r:id="rId2"/>
    <p:sldLayoutId id="2147484428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61950" indent="-3619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95350" indent="-354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435100" indent="-3603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974850" indent="-360363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»"/>
        <a:defRPr sz="1600">
          <a:solidFill>
            <a:schemeClr val="tx1"/>
          </a:solidFill>
          <a:latin typeface="+mn-lt"/>
        </a:defRPr>
      </a:lvl4pPr>
      <a:lvl5pPr marL="2514600" indent="-360363" algn="l" rtl="0" eaLnBrk="0" fontAlgn="base" hangingPunct="0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5pPr>
      <a:lvl6pPr marL="2971800" indent="-360363" algn="l" rtl="0" fontAlgn="base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6pPr>
      <a:lvl7pPr marL="3429000" indent="-360363" algn="l" rtl="0" fontAlgn="base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7pPr>
      <a:lvl8pPr marL="3886200" indent="-360363" algn="l" rtl="0" fontAlgn="base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8pPr>
      <a:lvl9pPr marL="4343400" indent="-360363" algn="l" rtl="0" fontAlgn="base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16"/>
          <p:cNvSpPr txBox="1">
            <a:spLocks/>
          </p:cNvSpPr>
          <p:nvPr/>
        </p:nvSpPr>
        <p:spPr>
          <a:xfrm>
            <a:off x="467544" y="915566"/>
            <a:ext cx="7885384" cy="324036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l" eaLnBrk="0" hangingPunct="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Truck drivers’ turning information concept</a:t>
            </a:r>
            <a:br>
              <a:rPr lang="en-US" sz="2400" b="1" kern="0" dirty="0" smtClean="0">
                <a:solidFill>
                  <a:srgbClr val="000000"/>
                </a:solidFill>
                <a:latin typeface="Verdana"/>
                <a:ea typeface="+mj-ea"/>
                <a:cs typeface="+mj-cs"/>
              </a:rPr>
            </a:br>
            <a:r>
              <a:rPr lang="en-US" sz="2400" b="1" kern="0" dirty="0" smtClean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– a psychological approach</a:t>
            </a:r>
            <a:endParaRPr lang="de-DE" sz="1800" b="1" kern="0" dirty="0" smtClean="0">
              <a:latin typeface="+mn-lt"/>
            </a:endParaRPr>
          </a:p>
          <a:p>
            <a:pPr algn="l" eaLnBrk="0" hangingPunct="0">
              <a:lnSpc>
                <a:spcPct val="120000"/>
              </a:lnSpc>
              <a:spcBef>
                <a:spcPct val="20000"/>
              </a:spcBef>
              <a:defRPr/>
            </a:pPr>
            <a:endParaRPr kumimoji="0" lang="de-DE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l" eaLnBrk="0" hangingPunct="0">
              <a:lnSpc>
                <a:spcPct val="120000"/>
              </a:lnSpc>
              <a:spcBef>
                <a:spcPct val="20000"/>
              </a:spcBef>
              <a:defRPr/>
            </a:pPr>
            <a:r>
              <a:rPr lang="de-DE" sz="1800" kern="0" dirty="0" err="1" smtClean="0">
                <a:latin typeface="+mn-lt"/>
              </a:rPr>
              <a:t>M.Sc</a:t>
            </a:r>
            <a:r>
              <a:rPr lang="de-DE" sz="1800" kern="0" dirty="0" smtClean="0">
                <a:latin typeface="+mn-lt"/>
              </a:rPr>
              <a:t>. Alexander T. Frey</a:t>
            </a:r>
            <a:endParaRPr kumimoji="0" lang="de-DE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247456" y="437195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Federal Highway Research Institute</a:t>
            </a:r>
            <a:endParaRPr lang="de-DE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72200" y="479105"/>
            <a:ext cx="2544316" cy="8729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8000" tIns="36000" rIns="18000" bIns="3600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 eaLnBrk="0" hangingPunct="0"/>
            <a:r>
              <a:rPr kumimoji="0" lang="en-GB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kumimoji="0"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GRSG</a:t>
            </a:r>
            <a:r>
              <a:rPr kumimoji="0" lang="en-GB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115-37</a:t>
            </a:r>
            <a:endParaRPr lang="en-GB" altLang="ja-JP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/>
            <a:r>
              <a:rPr kumimoji="0"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115</a:t>
            </a:r>
            <a:r>
              <a:rPr kumimoji="0" lang="en-GB" altLang="ja-JP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</a:t>
            </a:r>
            <a:r>
              <a:rPr kumimoji="0"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kumimoji="0"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kumimoji="0"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-12 October 2018,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 eaLnBrk="0" hangingPunct="0"/>
            <a:r>
              <a:rPr kumimoji="0"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 item </a:t>
            </a:r>
            <a:r>
              <a:rPr lang="en-GB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6(b)</a:t>
            </a:r>
            <a:r>
              <a:rPr kumimoji="0"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 eaLnBrk="0" hangingPunct="0"/>
            <a:r>
              <a:rPr kumimoji="0" lang="ja-JP" alt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0" lang="en-GB" altLang="ja-JP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47864" y="494435"/>
            <a:ext cx="2544316" cy="5035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8000" tIns="36000" rIns="18000" bIns="3600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 eaLnBrk="0" hangingPunct="0"/>
            <a:r>
              <a:rPr kumimoji="0" lang="fr-CH" altLang="ja-JP" sz="1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</a:t>
            </a:r>
            <a:r>
              <a:rPr kumimoji="0" lang="fr-CH" altLang="ja-JP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the expert </a:t>
            </a:r>
            <a:r>
              <a:rPr kumimoji="0" lang="fr-CH" altLang="ja-JP" sz="1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kumimoji="0" lang="fr-CH" altLang="ja-JP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Germany</a:t>
            </a:r>
            <a:endParaRPr kumimoji="0" lang="en-US" altLang="ja-JP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/>
            <a:r>
              <a:rPr kumimoji="0" lang="ja-JP" alt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0" lang="en-GB" altLang="ja-JP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131591"/>
            <a:ext cx="8568951" cy="324035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Video (eye tracking)</a:t>
            </a:r>
          </a:p>
        </p:txBody>
      </p:sp>
    </p:spTree>
    <p:extLst>
      <p:ext uri="{BB962C8B-B14F-4D97-AF65-F5344CB8AC3E}">
        <p14:creationId xmlns:p14="http://schemas.microsoft.com/office/powerpoint/2010/main" val="39991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435" y="465516"/>
            <a:ext cx="6178773" cy="628650"/>
          </a:xfrm>
        </p:spPr>
        <p:txBody>
          <a:bodyPr/>
          <a:lstStyle/>
          <a:p>
            <a:r>
              <a:rPr lang="en-US" b="1" dirty="0" smtClean="0"/>
              <a:t>How to avoid disturbance?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131591"/>
            <a:ext cx="8568951" cy="324035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No use of warnings in an early detection phase!</a:t>
            </a:r>
          </a:p>
          <a:p>
            <a:pPr lvl="1">
              <a:buNone/>
            </a:pPr>
            <a:endParaRPr lang="en-US" sz="1800" dirty="0" smtClean="0"/>
          </a:p>
          <a:p>
            <a:pPr marL="361950" lvl="1" indent="-361950">
              <a:buFont typeface="Wingdings" pitchFamily="2" charset="2"/>
              <a:buChar char="§"/>
            </a:pPr>
            <a:r>
              <a:rPr lang="en-US" sz="1800" dirty="0" smtClean="0">
                <a:ea typeface="+mn-ea"/>
                <a:cs typeface="+mn-cs"/>
                <a:sym typeface="Wingdings" pitchFamily="2" charset="2"/>
              </a:rPr>
              <a:t>Use of information!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Well-balanced flashing </a:t>
            </a:r>
            <a:r>
              <a:rPr lang="en-US" sz="1200" dirty="0" smtClean="0">
                <a:sym typeface="Wingdings" pitchFamily="2" charset="2"/>
              </a:rPr>
              <a:t>(</a:t>
            </a:r>
            <a:r>
              <a:rPr lang="en-US" sz="1200" dirty="0" smtClean="0"/>
              <a:t>BALDWIN &amp; LEWIS, 2013)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30° (around fixation) is most important for vehicle control!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				</a:t>
            </a:r>
            <a:r>
              <a:rPr lang="en-US" sz="1200" dirty="0" smtClean="0">
                <a:sym typeface="Wingdings" pitchFamily="2" charset="2"/>
              </a:rPr>
              <a:t>(LACHENMAYR, 2006)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912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435" y="465516"/>
            <a:ext cx="6178773" cy="628650"/>
          </a:xfrm>
        </p:spPr>
        <p:txBody>
          <a:bodyPr/>
          <a:lstStyle/>
          <a:p>
            <a:r>
              <a:rPr lang="en-US" b="1" smtClean="0"/>
              <a:t>Turning information concept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131591"/>
            <a:ext cx="8568951" cy="32403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You can achieve it!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…using the periphery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…using human’s gaze movement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Display blind spot information!</a:t>
            </a:r>
          </a:p>
          <a:p>
            <a:pPr lvl="1"/>
            <a:endParaRPr lang="en-US" dirty="0" smtClean="0"/>
          </a:p>
        </p:txBody>
      </p:sp>
      <p:sp>
        <p:nvSpPr>
          <p:cNvPr id="4" name="Rechteck 3"/>
          <p:cNvSpPr/>
          <p:nvPr/>
        </p:nvSpPr>
        <p:spPr bwMode="auto">
          <a:xfrm>
            <a:off x="1835696" y="1275606"/>
            <a:ext cx="5616624" cy="1110027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The balance between </a:t>
            </a:r>
            <a:r>
              <a:rPr lang="en-US" sz="2400" dirty="0" smtClean="0"/>
              <a:t>recognizable</a:t>
            </a:r>
          </a:p>
          <a:p>
            <a:pPr>
              <a:buNone/>
            </a:pPr>
            <a:r>
              <a:rPr lang="en-US" sz="2400" dirty="0" smtClean="0"/>
              <a:t>and interference-free is the key!</a:t>
            </a:r>
          </a:p>
        </p:txBody>
      </p:sp>
    </p:spTree>
    <p:extLst>
      <p:ext uri="{BB962C8B-B14F-4D97-AF65-F5344CB8AC3E}">
        <p14:creationId xmlns:p14="http://schemas.microsoft.com/office/powerpoint/2010/main" val="399912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203598"/>
            <a:ext cx="8435975" cy="323451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Display blind-spot information!</a:t>
            </a:r>
          </a:p>
          <a:p>
            <a:pPr lvl="1"/>
            <a:r>
              <a:rPr lang="en-US" dirty="0" smtClean="0"/>
              <a:t>Stamp out the blind spot!</a:t>
            </a:r>
          </a:p>
          <a:p>
            <a:pPr lvl="1"/>
            <a:r>
              <a:rPr lang="en-US" dirty="0" smtClean="0"/>
              <a:t>Familiar for drivers (car experience)</a:t>
            </a:r>
          </a:p>
          <a:p>
            <a:pPr lvl="1"/>
            <a:r>
              <a:rPr lang="en-US" dirty="0" smtClean="0"/>
              <a:t>Drivers expect backward information next to mirrors</a:t>
            </a:r>
          </a:p>
          <a:p>
            <a:pPr lvl="1"/>
            <a:r>
              <a:rPr lang="en-US" b="1" dirty="0" smtClean="0"/>
              <a:t>Benefit of 23%</a:t>
            </a:r>
            <a:r>
              <a:rPr lang="en-US" dirty="0" smtClean="0"/>
              <a:t> regarding injury crashes </a:t>
            </a:r>
            <a:r>
              <a:rPr lang="en-US" sz="1200" dirty="0" smtClean="0"/>
              <a:t>(CICCHINO, 2017)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65435" y="465516"/>
            <a:ext cx="6178773" cy="628650"/>
          </a:xfrm>
        </p:spPr>
        <p:txBody>
          <a:bodyPr/>
          <a:lstStyle/>
          <a:p>
            <a:r>
              <a:rPr lang="en-US" b="1" smtClean="0"/>
              <a:t>Turning information concept</a:t>
            </a:r>
            <a:endParaRPr lang="en-US" b="1"/>
          </a:p>
        </p:txBody>
      </p:sp>
      <p:pic>
        <p:nvPicPr>
          <p:cNvPr id="6" name="Picture 1" descr="C:\Users\seiniger\AppData\Local\Microsoft\Windows\Temporary Internet Files\Content.Outlook\SJMM7B4S\2016-09-29-PHOTO-00000028.jpg"/>
          <p:cNvPicPr>
            <a:picLocks noChangeAspect="1" noChangeArrowheads="1"/>
          </p:cNvPicPr>
          <p:nvPr/>
        </p:nvPicPr>
        <p:blipFill>
          <a:blip r:embed="rId2" cstate="print"/>
          <a:srcRect l="28738" t="38371" r="23225" b="27921"/>
          <a:stretch>
            <a:fillRect/>
          </a:stretch>
        </p:blipFill>
        <p:spPr bwMode="auto">
          <a:xfrm>
            <a:off x="1160328" y="3055334"/>
            <a:ext cx="3173400" cy="1670125"/>
          </a:xfrm>
          <a:prstGeom prst="rect">
            <a:avLst/>
          </a:prstGeom>
          <a:noFill/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9668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Conclusions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390651"/>
            <a:ext cx="8568952" cy="323451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Not disturbing (robustness in case of false positives)!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Well informing (in use case)!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Perception increases when gaze turned!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Information location (e.g. at A-pillar) equivalent with hazard location!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Information is at the right place at the right time!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Use of mirrors is encouraged!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Overall: Good support in complex situations!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36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55776" y="1995686"/>
            <a:ext cx="4104456" cy="518747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Thank you for your attention!</a:t>
            </a:r>
          </a:p>
          <a:p>
            <a:pPr lvl="1"/>
            <a:endParaRPr lang="en-GB" b="1" dirty="0"/>
          </a:p>
        </p:txBody>
      </p:sp>
      <p:pic>
        <p:nvPicPr>
          <p:cNvPr id="5" name="Picture 1066" descr="Logo-grün-pet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203598"/>
            <a:ext cx="1584176" cy="7517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4247456" y="437195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Federal Highway Research Institute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93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435" y="465516"/>
            <a:ext cx="6178773" cy="628650"/>
          </a:xfrm>
        </p:spPr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063351"/>
            <a:ext cx="8568951" cy="324035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100" dirty="0" smtClean="0">
                <a:sym typeface="Wingdings" pitchFamily="2" charset="2"/>
              </a:rPr>
              <a:t>ANDERSEN, G. J. (2011): Sensory and perceptual factors in the design of driving simulation displays. In: D. L. FISHER; M. RIZZO; J. K. CAIRD; J. D. LEE (Eds.): Handbook of Driving Simulation for Engineering, Medicine, and Psychology (pp. 8-1-8-11). Boca Raton, FL: CRC Press</a:t>
            </a:r>
          </a:p>
          <a:p>
            <a:pPr>
              <a:buFont typeface="Wingdings" pitchFamily="2" charset="2"/>
              <a:buChar char="§"/>
            </a:pPr>
            <a:r>
              <a:rPr lang="en-US" sz="1100" dirty="0" smtClean="0"/>
              <a:t>BALDWIN, C. L., &amp; LEWIS, B. A. (2013). Perceived urgency mapping across modalities within a driving context. </a:t>
            </a:r>
            <a:r>
              <a:rPr lang="en-US" sz="1100" i="1" dirty="0" smtClean="0"/>
              <a:t>Applied Ergonomics.</a:t>
            </a:r>
          </a:p>
          <a:p>
            <a:pPr>
              <a:buFont typeface="Wingdings" pitchFamily="2" charset="2"/>
              <a:buChar char="§"/>
            </a:pPr>
            <a:r>
              <a:rPr lang="en-US" sz="1100" dirty="0" smtClean="0"/>
              <a:t>CICCHINO, J. B. (2017). Effects of Blind Spot Monitoring Systems on Police-reported Lane-change Crashes.</a:t>
            </a:r>
          </a:p>
          <a:p>
            <a:pPr>
              <a:buFont typeface="Wingdings" pitchFamily="2" charset="2"/>
              <a:buChar char="§"/>
            </a:pPr>
            <a:r>
              <a:rPr lang="en-US" sz="1100" dirty="0" smtClean="0"/>
              <a:t>EN ISO 9241 [110]</a:t>
            </a:r>
          </a:p>
          <a:p>
            <a:pPr>
              <a:buFont typeface="Wingdings" pitchFamily="2" charset="2"/>
              <a:buChar char="§"/>
            </a:pPr>
            <a:r>
              <a:rPr lang="de-DE" sz="1100" dirty="0" smtClean="0"/>
              <a:t>LACHENMAYR, B. (2006): Gesichtsfeld und Verkehr. Wie funktioniert das periphere Sehen? Ophthalmologe, 103, 373-381</a:t>
            </a:r>
            <a:endParaRPr lang="en-US" sz="11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de-DE" sz="1100" dirty="0" smtClean="0"/>
              <a:t>POWELLEIT, M., MUHRER, E., VOLLRATH, M., HENZE, R., LIESNER, L., &amp; PAWELLEK, T. (2015). </a:t>
            </a:r>
            <a:r>
              <a:rPr lang="de-DE" sz="1100" i="1" dirty="0" smtClean="0"/>
              <a:t>Verhaltensbezogene Kennwerte zeitkritischer Fahrmanöver (BASt-Bericht F 100).</a:t>
            </a:r>
          </a:p>
          <a:p>
            <a:pPr>
              <a:buFont typeface="Wingdings" pitchFamily="2" charset="2"/>
              <a:buChar char="§"/>
            </a:pPr>
            <a:r>
              <a:rPr lang="en-US" sz="1100" dirty="0" smtClean="0"/>
              <a:t>TVERSKY, A., &amp; KAHNEMAN, D. (1974). Judgment under uncertainty: Heuristics and biases. </a:t>
            </a:r>
            <a:r>
              <a:rPr lang="en-US" sz="1100" i="1" dirty="0" smtClean="0"/>
              <a:t>science</a:t>
            </a:r>
            <a:r>
              <a:rPr lang="en-US" sz="1100" dirty="0" smtClean="0"/>
              <a:t>, </a:t>
            </a:r>
            <a:r>
              <a:rPr lang="en-US" sz="1100" i="1" dirty="0" smtClean="0"/>
              <a:t>185</a:t>
            </a:r>
            <a:r>
              <a:rPr lang="en-US" sz="1100" dirty="0" smtClean="0"/>
              <a:t>(4157), 1124-1131.</a:t>
            </a:r>
            <a:endParaRPr lang="de-DE" sz="1100" i="1" dirty="0" smtClean="0"/>
          </a:p>
          <a:p>
            <a:pPr>
              <a:buFont typeface="Wingdings" pitchFamily="2" charset="2"/>
              <a:buChar char="§"/>
            </a:pPr>
            <a:r>
              <a:rPr lang="en-US" sz="1100" dirty="0" smtClean="0"/>
              <a:t>WOGALTER, M. S., CONZOLA, V. C., &amp; SMITH-JACKSON, T. L. (2002). Research-based guidelines for warning design and evaluation. </a:t>
            </a:r>
            <a:r>
              <a:rPr lang="en-US" sz="1100" i="1" dirty="0" smtClean="0"/>
              <a:t>Applied Ergonomics, 33(3), 219–230. doi:10.1016/S0003-6870(02)00009-1</a:t>
            </a:r>
          </a:p>
          <a:p>
            <a:pPr>
              <a:buFont typeface="Wingdings" pitchFamily="2" charset="2"/>
              <a:buChar char="§"/>
            </a:pPr>
            <a:endParaRPr lang="en-US" sz="1100" i="1" dirty="0" smtClean="0"/>
          </a:p>
        </p:txBody>
      </p:sp>
    </p:spTree>
    <p:extLst>
      <p:ext uri="{BB962C8B-B14F-4D97-AF65-F5344CB8AC3E}">
        <p14:creationId xmlns:p14="http://schemas.microsoft.com/office/powerpoint/2010/main" val="39991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131591"/>
            <a:ext cx="8640959" cy="324035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Drivers‘ task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steer and control with available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primarily visual </a:t>
            </a:r>
            <a:r>
              <a:rPr lang="en-US" sz="1200" dirty="0" smtClean="0">
                <a:sym typeface="Wingdings" pitchFamily="2" charset="2"/>
              </a:rPr>
              <a:t>(</a:t>
            </a:r>
            <a:r>
              <a:rPr lang="de-DE" sz="1200" dirty="0" smtClean="0">
                <a:sym typeface="Wingdings" pitchFamily="2" charset="2"/>
              </a:rPr>
              <a:t>ANDERSEN, 2011)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many decisions in short time span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Humans make decisions very fast under uncertainty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by available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by representative information (memory involvement)</a:t>
            </a:r>
          </a:p>
          <a:p>
            <a:pPr marL="800100" lvl="1" indent="-266700" algn="r">
              <a:spcAft>
                <a:spcPts val="0"/>
              </a:spcAft>
              <a:buNone/>
            </a:pPr>
            <a:r>
              <a:rPr lang="en-US" dirty="0" smtClean="0"/>
              <a:t>		</a:t>
            </a:r>
            <a:endParaRPr lang="de-DE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6489106" y="3219822"/>
            <a:ext cx="2654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(TVERSKY &amp; KAHNEMAN, 1974)</a:t>
            </a:r>
            <a:endParaRPr lang="de-DE" sz="120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65435" y="465516"/>
            <a:ext cx="6178773" cy="628650"/>
          </a:xfrm>
        </p:spPr>
        <p:txBody>
          <a:bodyPr/>
          <a:lstStyle/>
          <a:p>
            <a:r>
              <a:rPr lang="en-US" b="1" dirty="0" smtClean="0"/>
              <a:t>Human factors‘ approach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912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435" y="465516"/>
            <a:ext cx="6178773" cy="628650"/>
          </a:xfrm>
        </p:spPr>
        <p:txBody>
          <a:bodyPr/>
          <a:lstStyle/>
          <a:p>
            <a:r>
              <a:rPr lang="en-US" b="1" smtClean="0"/>
              <a:t>Truck driving – the visual field</a:t>
            </a:r>
            <a:endParaRPr lang="en-US" b="1"/>
          </a:p>
        </p:txBody>
      </p:sp>
      <p:pic>
        <p:nvPicPr>
          <p:cNvPr id="1026" name="Picture 2" descr="C:\Users\frey\Desktop\Abbiegeassistenz\IMG_7321_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9582"/>
            <a:ext cx="9144000" cy="2339577"/>
          </a:xfrm>
          <a:prstGeom prst="rect">
            <a:avLst/>
          </a:prstGeom>
          <a:noFill/>
        </p:spPr>
      </p:pic>
      <p:sp>
        <p:nvSpPr>
          <p:cNvPr id="6" name="Trapezoid 5"/>
          <p:cNvSpPr/>
          <p:nvPr/>
        </p:nvSpPr>
        <p:spPr bwMode="auto">
          <a:xfrm rot="16200000">
            <a:off x="3095836" y="-704614"/>
            <a:ext cx="1224136" cy="5616624"/>
          </a:xfrm>
          <a:prstGeom prst="trapezoi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55576" y="1863862"/>
            <a:ext cx="5844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dirty="0" smtClean="0"/>
              <a:t>0°</a:t>
            </a:r>
            <a:r>
              <a:rPr lang="de-DE" dirty="0" smtClean="0"/>
              <a:t> </a:t>
            </a:r>
            <a:r>
              <a:rPr lang="de-DE" sz="1800" dirty="0" smtClean="0"/>
              <a:t>10°</a:t>
            </a:r>
            <a:r>
              <a:rPr lang="de-DE" dirty="0" smtClean="0"/>
              <a:t> </a:t>
            </a:r>
            <a:r>
              <a:rPr lang="de-DE" sz="1900" dirty="0" smtClean="0"/>
              <a:t>20°</a:t>
            </a:r>
            <a:r>
              <a:rPr lang="de-DE" dirty="0" smtClean="0"/>
              <a:t>  30°   </a:t>
            </a:r>
            <a:r>
              <a:rPr lang="de-DE" sz="2100" dirty="0" smtClean="0"/>
              <a:t>40°</a:t>
            </a:r>
            <a:r>
              <a:rPr lang="de-DE" dirty="0" smtClean="0"/>
              <a:t>   </a:t>
            </a:r>
            <a:r>
              <a:rPr lang="de-DE" sz="2200" dirty="0" smtClean="0"/>
              <a:t>50°</a:t>
            </a:r>
            <a:r>
              <a:rPr lang="de-DE" sz="2300" dirty="0" smtClean="0"/>
              <a:t>   60°   </a:t>
            </a:r>
            <a:r>
              <a:rPr lang="de-DE" sz="2400" dirty="0" smtClean="0"/>
              <a:t> 70°</a:t>
            </a:r>
            <a:endParaRPr lang="de-DE" sz="2400" dirty="0"/>
          </a:p>
        </p:txBody>
      </p:sp>
      <p:sp>
        <p:nvSpPr>
          <p:cNvPr id="8" name="Rechteck 7"/>
          <p:cNvSpPr/>
          <p:nvPr/>
        </p:nvSpPr>
        <p:spPr bwMode="auto">
          <a:xfrm>
            <a:off x="6516216" y="1491630"/>
            <a:ext cx="1944216" cy="1224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river‘s</a:t>
            </a:r>
            <a:endParaRPr lang="en-US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visual field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755576" y="3651870"/>
            <a:ext cx="7632848" cy="820108"/>
          </a:xfrm>
          <a:prstGeom prst="rect">
            <a:avLst/>
          </a:prstGeom>
          <a:solidFill>
            <a:srgbClr val="E88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Driver‘s head and view turns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 the direction of driving!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12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 bwMode="auto">
          <a:xfrm>
            <a:off x="2101982" y="1839478"/>
            <a:ext cx="6168304" cy="400110"/>
          </a:xfrm>
          <a:prstGeom prst="rect">
            <a:avLst/>
          </a:prstGeom>
          <a:solidFill>
            <a:srgbClr val="54B63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0°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  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10°    20°    30°    40°    50°    60°   70°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435" y="465516"/>
            <a:ext cx="6178773" cy="628650"/>
          </a:xfrm>
        </p:spPr>
        <p:txBody>
          <a:bodyPr/>
          <a:lstStyle/>
          <a:p>
            <a:r>
              <a:rPr lang="en-US" b="1" dirty="0" smtClean="0"/>
              <a:t>Turning information concept</a:t>
            </a:r>
            <a:endParaRPr lang="en-US" b="1" dirty="0"/>
          </a:p>
        </p:txBody>
      </p:sp>
      <p:sp>
        <p:nvSpPr>
          <p:cNvPr id="31" name="Ecken des Rechtecks auf der gleichen Seite schneiden 30"/>
          <p:cNvSpPr/>
          <p:nvPr/>
        </p:nvSpPr>
        <p:spPr bwMode="auto">
          <a:xfrm>
            <a:off x="539552" y="1275606"/>
            <a:ext cx="6984776" cy="1512168"/>
          </a:xfrm>
          <a:prstGeom prst="snip2Same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Trapezoid 31"/>
          <p:cNvSpPr/>
          <p:nvPr/>
        </p:nvSpPr>
        <p:spPr bwMode="auto">
          <a:xfrm rot="10800000">
            <a:off x="539552" y="2787774"/>
            <a:ext cx="6984776" cy="400110"/>
          </a:xfrm>
          <a:prstGeom prst="trapezoi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Trapezoid 32"/>
          <p:cNvSpPr/>
          <p:nvPr/>
        </p:nvSpPr>
        <p:spPr bwMode="auto">
          <a:xfrm>
            <a:off x="1271824" y="2608326"/>
            <a:ext cx="2088232" cy="576064"/>
          </a:xfrm>
          <a:prstGeom prst="trapezoid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>
            <a:off x="1967520" y="2787774"/>
            <a:ext cx="720080" cy="28803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1558712" y="2344678"/>
            <a:ext cx="1512168" cy="1512168"/>
          </a:xfrm>
          <a:prstGeom prst="ellipse">
            <a:avLst/>
          </a:prstGeom>
          <a:noFill/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6" name="Gerade Verbindung 35"/>
          <p:cNvCxnSpPr>
            <a:stCxn id="35" idx="4"/>
            <a:endCxn id="33" idx="2"/>
          </p:cNvCxnSpPr>
          <p:nvPr/>
        </p:nvCxnSpPr>
        <p:spPr bwMode="auto">
          <a:xfrm flipV="1">
            <a:off x="2314796" y="3184390"/>
            <a:ext cx="1144" cy="672456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 Verbindung 38"/>
          <p:cNvCxnSpPr>
            <a:stCxn id="35" idx="6"/>
            <a:endCxn id="33" idx="2"/>
          </p:cNvCxnSpPr>
          <p:nvPr/>
        </p:nvCxnSpPr>
        <p:spPr bwMode="auto">
          <a:xfrm flipH="1">
            <a:off x="2315940" y="3100762"/>
            <a:ext cx="754940" cy="83628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/>
          <p:cNvCxnSpPr>
            <a:stCxn id="35" idx="2"/>
            <a:endCxn id="33" idx="2"/>
          </p:cNvCxnSpPr>
          <p:nvPr/>
        </p:nvCxnSpPr>
        <p:spPr bwMode="auto">
          <a:xfrm>
            <a:off x="1558712" y="3100762"/>
            <a:ext cx="757228" cy="83628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Pfeil nach rechts 44"/>
          <p:cNvSpPr/>
          <p:nvPr/>
        </p:nvSpPr>
        <p:spPr bwMode="auto">
          <a:xfrm>
            <a:off x="2699792" y="2824350"/>
            <a:ext cx="216024" cy="216024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Pfeil nach links 48"/>
          <p:cNvSpPr/>
          <p:nvPr/>
        </p:nvSpPr>
        <p:spPr bwMode="auto">
          <a:xfrm>
            <a:off x="1728256" y="2829718"/>
            <a:ext cx="216024" cy="216024"/>
          </a:xfrm>
          <a:prstGeom prst="lef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0" name="Trapezoid 49"/>
          <p:cNvSpPr/>
          <p:nvPr/>
        </p:nvSpPr>
        <p:spPr bwMode="auto">
          <a:xfrm rot="10800000">
            <a:off x="3877448" y="1275606"/>
            <a:ext cx="360040" cy="216024"/>
          </a:xfrm>
          <a:prstGeom prst="trapezoi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1" name="Gerade Verbindung 50"/>
          <p:cNvCxnSpPr/>
          <p:nvPr/>
        </p:nvCxnSpPr>
        <p:spPr bwMode="auto">
          <a:xfrm flipH="1" flipV="1">
            <a:off x="7283920" y="1275606"/>
            <a:ext cx="576064" cy="2160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7440128" y="2967222"/>
            <a:ext cx="360040" cy="2160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Abgerundetes Rechteck 52"/>
          <p:cNvSpPr/>
          <p:nvPr/>
        </p:nvSpPr>
        <p:spPr bwMode="auto">
          <a:xfrm>
            <a:off x="7668344" y="1491630"/>
            <a:ext cx="360040" cy="86409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Abgerundetes Rechteck 53"/>
          <p:cNvSpPr/>
          <p:nvPr/>
        </p:nvSpPr>
        <p:spPr bwMode="auto">
          <a:xfrm>
            <a:off x="7668344" y="2450974"/>
            <a:ext cx="360040" cy="50405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" name="Rechteck 54"/>
          <p:cNvSpPr/>
          <p:nvPr/>
        </p:nvSpPr>
        <p:spPr bwMode="auto">
          <a:xfrm>
            <a:off x="7775751" y="2362550"/>
            <a:ext cx="137192" cy="856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 flipV="1">
            <a:off x="6588224" y="1274462"/>
            <a:ext cx="288032" cy="14401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Abgerundetes Rechteck 56"/>
          <p:cNvSpPr/>
          <p:nvPr/>
        </p:nvSpPr>
        <p:spPr bwMode="auto">
          <a:xfrm>
            <a:off x="6300192" y="1431814"/>
            <a:ext cx="57606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9" name="Rechteck 58"/>
          <p:cNvSpPr/>
          <p:nvPr/>
        </p:nvSpPr>
        <p:spPr bwMode="auto">
          <a:xfrm>
            <a:off x="641354" y="1851670"/>
            <a:ext cx="1459898" cy="3693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v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isual field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467544" y="4083918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ym typeface="Wingdings" pitchFamily="2" charset="2"/>
              </a:rPr>
              <a:t> No accident prone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 bwMode="auto">
          <a:xfrm>
            <a:off x="2101982" y="1839478"/>
            <a:ext cx="6168304" cy="400110"/>
          </a:xfrm>
          <a:prstGeom prst="rect">
            <a:avLst/>
          </a:prstGeom>
          <a:solidFill>
            <a:srgbClr val="54B63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0°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  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10°    20°    30°    40°    50°    60°   70°</a:t>
            </a:r>
          </a:p>
        </p:txBody>
      </p:sp>
      <p:sp>
        <p:nvSpPr>
          <p:cNvPr id="31" name="Ecken des Rechtecks auf der gleichen Seite schneiden 30"/>
          <p:cNvSpPr/>
          <p:nvPr/>
        </p:nvSpPr>
        <p:spPr bwMode="auto">
          <a:xfrm>
            <a:off x="539552" y="1275606"/>
            <a:ext cx="6984776" cy="1512168"/>
          </a:xfrm>
          <a:prstGeom prst="snip2Same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Trapezoid 31"/>
          <p:cNvSpPr/>
          <p:nvPr/>
        </p:nvSpPr>
        <p:spPr bwMode="auto">
          <a:xfrm rot="10800000">
            <a:off x="539552" y="2787774"/>
            <a:ext cx="6984776" cy="400110"/>
          </a:xfrm>
          <a:prstGeom prst="trapezoi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Trapezoid 32"/>
          <p:cNvSpPr/>
          <p:nvPr/>
        </p:nvSpPr>
        <p:spPr bwMode="auto">
          <a:xfrm>
            <a:off x="1271824" y="2608326"/>
            <a:ext cx="2088232" cy="576064"/>
          </a:xfrm>
          <a:prstGeom prst="trapezoid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>
            <a:off x="1967520" y="2787774"/>
            <a:ext cx="720080" cy="28803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1558712" y="2344678"/>
            <a:ext cx="1512168" cy="1512168"/>
          </a:xfrm>
          <a:prstGeom prst="ellipse">
            <a:avLst/>
          </a:prstGeom>
          <a:noFill/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6" name="Gerade Verbindung 35"/>
          <p:cNvCxnSpPr>
            <a:stCxn id="35" idx="4"/>
            <a:endCxn id="33" idx="2"/>
          </p:cNvCxnSpPr>
          <p:nvPr/>
        </p:nvCxnSpPr>
        <p:spPr bwMode="auto">
          <a:xfrm flipV="1">
            <a:off x="2314796" y="3184390"/>
            <a:ext cx="1144" cy="672456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 Verbindung 38"/>
          <p:cNvCxnSpPr>
            <a:stCxn id="35" idx="6"/>
            <a:endCxn id="33" idx="2"/>
          </p:cNvCxnSpPr>
          <p:nvPr/>
        </p:nvCxnSpPr>
        <p:spPr bwMode="auto">
          <a:xfrm flipH="1">
            <a:off x="2315940" y="3100762"/>
            <a:ext cx="754940" cy="83628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/>
          <p:cNvCxnSpPr>
            <a:stCxn id="35" idx="2"/>
            <a:endCxn id="33" idx="2"/>
          </p:cNvCxnSpPr>
          <p:nvPr/>
        </p:nvCxnSpPr>
        <p:spPr bwMode="auto">
          <a:xfrm>
            <a:off x="1558712" y="3100762"/>
            <a:ext cx="757228" cy="83628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Pfeil nach rechts 44"/>
          <p:cNvSpPr/>
          <p:nvPr/>
        </p:nvSpPr>
        <p:spPr bwMode="auto">
          <a:xfrm>
            <a:off x="2699792" y="2824350"/>
            <a:ext cx="216024" cy="216024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Pfeil nach links 48"/>
          <p:cNvSpPr/>
          <p:nvPr/>
        </p:nvSpPr>
        <p:spPr bwMode="auto">
          <a:xfrm>
            <a:off x="1728256" y="2829718"/>
            <a:ext cx="216024" cy="216024"/>
          </a:xfrm>
          <a:prstGeom prst="lef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0" name="Trapezoid 49"/>
          <p:cNvSpPr/>
          <p:nvPr/>
        </p:nvSpPr>
        <p:spPr bwMode="auto">
          <a:xfrm rot="10800000">
            <a:off x="3877448" y="1275606"/>
            <a:ext cx="360040" cy="216024"/>
          </a:xfrm>
          <a:prstGeom prst="trapezoi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1" name="Gerade Verbindung 50"/>
          <p:cNvCxnSpPr/>
          <p:nvPr/>
        </p:nvCxnSpPr>
        <p:spPr bwMode="auto">
          <a:xfrm flipH="1" flipV="1">
            <a:off x="7283920" y="1275606"/>
            <a:ext cx="576064" cy="2160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7440128" y="2967222"/>
            <a:ext cx="360040" cy="2160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Abgerundetes Rechteck 52"/>
          <p:cNvSpPr/>
          <p:nvPr/>
        </p:nvSpPr>
        <p:spPr bwMode="auto">
          <a:xfrm>
            <a:off x="7668344" y="1491630"/>
            <a:ext cx="360040" cy="86409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Abgerundetes Rechteck 53"/>
          <p:cNvSpPr/>
          <p:nvPr/>
        </p:nvSpPr>
        <p:spPr bwMode="auto">
          <a:xfrm>
            <a:off x="7668344" y="2450974"/>
            <a:ext cx="360040" cy="50405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" name="Rechteck 54"/>
          <p:cNvSpPr/>
          <p:nvPr/>
        </p:nvSpPr>
        <p:spPr bwMode="auto">
          <a:xfrm>
            <a:off x="7775751" y="2362550"/>
            <a:ext cx="137192" cy="856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 flipV="1">
            <a:off x="6588224" y="1274462"/>
            <a:ext cx="288032" cy="14401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Abgerundetes Rechteck 56"/>
          <p:cNvSpPr/>
          <p:nvPr/>
        </p:nvSpPr>
        <p:spPr bwMode="auto">
          <a:xfrm>
            <a:off x="6300192" y="1431814"/>
            <a:ext cx="57606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467544" y="4083918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ym typeface="Wingdings" pitchFamily="2" charset="2"/>
              </a:rPr>
              <a:t> Driving straight ahead, blind spot detection</a:t>
            </a:r>
            <a:endParaRPr lang="en-US" dirty="0"/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107538" y="3168233"/>
            <a:ext cx="1224137" cy="75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Flussdiagramm: Verbindungsstelle 24"/>
          <p:cNvSpPr/>
          <p:nvPr/>
        </p:nvSpPr>
        <p:spPr bwMode="auto">
          <a:xfrm rot="10800000" flipH="1" flipV="1">
            <a:off x="7308304" y="2067694"/>
            <a:ext cx="288032" cy="288032"/>
          </a:xfrm>
          <a:prstGeom prst="flowChartConnector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!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Titel 1"/>
          <p:cNvSpPr>
            <a:spLocks noGrp="1"/>
          </p:cNvSpPr>
          <p:nvPr>
            <p:ph type="title"/>
          </p:nvPr>
        </p:nvSpPr>
        <p:spPr>
          <a:xfrm>
            <a:off x="265435" y="465516"/>
            <a:ext cx="6178773" cy="628650"/>
          </a:xfrm>
        </p:spPr>
        <p:txBody>
          <a:bodyPr/>
          <a:lstStyle/>
          <a:p>
            <a:r>
              <a:rPr lang="en-US" b="1" smtClean="0"/>
              <a:t>Turning information concept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99912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 bwMode="auto">
          <a:xfrm>
            <a:off x="2101982" y="1839478"/>
            <a:ext cx="6168304" cy="400110"/>
          </a:xfrm>
          <a:prstGeom prst="rect">
            <a:avLst/>
          </a:prstGeom>
          <a:solidFill>
            <a:srgbClr val="54B63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0°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  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10°    20°    30°    40°    50°    60°   70°</a:t>
            </a:r>
          </a:p>
        </p:txBody>
      </p:sp>
      <p:sp>
        <p:nvSpPr>
          <p:cNvPr id="31" name="Ecken des Rechtecks auf der gleichen Seite schneiden 30"/>
          <p:cNvSpPr/>
          <p:nvPr/>
        </p:nvSpPr>
        <p:spPr bwMode="auto">
          <a:xfrm>
            <a:off x="539552" y="1275606"/>
            <a:ext cx="6984776" cy="1512168"/>
          </a:xfrm>
          <a:prstGeom prst="snip2Same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Trapezoid 31"/>
          <p:cNvSpPr/>
          <p:nvPr/>
        </p:nvSpPr>
        <p:spPr bwMode="auto">
          <a:xfrm rot="10800000">
            <a:off x="539552" y="2787774"/>
            <a:ext cx="6984776" cy="400110"/>
          </a:xfrm>
          <a:prstGeom prst="trapezoi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Trapezoid 32"/>
          <p:cNvSpPr/>
          <p:nvPr/>
        </p:nvSpPr>
        <p:spPr bwMode="auto">
          <a:xfrm>
            <a:off x="1271824" y="2608326"/>
            <a:ext cx="2088232" cy="576064"/>
          </a:xfrm>
          <a:prstGeom prst="trapezoid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>
            <a:off x="1967520" y="2787774"/>
            <a:ext cx="720080" cy="28803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1558712" y="2344678"/>
            <a:ext cx="1512168" cy="1512168"/>
          </a:xfrm>
          <a:prstGeom prst="ellipse">
            <a:avLst/>
          </a:prstGeom>
          <a:noFill/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6" name="Gerade Verbindung 35"/>
          <p:cNvCxnSpPr>
            <a:stCxn id="35" idx="4"/>
            <a:endCxn id="33" idx="2"/>
          </p:cNvCxnSpPr>
          <p:nvPr/>
        </p:nvCxnSpPr>
        <p:spPr bwMode="auto">
          <a:xfrm flipV="1">
            <a:off x="2314796" y="3184390"/>
            <a:ext cx="1144" cy="672456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 Verbindung 38"/>
          <p:cNvCxnSpPr>
            <a:stCxn id="35" idx="6"/>
            <a:endCxn id="33" idx="2"/>
          </p:cNvCxnSpPr>
          <p:nvPr/>
        </p:nvCxnSpPr>
        <p:spPr bwMode="auto">
          <a:xfrm flipH="1">
            <a:off x="2315940" y="3100762"/>
            <a:ext cx="754940" cy="83628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/>
          <p:cNvCxnSpPr>
            <a:stCxn id="35" idx="2"/>
            <a:endCxn id="33" idx="2"/>
          </p:cNvCxnSpPr>
          <p:nvPr/>
        </p:nvCxnSpPr>
        <p:spPr bwMode="auto">
          <a:xfrm>
            <a:off x="1558712" y="3100762"/>
            <a:ext cx="757228" cy="83628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Pfeil nach links 48"/>
          <p:cNvSpPr/>
          <p:nvPr/>
        </p:nvSpPr>
        <p:spPr bwMode="auto">
          <a:xfrm>
            <a:off x="1728256" y="2829718"/>
            <a:ext cx="216024" cy="216024"/>
          </a:xfrm>
          <a:prstGeom prst="lef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0" name="Trapezoid 49"/>
          <p:cNvSpPr/>
          <p:nvPr/>
        </p:nvSpPr>
        <p:spPr bwMode="auto">
          <a:xfrm rot="10800000">
            <a:off x="3877448" y="1275606"/>
            <a:ext cx="360040" cy="216024"/>
          </a:xfrm>
          <a:prstGeom prst="trapezoi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1" name="Gerade Verbindung 50"/>
          <p:cNvCxnSpPr/>
          <p:nvPr/>
        </p:nvCxnSpPr>
        <p:spPr bwMode="auto">
          <a:xfrm flipH="1" flipV="1">
            <a:off x="7283920" y="1275606"/>
            <a:ext cx="576064" cy="2160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7440128" y="2967222"/>
            <a:ext cx="360040" cy="2160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Abgerundetes Rechteck 52"/>
          <p:cNvSpPr/>
          <p:nvPr/>
        </p:nvSpPr>
        <p:spPr bwMode="auto">
          <a:xfrm>
            <a:off x="7668344" y="1491630"/>
            <a:ext cx="360040" cy="86409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Abgerundetes Rechteck 53"/>
          <p:cNvSpPr/>
          <p:nvPr/>
        </p:nvSpPr>
        <p:spPr bwMode="auto">
          <a:xfrm>
            <a:off x="7668344" y="2450974"/>
            <a:ext cx="360040" cy="50405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" name="Rechteck 54"/>
          <p:cNvSpPr/>
          <p:nvPr/>
        </p:nvSpPr>
        <p:spPr bwMode="auto">
          <a:xfrm>
            <a:off x="7775751" y="2362550"/>
            <a:ext cx="137192" cy="856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 flipV="1">
            <a:off x="6588224" y="1274462"/>
            <a:ext cx="288032" cy="14401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Abgerundetes Rechteck 56"/>
          <p:cNvSpPr/>
          <p:nvPr/>
        </p:nvSpPr>
        <p:spPr bwMode="auto">
          <a:xfrm>
            <a:off x="6300192" y="1431814"/>
            <a:ext cx="57606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467544" y="4011910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Driving straight ahead, preparing turning,</a:t>
            </a:r>
          </a:p>
          <a:p>
            <a:pPr algn="l"/>
            <a:r>
              <a:rPr lang="en-US" dirty="0" smtClean="0">
                <a:sym typeface="Wingdings" pitchFamily="2" charset="2"/>
              </a:rPr>
              <a:t>    (direction indicator </a:t>
            </a:r>
            <a:r>
              <a:rPr lang="en-US" u="sng" dirty="0" smtClean="0">
                <a:sym typeface="Wingdings" pitchFamily="2" charset="2"/>
              </a:rPr>
              <a:t>maybe</a:t>
            </a:r>
            <a:r>
              <a:rPr lang="en-US" dirty="0" smtClean="0">
                <a:sym typeface="Wingdings" pitchFamily="2" charset="2"/>
              </a:rPr>
              <a:t> activated)</a:t>
            </a:r>
            <a:endParaRPr lang="en-US" dirty="0"/>
          </a:p>
        </p:txBody>
      </p:sp>
      <p:sp>
        <p:nvSpPr>
          <p:cNvPr id="24" name="Pfeil nach rechts 23"/>
          <p:cNvSpPr/>
          <p:nvPr/>
        </p:nvSpPr>
        <p:spPr bwMode="auto">
          <a:xfrm>
            <a:off x="2699792" y="2824350"/>
            <a:ext cx="216024" cy="216024"/>
          </a:xfrm>
          <a:prstGeom prst="rightArrow">
            <a:avLst/>
          </a:prstGeom>
          <a:solidFill>
            <a:srgbClr val="54B63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107538" y="3168233"/>
            <a:ext cx="1224137" cy="75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Flussdiagramm: Verbindungsstelle 26"/>
          <p:cNvSpPr/>
          <p:nvPr/>
        </p:nvSpPr>
        <p:spPr bwMode="auto">
          <a:xfrm rot="10800000" flipH="1" flipV="1">
            <a:off x="7308304" y="2067694"/>
            <a:ext cx="288032" cy="288032"/>
          </a:xfrm>
          <a:prstGeom prst="flowChartConnector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!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Titel 1"/>
          <p:cNvSpPr>
            <a:spLocks noGrp="1"/>
          </p:cNvSpPr>
          <p:nvPr>
            <p:ph type="title"/>
          </p:nvPr>
        </p:nvSpPr>
        <p:spPr>
          <a:xfrm>
            <a:off x="265435" y="465516"/>
            <a:ext cx="6178773" cy="628650"/>
          </a:xfrm>
        </p:spPr>
        <p:txBody>
          <a:bodyPr/>
          <a:lstStyle/>
          <a:p>
            <a:r>
              <a:rPr lang="en-US" b="1" smtClean="0"/>
              <a:t>Turning information concept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99912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4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 bwMode="auto">
          <a:xfrm>
            <a:off x="4390480" y="1839478"/>
            <a:ext cx="6168304" cy="400110"/>
          </a:xfrm>
          <a:prstGeom prst="rect">
            <a:avLst/>
          </a:prstGeom>
          <a:solidFill>
            <a:srgbClr val="54B63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0°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  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10°    20°    30°    40°    50°    60°   70°</a:t>
            </a:r>
          </a:p>
        </p:txBody>
      </p:sp>
      <p:sp>
        <p:nvSpPr>
          <p:cNvPr id="31" name="Ecken des Rechtecks auf der gleichen Seite schneiden 30"/>
          <p:cNvSpPr/>
          <p:nvPr/>
        </p:nvSpPr>
        <p:spPr bwMode="auto">
          <a:xfrm>
            <a:off x="539552" y="1275606"/>
            <a:ext cx="6984776" cy="1512168"/>
          </a:xfrm>
          <a:prstGeom prst="snip2Same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Trapezoid 31"/>
          <p:cNvSpPr/>
          <p:nvPr/>
        </p:nvSpPr>
        <p:spPr bwMode="auto">
          <a:xfrm rot="10800000">
            <a:off x="539552" y="2787774"/>
            <a:ext cx="6984776" cy="400110"/>
          </a:xfrm>
          <a:prstGeom prst="trapezoi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Trapezoid 32"/>
          <p:cNvSpPr/>
          <p:nvPr/>
        </p:nvSpPr>
        <p:spPr bwMode="auto">
          <a:xfrm>
            <a:off x="1271824" y="2608326"/>
            <a:ext cx="2088232" cy="576064"/>
          </a:xfrm>
          <a:prstGeom prst="trapezoid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>
            <a:off x="1967520" y="2787774"/>
            <a:ext cx="720080" cy="28803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 rot="491096">
            <a:off x="1558712" y="2344678"/>
            <a:ext cx="1512168" cy="1512168"/>
          </a:xfrm>
          <a:prstGeom prst="ellipse">
            <a:avLst/>
          </a:prstGeom>
          <a:noFill/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6" name="Gerade Verbindung 35"/>
          <p:cNvCxnSpPr>
            <a:stCxn id="35" idx="4"/>
            <a:endCxn id="33" idx="2"/>
          </p:cNvCxnSpPr>
          <p:nvPr/>
        </p:nvCxnSpPr>
        <p:spPr bwMode="auto">
          <a:xfrm flipV="1">
            <a:off x="2207153" y="3184390"/>
            <a:ext cx="108787" cy="664754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 Verbindung 38"/>
          <p:cNvCxnSpPr>
            <a:stCxn id="35" idx="6"/>
            <a:endCxn id="33" idx="2"/>
          </p:cNvCxnSpPr>
          <p:nvPr/>
        </p:nvCxnSpPr>
        <p:spPr bwMode="auto">
          <a:xfrm flipH="1" flipV="1">
            <a:off x="2315940" y="3184390"/>
            <a:ext cx="747238" cy="24015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/>
          <p:cNvCxnSpPr>
            <a:stCxn id="35" idx="2"/>
            <a:endCxn id="33" idx="2"/>
          </p:cNvCxnSpPr>
          <p:nvPr/>
        </p:nvCxnSpPr>
        <p:spPr bwMode="auto">
          <a:xfrm>
            <a:off x="1566414" y="2993119"/>
            <a:ext cx="749526" cy="191271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Pfeil nach links 48"/>
          <p:cNvSpPr/>
          <p:nvPr/>
        </p:nvSpPr>
        <p:spPr bwMode="auto">
          <a:xfrm>
            <a:off x="1728256" y="2829718"/>
            <a:ext cx="216024" cy="216024"/>
          </a:xfrm>
          <a:prstGeom prst="lef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0" name="Trapezoid 49"/>
          <p:cNvSpPr/>
          <p:nvPr/>
        </p:nvSpPr>
        <p:spPr bwMode="auto">
          <a:xfrm rot="10800000">
            <a:off x="3877448" y="1275606"/>
            <a:ext cx="360040" cy="216024"/>
          </a:xfrm>
          <a:prstGeom prst="trapezoi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1" name="Gerade Verbindung 50"/>
          <p:cNvCxnSpPr/>
          <p:nvPr/>
        </p:nvCxnSpPr>
        <p:spPr bwMode="auto">
          <a:xfrm flipH="1" flipV="1">
            <a:off x="7283920" y="1275606"/>
            <a:ext cx="576064" cy="2160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7440128" y="2967222"/>
            <a:ext cx="360040" cy="2160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Abgerundetes Rechteck 52"/>
          <p:cNvSpPr/>
          <p:nvPr/>
        </p:nvSpPr>
        <p:spPr bwMode="auto">
          <a:xfrm>
            <a:off x="7668344" y="1491630"/>
            <a:ext cx="360040" cy="86409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Abgerundetes Rechteck 53"/>
          <p:cNvSpPr/>
          <p:nvPr/>
        </p:nvSpPr>
        <p:spPr bwMode="auto">
          <a:xfrm>
            <a:off x="7668344" y="2450974"/>
            <a:ext cx="360040" cy="50405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" name="Rechteck 54"/>
          <p:cNvSpPr/>
          <p:nvPr/>
        </p:nvSpPr>
        <p:spPr bwMode="auto">
          <a:xfrm>
            <a:off x="7775751" y="2362550"/>
            <a:ext cx="137192" cy="856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 flipV="1">
            <a:off x="6588224" y="1274462"/>
            <a:ext cx="288032" cy="14401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Abgerundetes Rechteck 56"/>
          <p:cNvSpPr/>
          <p:nvPr/>
        </p:nvSpPr>
        <p:spPr bwMode="auto">
          <a:xfrm>
            <a:off x="6300192" y="1431814"/>
            <a:ext cx="57606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467544" y="4083918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Begin turning, direction indicator </a:t>
            </a:r>
            <a:r>
              <a:rPr lang="en-US" u="sng" dirty="0" smtClean="0">
                <a:sym typeface="Wingdings" pitchFamily="2" charset="2"/>
              </a:rPr>
              <a:t>maybe</a:t>
            </a:r>
            <a:r>
              <a:rPr lang="en-US" dirty="0" smtClean="0">
                <a:sym typeface="Wingdings" pitchFamily="2" charset="2"/>
              </a:rPr>
              <a:t> activated,</a:t>
            </a:r>
          </a:p>
          <a:p>
            <a:pPr algn="l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gaze perhaps into mirror’s direction </a:t>
            </a:r>
            <a:endParaRPr lang="en-US" dirty="0"/>
          </a:p>
        </p:txBody>
      </p:sp>
      <p:sp>
        <p:nvSpPr>
          <p:cNvPr id="61" name="Flussdiagramm: Verbindungsstelle 60"/>
          <p:cNvSpPr/>
          <p:nvPr/>
        </p:nvSpPr>
        <p:spPr bwMode="auto">
          <a:xfrm rot="10800000" flipH="1" flipV="1">
            <a:off x="7308304" y="2067694"/>
            <a:ext cx="288032" cy="288032"/>
          </a:xfrm>
          <a:prstGeom prst="flowChartConnector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!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107538" y="3168233"/>
            <a:ext cx="1224137" cy="75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Pfeil nach rechts 25"/>
          <p:cNvSpPr/>
          <p:nvPr/>
        </p:nvSpPr>
        <p:spPr bwMode="auto">
          <a:xfrm>
            <a:off x="2699792" y="2824350"/>
            <a:ext cx="216024" cy="216024"/>
          </a:xfrm>
          <a:prstGeom prst="rightArrow">
            <a:avLst/>
          </a:prstGeom>
          <a:solidFill>
            <a:srgbClr val="54B63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Titel 1"/>
          <p:cNvSpPr>
            <a:spLocks noGrp="1"/>
          </p:cNvSpPr>
          <p:nvPr>
            <p:ph type="title"/>
          </p:nvPr>
        </p:nvSpPr>
        <p:spPr>
          <a:xfrm>
            <a:off x="265435" y="465516"/>
            <a:ext cx="6178773" cy="628650"/>
          </a:xfrm>
        </p:spPr>
        <p:txBody>
          <a:bodyPr/>
          <a:lstStyle/>
          <a:p>
            <a:r>
              <a:rPr lang="en-US" b="1" dirty="0" smtClean="0"/>
              <a:t>Turning information concept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912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615E-6 L 0.3441 0.0194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0" y="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61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435" y="465516"/>
            <a:ext cx="6178773" cy="628650"/>
          </a:xfrm>
        </p:spPr>
        <p:txBody>
          <a:bodyPr/>
          <a:lstStyle/>
          <a:p>
            <a:r>
              <a:rPr lang="en-US" b="1" dirty="0" smtClean="0"/>
              <a:t>Turning information concept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131591"/>
            <a:ext cx="8640959" cy="324035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Support drivers with information!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Make perception possible!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 err="1" smtClean="0"/>
              <a:t>attentional</a:t>
            </a:r>
            <a:r>
              <a:rPr lang="en-US" dirty="0" smtClean="0"/>
              <a:t> fixation! </a:t>
            </a:r>
            <a:r>
              <a:rPr lang="en-US" sz="1200" dirty="0" smtClean="0"/>
              <a:t>(</a:t>
            </a:r>
            <a:r>
              <a:rPr lang="de-DE" sz="1200" dirty="0" smtClean="0"/>
              <a:t>WOGALTER, CONZOLA &amp; SMITH-JACKSON, 2002)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Notice recommendations of design! </a:t>
            </a:r>
            <a:r>
              <a:rPr lang="en-US" sz="1200" dirty="0" smtClean="0"/>
              <a:t>(e.g. EN ISO 9241 [110])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sz="1800" dirty="0" smtClean="0">
                <a:ea typeface="+mn-ea"/>
                <a:cs typeface="+mn-cs"/>
              </a:rPr>
              <a:t>Take situational aspects into account! </a:t>
            </a:r>
            <a:r>
              <a:rPr lang="en-US" sz="1200" dirty="0" smtClean="0"/>
              <a:t>(</a:t>
            </a:r>
            <a:r>
              <a:rPr lang="de-DE" sz="1200" dirty="0" smtClean="0"/>
              <a:t>POWELLEIT ET AL., 2015)</a:t>
            </a:r>
          </a:p>
          <a:p>
            <a:pPr>
              <a:buNone/>
            </a:pPr>
            <a:r>
              <a:rPr lang="de-DE" sz="1200" dirty="0" smtClean="0"/>
              <a:t>	</a:t>
            </a:r>
            <a:r>
              <a:rPr lang="en-US" dirty="0" smtClean="0"/>
              <a:t>(e.g. accident prone situations)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912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435" y="465516"/>
            <a:ext cx="6178773" cy="628650"/>
          </a:xfrm>
        </p:spPr>
        <p:txBody>
          <a:bodyPr/>
          <a:lstStyle/>
          <a:p>
            <a:r>
              <a:rPr lang="en-US" b="1" smtClean="0"/>
              <a:t>What do we need?</a:t>
            </a:r>
            <a:endParaRPr lang="en-US" b="1"/>
          </a:p>
        </p:txBody>
      </p:sp>
      <p:sp>
        <p:nvSpPr>
          <p:cNvPr id="4" name="Rechteck 3"/>
          <p:cNvSpPr/>
          <p:nvPr/>
        </p:nvSpPr>
        <p:spPr bwMode="auto">
          <a:xfrm>
            <a:off x="971600" y="2211710"/>
            <a:ext cx="7242415" cy="954107"/>
          </a:xfrm>
          <a:prstGeom prst="rect">
            <a:avLst/>
          </a:prstGeom>
          <a:noFill/>
          <a:ln w="44450" cap="flat" cmpd="sng" algn="ctr">
            <a:solidFill>
              <a:srgbClr val="55B6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We need a recognizable and interference-free information concept!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1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tmuster07">
  <a:themeElements>
    <a:clrScheme name="bastmuster07 1">
      <a:dk1>
        <a:srgbClr val="000000"/>
      </a:dk1>
      <a:lt1>
        <a:srgbClr val="F4FAF4"/>
      </a:lt1>
      <a:dk2>
        <a:srgbClr val="000000"/>
      </a:dk2>
      <a:lt2>
        <a:srgbClr val="808080"/>
      </a:lt2>
      <a:accent1>
        <a:srgbClr val="54B631"/>
      </a:accent1>
      <a:accent2>
        <a:srgbClr val="CC8648"/>
      </a:accent2>
      <a:accent3>
        <a:srgbClr val="F8FCF8"/>
      </a:accent3>
      <a:accent4>
        <a:srgbClr val="000000"/>
      </a:accent4>
      <a:accent5>
        <a:srgbClr val="B3D7AD"/>
      </a:accent5>
      <a:accent6>
        <a:srgbClr val="B97940"/>
      </a:accent6>
      <a:hlink>
        <a:srgbClr val="667AB3"/>
      </a:hlink>
      <a:folHlink>
        <a:srgbClr val="FFF500"/>
      </a:folHlink>
    </a:clrScheme>
    <a:fontScheme name="bastmuster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stmuster07 1">
        <a:dk1>
          <a:srgbClr val="000000"/>
        </a:dk1>
        <a:lt1>
          <a:srgbClr val="F4FAF4"/>
        </a:lt1>
        <a:dk2>
          <a:srgbClr val="000000"/>
        </a:dk2>
        <a:lt2>
          <a:srgbClr val="808080"/>
        </a:lt2>
        <a:accent1>
          <a:srgbClr val="54B631"/>
        </a:accent1>
        <a:accent2>
          <a:srgbClr val="CC8648"/>
        </a:accent2>
        <a:accent3>
          <a:srgbClr val="F8FCF8"/>
        </a:accent3>
        <a:accent4>
          <a:srgbClr val="000000"/>
        </a:accent4>
        <a:accent5>
          <a:srgbClr val="B3D7AD"/>
        </a:accent5>
        <a:accent6>
          <a:srgbClr val="B97940"/>
        </a:accent6>
        <a:hlink>
          <a:srgbClr val="667AB3"/>
        </a:hlink>
        <a:folHlink>
          <a:srgbClr val="FFF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4B631"/>
        </a:accent1>
        <a:accent2>
          <a:srgbClr val="CC8648"/>
        </a:accent2>
        <a:accent3>
          <a:srgbClr val="FFFFFF"/>
        </a:accent3>
        <a:accent4>
          <a:srgbClr val="000000"/>
        </a:accent4>
        <a:accent5>
          <a:srgbClr val="B3D7AD"/>
        </a:accent5>
        <a:accent6>
          <a:srgbClr val="B97940"/>
        </a:accent6>
        <a:hlink>
          <a:srgbClr val="667AB3"/>
        </a:hlink>
        <a:folHlink>
          <a:srgbClr val="FFF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3">
        <a:dk1>
          <a:srgbClr val="000000"/>
        </a:dk1>
        <a:lt1>
          <a:srgbClr val="F4FAF4"/>
        </a:lt1>
        <a:dk2>
          <a:srgbClr val="6E6E6E"/>
        </a:dk2>
        <a:lt2>
          <a:srgbClr val="AAAAAA"/>
        </a:lt2>
        <a:accent1>
          <a:srgbClr val="8CD26E"/>
        </a:accent1>
        <a:accent2>
          <a:srgbClr val="DCB48C"/>
        </a:accent2>
        <a:accent3>
          <a:srgbClr val="F8FCF8"/>
        </a:accent3>
        <a:accent4>
          <a:srgbClr val="000000"/>
        </a:accent4>
        <a:accent5>
          <a:srgbClr val="C5E5BA"/>
        </a:accent5>
        <a:accent6>
          <a:srgbClr val="C7A37E"/>
        </a:accent6>
        <a:hlink>
          <a:srgbClr val="A0AAC8"/>
        </a:hlink>
        <a:folHlink>
          <a:srgbClr val="FAF0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4">
        <a:dk1>
          <a:srgbClr val="000000"/>
        </a:dk1>
        <a:lt1>
          <a:srgbClr val="F4FAF4"/>
        </a:lt1>
        <a:dk2>
          <a:srgbClr val="000000"/>
        </a:dk2>
        <a:lt2>
          <a:srgbClr val="808080"/>
        </a:lt2>
        <a:accent1>
          <a:srgbClr val="32641E"/>
        </a:accent1>
        <a:accent2>
          <a:srgbClr val="8C5A28"/>
        </a:accent2>
        <a:accent3>
          <a:srgbClr val="F8FCF8"/>
        </a:accent3>
        <a:accent4>
          <a:srgbClr val="000000"/>
        </a:accent4>
        <a:accent5>
          <a:srgbClr val="ADB8AB"/>
        </a:accent5>
        <a:accent6>
          <a:srgbClr val="7E5123"/>
        </a:accent6>
        <a:hlink>
          <a:srgbClr val="3C5078"/>
        </a:hlink>
        <a:folHlink>
          <a:srgbClr val="C8B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5">
        <a:dk1>
          <a:srgbClr val="000000"/>
        </a:dk1>
        <a:lt1>
          <a:srgbClr val="96C896"/>
        </a:lt1>
        <a:dk2>
          <a:srgbClr val="000000"/>
        </a:dk2>
        <a:lt2>
          <a:srgbClr val="808080"/>
        </a:lt2>
        <a:accent1>
          <a:srgbClr val="32641E"/>
        </a:accent1>
        <a:accent2>
          <a:srgbClr val="8C5A28"/>
        </a:accent2>
        <a:accent3>
          <a:srgbClr val="C9E0C9"/>
        </a:accent3>
        <a:accent4>
          <a:srgbClr val="000000"/>
        </a:accent4>
        <a:accent5>
          <a:srgbClr val="ADB8AB"/>
        </a:accent5>
        <a:accent6>
          <a:srgbClr val="7E5123"/>
        </a:accent6>
        <a:hlink>
          <a:srgbClr val="3C5078"/>
        </a:hlink>
        <a:folHlink>
          <a:srgbClr val="C8B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6">
        <a:dk1>
          <a:srgbClr val="000000"/>
        </a:dk1>
        <a:lt1>
          <a:srgbClr val="3399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DCA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778</Words>
  <Application>Microsoft Office PowerPoint</Application>
  <PresentationFormat>On-screen Show (16:9)</PresentationFormat>
  <Paragraphs>124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bastmuster07</vt:lpstr>
      <vt:lpstr>PowerPoint Presentation</vt:lpstr>
      <vt:lpstr>Human factors‘ approach</vt:lpstr>
      <vt:lpstr>Truck driving – the visual field</vt:lpstr>
      <vt:lpstr>Turning information concept</vt:lpstr>
      <vt:lpstr>Turning information concept</vt:lpstr>
      <vt:lpstr>Turning information concept</vt:lpstr>
      <vt:lpstr>Turning information concept</vt:lpstr>
      <vt:lpstr>Turning information concept</vt:lpstr>
      <vt:lpstr>What do we need?</vt:lpstr>
      <vt:lpstr>PowerPoint Presentation</vt:lpstr>
      <vt:lpstr>How to avoid disturbance?</vt:lpstr>
      <vt:lpstr>Turning information concept</vt:lpstr>
      <vt:lpstr>Turning information concept</vt:lpstr>
      <vt:lpstr>Conclusions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2016-02-26T15:20:26Z</dcterms:created>
  <dcterms:modified xsi:type="dcterms:W3CDTF">2018-10-09T06:15:21Z</dcterms:modified>
</cp:coreProperties>
</file>