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handoutMasterIdLst>
    <p:handoutMasterId r:id="rId14"/>
  </p:handoutMasterIdLst>
  <p:sldIdLst>
    <p:sldId id="323" r:id="rId2"/>
    <p:sldId id="405" r:id="rId3"/>
    <p:sldId id="375" r:id="rId4"/>
    <p:sldId id="387" r:id="rId5"/>
    <p:sldId id="402" r:id="rId6"/>
    <p:sldId id="388" r:id="rId7"/>
    <p:sldId id="392" r:id="rId8"/>
    <p:sldId id="399" r:id="rId9"/>
    <p:sldId id="407" r:id="rId10"/>
    <p:sldId id="408" r:id="rId11"/>
    <p:sldId id="406" r:id="rId12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54B631"/>
    <a:srgbClr val="B7198A"/>
    <a:srgbClr val="FF0000"/>
    <a:srgbClr val="FF0080"/>
    <a:srgbClr val="D60093"/>
    <a:srgbClr val="FF6600"/>
    <a:srgbClr val="EE251D"/>
    <a:srgbClr val="667AB3"/>
    <a:srgbClr val="CC8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59954" autoAdjust="0"/>
  </p:normalViewPr>
  <p:slideViewPr>
    <p:cSldViewPr snapToObjects="1" showGuides="1">
      <p:cViewPr>
        <p:scale>
          <a:sx n="125" d="100"/>
          <a:sy n="125" d="100"/>
        </p:scale>
        <p:origin x="-1224" y="-72"/>
      </p:cViewPr>
      <p:guideLst>
        <p:guide orient="horz" pos="912"/>
        <p:guide orient="horz" pos="346"/>
        <p:guide orient="horz" pos="2514"/>
        <p:guide orient="horz" pos="3521"/>
        <p:guide orient="horz" pos="4080"/>
        <p:guide pos="4693"/>
        <p:guide pos="2018"/>
        <p:guide pos="4692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-1878" y="402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1142A5-0336-41C2-A734-6932B7A650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969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Datum/Jahr</a:t>
            </a:r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E9B744-827C-4AA1-825E-C144545219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96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9B744-827C-4AA1-825E-C144545219C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919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9B744-827C-4AA1-825E-C144545219C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92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1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42875" y="144463"/>
            <a:ext cx="8856663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Picture 2" descr="F:\L22\CorporateDesign\BMVI_BWMarken_en\BMVI_BWMarken_en\BMVI_Office_Farbe_e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17488"/>
            <a:ext cx="22987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 bwMode="gray">
          <a:xfrm>
            <a:off x="850900" y="6237288"/>
            <a:ext cx="2749550" cy="29368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dirty="0" smtClean="0">
                <a:solidFill>
                  <a:schemeClr val="bg1"/>
                </a:solidFill>
                <a:latin typeface="+mn-lt"/>
                <a:cs typeface="+mn-cs"/>
              </a:rPr>
              <a:t>www.bmvi.de</a:t>
            </a:r>
            <a:endParaRPr lang="de-DE" sz="11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863600" y="2096852"/>
            <a:ext cx="7380288" cy="1145034"/>
          </a:xfrm>
        </p:spPr>
        <p:txBody>
          <a:bodyPr anchor="t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863600" y="3340038"/>
            <a:ext cx="7380288" cy="2474975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28774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2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142875" y="144463"/>
            <a:ext cx="8856663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Picture 2" descr="F:\L21\Corporate Design, Logos\Logos\BMVBS\BMVBS_Logos_englisch\BMVBS_BWMarken_en\BMVBS_Office_Farbe_e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7963"/>
            <a:ext cx="24828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L22\CorporateDesign\BMVI_BWMarken_en\BMVI_BWMarken_en\BMVI_Office_Farbe_en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17488"/>
            <a:ext cx="22987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 bwMode="gray">
          <a:xfrm>
            <a:off x="142875" y="6113463"/>
            <a:ext cx="8856663" cy="59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 bwMode="gray">
          <a:xfrm>
            <a:off x="850900" y="6237288"/>
            <a:ext cx="2749550" cy="29368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dirty="0" smtClean="0">
                <a:solidFill>
                  <a:schemeClr val="accent1"/>
                </a:solidFill>
                <a:latin typeface="+mn-lt"/>
                <a:cs typeface="+mn-cs"/>
              </a:rPr>
              <a:t>www.bmvi.de</a:t>
            </a:r>
            <a:endParaRPr lang="de-DE" sz="11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863600" y="2098800"/>
            <a:ext cx="7380288" cy="1145034"/>
          </a:xfrm>
        </p:spPr>
        <p:txBody>
          <a:bodyPr anchor="t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863600" y="3340800"/>
            <a:ext cx="7380288" cy="24646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37965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339752" y="548680"/>
            <a:ext cx="6408712" cy="7493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863600" y="1484785"/>
            <a:ext cx="7380288" cy="432070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Bundesanstalt für Straßenwesen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Folie Nr.  </a:t>
            </a:r>
            <a:fld id="{145B42F2-7295-4861-8251-25D229085DA8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13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bschluss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gray">
          <a:xfrm>
            <a:off x="850900" y="6237288"/>
            <a:ext cx="2749550" cy="293687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de-DE"/>
            </a:defPPr>
            <a:lvl1pPr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100" b="1" dirty="0" smtClean="0">
                <a:solidFill>
                  <a:schemeClr val="bg1"/>
                </a:solidFill>
                <a:latin typeface="+mn-lt"/>
                <a:cs typeface="+mn-cs"/>
              </a:rPr>
              <a:t>www.bmvi.de</a:t>
            </a:r>
            <a:endParaRPr lang="de-DE" sz="11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863600" y="2349500"/>
            <a:ext cx="7380288" cy="3484148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0423747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Bundesanstalt für Straßenwesen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Folie Nr.  </a:t>
            </a:r>
            <a:fld id="{1403E084-C53B-4E1A-99C7-F278E471690B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39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Bundesanstalt für Straßenwesen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Folie Nr.  </a:t>
            </a:r>
            <a:fld id="{23E4D761-E515-4BD1-8B86-D2A07981CDF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801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22\CorporateDesign\BMVI_BWMarken_en\BMVI_BWMarken_en\BMVI_Office_Farbe_en.bm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07963"/>
            <a:ext cx="22987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63600" y="6308725"/>
            <a:ext cx="7380288" cy="222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Bundesanstalt für Straßenwesen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398463" y="6308725"/>
            <a:ext cx="393700" cy="2222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Folie Nr.  </a:t>
            </a:r>
            <a:fld id="{F8DC7EA7-0D10-4863-901A-8A7D99CEF087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gray">
          <a:xfrm>
            <a:off x="863600" y="1338263"/>
            <a:ext cx="73802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863600" y="2276475"/>
            <a:ext cx="73802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 err="1" smtClean="0"/>
              <a:t>Textmasterformat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bearbeiten</a:t>
            </a:r>
            <a:endParaRPr lang="en-GB" altLang="de-DE" noProof="0" dirty="0" smtClean="0"/>
          </a:p>
          <a:p>
            <a:pPr lvl="1"/>
            <a:r>
              <a:rPr lang="en-GB" altLang="de-DE" noProof="0" dirty="0" err="1" smtClean="0"/>
              <a:t>Zweite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Ebene</a:t>
            </a:r>
            <a:endParaRPr lang="en-GB" altLang="de-DE" noProof="0" dirty="0" smtClean="0"/>
          </a:p>
          <a:p>
            <a:pPr lvl="2"/>
            <a:r>
              <a:rPr lang="en-GB" altLang="de-DE" noProof="0" dirty="0" err="1" smtClean="0"/>
              <a:t>Dritte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Ebene</a:t>
            </a:r>
            <a:endParaRPr lang="en-GB" altLang="de-DE" noProof="0" dirty="0" smtClean="0"/>
          </a:p>
          <a:p>
            <a:pPr lvl="3"/>
            <a:r>
              <a:rPr lang="en-GB" altLang="de-DE" noProof="0" dirty="0" err="1" smtClean="0"/>
              <a:t>Vierte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Ebene</a:t>
            </a:r>
            <a:endParaRPr lang="en-GB" altLang="de-DE" noProof="0" dirty="0" smtClean="0"/>
          </a:p>
          <a:p>
            <a:pPr lvl="4"/>
            <a:r>
              <a:rPr lang="en-GB" altLang="de-DE" noProof="0" dirty="0" err="1" smtClean="0"/>
              <a:t>Fünfte</a:t>
            </a:r>
            <a:r>
              <a:rPr lang="en-GB" altLang="de-DE" noProof="0" dirty="0" smtClean="0"/>
              <a:t> </a:t>
            </a:r>
            <a:r>
              <a:rPr lang="en-GB" altLang="de-DE" noProof="0" dirty="0" err="1" smtClean="0"/>
              <a:t>Ebene</a:t>
            </a:r>
            <a:endParaRPr lang="en-GB" alt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imes New Roman" pitchFamily="18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buFont typeface="Arial" charset="0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67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176213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182563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indent="-174625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3600" y="2096852"/>
            <a:ext cx="7380288" cy="1404156"/>
          </a:xfrm>
        </p:spPr>
        <p:txBody>
          <a:bodyPr/>
          <a:lstStyle/>
          <a:p>
            <a:r>
              <a:rPr lang="en-US" noProof="0" dirty="0" smtClean="0"/>
              <a:t>Regulation on Blind Spot Information System for the Detection of Bicycles</a:t>
            </a:r>
            <a:br>
              <a:rPr lang="en-US" noProof="0" dirty="0" smtClean="0"/>
            </a:br>
            <a:r>
              <a:rPr lang="en-US" sz="1800" noProof="0" dirty="0" smtClean="0"/>
              <a:t>Introduction and Summary of Changes from IWG VRU-</a:t>
            </a:r>
            <a:r>
              <a:rPr lang="en-US" sz="1800" noProof="0" dirty="0" err="1" smtClean="0"/>
              <a:t>Proxi</a:t>
            </a:r>
            <a:endParaRPr lang="en-US" noProof="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00192" y="332656"/>
            <a:ext cx="2544316" cy="8729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8000" tIns="36000" rIns="18000" bIns="3600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 eaLnBrk="0" hangingPunct="0"/>
            <a:r>
              <a:rPr kumimoji="0" lang="en-GB" altLang="ja-JP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 document</a:t>
            </a:r>
            <a:r>
              <a:rPr kumimoji="0" lang="en-GB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GRSG</a:t>
            </a:r>
            <a:r>
              <a:rPr kumimoji="0" lang="en-GB" altLang="ja-JP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altLang="ja-JP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115-33</a:t>
            </a:r>
            <a:endParaRPr lang="en-GB" altLang="ja-JP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kumimoji="0" lang="en-GB" altLang="ja-JP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</a:t>
            </a:r>
            <a:r>
              <a:rPr kumimoji="0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</a:t>
            </a:r>
            <a:r>
              <a:rPr kumimoji="0"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kumimoji="0"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-12 October 2018,</a:t>
            </a:r>
            <a:r>
              <a:rPr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ja-JP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 </a:t>
            </a:r>
            <a:r>
              <a:rPr kumimoji="0"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 </a:t>
            </a:r>
            <a:r>
              <a:rPr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6(</a:t>
            </a:r>
            <a:r>
              <a:rPr lang="en-GB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ja-JP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/>
            <a:r>
              <a:rPr kumimoji="0" lang="ja-JP" alt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0" lang="en-GB" altLang="ja-JP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Open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63600" y="2348879"/>
            <a:ext cx="7380288" cy="34566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67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 smtClean="0"/>
              <a:t>Scope</a:t>
            </a:r>
            <a:r>
              <a:rPr lang="de-DE" b="1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en-GB" dirty="0"/>
              <a:t>This Regulation applies to the blind spot information system of vehicles of </a:t>
            </a:r>
            <a:r>
              <a:rPr lang="en-GB" dirty="0" smtClean="0"/>
              <a:t>categories </a:t>
            </a:r>
            <a:r>
              <a:rPr lang="en-GB" b="1" dirty="0"/>
              <a:t>[M</a:t>
            </a:r>
            <a:r>
              <a:rPr lang="en-GB" b="1" baseline="-25000" dirty="0"/>
              <a:t>2</a:t>
            </a:r>
            <a:r>
              <a:rPr lang="en-GB" b="1" dirty="0"/>
              <a:t>,] </a:t>
            </a:r>
            <a:r>
              <a:rPr lang="en-GB" dirty="0"/>
              <a:t>N</a:t>
            </a:r>
            <a:r>
              <a:rPr lang="en-GB" baseline="-25000" dirty="0"/>
              <a:t>2 </a:t>
            </a:r>
            <a:r>
              <a:rPr lang="en-GB" dirty="0"/>
              <a:t> [(&gt; 8 t permissible maximum mass)] and </a:t>
            </a:r>
            <a:r>
              <a:rPr lang="en-GB" b="1" dirty="0"/>
              <a:t>[M</a:t>
            </a:r>
            <a:r>
              <a:rPr lang="en-GB" b="1" baseline="-25000" dirty="0"/>
              <a:t>3</a:t>
            </a:r>
            <a:r>
              <a:rPr lang="en-GB" b="1" dirty="0"/>
              <a:t> and] </a:t>
            </a:r>
            <a:r>
              <a:rPr lang="en-GB" dirty="0"/>
              <a:t>N</a:t>
            </a:r>
            <a:r>
              <a:rPr lang="en-GB" baseline="-25000" dirty="0"/>
              <a:t>3</a:t>
            </a:r>
            <a:r>
              <a:rPr lang="en-GB" dirty="0"/>
              <a:t>. Other vehicles may be approved at the request of the manufacturer</a:t>
            </a:r>
            <a:r>
              <a:rPr lang="en-GB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Dummy reference: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ISO </a:t>
            </a:r>
            <a:r>
              <a:rPr lang="en-GB" b="1" dirty="0"/>
              <a:t>[WD] </a:t>
            </a:r>
            <a:r>
              <a:rPr lang="en-GB" dirty="0" smtClean="0"/>
              <a:t>19206-4 </a:t>
            </a:r>
            <a:r>
              <a:rPr lang="en-GB" dirty="0" smtClean="0">
                <a:sym typeface="Wingdings" panose="05000000000000000000" pitchFamily="2" charset="2"/>
              </a:rPr>
              <a:t> “Working draft” changed to “Committee Draft” [CD]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Illumination: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The BSIS shall at least operate for all forward vehicle speeds from standstill to 30 km/h, for ambient light conditions above </a:t>
            </a:r>
            <a:r>
              <a:rPr lang="en-GB" b="1" dirty="0"/>
              <a:t>[1,000] </a:t>
            </a:r>
            <a:r>
              <a:rPr lang="en-GB" dirty="0"/>
              <a:t>Lux.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8643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Thank you for your attention!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863600" y="2349500"/>
            <a:ext cx="7380288" cy="3484563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Federal </a:t>
            </a:r>
            <a:r>
              <a:rPr lang="de-DE" altLang="de-DE" dirty="0" err="1" smtClean="0"/>
              <a:t>Ministry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Transport </a:t>
            </a:r>
          </a:p>
          <a:p>
            <a:pPr eaLnBrk="1" hangingPunct="1"/>
            <a:r>
              <a:rPr lang="de-DE" altLang="de-DE" dirty="0" err="1" smtClean="0"/>
              <a:t>and</a:t>
            </a:r>
            <a:r>
              <a:rPr lang="de-DE" altLang="de-DE" dirty="0" smtClean="0"/>
              <a:t> Digital Infrastructure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r>
              <a:rPr lang="de-DE" altLang="de-DE" dirty="0" smtClean="0"/>
              <a:t>Robert-Schuman-Platz 1</a:t>
            </a:r>
          </a:p>
          <a:p>
            <a:pPr eaLnBrk="1" hangingPunct="1"/>
            <a:r>
              <a:rPr lang="de-DE" altLang="de-DE" dirty="0" smtClean="0"/>
              <a:t>D-53175 Bonn</a:t>
            </a:r>
          </a:p>
        </p:txBody>
      </p:sp>
    </p:spTree>
    <p:extLst>
      <p:ext uri="{BB962C8B-B14F-4D97-AF65-F5344CB8AC3E}">
        <p14:creationId xmlns:p14="http://schemas.microsoft.com/office/powerpoint/2010/main" val="41634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- </a:t>
            </a:r>
            <a:r>
              <a:rPr lang="de-DE" dirty="0" err="1" smtClean="0"/>
              <a:t>Concept</a:t>
            </a:r>
            <a:endParaRPr lang="de-DE" dirty="0"/>
          </a:p>
        </p:txBody>
      </p:sp>
      <p:pic>
        <p:nvPicPr>
          <p:cNvPr id="1026" name="Picture 2" descr="S:\Daten_BAST\5114002_Abbiegeassistenz\Messdaten\Versuche Wabco_2\Media\IMG_54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14153" r="16775" b="30027"/>
          <a:stretch/>
        </p:blipFill>
        <p:spPr bwMode="auto">
          <a:xfrm>
            <a:off x="1547663" y="2204864"/>
            <a:ext cx="7465707" cy="45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rey\Desktop\Abbiegeassistenz\IMG_7321_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72408"/>
            <a:ext cx="4572000" cy="1169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hteck 3"/>
          <p:cNvSpPr/>
          <p:nvPr/>
        </p:nvSpPr>
        <p:spPr>
          <a:xfrm>
            <a:off x="6804248" y="2420888"/>
            <a:ext cx="180020" cy="93610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5575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7744" y="406113"/>
            <a:ext cx="6625431" cy="1000125"/>
          </a:xfrm>
        </p:spPr>
        <p:txBody>
          <a:bodyPr/>
          <a:lstStyle/>
          <a:p>
            <a:r>
              <a:rPr lang="en-US" dirty="0" smtClean="0"/>
              <a:t>BSIS Concept: Warning and Information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79408"/>
            <a:ext cx="6893858" cy="5377984"/>
          </a:xfrm>
        </p:spPr>
        <p:txBody>
          <a:bodyPr/>
          <a:lstStyle/>
          <a:p>
            <a:r>
              <a:rPr lang="en-US" u="sng" noProof="0" dirty="0" smtClean="0"/>
              <a:t>Warning</a:t>
            </a:r>
          </a:p>
          <a:p>
            <a:pPr lvl="1"/>
            <a:r>
              <a:rPr lang="en-US" noProof="0" dirty="0" smtClean="0"/>
              <a:t>High intensity</a:t>
            </a:r>
          </a:p>
          <a:p>
            <a:pPr lvl="1"/>
            <a:r>
              <a:rPr lang="en-US" noProof="0" dirty="0" smtClean="0"/>
              <a:t>If issued right, good effects in</a:t>
            </a:r>
            <a:br>
              <a:rPr lang="en-US" noProof="0" dirty="0" smtClean="0"/>
            </a:br>
            <a:r>
              <a:rPr lang="en-US" noProof="0" dirty="0" smtClean="0"/>
              <a:t>steering driver‘s attention</a:t>
            </a:r>
          </a:p>
          <a:p>
            <a:pPr lvl="1"/>
            <a:r>
              <a:rPr lang="en-US" noProof="0" dirty="0" smtClean="0"/>
              <a:t>High annoyance if issued too often</a:t>
            </a:r>
            <a:br>
              <a:rPr lang="en-US" noProof="0" dirty="0" smtClean="0"/>
            </a:br>
            <a:r>
              <a:rPr lang="en-US" b="1" i="1" noProof="0" dirty="0" smtClean="0">
                <a:solidFill>
                  <a:srgbClr val="FF0000"/>
                </a:solidFill>
              </a:rPr>
              <a:t>Required, but activation strategy not limited</a:t>
            </a:r>
          </a:p>
          <a:p>
            <a:pPr marL="182563" lvl="1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lvl="1"/>
            <a:endParaRPr lang="en-US" noProof="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n-US" u="sng" noProof="0" dirty="0" smtClean="0"/>
          </a:p>
          <a:p>
            <a:endParaRPr lang="en-US" u="sng" dirty="0"/>
          </a:p>
          <a:p>
            <a:r>
              <a:rPr lang="en-US" u="sng" noProof="0" dirty="0" smtClean="0"/>
              <a:t>Information</a:t>
            </a:r>
          </a:p>
          <a:p>
            <a:pPr lvl="1"/>
            <a:r>
              <a:rPr lang="en-US" noProof="0" dirty="0" smtClean="0"/>
              <a:t>Low intensity</a:t>
            </a:r>
          </a:p>
          <a:p>
            <a:pPr lvl="1"/>
            <a:r>
              <a:rPr lang="en-US" noProof="0" dirty="0" smtClean="0"/>
              <a:t>Low annoyance if issued too often</a:t>
            </a:r>
            <a:br>
              <a:rPr lang="en-US" noProof="0" dirty="0" smtClean="0"/>
            </a:br>
            <a:r>
              <a:rPr lang="en-US" noProof="0" dirty="0" smtClean="0"/>
              <a:t>Lesser effect in steering driver‘s </a:t>
            </a:r>
            <a:br>
              <a:rPr lang="en-US" noProof="0" dirty="0" smtClean="0"/>
            </a:br>
            <a:r>
              <a:rPr lang="en-US" noProof="0" dirty="0" smtClean="0"/>
              <a:t>attention</a:t>
            </a:r>
          </a:p>
          <a:p>
            <a:pPr marL="182563" lvl="1" indent="0">
              <a:buNone/>
            </a:pPr>
            <a:r>
              <a:rPr lang="en-US" b="1" i="1" u="sng" noProof="0" dirty="0" smtClean="0">
                <a:solidFill>
                  <a:srgbClr val="FF0000"/>
                </a:solidFill>
              </a:rPr>
              <a:t>Required with Performance Requirements</a:t>
            </a:r>
            <a:endParaRPr lang="en-US" b="1" i="1" noProof="0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einiger.BAST\Pictures\vlcsnap-2014-06-13-11h31m18s219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1231" y="2226118"/>
            <a:ext cx="2417588" cy="123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8"/>
          <p:cNvGrpSpPr/>
          <p:nvPr/>
        </p:nvGrpSpPr>
        <p:grpSpPr>
          <a:xfrm>
            <a:off x="6733848" y="1716812"/>
            <a:ext cx="1681664" cy="841480"/>
            <a:chOff x="6194611" y="1668508"/>
            <a:chExt cx="1864660" cy="1065727"/>
          </a:xfrm>
        </p:grpSpPr>
        <p:sp>
          <p:nvSpPr>
            <p:cNvPr id="8" name="Ovale Legende 7"/>
            <p:cNvSpPr/>
            <p:nvPr/>
          </p:nvSpPr>
          <p:spPr bwMode="auto">
            <a:xfrm>
              <a:off x="6194611" y="1668508"/>
              <a:ext cx="1864660" cy="1065727"/>
            </a:xfrm>
            <a:prstGeom prst="wedgeEllipseCallout">
              <a:avLst>
                <a:gd name="adj1" fmla="val -74951"/>
                <a:gd name="adj2" fmla="val 16745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592141" y="1787897"/>
              <a:ext cx="1135436" cy="85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hteck 10"/>
          <p:cNvSpPr/>
          <p:nvPr/>
        </p:nvSpPr>
        <p:spPr bwMode="auto">
          <a:xfrm>
            <a:off x="367553" y="4061565"/>
            <a:ext cx="8547847" cy="224716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44633" y="1416970"/>
            <a:ext cx="8547847" cy="244407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Verdana" pitchFamily="34" charset="0"/>
            </a:endParaRPr>
          </a:p>
        </p:txBody>
      </p:sp>
      <p:pic>
        <p:nvPicPr>
          <p:cNvPr id="15" name="Picture 1" descr="C:\Users\seiniger\AppData\Local\Microsoft\Windows\Temporary Internet Files\Content.Outlook\SJMM7B4S\2016-09-29-PHOTO-00000028.jpg"/>
          <p:cNvPicPr>
            <a:picLocks noChangeAspect="1" noChangeArrowheads="1"/>
          </p:cNvPicPr>
          <p:nvPr/>
        </p:nvPicPr>
        <p:blipFill>
          <a:blip r:embed="rId5" cstate="print"/>
          <a:srcRect l="28738" t="38371" r="23225" b="27921"/>
          <a:stretch>
            <a:fillRect/>
          </a:stretch>
        </p:blipFill>
        <p:spPr bwMode="auto">
          <a:xfrm>
            <a:off x="5334001" y="4221088"/>
            <a:ext cx="3054423" cy="1607509"/>
          </a:xfrm>
          <a:prstGeom prst="rect">
            <a:avLst/>
          </a:prstGeom>
          <a:noFill/>
        </p:spPr>
      </p:pic>
      <p:sp>
        <p:nvSpPr>
          <p:cNvPr id="16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Modifications</a:t>
            </a:r>
            <a:r>
              <a:rPr lang="de-DE" dirty="0" smtClean="0"/>
              <a:t> – </a:t>
            </a:r>
            <a:r>
              <a:rPr lang="de-DE" dirty="0" err="1" smtClean="0"/>
              <a:t>Function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600" y="1556568"/>
            <a:ext cx="7380288" cy="4320704"/>
          </a:xfrm>
        </p:spPr>
        <p:txBody>
          <a:bodyPr/>
          <a:lstStyle/>
          <a:p>
            <a:r>
              <a:rPr lang="en-GB" u="sng" dirty="0" smtClean="0"/>
              <a:t>Optical information signal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&gt; 30° to the right of the driver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Only automatic deactivation (ice, snow on sensors, …)</a:t>
            </a:r>
            <a:endParaRPr lang="en-GB" b="1" dirty="0" smtClean="0"/>
          </a:p>
          <a:p>
            <a:endParaRPr lang="en-GB" u="sng" dirty="0" smtClean="0"/>
          </a:p>
          <a:p>
            <a:r>
              <a:rPr lang="en-GB" u="sng" dirty="0" smtClean="0"/>
              <a:t>Additional warning signal 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Different to information signal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Activation strategy decided by Vehicle Manufacturer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not before collision becomes imminent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u="sng" dirty="0" smtClean="0"/>
              <a:t>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Vehicle speeds </a:t>
            </a:r>
            <a:r>
              <a:rPr lang="en-GB" b="1" dirty="0" smtClean="0"/>
              <a:t>0 </a:t>
            </a:r>
            <a:r>
              <a:rPr lang="en-GB" dirty="0" smtClean="0"/>
              <a:t>(original proposal: 1) – 30 km/h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Lateral separation of </a:t>
            </a:r>
            <a:r>
              <a:rPr lang="en-GB" b="1" dirty="0" smtClean="0"/>
              <a:t>0.9</a:t>
            </a:r>
            <a:r>
              <a:rPr lang="en-GB" dirty="0" smtClean="0"/>
              <a:t> (1.25) to 4.25</a:t>
            </a:r>
            <a:r>
              <a:rPr lang="en-GB" b="1" dirty="0" smtClean="0"/>
              <a:t> </a:t>
            </a:r>
            <a:r>
              <a:rPr lang="en-GB" dirty="0" smtClean="0"/>
              <a:t>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Additional: </a:t>
            </a:r>
            <a:r>
              <a:rPr lang="en-GB" dirty="0"/>
              <a:t>I</a:t>
            </a:r>
            <a:r>
              <a:rPr lang="en-GB" dirty="0" smtClean="0"/>
              <a:t>nformation signal for bicycles </a:t>
            </a:r>
            <a:r>
              <a:rPr lang="en-GB" b="1" u="sng" dirty="0" smtClean="0"/>
              <a:t>from 25 cm</a:t>
            </a:r>
            <a:r>
              <a:rPr lang="en-GB" dirty="0" smtClean="0"/>
              <a:t> next to the most forward right wheel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Should detect </a:t>
            </a:r>
            <a:r>
              <a:rPr lang="en-GB" b="1" u="sng" dirty="0" smtClean="0"/>
              <a:t>children</a:t>
            </a:r>
            <a:r>
              <a:rPr lang="en-GB" dirty="0" smtClean="0"/>
              <a:t> as well (36% smaller than 50% male)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65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Warning</a:t>
            </a:r>
            <a:r>
              <a:rPr lang="de-DE" dirty="0" smtClean="0"/>
              <a:t> Signal:</a:t>
            </a:r>
            <a:br>
              <a:rPr lang="de-DE" dirty="0" smtClean="0"/>
            </a:br>
            <a:r>
              <a:rPr lang="de-DE" dirty="0" smtClean="0"/>
              <a:t>Multiple </a:t>
            </a:r>
            <a:r>
              <a:rPr lang="de-DE" dirty="0" err="1" smtClean="0"/>
              <a:t>Cyclists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71600" y="2204864"/>
            <a:ext cx="6732165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923929" y="3717032"/>
            <a:ext cx="1656184" cy="2907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05139" y="1874216"/>
            <a:ext cx="3178251" cy="893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00" dirty="0" err="1" smtClean="0">
                <a:solidFill>
                  <a:schemeClr val="tx1"/>
                </a:solidFill>
              </a:rPr>
              <a:t>Garbage</a:t>
            </a:r>
            <a:r>
              <a:rPr lang="de-DE" sz="1900" dirty="0" smtClean="0">
                <a:solidFill>
                  <a:schemeClr val="tx1"/>
                </a:solidFill>
              </a:rPr>
              <a:t> </a:t>
            </a:r>
            <a:r>
              <a:rPr lang="de-DE" sz="1900" dirty="0" err="1" smtClean="0">
                <a:solidFill>
                  <a:schemeClr val="tx1"/>
                </a:solidFill>
              </a:rPr>
              <a:t>Collector</a:t>
            </a:r>
            <a:r>
              <a:rPr lang="de-DE" sz="1900" dirty="0" smtClean="0">
                <a:solidFill>
                  <a:schemeClr val="tx1"/>
                </a:solidFill>
              </a:rPr>
              <a:t> Truck</a:t>
            </a:r>
          </a:p>
        </p:txBody>
      </p: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2811439" y="3101307"/>
            <a:ext cx="1008793" cy="585536"/>
            <a:chOff x="4499992" y="4581128"/>
            <a:chExt cx="240600" cy="139652"/>
          </a:xfrm>
        </p:grpSpPr>
        <p:sp>
          <p:nvSpPr>
            <p:cNvPr id="14" name="Ellipse 13"/>
            <p:cNvSpPr/>
            <p:nvPr/>
          </p:nvSpPr>
          <p:spPr>
            <a:xfrm>
              <a:off x="4644008" y="4653136"/>
              <a:ext cx="96584" cy="676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499992" y="4653136"/>
              <a:ext cx="96584" cy="676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Gerade Verbindung 15"/>
            <p:cNvCxnSpPr>
              <a:stCxn id="15" idx="0"/>
            </p:cNvCxnSpPr>
            <p:nvPr/>
          </p:nvCxnSpPr>
          <p:spPr>
            <a:xfrm flipV="1">
              <a:off x="4548284" y="4617132"/>
              <a:ext cx="119870" cy="360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>
              <a:endCxn id="14" idx="0"/>
            </p:cNvCxnSpPr>
            <p:nvPr/>
          </p:nvCxnSpPr>
          <p:spPr>
            <a:xfrm>
              <a:off x="4644008" y="4581128"/>
              <a:ext cx="4829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>
            <a:grpSpLocks noChangeAspect="1"/>
          </p:cNvGrpSpPr>
          <p:nvPr/>
        </p:nvGrpSpPr>
        <p:grpSpPr>
          <a:xfrm>
            <a:off x="1741773" y="3717032"/>
            <a:ext cx="750441" cy="435580"/>
            <a:chOff x="4499992" y="4581128"/>
            <a:chExt cx="240600" cy="139652"/>
          </a:xfrm>
        </p:grpSpPr>
        <p:sp>
          <p:nvSpPr>
            <p:cNvPr id="19" name="Ellipse 18"/>
            <p:cNvSpPr/>
            <p:nvPr/>
          </p:nvSpPr>
          <p:spPr>
            <a:xfrm>
              <a:off x="4644008" y="4653136"/>
              <a:ext cx="96584" cy="676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4499992" y="4653136"/>
              <a:ext cx="96584" cy="676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cxnSp>
          <p:nvCxnSpPr>
            <p:cNvPr id="21" name="Gerade Verbindung 20"/>
            <p:cNvCxnSpPr>
              <a:stCxn id="20" idx="0"/>
            </p:cNvCxnSpPr>
            <p:nvPr/>
          </p:nvCxnSpPr>
          <p:spPr>
            <a:xfrm flipV="1">
              <a:off x="4548284" y="4617132"/>
              <a:ext cx="119870" cy="360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>
              <a:endCxn id="19" idx="0"/>
            </p:cNvCxnSpPr>
            <p:nvPr/>
          </p:nvCxnSpPr>
          <p:spPr>
            <a:xfrm>
              <a:off x="4644008" y="4581128"/>
              <a:ext cx="4829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nhaltsplatzhalter 2"/>
          <p:cNvSpPr>
            <a:spLocks noGrp="1"/>
          </p:cNvSpPr>
          <p:nvPr>
            <p:ph idx="1"/>
          </p:nvPr>
        </p:nvSpPr>
        <p:spPr>
          <a:xfrm>
            <a:off x="4860032" y="1484785"/>
            <a:ext cx="4104456" cy="5046190"/>
          </a:xfrm>
        </p:spPr>
        <p:txBody>
          <a:bodyPr/>
          <a:lstStyle/>
          <a:p>
            <a:r>
              <a:rPr lang="en-GB" u="sng" dirty="0" smtClean="0"/>
              <a:t>Cologne Accident (June 2018)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Truck driver stops, gives way to adult bicyclist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Does not see child on sidewalk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Blind Spot </a:t>
            </a:r>
            <a:r>
              <a:rPr lang="en-GB" i="1" u="sng" dirty="0" smtClean="0"/>
              <a:t>Information</a:t>
            </a:r>
            <a:r>
              <a:rPr lang="en-GB" dirty="0" smtClean="0"/>
              <a:t>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Information signal would have been activated for both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No differentiation for second bicycle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Blind Spot </a:t>
            </a:r>
            <a:r>
              <a:rPr lang="en-GB" i="1" u="sng" dirty="0" smtClean="0"/>
              <a:t>Warning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Additional Warning would have been triggered when collision becomes imminent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 When truck starts to move!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39552" y="1844824"/>
            <a:ext cx="272013" cy="4571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971600" y="1844824"/>
            <a:ext cx="272013" cy="4571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55571" y="2735209"/>
            <a:ext cx="272013" cy="4571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987619" y="2735209"/>
            <a:ext cx="272013" cy="4571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 rot="1779802">
            <a:off x="3138350" y="1844824"/>
            <a:ext cx="272013" cy="4571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 rot="1779802">
            <a:off x="3154369" y="2735209"/>
            <a:ext cx="272013" cy="4571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smtClean="0">
              <a:solidFill>
                <a:schemeClr val="tx1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3575957" y="2326821"/>
            <a:ext cx="840922" cy="1714500"/>
          </a:xfrm>
          <a:custGeom>
            <a:avLst/>
            <a:gdLst>
              <a:gd name="connsiteX0" fmla="*/ 0 w 840922"/>
              <a:gd name="connsiteY0" fmla="*/ 0 h 1714500"/>
              <a:gd name="connsiteX1" fmla="*/ 432707 w 840922"/>
              <a:gd name="connsiteY1" fmla="*/ 81643 h 1714500"/>
              <a:gd name="connsiteX2" fmla="*/ 751114 w 840922"/>
              <a:gd name="connsiteY2" fmla="*/ 440872 h 1714500"/>
              <a:gd name="connsiteX3" fmla="*/ 840922 w 840922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922" h="1714500">
                <a:moveTo>
                  <a:pt x="0" y="0"/>
                </a:moveTo>
                <a:cubicBezTo>
                  <a:pt x="153760" y="4082"/>
                  <a:pt x="307521" y="8164"/>
                  <a:pt x="432707" y="81643"/>
                </a:cubicBezTo>
                <a:cubicBezTo>
                  <a:pt x="557893" y="155122"/>
                  <a:pt x="683078" y="168729"/>
                  <a:pt x="751114" y="440872"/>
                </a:cubicBezTo>
                <a:cubicBezTo>
                  <a:pt x="819150" y="713015"/>
                  <a:pt x="830036" y="1213757"/>
                  <a:pt x="840922" y="171450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32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21728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Modifications</a:t>
            </a:r>
            <a:r>
              <a:rPr lang="de-DE" dirty="0"/>
              <a:t> </a:t>
            </a:r>
            <a:r>
              <a:rPr lang="de-DE" dirty="0" smtClean="0"/>
              <a:t>– Tests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600" y="1484785"/>
            <a:ext cx="7380288" cy="50461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/>
              <a:t>D</a:t>
            </a:r>
            <a:r>
              <a:rPr lang="en-GB" u="sng" dirty="0" smtClean="0"/>
              <a:t>ynamic test cases</a:t>
            </a:r>
            <a:endParaRPr lang="en-GB" dirty="0" smtClean="0"/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Tests conducted without actual turn manoeuvre</a:t>
            </a:r>
            <a:br>
              <a:rPr lang="en-GB" dirty="0" smtClean="0"/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Test conduction simplified: Reduction from 12 to 7</a:t>
            </a:r>
            <a:endParaRPr lang="en-GB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Information signal required </a:t>
            </a:r>
            <a:r>
              <a:rPr lang="en-GB" u="sng" dirty="0" smtClean="0"/>
              <a:t>15 m</a:t>
            </a:r>
            <a:r>
              <a:rPr lang="en-GB" dirty="0" smtClean="0"/>
              <a:t> before collision point </a:t>
            </a:r>
            <a:br>
              <a:rPr lang="en-GB" dirty="0" smtClean="0"/>
            </a:br>
            <a:r>
              <a:rPr lang="en-GB" dirty="0" smtClean="0"/>
              <a:t>(data shows turning manoeuvre starts not before 15 m)</a:t>
            </a:r>
            <a:br>
              <a:rPr lang="en-GB" dirty="0" smtClean="0"/>
            </a:br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Requirements </a:t>
            </a:r>
            <a:r>
              <a:rPr lang="en-GB" b="1" i="1" u="sng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NOT</a:t>
            </a:r>
            <a:r>
              <a:rPr lang="en-GB" b="1" i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simplified!</a:t>
            </a:r>
            <a:endParaRPr lang="en-GB" dirty="0" smtClean="0"/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Information signal not too early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Tests outside of test case table possible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u="sng" dirty="0" smtClean="0"/>
              <a:t>New: </a:t>
            </a:r>
            <a:r>
              <a:rPr lang="en-GB" u="sng" dirty="0"/>
              <a:t>A</a:t>
            </a:r>
            <a:r>
              <a:rPr lang="en-GB" u="sng" dirty="0" smtClean="0"/>
              <a:t>dditional static test cases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Vehicle stopped before roundabout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Vehicle stopped at intersection</a:t>
            </a:r>
            <a:endParaRPr lang="en-GB" dirty="0"/>
          </a:p>
          <a:p>
            <a:pPr marL="792163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Cyclist Dummy: Reference to ISO [WD] 19206-4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BSIS System should work with 36% smaller </a:t>
            </a:r>
            <a:br>
              <a:rPr lang="en-GB" dirty="0" smtClean="0"/>
            </a:br>
            <a:r>
              <a:rPr lang="en-GB" dirty="0" smtClean="0"/>
              <a:t>dummy-bicycle-combinations as 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8889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nhaltsplatzhalter 2"/>
          <p:cNvSpPr>
            <a:spLocks noGrp="1"/>
          </p:cNvSpPr>
          <p:nvPr>
            <p:ph idx="1"/>
          </p:nvPr>
        </p:nvSpPr>
        <p:spPr>
          <a:xfrm>
            <a:off x="863600" y="1484783"/>
            <a:ext cx="7380288" cy="15507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System Operation </a:t>
            </a:r>
            <a:r>
              <a:rPr lang="de-DE" dirty="0" err="1" smtClean="0"/>
              <a:t>Requirements</a:t>
            </a:r>
            <a:endParaRPr lang="de-DE" dirty="0"/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at 0.9 m </a:t>
            </a:r>
            <a:r>
              <a:rPr lang="de-DE" dirty="0" err="1" smtClean="0"/>
              <a:t>separation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Tests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turning</a:t>
            </a:r>
            <a:r>
              <a:rPr lang="de-DE" dirty="0" smtClean="0"/>
              <a:t>: Early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Longitudinal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30 m (</a:t>
            </a:r>
            <a:r>
              <a:rPr lang="de-DE" dirty="0" err="1" smtClean="0"/>
              <a:t>rear</a:t>
            </a:r>
            <a:r>
              <a:rPr lang="de-DE" dirty="0" smtClean="0"/>
              <a:t>)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Lateral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 </a:t>
            </a:r>
            <a:r>
              <a:rPr lang="de-DE" dirty="0" err="1" smtClean="0"/>
              <a:t>reduced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4.25 m  (</a:t>
            </a:r>
            <a:r>
              <a:rPr lang="de-DE" dirty="0" err="1" smtClean="0"/>
              <a:t>side</a:t>
            </a:r>
            <a:r>
              <a:rPr lang="de-DE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Additional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0.25 </a:t>
            </a:r>
            <a:r>
              <a:rPr lang="de-DE" dirty="0" err="1" smtClean="0"/>
              <a:t>to</a:t>
            </a:r>
            <a:r>
              <a:rPr lang="de-DE" dirty="0" smtClean="0"/>
              <a:t> 0.9 m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front </a:t>
            </a:r>
            <a:r>
              <a:rPr lang="de-DE" dirty="0" err="1" smtClean="0"/>
              <a:t>wheel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792163" lvl="1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Sensor </a:t>
            </a:r>
            <a:r>
              <a:rPr lang="de-DE" dirty="0" err="1" smtClean="0"/>
              <a:t>Coverage</a:t>
            </a:r>
            <a:r>
              <a:rPr lang="de-DE" dirty="0" smtClean="0"/>
              <a:t> Area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/>
          <a:srcRect l="51494" t="40905" r="43017" b="30455"/>
          <a:stretch/>
        </p:blipFill>
        <p:spPr bwMode="auto">
          <a:xfrm rot="16200000">
            <a:off x="1880320" y="1046709"/>
            <a:ext cx="2592288" cy="685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grpSp>
        <p:nvGrpSpPr>
          <p:cNvPr id="6" name="Gruppieren 30"/>
          <p:cNvGrpSpPr/>
          <p:nvPr/>
        </p:nvGrpSpPr>
        <p:grpSpPr>
          <a:xfrm rot="16200000">
            <a:off x="3125102" y="4386016"/>
            <a:ext cx="1040103" cy="3814615"/>
            <a:chOff x="6404737" y="2331866"/>
            <a:chExt cx="1040103" cy="3814615"/>
          </a:xfrm>
        </p:grpSpPr>
        <p:sp>
          <p:nvSpPr>
            <p:cNvPr id="7" name="Rechteck 6"/>
            <p:cNvSpPr/>
            <p:nvPr/>
          </p:nvSpPr>
          <p:spPr bwMode="auto">
            <a:xfrm>
              <a:off x="6836783" y="2331866"/>
              <a:ext cx="608057" cy="22764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vert270" wrap="none" rtlCol="0" anchor="ctr"/>
            <a:lstStyle/>
            <a:p>
              <a:pPr algn="ctr"/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 rot="5400000">
              <a:off x="5376827" y="3893649"/>
              <a:ext cx="23328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 smtClean="0"/>
                <a:t>Approx</a:t>
              </a:r>
              <a:r>
                <a:rPr lang="de-DE" sz="1200" dirty="0" smtClean="0"/>
                <a:t>. </a:t>
              </a:r>
              <a:r>
                <a:rPr lang="de-DE" sz="1200" dirty="0" err="1" smtClean="0"/>
                <a:t>to</a:t>
              </a:r>
              <a:r>
                <a:rPr lang="de-DE" sz="1200" dirty="0" smtClean="0"/>
                <a:t> </a:t>
              </a:r>
              <a:r>
                <a:rPr lang="de-DE" sz="1200" dirty="0" err="1" smtClean="0"/>
                <a:t>scale</a:t>
              </a:r>
              <a:r>
                <a:rPr lang="de-DE" sz="1200" dirty="0" smtClean="0"/>
                <a:t>, 16x2.55m</a:t>
              </a:r>
              <a:endParaRPr lang="de-DE" sz="1200" dirty="0"/>
            </a:p>
          </p:txBody>
        </p:sp>
        <p:sp>
          <p:nvSpPr>
            <p:cNvPr id="11" name="Rechteck 10"/>
            <p:cNvSpPr>
              <a:spLocks noChangeAspect="1"/>
            </p:cNvSpPr>
            <p:nvPr/>
          </p:nvSpPr>
          <p:spPr bwMode="auto">
            <a:xfrm>
              <a:off x="6831013" y="2996952"/>
              <a:ext cx="608057" cy="3149529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11"/>
            <p:cNvCxnSpPr/>
            <p:nvPr/>
          </p:nvCxnSpPr>
          <p:spPr bwMode="auto">
            <a:xfrm>
              <a:off x="7129470" y="2791208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 Verbindung 14"/>
            <p:cNvCxnSpPr>
              <a:stCxn id="7" idx="0"/>
              <a:endCxn id="7" idx="0"/>
            </p:cNvCxnSpPr>
            <p:nvPr/>
          </p:nvCxnSpPr>
          <p:spPr bwMode="auto">
            <a:xfrm>
              <a:off x="7140812" y="2331866"/>
              <a:ext cx="0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Gerade Verbindung 27"/>
          <p:cNvCxnSpPr/>
          <p:nvPr/>
        </p:nvCxnSpPr>
        <p:spPr>
          <a:xfrm rot="16200000">
            <a:off x="569013" y="5644542"/>
            <a:ext cx="23376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16200000">
            <a:off x="1952327" y="5699845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16200000">
            <a:off x="1952327" y="6309321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16200000">
            <a:off x="2524117" y="5703582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16200000">
            <a:off x="2524117" y="6313182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 rot="16200000">
            <a:off x="4011441" y="472382"/>
            <a:ext cx="1129236" cy="9135887"/>
          </a:xfrm>
          <a:prstGeom prst="rect">
            <a:avLst/>
          </a:prstGeom>
          <a:solidFill>
            <a:srgbClr val="92D050">
              <a:alpha val="5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 smtClean="0">
              <a:solidFill>
                <a:schemeClr val="tx1"/>
              </a:solidFill>
            </a:endParaRPr>
          </a:p>
        </p:txBody>
      </p:sp>
      <p:cxnSp>
        <p:nvCxnSpPr>
          <p:cNvPr id="40" name="Gerade Verbindung 39"/>
          <p:cNvCxnSpPr/>
          <p:nvPr/>
        </p:nvCxnSpPr>
        <p:spPr>
          <a:xfrm rot="16200000">
            <a:off x="5120679" y="5699721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16200000">
            <a:off x="5120679" y="6309321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16200000">
            <a:off x="4904655" y="5699721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16200000">
            <a:off x="4904655" y="6309321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16200000">
            <a:off x="4688631" y="5699721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rot="16200000">
            <a:off x="4688631" y="6309321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35495" y="5085183"/>
            <a:ext cx="86113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00" dirty="0" smtClean="0"/>
              <a:t>~7 m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7901064" y="4813386"/>
            <a:ext cx="12153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00" dirty="0" smtClean="0"/>
              <a:t>…~30 m</a:t>
            </a:r>
          </a:p>
        </p:txBody>
      </p:sp>
      <p:cxnSp>
        <p:nvCxnSpPr>
          <p:cNvPr id="70" name="Gerade Verbindung 69"/>
          <p:cNvCxnSpPr/>
          <p:nvPr/>
        </p:nvCxnSpPr>
        <p:spPr>
          <a:xfrm flipH="1">
            <a:off x="1132856" y="4437111"/>
            <a:ext cx="5184576" cy="7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1240273" y="3939480"/>
            <a:ext cx="826529" cy="1777677"/>
            <a:chOff x="2447168" y="3939480"/>
            <a:chExt cx="826529" cy="1777677"/>
          </a:xfrm>
        </p:grpSpPr>
        <p:sp>
          <p:nvSpPr>
            <p:cNvPr id="39" name="Rechteck 38"/>
            <p:cNvSpPr/>
            <p:nvPr/>
          </p:nvSpPr>
          <p:spPr>
            <a:xfrm rot="16200000">
              <a:off x="3122341" y="5565801"/>
              <a:ext cx="112212" cy="1905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cxnSp>
          <p:nvCxnSpPr>
            <p:cNvPr id="75" name="Gerade Verbindung mit Pfeil 74"/>
            <p:cNvCxnSpPr>
              <a:endCxn id="39" idx="3"/>
            </p:cNvCxnSpPr>
            <p:nvPr/>
          </p:nvCxnSpPr>
          <p:spPr>
            <a:xfrm>
              <a:off x="2826566" y="4293095"/>
              <a:ext cx="351881" cy="13118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/>
            <p:cNvSpPr txBox="1"/>
            <p:nvPr/>
          </p:nvSpPr>
          <p:spPr>
            <a:xfrm>
              <a:off x="2447168" y="3939480"/>
              <a:ext cx="712054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900" dirty="0" smtClean="0">
                  <a:solidFill>
                    <a:srgbClr val="FF0000"/>
                  </a:solidFill>
                </a:rPr>
                <a:t>New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364093" y="3413789"/>
            <a:ext cx="5624739" cy="2046643"/>
            <a:chOff x="1395536" y="3363686"/>
            <a:chExt cx="5624739" cy="2046643"/>
          </a:xfrm>
        </p:grpSpPr>
        <p:sp>
          <p:nvSpPr>
            <p:cNvPr id="50" name="Rechteck 49"/>
            <p:cNvSpPr/>
            <p:nvPr/>
          </p:nvSpPr>
          <p:spPr>
            <a:xfrm rot="16200000">
              <a:off x="3696739" y="2086793"/>
              <a:ext cx="1022333" cy="5624739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3151414" y="3363686"/>
              <a:ext cx="3861707" cy="1028700"/>
            </a:xfrm>
            <a:custGeom>
              <a:avLst/>
              <a:gdLst>
                <a:gd name="connsiteX0" fmla="*/ 3404507 w 3861707"/>
                <a:gd name="connsiteY0" fmla="*/ 0 h 1028700"/>
                <a:gd name="connsiteX1" fmla="*/ 3861707 w 3861707"/>
                <a:gd name="connsiteY1" fmla="*/ 1028700 h 1028700"/>
                <a:gd name="connsiteX2" fmla="*/ 0 w 3861707"/>
                <a:gd name="connsiteY2" fmla="*/ 1012371 h 1028700"/>
                <a:gd name="connsiteX3" fmla="*/ 3404507 w 3861707"/>
                <a:gd name="connsiteY3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1707" h="1028700">
                  <a:moveTo>
                    <a:pt x="3404507" y="0"/>
                  </a:moveTo>
                  <a:lnTo>
                    <a:pt x="3861707" y="1028700"/>
                  </a:lnTo>
                  <a:lnTo>
                    <a:pt x="0" y="1012371"/>
                  </a:lnTo>
                  <a:lnTo>
                    <a:pt x="3404507" y="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1900">
                <a:solidFill>
                  <a:schemeClr val="tx1"/>
                </a:solidFill>
              </a:endParaRPr>
            </a:p>
          </p:txBody>
        </p:sp>
      </p:grpSp>
      <p:sp>
        <p:nvSpPr>
          <p:cNvPr id="46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4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2341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Impressions</a:t>
            </a:r>
            <a:r>
              <a:rPr lang="de-DE" dirty="0" smtClean="0"/>
              <a:t>: </a:t>
            </a:r>
            <a:r>
              <a:rPr lang="de-DE" dirty="0" err="1" smtClean="0"/>
              <a:t>Bicycle</a:t>
            </a:r>
            <a:r>
              <a:rPr lang="de-DE" dirty="0" smtClean="0"/>
              <a:t> 30 m @ TTC=5 </a:t>
            </a:r>
            <a:r>
              <a:rPr lang="de-DE" dirty="0" err="1" smtClean="0"/>
              <a:t>seconds</a:t>
            </a:r>
            <a:endParaRPr lang="de-DE" dirty="0"/>
          </a:p>
        </p:txBody>
      </p:sp>
      <p:pic>
        <p:nvPicPr>
          <p:cNvPr id="1026" name="Picture 2" descr="G:\StV22\0-Referatsmitglieder\Seiniger\5114002_Abbiegeassistenz\1807_Working Document\Fahrrad 30 m Absta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98" y="1412777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136800" y="4840124"/>
            <a:ext cx="24160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900" dirty="0" smtClean="0">
                <a:solidFill>
                  <a:srgbClr val="FFC000"/>
                </a:solidFill>
              </a:rPr>
              <a:t>30 m longitudinal,</a:t>
            </a:r>
          </a:p>
          <a:p>
            <a:pPr algn="r"/>
            <a:r>
              <a:rPr lang="de-DE" sz="1900" dirty="0" smtClean="0">
                <a:solidFill>
                  <a:srgbClr val="FFC000"/>
                </a:solidFill>
              </a:rPr>
              <a:t>1.5 m lateral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61693"/>
              </p:ext>
            </p:extLst>
          </p:nvPr>
        </p:nvGraphicFramePr>
        <p:xfrm>
          <a:off x="4283968" y="1556792"/>
          <a:ext cx="4536505" cy="2437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284"/>
                <a:gridCol w="969824"/>
                <a:gridCol w="980482"/>
                <a:gridCol w="980482"/>
                <a:gridCol w="909433"/>
              </a:tblGrid>
              <a:tr h="499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Test Case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vx,vut [km/h]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vx,bcy [km/h]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Lateral Offset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smtClean="0">
                          <a:effectLst/>
                        </a:rPr>
                        <a:t>Max. </a:t>
                      </a:r>
                      <a:r>
                        <a:rPr lang="de-DE" sz="1400" u="none" strike="noStrike" dirty="0" err="1" smtClean="0">
                          <a:effectLst/>
                        </a:rPr>
                        <a:t>Distance</a:t>
                      </a:r>
                      <a:r>
                        <a:rPr lang="de-DE" sz="1400" u="none" strike="noStrike" dirty="0" smtClean="0">
                          <a:effectLst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</a:rPr>
                        <a:t>[m]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92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1,5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27,8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92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2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10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20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1,5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15,4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92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1,5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6,1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92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4,5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-7,05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92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4,5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2,4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5392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4,5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30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</a:tr>
              <a:tr h="255392"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7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10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20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4,5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baseline="0" dirty="0">
                          <a:effectLst/>
                        </a:rPr>
                        <a:t>24</a:t>
                      </a:r>
                      <a:endParaRPr lang="de-DE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9" name="Gruppieren 8"/>
          <p:cNvGrpSpPr>
            <a:grpSpLocks noChangeAspect="1"/>
          </p:cNvGrpSpPr>
          <p:nvPr/>
        </p:nvGrpSpPr>
        <p:grpSpPr>
          <a:xfrm rot="10800000">
            <a:off x="6589851" y="4005064"/>
            <a:ext cx="2276475" cy="367239"/>
            <a:chOff x="4258127" y="5627714"/>
            <a:chExt cx="3814615" cy="615370"/>
          </a:xfrm>
        </p:grpSpPr>
        <p:sp>
          <p:nvSpPr>
            <p:cNvPr id="10" name="Rechteck 9"/>
            <p:cNvSpPr/>
            <p:nvPr/>
          </p:nvSpPr>
          <p:spPr bwMode="auto">
            <a:xfrm rot="16200000">
              <a:off x="5092336" y="4795048"/>
              <a:ext cx="608057" cy="22764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vert270" wrap="none" rtlCol="0" anchor="ctr"/>
            <a:lstStyle/>
            <a:p>
              <a:pPr algn="ctr"/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hteck 10"/>
            <p:cNvSpPr>
              <a:spLocks noChangeAspect="1"/>
            </p:cNvSpPr>
            <p:nvPr/>
          </p:nvSpPr>
          <p:spPr bwMode="auto">
            <a:xfrm rot="16200000">
              <a:off x="6193949" y="4364291"/>
              <a:ext cx="608057" cy="3149529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11"/>
            <p:cNvCxnSpPr/>
            <p:nvPr/>
          </p:nvCxnSpPr>
          <p:spPr>
            <a:xfrm rot="16200000">
              <a:off x="4472608" y="5555830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16200000">
              <a:off x="4472608" y="61653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16200000">
              <a:off x="5044398" y="5559567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rot="16200000">
              <a:off x="5044398" y="6169167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>
              <a:off x="7640960" y="55557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16200000">
              <a:off x="7640960" y="61653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16200000">
              <a:off x="7424936" y="55557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16200000">
              <a:off x="7424936" y="61653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>
              <a:off x="7208912" y="55557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16200000">
              <a:off x="7208912" y="61653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Gerade Verbindung 22"/>
          <p:cNvCxnSpPr/>
          <p:nvPr/>
        </p:nvCxnSpPr>
        <p:spPr>
          <a:xfrm flipH="1">
            <a:off x="4740592" y="4469828"/>
            <a:ext cx="4122000" cy="4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7" name="Gruppieren 1026"/>
          <p:cNvGrpSpPr/>
          <p:nvPr/>
        </p:nvGrpSpPr>
        <p:grpSpPr>
          <a:xfrm>
            <a:off x="4499992" y="4585492"/>
            <a:ext cx="240600" cy="139652"/>
            <a:chOff x="4499992" y="4581128"/>
            <a:chExt cx="240600" cy="139652"/>
          </a:xfrm>
        </p:grpSpPr>
        <p:sp>
          <p:nvSpPr>
            <p:cNvPr id="24" name="Ellipse 23"/>
            <p:cNvSpPr/>
            <p:nvPr/>
          </p:nvSpPr>
          <p:spPr>
            <a:xfrm>
              <a:off x="4644008" y="4653136"/>
              <a:ext cx="96584" cy="676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4499992" y="4653136"/>
              <a:ext cx="96584" cy="676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cxnSp>
          <p:nvCxnSpPr>
            <p:cNvPr id="27" name="Gerade Verbindung 26"/>
            <p:cNvCxnSpPr>
              <a:stCxn id="26" idx="0"/>
            </p:cNvCxnSpPr>
            <p:nvPr/>
          </p:nvCxnSpPr>
          <p:spPr>
            <a:xfrm flipV="1">
              <a:off x="4548284" y="4617132"/>
              <a:ext cx="119870" cy="360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>
              <a:endCxn id="24" idx="0"/>
            </p:cNvCxnSpPr>
            <p:nvPr/>
          </p:nvCxnSpPr>
          <p:spPr>
            <a:xfrm>
              <a:off x="4644008" y="4581128"/>
              <a:ext cx="4829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5" name="Textfeld 1024"/>
          <p:cNvSpPr txBox="1"/>
          <p:nvPr/>
        </p:nvSpPr>
        <p:spPr>
          <a:xfrm>
            <a:off x="5731007" y="4484439"/>
            <a:ext cx="22330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900" dirty="0" smtClean="0"/>
              <a:t>30 m </a:t>
            </a:r>
            <a:r>
              <a:rPr lang="de-DE" sz="1900" dirty="0" smtClean="0">
                <a:sym typeface="Wingdings" panose="05000000000000000000" pitchFamily="2" charset="2"/>
              </a:rPr>
              <a:t> </a:t>
            </a:r>
            <a:r>
              <a:rPr lang="de-DE" sz="1900" dirty="0" smtClean="0"/>
              <a:t>5 s TTC!</a:t>
            </a:r>
          </a:p>
        </p:txBody>
      </p:sp>
      <p:grpSp>
        <p:nvGrpSpPr>
          <p:cNvPr id="41" name="Gruppieren 40"/>
          <p:cNvGrpSpPr>
            <a:grpSpLocks noChangeAspect="1"/>
          </p:cNvGrpSpPr>
          <p:nvPr/>
        </p:nvGrpSpPr>
        <p:grpSpPr>
          <a:xfrm rot="10800000">
            <a:off x="4174172" y="5517232"/>
            <a:ext cx="2276475" cy="367239"/>
            <a:chOff x="4258127" y="5627714"/>
            <a:chExt cx="3814615" cy="615370"/>
          </a:xfrm>
        </p:grpSpPr>
        <p:sp>
          <p:nvSpPr>
            <p:cNvPr id="42" name="Rechteck 41"/>
            <p:cNvSpPr/>
            <p:nvPr/>
          </p:nvSpPr>
          <p:spPr bwMode="auto">
            <a:xfrm rot="16200000">
              <a:off x="5092336" y="4795048"/>
              <a:ext cx="608057" cy="2276475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vert270" wrap="none" rtlCol="0" anchor="ctr"/>
            <a:lstStyle/>
            <a:p>
              <a:pPr algn="ctr"/>
              <a:endParaRPr lang="de-DE" sz="18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hteck 42"/>
            <p:cNvSpPr>
              <a:spLocks noChangeAspect="1"/>
            </p:cNvSpPr>
            <p:nvPr/>
          </p:nvSpPr>
          <p:spPr bwMode="auto">
            <a:xfrm rot="16200000">
              <a:off x="6193949" y="4364291"/>
              <a:ext cx="608057" cy="3149529"/>
            </a:xfrm>
            <a:prstGeom prst="rect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de-DE"/>
            </a:p>
          </p:txBody>
        </p:sp>
        <p:cxnSp>
          <p:nvCxnSpPr>
            <p:cNvPr id="44" name="Gerade Verbindung 43"/>
            <p:cNvCxnSpPr/>
            <p:nvPr/>
          </p:nvCxnSpPr>
          <p:spPr>
            <a:xfrm rot="16200000">
              <a:off x="4472608" y="5555830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 rot="16200000">
              <a:off x="4472608" y="61653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 rot="16200000">
              <a:off x="5044398" y="5559567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 rot="16200000">
              <a:off x="5044398" y="6169167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rot="16200000">
              <a:off x="7640960" y="55557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 rot="16200000">
              <a:off x="7640960" y="61653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rot="16200000">
              <a:off x="7424936" y="55557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rot="16200000">
              <a:off x="7424936" y="61653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rot="16200000">
              <a:off x="7208912" y="55557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rot="16200000">
              <a:off x="7208912" y="6165306"/>
              <a:ext cx="0" cy="14401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>
            <a:off x="2084313" y="6237312"/>
            <a:ext cx="240600" cy="139652"/>
            <a:chOff x="4499992" y="4581128"/>
            <a:chExt cx="240600" cy="139652"/>
          </a:xfrm>
        </p:grpSpPr>
        <p:sp>
          <p:nvSpPr>
            <p:cNvPr id="55" name="Ellipse 54"/>
            <p:cNvSpPr/>
            <p:nvPr/>
          </p:nvSpPr>
          <p:spPr>
            <a:xfrm>
              <a:off x="4644008" y="4653136"/>
              <a:ext cx="96584" cy="676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4499992" y="4653136"/>
              <a:ext cx="96584" cy="676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smtClean="0">
                <a:solidFill>
                  <a:schemeClr val="tx1"/>
                </a:solidFill>
              </a:endParaRPr>
            </a:p>
          </p:txBody>
        </p:sp>
        <p:cxnSp>
          <p:nvCxnSpPr>
            <p:cNvPr id="57" name="Gerade Verbindung 56"/>
            <p:cNvCxnSpPr>
              <a:stCxn id="56" idx="0"/>
            </p:cNvCxnSpPr>
            <p:nvPr/>
          </p:nvCxnSpPr>
          <p:spPr>
            <a:xfrm flipV="1">
              <a:off x="4548284" y="4617132"/>
              <a:ext cx="119870" cy="360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>
              <a:endCxn id="55" idx="0"/>
            </p:cNvCxnSpPr>
            <p:nvPr/>
          </p:nvCxnSpPr>
          <p:spPr>
            <a:xfrm>
              <a:off x="4644008" y="4581128"/>
              <a:ext cx="48292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Gerade Verbindung 58"/>
          <p:cNvCxnSpPr/>
          <p:nvPr/>
        </p:nvCxnSpPr>
        <p:spPr>
          <a:xfrm flipH="1">
            <a:off x="3995936" y="5990172"/>
            <a:ext cx="4536504" cy="4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8532440" y="5994666"/>
            <a:ext cx="0" cy="8633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3995936" y="5337526"/>
            <a:ext cx="4968552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61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231155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39635 -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7168E-6 L 0.62135 -0.0020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59" y="-11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2283 0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863600" y="2348879"/>
            <a:ext cx="7380288" cy="34566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67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475" indent="-17621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182563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-174625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BSIS </a:t>
            </a:r>
            <a:r>
              <a:rPr lang="de-DE" dirty="0" err="1" smtClean="0"/>
              <a:t>proposed</a:t>
            </a:r>
            <a:r>
              <a:rPr lang="de-DE" dirty="0" smtClean="0"/>
              <a:t> </a:t>
            </a:r>
            <a:r>
              <a:rPr lang="de-DE" dirty="0" err="1" smtClean="0"/>
              <a:t>regulation</a:t>
            </a:r>
            <a:r>
              <a:rPr lang="de-DE" dirty="0" smtClean="0"/>
              <a:t> ECE/TRANS/WP.29/GRSG/2018/11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in IWG VRU PROXI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Changes</a:t>
            </a:r>
            <a:r>
              <a:rPr lang="de-DE" dirty="0" smtClean="0"/>
              <a:t>:</a:t>
            </a:r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Additional </a:t>
            </a:r>
            <a:r>
              <a:rPr lang="de-DE" dirty="0" err="1" smtClean="0"/>
              <a:t>warning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endParaRPr lang="de-DE" dirty="0" smtClean="0"/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Test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modified</a:t>
            </a:r>
            <a:endParaRPr lang="de-DE" dirty="0" smtClean="0"/>
          </a:p>
          <a:p>
            <a:pPr marL="792163" lvl="1" indent="-342900">
              <a:buFont typeface="Arial" panose="020B0604020202020204" pitchFamily="34" charset="0"/>
              <a:buChar char="•"/>
            </a:pPr>
            <a:r>
              <a:rPr lang="de-DE" dirty="0" err="1" smtClean="0"/>
              <a:t>Slight</a:t>
            </a:r>
            <a:r>
              <a:rPr lang="de-DE" dirty="0" smtClean="0"/>
              <a:t> </a:t>
            </a:r>
            <a:r>
              <a:rPr lang="de-DE" dirty="0" err="1" smtClean="0"/>
              <a:t>adjustments</a:t>
            </a:r>
            <a:r>
              <a:rPr lang="de-DE" dirty="0" smtClean="0"/>
              <a:t> </a:t>
            </a:r>
            <a:r>
              <a:rPr lang="de-DE" dirty="0" err="1" smtClean="0"/>
              <a:t>wrt</a:t>
            </a:r>
            <a:r>
              <a:rPr lang="de-DE" dirty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area</a:t>
            </a:r>
            <a:r>
              <a:rPr lang="de-DE" dirty="0" smtClean="0"/>
              <a:t>, </a:t>
            </a:r>
            <a:r>
              <a:rPr lang="de-DE" dirty="0" err="1" smtClean="0"/>
              <a:t>bicyclist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r>
              <a:rPr lang="de-DE" dirty="0" smtClean="0"/>
              <a:t>, </a:t>
            </a:r>
            <a:r>
              <a:rPr lang="de-DE" dirty="0" err="1" smtClean="0"/>
              <a:t>vehicle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New </a:t>
            </a:r>
            <a:r>
              <a:rPr lang="de-DE" dirty="0" err="1" smtClean="0"/>
              <a:t>document</a:t>
            </a:r>
            <a:r>
              <a:rPr lang="de-DE" dirty="0" smtClean="0"/>
              <a:t> ECE/TRANS/WP-29/GRSG/2018/24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corrections</a:t>
            </a:r>
            <a:r>
              <a:rPr lang="de-DE" dirty="0" smtClean="0"/>
              <a:t> GRSG-115-10 </a:t>
            </a:r>
            <a:r>
              <a:rPr lang="de-DE" dirty="0" err="1" smtClean="0"/>
              <a:t>available</a:t>
            </a:r>
            <a:r>
              <a:rPr lang="de-DE" dirty="0" smtClean="0"/>
              <a:t>, </a:t>
            </a:r>
            <a:r>
              <a:rPr lang="de-DE" b="1" u="sng" dirty="0" err="1" smtClean="0"/>
              <a:t>both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agreed</a:t>
            </a:r>
            <a:r>
              <a:rPr lang="de-DE" dirty="0" smtClean="0"/>
              <a:t> in IWG VRU PROXI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quarter" idx="10"/>
          </p:nvPr>
        </p:nvSpPr>
        <p:spPr>
          <a:xfrm>
            <a:off x="863600" y="6308725"/>
            <a:ext cx="7380288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err="1" smtClean="0"/>
              <a:t>October</a:t>
            </a:r>
            <a:r>
              <a:rPr lang="de-DE" altLang="de-DE" dirty="0" smtClean="0"/>
              <a:t> 9th, 2018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398463" y="6308725"/>
            <a:ext cx="393700" cy="222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A971-1384-4EF6-A567-766FDE721922}" type="slidenum">
              <a:rPr lang="de-DE" alt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4873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VI_PowerPoint_Systemschrift_englisch">
  <a:themeElements>
    <a:clrScheme name="BMVBS">
      <a:dk1>
        <a:sysClr val="windowText" lastClr="000000"/>
      </a:dk1>
      <a:lt1>
        <a:sysClr val="window" lastClr="FFFFFF"/>
      </a:lt1>
      <a:dk2>
        <a:srgbClr val="004F80"/>
      </a:dk2>
      <a:lt2>
        <a:srgbClr val="D8D8D8"/>
      </a:lt2>
      <a:accent1>
        <a:srgbClr val="004F80"/>
      </a:accent1>
      <a:accent2>
        <a:srgbClr val="595959"/>
      </a:accent2>
      <a:accent3>
        <a:srgbClr val="7F7F7F"/>
      </a:accent3>
      <a:accent4>
        <a:srgbClr val="BFBFBF"/>
      </a:accent4>
      <a:accent5>
        <a:srgbClr val="F2F2F2"/>
      </a:accent5>
      <a:accent6>
        <a:srgbClr val="000000"/>
      </a:accent6>
      <a:hlink>
        <a:srgbClr val="000000"/>
      </a:hlink>
      <a:folHlink>
        <a:srgbClr val="000000"/>
      </a:folHlink>
    </a:clrScheme>
    <a:fontScheme name="Times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Informal_Justification AEBS</Template>
  <TotalTime>5</TotalTime>
  <Words>479</Words>
  <Application>Microsoft Office PowerPoint</Application>
  <PresentationFormat>On-screen Show (4:3)</PresentationFormat>
  <Paragraphs>156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BMVI_PowerPoint_Systemschrift_englisch</vt:lpstr>
      <vt:lpstr>Regulation on Blind Spot Information System for the Detection of Bicycles Introduction and Summary of Changes from IWG VRU-Proxi</vt:lpstr>
      <vt:lpstr>Introduction - Concept</vt:lpstr>
      <vt:lpstr>BSIS Concept: Warning and Information</vt:lpstr>
      <vt:lpstr>Modifications – Function</vt:lpstr>
      <vt:lpstr>Motivation for Warning Signal: Multiple Cyclists</vt:lpstr>
      <vt:lpstr>Modifications – Tests</vt:lpstr>
      <vt:lpstr>Sensor Coverage Area</vt:lpstr>
      <vt:lpstr>Impressions: Bicycle 30 m @ TTC=5 seconds</vt:lpstr>
      <vt:lpstr>Summary</vt:lpstr>
      <vt:lpstr>Open Issues</vt:lpstr>
      <vt:lpstr>Thank you for your attention!</vt:lpstr>
    </vt:vector>
  </TitlesOfParts>
  <Company>Transfer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BASt MusterFolie</dc:title>
  <dc:subject>BASt MusterFolie</dc:subject>
  <dc:creator>Peter Herber</dc:creator>
  <cp:keywords>BASt MusterFolie</cp:keywords>
  <dc:description>BASt MusterFolie_x000d_
20061221</dc:description>
  <cp:lastModifiedBy>Hubert Romain</cp:lastModifiedBy>
  <cp:revision>443</cp:revision>
  <cp:lastPrinted>2007-06-07T10:29:18Z</cp:lastPrinted>
  <dcterms:created xsi:type="dcterms:W3CDTF">2006-12-11T11:43:09Z</dcterms:created>
  <dcterms:modified xsi:type="dcterms:W3CDTF">2018-10-08T12:15:53Z</dcterms:modified>
  <cp:category>BASt MusterFolie</cp:category>
</cp:coreProperties>
</file>