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113" d="100"/>
          <a:sy n="113" d="100"/>
        </p:scale>
        <p:origin x="-31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ED1439-CB79-4FBB-8D51-B8D13488B93F}" type="datetimeFigureOut">
              <a:rPr lang="en-GB" smtClean="0"/>
              <a:t>15/02/2018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D8BF7-49A9-4049-9972-0ABFD73A2F4A}" type="slidenum">
              <a:rPr lang="en-GB" smtClean="0"/>
              <a:t>‹#›</a:t>
            </a:fld>
            <a:endParaRPr lang="en-GB"/>
          </a:p>
        </p:txBody>
      </p:sp>
    </p:spTree>
    <p:extLst>
      <p:ext uri="{BB962C8B-B14F-4D97-AF65-F5344CB8AC3E}">
        <p14:creationId xmlns:p14="http://schemas.microsoft.com/office/powerpoint/2010/main" val="170795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ED1439-CB79-4FBB-8D51-B8D13488B93F}" type="datetimeFigureOut">
              <a:rPr lang="en-GB" smtClean="0"/>
              <a:t>15/02/2018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D8BF7-49A9-4049-9972-0ABFD73A2F4A}" type="slidenum">
              <a:rPr lang="en-GB" smtClean="0"/>
              <a:t>‹#›</a:t>
            </a:fld>
            <a:endParaRPr lang="en-GB"/>
          </a:p>
        </p:txBody>
      </p:sp>
    </p:spTree>
    <p:extLst>
      <p:ext uri="{BB962C8B-B14F-4D97-AF65-F5344CB8AC3E}">
        <p14:creationId xmlns:p14="http://schemas.microsoft.com/office/powerpoint/2010/main" val="126958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ED1439-CB79-4FBB-8D51-B8D13488B93F}" type="datetimeFigureOut">
              <a:rPr lang="en-GB" smtClean="0"/>
              <a:t>15/02/2018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D8BF7-49A9-4049-9972-0ABFD73A2F4A}" type="slidenum">
              <a:rPr lang="en-GB" smtClean="0"/>
              <a:t>‹#›</a:t>
            </a:fld>
            <a:endParaRPr lang="en-GB"/>
          </a:p>
        </p:txBody>
      </p:sp>
    </p:spTree>
    <p:extLst>
      <p:ext uri="{BB962C8B-B14F-4D97-AF65-F5344CB8AC3E}">
        <p14:creationId xmlns:p14="http://schemas.microsoft.com/office/powerpoint/2010/main" val="83445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ED1439-CB79-4FBB-8D51-B8D13488B93F}" type="datetimeFigureOut">
              <a:rPr lang="en-GB" smtClean="0"/>
              <a:t>15/02/2018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D8BF7-49A9-4049-9972-0ABFD73A2F4A}" type="slidenum">
              <a:rPr lang="en-GB" smtClean="0"/>
              <a:t>‹#›</a:t>
            </a:fld>
            <a:endParaRPr lang="en-GB"/>
          </a:p>
        </p:txBody>
      </p:sp>
    </p:spTree>
    <p:extLst>
      <p:ext uri="{BB962C8B-B14F-4D97-AF65-F5344CB8AC3E}">
        <p14:creationId xmlns:p14="http://schemas.microsoft.com/office/powerpoint/2010/main" val="2840307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ED1439-CB79-4FBB-8D51-B8D13488B93F}" type="datetimeFigureOut">
              <a:rPr lang="en-GB" smtClean="0"/>
              <a:t>15/02/2018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D8BF7-49A9-4049-9972-0ABFD73A2F4A}" type="slidenum">
              <a:rPr lang="en-GB" smtClean="0"/>
              <a:t>‹#›</a:t>
            </a:fld>
            <a:endParaRPr lang="en-GB"/>
          </a:p>
        </p:txBody>
      </p:sp>
    </p:spTree>
    <p:extLst>
      <p:ext uri="{BB962C8B-B14F-4D97-AF65-F5344CB8AC3E}">
        <p14:creationId xmlns:p14="http://schemas.microsoft.com/office/powerpoint/2010/main" val="176102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ED1439-CB79-4FBB-8D51-B8D13488B93F}" type="datetimeFigureOut">
              <a:rPr lang="en-GB" smtClean="0"/>
              <a:t>15/02/2018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D8BF7-49A9-4049-9972-0ABFD73A2F4A}" type="slidenum">
              <a:rPr lang="en-GB" smtClean="0"/>
              <a:t>‹#›</a:t>
            </a:fld>
            <a:endParaRPr lang="en-GB"/>
          </a:p>
        </p:txBody>
      </p:sp>
    </p:spTree>
    <p:extLst>
      <p:ext uri="{BB962C8B-B14F-4D97-AF65-F5344CB8AC3E}">
        <p14:creationId xmlns:p14="http://schemas.microsoft.com/office/powerpoint/2010/main" val="83080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ED1439-CB79-4FBB-8D51-B8D13488B93F}" type="datetimeFigureOut">
              <a:rPr lang="en-GB" smtClean="0"/>
              <a:t>15/02/2018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D8BF7-49A9-4049-9972-0ABFD73A2F4A}" type="slidenum">
              <a:rPr lang="en-GB" smtClean="0"/>
              <a:t>‹#›</a:t>
            </a:fld>
            <a:endParaRPr lang="en-GB"/>
          </a:p>
        </p:txBody>
      </p:sp>
    </p:spTree>
    <p:extLst>
      <p:ext uri="{BB962C8B-B14F-4D97-AF65-F5344CB8AC3E}">
        <p14:creationId xmlns:p14="http://schemas.microsoft.com/office/powerpoint/2010/main" val="2866766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ED1439-CB79-4FBB-8D51-B8D13488B93F}" type="datetimeFigureOut">
              <a:rPr lang="en-GB" smtClean="0"/>
              <a:t>15/02/2018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D8BF7-49A9-4049-9972-0ABFD73A2F4A}" type="slidenum">
              <a:rPr lang="en-GB" smtClean="0"/>
              <a:t>‹#›</a:t>
            </a:fld>
            <a:endParaRPr lang="en-GB"/>
          </a:p>
        </p:txBody>
      </p:sp>
    </p:spTree>
    <p:extLst>
      <p:ext uri="{BB962C8B-B14F-4D97-AF65-F5344CB8AC3E}">
        <p14:creationId xmlns:p14="http://schemas.microsoft.com/office/powerpoint/2010/main" val="223453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D1439-CB79-4FBB-8D51-B8D13488B93F}" type="datetimeFigureOut">
              <a:rPr lang="en-GB" smtClean="0"/>
              <a:t>15/02/2018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D8BF7-49A9-4049-9972-0ABFD73A2F4A}" type="slidenum">
              <a:rPr lang="en-GB" smtClean="0"/>
              <a:t>‹#›</a:t>
            </a:fld>
            <a:endParaRPr lang="en-GB"/>
          </a:p>
        </p:txBody>
      </p:sp>
    </p:spTree>
    <p:extLst>
      <p:ext uri="{BB962C8B-B14F-4D97-AF65-F5344CB8AC3E}">
        <p14:creationId xmlns:p14="http://schemas.microsoft.com/office/powerpoint/2010/main" val="340545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D1439-CB79-4FBB-8D51-B8D13488B93F}" type="datetimeFigureOut">
              <a:rPr lang="en-GB" smtClean="0"/>
              <a:t>15/02/2018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D8BF7-49A9-4049-9972-0ABFD73A2F4A}" type="slidenum">
              <a:rPr lang="en-GB" smtClean="0"/>
              <a:t>‹#›</a:t>
            </a:fld>
            <a:endParaRPr lang="en-GB"/>
          </a:p>
        </p:txBody>
      </p:sp>
    </p:spTree>
    <p:extLst>
      <p:ext uri="{BB962C8B-B14F-4D97-AF65-F5344CB8AC3E}">
        <p14:creationId xmlns:p14="http://schemas.microsoft.com/office/powerpoint/2010/main" val="32330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D1439-CB79-4FBB-8D51-B8D13488B93F}" type="datetimeFigureOut">
              <a:rPr lang="en-GB" smtClean="0"/>
              <a:t>15/02/2018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D8BF7-49A9-4049-9972-0ABFD73A2F4A}" type="slidenum">
              <a:rPr lang="en-GB" smtClean="0"/>
              <a:t>‹#›</a:t>
            </a:fld>
            <a:endParaRPr lang="en-GB"/>
          </a:p>
        </p:txBody>
      </p:sp>
    </p:spTree>
    <p:extLst>
      <p:ext uri="{BB962C8B-B14F-4D97-AF65-F5344CB8AC3E}">
        <p14:creationId xmlns:p14="http://schemas.microsoft.com/office/powerpoint/2010/main" val="462337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D1439-CB79-4FBB-8D51-B8D13488B93F}" type="datetimeFigureOut">
              <a:rPr lang="en-GB" smtClean="0"/>
              <a:t>15/02/2018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D8BF7-49A9-4049-9972-0ABFD73A2F4A}" type="slidenum">
              <a:rPr lang="en-GB" smtClean="0"/>
              <a:t>‹#›</a:t>
            </a:fld>
            <a:endParaRPr lang="en-GB"/>
          </a:p>
        </p:txBody>
      </p:sp>
    </p:spTree>
    <p:extLst>
      <p:ext uri="{BB962C8B-B14F-4D97-AF65-F5344CB8AC3E}">
        <p14:creationId xmlns:p14="http://schemas.microsoft.com/office/powerpoint/2010/main" val="1637850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UN-R90 Approval Numbering </a:t>
            </a:r>
          </a:p>
          <a:p>
            <a:r>
              <a:rPr lang="en-GB" dirty="0" smtClean="0"/>
              <a:t>Perceived </a:t>
            </a:r>
            <a:r>
              <a:rPr lang="en-GB" dirty="0"/>
              <a:t>c</a:t>
            </a:r>
            <a:r>
              <a:rPr lang="en-GB" dirty="0" smtClean="0"/>
              <a:t>onsequences of changes included in revised 1958 agreement </a:t>
            </a:r>
            <a:endParaRPr lang="en-GB" dirty="0"/>
          </a:p>
        </p:txBody>
      </p:sp>
      <p:sp>
        <p:nvSpPr>
          <p:cNvPr id="4" name="TextBox 3"/>
          <p:cNvSpPr txBox="1"/>
          <p:nvPr/>
        </p:nvSpPr>
        <p:spPr>
          <a:xfrm>
            <a:off x="685800" y="694267"/>
            <a:ext cx="3562898" cy="369332"/>
          </a:xfrm>
          <a:prstGeom prst="rect">
            <a:avLst/>
          </a:prstGeom>
          <a:noFill/>
        </p:spPr>
        <p:txBody>
          <a:bodyPr wrap="none" rtlCol="0">
            <a:spAutoFit/>
          </a:bodyPr>
          <a:lstStyle/>
          <a:p>
            <a:r>
              <a:rPr lang="fr-CH" dirty="0" err="1" smtClean="0"/>
              <a:t>Presented</a:t>
            </a:r>
            <a:r>
              <a:rPr lang="fr-CH" dirty="0" smtClean="0"/>
              <a:t> by the expert </a:t>
            </a:r>
            <a:r>
              <a:rPr lang="fr-CH" dirty="0" err="1" smtClean="0"/>
              <a:t>from</a:t>
            </a:r>
            <a:r>
              <a:rPr lang="fr-CH" dirty="0" smtClean="0"/>
              <a:t> CLEPA</a:t>
            </a:r>
            <a:endParaRPr lang="en-US" dirty="0"/>
          </a:p>
        </p:txBody>
      </p:sp>
      <p:sp>
        <p:nvSpPr>
          <p:cNvPr id="5" name="TextBox 4"/>
          <p:cNvSpPr txBox="1"/>
          <p:nvPr/>
        </p:nvSpPr>
        <p:spPr>
          <a:xfrm>
            <a:off x="8009467" y="423333"/>
            <a:ext cx="3405804" cy="923330"/>
          </a:xfrm>
          <a:prstGeom prst="rect">
            <a:avLst/>
          </a:prstGeom>
          <a:noFill/>
        </p:spPr>
        <p:txBody>
          <a:bodyPr wrap="none" rtlCol="0">
            <a:spAutoFit/>
          </a:bodyPr>
          <a:lstStyle/>
          <a:p>
            <a:r>
              <a:rPr lang="fr-CH" u="sng" dirty="0" smtClean="0"/>
              <a:t>Informal document</a:t>
            </a:r>
            <a:r>
              <a:rPr lang="fr-CH" dirty="0" smtClean="0"/>
              <a:t> </a:t>
            </a:r>
            <a:r>
              <a:rPr lang="fr-CH" b="1" dirty="0" smtClean="0"/>
              <a:t>GRRF-86-37</a:t>
            </a:r>
          </a:p>
          <a:p>
            <a:r>
              <a:rPr lang="fr-CH" dirty="0" smtClean="0"/>
              <a:t>86th GRRF, 12-16 </a:t>
            </a:r>
            <a:r>
              <a:rPr lang="fr-CH" dirty="0" err="1" smtClean="0"/>
              <a:t>September</a:t>
            </a:r>
            <a:r>
              <a:rPr lang="fr-CH" dirty="0" smtClean="0"/>
              <a:t> 2018</a:t>
            </a:r>
          </a:p>
          <a:p>
            <a:r>
              <a:rPr lang="fr-CH" dirty="0" smtClean="0"/>
              <a:t>Agenda item 6</a:t>
            </a:r>
            <a:endParaRPr lang="en-US" dirty="0"/>
          </a:p>
        </p:txBody>
      </p:sp>
    </p:spTree>
    <p:extLst>
      <p:ext uri="{BB962C8B-B14F-4D97-AF65-F5344CB8AC3E}">
        <p14:creationId xmlns:p14="http://schemas.microsoft.com/office/powerpoint/2010/main" val="2400571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733" y="150638"/>
            <a:ext cx="10778067" cy="662164"/>
          </a:xfrm>
        </p:spPr>
        <p:txBody>
          <a:bodyPr>
            <a:normAutofit fontScale="90000"/>
          </a:bodyPr>
          <a:lstStyle/>
          <a:p>
            <a:r>
              <a:rPr lang="en-GB" dirty="0" smtClean="0"/>
              <a:t>Current R90 Approval Number Format</a:t>
            </a:r>
            <a:endParaRPr lang="en-GB" dirty="0"/>
          </a:p>
        </p:txBody>
      </p:sp>
      <p:sp>
        <p:nvSpPr>
          <p:cNvPr id="8" name="Rectangle 7"/>
          <p:cNvSpPr/>
          <p:nvPr/>
        </p:nvSpPr>
        <p:spPr>
          <a:xfrm>
            <a:off x="575733" y="896353"/>
            <a:ext cx="11243734" cy="5512535"/>
          </a:xfrm>
          <a:prstGeom prst="rect">
            <a:avLst/>
          </a:prstGeom>
        </p:spPr>
        <p:txBody>
          <a:bodyPr wrap="square">
            <a:spAutoFit/>
          </a:bodyPr>
          <a:lstStyle/>
          <a:p>
            <a:pPr algn="just">
              <a:lnSpc>
                <a:spcPts val="1200"/>
              </a:lnSpc>
              <a:spcAft>
                <a:spcPts val="600"/>
              </a:spcAft>
            </a:pPr>
            <a:r>
              <a:rPr lang="en-GB" dirty="0" smtClean="0">
                <a:effectLst/>
                <a:ea typeface="Calibri" panose="020F0502020204030204" pitchFamily="34" charset="0"/>
                <a:cs typeface="Times New Roman" panose="02020603050405020304" pitchFamily="18" charset="0"/>
              </a:rPr>
              <a:t>The approval number for brake linings and discs and drums as currently specified in UNECER90</a:t>
            </a:r>
          </a:p>
          <a:p>
            <a:pPr algn="just">
              <a:lnSpc>
                <a:spcPts val="1200"/>
              </a:lnSpc>
              <a:spcAft>
                <a:spcPts val="600"/>
              </a:spcAft>
            </a:pPr>
            <a:r>
              <a:rPr lang="en-GB" dirty="0" smtClean="0">
                <a:effectLst/>
                <a:ea typeface="Calibri" panose="020F0502020204030204" pitchFamily="34" charset="0"/>
                <a:cs typeface="Times New Roman" panose="02020603050405020304" pitchFamily="18" charset="0"/>
              </a:rPr>
              <a:t>(and modified in ECE/TRANS/WP.29/GRRF/2015/22) is of the following form</a:t>
            </a:r>
          </a:p>
          <a:p>
            <a:pPr algn="just">
              <a:lnSpc>
                <a:spcPts val="1200"/>
              </a:lnSpc>
              <a:spcAft>
                <a:spcPts val="600"/>
              </a:spcAft>
            </a:pPr>
            <a:r>
              <a:rPr lang="en-GB" dirty="0" smtClean="0">
                <a:effectLst/>
                <a:ea typeface="Calibri" panose="020F0502020204030204" pitchFamily="34" charset="0"/>
                <a:cs typeface="Times New Roman" panose="02020603050405020304" pitchFamily="18" charset="0"/>
              </a:rPr>
              <a:t> </a:t>
            </a:r>
          </a:p>
          <a:p>
            <a:pPr algn="just">
              <a:lnSpc>
                <a:spcPts val="1200"/>
              </a:lnSpc>
              <a:spcAft>
                <a:spcPts val="600"/>
              </a:spcAft>
            </a:pPr>
            <a:r>
              <a:rPr lang="en-GB" dirty="0" smtClean="0">
                <a:effectLst/>
                <a:ea typeface="Calibri" panose="020F0502020204030204" pitchFamily="34" charset="0"/>
                <a:cs typeface="Times New Roman" panose="02020603050405020304" pitchFamily="18" charset="0"/>
              </a:rPr>
              <a:t>4</a:t>
            </a:r>
            <a:r>
              <a:rPr lang="en-GB" i="1" dirty="0" smtClean="0">
                <a:effectLst/>
                <a:ea typeface="Calibri" panose="020F0502020204030204" pitchFamily="34" charset="0"/>
                <a:cs typeface="Times New Roman" panose="02020603050405020304" pitchFamily="18" charset="0"/>
              </a:rPr>
              <a:t>.2 To each replacement part approved there shall be assigned an approval number comprising four groups of digits:</a:t>
            </a:r>
          </a:p>
          <a:p>
            <a:pPr algn="just">
              <a:lnSpc>
                <a:spcPts val="1200"/>
              </a:lnSpc>
              <a:spcAft>
                <a:spcPts val="600"/>
              </a:spcAft>
            </a:pPr>
            <a:endParaRPr lang="en-GB" dirty="0" smtClean="0">
              <a:effectLst/>
              <a:ea typeface="Calibri" panose="020F0502020204030204" pitchFamily="34" charset="0"/>
              <a:cs typeface="Times New Roman" panose="02020603050405020304" pitchFamily="18" charset="0"/>
            </a:endParaRPr>
          </a:p>
          <a:p>
            <a:pPr algn="just">
              <a:lnSpc>
                <a:spcPts val="1200"/>
              </a:lnSpc>
              <a:spcAft>
                <a:spcPts val="600"/>
              </a:spcAft>
            </a:pPr>
            <a:r>
              <a:rPr lang="en-GB" i="1" dirty="0" smtClean="0">
                <a:effectLst/>
                <a:ea typeface="Calibri" panose="020F0502020204030204" pitchFamily="34" charset="0"/>
                <a:cs typeface="Times New Roman" panose="02020603050405020304" pitchFamily="18" charset="0"/>
              </a:rPr>
              <a:t>4.2.1.The first two digits (at present 02 for the Regulation in its 02 series of amendments) shall indicate the series of </a:t>
            </a:r>
          </a:p>
          <a:p>
            <a:pPr algn="just">
              <a:lnSpc>
                <a:spcPts val="1200"/>
              </a:lnSpc>
              <a:spcAft>
                <a:spcPts val="600"/>
              </a:spcAft>
            </a:pPr>
            <a:r>
              <a:rPr lang="en-GB" i="1" dirty="0" smtClean="0">
                <a:effectLst/>
                <a:ea typeface="Calibri" panose="020F0502020204030204" pitchFamily="34" charset="0"/>
                <a:cs typeface="Times New Roman" panose="02020603050405020304" pitchFamily="18" charset="0"/>
              </a:rPr>
              <a:t>amendments incorporating the most recent major technical amendments made to the Regulation at the time of issue of </a:t>
            </a:r>
          </a:p>
          <a:p>
            <a:pPr algn="just">
              <a:lnSpc>
                <a:spcPts val="1200"/>
              </a:lnSpc>
              <a:spcAft>
                <a:spcPts val="600"/>
              </a:spcAft>
            </a:pPr>
            <a:r>
              <a:rPr lang="en-GB" i="1" dirty="0" smtClean="0">
                <a:effectLst/>
                <a:ea typeface="Calibri" panose="020F0502020204030204" pitchFamily="34" charset="0"/>
                <a:cs typeface="Times New Roman" panose="02020603050405020304" pitchFamily="18" charset="0"/>
              </a:rPr>
              <a:t>the approval.</a:t>
            </a:r>
          </a:p>
          <a:p>
            <a:pPr algn="just">
              <a:lnSpc>
                <a:spcPts val="1200"/>
              </a:lnSpc>
              <a:spcAft>
                <a:spcPts val="600"/>
              </a:spcAft>
            </a:pPr>
            <a:endParaRPr lang="en-GB" dirty="0" smtClean="0">
              <a:effectLst/>
              <a:ea typeface="Calibri" panose="020F0502020204030204" pitchFamily="34" charset="0"/>
              <a:cs typeface="Times New Roman" panose="02020603050405020304" pitchFamily="18" charset="0"/>
            </a:endParaRPr>
          </a:p>
          <a:p>
            <a:pPr algn="just">
              <a:lnSpc>
                <a:spcPts val="1200"/>
              </a:lnSpc>
              <a:spcAft>
                <a:spcPts val="600"/>
              </a:spcAft>
            </a:pPr>
            <a:r>
              <a:rPr lang="en-GB" i="1" dirty="0" smtClean="0">
                <a:effectLst/>
                <a:ea typeface="Calibri" panose="020F0502020204030204" pitchFamily="34" charset="0"/>
                <a:cs typeface="Times New Roman" panose="02020603050405020304" pitchFamily="18" charset="0"/>
              </a:rPr>
              <a:t>4.2.2.	The following single digit shall indicate the category of the replacement part as follows:</a:t>
            </a:r>
            <a:endParaRPr lang="en-GB" dirty="0" smtClean="0">
              <a:effectLst/>
              <a:ea typeface="Calibri" panose="020F0502020204030204" pitchFamily="34" charset="0"/>
              <a:cs typeface="Times New Roman" panose="02020603050405020304" pitchFamily="18" charset="0"/>
            </a:endParaRPr>
          </a:p>
          <a:p>
            <a:pPr algn="just">
              <a:lnSpc>
                <a:spcPts val="1200"/>
              </a:lnSpc>
              <a:spcAft>
                <a:spcPts val="600"/>
              </a:spcAft>
            </a:pPr>
            <a:r>
              <a:rPr lang="en-GB" i="1" dirty="0" smtClean="0">
                <a:effectLst/>
                <a:ea typeface="Calibri" panose="020F0502020204030204" pitchFamily="34" charset="0"/>
                <a:cs typeface="Times New Roman" panose="02020603050405020304" pitchFamily="18" charset="0"/>
              </a:rPr>
              <a:t>A	Replacement brake lining assembly</a:t>
            </a:r>
            <a:endParaRPr lang="en-GB" dirty="0" smtClean="0">
              <a:effectLst/>
              <a:ea typeface="Calibri" panose="020F0502020204030204" pitchFamily="34" charset="0"/>
              <a:cs typeface="Times New Roman" panose="02020603050405020304" pitchFamily="18" charset="0"/>
            </a:endParaRPr>
          </a:p>
          <a:p>
            <a:pPr algn="just">
              <a:lnSpc>
                <a:spcPts val="1200"/>
              </a:lnSpc>
              <a:spcAft>
                <a:spcPts val="600"/>
              </a:spcAft>
            </a:pPr>
            <a:r>
              <a:rPr lang="en-GB" i="1" dirty="0" smtClean="0">
                <a:effectLst/>
                <a:ea typeface="Calibri" panose="020F0502020204030204" pitchFamily="34" charset="0"/>
                <a:cs typeface="Times New Roman" panose="02020603050405020304" pitchFamily="18" charset="0"/>
              </a:rPr>
              <a:t>B	Replacement drum brake lining</a:t>
            </a:r>
            <a:endParaRPr lang="en-GB" dirty="0" smtClean="0">
              <a:effectLst/>
              <a:ea typeface="Calibri" panose="020F0502020204030204" pitchFamily="34" charset="0"/>
              <a:cs typeface="Times New Roman" panose="02020603050405020304" pitchFamily="18" charset="0"/>
            </a:endParaRPr>
          </a:p>
          <a:p>
            <a:pPr algn="just">
              <a:lnSpc>
                <a:spcPts val="1200"/>
              </a:lnSpc>
              <a:spcAft>
                <a:spcPts val="600"/>
              </a:spcAft>
            </a:pPr>
            <a:r>
              <a:rPr lang="en-GB" i="1" dirty="0" smtClean="0">
                <a:effectLst/>
                <a:ea typeface="Calibri" panose="020F0502020204030204" pitchFamily="34" charset="0"/>
                <a:cs typeface="Times New Roman" panose="02020603050405020304" pitchFamily="18" charset="0"/>
              </a:rPr>
              <a:t>C	Replacement brake disc</a:t>
            </a:r>
            <a:endParaRPr lang="en-GB" dirty="0" smtClean="0">
              <a:effectLst/>
              <a:ea typeface="Calibri" panose="020F0502020204030204" pitchFamily="34" charset="0"/>
              <a:cs typeface="Times New Roman" panose="02020603050405020304" pitchFamily="18" charset="0"/>
            </a:endParaRPr>
          </a:p>
          <a:p>
            <a:pPr algn="just">
              <a:lnSpc>
                <a:spcPts val="1200"/>
              </a:lnSpc>
              <a:spcAft>
                <a:spcPts val="600"/>
              </a:spcAft>
            </a:pPr>
            <a:r>
              <a:rPr lang="en-GB" i="1" dirty="0" smtClean="0">
                <a:effectLst/>
                <a:ea typeface="Calibri" panose="020F0502020204030204" pitchFamily="34" charset="0"/>
                <a:cs typeface="Times New Roman" panose="02020603050405020304" pitchFamily="18" charset="0"/>
              </a:rPr>
              <a:t>D	Replacement brake drum</a:t>
            </a:r>
            <a:endParaRPr lang="en-GB" dirty="0" smtClean="0">
              <a:effectLst/>
              <a:ea typeface="Calibri" panose="020F0502020204030204" pitchFamily="34" charset="0"/>
              <a:cs typeface="Times New Roman" panose="02020603050405020304" pitchFamily="18" charset="0"/>
            </a:endParaRPr>
          </a:p>
          <a:p>
            <a:pPr>
              <a:lnSpc>
                <a:spcPct val="107000"/>
              </a:lnSpc>
              <a:spcAft>
                <a:spcPts val="800"/>
              </a:spcAft>
            </a:pPr>
            <a:r>
              <a:rPr lang="en-GB" i="1" dirty="0" smtClean="0">
                <a:effectLst/>
                <a:ea typeface="Calibri" panose="020F0502020204030204" pitchFamily="34" charset="0"/>
                <a:cs typeface="Times New Roman" panose="02020603050405020304" pitchFamily="18" charset="0"/>
              </a:rPr>
              <a:t>4.2.3</a:t>
            </a:r>
            <a:r>
              <a:rPr lang="en-GB" b="1" i="1" dirty="0" smtClean="0">
                <a:effectLst/>
                <a:ea typeface="Calibri" panose="020F0502020204030204" pitchFamily="34" charset="0"/>
                <a:cs typeface="Times New Roman" panose="02020603050405020304" pitchFamily="18" charset="0"/>
              </a:rPr>
              <a:t>.</a:t>
            </a:r>
            <a:r>
              <a:rPr lang="en-GB" i="1" dirty="0" smtClean="0">
                <a:effectLst/>
                <a:ea typeface="Calibri" panose="020F0502020204030204" pitchFamily="34" charset="0"/>
                <a:cs typeface="Times New Roman" panose="02020603050405020304" pitchFamily="18" charset="0"/>
              </a:rPr>
              <a:t>	The next </a:t>
            </a:r>
            <a:r>
              <a:rPr lang="en-GB" b="1" i="1" dirty="0" smtClean="0">
                <a:effectLst/>
                <a:ea typeface="Calibri" panose="020F0502020204030204" pitchFamily="34" charset="0"/>
                <a:cs typeface="Times New Roman" panose="02020603050405020304" pitchFamily="18" charset="0"/>
              </a:rPr>
              <a:t>series of</a:t>
            </a:r>
            <a:r>
              <a:rPr lang="en-GB" i="1" dirty="0" smtClean="0">
                <a:effectLst/>
                <a:ea typeface="Calibri" panose="020F0502020204030204" pitchFamily="34" charset="0"/>
                <a:cs typeface="Times New Roman" panose="02020603050405020304" pitchFamily="18" charset="0"/>
              </a:rPr>
              <a:t> digits shall indicate the manufacture and the type of the brake lining, the type of disc or the type of drum.</a:t>
            </a:r>
            <a:endParaRPr lang="en-GB" dirty="0" smtClean="0">
              <a:effectLst/>
              <a:ea typeface="Calibri" panose="020F0502020204030204" pitchFamily="34" charset="0"/>
              <a:cs typeface="Times New Roman" panose="02020603050405020304" pitchFamily="18" charset="0"/>
            </a:endParaRPr>
          </a:p>
          <a:p>
            <a:pPr>
              <a:lnSpc>
                <a:spcPct val="107000"/>
              </a:lnSpc>
              <a:spcAft>
                <a:spcPts val="800"/>
              </a:spcAft>
            </a:pPr>
            <a:r>
              <a:rPr lang="en-GB" b="1" i="1" dirty="0" smtClean="0">
                <a:effectLst/>
                <a:ea typeface="Calibri" panose="020F0502020204030204" pitchFamily="34" charset="0"/>
                <a:cs typeface="Times New Roman" panose="02020603050405020304" pitchFamily="18" charset="0"/>
              </a:rPr>
              <a:t>The digital suffix</a:t>
            </a:r>
            <a:r>
              <a:rPr lang="en-GB" i="1" dirty="0" smtClean="0">
                <a:effectLst/>
                <a:ea typeface="Calibri" panose="020F0502020204030204" pitchFamily="34" charset="0"/>
                <a:cs typeface="Times New Roman" panose="02020603050405020304" pitchFamily="18" charset="0"/>
              </a:rPr>
              <a:t> shall indicate:</a:t>
            </a:r>
            <a:endParaRPr lang="en-GB" dirty="0" smtClean="0">
              <a:effectLst/>
              <a:ea typeface="Calibri" panose="020F0502020204030204" pitchFamily="34" charset="0"/>
              <a:cs typeface="Times New Roman" panose="02020603050405020304" pitchFamily="18" charset="0"/>
            </a:endParaRPr>
          </a:p>
          <a:p>
            <a:pPr>
              <a:lnSpc>
                <a:spcPct val="107000"/>
              </a:lnSpc>
              <a:spcAft>
                <a:spcPts val="800"/>
              </a:spcAft>
            </a:pPr>
            <a:r>
              <a:rPr lang="en-GB" i="1" spc="5" dirty="0" smtClean="0">
                <a:effectLst/>
                <a:ea typeface="Calibri" panose="020F0502020204030204" pitchFamily="34" charset="0"/>
                <a:cs typeface="Courier New" panose="02070309020205020404" pitchFamily="49" charset="0"/>
              </a:rPr>
              <a:t>(a) the shoe or back plate or specific dimension in the case of drum brake linings;</a:t>
            </a:r>
            <a:endParaRPr lang="en-GB" dirty="0" smtClean="0">
              <a:effectLst/>
              <a:ea typeface="Calibri" panose="020F0502020204030204" pitchFamily="34" charset="0"/>
              <a:cs typeface="Times New Roman" panose="02020603050405020304" pitchFamily="18" charset="0"/>
            </a:endParaRPr>
          </a:p>
          <a:p>
            <a:pPr marL="342900" indent="-342900">
              <a:lnSpc>
                <a:spcPct val="107000"/>
              </a:lnSpc>
              <a:spcAft>
                <a:spcPts val="800"/>
              </a:spcAft>
              <a:buAutoNum type="alphaLcParenBoth" startAt="2"/>
            </a:pPr>
            <a:r>
              <a:rPr lang="en-GB" i="1" spc="5" dirty="0" smtClean="0">
                <a:effectLst/>
                <a:ea typeface="Calibri" panose="020F0502020204030204" pitchFamily="34" charset="0"/>
                <a:cs typeface="Courier New" panose="02070309020205020404" pitchFamily="49" charset="0"/>
              </a:rPr>
              <a:t>the </a:t>
            </a:r>
            <a:r>
              <a:rPr lang="en-GB" b="1" i="1" spc="5" dirty="0" smtClean="0">
                <a:effectLst/>
                <a:ea typeface="Calibri" panose="020F0502020204030204" pitchFamily="34" charset="0"/>
                <a:cs typeface="Courier New" panose="02070309020205020404" pitchFamily="49" charset="0"/>
              </a:rPr>
              <a:t>Test Group</a:t>
            </a:r>
            <a:r>
              <a:rPr lang="en-GB" i="1" spc="5" dirty="0" smtClean="0">
                <a:effectLst/>
                <a:ea typeface="Calibri" panose="020F0502020204030204" pitchFamily="34" charset="0"/>
                <a:cs typeface="Courier New" panose="02070309020205020404" pitchFamily="49" charset="0"/>
              </a:rPr>
              <a:t> </a:t>
            </a:r>
            <a:r>
              <a:rPr lang="en-GB" i="1" dirty="0" smtClean="0">
                <a:effectLst/>
                <a:ea typeface="Calibri" panose="020F0502020204030204" pitchFamily="34" charset="0"/>
                <a:cs typeface="Times New Roman" panose="02020603050405020304" pitchFamily="18" charset="0"/>
              </a:rPr>
              <a:t>in the case of a replacement disc or replacement drum.</a:t>
            </a:r>
            <a:endParaRPr lang="en-GB" dirty="0" smtClean="0">
              <a:effectLst/>
              <a:ea typeface="Calibri" panose="020F0502020204030204" pitchFamily="34" charset="0"/>
              <a:cs typeface="Times New Roman" panose="02020603050405020304" pitchFamily="18" charset="0"/>
            </a:endParaRPr>
          </a:p>
          <a:p>
            <a:pPr>
              <a:lnSpc>
                <a:spcPct val="107000"/>
              </a:lnSpc>
              <a:spcAft>
                <a:spcPts val="800"/>
              </a:spcAft>
            </a:pPr>
            <a:r>
              <a:rPr lang="en-GB" b="1" i="1" dirty="0" smtClean="0">
                <a:effectLst/>
                <a:ea typeface="Calibri" panose="020F0502020204030204" pitchFamily="34" charset="0"/>
                <a:cs typeface="Times New Roman" panose="02020603050405020304" pitchFamily="18" charset="0"/>
              </a:rPr>
              <a:t>The variants approved as a Test Group shall be listed as an appendix to the communication document:</a:t>
            </a:r>
            <a:endParaRPr lang="en-GB" dirty="0">
              <a:effectLst/>
              <a:ea typeface="Calibri" panose="020F0502020204030204" pitchFamily="34" charset="0"/>
              <a:cs typeface="Times New Roman" panose="02020603050405020304" pitchFamily="18" charset="0"/>
            </a:endParaRPr>
          </a:p>
        </p:txBody>
      </p:sp>
      <p:sp>
        <p:nvSpPr>
          <p:cNvPr id="3" name="Rectangle 2"/>
          <p:cNvSpPr/>
          <p:nvPr/>
        </p:nvSpPr>
        <p:spPr>
          <a:xfrm>
            <a:off x="3661848" y="6408888"/>
            <a:ext cx="3373680" cy="369332"/>
          </a:xfrm>
          <a:prstGeom prst="rect">
            <a:avLst/>
          </a:prstGeom>
        </p:spPr>
        <p:txBody>
          <a:bodyPr wrap="none">
            <a:spAutoFit/>
          </a:bodyPr>
          <a:lstStyle/>
          <a:p>
            <a:r>
              <a:rPr lang="en-GB" i="1" dirty="0" smtClean="0">
                <a:solidFill>
                  <a:srgbClr val="0070C0"/>
                </a:solidFill>
              </a:rPr>
              <a:t>Example: E11 02 </a:t>
            </a:r>
            <a:r>
              <a:rPr lang="en-GB" i="1" dirty="0">
                <a:solidFill>
                  <a:srgbClr val="0070C0"/>
                </a:solidFill>
              </a:rPr>
              <a:t>C </a:t>
            </a:r>
            <a:r>
              <a:rPr lang="en-GB" i="1" dirty="0" smtClean="0">
                <a:solidFill>
                  <a:srgbClr val="0070C0"/>
                </a:solidFill>
              </a:rPr>
              <a:t> </a:t>
            </a:r>
            <a:r>
              <a:rPr lang="en-GB" i="1" dirty="0">
                <a:solidFill>
                  <a:srgbClr val="0070C0"/>
                </a:solidFill>
              </a:rPr>
              <a:t>00359 / 07248</a:t>
            </a:r>
          </a:p>
        </p:txBody>
      </p:sp>
    </p:spTree>
    <p:extLst>
      <p:ext uri="{BB962C8B-B14F-4D97-AF65-F5344CB8AC3E}">
        <p14:creationId xmlns:p14="http://schemas.microsoft.com/office/powerpoint/2010/main" val="725432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022" y="150636"/>
            <a:ext cx="10515600" cy="899231"/>
          </a:xfrm>
        </p:spPr>
        <p:txBody>
          <a:bodyPr>
            <a:normAutofit/>
          </a:bodyPr>
          <a:lstStyle/>
          <a:p>
            <a:r>
              <a:rPr lang="en-GB" sz="3600" dirty="0" smtClean="0"/>
              <a:t>Revised 1958 Agreement Approval Number Format </a:t>
            </a:r>
            <a:endParaRPr lang="en-GB" sz="3600" dirty="0"/>
          </a:p>
        </p:txBody>
      </p:sp>
      <p:sp>
        <p:nvSpPr>
          <p:cNvPr id="3" name="Rectangle 2"/>
          <p:cNvSpPr/>
          <p:nvPr/>
        </p:nvSpPr>
        <p:spPr>
          <a:xfrm>
            <a:off x="790222" y="1049867"/>
            <a:ext cx="10515600" cy="4862870"/>
          </a:xfrm>
          <a:prstGeom prst="rect">
            <a:avLst/>
          </a:prstGeom>
        </p:spPr>
        <p:txBody>
          <a:bodyPr wrap="square">
            <a:spAutoFit/>
          </a:bodyPr>
          <a:lstStyle/>
          <a:p>
            <a:pPr algn="just">
              <a:lnSpc>
                <a:spcPts val="1200"/>
              </a:lnSpc>
              <a:spcAft>
                <a:spcPts val="600"/>
              </a:spcAft>
            </a:pPr>
            <a:r>
              <a:rPr lang="en-GB"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 approval number shall be assigned to each type approved</a:t>
            </a:r>
            <a:r>
              <a:rPr lang="en-GB" dirty="0" smtClean="0">
                <a:effectLst/>
                <a:latin typeface="Calibri" panose="020F0502020204030204" pitchFamily="34" charset="0"/>
                <a:ea typeface="Calibri" panose="020F0502020204030204" pitchFamily="34" charset="0"/>
                <a:cs typeface="Times New Roman" panose="02020603050405020304" pitchFamily="18" charset="0"/>
              </a:rPr>
              <a:t>. The type approval number shall consist of 4</a:t>
            </a: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sections. Each section shall be separated by the '*' character.</a:t>
            </a: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Section 1: The capital letter 'E' followed by the distinguishing number of the Contracting Party which has</a:t>
            </a: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granted the type approval.</a:t>
            </a:r>
          </a:p>
          <a:p>
            <a:pPr algn="just">
              <a:lnSpc>
                <a:spcPts val="1200"/>
              </a:lnSpc>
              <a:spcAft>
                <a:spcPts val="600"/>
              </a:spcAft>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Section 2:</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smtClean="0">
                <a:effectLst/>
                <a:latin typeface="Calibri" panose="020F0502020204030204" pitchFamily="34" charset="0"/>
                <a:ea typeface="Calibri" panose="020F0502020204030204" pitchFamily="34" charset="0"/>
                <a:cs typeface="Times New Roman" panose="02020603050405020304" pitchFamily="18" charset="0"/>
              </a:rPr>
              <a:t>The number of the relevant UN Regulation, followed by the letter 'R', successively followed by:</a:t>
            </a:r>
          </a:p>
          <a:p>
            <a:pPr algn="just">
              <a:lnSpc>
                <a:spcPts val="1200"/>
              </a:lnSpc>
              <a:spcAft>
                <a:spcPts val="600"/>
              </a:spcAft>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(a) Two digits (with leading zeros as applicable) indicating the series of amendments incorporating the</a:t>
            </a: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technical provisions of the UN Regulation applied to the approval (00 for the UN Regulation in its original</a:t>
            </a: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form);</a:t>
            </a: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smtClean="0">
                <a:effectLst/>
                <a:latin typeface="Calibri" panose="020F0502020204030204" pitchFamily="34" charset="0"/>
                <a:ea typeface="Calibri" panose="020F0502020204030204" pitchFamily="34" charset="0"/>
                <a:cs typeface="Times New Roman" panose="02020603050405020304" pitchFamily="18" charset="0"/>
              </a:rPr>
              <a:t>  (b)  A slash and two digits (with leading zeros as applicable) indicating the number of supplement to the</a:t>
            </a: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series of amendments applied to the approval (00 for the series of amendments in its original form);</a:t>
            </a:r>
          </a:p>
          <a:p>
            <a:pPr algn="just">
              <a:lnSpc>
                <a:spcPts val="1200"/>
              </a:lnSpc>
              <a:spcAft>
                <a:spcPts val="600"/>
              </a:spcAft>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(c)   A slash and one or two character(s) indicating the implementing stage, if applicable.</a:t>
            </a:r>
          </a:p>
          <a:p>
            <a:pPr algn="just">
              <a:lnSpc>
                <a:spcPts val="1200"/>
              </a:lnSpc>
              <a:spcAft>
                <a:spcPts val="600"/>
              </a:spcAft>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Section 3:</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smtClean="0">
                <a:effectLst/>
                <a:latin typeface="Calibri" panose="020F0502020204030204" pitchFamily="34" charset="0"/>
                <a:ea typeface="Calibri" panose="020F0502020204030204" pitchFamily="34" charset="0"/>
                <a:cs typeface="Times New Roman" panose="02020603050405020304" pitchFamily="18" charset="0"/>
              </a:rPr>
              <a:t>A four-digit sequential number (with leading zeros as applicable). The sequence shall start from</a:t>
            </a: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0001.</a:t>
            </a:r>
          </a:p>
          <a:p>
            <a:pPr algn="just">
              <a:lnSpc>
                <a:spcPts val="1200"/>
              </a:lnSpc>
              <a:spcAft>
                <a:spcPts val="600"/>
              </a:spcAft>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Section 4:</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smtClean="0">
                <a:effectLst/>
                <a:latin typeface="Calibri" panose="020F0502020204030204" pitchFamily="34" charset="0"/>
                <a:ea typeface="Calibri" panose="020F0502020204030204" pitchFamily="34" charset="0"/>
                <a:cs typeface="Times New Roman" panose="02020603050405020304" pitchFamily="18" charset="0"/>
              </a:rPr>
              <a:t>A two-digit sequential number (with leading zeros if applicable) to denote the extension. The</a:t>
            </a:r>
          </a:p>
          <a:p>
            <a:pPr algn="just">
              <a:lnSpc>
                <a:spcPts val="1200"/>
              </a:lnSpc>
              <a:spcAft>
                <a:spcPts val="6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sequence shall start from 00.</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3445018" y="6066556"/>
            <a:ext cx="3563476" cy="369332"/>
          </a:xfrm>
          <a:prstGeom prst="rect">
            <a:avLst/>
          </a:prstGeom>
        </p:spPr>
        <p:txBody>
          <a:bodyPr wrap="none">
            <a:spAutoFit/>
          </a:bodyPr>
          <a:lstStyle/>
          <a:p>
            <a:pPr algn="ctr"/>
            <a:r>
              <a:rPr lang="en-GB" i="1" dirty="0" smtClean="0">
                <a:solidFill>
                  <a:srgbClr val="0070C0"/>
                </a:solidFill>
              </a:rPr>
              <a:t>Example: E11*83R03/00/J*2439*01</a:t>
            </a:r>
            <a:endParaRPr lang="en-GB" i="1" dirty="0">
              <a:solidFill>
                <a:srgbClr val="0070C0"/>
              </a:solidFill>
            </a:endParaRPr>
          </a:p>
        </p:txBody>
      </p:sp>
    </p:spTree>
    <p:extLst>
      <p:ext uri="{BB962C8B-B14F-4D97-AF65-F5344CB8AC3E}">
        <p14:creationId xmlns:p14="http://schemas.microsoft.com/office/powerpoint/2010/main" val="610709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236"/>
            <a:ext cx="10515600" cy="752475"/>
          </a:xfrm>
        </p:spPr>
        <p:txBody>
          <a:bodyPr/>
          <a:lstStyle/>
          <a:p>
            <a:r>
              <a:rPr lang="en-GB" dirty="0" smtClean="0"/>
              <a:t>Consequences/Concerns  </a:t>
            </a:r>
            <a:endParaRPr lang="en-GB" dirty="0"/>
          </a:p>
        </p:txBody>
      </p:sp>
      <p:sp>
        <p:nvSpPr>
          <p:cNvPr id="3" name="Content Placeholder 2"/>
          <p:cNvSpPr>
            <a:spLocks noGrp="1"/>
          </p:cNvSpPr>
          <p:nvPr>
            <p:ph idx="1"/>
          </p:nvPr>
        </p:nvSpPr>
        <p:spPr>
          <a:xfrm>
            <a:off x="838200" y="1128889"/>
            <a:ext cx="10515600" cy="5373511"/>
          </a:xfrm>
        </p:spPr>
        <p:txBody>
          <a:bodyPr>
            <a:normAutofit fontScale="62500" lnSpcReduction="20000"/>
          </a:bodyPr>
          <a:lstStyle/>
          <a:p>
            <a:pPr marL="0" indent="0">
              <a:buNone/>
            </a:pPr>
            <a:endParaRPr lang="en-GB" dirty="0"/>
          </a:p>
          <a:p>
            <a:r>
              <a:rPr lang="en-GB" dirty="0"/>
              <a:t>Test Groups can frequently contain multiple variants/part numbers (up to 30 is not unusual). Under the new system individual approvals would seem to be required for each variant within the Test Group adding considerable cost to the applicant with no safety benefit to the consumer relative to the current </a:t>
            </a:r>
            <a:r>
              <a:rPr lang="en-GB" dirty="0" smtClean="0"/>
              <a:t>system</a:t>
            </a:r>
          </a:p>
          <a:p>
            <a:pPr marL="0" indent="0">
              <a:buNone/>
            </a:pPr>
            <a:endParaRPr lang="en-GB" dirty="0" smtClean="0"/>
          </a:p>
          <a:p>
            <a:r>
              <a:rPr lang="en-GB" sz="2900" dirty="0" smtClean="0"/>
              <a:t>Example: -</a:t>
            </a:r>
          </a:p>
          <a:p>
            <a:pPr marL="0" indent="0">
              <a:buNone/>
            </a:pPr>
            <a:r>
              <a:rPr lang="en-GB" sz="2900" dirty="0" smtClean="0"/>
              <a:t>                Test Group with 30 variants: Current Cost = €15,000 &gt; Future Cost = €450,000 (€15,000 * 30)</a:t>
            </a:r>
          </a:p>
          <a:p>
            <a:pPr marL="0" indent="0">
              <a:buNone/>
            </a:pPr>
            <a:r>
              <a:rPr lang="en-GB" dirty="0"/>
              <a:t> </a:t>
            </a:r>
          </a:p>
          <a:p>
            <a:r>
              <a:rPr lang="en-GB" dirty="0"/>
              <a:t>With regard to Extensions to existing approvals, it is the current understanding that if a current regulation approval under this proposal were to be extended as a consequence of the introduction of a new variant it would have to move to the new numbering system. That would seem to mean that the approval would have be split and divided into several approvals if there were to be more than one variant on that approval, again adding cost to the applicant, and </a:t>
            </a:r>
            <a:r>
              <a:rPr lang="en-GB" dirty="0" smtClean="0"/>
              <a:t>ultimately, </a:t>
            </a:r>
            <a:r>
              <a:rPr lang="en-GB" dirty="0"/>
              <a:t>the </a:t>
            </a:r>
            <a:r>
              <a:rPr lang="en-GB" dirty="0" smtClean="0"/>
              <a:t>consumer, </a:t>
            </a:r>
            <a:r>
              <a:rPr lang="en-GB" dirty="0"/>
              <a:t>as the cost increases are passed down the supply </a:t>
            </a:r>
            <a:r>
              <a:rPr lang="en-GB" dirty="0" smtClean="0"/>
              <a:t>chain</a:t>
            </a:r>
          </a:p>
          <a:p>
            <a:pPr marL="0" indent="0">
              <a:buNone/>
            </a:pPr>
            <a:endParaRPr lang="en-GB" dirty="0"/>
          </a:p>
          <a:p>
            <a:r>
              <a:rPr lang="en-GB" dirty="0"/>
              <a:t>Industry production printer systems are well adapted to marking/printing the UNECER90 number in the current format; the revised format will require considerable change and investment to accommodate the necessity to mark/print in a dual format – the current format for existing approvals (of which there are hundreds of thousands) and the new format for new approvals  </a:t>
            </a:r>
          </a:p>
          <a:p>
            <a:endParaRPr lang="en-GB" dirty="0"/>
          </a:p>
        </p:txBody>
      </p:sp>
    </p:spTree>
    <p:extLst>
      <p:ext uri="{BB962C8B-B14F-4D97-AF65-F5344CB8AC3E}">
        <p14:creationId xmlns:p14="http://schemas.microsoft.com/office/powerpoint/2010/main" val="1140845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8564"/>
          </a:xfrm>
        </p:spPr>
        <p:txBody>
          <a:bodyPr/>
          <a:lstStyle/>
          <a:p>
            <a:r>
              <a:rPr lang="en-GB" dirty="0" smtClean="0"/>
              <a:t>Proposal</a:t>
            </a:r>
            <a:endParaRPr lang="en-GB" dirty="0"/>
          </a:p>
        </p:txBody>
      </p:sp>
      <p:sp>
        <p:nvSpPr>
          <p:cNvPr id="3" name="Content Placeholder 2"/>
          <p:cNvSpPr>
            <a:spLocks noGrp="1"/>
          </p:cNvSpPr>
          <p:nvPr>
            <p:ph idx="1"/>
          </p:nvPr>
        </p:nvSpPr>
        <p:spPr/>
        <p:txBody>
          <a:bodyPr>
            <a:normAutofit lnSpcReduction="10000"/>
          </a:bodyPr>
          <a:lstStyle/>
          <a:p>
            <a:r>
              <a:rPr lang="en-GB" dirty="0" smtClean="0"/>
              <a:t>The proposed </a:t>
            </a:r>
            <a:r>
              <a:rPr lang="en-GB" dirty="0"/>
              <a:t>new numbering system will present major problems for industry </a:t>
            </a:r>
            <a:r>
              <a:rPr lang="en-GB" dirty="0" smtClean="0"/>
              <a:t>and approval </a:t>
            </a:r>
            <a:r>
              <a:rPr lang="en-GB" dirty="0"/>
              <a:t>costs to surge </a:t>
            </a:r>
            <a:r>
              <a:rPr lang="en-GB" dirty="0" smtClean="0"/>
              <a:t>unnecessarily for both industry and, ultimately, the consumer</a:t>
            </a:r>
            <a:endParaRPr lang="en-GB" dirty="0"/>
          </a:p>
          <a:p>
            <a:pPr marL="0" indent="0">
              <a:buNone/>
            </a:pPr>
            <a:endParaRPr lang="en-GB" dirty="0"/>
          </a:p>
          <a:p>
            <a:r>
              <a:rPr lang="en-GB" dirty="0"/>
              <a:t>R90 already has a unique numbering system which is well established and provides clear product identification and traceability in the market </a:t>
            </a:r>
            <a:r>
              <a:rPr lang="en-GB" dirty="0" smtClean="0"/>
              <a:t>place</a:t>
            </a:r>
          </a:p>
          <a:p>
            <a:endParaRPr lang="en-GB" dirty="0"/>
          </a:p>
          <a:p>
            <a:r>
              <a:rPr lang="en-GB" dirty="0" smtClean="0"/>
              <a:t>It is thus proposed that R90 should be exempt from the proposed change and the current R90 numbering system retained </a:t>
            </a:r>
            <a:endParaRPr lang="en-GB" dirty="0"/>
          </a:p>
          <a:p>
            <a:endParaRPr lang="en-GB" dirty="0"/>
          </a:p>
        </p:txBody>
      </p:sp>
    </p:spTree>
    <p:extLst>
      <p:ext uri="{BB962C8B-B14F-4D97-AF65-F5344CB8AC3E}">
        <p14:creationId xmlns:p14="http://schemas.microsoft.com/office/powerpoint/2010/main" val="3819187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259</Words>
  <Application>Microsoft Office PowerPoint</Application>
  <PresentationFormat>Custom</PresentationFormat>
  <Paragraphs>66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Current R90 Approval Number Format</vt:lpstr>
      <vt:lpstr>Revised 1958 Agreement Approval Number Format </vt:lpstr>
      <vt:lpstr>Consequences/Concerns  </vt:lpstr>
      <vt:lpstr>Proposal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dc:creator>
  <cp:lastModifiedBy>Francois E. Gucihard</cp:lastModifiedBy>
  <cp:revision>21</cp:revision>
  <dcterms:created xsi:type="dcterms:W3CDTF">2018-02-14T09:03:57Z</dcterms:created>
  <dcterms:modified xsi:type="dcterms:W3CDTF">2018-02-15T19:34:57Z</dcterms:modified>
</cp:coreProperties>
</file>