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2"/>
  </p:notesMasterIdLst>
  <p:handoutMasterIdLst>
    <p:handoutMasterId r:id="rId13"/>
  </p:handoutMasterIdLst>
  <p:sldIdLst>
    <p:sldId id="307" r:id="rId2"/>
    <p:sldId id="291" r:id="rId3"/>
    <p:sldId id="311" r:id="rId4"/>
    <p:sldId id="310" r:id="rId5"/>
    <p:sldId id="312" r:id="rId6"/>
    <p:sldId id="313" r:id="rId7"/>
    <p:sldId id="314" r:id="rId8"/>
    <p:sldId id="315" r:id="rId9"/>
    <p:sldId id="316" r:id="rId10"/>
    <p:sldId id="293" r:id="rId11"/>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ронин Михаил" initials="ПМ" lastIdx="1" clrIdx="0">
    <p:extLst>
      <p:ext uri="{19B8F6BF-5375-455C-9EA6-DF929625EA0E}">
        <p15:presenceInfo xmlns:p15="http://schemas.microsoft.com/office/powerpoint/2012/main" xmlns="" userId="S-1-5-21-3892735234-629040388-1051393456-3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35" autoAdjust="0"/>
    <p:restoredTop sz="97478" autoAdjust="0"/>
  </p:normalViewPr>
  <p:slideViewPr>
    <p:cSldViewPr snapToGrid="0">
      <p:cViewPr varScale="1">
        <p:scale>
          <a:sx n="110" d="100"/>
          <a:sy n="110" d="100"/>
        </p:scale>
        <p:origin x="-642"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68" d="100"/>
          <a:sy n="168" d="100"/>
        </p:scale>
        <p:origin x="2388" y="13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Дата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4CABCB36-3993-449F-AC94-477EC88A8EED}" type="datetimeFigureOut">
              <a:rPr lang="ru-RU" smtClean="0"/>
              <a:pPr/>
              <a:t>09.02.2018</a:t>
            </a:fld>
            <a:endParaRPr lang="ru-RU"/>
          </a:p>
        </p:txBody>
      </p:sp>
      <p:sp>
        <p:nvSpPr>
          <p:cNvPr id="5" name="Номер слайда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29A31743-522E-4076-B4FA-B15E4921B8C7}" type="slidenum">
              <a:rPr lang="ru-RU" smtClean="0"/>
              <a:pPr/>
              <a:t>‹#›</a:t>
            </a:fld>
            <a:endParaRPr lang="ru-RU"/>
          </a:p>
        </p:txBody>
      </p:sp>
      <p:sp>
        <p:nvSpPr>
          <p:cNvPr id="7" name="Нижний колонтитул 6"/>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ru-RU"/>
          </a:p>
        </p:txBody>
      </p:sp>
    </p:spTree>
    <p:extLst>
      <p:ext uri="{BB962C8B-B14F-4D97-AF65-F5344CB8AC3E}">
        <p14:creationId xmlns:p14="http://schemas.microsoft.com/office/powerpoint/2010/main" val="4243733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71A68CC3-6939-464D-832F-47559150F51B}" type="datetimeFigureOut">
              <a:rPr lang="ru-RU" smtClean="0"/>
              <a:pPr/>
              <a:t>09.02.2018</a:t>
            </a:fld>
            <a:endParaRPr lang="ru-RU"/>
          </a:p>
        </p:txBody>
      </p:sp>
      <p:sp>
        <p:nvSpPr>
          <p:cNvPr id="4" name="Образ слайда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7060D1C5-7485-499D-871A-B9904EDE471B}" type="slidenum">
              <a:rPr lang="ru-RU" smtClean="0"/>
              <a:pPr/>
              <a:t>‹#›</a:t>
            </a:fld>
            <a:endParaRPr lang="ru-RU"/>
          </a:p>
        </p:txBody>
      </p:sp>
    </p:spTree>
    <p:extLst>
      <p:ext uri="{BB962C8B-B14F-4D97-AF65-F5344CB8AC3E}">
        <p14:creationId xmlns:p14="http://schemas.microsoft.com/office/powerpoint/2010/main" val="3667307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060D1C5-7485-499D-871A-B9904EDE471B}" type="slidenum">
              <a:rPr lang="ru-RU" smtClean="0"/>
              <a:pPr/>
              <a:t>1</a:t>
            </a:fld>
            <a:endParaRPr lang="ru-RU"/>
          </a:p>
        </p:txBody>
      </p:sp>
    </p:spTree>
    <p:extLst>
      <p:ext uri="{BB962C8B-B14F-4D97-AF65-F5344CB8AC3E}">
        <p14:creationId xmlns:p14="http://schemas.microsoft.com/office/powerpoint/2010/main" val="315700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Текст 8"/>
          <p:cNvSpPr>
            <a:spLocks noGrp="1"/>
          </p:cNvSpPr>
          <p:nvPr>
            <p:ph type="body" sz="quarter" idx="13" hasCustomPrompt="1"/>
          </p:nvPr>
        </p:nvSpPr>
        <p:spPr>
          <a:xfrm>
            <a:off x="1530755" y="2354078"/>
            <a:ext cx="9144000" cy="750049"/>
          </a:xfrm>
          <a:prstGeom prst="rect">
            <a:avLst/>
          </a:prstGeom>
        </p:spPr>
        <p:txBody>
          <a:bodyPr anchor="b">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презентации</a:t>
            </a:r>
          </a:p>
        </p:txBody>
      </p:sp>
      <p:sp>
        <p:nvSpPr>
          <p:cNvPr id="5" name="Текст 8"/>
          <p:cNvSpPr>
            <a:spLocks noGrp="1"/>
          </p:cNvSpPr>
          <p:nvPr>
            <p:ph type="body" sz="quarter" idx="14" hasCustomPrompt="1"/>
          </p:nvPr>
        </p:nvSpPr>
        <p:spPr>
          <a:xfrm>
            <a:off x="1530755" y="3111371"/>
            <a:ext cx="9144000" cy="482991"/>
          </a:xfrm>
          <a:prstGeom prst="rect">
            <a:avLst/>
          </a:prstGeom>
        </p:spPr>
        <p:txBody>
          <a:bodyPr anchor="ctr">
            <a:noAutofit/>
          </a:bodyPr>
          <a:lstStyle>
            <a:lvl1pPr marL="0" indent="0" algn="ctr">
              <a:buNone/>
              <a:defRPr sz="2400" b="0" spc="-15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Дата 3"/>
          <p:cNvSpPr>
            <a:spLocks noGrp="1"/>
          </p:cNvSpPr>
          <p:nvPr>
            <p:ph type="dt" sz="half" idx="2"/>
          </p:nvPr>
        </p:nvSpPr>
        <p:spPr>
          <a:xfrm>
            <a:off x="4731155" y="6465167"/>
            <a:ext cx="2743200" cy="365125"/>
          </a:xfrm>
          <a:prstGeom prst="rect">
            <a:avLst/>
          </a:prstGeom>
        </p:spPr>
        <p:txBody>
          <a:bodyPr vert="horz" lIns="91440" tIns="45720" rIns="91440" bIns="45720" rtlCol="0" anchor="ctr"/>
          <a:lstStyle>
            <a:lvl1pPr algn="ctr">
              <a:defRPr sz="1100">
                <a:solidFill>
                  <a:schemeClr val="bg1">
                    <a:lumMod val="50000"/>
                  </a:schemeClr>
                </a:solidFill>
                <a:latin typeface="Myriad Pro Cond" panose="020B0506030403020204" pitchFamily="34" charset="0"/>
              </a:defRPr>
            </a:lvl1pPr>
          </a:lstStyle>
          <a:p>
            <a:endParaRPr lang="ru-RU" dirty="0"/>
          </a:p>
        </p:txBody>
      </p:sp>
    </p:spTree>
    <p:extLst>
      <p:ext uri="{BB962C8B-B14F-4D97-AF65-F5344CB8AC3E}">
        <p14:creationId xmlns:p14="http://schemas.microsoft.com/office/powerpoint/2010/main" val="3443668215"/>
      </p:ext>
    </p:extLst>
  </p:cSld>
  <p:clrMapOvr>
    <a:masterClrMapping/>
  </p:clrMapOvr>
  <p:extLst mod="1">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Разделитель">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
        <p:nvSpPr>
          <p:cNvPr id="8" name="Текст 8"/>
          <p:cNvSpPr>
            <a:spLocks noGrp="1"/>
          </p:cNvSpPr>
          <p:nvPr>
            <p:ph type="body" sz="quarter" idx="13" hasCustomPrompt="1"/>
          </p:nvPr>
        </p:nvSpPr>
        <p:spPr>
          <a:xfrm>
            <a:off x="1530755" y="2355215"/>
            <a:ext cx="9144000" cy="750049"/>
          </a:xfrm>
          <a:prstGeom prst="rect">
            <a:avLst/>
          </a:prstGeom>
        </p:spPr>
        <p:txBody>
          <a:bodyPr anchor="ctr">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Заголовок разделителя</a:t>
            </a:r>
          </a:p>
        </p:txBody>
      </p:sp>
    </p:spTree>
    <p:extLst>
      <p:ext uri="{BB962C8B-B14F-4D97-AF65-F5344CB8AC3E}">
        <p14:creationId xmlns:p14="http://schemas.microsoft.com/office/powerpoint/2010/main" val="1813421854"/>
      </p:ext>
    </p:extLst>
  </p:cSld>
  <p:clrMapOvr>
    <a:masterClrMapping/>
  </p:clrMapOvr>
  <p:extLst mod="1">
    <p:ext uri="{DCECCB84-F9BA-43D5-87BE-67443E8EF086}">
      <p15:sldGuideLst xmlns:p15="http://schemas.microsoft.com/office/powerpoint/2012/main" xmlns=""/>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Текст 8"/>
          <p:cNvSpPr>
            <a:spLocks noGrp="1"/>
          </p:cNvSpPr>
          <p:nvPr>
            <p:ph type="body" sz="quarter" idx="15" hasCustomPrompt="1"/>
          </p:nvPr>
        </p:nvSpPr>
        <p:spPr>
          <a:xfrm>
            <a:off x="55478" y="160812"/>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7"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575662"/>
      </p:ext>
    </p:extLst>
  </p:cSld>
  <p:clrMapOvr>
    <a:masterClrMapping/>
  </p:clrMapOvr>
  <p:extLst mod="1">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Слайд с выводом">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Текст 2"/>
          <p:cNvSpPr>
            <a:spLocks noGrp="1"/>
          </p:cNvSpPr>
          <p:nvPr>
            <p:ph type="body" sz="quarter" idx="16" hasCustomPrompt="1"/>
          </p:nvPr>
        </p:nvSpPr>
        <p:spPr>
          <a:xfrm>
            <a:off x="55478" y="5151657"/>
            <a:ext cx="12084940" cy="988428"/>
          </a:xfrm>
          <a:prstGeom prst="roundRect">
            <a:avLst/>
          </a:prstGeom>
          <a:solidFill>
            <a:schemeClr val="bg1">
              <a:lumMod val="95000"/>
            </a:schemeClr>
          </a:solidFill>
          <a:ln w="3175">
            <a:solidFill>
              <a:schemeClr val="bg1">
                <a:lumMod val="85000"/>
              </a:schemeClr>
            </a:solidFill>
          </a:ln>
          <a:effectLst/>
          <a:scene3d>
            <a:camera prst="orthographicFront">
              <a:rot lat="0" lon="0" rev="0"/>
            </a:camera>
            <a:lightRig rig="twoPt" dir="tl"/>
          </a:scene3d>
        </p:spPr>
        <p:style>
          <a:lnRef idx="0">
            <a:schemeClr val="accent3"/>
          </a:lnRef>
          <a:fillRef idx="3">
            <a:schemeClr val="accent3"/>
          </a:fillRef>
          <a:effectRef idx="3">
            <a:schemeClr val="accent3"/>
          </a:effectRef>
          <a:fontRef idx="none"/>
        </p:style>
        <p:txBody>
          <a:bodyPr/>
          <a:lstStyle>
            <a:lvl1pPr marL="0" indent="0" algn="l">
              <a:buNone/>
              <a:defRPr sz="1200">
                <a:solidFill>
                  <a:schemeClr val="tx1">
                    <a:lumMod val="50000"/>
                  </a:schemeClr>
                </a:solidFill>
                <a:latin typeface="Myriad Pro Cond" panose="020B0506030403020204" pitchFamily="34" charset="0"/>
              </a:defRPr>
            </a:lvl1pPr>
            <a:lvl2pPr>
              <a:defRPr sz="1200"/>
            </a:lvl2pPr>
            <a:lvl3pPr>
              <a:defRPr sz="1100"/>
            </a:lvl3pPr>
            <a:lvl4pPr>
              <a:defRPr sz="1050"/>
            </a:lvl4pPr>
            <a:lvl5pPr>
              <a:defRPr sz="1050"/>
            </a:lvl5pPr>
          </a:lstStyle>
          <a:p>
            <a:pPr lvl="0"/>
            <a:r>
              <a:rPr lang="ru-RU" dirty="0"/>
              <a:t>Вывод</a:t>
            </a:r>
          </a:p>
        </p:txBody>
      </p:sp>
      <p:sp>
        <p:nvSpPr>
          <p:cNvPr id="6" name="Текст 8"/>
          <p:cNvSpPr>
            <a:spLocks noGrp="1"/>
          </p:cNvSpPr>
          <p:nvPr>
            <p:ph type="body" sz="quarter" idx="15" hasCustomPrompt="1"/>
          </p:nvPr>
        </p:nvSpPr>
        <p:spPr>
          <a:xfrm>
            <a:off x="55478" y="160808"/>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0800579"/>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Текст 8"/>
          <p:cNvSpPr>
            <a:spLocks noGrp="1"/>
          </p:cNvSpPr>
          <p:nvPr>
            <p:ph type="body" sz="quarter" idx="15" hasCustomPrompt="1"/>
          </p:nvPr>
        </p:nvSpPr>
        <p:spPr>
          <a:xfrm>
            <a:off x="55478" y="160811"/>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Content Placeholder 2"/>
          <p:cNvSpPr>
            <a:spLocks noGrp="1"/>
          </p:cNvSpPr>
          <p:nvPr>
            <p:ph idx="16"/>
          </p:nvPr>
        </p:nvSpPr>
        <p:spPr>
          <a:xfrm>
            <a:off x="1537914" y="742218"/>
            <a:ext cx="8534400" cy="3615267"/>
          </a:xfrm>
          <a:prstGeom prst="rect">
            <a:avLst/>
          </a:prstGeom>
        </p:spPr>
        <p:txBody>
          <a:bodyPr anchor="ctr">
            <a:normAutofit/>
          </a:bodyPr>
          <a:lstStyle>
            <a:lvl1pPr>
              <a:defRPr>
                <a:solidFill>
                  <a:schemeClr val="accent3">
                    <a:lumMod val="10000"/>
                  </a:schemeClr>
                </a:solidFill>
                <a:latin typeface="Myriad Pro Cond" panose="020B0506030403020204" pitchFamily="34" charset="0"/>
              </a:defRPr>
            </a:lvl1pPr>
            <a:lvl2pPr>
              <a:defRPr>
                <a:solidFill>
                  <a:schemeClr val="accent3">
                    <a:lumMod val="10000"/>
                  </a:schemeClr>
                </a:solidFill>
                <a:latin typeface="Myriad Pro Cond" panose="020B0506030403020204" pitchFamily="34" charset="0"/>
              </a:defRPr>
            </a:lvl2pPr>
            <a:lvl3pPr>
              <a:defRPr>
                <a:solidFill>
                  <a:schemeClr val="accent3">
                    <a:lumMod val="10000"/>
                  </a:schemeClr>
                </a:solidFill>
                <a:latin typeface="Myriad Pro Cond" panose="020B0506030403020204" pitchFamily="34" charset="0"/>
              </a:defRPr>
            </a:lvl3pPr>
            <a:lvl4pPr>
              <a:defRPr>
                <a:solidFill>
                  <a:schemeClr val="accent3">
                    <a:lumMod val="10000"/>
                  </a:schemeClr>
                </a:solidFill>
                <a:latin typeface="Myriad Pro Cond" panose="020B0506030403020204" pitchFamily="34" charset="0"/>
              </a:defRPr>
            </a:lvl4pPr>
            <a:lvl5pPr>
              <a:defRPr>
                <a:solidFill>
                  <a:schemeClr val="accent3">
                    <a:lumMod val="10000"/>
                  </a:schemeClr>
                </a:solidFill>
                <a:latin typeface="Myriad Pro Cond" panose="020B0506030403020204"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2" name="Text Placeholder 3"/>
          <p:cNvSpPr>
            <a:spLocks noGrp="1"/>
          </p:cNvSpPr>
          <p:nvPr>
            <p:ph type="body" sz="half" idx="2"/>
          </p:nvPr>
        </p:nvSpPr>
        <p:spPr>
          <a:xfrm>
            <a:off x="1537914" y="4544291"/>
            <a:ext cx="8553534" cy="1627910"/>
          </a:xfrm>
          <a:prstGeom prst="rect">
            <a:avLst/>
          </a:prstGeom>
        </p:spPr>
        <p:txBody>
          <a:bodyPr anchor="t">
            <a:normAutofit/>
          </a:bodyPr>
          <a:lstStyle>
            <a:lvl1pPr marL="0" indent="0">
              <a:buNone/>
              <a:defRPr sz="1200">
                <a:solidFill>
                  <a:schemeClr val="accent3">
                    <a:lumMod val="10000"/>
                  </a:schemeClr>
                </a:solidFill>
                <a:latin typeface="Myriad Pro" panose="020B0503030403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9333581"/>
      </p:ext>
    </p:extLst>
  </p:cSld>
  <p:clrMapOvr>
    <a:masterClrMapping/>
  </p:clrMapOvr>
  <p:extLst mod="1">
    <p:ext uri="{DCECCB84-F9BA-43D5-87BE-67443E8EF086}">
      <p15:sldGuideLst xmlns:p15="http://schemas.microsoft.com/office/powerpoint/2012/main" xmlns="">
        <p15:guide id="1" orient="horz" pos="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Фина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53503" y="6334518"/>
            <a:ext cx="8714450" cy="457201"/>
          </a:xfrm>
          <a:prstGeom prst="rect">
            <a:avLst/>
          </a:prstGeom>
        </p:spPr>
        <p:txBody>
          <a:bodyPr anchor="b">
            <a:normAutofit/>
          </a:bodyPr>
          <a:lstStyle>
            <a:lvl1pPr marL="0" indent="0">
              <a:buNone/>
              <a:defRPr sz="1200">
                <a:solidFill>
                  <a:schemeClr val="bg1">
                    <a:lumMod val="65000"/>
                  </a:schemeClr>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ФИО исполнителя(ей), контактные данные (если требуется).</a:t>
            </a:r>
          </a:p>
        </p:txBody>
      </p:sp>
      <p:sp>
        <p:nvSpPr>
          <p:cNvPr id="2" name="TextBox 1"/>
          <p:cNvSpPr txBox="1"/>
          <p:nvPr userDrawn="1"/>
        </p:nvSpPr>
        <p:spPr>
          <a:xfrm>
            <a:off x="3265711" y="2509451"/>
            <a:ext cx="5676403"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Thank you for </a:t>
            </a:r>
            <a:r>
              <a:rPr lang="ru-RU" sz="4000" b="1" spc="-15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your</a:t>
            </a:r>
            <a:r>
              <a:rPr lang="en-US" sz="4000" b="1" spc="-150" baseline="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attention</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Ready to answer your questions</a:t>
            </a:r>
            <a:endParaRPr lang="ru-RU" sz="4000" b="1" spc="-150" dirty="0">
              <a:solidFill>
                <a:schemeClr val="bg2">
                  <a:lumMod val="10000"/>
                </a:schemeClr>
              </a:solidFill>
              <a:latin typeface="Myriad Pro Cond" panose="020B0506030403020204" pitchFamily="34" charset="0"/>
            </a:endParaRPr>
          </a:p>
        </p:txBody>
      </p:sp>
    </p:spTree>
    <p:extLst>
      <p:ext uri="{BB962C8B-B14F-4D97-AF65-F5344CB8AC3E}">
        <p14:creationId xmlns:p14="http://schemas.microsoft.com/office/powerpoint/2010/main" val="4269196404"/>
      </p:ext>
    </p:extLst>
  </p:cSld>
  <p:clrMapOvr>
    <a:masterClrMapping/>
  </p:clrMapOvr>
  <p:extLst mod="1">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1875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6" r:id="rId5"/>
    <p:sldLayoutId id="2147483674"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834" userDrawn="1">
          <p15:clr>
            <a:srgbClr val="F26B43"/>
          </p15:clr>
        </p15:guide>
        <p15:guide id="2" orient="horz" pos="4224" userDrawn="1">
          <p15:clr>
            <a:srgbClr val="F26B43"/>
          </p15:clr>
        </p15:guide>
        <p15:guide id="3" orient="horz" pos="368" userDrawn="1">
          <p15:clr>
            <a:srgbClr val="F26B43"/>
          </p15:clr>
        </p15:guide>
        <p15:guide id="4" orient="horz" pos="96" userDrawn="1">
          <p15:clr>
            <a:srgbClr val="F26B43"/>
          </p15:clr>
        </p15:guide>
        <p15:guide id="5" pos="7355" userDrawn="1">
          <p15:clr>
            <a:srgbClr val="F26B43"/>
          </p15:clr>
        </p15:guide>
        <p15:guide id="6" pos="30" userDrawn="1">
          <p15:clr>
            <a:srgbClr val="F26B43"/>
          </p15:clr>
        </p15:guide>
        <p15:guide id="7" pos="6675" userDrawn="1">
          <p15:clr>
            <a:srgbClr val="F26B43"/>
          </p15:clr>
        </p15:guide>
        <p15:guide id="8" orient="horz" pos="1480" userDrawn="1">
          <p15:clr>
            <a:srgbClr val="F26B43"/>
          </p15:clr>
        </p15:guide>
        <p15:guide id="9" orient="horz" pos="1956" userDrawn="1">
          <p15:clr>
            <a:srgbClr val="F26B43"/>
          </p15:clr>
        </p15:guide>
        <p15:guide id="10" pos="3840" userDrawn="1">
          <p15:clr>
            <a:srgbClr val="F26B43"/>
          </p15:clr>
        </p15:guide>
        <p15:guide id="11" orient="horz" pos="4269" userDrawn="1">
          <p15:clr>
            <a:srgbClr val="F26B43"/>
          </p15:clr>
        </p15:guide>
        <p15:guide id="12"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bocharov@nami.ru" TargetMode="External"/><Relationship Id="rId2" Type="http://schemas.openxmlformats.org/officeDocument/2006/relationships/hyperlink" Target="mailto:ab@satrfond.r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iki.unece.org/display/trans/TYRE+GTR+SESSION+17" TargetMode="External"/><Relationship Id="rId2" Type="http://schemas.openxmlformats.org/officeDocument/2006/relationships/hyperlink" Target="mailto:info@etrto.org" TargetMode="External"/><Relationship Id="rId1" Type="http://schemas.openxmlformats.org/officeDocument/2006/relationships/slideLayout" Target="../slideLayouts/slideLayout5.xml"/><Relationship Id="rId4" Type="http://schemas.openxmlformats.org/officeDocument/2006/relationships/hyperlink" Target="https://wiki.unece.org/display/trans/TYRE+GTR+SESSION+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quarter" idx="13"/>
          </p:nvPr>
        </p:nvSpPr>
        <p:spPr>
          <a:xfrm>
            <a:off x="1530755" y="3674777"/>
            <a:ext cx="9144000" cy="750049"/>
          </a:xfrm>
        </p:spPr>
        <p:txBody>
          <a:bodyPr anchor="b"/>
          <a:lstStyle/>
          <a:p>
            <a:r>
              <a:rPr lang="en-US" dirty="0"/>
              <a:t>IWG TYREGTR 17</a:t>
            </a:r>
            <a:r>
              <a:rPr lang="en-US" baseline="30000" dirty="0"/>
              <a:t>th</a:t>
            </a:r>
            <a:r>
              <a:rPr lang="en-US" dirty="0"/>
              <a:t> Meeting*</a:t>
            </a:r>
          </a:p>
          <a:p>
            <a:r>
              <a:rPr lang="en-US" dirty="0"/>
              <a:t>Brussels, ETRTO Office, </a:t>
            </a:r>
            <a:br>
              <a:rPr lang="en-US" dirty="0"/>
            </a:br>
            <a:r>
              <a:rPr lang="en-US" dirty="0"/>
              <a:t>2-3 November 2017</a:t>
            </a:r>
          </a:p>
          <a:p>
            <a:r>
              <a:rPr lang="en-US" dirty="0">
                <a:solidFill>
                  <a:schemeClr val="bg2">
                    <a:lumMod val="50000"/>
                  </a:schemeClr>
                </a:solidFill>
              </a:rPr>
              <a:t>Report of the Chair </a:t>
            </a:r>
            <a:endParaRPr lang="ru-RU" dirty="0">
              <a:solidFill>
                <a:schemeClr val="bg2">
                  <a:lumMod val="50000"/>
                </a:schemeClr>
              </a:solidFill>
            </a:endParaRPr>
          </a:p>
        </p:txBody>
      </p:sp>
      <p:sp>
        <p:nvSpPr>
          <p:cNvPr id="5" name="TextBox 18"/>
          <p:cNvSpPr txBox="1">
            <a:spLocks noChangeArrowheads="1"/>
          </p:cNvSpPr>
          <p:nvPr/>
        </p:nvSpPr>
        <p:spPr bwMode="auto">
          <a:xfrm>
            <a:off x="9060893" y="240566"/>
            <a:ext cx="27894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7600" b="1">
                <a:solidFill>
                  <a:srgbClr val="FFD624"/>
                </a:solidFill>
                <a:latin typeface="Verdana" panose="020B0604030504040204" pitchFamily="34" charset="0"/>
              </a:defRPr>
            </a:lvl1pPr>
            <a:lvl2pPr marL="742950" indent="-285750" eaLnBrk="0" hangingPunct="0">
              <a:defRPr sz="7600" b="1">
                <a:solidFill>
                  <a:srgbClr val="FFD624"/>
                </a:solidFill>
                <a:latin typeface="Verdana" panose="020B0604030504040204" pitchFamily="34" charset="0"/>
              </a:defRPr>
            </a:lvl2pPr>
            <a:lvl3pPr marL="1143000" indent="-228600" eaLnBrk="0" hangingPunct="0">
              <a:defRPr sz="7600" b="1">
                <a:solidFill>
                  <a:srgbClr val="FFD624"/>
                </a:solidFill>
                <a:latin typeface="Verdana" panose="020B0604030504040204" pitchFamily="34" charset="0"/>
              </a:defRPr>
            </a:lvl3pPr>
            <a:lvl4pPr marL="1600200" indent="-228600" eaLnBrk="0" hangingPunct="0">
              <a:defRPr sz="7600" b="1">
                <a:solidFill>
                  <a:srgbClr val="FFD624"/>
                </a:solidFill>
                <a:latin typeface="Verdana" panose="020B0604030504040204" pitchFamily="34" charset="0"/>
              </a:defRPr>
            </a:lvl4pPr>
            <a:lvl5pPr marL="2057400" indent="-228600" eaLnBrk="0" hangingPunct="0">
              <a:defRPr sz="7600" b="1">
                <a:solidFill>
                  <a:srgbClr val="FFD624"/>
                </a:solidFill>
                <a:latin typeface="Verdana" panose="020B0604030504040204" pitchFamily="34" charset="0"/>
              </a:defRPr>
            </a:lvl5pPr>
            <a:lvl6pPr marL="2514600" indent="-228600" eaLnBrk="0" fontAlgn="base" hangingPunct="0">
              <a:spcBef>
                <a:spcPct val="0"/>
              </a:spcBef>
              <a:spcAft>
                <a:spcPct val="0"/>
              </a:spcAft>
              <a:defRPr sz="7600" b="1">
                <a:solidFill>
                  <a:srgbClr val="FFD624"/>
                </a:solidFill>
                <a:latin typeface="Verdana" panose="020B0604030504040204" pitchFamily="34" charset="0"/>
              </a:defRPr>
            </a:lvl6pPr>
            <a:lvl7pPr marL="2971800" indent="-228600" eaLnBrk="0" fontAlgn="base" hangingPunct="0">
              <a:spcBef>
                <a:spcPct val="0"/>
              </a:spcBef>
              <a:spcAft>
                <a:spcPct val="0"/>
              </a:spcAft>
              <a:defRPr sz="7600" b="1">
                <a:solidFill>
                  <a:srgbClr val="FFD624"/>
                </a:solidFill>
                <a:latin typeface="Verdana" panose="020B0604030504040204" pitchFamily="34" charset="0"/>
              </a:defRPr>
            </a:lvl7pPr>
            <a:lvl8pPr marL="3429000" indent="-228600" eaLnBrk="0" fontAlgn="base" hangingPunct="0">
              <a:spcBef>
                <a:spcPct val="0"/>
              </a:spcBef>
              <a:spcAft>
                <a:spcPct val="0"/>
              </a:spcAft>
              <a:defRPr sz="7600" b="1">
                <a:solidFill>
                  <a:srgbClr val="FFD624"/>
                </a:solidFill>
                <a:latin typeface="Verdana" panose="020B0604030504040204" pitchFamily="34" charset="0"/>
              </a:defRPr>
            </a:lvl8pPr>
            <a:lvl9pPr marL="3886200" indent="-228600" eaLnBrk="0" fontAlgn="base" hangingPunct="0">
              <a:spcBef>
                <a:spcPct val="0"/>
              </a:spcBef>
              <a:spcAft>
                <a:spcPct val="0"/>
              </a:spcAft>
              <a:defRPr sz="7600" b="1">
                <a:solidFill>
                  <a:srgbClr val="FFD624"/>
                </a:solidFill>
                <a:latin typeface="Verdana" panose="020B0604030504040204" pitchFamily="34" charset="0"/>
              </a:defRPr>
            </a:lvl9pPr>
          </a:lstStyle>
          <a:p>
            <a:pPr eaLnBrk="1" hangingPunct="1"/>
            <a:r>
              <a:rPr lang="fr-CH" altLang="ja-JP" sz="1200" b="0" u="sng" dirty="0">
                <a:solidFill>
                  <a:schemeClr val="bg2">
                    <a:lumMod val="10000"/>
                  </a:schemeClr>
                </a:solidFill>
              </a:rPr>
              <a:t>Informal document</a:t>
            </a:r>
            <a:r>
              <a:rPr lang="fr-CH" altLang="ja-JP" sz="1200" b="0" dirty="0">
                <a:solidFill>
                  <a:schemeClr val="bg2">
                    <a:lumMod val="10000"/>
                  </a:schemeClr>
                </a:solidFill>
              </a:rPr>
              <a:t> </a:t>
            </a:r>
            <a:r>
              <a:rPr lang="fr-CH" altLang="ja-JP" sz="1200" dirty="0">
                <a:solidFill>
                  <a:schemeClr val="bg2">
                    <a:lumMod val="10000"/>
                  </a:schemeClr>
                </a:solidFill>
              </a:rPr>
              <a:t>GRRF-8</a:t>
            </a:r>
            <a:r>
              <a:rPr lang="ru-RU" altLang="ja-JP" sz="1200" dirty="0">
                <a:solidFill>
                  <a:schemeClr val="bg2">
                    <a:lumMod val="10000"/>
                  </a:schemeClr>
                </a:solidFill>
              </a:rPr>
              <a:t>6</a:t>
            </a:r>
            <a:r>
              <a:rPr lang="fr-CH" altLang="ja-JP" sz="1200" dirty="0" smtClean="0">
                <a:solidFill>
                  <a:schemeClr val="bg2">
                    <a:lumMod val="10000"/>
                  </a:schemeClr>
                </a:solidFill>
              </a:rPr>
              <a:t>-21</a:t>
            </a:r>
            <a:endParaRPr lang="fr-CH" altLang="ja-JP" sz="1200" dirty="0">
              <a:solidFill>
                <a:schemeClr val="bg2">
                  <a:lumMod val="10000"/>
                </a:schemeClr>
              </a:solidFill>
            </a:endParaRPr>
          </a:p>
          <a:p>
            <a:pPr eaLnBrk="1" hangingPunct="1"/>
            <a:r>
              <a:rPr lang="fr-CH" altLang="ja-JP" sz="1200" b="0" dirty="0">
                <a:solidFill>
                  <a:schemeClr val="bg2">
                    <a:lumMod val="10000"/>
                  </a:schemeClr>
                </a:solidFill>
              </a:rPr>
              <a:t>8</a:t>
            </a:r>
            <a:r>
              <a:rPr lang="ru-RU" altLang="ja-JP" sz="1200" b="0" dirty="0">
                <a:solidFill>
                  <a:schemeClr val="bg2">
                    <a:lumMod val="10000"/>
                  </a:schemeClr>
                </a:solidFill>
              </a:rPr>
              <a:t>6</a:t>
            </a:r>
            <a:r>
              <a:rPr lang="fr-CH" altLang="ja-JP" sz="1200" b="0" baseline="30000" dirty="0">
                <a:solidFill>
                  <a:schemeClr val="bg2">
                    <a:lumMod val="10000"/>
                  </a:schemeClr>
                </a:solidFill>
              </a:rPr>
              <a:t>th</a:t>
            </a:r>
            <a:r>
              <a:rPr lang="fr-CH" altLang="ja-JP" sz="1200" b="0" dirty="0">
                <a:solidFill>
                  <a:schemeClr val="bg2">
                    <a:lumMod val="10000"/>
                  </a:schemeClr>
                </a:solidFill>
              </a:rPr>
              <a:t> GRRF, 1</a:t>
            </a:r>
            <a:r>
              <a:rPr lang="ru-RU" altLang="ja-JP" sz="1200" b="0" dirty="0">
                <a:solidFill>
                  <a:schemeClr val="bg2">
                    <a:lumMod val="10000"/>
                  </a:schemeClr>
                </a:solidFill>
              </a:rPr>
              <a:t>2</a:t>
            </a:r>
            <a:r>
              <a:rPr lang="fr-CH" altLang="ja-JP" sz="1200" b="0" dirty="0">
                <a:solidFill>
                  <a:schemeClr val="bg2">
                    <a:lumMod val="10000"/>
                  </a:schemeClr>
                </a:solidFill>
              </a:rPr>
              <a:t>-</a:t>
            </a:r>
            <a:r>
              <a:rPr lang="ru-RU" altLang="ja-JP" sz="1200" b="0" dirty="0">
                <a:solidFill>
                  <a:schemeClr val="bg2">
                    <a:lumMod val="10000"/>
                  </a:schemeClr>
                </a:solidFill>
              </a:rPr>
              <a:t>16</a:t>
            </a:r>
            <a:r>
              <a:rPr lang="fr-CH" altLang="ja-JP" sz="1200" b="0" dirty="0">
                <a:solidFill>
                  <a:schemeClr val="bg2">
                    <a:lumMod val="10000"/>
                  </a:schemeClr>
                </a:solidFill>
              </a:rPr>
              <a:t> </a:t>
            </a:r>
            <a:r>
              <a:rPr lang="en-US" altLang="ja-JP" sz="1200" b="0" dirty="0">
                <a:solidFill>
                  <a:schemeClr val="bg2">
                    <a:lumMod val="10000"/>
                  </a:schemeClr>
                </a:solidFill>
              </a:rPr>
              <a:t>February</a:t>
            </a:r>
            <a:r>
              <a:rPr lang="fr-CH" altLang="ja-JP" sz="1200" b="0" dirty="0">
                <a:solidFill>
                  <a:schemeClr val="bg2">
                    <a:lumMod val="10000"/>
                  </a:schemeClr>
                </a:solidFill>
              </a:rPr>
              <a:t> 2018</a:t>
            </a:r>
          </a:p>
          <a:p>
            <a:pPr eaLnBrk="1" hangingPunct="1"/>
            <a:r>
              <a:rPr lang="fr-CH" altLang="ja-JP" sz="1200" b="0" dirty="0">
                <a:solidFill>
                  <a:schemeClr val="bg2">
                    <a:lumMod val="10000"/>
                  </a:schemeClr>
                </a:solidFill>
              </a:rPr>
              <a:t>Agenda item 7(a)</a:t>
            </a:r>
            <a:endParaRPr lang="en-US" altLang="ja-JP" sz="1200" b="0" dirty="0">
              <a:solidFill>
                <a:schemeClr val="bg2">
                  <a:lumMod val="10000"/>
                </a:schemeClr>
              </a:solidFill>
            </a:endParaRPr>
          </a:p>
        </p:txBody>
      </p:sp>
      <p:sp>
        <p:nvSpPr>
          <p:cNvPr id="8" name="Текст 2"/>
          <p:cNvSpPr>
            <a:spLocks noGrp="1"/>
          </p:cNvSpPr>
          <p:nvPr>
            <p:ph type="body" sz="half" idx="2"/>
          </p:nvPr>
        </p:nvSpPr>
        <p:spPr>
          <a:xfrm>
            <a:off x="801988" y="5684392"/>
            <a:ext cx="10404987" cy="461228"/>
          </a:xfrm>
        </p:spPr>
        <p:txBody>
          <a:bodyPr/>
          <a:lstStyle/>
          <a:p>
            <a:pPr algn="l"/>
            <a:r>
              <a:rPr lang="en-US" sz="1800" dirty="0">
                <a:solidFill>
                  <a:schemeClr val="bg2">
                    <a:lumMod val="25000"/>
                  </a:schemeClr>
                </a:solidFill>
              </a:rPr>
              <a:t>* Meeting participants: Canada, China, India, Japan, Russian Federation, United States of America,     ETRTO, JATMA, USTMA</a:t>
            </a:r>
            <a:endParaRPr lang="ru-RU" sz="1800" dirty="0">
              <a:solidFill>
                <a:schemeClr val="bg2">
                  <a:lumMod val="25000"/>
                </a:schemeClr>
              </a:solidFill>
            </a:endParaRPr>
          </a:p>
        </p:txBody>
      </p:sp>
      <p:sp>
        <p:nvSpPr>
          <p:cNvPr id="2" name="TextBox 1"/>
          <p:cNvSpPr txBox="1"/>
          <p:nvPr/>
        </p:nvSpPr>
        <p:spPr>
          <a:xfrm>
            <a:off x="809058" y="201834"/>
            <a:ext cx="3889847" cy="276999"/>
          </a:xfrm>
          <a:prstGeom prst="rect">
            <a:avLst/>
          </a:prstGeom>
          <a:noFill/>
        </p:spPr>
        <p:txBody>
          <a:bodyPr wrap="none" rtlCol="0">
            <a:spAutoFit/>
          </a:bodyPr>
          <a:lstStyle/>
          <a:p>
            <a:r>
              <a:rPr lang="en-GB" sz="1200" dirty="0" smtClean="0">
                <a:solidFill>
                  <a:schemeClr val="bg2">
                    <a:lumMod val="10000"/>
                  </a:schemeClr>
                </a:solidFill>
                <a:latin typeface="Verdana" panose="020B0604030504040204" pitchFamily="34" charset="0"/>
              </a:rPr>
              <a:t>Submitted by the Chair of the IWG on Tyre GTR</a:t>
            </a:r>
            <a:endParaRPr lang="en-GB" sz="1200" dirty="0">
              <a:solidFill>
                <a:schemeClr val="bg2">
                  <a:lumMod val="10000"/>
                </a:schemeClr>
              </a:solidFill>
              <a:latin typeface="Verdana" panose="020B0604030504040204" pitchFamily="34" charset="0"/>
            </a:endParaRPr>
          </a:p>
        </p:txBody>
      </p:sp>
    </p:spTree>
    <p:extLst>
      <p:ext uri="{BB962C8B-B14F-4D97-AF65-F5344CB8AC3E}">
        <p14:creationId xmlns:p14="http://schemas.microsoft.com/office/powerpoint/2010/main" val="305421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Текст 21"/>
          <p:cNvSpPr>
            <a:spLocks noGrp="1"/>
          </p:cNvSpPr>
          <p:nvPr>
            <p:ph type="body" sz="half" idx="2"/>
          </p:nvPr>
        </p:nvSpPr>
        <p:spPr/>
        <p:txBody>
          <a:bodyPr/>
          <a:lstStyle/>
          <a:p>
            <a:pPr lvl="0"/>
            <a:r>
              <a:rPr lang="en-US" dirty="0"/>
              <a:t>IWG TYREGTR Chairman: Mr. Andrei </a:t>
            </a:r>
            <a:r>
              <a:rPr lang="en-US" dirty="0" err="1"/>
              <a:t>Bocharov</a:t>
            </a:r>
            <a:r>
              <a:rPr lang="en-US" dirty="0"/>
              <a:t>  (NAMI, Russian Federation), e-mail: </a:t>
            </a:r>
            <a:r>
              <a:rPr lang="en-US" dirty="0">
                <a:hlinkClick r:id="rId2"/>
              </a:rPr>
              <a:t>ab@satrfond.ru</a:t>
            </a:r>
            <a:r>
              <a:rPr lang="en-US" dirty="0"/>
              <a:t>, </a:t>
            </a:r>
            <a:r>
              <a:rPr lang="en-US" dirty="0">
                <a:hlinkClick r:id="rId3"/>
              </a:rPr>
              <a:t>a.bocharov@nami.ru</a:t>
            </a:r>
            <a:r>
              <a:rPr lang="en-US" dirty="0"/>
              <a:t>. </a:t>
            </a:r>
            <a:endParaRPr lang="ru-RU" dirty="0"/>
          </a:p>
        </p:txBody>
      </p:sp>
    </p:spTree>
    <p:extLst>
      <p:ext uri="{BB962C8B-B14F-4D97-AF65-F5344CB8AC3E}">
        <p14:creationId xmlns:p14="http://schemas.microsoft.com/office/powerpoint/2010/main" val="57763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Current status of the UN GTR No. 16</a:t>
            </a:r>
            <a:endParaRPr lang="ru-RU" sz="2400" dirty="0"/>
          </a:p>
        </p:txBody>
      </p:sp>
      <p:sp>
        <p:nvSpPr>
          <p:cNvPr id="6" name="Текст 5"/>
          <p:cNvSpPr>
            <a:spLocks noGrp="1"/>
          </p:cNvSpPr>
          <p:nvPr>
            <p:ph type="body" sz="quarter" idx="14"/>
          </p:nvPr>
        </p:nvSpPr>
        <p:spPr/>
        <p:txBody>
          <a:bodyPr/>
          <a:lstStyle/>
          <a:p>
            <a:r>
              <a:rPr lang="en-US" sz="1600" dirty="0"/>
              <a:t>Reference: UN GTR No. 16, Part 1, para. 23</a:t>
            </a:r>
            <a:endParaRPr lang="ru-RU" sz="16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2</a:t>
            </a:fld>
            <a:endParaRPr lang="en-US" dirty="0"/>
          </a:p>
        </p:txBody>
      </p:sp>
      <p:graphicFrame>
        <p:nvGraphicFramePr>
          <p:cNvPr id="13" name="Таблица 12"/>
          <p:cNvGraphicFramePr>
            <a:graphicFrameLocks noGrp="1"/>
          </p:cNvGraphicFramePr>
          <p:nvPr>
            <p:extLst>
              <p:ext uri="{D42A27DB-BD31-4B8C-83A1-F6EECF244321}">
                <p14:modId xmlns:p14="http://schemas.microsoft.com/office/powerpoint/2010/main" val="4076843061"/>
              </p:ext>
            </p:extLst>
          </p:nvPr>
        </p:nvGraphicFramePr>
        <p:xfrm>
          <a:off x="2232838" y="1880661"/>
          <a:ext cx="7123814" cy="4052769"/>
        </p:xfrm>
        <a:graphic>
          <a:graphicData uri="http://schemas.openxmlformats.org/drawingml/2006/table">
            <a:tbl>
              <a:tblPr firstRow="1" firstCol="1" lastRow="1" lastCol="1" bandRow="1" bandCol="1">
                <a:tableStyleId>{5940675A-B579-460E-94D1-54222C63F5DA}</a:tableStyleId>
              </a:tblPr>
              <a:tblGrid>
                <a:gridCol w="2849526">
                  <a:extLst>
                    <a:ext uri="{9D8B030D-6E8A-4147-A177-3AD203B41FA5}">
                      <a16:colId xmlns:a16="http://schemas.microsoft.com/office/drawing/2014/main" xmlns="" val="20000"/>
                    </a:ext>
                  </a:extLst>
                </a:gridCol>
                <a:gridCol w="2238636">
                  <a:extLst>
                    <a:ext uri="{9D8B030D-6E8A-4147-A177-3AD203B41FA5}">
                      <a16:colId xmlns:a16="http://schemas.microsoft.com/office/drawing/2014/main" xmlns="" val="20001"/>
                    </a:ext>
                  </a:extLst>
                </a:gridCol>
                <a:gridCol w="2035652">
                  <a:extLst>
                    <a:ext uri="{9D8B030D-6E8A-4147-A177-3AD203B41FA5}">
                      <a16:colId xmlns:a16="http://schemas.microsoft.com/office/drawing/2014/main" xmlns="" val="20002"/>
                    </a:ext>
                  </a:extLst>
                </a:gridCol>
              </a:tblGrid>
              <a:tr h="583389">
                <a:tc>
                  <a:txBody>
                    <a:bodyPr/>
                    <a:lstStyle/>
                    <a:p>
                      <a:pPr marL="71755" marR="71755">
                        <a:lnSpc>
                          <a:spcPct val="100000"/>
                        </a:lnSpc>
                        <a:spcBef>
                          <a:spcPts val="0"/>
                        </a:spcBef>
                        <a:spcAft>
                          <a:spcPts val="0"/>
                        </a:spcAft>
                      </a:pPr>
                      <a:r>
                        <a:rPr lang="fr-CH" sz="1600" b="1" i="1" dirty="0">
                          <a:solidFill>
                            <a:schemeClr val="bg2">
                              <a:lumMod val="25000"/>
                            </a:schemeClr>
                          </a:solidFill>
                          <a:effectLst/>
                        </a:rPr>
                        <a:t>Test name</a:t>
                      </a:r>
                      <a:endParaRPr lang="ru-RU" sz="1600" b="1" i="1"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en-US" sz="1600" b="1" i="1" dirty="0">
                          <a:solidFill>
                            <a:schemeClr val="bg2">
                              <a:lumMod val="25000"/>
                            </a:schemeClr>
                          </a:solidFill>
                          <a:effectLst/>
                        </a:rPr>
                        <a:t>Paragraphs related to Regulation No. 54</a:t>
                      </a:r>
                      <a:endParaRPr lang="ru-RU" sz="1600" b="1" i="1"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b="1" i="1" dirty="0">
                          <a:solidFill>
                            <a:schemeClr val="bg2">
                              <a:lumMod val="25000"/>
                            </a:schemeClr>
                          </a:solidFill>
                          <a:effectLst/>
                        </a:rPr>
                        <a:t>Paragraphs related to FMVSS 139</a:t>
                      </a:r>
                      <a:endParaRPr lang="ru-RU" sz="1600" b="1" i="1"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01"/>
                  </a:ext>
                </a:extLst>
              </a:tr>
              <a:tr h="331300">
                <a:tc>
                  <a:txBody>
                    <a:bodyPr/>
                    <a:lstStyle/>
                    <a:p>
                      <a:pPr marL="71755" marR="71755">
                        <a:lnSpc>
                          <a:spcPct val="100000"/>
                        </a:lnSpc>
                        <a:spcBef>
                          <a:spcPts val="0"/>
                        </a:spcBef>
                        <a:spcAft>
                          <a:spcPts val="0"/>
                        </a:spcAft>
                      </a:pPr>
                      <a:r>
                        <a:rPr lang="en-US" sz="1600" dirty="0">
                          <a:solidFill>
                            <a:schemeClr val="bg2">
                              <a:lumMod val="25000"/>
                            </a:schemeClr>
                          </a:solidFill>
                          <a:effectLst/>
                        </a:rPr>
                        <a:t>Marking and tread wear indicators</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3.2., 3.3. and 3.4.</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3.2., 3.3. and 3.4.</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02"/>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Physical dimensions</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3.21.</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3.20.</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03"/>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High speed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3.16. </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3.19.</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04"/>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Endurance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3.16.</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3.17.</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05"/>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Low pressure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3.18.</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06"/>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Wet grip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None</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None</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07"/>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Run flat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None</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08"/>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Strength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3.14.</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09"/>
                  </a:ext>
                </a:extLst>
              </a:tr>
              <a:tr h="331300">
                <a:tc>
                  <a:txBody>
                    <a:bodyPr/>
                    <a:lstStyle/>
                    <a:p>
                      <a:pPr marL="71755" marR="71755">
                        <a:lnSpc>
                          <a:spcPct val="100000"/>
                        </a:lnSpc>
                        <a:spcBef>
                          <a:spcPts val="0"/>
                        </a:spcBef>
                        <a:spcAft>
                          <a:spcPts val="0"/>
                        </a:spcAft>
                      </a:pPr>
                      <a:r>
                        <a:rPr lang="fr-CH" sz="1600">
                          <a:solidFill>
                            <a:schemeClr val="bg2">
                              <a:lumMod val="25000"/>
                            </a:schemeClr>
                          </a:solidFill>
                          <a:effectLst/>
                        </a:rPr>
                        <a:t>Bead unseating test</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a:solidFill>
                            <a:schemeClr val="bg2">
                              <a:lumMod val="25000"/>
                            </a:schemeClr>
                          </a:solidFill>
                          <a:effectLst/>
                        </a:rPr>
                        <a:t>3.15.</a:t>
                      </a:r>
                      <a:endParaRPr lang="ru-RU" sz="160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10"/>
                  </a:ext>
                </a:extLst>
              </a:tr>
              <a:tr h="331300">
                <a:tc>
                  <a:txBody>
                    <a:bodyPr/>
                    <a:lstStyle/>
                    <a:p>
                      <a:pPr marL="71755" marR="71755">
                        <a:lnSpc>
                          <a:spcPct val="100000"/>
                        </a:lnSpc>
                        <a:spcBef>
                          <a:spcPts val="0"/>
                        </a:spcBef>
                        <a:spcAft>
                          <a:spcPts val="0"/>
                        </a:spcAft>
                      </a:pPr>
                      <a:r>
                        <a:rPr lang="fr-CH" sz="1600" dirty="0">
                          <a:solidFill>
                            <a:schemeClr val="bg2">
                              <a:lumMod val="25000"/>
                            </a:schemeClr>
                          </a:solidFill>
                          <a:effectLst/>
                        </a:rPr>
                        <a:t>Rolling sound emissions</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3.8.</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pPr marL="71755" marR="71755" algn="ctr">
                        <a:lnSpc>
                          <a:spcPct val="100000"/>
                        </a:lnSpc>
                        <a:spcBef>
                          <a:spcPts val="0"/>
                        </a:spcBef>
                        <a:spcAft>
                          <a:spcPts val="0"/>
                        </a:spcAft>
                      </a:pPr>
                      <a:r>
                        <a:rPr lang="fr-CH" sz="1600" dirty="0">
                          <a:solidFill>
                            <a:schemeClr val="bg2">
                              <a:lumMod val="25000"/>
                            </a:schemeClr>
                          </a:solidFill>
                          <a:effectLst/>
                        </a:rPr>
                        <a:t>None</a:t>
                      </a:r>
                      <a:endParaRPr lang="ru-RU" sz="16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bg2">
                          <a:lumMod val="10000"/>
                        </a:schemeClr>
                      </a:solidFill>
                      <a:prstDash val="solid"/>
                      <a:round/>
                      <a:headEnd type="none" w="med" len="med"/>
                      <a:tailEnd type="none" w="med" len="med"/>
                    </a:lnL>
                    <a:lnR w="12700"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
        <p:nvSpPr>
          <p:cNvPr id="14" name="Прямоугольник 13"/>
          <p:cNvSpPr/>
          <p:nvPr/>
        </p:nvSpPr>
        <p:spPr>
          <a:xfrm>
            <a:off x="1759389" y="1011146"/>
            <a:ext cx="8232104" cy="400110"/>
          </a:xfrm>
          <a:prstGeom prst="rect">
            <a:avLst/>
          </a:prstGeom>
        </p:spPr>
        <p:txBody>
          <a:bodyPr wrap="square">
            <a:spAutoFit/>
          </a:bodyPr>
          <a:lstStyle/>
          <a:p>
            <a:r>
              <a:rPr lang="en-US" sz="2000" dirty="0">
                <a:solidFill>
                  <a:schemeClr val="bg2">
                    <a:lumMod val="25000"/>
                  </a:schemeClr>
                </a:solidFill>
                <a:latin typeface="+mj-lt"/>
                <a:ea typeface="Times New Roman" panose="02020603050405020304" pitchFamily="18" charset="0"/>
              </a:rPr>
              <a:t>The table describes the non-harmonized tests applicable to LT/C </a:t>
            </a:r>
            <a:r>
              <a:rPr lang="en-US" sz="2000" dirty="0" err="1">
                <a:solidFill>
                  <a:schemeClr val="bg2">
                    <a:lumMod val="25000"/>
                  </a:schemeClr>
                </a:solidFill>
                <a:latin typeface="+mj-lt"/>
                <a:ea typeface="Times New Roman" panose="02020603050405020304" pitchFamily="18" charset="0"/>
              </a:rPr>
              <a:t>tyres</a:t>
            </a:r>
            <a:endParaRPr lang="ru-RU" sz="2000" dirty="0">
              <a:solidFill>
                <a:schemeClr val="bg2">
                  <a:lumMod val="25000"/>
                </a:schemeClr>
              </a:solidFill>
              <a:latin typeface="+mj-lt"/>
            </a:endParaRPr>
          </a:p>
        </p:txBody>
      </p:sp>
    </p:spTree>
    <p:extLst>
      <p:ext uri="{BB962C8B-B14F-4D97-AF65-F5344CB8AC3E}">
        <p14:creationId xmlns:p14="http://schemas.microsoft.com/office/powerpoint/2010/main" val="1083214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Subject of Amendment No. 2 to UN GTR No. 16</a:t>
            </a:r>
            <a:endParaRPr lang="ru-RU" sz="2400" dirty="0"/>
          </a:p>
        </p:txBody>
      </p:sp>
      <p:sp>
        <p:nvSpPr>
          <p:cNvPr id="6" name="Текст 5"/>
          <p:cNvSpPr>
            <a:spLocks noGrp="1"/>
          </p:cNvSpPr>
          <p:nvPr>
            <p:ph type="body" sz="quarter" idx="14"/>
          </p:nvPr>
        </p:nvSpPr>
        <p:spPr/>
        <p:txBody>
          <a:bodyPr/>
          <a:lstStyle/>
          <a:p>
            <a:r>
              <a:rPr lang="en-US" sz="1600" dirty="0"/>
              <a:t>Reference: Authorization ECE/TRANS/WP.29/AC.3/48</a:t>
            </a:r>
            <a:endParaRPr lang="ru-RU" sz="16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3</a:t>
            </a:fld>
            <a:endParaRPr lang="en-US" dirty="0"/>
          </a:p>
        </p:txBody>
      </p:sp>
      <p:sp>
        <p:nvSpPr>
          <p:cNvPr id="12" name="Объект 7"/>
          <p:cNvSpPr>
            <a:spLocks noGrp="1"/>
          </p:cNvSpPr>
          <p:nvPr>
            <p:ph idx="16"/>
          </p:nvPr>
        </p:nvSpPr>
        <p:spPr>
          <a:xfrm>
            <a:off x="1439942" y="1137682"/>
            <a:ext cx="8534400" cy="4976039"/>
          </a:xfrm>
        </p:spPr>
        <p:txBody>
          <a:bodyPr>
            <a:normAutofit fontScale="70000" lnSpcReduction="20000"/>
          </a:bodyPr>
          <a:lstStyle/>
          <a:p>
            <a:pPr>
              <a:lnSpc>
                <a:spcPct val="100000"/>
              </a:lnSpc>
            </a:pPr>
            <a:r>
              <a:rPr lang="en-US" dirty="0"/>
              <a:t>Amendment of the GTR text:</a:t>
            </a:r>
          </a:p>
          <a:p>
            <a:pPr lvl="1">
              <a:lnSpc>
                <a:spcPct val="100000"/>
              </a:lnSpc>
            </a:pPr>
            <a:r>
              <a:rPr lang="en-US" dirty="0"/>
              <a:t>Addition of new definitions (Section 2)</a:t>
            </a:r>
          </a:p>
          <a:p>
            <a:pPr lvl="1">
              <a:lnSpc>
                <a:spcPct val="100000"/>
              </a:lnSpc>
            </a:pPr>
            <a:r>
              <a:rPr lang="en-US" dirty="0"/>
              <a:t>Harmonization of the Load Range concept in relationship to Inflation Pressure </a:t>
            </a:r>
            <a:br>
              <a:rPr lang="en-US" dirty="0"/>
            </a:br>
            <a:r>
              <a:rPr lang="en-US" dirty="0"/>
              <a:t>(Section 2)</a:t>
            </a:r>
          </a:p>
          <a:p>
            <a:pPr lvl="1">
              <a:lnSpc>
                <a:spcPct val="100000"/>
              </a:lnSpc>
            </a:pPr>
            <a:r>
              <a:rPr lang="en-US" dirty="0"/>
              <a:t>Alignment of the provisions with the most recent developments in UN Regulations </a:t>
            </a:r>
            <a:br>
              <a:rPr lang="en-US" dirty="0"/>
            </a:br>
            <a:r>
              <a:rPr lang="en-US" dirty="0"/>
              <a:t>Nos. 30 and 54 (Sections 3.3 and 3.5, Annexes 3 and 6 )</a:t>
            </a:r>
          </a:p>
          <a:p>
            <a:pPr lvl="1">
              <a:lnSpc>
                <a:spcPct val="100000"/>
              </a:lnSpc>
            </a:pPr>
            <a:r>
              <a:rPr lang="en-US" dirty="0"/>
              <a:t>Harmonization of FMVSS 139 requirements relative to UNECE PSI index </a:t>
            </a:r>
            <a:br>
              <a:rPr lang="en-US" dirty="0"/>
            </a:br>
            <a:r>
              <a:rPr lang="en-US" dirty="0"/>
              <a:t>(Sections 3.14 and 3.15)</a:t>
            </a:r>
          </a:p>
          <a:p>
            <a:pPr lvl="1">
              <a:lnSpc>
                <a:spcPct val="100000"/>
              </a:lnSpc>
            </a:pPr>
            <a:r>
              <a:rPr lang="en-US" dirty="0"/>
              <a:t>Addition of new harmonized provisions for physical dimensions of LT/C </a:t>
            </a:r>
            <a:r>
              <a:rPr lang="en-US" dirty="0" err="1"/>
              <a:t>tyres</a:t>
            </a:r>
            <a:r>
              <a:rPr lang="en-US" dirty="0"/>
              <a:t> </a:t>
            </a:r>
            <a:br>
              <a:rPr lang="en-US" dirty="0"/>
            </a:br>
            <a:r>
              <a:rPr lang="en-US" dirty="0"/>
              <a:t>(new Section 3.20; old Sections 3.20 &amp; 3.21 to be deleted)</a:t>
            </a:r>
          </a:p>
          <a:p>
            <a:pPr lvl="1">
              <a:lnSpc>
                <a:spcPct val="100000"/>
              </a:lnSpc>
            </a:pPr>
            <a:r>
              <a:rPr lang="en-US" dirty="0"/>
              <a:t>Addition of new harmonized provisions for high speed test for LT/C </a:t>
            </a:r>
            <a:r>
              <a:rPr lang="en-US" dirty="0" err="1"/>
              <a:t>tyres</a:t>
            </a:r>
            <a:r>
              <a:rPr lang="en-US" dirty="0"/>
              <a:t> </a:t>
            </a:r>
            <a:br>
              <a:rPr lang="en-US" dirty="0"/>
            </a:br>
            <a:r>
              <a:rPr lang="en-US" dirty="0"/>
              <a:t>(new Section 3.19, old Section 3.16 to be modified with endurance test only, </a:t>
            </a:r>
            <a:br>
              <a:rPr lang="en-US" dirty="0"/>
            </a:br>
            <a:r>
              <a:rPr lang="en-US" dirty="0"/>
              <a:t>old Section 3.19 to be deleted)</a:t>
            </a:r>
          </a:p>
          <a:p>
            <a:pPr>
              <a:lnSpc>
                <a:spcPct val="100000"/>
              </a:lnSpc>
            </a:pPr>
            <a:r>
              <a:rPr lang="en-US" dirty="0"/>
              <a:t>Other topics to be discussed:</a:t>
            </a:r>
          </a:p>
          <a:p>
            <a:pPr lvl="1">
              <a:lnSpc>
                <a:spcPct val="100000"/>
              </a:lnSpc>
            </a:pPr>
            <a:r>
              <a:rPr lang="en-US" dirty="0"/>
              <a:t>Consideration of feasibility of harmonization of endurance test for LT/C </a:t>
            </a:r>
            <a:r>
              <a:rPr lang="en-US" dirty="0" err="1"/>
              <a:t>tyres</a:t>
            </a:r>
            <a:r>
              <a:rPr lang="en-US" dirty="0"/>
              <a:t> </a:t>
            </a:r>
            <a:br>
              <a:rPr lang="en-US" dirty="0"/>
            </a:br>
            <a:r>
              <a:rPr lang="en-US" dirty="0"/>
              <a:t>(Sections 3.16 and 3.17)</a:t>
            </a:r>
          </a:p>
          <a:p>
            <a:pPr lvl="1">
              <a:lnSpc>
                <a:spcPct val="100000"/>
              </a:lnSpc>
            </a:pPr>
            <a:r>
              <a:rPr lang="en-US" dirty="0"/>
              <a:t>Consideration of feasibility of development of provisions for global </a:t>
            </a:r>
            <a:r>
              <a:rPr lang="en-US" dirty="0" err="1"/>
              <a:t>tyre</a:t>
            </a:r>
            <a:r>
              <a:rPr lang="en-US" dirty="0"/>
              <a:t> marking</a:t>
            </a:r>
            <a:endParaRPr lang="ru-RU" dirty="0"/>
          </a:p>
        </p:txBody>
      </p:sp>
    </p:spTree>
    <p:extLst>
      <p:ext uri="{BB962C8B-B14F-4D97-AF65-F5344CB8AC3E}">
        <p14:creationId xmlns:p14="http://schemas.microsoft.com/office/powerpoint/2010/main" val="326912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400206"/>
            <a:ext cx="11842355" cy="314024"/>
          </a:xfrm>
        </p:spPr>
        <p:txBody>
          <a:bodyPr/>
          <a:lstStyle/>
          <a:p>
            <a:pPr marL="457200" indent="-457200">
              <a:buFont typeface="+mj-lt"/>
              <a:buAutoNum type="arabicPeriod"/>
            </a:pPr>
            <a:r>
              <a:rPr lang="en-US" sz="2400" dirty="0"/>
              <a:t>Eliminating incompatibilities identified when working on harmonization </a:t>
            </a:r>
            <a:br>
              <a:rPr lang="en-US" sz="2400" dirty="0"/>
            </a:br>
            <a:r>
              <a:rPr lang="en-US" sz="2400" dirty="0"/>
              <a:t>of Physical Dimensions Test </a:t>
            </a:r>
            <a:endParaRPr lang="ru-RU" sz="2400" dirty="0"/>
          </a:p>
        </p:txBody>
      </p:sp>
      <p:sp>
        <p:nvSpPr>
          <p:cNvPr id="8" name="Объект 7"/>
          <p:cNvSpPr>
            <a:spLocks noGrp="1"/>
          </p:cNvSpPr>
          <p:nvPr>
            <p:ph idx="16"/>
          </p:nvPr>
        </p:nvSpPr>
        <p:spPr>
          <a:xfrm>
            <a:off x="1479362" y="2018316"/>
            <a:ext cx="8534400" cy="4300547"/>
          </a:xfrm>
        </p:spPr>
        <p:txBody>
          <a:bodyPr>
            <a:normAutofit fontScale="62500" lnSpcReduction="20000"/>
          </a:bodyPr>
          <a:lstStyle/>
          <a:p>
            <a:r>
              <a:rPr lang="en-US" b="1" dirty="0"/>
              <a:t>Actions (to be) taken:</a:t>
            </a:r>
          </a:p>
          <a:p>
            <a:pPr lvl="1"/>
            <a:r>
              <a:rPr lang="fr-CH" dirty="0"/>
              <a:t>Industry will </a:t>
            </a:r>
            <a:r>
              <a:rPr lang="en-US" dirty="0"/>
              <a:t>further work out a proposal regarding Reference Test Inflation Pressure in relation to the sidewall marking in section 3.3.5 and 3.3.11. </a:t>
            </a:r>
          </a:p>
          <a:p>
            <a:pPr lvl="1"/>
            <a:r>
              <a:rPr lang="fr-CH" dirty="0"/>
              <a:t>Industry will confirm all LT/C size specific markings (LT, CP,…) in the GTR marking section are properly addressed by the technical prescriptions of the GTR.</a:t>
            </a:r>
            <a:endParaRPr lang="en-US" dirty="0"/>
          </a:p>
          <a:p>
            <a:pPr lvl="1"/>
            <a:r>
              <a:rPr lang="en-GB" dirty="0"/>
              <a:t>Industry will prepare by next meeting the assessment of what markings (other prescriptions also to be considered) should be optional (at the discretion of the manufacturer) based on existing national regulations.</a:t>
            </a:r>
          </a:p>
          <a:p>
            <a:pPr lvl="1"/>
            <a:r>
              <a:rPr lang="fr-CH" dirty="0"/>
              <a:t>Industry will assess the proposal made by China in paragraph 3.3.16, if these specific markings should be put in a summary table of content (checklist)</a:t>
            </a:r>
          </a:p>
          <a:p>
            <a:pPr lvl="1"/>
            <a:r>
              <a:rPr lang="en-GB" dirty="0"/>
              <a:t>Industry will amend the GTR text by next IWG meeting by introducing the proposal as per TYREGTR-17-09 with regard to use of a measuring rim and prepare technical rationale for that. </a:t>
            </a:r>
          </a:p>
          <a:p>
            <a:pPr lvl="1"/>
            <a:r>
              <a:rPr lang="fr-CH" dirty="0"/>
              <a:t>Industry will check the feasibility and the most appropriate approach for defining the rim width in all GTR tests: refer to industry standards or to copy ISO in Annex 9. </a:t>
            </a:r>
            <a:endParaRPr lang="en-GB" dirty="0"/>
          </a:p>
          <a:p>
            <a:pPr lvl="1"/>
            <a:r>
              <a:rPr lang="fr-CH" dirty="0"/>
              <a:t>Industry will rework the definition ‘Nominal section width’ as in paragraph 2.43.</a:t>
            </a:r>
          </a:p>
          <a:p>
            <a:pPr marL="457200" lvl="1" indent="0">
              <a:buNone/>
            </a:pPr>
            <a:r>
              <a:rPr lang="fr-CH" dirty="0"/>
              <a:t>Plus:</a:t>
            </a:r>
          </a:p>
          <a:p>
            <a:pPr lvl="1"/>
            <a:r>
              <a:rPr lang="fr-CH" dirty="0"/>
              <a:t>Industry will work out the text of paragraph 3.20 </a:t>
            </a:r>
            <a:r>
              <a:rPr lang="en-GB" dirty="0"/>
              <a:t> </a:t>
            </a:r>
          </a:p>
          <a:p>
            <a:pPr lvl="1"/>
            <a:endParaRPr lang="ru-RU" dirty="0"/>
          </a:p>
        </p:txBody>
      </p:sp>
      <p:sp>
        <p:nvSpPr>
          <p:cNvPr id="3" name="Текст 2"/>
          <p:cNvSpPr>
            <a:spLocks noGrp="1"/>
          </p:cNvSpPr>
          <p:nvPr>
            <p:ph type="body" sz="half" idx="2"/>
          </p:nvPr>
        </p:nvSpPr>
        <p:spPr>
          <a:xfrm>
            <a:off x="1439941" y="990147"/>
            <a:ext cx="8788579" cy="521237"/>
          </a:xfrm>
        </p:spPr>
        <p:txBody>
          <a:bodyPr>
            <a:noAutofit/>
          </a:bodyPr>
          <a:lstStyle/>
          <a:p>
            <a:r>
              <a:rPr lang="en-GB" sz="1800" dirty="0"/>
              <a:t>During discussions on the proposed amendments, the tyre industry identified incompatibilities in some cases regarding the UN Regulations and U.S. FMVSS standards, which have to be addressed in the harmonized GTR text.</a:t>
            </a:r>
            <a:endParaRPr lang="en-US" sz="18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4</a:t>
            </a:fld>
            <a:endParaRPr lang="en-US" dirty="0"/>
          </a:p>
        </p:txBody>
      </p:sp>
      <p:sp>
        <p:nvSpPr>
          <p:cNvPr id="10" name="Текст 5"/>
          <p:cNvSpPr>
            <a:spLocks noGrp="1"/>
          </p:cNvSpPr>
          <p:nvPr>
            <p:ph type="body" sz="quarter" idx="14"/>
          </p:nvPr>
        </p:nvSpPr>
        <p:spPr>
          <a:xfrm>
            <a:off x="546132" y="636946"/>
            <a:ext cx="9144000" cy="240014"/>
          </a:xfrm>
        </p:spPr>
        <p:txBody>
          <a:bodyPr/>
          <a:lstStyle/>
          <a:p>
            <a:r>
              <a:rPr lang="en-US" sz="1600" dirty="0"/>
              <a:t>Reference: </a:t>
            </a:r>
            <a:r>
              <a:rPr lang="en-GB" sz="1600" dirty="0"/>
              <a:t>TYREGTR-17-13, -06, -07, -08, -09, -15</a:t>
            </a:r>
            <a:endParaRPr lang="ru-RU" sz="1600" dirty="0"/>
          </a:p>
        </p:txBody>
      </p:sp>
      <p:sp>
        <p:nvSpPr>
          <p:cNvPr id="2" name="Прямоугольник 1">
            <a:extLst>
              <a:ext uri="{FF2B5EF4-FFF2-40B4-BE49-F238E27FC236}">
                <a16:creationId xmlns:a16="http://schemas.microsoft.com/office/drawing/2014/main" xmlns="" id="{F06B6858-0E74-4374-99AA-2FC27CC74D63}"/>
              </a:ext>
            </a:extLst>
          </p:cNvPr>
          <p:cNvSpPr/>
          <p:nvPr/>
        </p:nvSpPr>
        <p:spPr>
          <a:xfrm>
            <a:off x="1721004" y="6132555"/>
            <a:ext cx="8170127" cy="590931"/>
          </a:xfrm>
          <a:prstGeom prst="rect">
            <a:avLst/>
          </a:prstGeom>
        </p:spPr>
        <p:txBody>
          <a:bodyPr wrap="square">
            <a:spAutoFit/>
          </a:bodyPr>
          <a:lstStyle/>
          <a:p>
            <a:pPr>
              <a:lnSpc>
                <a:spcPct val="90000"/>
              </a:lnSpc>
            </a:pPr>
            <a:r>
              <a:rPr lang="en-GB" dirty="0">
                <a:solidFill>
                  <a:schemeClr val="accent3">
                    <a:lumMod val="10000"/>
                  </a:schemeClr>
                </a:solidFill>
                <a:latin typeface="Myriad Pro" panose="020B0503030403020204" pitchFamily="34" charset="0"/>
              </a:rPr>
              <a:t>TYREGTR-17-15 is the draft GTR text with the IWG comments after the IWG 17th session.</a:t>
            </a:r>
            <a:endParaRPr lang="ru-RU" dirty="0">
              <a:solidFill>
                <a:schemeClr val="accent3">
                  <a:lumMod val="10000"/>
                </a:schemeClr>
              </a:solidFill>
            </a:endParaRPr>
          </a:p>
        </p:txBody>
      </p:sp>
    </p:spTree>
    <p:extLst>
      <p:ext uri="{BB962C8B-B14F-4D97-AF65-F5344CB8AC3E}">
        <p14:creationId xmlns:p14="http://schemas.microsoft.com/office/powerpoint/2010/main" val="222873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60811"/>
            <a:ext cx="11296463" cy="314024"/>
          </a:xfrm>
        </p:spPr>
        <p:txBody>
          <a:bodyPr/>
          <a:lstStyle/>
          <a:p>
            <a:r>
              <a:rPr lang="en-US" sz="2400" dirty="0"/>
              <a:t>2. Harmonization of provisions for High Speed Test for LT/C </a:t>
            </a:r>
            <a:r>
              <a:rPr lang="en-US" sz="2400" dirty="0" err="1"/>
              <a:t>tyres</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5</a:t>
            </a:fld>
            <a:endParaRPr lang="en-US" dirty="0"/>
          </a:p>
        </p:txBody>
      </p:sp>
      <p:sp>
        <p:nvSpPr>
          <p:cNvPr id="10" name="Текст 5"/>
          <p:cNvSpPr>
            <a:spLocks noGrp="1"/>
          </p:cNvSpPr>
          <p:nvPr>
            <p:ph type="body" sz="quarter" idx="14"/>
          </p:nvPr>
        </p:nvSpPr>
        <p:spPr>
          <a:xfrm>
            <a:off x="55478" y="413921"/>
            <a:ext cx="9144000" cy="240014"/>
          </a:xfrm>
        </p:spPr>
        <p:txBody>
          <a:bodyPr/>
          <a:lstStyle/>
          <a:p>
            <a:r>
              <a:rPr lang="en-US" sz="1600" dirty="0"/>
              <a:t>Reference: </a:t>
            </a:r>
            <a:r>
              <a:rPr lang="en-GB" sz="1600" dirty="0"/>
              <a:t>TYREGTR-17-11</a:t>
            </a:r>
            <a:endParaRPr lang="ru-RU" sz="1600" dirty="0"/>
          </a:p>
        </p:txBody>
      </p:sp>
      <p:sp>
        <p:nvSpPr>
          <p:cNvPr id="21" name="Прямоугольник 20"/>
          <p:cNvSpPr/>
          <p:nvPr/>
        </p:nvSpPr>
        <p:spPr>
          <a:xfrm>
            <a:off x="1144304" y="876509"/>
            <a:ext cx="8802759" cy="840230"/>
          </a:xfrm>
          <a:prstGeom prst="rect">
            <a:avLst/>
          </a:prstGeom>
        </p:spPr>
        <p:txBody>
          <a:bodyPr wrap="square">
            <a:spAutoFit/>
          </a:bodyPr>
          <a:lstStyle/>
          <a:p>
            <a:pPr>
              <a:lnSpc>
                <a:spcPct val="90000"/>
              </a:lnSpc>
            </a:pPr>
            <a:r>
              <a:rPr lang="en-GB" dirty="0">
                <a:solidFill>
                  <a:schemeClr val="bg2">
                    <a:lumMod val="10000"/>
                  </a:schemeClr>
                </a:solidFill>
              </a:rPr>
              <a:t>Industry presented the High Speed test program proposal.</a:t>
            </a:r>
          </a:p>
          <a:p>
            <a:pPr>
              <a:lnSpc>
                <a:spcPct val="90000"/>
              </a:lnSpc>
            </a:pPr>
            <a:endParaRPr lang="en-GB" dirty="0">
              <a:solidFill>
                <a:schemeClr val="bg2">
                  <a:lumMod val="10000"/>
                </a:schemeClr>
              </a:solidFill>
            </a:endParaRPr>
          </a:p>
          <a:p>
            <a:pPr>
              <a:lnSpc>
                <a:spcPct val="90000"/>
              </a:lnSpc>
            </a:pPr>
            <a:r>
              <a:rPr lang="en-GB" dirty="0">
                <a:solidFill>
                  <a:schemeClr val="bg2">
                    <a:lumMod val="10000"/>
                  </a:schemeClr>
                </a:solidFill>
              </a:rPr>
              <a:t>IWG endorsed the Industry High speed test program.</a:t>
            </a:r>
            <a:endParaRPr lang="en-US" dirty="0">
              <a:solidFill>
                <a:schemeClr val="bg2">
                  <a:lumMod val="10000"/>
                </a:schemeClr>
              </a:solidFill>
              <a:latin typeface="Myriad Pro" panose="020B0503030403020204" pitchFamily="34" charset="0"/>
            </a:endParaRPr>
          </a:p>
        </p:txBody>
      </p:sp>
      <p:sp>
        <p:nvSpPr>
          <p:cNvPr id="22" name="Rectangle 1">
            <a:extLst>
              <a:ext uri="{FF2B5EF4-FFF2-40B4-BE49-F238E27FC236}">
                <a16:creationId xmlns:a16="http://schemas.microsoft.com/office/drawing/2014/main" xmlns="" id="{B40C5CB2-5898-4CBF-B562-811C651B92C6}"/>
              </a:ext>
            </a:extLst>
          </p:cNvPr>
          <p:cNvSpPr/>
          <p:nvPr/>
        </p:nvSpPr>
        <p:spPr>
          <a:xfrm>
            <a:off x="1144304" y="1437170"/>
            <a:ext cx="10136777" cy="5232202"/>
          </a:xfrm>
          <a:prstGeom prst="rect">
            <a:avLst/>
          </a:prstGeom>
        </p:spPr>
        <p:txBody>
          <a:bodyPr wrap="square">
            <a:spAutoFit/>
          </a:bodyPr>
          <a:lstStyle/>
          <a:p>
            <a:r>
              <a:rPr lang="en-US" sz="3200" dirty="0">
                <a:solidFill>
                  <a:schemeClr val="bg2">
                    <a:lumMod val="10000"/>
                  </a:schemeClr>
                </a:solidFill>
                <a:latin typeface="ArialMT"/>
              </a:rPr>
              <a:t/>
            </a:r>
            <a:br>
              <a:rPr lang="en-US" sz="3200" dirty="0">
                <a:solidFill>
                  <a:schemeClr val="bg2">
                    <a:lumMod val="10000"/>
                  </a:schemeClr>
                </a:solidFill>
                <a:latin typeface="ArialMT"/>
              </a:rPr>
            </a:br>
            <a:r>
              <a:rPr lang="en-US" sz="1400" dirty="0">
                <a:solidFill>
                  <a:schemeClr val="bg2">
                    <a:lumMod val="10000"/>
                  </a:schemeClr>
                </a:solidFill>
                <a:latin typeface="ArialMT"/>
              </a:rPr>
              <a:t> </a:t>
            </a:r>
            <a:endParaRPr lang="en-US" sz="1600" dirty="0">
              <a:solidFill>
                <a:schemeClr val="bg2">
                  <a:lumMod val="10000"/>
                </a:schemeClr>
              </a:solidFill>
              <a:latin typeface="ArialMT"/>
            </a:endParaRPr>
          </a:p>
          <a:p>
            <a:pPr marL="285750" indent="-285750">
              <a:buFont typeface="Arial" panose="020B0604020202020204" pitchFamily="34" charset="0"/>
              <a:buChar char="•"/>
            </a:pPr>
            <a:r>
              <a:rPr lang="en-US" u="sng" dirty="0">
                <a:solidFill>
                  <a:schemeClr val="bg2">
                    <a:lumMod val="10000"/>
                  </a:schemeClr>
                </a:solidFill>
              </a:rPr>
              <a:t>Program 1: </a:t>
            </a:r>
            <a:r>
              <a:rPr lang="en-US" dirty="0">
                <a:solidFill>
                  <a:schemeClr val="bg2">
                    <a:lumMod val="10000"/>
                  </a:schemeClr>
                </a:solidFill>
              </a:rPr>
              <a:t>Assess </a:t>
            </a:r>
            <a:r>
              <a:rPr lang="en-US" u="sng" dirty="0">
                <a:solidFill>
                  <a:schemeClr val="bg2">
                    <a:lumMod val="10000"/>
                  </a:schemeClr>
                </a:solidFill>
              </a:rPr>
              <a:t>current</a:t>
            </a:r>
            <a:r>
              <a:rPr lang="en-US" dirty="0">
                <a:solidFill>
                  <a:schemeClr val="bg2">
                    <a:lumMod val="10000"/>
                  </a:schemeClr>
                </a:solidFill>
              </a:rPr>
              <a:t> R54 test at 25</a:t>
            </a:r>
            <a:r>
              <a:rPr lang="en-US" baseline="30000" dirty="0">
                <a:solidFill>
                  <a:schemeClr val="bg2">
                    <a:lumMod val="10000"/>
                  </a:schemeClr>
                </a:solidFill>
              </a:rPr>
              <a:t>O</a:t>
            </a:r>
            <a:r>
              <a:rPr lang="en-US" dirty="0">
                <a:solidFill>
                  <a:schemeClr val="bg2">
                    <a:lumMod val="10000"/>
                  </a:schemeClr>
                </a:solidFill>
              </a:rPr>
              <a:t>C vs FMVSS 139 test at 38 </a:t>
            </a:r>
            <a:r>
              <a:rPr lang="en-US" baseline="30000" dirty="0">
                <a:solidFill>
                  <a:schemeClr val="bg2">
                    <a:lumMod val="10000"/>
                  </a:schemeClr>
                </a:solidFill>
              </a:rPr>
              <a:t>O</a:t>
            </a:r>
            <a:r>
              <a:rPr lang="en-US" dirty="0">
                <a:solidFill>
                  <a:schemeClr val="bg2">
                    <a:lumMod val="10000"/>
                  </a:schemeClr>
                </a:solidFill>
              </a:rPr>
              <a:t>C with SAL* (+5kmph/10’) applying from current limit:</a:t>
            </a:r>
          </a:p>
          <a:p>
            <a:pPr marL="1657350" lvl="3" indent="-285750">
              <a:buFont typeface="Arial" panose="020B0604020202020204" pitchFamily="34" charset="0"/>
              <a:buChar char="•"/>
            </a:pPr>
            <a:r>
              <a:rPr lang="en-US" dirty="0">
                <a:solidFill>
                  <a:schemeClr val="bg2">
                    <a:lumMod val="10000"/>
                  </a:schemeClr>
                </a:solidFill>
              </a:rPr>
              <a:t>30’ at Speed corresponding to speed category symbol for R54 Load/Speed test</a:t>
            </a:r>
          </a:p>
          <a:p>
            <a:pPr marL="1657350" lvl="3" indent="-285750">
              <a:buFont typeface="Arial" panose="020B0604020202020204" pitchFamily="34" charset="0"/>
              <a:buChar char="•"/>
            </a:pPr>
            <a:r>
              <a:rPr lang="en-US" dirty="0">
                <a:solidFill>
                  <a:schemeClr val="bg2">
                    <a:lumMod val="10000"/>
                  </a:schemeClr>
                </a:solidFill>
              </a:rPr>
              <a:t>30’ at 160 </a:t>
            </a:r>
            <a:r>
              <a:rPr lang="en-US" dirty="0" err="1">
                <a:solidFill>
                  <a:schemeClr val="bg2">
                    <a:lumMod val="10000"/>
                  </a:schemeClr>
                </a:solidFill>
              </a:rPr>
              <a:t>kmph</a:t>
            </a:r>
            <a:r>
              <a:rPr lang="en-US" dirty="0">
                <a:solidFill>
                  <a:schemeClr val="bg2">
                    <a:lumMod val="10000"/>
                  </a:schemeClr>
                </a:solidFill>
              </a:rPr>
              <a:t> for FMVSS 139 High Speed test</a:t>
            </a:r>
          </a:p>
          <a:p>
            <a:pPr marL="742950" lvl="1" indent="-285750"/>
            <a:endParaRPr lang="en-US" dirty="0">
              <a:solidFill>
                <a:schemeClr val="bg2">
                  <a:lumMod val="10000"/>
                </a:schemeClr>
              </a:solidFill>
            </a:endParaRPr>
          </a:p>
          <a:p>
            <a:pPr marL="285750" indent="-285750">
              <a:buFont typeface="Arial" panose="020B0604020202020204" pitchFamily="34" charset="0"/>
              <a:buChar char="•"/>
            </a:pPr>
            <a:r>
              <a:rPr lang="en-US" u="sng" dirty="0">
                <a:solidFill>
                  <a:schemeClr val="bg2">
                    <a:lumMod val="10000"/>
                  </a:schemeClr>
                </a:solidFill>
              </a:rPr>
              <a:t>Program 2: </a:t>
            </a:r>
            <a:r>
              <a:rPr lang="en-US" dirty="0">
                <a:solidFill>
                  <a:schemeClr val="bg2">
                    <a:lumMod val="10000"/>
                  </a:schemeClr>
                </a:solidFill>
              </a:rPr>
              <a:t>Same as Program 1, but R54 made more severe by increasing test temperature to 38C</a:t>
            </a:r>
            <a:br>
              <a:rPr lang="en-US" dirty="0">
                <a:solidFill>
                  <a:schemeClr val="bg2">
                    <a:lumMod val="10000"/>
                  </a:schemeClr>
                </a:solidFill>
              </a:rPr>
            </a:br>
            <a:endParaRPr lang="en-US" dirty="0">
              <a:solidFill>
                <a:schemeClr val="bg2">
                  <a:lumMod val="10000"/>
                </a:schemeClr>
              </a:solidFill>
            </a:endParaRPr>
          </a:p>
          <a:p>
            <a:pPr marL="285750" indent="-285750">
              <a:buFont typeface="Arial" panose="020B0604020202020204" pitchFamily="34" charset="0"/>
              <a:buChar char="•"/>
            </a:pPr>
            <a:r>
              <a:rPr lang="en-US" u="sng" dirty="0">
                <a:solidFill>
                  <a:schemeClr val="bg2">
                    <a:lumMod val="10000"/>
                  </a:schemeClr>
                </a:solidFill>
              </a:rPr>
              <a:t>Program 3: </a:t>
            </a:r>
            <a:r>
              <a:rPr lang="en-US" dirty="0">
                <a:solidFill>
                  <a:schemeClr val="bg2">
                    <a:lumMod val="10000"/>
                  </a:schemeClr>
                </a:solidFill>
              </a:rPr>
              <a:t>R54 test made more severe by increasing test temperature to 38 </a:t>
            </a:r>
            <a:r>
              <a:rPr lang="en-US" baseline="30000" dirty="0">
                <a:solidFill>
                  <a:schemeClr val="bg2">
                    <a:lumMod val="10000"/>
                  </a:schemeClr>
                </a:solidFill>
              </a:rPr>
              <a:t>O</a:t>
            </a:r>
            <a:r>
              <a:rPr lang="en-US" dirty="0">
                <a:solidFill>
                  <a:schemeClr val="bg2">
                    <a:lumMod val="10000"/>
                  </a:schemeClr>
                </a:solidFill>
              </a:rPr>
              <a:t>C, and  SAL* applying from:</a:t>
            </a:r>
          </a:p>
          <a:p>
            <a:pPr marL="1657350" lvl="3" indent="-285750">
              <a:buFont typeface="Arial" panose="020B0604020202020204" pitchFamily="34" charset="0"/>
              <a:buChar char="•"/>
            </a:pPr>
            <a:r>
              <a:rPr lang="en-US" dirty="0">
                <a:solidFill>
                  <a:schemeClr val="bg2">
                    <a:lumMod val="10000"/>
                  </a:schemeClr>
                </a:solidFill>
              </a:rPr>
              <a:t>60’ at Speed corresponding to speed category symbol for R54 Load/Speed test</a:t>
            </a:r>
          </a:p>
          <a:p>
            <a:pPr marL="1657350" lvl="3" indent="-285750">
              <a:buFont typeface="Arial" panose="020B0604020202020204" pitchFamily="34" charset="0"/>
              <a:buChar char="•"/>
            </a:pPr>
            <a:r>
              <a:rPr lang="en-US" dirty="0">
                <a:solidFill>
                  <a:schemeClr val="bg2">
                    <a:lumMod val="10000"/>
                  </a:schemeClr>
                </a:solidFill>
              </a:rPr>
              <a:t>30’ at 160 </a:t>
            </a:r>
            <a:r>
              <a:rPr lang="en-US" dirty="0" err="1">
                <a:solidFill>
                  <a:schemeClr val="bg2">
                    <a:lumMod val="10000"/>
                  </a:schemeClr>
                </a:solidFill>
              </a:rPr>
              <a:t>kmph</a:t>
            </a:r>
            <a:r>
              <a:rPr lang="en-US" dirty="0">
                <a:solidFill>
                  <a:schemeClr val="bg2">
                    <a:lumMod val="10000"/>
                  </a:schemeClr>
                </a:solidFill>
              </a:rPr>
              <a:t> for FMVSS 139 High Speed test</a:t>
            </a:r>
          </a:p>
          <a:p>
            <a:pPr marL="285750" indent="-285750">
              <a:buFont typeface="Arial" panose="020B0604020202020204" pitchFamily="34" charset="0"/>
              <a:buChar char="•"/>
            </a:pPr>
            <a:endParaRPr lang="en-US" dirty="0">
              <a:solidFill>
                <a:schemeClr val="bg2">
                  <a:lumMod val="10000"/>
                </a:schemeClr>
              </a:solidFill>
            </a:endParaRPr>
          </a:p>
          <a:p>
            <a:r>
              <a:rPr lang="en-US" dirty="0">
                <a:solidFill>
                  <a:schemeClr val="bg2">
                    <a:lumMod val="10000"/>
                  </a:schemeClr>
                </a:solidFill>
              </a:rPr>
              <a:t>* SAL = Steps Above Limits</a:t>
            </a:r>
          </a:p>
          <a:p>
            <a:endParaRPr lang="en-US" dirty="0">
              <a:solidFill>
                <a:schemeClr val="bg2">
                  <a:lumMod val="10000"/>
                </a:schemeClr>
              </a:solidFill>
            </a:endParaRPr>
          </a:p>
          <a:p>
            <a:r>
              <a:rPr lang="en-US" dirty="0">
                <a:solidFill>
                  <a:schemeClr val="bg2">
                    <a:lumMod val="10000"/>
                  </a:schemeClr>
                </a:solidFill>
              </a:rPr>
              <a:t>The results will be presented to GRRF at its 87</a:t>
            </a:r>
            <a:r>
              <a:rPr lang="en-US" baseline="30000" dirty="0">
                <a:solidFill>
                  <a:schemeClr val="bg2">
                    <a:lumMod val="10000"/>
                  </a:schemeClr>
                </a:solidFill>
              </a:rPr>
              <a:t>th</a:t>
            </a:r>
            <a:r>
              <a:rPr lang="en-US" dirty="0">
                <a:solidFill>
                  <a:schemeClr val="bg2">
                    <a:lumMod val="10000"/>
                  </a:schemeClr>
                </a:solidFill>
              </a:rPr>
              <a:t> session </a:t>
            </a:r>
          </a:p>
        </p:txBody>
      </p:sp>
    </p:spTree>
    <p:extLst>
      <p:ext uri="{BB962C8B-B14F-4D97-AF65-F5344CB8AC3E}">
        <p14:creationId xmlns:p14="http://schemas.microsoft.com/office/powerpoint/2010/main" val="427020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3. Working on the amendments proposed by China and India</a:t>
            </a:r>
            <a:endParaRPr lang="ru-RU" sz="2400" dirty="0"/>
          </a:p>
        </p:txBody>
      </p:sp>
      <p:sp>
        <p:nvSpPr>
          <p:cNvPr id="3" name="Текст 2"/>
          <p:cNvSpPr>
            <a:spLocks noGrp="1"/>
          </p:cNvSpPr>
          <p:nvPr>
            <p:ph type="body" sz="half" idx="2"/>
          </p:nvPr>
        </p:nvSpPr>
        <p:spPr>
          <a:xfrm>
            <a:off x="1439941" y="956688"/>
            <a:ext cx="8788579" cy="521237"/>
          </a:xfrm>
        </p:spPr>
        <p:txBody>
          <a:bodyPr>
            <a:noAutofit/>
          </a:bodyPr>
          <a:lstStyle/>
          <a:p>
            <a:r>
              <a:rPr lang="en-GB" sz="1800" dirty="0"/>
              <a:t>IWG agreed that the relevant text containing alternative level of requirements </a:t>
            </a:r>
            <a:br>
              <a:rPr lang="en-GB" sz="1800" dirty="0"/>
            </a:br>
            <a:r>
              <a:rPr lang="en-GB" sz="1800" dirty="0"/>
              <a:t>as proposed by China may be included in GTR No. 16 as per Article 4.2 </a:t>
            </a:r>
            <a:br>
              <a:rPr lang="en-GB" sz="1800" dirty="0"/>
            </a:br>
            <a:r>
              <a:rPr lang="en-GB" sz="1800" dirty="0"/>
              <a:t>of the 1998 Agreement.</a:t>
            </a:r>
            <a:endParaRPr lang="en-US" sz="18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6</a:t>
            </a:fld>
            <a:endParaRPr lang="en-US" dirty="0"/>
          </a:p>
        </p:txBody>
      </p:sp>
      <p:sp>
        <p:nvSpPr>
          <p:cNvPr id="13" name="Текст 5"/>
          <p:cNvSpPr>
            <a:spLocks noGrp="1"/>
          </p:cNvSpPr>
          <p:nvPr>
            <p:ph type="body" sz="quarter" idx="14"/>
          </p:nvPr>
        </p:nvSpPr>
        <p:spPr>
          <a:xfrm>
            <a:off x="55478" y="413921"/>
            <a:ext cx="9144000" cy="240014"/>
          </a:xfrm>
        </p:spPr>
        <p:txBody>
          <a:bodyPr/>
          <a:lstStyle/>
          <a:p>
            <a:r>
              <a:rPr lang="en-US" sz="1600" dirty="0"/>
              <a:t>References: </a:t>
            </a:r>
            <a:r>
              <a:rPr lang="en-GB" sz="1600" dirty="0"/>
              <a:t>TYREGTR-17-03, -04, -10, -05</a:t>
            </a:r>
            <a:endParaRPr lang="ru-RU" sz="1600" dirty="0"/>
          </a:p>
        </p:txBody>
      </p:sp>
      <p:sp>
        <p:nvSpPr>
          <p:cNvPr id="14" name="Объект 7">
            <a:extLst>
              <a:ext uri="{FF2B5EF4-FFF2-40B4-BE49-F238E27FC236}">
                <a16:creationId xmlns:a16="http://schemas.microsoft.com/office/drawing/2014/main" xmlns="" id="{BC4B57A2-F593-4563-8613-8AB063503BA2}"/>
              </a:ext>
            </a:extLst>
          </p:cNvPr>
          <p:cNvSpPr>
            <a:spLocks noGrp="1"/>
          </p:cNvSpPr>
          <p:nvPr>
            <p:ph idx="16"/>
          </p:nvPr>
        </p:nvSpPr>
        <p:spPr>
          <a:xfrm>
            <a:off x="1479362" y="1906806"/>
            <a:ext cx="8534400" cy="4560288"/>
          </a:xfrm>
        </p:spPr>
        <p:txBody>
          <a:bodyPr>
            <a:normAutofit fontScale="70000" lnSpcReduction="20000"/>
          </a:bodyPr>
          <a:lstStyle/>
          <a:p>
            <a:r>
              <a:rPr lang="en-US" b="1" dirty="0"/>
              <a:t>Actions (to be) taken:</a:t>
            </a:r>
          </a:p>
          <a:p>
            <a:pPr lvl="1"/>
            <a:r>
              <a:rPr lang="en-GB" dirty="0"/>
              <a:t>Industry will assess in the GTR text the definitions  and markings, with priority  to Load Range and Ply Rating  to be replaced by Load Index for LT/C tyres,  that could be considered as obsolete, and prepare clear rationale to be presented in a 1</a:t>
            </a:r>
            <a:r>
              <a:rPr lang="en-GB" baseline="30000" dirty="0"/>
              <a:t>st</a:t>
            </a:r>
            <a:r>
              <a:rPr lang="en-GB" dirty="0"/>
              <a:t> stage to IWG, and then to GRRF.</a:t>
            </a:r>
          </a:p>
          <a:p>
            <a:pPr lvl="1"/>
            <a:r>
              <a:rPr lang="fr-CH" dirty="0"/>
              <a:t>Industry will assess paragraph 3.4, tread wear indicators, considering the R54 (that do not have provisions) for tyres with regard to tread wear indicators, FMVSS 139 (that includes Tread wear indicators) and Chinese proposal. Industry will prepare a combined proposal.</a:t>
            </a:r>
          </a:p>
          <a:p>
            <a:pPr lvl="1"/>
            <a:r>
              <a:rPr lang="fr-CH" dirty="0"/>
              <a:t>Industry will assess if in paragraph 3.14, if GTR requirements are more stringent than the Indian and Chinese proposaL In this case, Industry will make a proposal in the GTR text presenting the GTR requirements as general requirements, and China and India proposal as optional. </a:t>
            </a:r>
          </a:p>
          <a:p>
            <a:pPr lvl="1"/>
            <a:r>
              <a:rPr lang="fr-CH" dirty="0"/>
              <a:t>China proposal 3.16.1.Requirements will be put on hold, and will be considered when the harmonised High Speed test will be discussed.</a:t>
            </a:r>
            <a:r>
              <a:rPr lang="en-GB" dirty="0"/>
              <a:t> </a:t>
            </a:r>
          </a:p>
          <a:p>
            <a:pPr lvl="1"/>
            <a:r>
              <a:rPr lang="fr-CH" dirty="0"/>
              <a:t>China will prepare by next IWG meeting a comparison table with the test conditions proposed by China and those already existing in GTR text.</a:t>
            </a:r>
          </a:p>
          <a:p>
            <a:pPr lvl="1"/>
            <a:r>
              <a:rPr lang="fr-CH" dirty="0"/>
              <a:t>IWG agreed to introduce the Chinese proposal in 3.18 (Endurance test) as an optional Endurance test method. </a:t>
            </a:r>
            <a:endParaRPr lang="en-GB" dirty="0"/>
          </a:p>
          <a:p>
            <a:pPr lvl="1"/>
            <a:r>
              <a:rPr lang="fr-CH" dirty="0"/>
              <a:t>Industry will assess to remove all references to imperial units in the GTR.</a:t>
            </a:r>
          </a:p>
        </p:txBody>
      </p:sp>
    </p:spTree>
    <p:extLst>
      <p:ext uri="{BB962C8B-B14F-4D97-AF65-F5344CB8AC3E}">
        <p14:creationId xmlns:p14="http://schemas.microsoft.com/office/powerpoint/2010/main" val="252065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4. Other discussion topics</a:t>
            </a:r>
            <a:endParaRPr lang="ru-RU" sz="2400" dirty="0"/>
          </a:p>
        </p:txBody>
      </p:sp>
      <p:sp>
        <p:nvSpPr>
          <p:cNvPr id="8" name="Объект 7"/>
          <p:cNvSpPr>
            <a:spLocks noGrp="1"/>
          </p:cNvSpPr>
          <p:nvPr>
            <p:ph idx="16"/>
          </p:nvPr>
        </p:nvSpPr>
        <p:spPr>
          <a:xfrm>
            <a:off x="1546268" y="1997316"/>
            <a:ext cx="8534400" cy="1100133"/>
          </a:xfrm>
        </p:spPr>
        <p:txBody>
          <a:bodyPr>
            <a:normAutofit fontScale="92500" lnSpcReduction="10000"/>
          </a:bodyPr>
          <a:lstStyle/>
          <a:p>
            <a:r>
              <a:rPr lang="en-US" sz="2000" b="1" dirty="0"/>
              <a:t>Action (to be) taken:</a:t>
            </a:r>
          </a:p>
          <a:p>
            <a:pPr lvl="1"/>
            <a:r>
              <a:rPr lang="fr-CH" sz="1800" dirty="0"/>
              <a:t>Industry will discuss internally to assess the feasibility of harmonized Endurance test, and come with a proposal on how to  approach  for the development of a harmonised Endurance test. </a:t>
            </a:r>
            <a:endParaRPr lang="ru-RU" sz="1800" dirty="0"/>
          </a:p>
        </p:txBody>
      </p:sp>
      <p:sp>
        <p:nvSpPr>
          <p:cNvPr id="3" name="Текст 2"/>
          <p:cNvSpPr>
            <a:spLocks noGrp="1"/>
          </p:cNvSpPr>
          <p:nvPr>
            <p:ph type="body" sz="half" idx="2"/>
          </p:nvPr>
        </p:nvSpPr>
        <p:spPr>
          <a:xfrm>
            <a:off x="1439941" y="956688"/>
            <a:ext cx="8788579" cy="521237"/>
          </a:xfrm>
        </p:spPr>
        <p:txBody>
          <a:bodyPr>
            <a:noAutofit/>
          </a:bodyPr>
          <a:lstStyle/>
          <a:p>
            <a:r>
              <a:rPr lang="en-GB" sz="1800" b="1" dirty="0"/>
              <a:t>4.1. Consideration of feasibility of harmonization of endurance test for LT/C tyres (Sections 3.16 &amp; 3.17):  </a:t>
            </a:r>
            <a:r>
              <a:rPr lang="en-GB" sz="1800" dirty="0"/>
              <a:t>Presentation (TYREGTR 16-06) shown the high complexity in harmonizing the endurance test. </a:t>
            </a:r>
            <a:endParaRPr lang="en-US" sz="18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7</a:t>
            </a:fld>
            <a:endParaRPr lang="en-US" dirty="0"/>
          </a:p>
        </p:txBody>
      </p:sp>
      <p:sp>
        <p:nvSpPr>
          <p:cNvPr id="10" name="Текст 2"/>
          <p:cNvSpPr>
            <a:spLocks noGrp="1"/>
          </p:cNvSpPr>
          <p:nvPr>
            <p:ph type="body" sz="half" idx="2"/>
          </p:nvPr>
        </p:nvSpPr>
        <p:spPr>
          <a:xfrm>
            <a:off x="1439941" y="3253563"/>
            <a:ext cx="8788579" cy="521237"/>
          </a:xfrm>
        </p:spPr>
        <p:txBody>
          <a:bodyPr>
            <a:noAutofit/>
          </a:bodyPr>
          <a:lstStyle/>
          <a:p>
            <a:r>
              <a:rPr lang="en-GB" sz="1800" b="1" dirty="0"/>
              <a:t>4.2. Consideration of feasibility of development of provisions for global tyre marking </a:t>
            </a:r>
            <a:r>
              <a:rPr lang="en-GB" sz="1800" dirty="0"/>
              <a:t>(proposal by the Russian Federation TYREGTR-16-04). Industry assessed of the today’s situation on tyres bearing 4 marks (1% of the market).</a:t>
            </a:r>
            <a:endParaRPr lang="en-US" sz="1800" dirty="0"/>
          </a:p>
        </p:txBody>
      </p:sp>
      <p:sp>
        <p:nvSpPr>
          <p:cNvPr id="12" name="Объект 7"/>
          <p:cNvSpPr txBox="1">
            <a:spLocks/>
          </p:cNvSpPr>
          <p:nvPr/>
        </p:nvSpPr>
        <p:spPr>
          <a:xfrm>
            <a:off x="1567030" y="4295921"/>
            <a:ext cx="8534400" cy="1605391"/>
          </a:xfrm>
          <a:prstGeom prst="rect">
            <a:avLst/>
          </a:prstGeom>
        </p:spPr>
        <p:txBody>
          <a:bodyPr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3">
                    <a:lumMod val="10000"/>
                  </a:schemeClr>
                </a:solidFill>
                <a:latin typeface="Myriad Pro Cond" panose="020B0506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lumMod val="10000"/>
                  </a:schemeClr>
                </a:solidFill>
                <a:latin typeface="Myriad Pro Cond" panose="020B0506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10000"/>
                  </a:schemeClr>
                </a:solidFill>
                <a:latin typeface="Myriad Pro Cond" panose="020B0506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10000"/>
                  </a:schemeClr>
                </a:solidFill>
                <a:latin typeface="Myriad Pro Cond" panose="020B0506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10000"/>
                  </a:schemeClr>
                </a:solidFill>
                <a:latin typeface="Myriad Pro Cond" panose="020B0506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b="1" dirty="0"/>
              <a:t>Actions (to be) taken:</a:t>
            </a:r>
          </a:p>
          <a:p>
            <a:pPr lvl="1"/>
            <a:r>
              <a:rPr lang="en-GB" dirty="0"/>
              <a:t>Industry will make the assessment on tyres bearing 2 markings DOT and E, with same methodology as presented in TYREGTR-17-12. </a:t>
            </a:r>
          </a:p>
          <a:p>
            <a:pPr lvl="1"/>
            <a:r>
              <a:rPr lang="en-GB" dirty="0"/>
              <a:t>Russian Federation will draft a memorandum explaining introduction of global marks in Tyre GTR to the Contracting Parties, convincing them to accept such marking as an alternative to their national markings, allowing the access to their market.  </a:t>
            </a:r>
          </a:p>
        </p:txBody>
      </p:sp>
      <p:sp>
        <p:nvSpPr>
          <p:cNvPr id="13" name="Текст 5"/>
          <p:cNvSpPr>
            <a:spLocks noGrp="1"/>
          </p:cNvSpPr>
          <p:nvPr>
            <p:ph type="body" sz="quarter" idx="14"/>
          </p:nvPr>
        </p:nvSpPr>
        <p:spPr>
          <a:xfrm>
            <a:off x="55478" y="413921"/>
            <a:ext cx="9144000" cy="240014"/>
          </a:xfrm>
        </p:spPr>
        <p:txBody>
          <a:bodyPr/>
          <a:lstStyle/>
          <a:p>
            <a:r>
              <a:rPr lang="en-US" sz="1600" dirty="0"/>
              <a:t>References: </a:t>
            </a:r>
            <a:r>
              <a:rPr lang="en-GB" sz="1600" dirty="0"/>
              <a:t>TYREGTR-16-06, -04, TYREGTR-17-12</a:t>
            </a:r>
            <a:endParaRPr lang="ru-RU" sz="1600" dirty="0"/>
          </a:p>
        </p:txBody>
      </p:sp>
    </p:spTree>
    <p:extLst>
      <p:ext uri="{BB962C8B-B14F-4D97-AF65-F5344CB8AC3E}">
        <p14:creationId xmlns:p14="http://schemas.microsoft.com/office/powerpoint/2010/main" val="2056523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Outcome for the 86</a:t>
            </a:r>
            <a:r>
              <a:rPr lang="en-US" sz="2400" baseline="30000" dirty="0"/>
              <a:t>th</a:t>
            </a:r>
            <a:r>
              <a:rPr lang="en-US" sz="2400" dirty="0"/>
              <a:t> GRRF session</a:t>
            </a:r>
            <a:endParaRPr lang="ru-RU" sz="2400" dirty="0"/>
          </a:p>
        </p:txBody>
      </p:sp>
      <p:sp>
        <p:nvSpPr>
          <p:cNvPr id="8" name="Объект 7"/>
          <p:cNvSpPr>
            <a:spLocks noGrp="1"/>
          </p:cNvSpPr>
          <p:nvPr>
            <p:ph idx="16"/>
          </p:nvPr>
        </p:nvSpPr>
        <p:spPr>
          <a:xfrm>
            <a:off x="1567030" y="1562983"/>
            <a:ext cx="8534400" cy="3209739"/>
          </a:xfrm>
        </p:spPr>
        <p:txBody>
          <a:bodyPr>
            <a:normAutofit/>
          </a:bodyPr>
          <a:lstStyle/>
          <a:p>
            <a:r>
              <a:rPr lang="en-US" sz="2400" dirty="0"/>
              <a:t>The already agreed GTR text</a:t>
            </a:r>
            <a:r>
              <a:rPr lang="ru-RU" sz="2400" dirty="0"/>
              <a:t> </a:t>
            </a:r>
            <a:r>
              <a:rPr lang="en-US" sz="2400" dirty="0"/>
              <a:t>with comments/rationale on page margins</a:t>
            </a:r>
          </a:p>
          <a:p>
            <a:pPr marL="0" indent="0">
              <a:buNone/>
            </a:pPr>
            <a:r>
              <a:rPr lang="en-GB" sz="2400" dirty="0"/>
              <a:t>   </a:t>
            </a:r>
          </a:p>
          <a:p>
            <a:r>
              <a:rPr lang="en-GB" sz="2400" dirty="0"/>
              <a:t>Memorandum explaining introduction of global marks in Tyre GTR</a:t>
            </a:r>
            <a:endParaRPr lang="en-US" sz="2400" dirty="0"/>
          </a:p>
          <a:p>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32216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p:txBody>
          <a:bodyPr/>
          <a:lstStyle/>
          <a:p>
            <a:r>
              <a:rPr lang="en-US" sz="2400" dirty="0"/>
              <a:t>Next IWG 18</a:t>
            </a:r>
            <a:r>
              <a:rPr lang="en-US" sz="2400" baseline="30000" dirty="0"/>
              <a:t>th</a:t>
            </a:r>
            <a:r>
              <a:rPr lang="en-US" sz="2400" dirty="0"/>
              <a:t> meeting</a:t>
            </a:r>
            <a:endParaRPr lang="ru-RU" sz="2400" dirty="0"/>
          </a:p>
        </p:txBody>
      </p:sp>
      <p:sp>
        <p:nvSpPr>
          <p:cNvPr id="3" name="Текст 2"/>
          <p:cNvSpPr>
            <a:spLocks noGrp="1"/>
          </p:cNvSpPr>
          <p:nvPr>
            <p:ph type="body" sz="half" idx="2"/>
          </p:nvPr>
        </p:nvSpPr>
        <p:spPr>
          <a:xfrm>
            <a:off x="1078436" y="674619"/>
            <a:ext cx="10379105" cy="5684160"/>
          </a:xfrm>
        </p:spPr>
        <p:txBody>
          <a:bodyPr>
            <a:noAutofit/>
          </a:bodyPr>
          <a:lstStyle/>
          <a:p>
            <a:pPr>
              <a:spcBef>
                <a:spcPts val="0"/>
              </a:spcBef>
              <a:spcAft>
                <a:spcPts val="600"/>
              </a:spcAft>
            </a:pPr>
            <a:r>
              <a:rPr lang="en-US" sz="1800" b="1" dirty="0"/>
              <a:t>Venue:</a:t>
            </a:r>
            <a:r>
              <a:rPr lang="en-US" sz="1800" dirty="0"/>
              <a:t>    European </a:t>
            </a:r>
            <a:r>
              <a:rPr lang="en-US" sz="1800" dirty="0" err="1"/>
              <a:t>Tyre</a:t>
            </a:r>
            <a:r>
              <a:rPr lang="en-US" sz="1800" dirty="0"/>
              <a:t> and Rim Technical Organization (ETRTO) (maximum 28 participants)</a:t>
            </a:r>
            <a:endParaRPr lang="ru-RU" sz="1800" dirty="0"/>
          </a:p>
          <a:p>
            <a:pPr>
              <a:spcBef>
                <a:spcPts val="0"/>
              </a:spcBef>
              <a:spcAft>
                <a:spcPts val="600"/>
              </a:spcAft>
            </a:pPr>
            <a:r>
              <a:rPr lang="en-US" sz="1800" b="1" dirty="0"/>
              <a:t>Address:</a:t>
            </a:r>
            <a:r>
              <a:rPr lang="en-US" sz="1800" dirty="0"/>
              <a:t>   Rue </a:t>
            </a:r>
            <a:r>
              <a:rPr lang="en-US" sz="1800" dirty="0" err="1"/>
              <a:t>Defacqz</a:t>
            </a:r>
            <a:r>
              <a:rPr lang="en-US" sz="1800" dirty="0"/>
              <a:t> 78-80, Brussels, Belgium </a:t>
            </a:r>
          </a:p>
          <a:p>
            <a:pPr>
              <a:spcBef>
                <a:spcPts val="0"/>
              </a:spcBef>
              <a:spcAft>
                <a:spcPts val="600"/>
              </a:spcAft>
            </a:pPr>
            <a:r>
              <a:rPr lang="en-US" sz="1800" b="1" dirty="0"/>
              <a:t>Schedule: </a:t>
            </a:r>
            <a:r>
              <a:rPr lang="en-GB" sz="1800" dirty="0"/>
              <a:t>3-day meeting in the week of June 4-8, 2018 </a:t>
            </a:r>
            <a:r>
              <a:rPr lang="en-US" sz="1800" dirty="0"/>
              <a:t>from 09:30 to 17:30 (time tbc) </a:t>
            </a:r>
          </a:p>
          <a:p>
            <a:pPr>
              <a:spcBef>
                <a:spcPts val="0"/>
              </a:spcBef>
              <a:spcAft>
                <a:spcPts val="600"/>
              </a:spcAft>
            </a:pPr>
            <a:r>
              <a:rPr lang="en-US" sz="1800" b="1" dirty="0"/>
              <a:t>Objectives: </a:t>
            </a:r>
            <a:endParaRPr lang="ru-RU" sz="1800" b="1" dirty="0"/>
          </a:p>
          <a:p>
            <a:pPr marL="800100" lvl="1" indent="-342900">
              <a:spcBef>
                <a:spcPts val="0"/>
              </a:spcBef>
              <a:spcAft>
                <a:spcPts val="600"/>
              </a:spcAft>
              <a:buFont typeface="+mj-lt"/>
              <a:buAutoNum type="arabicPeriod"/>
            </a:pPr>
            <a:r>
              <a:rPr lang="en-US" sz="1800" dirty="0">
                <a:solidFill>
                  <a:schemeClr val="accent3">
                    <a:lumMod val="10000"/>
                  </a:schemeClr>
                </a:solidFill>
                <a:latin typeface="Myriad Pro" panose="020B0503030403020204" pitchFamily="34" charset="0"/>
              </a:rPr>
              <a:t>To resolve phase 2a (Physical dimensions) pending issues and finalize phase 2a proposal:</a:t>
            </a:r>
            <a:endParaRPr lang="ru-RU" sz="1800" dirty="0">
              <a:solidFill>
                <a:schemeClr val="accent3">
                  <a:lumMod val="10000"/>
                </a:schemeClr>
              </a:solidFill>
              <a:latin typeface="Myriad Pro" panose="020B0503030403020204" pitchFamily="34" charset="0"/>
            </a:endParaRPr>
          </a:p>
          <a:p>
            <a:pPr marL="800100" lvl="1" indent="-342900">
              <a:spcBef>
                <a:spcPts val="0"/>
              </a:spcBef>
              <a:spcAft>
                <a:spcPts val="600"/>
              </a:spcAft>
              <a:buFont typeface="+mj-lt"/>
              <a:buAutoNum type="arabicPeriod"/>
            </a:pPr>
            <a:r>
              <a:rPr lang="fr-BE" sz="1800" dirty="0">
                <a:solidFill>
                  <a:schemeClr val="accent3">
                    <a:lumMod val="10000"/>
                  </a:schemeClr>
                </a:solidFill>
                <a:latin typeface="Myriad Pro" panose="020B0503030403020204" pitchFamily="34" charset="0"/>
              </a:rPr>
              <a:t>To consider the results of work on Harmonisation High speed test for LT/C tyres (phase 2b);</a:t>
            </a:r>
          </a:p>
          <a:p>
            <a:pPr marL="800100" lvl="1" indent="-342900">
              <a:spcBef>
                <a:spcPts val="0"/>
              </a:spcBef>
              <a:spcAft>
                <a:spcPts val="600"/>
              </a:spcAft>
              <a:buFont typeface="+mj-lt"/>
              <a:buAutoNum type="arabicPeriod"/>
            </a:pPr>
            <a:r>
              <a:rPr lang="fr-BE" sz="1800" dirty="0">
                <a:solidFill>
                  <a:schemeClr val="accent3">
                    <a:lumMod val="10000"/>
                  </a:schemeClr>
                </a:solidFill>
                <a:latin typeface="Myriad Pro" panose="020B0503030403020204" pitchFamily="34" charset="0"/>
              </a:rPr>
              <a:t>To finalize proposals by China and India;</a:t>
            </a:r>
            <a:endParaRPr lang="ru-RU" sz="1800" dirty="0">
              <a:solidFill>
                <a:schemeClr val="accent3">
                  <a:lumMod val="10000"/>
                </a:schemeClr>
              </a:solidFill>
              <a:latin typeface="Myriad Pro" panose="020B0503030403020204" pitchFamily="34" charset="0"/>
            </a:endParaRPr>
          </a:p>
          <a:p>
            <a:pPr marL="800100" lvl="1" indent="-342900">
              <a:spcBef>
                <a:spcPts val="0"/>
              </a:spcBef>
              <a:spcAft>
                <a:spcPts val="600"/>
              </a:spcAft>
              <a:buFont typeface="+mj-lt"/>
              <a:buAutoNum type="arabicPeriod"/>
            </a:pPr>
            <a:r>
              <a:rPr lang="en-US" sz="1800" dirty="0">
                <a:solidFill>
                  <a:schemeClr val="bg2">
                    <a:lumMod val="10000"/>
                  </a:schemeClr>
                </a:solidFill>
                <a:latin typeface="Myriad Pro" panose="020B0503030403020204" pitchFamily="34" charset="0"/>
              </a:rPr>
              <a:t>To decide on moving forward with Endurance test;</a:t>
            </a:r>
            <a:endParaRPr lang="ru-RU" sz="1800" dirty="0">
              <a:solidFill>
                <a:schemeClr val="bg2">
                  <a:lumMod val="10000"/>
                </a:schemeClr>
              </a:solidFill>
              <a:latin typeface="Myriad Pro" panose="020B0503030403020204" pitchFamily="34" charset="0"/>
            </a:endParaRPr>
          </a:p>
          <a:p>
            <a:pPr marL="800100" lvl="1" indent="-342900">
              <a:spcBef>
                <a:spcPts val="0"/>
              </a:spcBef>
              <a:spcAft>
                <a:spcPts val="600"/>
              </a:spcAft>
              <a:buFont typeface="+mj-lt"/>
              <a:buAutoNum type="arabicPeriod"/>
            </a:pPr>
            <a:r>
              <a:rPr lang="en-US" sz="1800" dirty="0">
                <a:solidFill>
                  <a:schemeClr val="bg2">
                    <a:lumMod val="10000"/>
                  </a:schemeClr>
                </a:solidFill>
                <a:latin typeface="Myriad Pro" panose="020B0503030403020204" pitchFamily="34" charset="0"/>
              </a:rPr>
              <a:t>To decide on moving forward with </a:t>
            </a:r>
            <a:r>
              <a:rPr lang="en-GB" sz="1800" dirty="0">
                <a:solidFill>
                  <a:schemeClr val="bg2">
                    <a:lumMod val="10000"/>
                  </a:schemeClr>
                </a:solidFill>
                <a:latin typeface="Myriad Pro" panose="020B0503030403020204" pitchFamily="34" charset="0"/>
              </a:rPr>
              <a:t>global tyre marking; </a:t>
            </a:r>
            <a:endParaRPr lang="en-US" sz="1800" dirty="0">
              <a:solidFill>
                <a:schemeClr val="bg2">
                  <a:lumMod val="10000"/>
                </a:schemeClr>
              </a:solidFill>
              <a:latin typeface="Myriad Pro" panose="020B0503030403020204" pitchFamily="34" charset="0"/>
            </a:endParaRPr>
          </a:p>
          <a:p>
            <a:pPr marL="800100" lvl="1" indent="-342900">
              <a:spcBef>
                <a:spcPts val="0"/>
              </a:spcBef>
              <a:spcAft>
                <a:spcPts val="600"/>
              </a:spcAft>
              <a:buFont typeface="+mj-lt"/>
              <a:buAutoNum type="arabicPeriod"/>
            </a:pPr>
            <a:r>
              <a:rPr lang="en-US" sz="1800" dirty="0">
                <a:solidFill>
                  <a:schemeClr val="bg2">
                    <a:lumMod val="10000"/>
                  </a:schemeClr>
                </a:solidFill>
                <a:latin typeface="Myriad Pro" panose="020B0503030403020204" pitchFamily="34" charset="0"/>
              </a:rPr>
              <a:t>To continue drafting the Amendment 2 to UN GTR No. 16, the Statement of technical rationale and justification </a:t>
            </a:r>
            <a:r>
              <a:rPr lang="fr-BE" sz="1800" dirty="0">
                <a:solidFill>
                  <a:schemeClr val="bg2">
                    <a:lumMod val="10000"/>
                  </a:schemeClr>
                </a:solidFill>
                <a:latin typeface="Myriad Pro" panose="020B0503030403020204" pitchFamily="34" charset="0"/>
              </a:rPr>
              <a:t>and the </a:t>
            </a:r>
            <a:r>
              <a:rPr lang="en-US" sz="1800" dirty="0">
                <a:solidFill>
                  <a:schemeClr val="bg2">
                    <a:lumMod val="10000"/>
                  </a:schemeClr>
                </a:solidFill>
                <a:latin typeface="Myriad Pro" panose="020B0503030403020204" pitchFamily="34" charset="0"/>
              </a:rPr>
              <a:t>Technical Report</a:t>
            </a:r>
            <a:r>
              <a:rPr lang="fr-BE" sz="1800" dirty="0">
                <a:solidFill>
                  <a:schemeClr val="bg2">
                    <a:lumMod val="10000"/>
                  </a:schemeClr>
                </a:solidFill>
                <a:latin typeface="Myriad Pro" panose="020B0503030403020204" pitchFamily="34" charset="0"/>
              </a:rPr>
              <a:t> </a:t>
            </a:r>
          </a:p>
          <a:p>
            <a:pPr lvl="1">
              <a:spcBef>
                <a:spcPts val="0"/>
              </a:spcBef>
              <a:spcAft>
                <a:spcPts val="600"/>
              </a:spcAft>
            </a:pPr>
            <a:r>
              <a:rPr lang="en-US" sz="1800" dirty="0">
                <a:solidFill>
                  <a:schemeClr val="bg2">
                    <a:lumMod val="10000"/>
                  </a:schemeClr>
                </a:solidFill>
              </a:rPr>
              <a:t>Please confirm your participation (name, organization) to this IWG meeting </a:t>
            </a:r>
            <a:br>
              <a:rPr lang="en-US" sz="1800" dirty="0">
                <a:solidFill>
                  <a:schemeClr val="bg2">
                    <a:lumMod val="10000"/>
                  </a:schemeClr>
                </a:solidFill>
              </a:rPr>
            </a:br>
            <a:r>
              <a:rPr lang="en-US" sz="1800" b="1" dirty="0">
                <a:solidFill>
                  <a:schemeClr val="bg2">
                    <a:lumMod val="10000"/>
                  </a:schemeClr>
                </a:solidFill>
              </a:rPr>
              <a:t>at latest by 15 May 2018 </a:t>
            </a:r>
            <a:r>
              <a:rPr lang="en-US" sz="1800" dirty="0">
                <a:solidFill>
                  <a:schemeClr val="bg2">
                    <a:lumMod val="10000"/>
                  </a:schemeClr>
                </a:solidFill>
              </a:rPr>
              <a:t>to the IWG secretary, Mr. Nicolas de </a:t>
            </a:r>
            <a:r>
              <a:rPr lang="en-US" sz="1800" dirty="0" err="1">
                <a:solidFill>
                  <a:schemeClr val="bg2">
                    <a:lumMod val="10000"/>
                  </a:schemeClr>
                </a:solidFill>
              </a:rPr>
              <a:t>Mahieu</a:t>
            </a:r>
            <a:r>
              <a:rPr lang="en-US" sz="1800" dirty="0">
                <a:solidFill>
                  <a:schemeClr val="bg2">
                    <a:lumMod val="10000"/>
                  </a:schemeClr>
                </a:solidFill>
              </a:rPr>
              <a:t>, </a:t>
            </a:r>
            <a:br>
              <a:rPr lang="en-US" sz="1800" dirty="0">
                <a:solidFill>
                  <a:schemeClr val="bg2">
                    <a:lumMod val="10000"/>
                  </a:schemeClr>
                </a:solidFill>
              </a:rPr>
            </a:br>
            <a:r>
              <a:rPr lang="en-US" sz="1800" dirty="0">
                <a:solidFill>
                  <a:schemeClr val="bg2">
                    <a:lumMod val="10000"/>
                  </a:schemeClr>
                </a:solidFill>
              </a:rPr>
              <a:t>e-mail: </a:t>
            </a:r>
            <a:r>
              <a:rPr lang="en-US" sz="1800" u="sng" dirty="0">
                <a:solidFill>
                  <a:srgbClr val="0000CC"/>
                </a:solidFill>
                <a:hlinkClick r:id="rId2"/>
              </a:rPr>
              <a:t>info@etrto.org</a:t>
            </a:r>
            <a:endParaRPr lang="en-US" sz="1800" u="sng" dirty="0">
              <a:solidFill>
                <a:srgbClr val="0000CC"/>
              </a:solidFill>
            </a:endParaRPr>
          </a:p>
          <a:p>
            <a:pPr>
              <a:spcBef>
                <a:spcPts val="0"/>
              </a:spcBef>
              <a:spcAft>
                <a:spcPts val="600"/>
              </a:spcAft>
            </a:pPr>
            <a:r>
              <a:rPr lang="en-US" sz="1800" dirty="0"/>
              <a:t>Please send the meeting documents to the IWG secretary.</a:t>
            </a:r>
          </a:p>
          <a:p>
            <a:pPr>
              <a:spcBef>
                <a:spcPts val="0"/>
              </a:spcBef>
              <a:spcAft>
                <a:spcPts val="600"/>
              </a:spcAft>
            </a:pPr>
            <a:r>
              <a:rPr lang="en-US" sz="1800" dirty="0"/>
              <a:t>The meeting documents may be found at:</a:t>
            </a:r>
            <a:br>
              <a:rPr lang="en-US" sz="1800" dirty="0"/>
            </a:br>
            <a:r>
              <a:rPr lang="en-US" sz="1800" dirty="0"/>
              <a:t>IWG 17</a:t>
            </a:r>
            <a:r>
              <a:rPr lang="en-US" sz="1800" baseline="30000" dirty="0"/>
              <a:t>th</a:t>
            </a:r>
            <a:r>
              <a:rPr lang="en-US" sz="1800" dirty="0"/>
              <a:t> meeting: </a:t>
            </a:r>
            <a:r>
              <a:rPr lang="en-US" sz="1800" u="sng" dirty="0">
                <a:hlinkClick r:id="rId3"/>
              </a:rPr>
              <a:t>https://wiki.unece.org/display/trans/TYRE+GTR+SESSION+17</a:t>
            </a:r>
            <a:r>
              <a:rPr lang="en-US" sz="1800" u="sng" dirty="0"/>
              <a:t>  </a:t>
            </a:r>
            <a:r>
              <a:rPr lang="en-US" sz="1800" dirty="0"/>
              <a:t/>
            </a:r>
            <a:br>
              <a:rPr lang="en-US" sz="1800" dirty="0"/>
            </a:br>
            <a:r>
              <a:rPr lang="en-US" sz="1800" dirty="0"/>
              <a:t>IWG 18</a:t>
            </a:r>
            <a:r>
              <a:rPr lang="en-US" sz="1800" baseline="30000" dirty="0"/>
              <a:t>th</a:t>
            </a:r>
            <a:r>
              <a:rPr lang="en-US" sz="1800" dirty="0"/>
              <a:t> meeting: </a:t>
            </a:r>
            <a:r>
              <a:rPr lang="en-US" sz="1800" u="sng" dirty="0">
                <a:hlinkClick r:id="rId4"/>
              </a:rPr>
              <a:t>https://wiki.unece.org/display/trans/TYRE+GTR+SESSION+18</a:t>
            </a:r>
            <a:r>
              <a:rPr lang="en-US" sz="1800" u="sng" dirty="0"/>
              <a:t>   </a:t>
            </a:r>
            <a:endParaRPr lang="ru-RU" sz="1800" dirty="0">
              <a:solidFill>
                <a:schemeClr val="accent3">
                  <a:lumMod val="10000"/>
                </a:schemeClr>
              </a:solidFill>
            </a:endParaRP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9</a:t>
            </a:fld>
            <a:endParaRPr lang="en-US" dirty="0"/>
          </a:p>
        </p:txBody>
      </p:sp>
      <p:sp>
        <p:nvSpPr>
          <p:cNvPr id="13" name="Текст 5"/>
          <p:cNvSpPr>
            <a:spLocks noGrp="1"/>
          </p:cNvSpPr>
          <p:nvPr>
            <p:ph type="body" sz="quarter" idx="14"/>
          </p:nvPr>
        </p:nvSpPr>
        <p:spPr>
          <a:xfrm>
            <a:off x="55478" y="413921"/>
            <a:ext cx="9144000" cy="240014"/>
          </a:xfrm>
        </p:spPr>
        <p:txBody>
          <a:bodyPr/>
          <a:lstStyle/>
          <a:p>
            <a:r>
              <a:rPr lang="en-US" sz="1600" dirty="0"/>
              <a:t>Reference: </a:t>
            </a:r>
            <a:r>
              <a:rPr lang="en-GB" sz="1600" dirty="0"/>
              <a:t>TYREGTR-17-14</a:t>
            </a:r>
            <a:endParaRPr lang="ru-RU" sz="1600" dirty="0"/>
          </a:p>
        </p:txBody>
      </p:sp>
    </p:spTree>
    <p:extLst>
      <p:ext uri="{BB962C8B-B14F-4D97-AF65-F5344CB8AC3E}">
        <p14:creationId xmlns:p14="http://schemas.microsoft.com/office/powerpoint/2010/main" val="1108616198"/>
      </p:ext>
    </p:extLst>
  </p:cSld>
  <p:clrMapOvr>
    <a:masterClrMapping/>
  </p:clrMapOvr>
</p:sld>
</file>

<file path=ppt/theme/theme1.xml><?xml version="1.0" encoding="utf-8"?>
<a:theme xmlns:a="http://schemas.openxmlformats.org/drawingml/2006/main" name="Car_theme">
  <a:themeElements>
    <a:clrScheme name="НАМИ">
      <a:dk1>
        <a:srgbClr val="D4271A"/>
      </a:dk1>
      <a:lt1>
        <a:srgbClr val="FFFFFF"/>
      </a:lt1>
      <a:dk2>
        <a:srgbClr val="194161"/>
      </a:dk2>
      <a:lt2>
        <a:srgbClr val="F2F2F2"/>
      </a:lt2>
      <a:accent1>
        <a:srgbClr val="244F94"/>
      </a:accent1>
      <a:accent2>
        <a:srgbClr val="CF4141"/>
      </a:accent2>
      <a:accent3>
        <a:srgbClr val="BFBFBF"/>
      </a:accent3>
      <a:accent4>
        <a:srgbClr val="258B40"/>
      </a:accent4>
      <a:accent5>
        <a:srgbClr val="3382C3"/>
      </a:accent5>
      <a:accent6>
        <a:srgbClr val="D99025"/>
      </a:accent6>
      <a:hlink>
        <a:srgbClr val="81B4DE"/>
      </a:hlink>
      <a:folHlink>
        <a:srgbClr val="D8D8D8"/>
      </a:folHlink>
    </a:clrScheme>
    <a:fontScheme name="Myriad Pro Cond">
      <a:majorFont>
        <a:latin typeface="Myriad Pro Cond"/>
        <a:ea typeface=""/>
        <a:cs typeface=""/>
      </a:majorFont>
      <a:minorFont>
        <a:latin typeface="Myriad Pro Cond"/>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ar_theme" id="{772A3DBD-E005-4335-8F67-7BDF96985F3A}" vid="{1E2E543E-E5ED-4746-B63A-1B2E41C84F4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Car_theme</Template>
  <TotalTime>11669</TotalTime>
  <Words>1193</Words>
  <Application>Microsoft Office PowerPoint</Application>
  <PresentationFormat>Custom</PresentationFormat>
  <Paragraphs>137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Car_theme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НАМИ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 Car</dc:title>
  <dc:creator>Мелинковская Татьяна</dc:creator>
  <cp:lastModifiedBy>Francois E. Gucihard</cp:lastModifiedBy>
  <cp:revision>295</cp:revision>
  <cp:lastPrinted>2015-05-19T16:24:21Z</cp:lastPrinted>
  <dcterms:created xsi:type="dcterms:W3CDTF">2015-04-29T12:21:37Z</dcterms:created>
  <dcterms:modified xsi:type="dcterms:W3CDTF">2018-02-09T16:02:46Z</dcterms:modified>
</cp:coreProperties>
</file>