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2" r:id="rId4"/>
    <p:sldId id="264" r:id="rId5"/>
    <p:sldId id="265" r:id="rId6"/>
    <p:sldId id="260" r:id="rId7"/>
    <p:sldId id="259" r:id="rId8"/>
    <p:sldId id="268" r:id="rId9"/>
    <p:sldId id="271" r:id="rId10"/>
    <p:sldId id="269" r:id="rId11"/>
    <p:sldId id="270" r:id="rId12"/>
    <p:sldId id="273" r:id="rId13"/>
    <p:sldId id="274"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07.06.2018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168678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58028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385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3369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11837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14</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3516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9250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60564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4</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9077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5</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1045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6</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7</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12381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16817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37728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07.06.2018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4030029" y="4320566"/>
            <a:ext cx="4166140" cy="577850"/>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lang="en-US" altLang="ko-KR" sz="2400" dirty="0">
                <a:solidFill>
                  <a:prstClr val="black"/>
                </a:solidFill>
                <a:latin typeface="Arial" pitchFamily="34" charset="0"/>
                <a:ea typeface="Tahoma" pitchFamily="34" charset="0"/>
                <a:cs typeface="Arial" pitchFamily="34" charset="0"/>
              </a:rPr>
              <a:t>June</a:t>
            </a:r>
            <a:r>
              <a:rPr lang="de-DE" altLang="ko-KR" sz="2400" dirty="0">
                <a:solidFill>
                  <a:prstClr val="black"/>
                </a:solidFill>
                <a:latin typeface="Arial" pitchFamily="34" charset="0"/>
                <a:ea typeface="Tahoma" pitchFamily="34" charset="0"/>
                <a:cs typeface="Arial" pitchFamily="34" charset="0"/>
              </a:rPr>
              <a:t> </a:t>
            </a:r>
            <a:r>
              <a:rPr lang="en-US" altLang="ko-KR" sz="2400" dirty="0">
                <a:solidFill>
                  <a:prstClr val="black"/>
                </a:solidFill>
                <a:latin typeface="Arial" pitchFamily="34" charset="0"/>
                <a:ea typeface="Tahoma" pitchFamily="34" charset="0"/>
                <a:cs typeface="Arial" pitchFamily="34" charset="0"/>
              </a:rPr>
              <a:t>8</a:t>
            </a:r>
            <a:r>
              <a:rPr lang="de-DE" altLang="ko-KR" sz="2400" dirty="0" err="1">
                <a:solidFill>
                  <a:prstClr val="black"/>
                </a:solidFill>
                <a:latin typeface="Arial" pitchFamily="34" charset="0"/>
                <a:ea typeface="Tahoma" pitchFamily="34" charset="0"/>
                <a:cs typeface="Arial" pitchFamily="34" charset="0"/>
              </a:rPr>
              <a:t>th</a:t>
            </a:r>
            <a:r>
              <a:rPr lang="de-DE" altLang="ko-KR" sz="2400" dirty="0">
                <a:solidFill>
                  <a:prstClr val="black"/>
                </a:solidFill>
                <a:latin typeface="Arial" pitchFamily="34" charset="0"/>
                <a:ea typeface="Tahoma" pitchFamily="34" charset="0"/>
                <a:cs typeface="Arial" pitchFamily="34" charset="0"/>
              </a:rPr>
              <a:t> 2018</a:t>
            </a: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a:solidFill>
                  <a:prstClr val="black"/>
                </a:solidFill>
                <a:latin typeface="Arial" pitchFamily="34" charset="0"/>
                <a:cs typeface="Arial" pitchFamily="34" charset="0"/>
              </a:rPr>
              <a:t>Co-Chair: </a:t>
            </a:r>
            <a:r>
              <a:rPr lang="en-US" altLang="ko-KR" spc="80" err="1">
                <a:solidFill>
                  <a:prstClr val="black"/>
                </a:solidFill>
                <a:latin typeface="Arial" pitchFamily="34" charset="0"/>
                <a:cs typeface="Arial" pitchFamily="34" charset="0"/>
              </a:rPr>
              <a:t>Jongsoon</a:t>
            </a:r>
            <a:r>
              <a:rPr lang="en-US" altLang="ko-KR" spc="80">
                <a:solidFill>
                  <a:prstClr val="black"/>
                </a:solidFill>
                <a:latin typeface="Arial" pitchFamily="34" charset="0"/>
                <a:cs typeface="Arial" pitchFamily="34" charset="0"/>
              </a:rPr>
              <a:t> LIM, The Republic of Korea </a:t>
            </a:r>
          </a:p>
          <a:p>
            <a:pPr marL="609600" indent="-609600" algn="ctr">
              <a:lnSpc>
                <a:spcPct val="150000"/>
              </a:lnSpc>
              <a:defRPr/>
            </a:pPr>
            <a:r>
              <a:rPr lang="en-US" altLang="ko-KR" spc="80">
                <a:solidFill>
                  <a:prstClr val="black"/>
                </a:solidFill>
                <a:latin typeface="Arial" pitchFamily="34" charset="0"/>
                <a:cs typeface="Arial" pitchFamily="34" charset="0"/>
              </a:rPr>
              <a:t>Secretary:  Mark POLSTER, Ford </a:t>
            </a:r>
          </a:p>
        </p:txBody>
      </p:sp>
      <p:sp>
        <p:nvSpPr>
          <p:cNvPr id="9" name="Textfeld 12"/>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GRPE-77-24</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77th GRPE, 6-8 June 2018</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4177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650" y="1638383"/>
            <a:ext cx="5741779" cy="2635906"/>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r>
              <a:rPr lang="en-US" sz="2200" b="1" dirty="0"/>
              <a:t>Formaldehyde </a:t>
            </a:r>
            <a:r>
              <a:rPr lang="ru-RU" sz="2200" b="1" dirty="0"/>
              <a:t>СН</a:t>
            </a:r>
            <a:r>
              <a:rPr lang="ru-RU" sz="2200" b="1" baseline="-25000" dirty="0"/>
              <a:t>2</a:t>
            </a:r>
            <a:r>
              <a:rPr lang="ru-RU" sz="2200" b="1" dirty="0"/>
              <a:t>О</a:t>
            </a:r>
            <a:br>
              <a:rPr lang="ru-RU" sz="2200" b="1" dirty="0"/>
            </a:br>
            <a:r>
              <a:rPr lang="en-US" sz="2200" b="1" dirty="0"/>
              <a:t>Nitrogen dioxide NO</a:t>
            </a:r>
            <a:r>
              <a:rPr lang="en-US" sz="2200" b="1" baseline="-25000" dirty="0"/>
              <a:t>2</a:t>
            </a:r>
            <a:br>
              <a:rPr lang="en-US" sz="2200" b="1" dirty="0"/>
            </a:br>
            <a:r>
              <a:rPr lang="en-US" sz="2200" b="1" dirty="0"/>
              <a:t>Nitrogen oxide NO</a:t>
            </a:r>
            <a:br>
              <a:rPr lang="en-US" sz="2200" b="1" dirty="0"/>
            </a:br>
            <a:r>
              <a:rPr lang="en-US" sz="2200" b="1" dirty="0"/>
              <a:t>Carbon monoxide </a:t>
            </a:r>
            <a:r>
              <a:rPr lang="ru-RU" sz="2200" b="1" dirty="0"/>
              <a:t>СО</a:t>
            </a:r>
            <a:br>
              <a:rPr lang="ru-RU" sz="2200" b="1" dirty="0"/>
            </a:br>
            <a:r>
              <a:rPr lang="en-US" sz="2200" b="1" dirty="0"/>
              <a:t>Saturated hydrocarbons (</a:t>
            </a:r>
            <a:r>
              <a:rPr lang="ru-RU" sz="2200" b="1" dirty="0"/>
              <a:t>С</a:t>
            </a:r>
            <a:r>
              <a:rPr lang="ru-RU" sz="2200" b="1" baseline="-25000" dirty="0"/>
              <a:t>2</a:t>
            </a:r>
            <a:r>
              <a:rPr lang="ru-RU" sz="2200" b="1" dirty="0"/>
              <a:t>Н</a:t>
            </a:r>
            <a:r>
              <a:rPr lang="ru-RU" sz="2200" b="1" baseline="-25000" dirty="0"/>
              <a:t>6</a:t>
            </a:r>
            <a:r>
              <a:rPr lang="en-US" sz="2200" b="1" dirty="0"/>
              <a:t>…</a:t>
            </a:r>
            <a:r>
              <a:rPr lang="ru-RU" sz="2200" b="1" dirty="0"/>
              <a:t>С</a:t>
            </a:r>
            <a:r>
              <a:rPr lang="ru-RU" sz="2200" b="1" baseline="-25000" dirty="0"/>
              <a:t>7</a:t>
            </a:r>
            <a:r>
              <a:rPr lang="ru-RU" sz="2200" b="1" dirty="0"/>
              <a:t>Н</a:t>
            </a:r>
            <a:r>
              <a:rPr lang="ru-RU" sz="2200" b="1" baseline="-25000" dirty="0"/>
              <a:t>16</a:t>
            </a:r>
            <a:r>
              <a:rPr lang="ru-RU" sz="2200" b="1" dirty="0"/>
              <a:t>)</a:t>
            </a:r>
            <a:br>
              <a:rPr lang="ru-RU" sz="2200" b="1" dirty="0"/>
            </a:br>
            <a:r>
              <a:rPr lang="en-US" sz="2200" b="1" dirty="0"/>
              <a:t>Methane CH</a:t>
            </a:r>
            <a:r>
              <a:rPr lang="en-US" sz="2200" b="1" baseline="-25000" dirty="0"/>
              <a:t>4</a:t>
            </a:r>
            <a:r>
              <a:rPr lang="en-US" sz="2200" b="1" dirty="0"/>
              <a:t> </a:t>
            </a:r>
            <a:endParaRPr lang="ru-RU" sz="2200" b="1" dirty="0">
              <a:latin typeface="Arial" panose="020B0604020202020204" pitchFamily="34" charset="0"/>
              <a:cs typeface="Arial" panose="020B0604020202020204" pitchFamily="34" charset="0"/>
            </a:endParaRPr>
          </a:p>
        </p:txBody>
      </p:sp>
      <p:sp>
        <p:nvSpPr>
          <p:cNvPr id="7" name="Прямоугольник 6"/>
          <p:cNvSpPr/>
          <p:nvPr/>
        </p:nvSpPr>
        <p:spPr>
          <a:xfrm>
            <a:off x="6064661" y="1638383"/>
            <a:ext cx="5896965" cy="2635906"/>
          </a:xfrm>
          <a:prstGeom prst="rect">
            <a:avLst/>
          </a:prstGeom>
        </p:spPr>
        <p:style>
          <a:lnRef idx="0">
            <a:schemeClr val="accent3"/>
          </a:lnRef>
          <a:fillRef idx="3">
            <a:schemeClr val="accent3"/>
          </a:fillRef>
          <a:effectRef idx="3">
            <a:schemeClr val="accent3"/>
          </a:effectRef>
          <a:fontRef idx="minor">
            <a:schemeClr val="lt1"/>
          </a:fontRef>
        </p:style>
        <p:txBody>
          <a:bodyPr rtlCol="0" anchor="b"/>
          <a:lstStyle/>
          <a:p>
            <a:pPr>
              <a:lnSpc>
                <a:spcPct val="120000"/>
              </a:lnSpc>
            </a:pPr>
            <a:r>
              <a:rPr lang="en-US" sz="2400" b="1" dirty="0">
                <a:solidFill>
                  <a:schemeClr val="tx1"/>
                </a:solidFill>
              </a:rPr>
              <a:t>Carbon monoxide </a:t>
            </a:r>
            <a:r>
              <a:rPr lang="ru-RU" sz="2400" b="1" dirty="0">
                <a:solidFill>
                  <a:schemeClr val="tx1"/>
                </a:solidFill>
              </a:rPr>
              <a:t>СО</a:t>
            </a:r>
            <a:br>
              <a:rPr lang="ru-RU" sz="2400" b="1" dirty="0">
                <a:solidFill>
                  <a:schemeClr val="tx1"/>
                </a:solidFill>
              </a:rPr>
            </a:br>
            <a:r>
              <a:rPr lang="en-US" sz="2400" b="1" dirty="0">
                <a:solidFill>
                  <a:schemeClr val="tx1"/>
                </a:solidFill>
              </a:rPr>
              <a:t>Nitrogen oxide NO</a:t>
            </a:r>
          </a:p>
          <a:p>
            <a:pPr>
              <a:lnSpc>
                <a:spcPct val="120000"/>
              </a:lnSpc>
            </a:pPr>
            <a:r>
              <a:rPr lang="en-US" sz="2400" b="1" dirty="0">
                <a:solidFill>
                  <a:schemeClr val="tx1"/>
                </a:solidFill>
              </a:rPr>
              <a:t>Nitrogen dioxide NO</a:t>
            </a:r>
            <a:r>
              <a:rPr lang="en-US" sz="2400" b="1" baseline="-25000" dirty="0">
                <a:solidFill>
                  <a:schemeClr val="tx1"/>
                </a:solidFill>
              </a:rPr>
              <a:t>2</a:t>
            </a:r>
            <a:br>
              <a:rPr lang="en-US" sz="2400" b="1" dirty="0">
                <a:solidFill>
                  <a:schemeClr val="tx1"/>
                </a:solidFill>
              </a:rPr>
            </a:br>
            <a:r>
              <a:rPr lang="en-US" sz="2400" b="1" dirty="0">
                <a:solidFill>
                  <a:schemeClr val="tx1"/>
                </a:solidFill>
              </a:rPr>
              <a:t>Formaldehyde </a:t>
            </a:r>
            <a:r>
              <a:rPr lang="ru-RU" sz="2400" b="1" dirty="0">
                <a:solidFill>
                  <a:schemeClr val="tx1"/>
                </a:solidFill>
              </a:rPr>
              <a:t>СН</a:t>
            </a:r>
            <a:r>
              <a:rPr lang="ru-RU" sz="2400" b="1" baseline="-25000" dirty="0">
                <a:solidFill>
                  <a:schemeClr val="tx1"/>
                </a:solidFill>
              </a:rPr>
              <a:t>2</a:t>
            </a:r>
            <a:r>
              <a:rPr lang="ru-RU" sz="2400" b="1" dirty="0">
                <a:solidFill>
                  <a:schemeClr val="tx1"/>
                </a:solidFill>
              </a:rPr>
              <a:t>О</a:t>
            </a:r>
            <a:endParaRPr lang="en-US" sz="2400" b="1" dirty="0">
              <a:solidFill>
                <a:schemeClr val="tx1"/>
              </a:solidFill>
            </a:endParaRPr>
          </a:p>
          <a:p>
            <a:pPr>
              <a:lnSpc>
                <a:spcPct val="120000"/>
              </a:lnSpc>
            </a:pPr>
            <a:r>
              <a:rPr lang="en-US" sz="2400" b="1" dirty="0">
                <a:solidFill>
                  <a:schemeClr val="tx1"/>
                </a:solidFill>
                <a:cs typeface="Arial" panose="020B0604020202020204" pitchFamily="34" charset="0"/>
              </a:rPr>
              <a:t>Methane CH</a:t>
            </a:r>
            <a:r>
              <a:rPr lang="en-US" sz="2400" b="1" baseline="-25000" dirty="0">
                <a:solidFill>
                  <a:schemeClr val="tx1"/>
                </a:solidFill>
                <a:cs typeface="Arial" panose="020B0604020202020204" pitchFamily="34" charset="0"/>
              </a:rPr>
              <a:t>4</a:t>
            </a:r>
            <a:r>
              <a:rPr lang="en-US" sz="2400" b="1" dirty="0">
                <a:solidFill>
                  <a:schemeClr val="tx1"/>
                </a:solidFill>
                <a:cs typeface="Arial" panose="020B0604020202020204" pitchFamily="34" charset="0"/>
              </a:rPr>
              <a:t> </a:t>
            </a:r>
            <a:r>
              <a:rPr lang="en-US" sz="2000" b="1" dirty="0">
                <a:solidFill>
                  <a:schemeClr val="tx1"/>
                </a:solidFill>
                <a:cs typeface="Arial" panose="020B0604020202020204" pitchFamily="34" charset="0"/>
              </a:rPr>
              <a:t>(only for natural gas vehicles)</a:t>
            </a:r>
            <a:endParaRPr lang="en-US" sz="2400" b="1" dirty="0">
              <a:solidFill>
                <a:schemeClr val="tx1"/>
              </a:solidFill>
              <a:cs typeface="Arial" panose="020B0604020202020204" pitchFamily="34" charset="0"/>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ru-RU" altLang="ko-KR" sz="2800" b="1" spc="80" dirty="0">
                <a:latin typeface="Arial" pitchFamily="34" charset="0"/>
                <a:cs typeface="Arial" pitchFamily="34" charset="0"/>
              </a:rPr>
              <a:t>3</a:t>
            </a:r>
            <a:r>
              <a:rPr lang="en-US" altLang="ko-KR" sz="2800" b="1" spc="80" dirty="0">
                <a:latin typeface="Arial" pitchFamily="34" charset="0"/>
                <a:cs typeface="Arial" pitchFamily="34" charset="0"/>
              </a:rPr>
              <a:t>. Substances to be Measured</a:t>
            </a:r>
          </a:p>
        </p:txBody>
      </p:sp>
      <p:sp>
        <p:nvSpPr>
          <p:cNvPr id="2" name="TextBox 1"/>
          <p:cNvSpPr txBox="1"/>
          <p:nvPr/>
        </p:nvSpPr>
        <p:spPr>
          <a:xfrm>
            <a:off x="1680494" y="1713441"/>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Russian Standard</a:t>
            </a:r>
            <a:endParaRPr lang="ru-RU" dirty="0">
              <a:latin typeface="Arial" panose="020B0604020202020204" pitchFamily="34" charset="0"/>
              <a:cs typeface="Arial" panose="020B0604020202020204"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9" name="TextBox 8"/>
          <p:cNvSpPr txBox="1"/>
          <p:nvPr/>
        </p:nvSpPr>
        <p:spPr>
          <a:xfrm>
            <a:off x="7572984" y="1713441"/>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substances</a:t>
            </a:r>
            <a:endParaRPr lang="ru-RU" dirty="0">
              <a:latin typeface="Arial" panose="020B0604020202020204" pitchFamily="34" charset="0"/>
              <a:cs typeface="Arial" panose="020B0604020202020204" pitchFamily="34" charset="0"/>
            </a:endParaRPr>
          </a:p>
        </p:txBody>
      </p:sp>
      <p:sp>
        <p:nvSpPr>
          <p:cNvPr id="10" name="Прямоугольник 9"/>
          <p:cNvSpPr/>
          <p:nvPr/>
        </p:nvSpPr>
        <p:spPr>
          <a:xfrm>
            <a:off x="212650" y="4377157"/>
            <a:ext cx="5741779" cy="21628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200" b="1" dirty="0">
                <a:solidFill>
                  <a:prstClr val="black"/>
                </a:solidFill>
              </a:rPr>
              <a:t>Carbon monoxide </a:t>
            </a:r>
            <a:r>
              <a:rPr lang="ru-RU" sz="2200" b="1" dirty="0">
                <a:solidFill>
                  <a:prstClr val="black"/>
                </a:solidFill>
              </a:rPr>
              <a:t>СО</a:t>
            </a:r>
            <a:endParaRPr lang="ru-RU" sz="2200" dirty="0">
              <a:latin typeface="Arial" panose="020B0604020202020204" pitchFamily="34" charset="0"/>
              <a:cs typeface="Arial" panose="020B0604020202020204" pitchFamily="34" charset="0"/>
            </a:endParaRPr>
          </a:p>
          <a:p>
            <a:r>
              <a:rPr lang="en-US" sz="2200" b="1" dirty="0">
                <a:solidFill>
                  <a:prstClr val="black"/>
                </a:solidFill>
              </a:rPr>
              <a:t>Nitrogen oxide NO</a:t>
            </a:r>
            <a:br>
              <a:rPr lang="en-US" sz="2200" b="1" dirty="0">
                <a:solidFill>
                  <a:prstClr val="black"/>
                </a:solidFill>
              </a:rPr>
            </a:br>
            <a:r>
              <a:rPr lang="en-US" sz="2200" b="1" dirty="0">
                <a:solidFill>
                  <a:prstClr val="black"/>
                </a:solidFill>
              </a:rPr>
              <a:t>Nitrogen dioxide NO</a:t>
            </a:r>
            <a:r>
              <a:rPr lang="en-US" sz="2200" b="1" baseline="-25000" dirty="0">
                <a:solidFill>
                  <a:prstClr val="black"/>
                </a:solidFill>
              </a:rPr>
              <a:t>2</a:t>
            </a:r>
            <a:endParaRPr lang="ru-RU" sz="2200" dirty="0">
              <a:latin typeface="Arial" panose="020B0604020202020204" pitchFamily="34" charset="0"/>
              <a:cs typeface="Arial" panose="020B0604020202020204" pitchFamily="34" charset="0"/>
            </a:endParaRPr>
          </a:p>
        </p:txBody>
      </p:sp>
      <p:sp>
        <p:nvSpPr>
          <p:cNvPr id="11" name="TextBox 10"/>
          <p:cNvSpPr txBox="1"/>
          <p:nvPr/>
        </p:nvSpPr>
        <p:spPr>
          <a:xfrm>
            <a:off x="1680494" y="4467851"/>
            <a:ext cx="284077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Korea</a:t>
            </a:r>
            <a:endParaRPr lang="ru-RU" dirty="0">
              <a:latin typeface="Arial" panose="020B0604020202020204" pitchFamily="34" charset="0"/>
              <a:cs typeface="Arial" panose="020B0604020202020204" pitchFamily="34" charset="0"/>
            </a:endParaRPr>
          </a:p>
        </p:txBody>
      </p:sp>
      <p:sp>
        <p:nvSpPr>
          <p:cNvPr id="12" name="Прямоугольник 11"/>
          <p:cNvSpPr/>
          <p:nvPr/>
        </p:nvSpPr>
        <p:spPr>
          <a:xfrm>
            <a:off x="6064660" y="4377157"/>
            <a:ext cx="5896965" cy="2162834"/>
          </a:xfrm>
          <a:prstGeom prst="rect">
            <a:avLst/>
          </a:prstGeom>
          <a:gradFill>
            <a:gsLst>
              <a:gs pos="0">
                <a:srgbClr val="FFD685"/>
              </a:gs>
              <a:gs pos="50000">
                <a:srgbClr val="FFD685"/>
              </a:gs>
              <a:gs pos="100000">
                <a:srgbClr val="FFC247"/>
              </a:gs>
            </a:gsLst>
          </a:gradFill>
        </p:spPr>
        <p:style>
          <a:lnRef idx="1">
            <a:schemeClr val="accent5"/>
          </a:lnRef>
          <a:fillRef idx="2">
            <a:schemeClr val="accent5"/>
          </a:fillRef>
          <a:effectRef idx="1">
            <a:schemeClr val="accent5"/>
          </a:effectRef>
          <a:fontRef idx="minor">
            <a:schemeClr val="dk1"/>
          </a:fontRef>
        </p:style>
        <p:txBody>
          <a:bodyPr rtlCol="0" anchor="b"/>
          <a:lstStyle/>
          <a:p>
            <a:pPr>
              <a:lnSpc>
                <a:spcPct val="120000"/>
              </a:lnSpc>
              <a:tabLst>
                <a:tab pos="3225800" algn="l"/>
              </a:tabLst>
            </a:pPr>
            <a:endParaRPr lang="en-US" sz="2400" b="1" dirty="0"/>
          </a:p>
          <a:p>
            <a:pPr>
              <a:lnSpc>
                <a:spcPct val="120000"/>
              </a:lnSpc>
              <a:tabLst>
                <a:tab pos="3225800" algn="l"/>
              </a:tabLst>
            </a:pPr>
            <a:r>
              <a:rPr lang="en-US" sz="2400" b="1" dirty="0"/>
              <a:t>Particulate matter (PM)</a:t>
            </a:r>
          </a:p>
          <a:p>
            <a:pPr>
              <a:lnSpc>
                <a:spcPct val="120000"/>
              </a:lnSpc>
              <a:tabLst>
                <a:tab pos="3225800" algn="l"/>
              </a:tabLst>
            </a:pPr>
            <a:endParaRPr lang="ru-RU" sz="2400" b="1" dirty="0">
              <a:cs typeface="Arial" panose="020B0604020202020204" pitchFamily="34" charset="0"/>
            </a:endParaRPr>
          </a:p>
        </p:txBody>
      </p:sp>
      <p:pic>
        <p:nvPicPr>
          <p:cNvPr id="13" name="Рисунок 12"/>
          <p:cNvPicPr>
            <a:picLocks noChangeAspect="1"/>
          </p:cNvPicPr>
          <p:nvPr/>
        </p:nvPicPr>
        <p:blipFill>
          <a:blip r:embed="rId3">
            <a:clrChange>
              <a:clrFrom>
                <a:srgbClr val="000000"/>
              </a:clrFrom>
              <a:clrTo>
                <a:srgbClr val="000000">
                  <a:alpha val="0"/>
                </a:srgbClr>
              </a:clrTo>
            </a:clrChange>
          </a:blip>
          <a:stretch>
            <a:fillRect/>
          </a:stretch>
        </p:blipFill>
        <p:spPr>
          <a:xfrm>
            <a:off x="10948416" y="1713441"/>
            <a:ext cx="902978" cy="853004"/>
          </a:xfrm>
          <a:prstGeom prst="rect">
            <a:avLst/>
          </a:prstGeom>
        </p:spPr>
      </p:pic>
      <p:sp>
        <p:nvSpPr>
          <p:cNvPr id="14" name="TextBox 13"/>
          <p:cNvSpPr txBox="1"/>
          <p:nvPr/>
        </p:nvSpPr>
        <p:spPr>
          <a:xfrm>
            <a:off x="6430798" y="4520694"/>
            <a:ext cx="484718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For discussion </a:t>
            </a:r>
          </a:p>
          <a:p>
            <a:pPr algn="ctr"/>
            <a:r>
              <a:rPr lang="en-US" dirty="0">
                <a:latin typeface="Arial" panose="020B0604020202020204" pitchFamily="34" charset="0"/>
                <a:cs typeface="Arial" panose="020B0604020202020204" pitchFamily="34" charset="0"/>
              </a:rPr>
              <a:t>(see </a:t>
            </a:r>
            <a:r>
              <a:rPr lang="en-US" b="1" dirty="0">
                <a:latin typeface="Arial" panose="020B0604020202020204" pitchFamily="34" charset="0"/>
                <a:cs typeface="Arial" panose="020B0604020202020204" pitchFamily="34" charset="0"/>
              </a:rPr>
              <a:t>VIAQ-13-04)</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4263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10. Sampling Points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8" name="Прямоугольник 17"/>
          <p:cNvSpPr/>
          <p:nvPr/>
        </p:nvSpPr>
        <p:spPr>
          <a:xfrm>
            <a:off x="225952" y="1547688"/>
            <a:ext cx="1174856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endParaRPr lang="en-US" sz="4800" dirty="0">
              <a:solidFill>
                <a:schemeClr val="tx1"/>
              </a:solidFill>
              <a:latin typeface="Arial" panose="020B0604020202020204" pitchFamily="34" charset="0"/>
              <a:cs typeface="Arial" panose="020B0604020202020204" pitchFamily="34" charset="0"/>
            </a:endParaRPr>
          </a:p>
          <a:p>
            <a:pPr algn="ctr"/>
            <a:r>
              <a:rPr lang="en-US" sz="4400" dirty="0">
                <a:solidFill>
                  <a:schemeClr val="tx1"/>
                </a:solidFill>
                <a:latin typeface="Arial" panose="020B0604020202020204" pitchFamily="34" charset="0"/>
                <a:cs typeface="Arial" panose="020B0604020202020204" pitchFamily="34" charset="0"/>
              </a:rPr>
              <a:t>The point between headrests of front seats</a:t>
            </a:r>
            <a:endParaRPr lang="ru-RU" sz="44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660073" y="1674697"/>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3">
            <a:clrChange>
              <a:clrFrom>
                <a:srgbClr val="000000"/>
              </a:clrFrom>
              <a:clrTo>
                <a:srgbClr val="000000">
                  <a:alpha val="0"/>
                </a:srgbClr>
              </a:clrTo>
            </a:clrChange>
          </a:blip>
          <a:stretch>
            <a:fillRect/>
          </a:stretch>
        </p:blipFill>
        <p:spPr>
          <a:xfrm>
            <a:off x="10653201" y="1674697"/>
            <a:ext cx="1153658" cy="1089811"/>
          </a:xfrm>
          <a:prstGeom prst="rect">
            <a:avLst/>
          </a:prstGeom>
        </p:spPr>
      </p:pic>
      <p:grpSp>
        <p:nvGrpSpPr>
          <p:cNvPr id="14" name="Группа 13"/>
          <p:cNvGrpSpPr/>
          <p:nvPr/>
        </p:nvGrpSpPr>
        <p:grpSpPr>
          <a:xfrm>
            <a:off x="3286487" y="2297489"/>
            <a:ext cx="5810909" cy="2802655"/>
            <a:chOff x="8519247" y="3676907"/>
            <a:chExt cx="2736927" cy="1320045"/>
          </a:xfrm>
        </p:grpSpPr>
        <p:pic>
          <p:nvPicPr>
            <p:cNvPr id="4" name="Рисунок 3"/>
            <p:cNvPicPr>
              <a:picLocks noChangeAspect="1"/>
            </p:cNvPicPr>
            <p:nvPr/>
          </p:nvPicPr>
          <p:blipFill>
            <a:blip r:embed="rId4"/>
            <a:stretch>
              <a:fillRect/>
            </a:stretch>
          </p:blipFill>
          <p:spPr>
            <a:xfrm>
              <a:off x="8519247" y="3676907"/>
              <a:ext cx="2736927" cy="1320045"/>
            </a:xfrm>
            <a:prstGeom prst="rect">
              <a:avLst/>
            </a:prstGeom>
          </p:spPr>
        </p:pic>
        <p:sp>
          <p:nvSpPr>
            <p:cNvPr id="6" name="Овал 5"/>
            <p:cNvSpPr/>
            <p:nvPr/>
          </p:nvSpPr>
          <p:spPr>
            <a:xfrm>
              <a:off x="9947727" y="4277494"/>
              <a:ext cx="118871" cy="11887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865397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4.Meteorological Conditions / 5.Test Conditions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0" name="Номер слайда 6"/>
          <p:cNvSpPr txBox="1">
            <a:spLocks/>
          </p:cNvSpPr>
          <p:nvPr/>
        </p:nvSpPr>
        <p:spPr>
          <a:xfrm>
            <a:off x="11815010" y="6545151"/>
            <a:ext cx="376989" cy="222584"/>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
        <p:nvSpPr>
          <p:cNvPr id="11" name="Текст 1"/>
          <p:cNvSpPr txBox="1">
            <a:spLocks/>
          </p:cNvSpPr>
          <p:nvPr/>
        </p:nvSpPr>
        <p:spPr>
          <a:xfrm>
            <a:off x="96240" y="1660859"/>
            <a:ext cx="9144000" cy="75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Tests of influence of wind speed and direction to concentration of substances inside a vehicle cabin at idling</a:t>
            </a:r>
            <a:endParaRPr lang="ru-RU" dirty="0"/>
          </a:p>
        </p:txBody>
      </p:sp>
      <p:sp>
        <p:nvSpPr>
          <p:cNvPr id="13" name="Прямоугольник 12"/>
          <p:cNvSpPr/>
          <p:nvPr/>
        </p:nvSpPr>
        <p:spPr>
          <a:xfrm>
            <a:off x="514297" y="2604259"/>
            <a:ext cx="2442924" cy="2246769"/>
          </a:xfrm>
          <a:prstGeom prst="rect">
            <a:avLst/>
          </a:prstGeom>
        </p:spPr>
        <p:txBody>
          <a:bodyPr wrap="square">
            <a:spAutoFit/>
          </a:bodyPr>
          <a:lstStyle/>
          <a:p>
            <a:pPr marL="0" lvl="1"/>
            <a:r>
              <a:rPr lang="en-US" sz="2000" b="1" dirty="0"/>
              <a:t>Wind speed:</a:t>
            </a:r>
          </a:p>
          <a:p>
            <a:pPr lvl="1" indent="-457200">
              <a:buFont typeface="Wingdings" panose="05000000000000000000" pitchFamily="2" charset="2"/>
              <a:buChar char="Ø"/>
            </a:pPr>
            <a:r>
              <a:rPr lang="en-US" sz="2000" b="1" dirty="0"/>
              <a:t>0 m/s</a:t>
            </a:r>
          </a:p>
          <a:p>
            <a:pPr lvl="1" indent="-457200">
              <a:buFont typeface="Wingdings" panose="05000000000000000000" pitchFamily="2" charset="2"/>
              <a:buChar char="Ø"/>
            </a:pPr>
            <a:r>
              <a:rPr lang="en-US" sz="2000" b="1" dirty="0"/>
              <a:t>1 m/s</a:t>
            </a:r>
          </a:p>
          <a:p>
            <a:pPr lvl="1" indent="-457200">
              <a:buFont typeface="Wingdings" panose="05000000000000000000" pitchFamily="2" charset="2"/>
              <a:buChar char="Ø"/>
            </a:pPr>
            <a:r>
              <a:rPr lang="en-US" sz="2000" b="1" dirty="0"/>
              <a:t>2 m/s</a:t>
            </a:r>
          </a:p>
          <a:p>
            <a:pPr lvl="1" indent="-457200">
              <a:buFont typeface="Wingdings" panose="05000000000000000000" pitchFamily="2" charset="2"/>
              <a:buChar char="Ø"/>
            </a:pPr>
            <a:r>
              <a:rPr lang="en-US" sz="2000" b="1" dirty="0"/>
              <a:t>3 m/s</a:t>
            </a:r>
          </a:p>
          <a:p>
            <a:pPr lvl="1" indent="-457200">
              <a:buFont typeface="Wingdings" panose="05000000000000000000" pitchFamily="2" charset="2"/>
              <a:buChar char="Ø"/>
            </a:pPr>
            <a:r>
              <a:rPr lang="en-US" sz="2000" b="1" dirty="0"/>
              <a:t>4 m/s</a:t>
            </a:r>
          </a:p>
          <a:p>
            <a:pPr lvl="1" indent="-457200">
              <a:buFont typeface="Wingdings" panose="05000000000000000000" pitchFamily="2" charset="2"/>
              <a:buChar char="Ø"/>
            </a:pPr>
            <a:r>
              <a:rPr lang="en-US" sz="2000" b="1" dirty="0"/>
              <a:t>5 m/s</a:t>
            </a:r>
          </a:p>
        </p:txBody>
      </p:sp>
      <p:sp>
        <p:nvSpPr>
          <p:cNvPr id="16" name="Прямоугольник 15"/>
          <p:cNvSpPr/>
          <p:nvPr/>
        </p:nvSpPr>
        <p:spPr>
          <a:xfrm>
            <a:off x="9558356" y="2727499"/>
            <a:ext cx="2442924" cy="1323439"/>
          </a:xfrm>
          <a:prstGeom prst="rect">
            <a:avLst/>
          </a:prstGeom>
        </p:spPr>
        <p:txBody>
          <a:bodyPr wrap="square">
            <a:spAutoFit/>
          </a:bodyPr>
          <a:lstStyle/>
          <a:p>
            <a:pPr marL="0" lvl="1"/>
            <a:r>
              <a:rPr lang="en-US" sz="2000" b="1" dirty="0"/>
              <a:t>Wind direction:</a:t>
            </a:r>
          </a:p>
          <a:p>
            <a:pPr lvl="1" indent="-457200">
              <a:buFont typeface="Wingdings" panose="05000000000000000000" pitchFamily="2" charset="2"/>
              <a:buChar char="Ø"/>
            </a:pPr>
            <a:r>
              <a:rPr lang="en-US" sz="2000" b="1" dirty="0"/>
              <a:t>0 deg.</a:t>
            </a:r>
          </a:p>
          <a:p>
            <a:pPr lvl="1" indent="-457200">
              <a:buFont typeface="Wingdings" panose="05000000000000000000" pitchFamily="2" charset="2"/>
              <a:buChar char="Ø"/>
            </a:pPr>
            <a:r>
              <a:rPr lang="en-US" sz="2000" b="1" dirty="0"/>
              <a:t>45 deg.</a:t>
            </a:r>
          </a:p>
          <a:p>
            <a:pPr lvl="1" indent="-457200">
              <a:buFont typeface="Wingdings" panose="05000000000000000000" pitchFamily="2" charset="2"/>
              <a:buChar char="Ø"/>
            </a:pPr>
            <a:r>
              <a:rPr lang="en-US" sz="2000" b="1" dirty="0"/>
              <a:t>90 deg.</a:t>
            </a:r>
          </a:p>
        </p:txBody>
      </p:sp>
      <p:grpSp>
        <p:nvGrpSpPr>
          <p:cNvPr id="3" name="Группа 2"/>
          <p:cNvGrpSpPr/>
          <p:nvPr/>
        </p:nvGrpSpPr>
        <p:grpSpPr>
          <a:xfrm>
            <a:off x="4180709" y="2881683"/>
            <a:ext cx="4916687" cy="3303564"/>
            <a:chOff x="3287513" y="1501954"/>
            <a:chExt cx="7842052" cy="5272943"/>
          </a:xfrm>
        </p:grpSpPr>
        <p:sp>
          <p:nvSpPr>
            <p:cNvPr id="15" name="Стрелка влево 14"/>
            <p:cNvSpPr/>
            <p:nvPr/>
          </p:nvSpPr>
          <p:spPr>
            <a:xfrm>
              <a:off x="9040788" y="3254162"/>
              <a:ext cx="2088777" cy="1372449"/>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t>wind direction</a:t>
              </a:r>
              <a:endParaRPr lang="ru-RU" sz="1400" dirty="0"/>
            </a:p>
          </p:txBody>
        </p:sp>
        <p:grpSp>
          <p:nvGrpSpPr>
            <p:cNvPr id="17" name="Группа 16"/>
            <p:cNvGrpSpPr/>
            <p:nvPr/>
          </p:nvGrpSpPr>
          <p:grpSpPr>
            <a:xfrm>
              <a:off x="3287513" y="2853435"/>
              <a:ext cx="5265781" cy="2446773"/>
              <a:chOff x="2968303" y="3712510"/>
              <a:chExt cx="5265781" cy="2446773"/>
            </a:xfrm>
          </p:grpSpPr>
          <p:pic>
            <p:nvPicPr>
              <p:cNvPr id="21" name="Рисунок 20"/>
              <p:cNvPicPr>
                <a:picLocks noChangeAspect="1"/>
              </p:cNvPicPr>
              <p:nvPr/>
            </p:nvPicPr>
            <p:blipFill>
              <a:blip r:embed="rId3"/>
              <a:stretch>
                <a:fillRect/>
              </a:stretch>
            </p:blipFill>
            <p:spPr>
              <a:xfrm>
                <a:off x="2968303" y="3712510"/>
                <a:ext cx="5073038" cy="2446773"/>
              </a:xfrm>
              <a:prstGeom prst="rect">
                <a:avLst/>
              </a:prstGeom>
            </p:spPr>
          </p:pic>
          <p:sp>
            <p:nvSpPr>
              <p:cNvPr id="22" name="Стрелка вправо 21"/>
              <p:cNvSpPr/>
              <p:nvPr/>
            </p:nvSpPr>
            <p:spPr>
              <a:xfrm>
                <a:off x="7938248" y="4249670"/>
                <a:ext cx="295836" cy="24204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3" name="Группа 22"/>
            <p:cNvGrpSpPr/>
            <p:nvPr/>
          </p:nvGrpSpPr>
          <p:grpSpPr>
            <a:xfrm rot="2700000">
              <a:off x="3131943" y="2918620"/>
              <a:ext cx="5265781" cy="2446773"/>
              <a:chOff x="2968303" y="3712510"/>
              <a:chExt cx="5265781" cy="2446773"/>
            </a:xfrm>
          </p:grpSpPr>
          <p:pic>
            <p:nvPicPr>
              <p:cNvPr id="24" name="Рисунок 23"/>
              <p:cNvPicPr>
                <a:picLocks noChangeAspect="1"/>
              </p:cNvPicPr>
              <p:nvPr/>
            </p:nvPicPr>
            <p:blipFill>
              <a:blip r:embed="rId3"/>
              <a:stretch>
                <a:fillRect/>
              </a:stretch>
            </p:blipFill>
            <p:spPr>
              <a:xfrm>
                <a:off x="2968303" y="3712510"/>
                <a:ext cx="5073038" cy="2446773"/>
              </a:xfrm>
              <a:prstGeom prst="rect">
                <a:avLst/>
              </a:prstGeom>
            </p:spPr>
          </p:pic>
          <p:sp>
            <p:nvSpPr>
              <p:cNvPr id="25" name="Стрелка вправо 24"/>
              <p:cNvSpPr/>
              <p:nvPr/>
            </p:nvSpPr>
            <p:spPr>
              <a:xfrm>
                <a:off x="7938248" y="4249670"/>
                <a:ext cx="295836" cy="24204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6" name="Группа 25"/>
            <p:cNvGrpSpPr/>
            <p:nvPr/>
          </p:nvGrpSpPr>
          <p:grpSpPr>
            <a:xfrm rot="5400000">
              <a:off x="3131942" y="2911458"/>
              <a:ext cx="5265781" cy="2446773"/>
              <a:chOff x="2968303" y="3712510"/>
              <a:chExt cx="5265781" cy="2446773"/>
            </a:xfrm>
          </p:grpSpPr>
          <p:pic>
            <p:nvPicPr>
              <p:cNvPr id="27" name="Рисунок 26"/>
              <p:cNvPicPr>
                <a:picLocks noChangeAspect="1"/>
              </p:cNvPicPr>
              <p:nvPr/>
            </p:nvPicPr>
            <p:blipFill>
              <a:blip r:embed="rId3"/>
              <a:stretch>
                <a:fillRect/>
              </a:stretch>
            </p:blipFill>
            <p:spPr>
              <a:xfrm>
                <a:off x="2968303" y="3712510"/>
                <a:ext cx="5073038" cy="2446773"/>
              </a:xfrm>
              <a:prstGeom prst="rect">
                <a:avLst/>
              </a:prstGeom>
            </p:spPr>
          </p:pic>
          <p:sp>
            <p:nvSpPr>
              <p:cNvPr id="28" name="Стрелка вправо 27"/>
              <p:cNvSpPr/>
              <p:nvPr/>
            </p:nvSpPr>
            <p:spPr>
              <a:xfrm>
                <a:off x="7938248" y="4249670"/>
                <a:ext cx="295836" cy="24204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9" name="Выноска 2 (без границы) 28"/>
          <p:cNvSpPr/>
          <p:nvPr/>
        </p:nvSpPr>
        <p:spPr>
          <a:xfrm>
            <a:off x="7881091" y="5995415"/>
            <a:ext cx="1463437" cy="553092"/>
          </a:xfrm>
          <a:prstGeom prst="callout2">
            <a:avLst>
              <a:gd name="adj1" fmla="val 54409"/>
              <a:gd name="adj2" fmla="val 1468"/>
              <a:gd name="adj3" fmla="val 54409"/>
              <a:gd name="adj4" fmla="val -11154"/>
              <a:gd name="adj5" fmla="val -331068"/>
              <a:gd name="adj6" fmla="val -3091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exhaust direction</a:t>
            </a:r>
            <a:endParaRPr lang="ru-RU" sz="1600" dirty="0"/>
          </a:p>
        </p:txBody>
      </p:sp>
      <p:sp>
        <p:nvSpPr>
          <p:cNvPr id="4" name="Прямоугольник 3"/>
          <p:cNvSpPr/>
          <p:nvPr/>
        </p:nvSpPr>
        <p:spPr>
          <a:xfrm>
            <a:off x="132461" y="6373753"/>
            <a:ext cx="5227970" cy="400110"/>
          </a:xfrm>
          <a:prstGeom prst="rect">
            <a:avLst/>
          </a:prstGeom>
        </p:spPr>
        <p:txBody>
          <a:bodyPr wrap="none">
            <a:spAutoFit/>
          </a:bodyPr>
          <a:lstStyle/>
          <a:p>
            <a:r>
              <a:rPr lang="en-US" sz="2000" dirty="0">
                <a:solidFill>
                  <a:prstClr val="black"/>
                </a:solidFill>
              </a:rPr>
              <a:t>Test</a:t>
            </a:r>
            <a:r>
              <a:rPr lang="ru-RU" sz="2000" dirty="0">
                <a:solidFill>
                  <a:prstClr val="black"/>
                </a:solidFill>
              </a:rPr>
              <a:t> </a:t>
            </a:r>
            <a:r>
              <a:rPr lang="en-US" sz="2000" dirty="0">
                <a:solidFill>
                  <a:prstClr val="black"/>
                </a:solidFill>
              </a:rPr>
              <a:t>facility is the wind tube in NAMI test center </a:t>
            </a:r>
            <a:endParaRPr lang="ru-RU" sz="2000" dirty="0"/>
          </a:p>
        </p:txBody>
      </p:sp>
    </p:spTree>
    <p:extLst>
      <p:ext uri="{BB962C8B-B14F-4D97-AF65-F5344CB8AC3E}">
        <p14:creationId xmlns:p14="http://schemas.microsoft.com/office/powerpoint/2010/main" val="24263447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6240" y="1024466"/>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6.Test Modes / 7.HVAC Modes</a:t>
            </a: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1" name="Текст 1"/>
          <p:cNvSpPr txBox="1">
            <a:spLocks/>
          </p:cNvSpPr>
          <p:nvPr/>
        </p:nvSpPr>
        <p:spPr>
          <a:xfrm>
            <a:off x="96239" y="1547687"/>
            <a:ext cx="11833293" cy="75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Different combinations of vehicle movement and HVAC modes was carried out</a:t>
            </a:r>
            <a:endParaRPr lang="ru-RU" dirty="0"/>
          </a:p>
        </p:txBody>
      </p:sp>
      <p:sp>
        <p:nvSpPr>
          <p:cNvPr id="20" name="Прямоугольник 19"/>
          <p:cNvSpPr/>
          <p:nvPr/>
        </p:nvSpPr>
        <p:spPr>
          <a:xfrm>
            <a:off x="96237" y="1932456"/>
            <a:ext cx="11342229" cy="3247043"/>
          </a:xfrm>
          <a:prstGeom prst="rect">
            <a:avLst/>
          </a:prstGeom>
        </p:spPr>
        <p:txBody>
          <a:bodyPr wrap="square">
            <a:spAutoFit/>
          </a:bodyPr>
          <a:lstStyle/>
          <a:p>
            <a:pPr marL="457200" indent="-457200">
              <a:buAutoNum type="arabicPeriod"/>
            </a:pPr>
            <a:r>
              <a:rPr lang="en-US" sz="2000" b="1" dirty="0"/>
              <a:t>Movement at constant speed  </a:t>
            </a:r>
          </a:p>
          <a:p>
            <a:pPr marL="719138" lvl="1" indent="-261938">
              <a:buFont typeface="Arial" panose="020B0604020202020204" pitchFamily="34" charset="0"/>
              <a:buChar char="•"/>
            </a:pPr>
            <a:r>
              <a:rPr lang="en-US" sz="2000" b="1" dirty="0"/>
              <a:t>50 km/h</a:t>
            </a:r>
          </a:p>
          <a:p>
            <a:pPr marL="719138" lvl="1" indent="-261938">
              <a:buFont typeface="Arial" panose="020B0604020202020204" pitchFamily="34" charset="0"/>
              <a:buChar char="•"/>
            </a:pPr>
            <a:r>
              <a:rPr lang="en-US" sz="2000" b="1" dirty="0"/>
              <a:t>90 km/h</a:t>
            </a:r>
          </a:p>
          <a:p>
            <a:pPr marL="719138" lvl="1" indent="-261938">
              <a:buFont typeface="Arial" panose="020B0604020202020204" pitchFamily="34" charset="0"/>
              <a:buChar char="•"/>
            </a:pPr>
            <a:r>
              <a:rPr lang="en-US" sz="2000" b="1" dirty="0"/>
              <a:t>110 km/h</a:t>
            </a:r>
          </a:p>
          <a:p>
            <a:pPr marL="719138" lvl="1" indent="-261938">
              <a:buFont typeface="Arial" panose="020B0604020202020204" pitchFamily="34" charset="0"/>
              <a:buChar char="•"/>
            </a:pPr>
            <a:r>
              <a:rPr lang="en-US" sz="2000" b="1" dirty="0"/>
              <a:t>130 km/h</a:t>
            </a:r>
          </a:p>
          <a:p>
            <a:r>
              <a:rPr lang="en-US" sz="2000" b="1" dirty="0"/>
              <a:t>2. Idling</a:t>
            </a:r>
          </a:p>
          <a:p>
            <a:r>
              <a:rPr lang="en-US" sz="2000" b="1" dirty="0"/>
              <a:t>3. Acceleration from speed of 60 km/h at WOT to speed of 130 km/h and free coasting down to speed of 60 km/h</a:t>
            </a:r>
          </a:p>
          <a:p>
            <a:pPr>
              <a:spcBef>
                <a:spcPts val="600"/>
              </a:spcBef>
            </a:pPr>
            <a:r>
              <a:rPr lang="en-US" sz="2000" b="1" dirty="0"/>
              <a:t>On each of the driving and idling modes, the measurements of the pollutants were made during the performances of the following operating modes of the ventilation and recirculation systems</a:t>
            </a:r>
          </a:p>
        </p:txBody>
      </p:sp>
      <p:graphicFrame>
        <p:nvGraphicFramePr>
          <p:cNvPr id="31" name="Таблица 30"/>
          <p:cNvGraphicFramePr>
            <a:graphicFrameLocks noGrp="1"/>
          </p:cNvGraphicFramePr>
          <p:nvPr>
            <p:extLst>
              <p:ext uri="{D42A27DB-BD31-4B8C-83A1-F6EECF244321}">
                <p14:modId xmlns:p14="http://schemas.microsoft.com/office/powerpoint/2010/main" val="2089353378"/>
              </p:ext>
            </p:extLst>
          </p:nvPr>
        </p:nvGraphicFramePr>
        <p:xfrm>
          <a:off x="190463" y="5179499"/>
          <a:ext cx="11485070" cy="1483360"/>
        </p:xfrm>
        <a:graphic>
          <a:graphicData uri="http://schemas.openxmlformats.org/drawingml/2006/table">
            <a:tbl>
              <a:tblPr firstRow="1" firstCol="1">
                <a:tableStyleId>{5C22544A-7EE6-4342-B048-85BDC9FD1C3A}</a:tableStyleId>
              </a:tblPr>
              <a:tblGrid>
                <a:gridCol w="2297014">
                  <a:extLst>
                    <a:ext uri="{9D8B030D-6E8A-4147-A177-3AD203B41FA5}">
                      <a16:colId xmlns:a16="http://schemas.microsoft.com/office/drawing/2014/main" val="20000"/>
                    </a:ext>
                  </a:extLst>
                </a:gridCol>
                <a:gridCol w="2297014">
                  <a:extLst>
                    <a:ext uri="{9D8B030D-6E8A-4147-A177-3AD203B41FA5}">
                      <a16:colId xmlns:a16="http://schemas.microsoft.com/office/drawing/2014/main" val="20001"/>
                    </a:ext>
                  </a:extLst>
                </a:gridCol>
                <a:gridCol w="2297014">
                  <a:extLst>
                    <a:ext uri="{9D8B030D-6E8A-4147-A177-3AD203B41FA5}">
                      <a16:colId xmlns:a16="http://schemas.microsoft.com/office/drawing/2014/main" val="20002"/>
                    </a:ext>
                  </a:extLst>
                </a:gridCol>
                <a:gridCol w="2297014">
                  <a:extLst>
                    <a:ext uri="{9D8B030D-6E8A-4147-A177-3AD203B41FA5}">
                      <a16:colId xmlns:a16="http://schemas.microsoft.com/office/drawing/2014/main" val="20003"/>
                    </a:ext>
                  </a:extLst>
                </a:gridCol>
                <a:gridCol w="2297014">
                  <a:extLst>
                    <a:ext uri="{9D8B030D-6E8A-4147-A177-3AD203B41FA5}">
                      <a16:colId xmlns:a16="http://schemas.microsoft.com/office/drawing/2014/main" val="20004"/>
                    </a:ext>
                  </a:extLst>
                </a:gridCol>
              </a:tblGrid>
              <a:tr h="370840">
                <a:tc rowSpan="2">
                  <a:txBody>
                    <a:bodyPr/>
                    <a:lstStyle/>
                    <a:p>
                      <a:pPr algn="ctr"/>
                      <a:r>
                        <a:rPr lang="en-US" dirty="0"/>
                        <a:t>Recirculation</a:t>
                      </a:r>
                      <a:r>
                        <a:rPr lang="en-US" baseline="0" dirty="0"/>
                        <a:t> mode</a:t>
                      </a:r>
                      <a:endParaRPr lang="ru-RU"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4">
                  <a:txBody>
                    <a:bodyPr/>
                    <a:lstStyle/>
                    <a:p>
                      <a:pPr algn="ctr"/>
                      <a:r>
                        <a:rPr lang="en-US" b="0" dirty="0">
                          <a:solidFill>
                            <a:schemeClr val="tx1"/>
                          </a:solidFill>
                        </a:rPr>
                        <a:t>Ventilation</a:t>
                      </a:r>
                      <a:r>
                        <a:rPr lang="en-US" b="0" baseline="0" dirty="0">
                          <a:solidFill>
                            <a:schemeClr val="tx1"/>
                          </a:solidFill>
                        </a:rPr>
                        <a:t> speed</a:t>
                      </a:r>
                      <a:endParaRPr lang="ru-RU"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5000"/>
                        <a:lumOff val="75000"/>
                      </a:schemeClr>
                    </a:solidFill>
                  </a:tcPr>
                </a:tc>
                <a:tc hMerge="1">
                  <a:txBody>
                    <a:bodyPr/>
                    <a:lstStyle/>
                    <a:p>
                      <a:pPr algn="ctr"/>
                      <a:endParaRPr lang="ru-RU" dirty="0"/>
                    </a:p>
                  </a:txBody>
                  <a:tcPr/>
                </a:tc>
                <a:tc hMerge="1">
                  <a:txBody>
                    <a:bodyPr/>
                    <a:lstStyle/>
                    <a:p>
                      <a:pPr algn="ctr"/>
                      <a:endParaRPr lang="ru-RU" dirty="0"/>
                    </a:p>
                  </a:txBody>
                  <a:tcPr/>
                </a:tc>
                <a:tc hMerge="1">
                  <a:txBody>
                    <a:bodyPr/>
                    <a:lstStyle/>
                    <a:p>
                      <a:pPr algn="ctr"/>
                      <a:endParaRPr lang="ru-RU" dirty="0"/>
                    </a:p>
                  </a:txBody>
                  <a:tcPr/>
                </a:tc>
                <a:extLst>
                  <a:ext uri="{0D108BD9-81ED-4DB2-BD59-A6C34878D82A}">
                    <a16:rowId xmlns:a16="http://schemas.microsoft.com/office/drawing/2014/main" val="10000"/>
                  </a:ext>
                </a:extLst>
              </a:tr>
              <a:tr h="370840">
                <a:tc vMerge="1">
                  <a:txBody>
                    <a:bodyPr/>
                    <a:lstStyle/>
                    <a:p>
                      <a:endParaRPr lang="ru-RU" dirty="0"/>
                    </a:p>
                  </a:txBody>
                  <a:tcPr/>
                </a:tc>
                <a:tc>
                  <a:txBody>
                    <a:bodyPr/>
                    <a:lstStyle/>
                    <a:p>
                      <a:pPr algn="ctr"/>
                      <a:r>
                        <a:rPr lang="en-US" b="0" dirty="0"/>
                        <a:t>Off</a:t>
                      </a:r>
                      <a:endParaRPr lang="ru-RU"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5000"/>
                        <a:lumOff val="75000"/>
                      </a:schemeClr>
                    </a:solidFill>
                  </a:tcPr>
                </a:tc>
                <a:tc>
                  <a:txBody>
                    <a:bodyPr/>
                    <a:lstStyle/>
                    <a:p>
                      <a:pPr algn="ctr"/>
                      <a:r>
                        <a:rPr lang="en-US" b="0" dirty="0"/>
                        <a:t>Minimal</a:t>
                      </a:r>
                      <a:endParaRPr lang="ru-RU"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5000"/>
                        <a:lumOff val="75000"/>
                      </a:schemeClr>
                    </a:solidFill>
                  </a:tcPr>
                </a:tc>
                <a:tc>
                  <a:txBody>
                    <a:bodyPr/>
                    <a:lstStyle/>
                    <a:p>
                      <a:pPr algn="ctr"/>
                      <a:r>
                        <a:rPr lang="en-US" b="0" dirty="0"/>
                        <a:t>Medium</a:t>
                      </a:r>
                      <a:endParaRPr lang="ru-RU"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5000"/>
                        <a:lumOff val="75000"/>
                      </a:schemeClr>
                    </a:solidFill>
                  </a:tcPr>
                </a:tc>
                <a:tc>
                  <a:txBody>
                    <a:bodyPr/>
                    <a:lstStyle/>
                    <a:p>
                      <a:pPr algn="ctr"/>
                      <a:r>
                        <a:rPr lang="en-US" b="0" dirty="0"/>
                        <a:t>Maximum</a:t>
                      </a:r>
                      <a:endParaRPr lang="ru-RU"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0001"/>
                  </a:ext>
                </a:extLst>
              </a:tr>
              <a:tr h="370840">
                <a:tc>
                  <a:txBody>
                    <a:bodyPr/>
                    <a:lstStyle/>
                    <a:p>
                      <a:pPr algn="ctr"/>
                      <a:r>
                        <a:rPr lang="en-US" dirty="0"/>
                        <a:t>Off</a:t>
                      </a:r>
                      <a:endParaRPr lang="ru-RU"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a:txBody>
                    <a:bodyPr/>
                    <a:lstStyle/>
                    <a:p>
                      <a:pPr algn="ctr"/>
                      <a:r>
                        <a:rPr lang="en-US" dirty="0"/>
                        <a:t>On</a:t>
                      </a:r>
                      <a:endParaRPr lang="ru-RU"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endParaRPr lang="ru-RU" sz="1800" kern="1200" dirty="0">
                        <a:solidFill>
                          <a:schemeClr val="dk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pic>
        <p:nvPicPr>
          <p:cNvPr id="32" name="Рисунок 31"/>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3551955" y="5918493"/>
            <a:ext cx="332670" cy="314259"/>
          </a:xfrm>
          <a:prstGeom prst="rect">
            <a:avLst/>
          </a:prstGeom>
        </p:spPr>
      </p:pic>
      <p:pic>
        <p:nvPicPr>
          <p:cNvPr id="33" name="Рисунок 32"/>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5795455" y="5918493"/>
            <a:ext cx="332670" cy="314259"/>
          </a:xfrm>
          <a:prstGeom prst="rect">
            <a:avLst/>
          </a:prstGeom>
        </p:spPr>
      </p:pic>
      <p:pic>
        <p:nvPicPr>
          <p:cNvPr id="34" name="Рисунок 33"/>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8091563" y="5918493"/>
            <a:ext cx="332670" cy="314259"/>
          </a:xfrm>
          <a:prstGeom prst="rect">
            <a:avLst/>
          </a:prstGeom>
        </p:spPr>
      </p:pic>
      <p:pic>
        <p:nvPicPr>
          <p:cNvPr id="35" name="Рисунок 34"/>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10342164" y="5918493"/>
            <a:ext cx="332670" cy="314259"/>
          </a:xfrm>
          <a:prstGeom prst="rect">
            <a:avLst/>
          </a:prstGeom>
        </p:spPr>
      </p:pic>
      <p:pic>
        <p:nvPicPr>
          <p:cNvPr id="36" name="Рисунок 35"/>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3544854" y="6289333"/>
            <a:ext cx="332670" cy="314259"/>
          </a:xfrm>
          <a:prstGeom prst="rect">
            <a:avLst/>
          </a:prstGeom>
        </p:spPr>
      </p:pic>
      <p:pic>
        <p:nvPicPr>
          <p:cNvPr id="37" name="Рисунок 36"/>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5788354" y="6289333"/>
            <a:ext cx="332670" cy="314259"/>
          </a:xfrm>
          <a:prstGeom prst="rect">
            <a:avLst/>
          </a:prstGeom>
        </p:spPr>
      </p:pic>
      <p:pic>
        <p:nvPicPr>
          <p:cNvPr id="38" name="Рисунок 37"/>
          <p:cNvPicPr>
            <a:picLocks noChangeAspect="1"/>
          </p:cNvPicPr>
          <p:nvPr/>
        </p:nvPicPr>
        <p:blipFill>
          <a:blip r:embed="rId3">
            <a:clrChange>
              <a:clrFrom>
                <a:srgbClr val="000000"/>
              </a:clrFrom>
              <a:clrTo>
                <a:srgbClr val="000000">
                  <a:alpha val="0"/>
                </a:srgbClr>
              </a:clrTo>
            </a:clrChange>
            <a:duotone>
              <a:prstClr val="black"/>
              <a:schemeClr val="accent5">
                <a:tint val="45000"/>
                <a:satMod val="400000"/>
              </a:schemeClr>
            </a:duotone>
          </a:blip>
          <a:stretch>
            <a:fillRect/>
          </a:stretch>
        </p:blipFill>
        <p:spPr>
          <a:xfrm>
            <a:off x="8084462" y="6289333"/>
            <a:ext cx="332670" cy="314259"/>
          </a:xfrm>
          <a:prstGeom prst="rect">
            <a:avLst/>
          </a:prstGeom>
        </p:spPr>
      </p:pic>
      <p:pic>
        <p:nvPicPr>
          <p:cNvPr id="40" name="Рисунок 39"/>
          <p:cNvPicPr>
            <a:picLocks noChangeAspect="1"/>
          </p:cNvPicPr>
          <p:nvPr/>
        </p:nvPicPr>
        <p:blipFill>
          <a:blip r:embed="rId3">
            <a:clrChange>
              <a:clrFrom>
                <a:srgbClr val="000000"/>
              </a:clrFrom>
              <a:clrTo>
                <a:srgbClr val="000000">
                  <a:alpha val="0"/>
                </a:srgbClr>
              </a:clrTo>
            </a:clrChange>
            <a:duotone>
              <a:prstClr val="black"/>
              <a:srgbClr val="FF0000">
                <a:tint val="45000"/>
                <a:satMod val="400000"/>
              </a:srgbClr>
            </a:duotone>
          </a:blip>
          <a:stretch>
            <a:fillRect/>
          </a:stretch>
        </p:blipFill>
        <p:spPr>
          <a:xfrm>
            <a:off x="10342164" y="6292603"/>
            <a:ext cx="332670" cy="314259"/>
          </a:xfrm>
          <a:prstGeom prst="rect">
            <a:avLst/>
          </a:prstGeom>
        </p:spPr>
      </p:pic>
    </p:spTree>
    <p:extLst>
      <p:ext uri="{BB962C8B-B14F-4D97-AF65-F5344CB8AC3E}">
        <p14:creationId xmlns:p14="http://schemas.microsoft.com/office/powerpoint/2010/main" val="16410165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482600" y="1029189"/>
            <a:ext cx="11167534" cy="4401205"/>
          </a:xfrm>
          <a:prstGeom prst="rect">
            <a:avLst/>
          </a:prstGeom>
        </p:spPr>
        <p:txBody>
          <a:bodyPr wrap="square">
            <a:spAutoFit/>
          </a:bodyPr>
          <a:lstStyle/>
          <a:p>
            <a:pPr marL="609600" indent="-609600" fontAlgn="base" latinLnBrk="1">
              <a:lnSpc>
                <a:spcPct val="200000"/>
              </a:lnSpc>
              <a:spcBef>
                <a:spcPct val="0"/>
              </a:spcBef>
              <a:spcAft>
                <a:spcPct val="0"/>
              </a:spcAft>
              <a:buFont typeface="Wingdings" pitchFamily="2" charset="2"/>
              <a:buChar char="Ø"/>
              <a:defRPr/>
            </a:pPr>
            <a:r>
              <a:rPr kumimoji="1" lang="en-US" altLang="ko-KR" sz="2000" b="1" spc="80" dirty="0">
                <a:solidFill>
                  <a:srgbClr val="000000"/>
                </a:solidFill>
                <a:latin typeface="Arial" pitchFamily="34" charset="0"/>
                <a:ea typeface="HY울릉도M" pitchFamily="18" charset="-127"/>
                <a:cs typeface="Arial" pitchFamily="34" charset="0"/>
              </a:rPr>
              <a:t>14</a:t>
            </a:r>
            <a:r>
              <a:rPr kumimoji="1" lang="en-US" altLang="ko-KR" sz="2000" b="1" spc="80" baseline="30000" dirty="0">
                <a:solidFill>
                  <a:srgbClr val="000000"/>
                </a:solidFill>
                <a:latin typeface="Arial" pitchFamily="34" charset="0"/>
                <a:ea typeface="HY울릉도M" pitchFamily="18" charset="-127"/>
                <a:cs typeface="Arial" pitchFamily="34" charset="0"/>
              </a:rPr>
              <a:t>th</a:t>
            </a:r>
            <a:r>
              <a:rPr kumimoji="1" lang="en-US" altLang="ko-KR" sz="2000" b="1" spc="80" dirty="0">
                <a:solidFill>
                  <a:srgbClr val="000000"/>
                </a:solidFill>
                <a:latin typeface="Arial" pitchFamily="34" charset="0"/>
                <a:ea typeface="HY울릉도M" pitchFamily="18" charset="-127"/>
                <a:cs typeface="Arial" pitchFamily="34" charset="0"/>
              </a:rPr>
              <a:t> VIAQ IWG Meeting (TBD)</a:t>
            </a:r>
            <a:endParaRPr kumimoji="1" lang="en-US" altLang="ko-KR" sz="2000" spc="80" dirty="0">
              <a:solidFill>
                <a:srgbClr val="000000"/>
              </a:solidFill>
              <a:latin typeface="Arial" pitchFamily="34" charset="0"/>
              <a:ea typeface="HY울릉도M" pitchFamily="18" charset="-127"/>
              <a:cs typeface="Arial" pitchFamily="34" charset="0"/>
            </a:endParaRPr>
          </a:p>
          <a:p>
            <a:pPr marL="1066800" lvl="1" indent="-609600"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Moscow, Russia, </a:t>
            </a:r>
            <a:r>
              <a:rPr kumimoji="1" lang="ru-RU" altLang="ko-KR" sz="2000" spc="80" dirty="0">
                <a:solidFill>
                  <a:srgbClr val="000000"/>
                </a:solidFill>
                <a:latin typeface="Arial" pitchFamily="34" charset="0"/>
                <a:ea typeface="HY울릉도M" pitchFamily="18" charset="-127"/>
                <a:cs typeface="Arial" pitchFamily="34" charset="0"/>
              </a:rPr>
              <a:t>7-8</a:t>
            </a:r>
            <a:r>
              <a:rPr kumimoji="1" lang="en-US" altLang="ko-KR" sz="2000" spc="80" baseline="30000" dirty="0" err="1">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November 2018</a:t>
            </a:r>
          </a:p>
          <a:p>
            <a:pPr marL="1066800" lvl="1" indent="-609600" fontAlgn="base" latinLnBrk="1">
              <a:lnSpc>
                <a:spcPct val="200000"/>
              </a:lnSpc>
              <a:spcBef>
                <a:spcPct val="0"/>
              </a:spcBef>
              <a:spcAft>
                <a:spcPct val="0"/>
              </a:spcAft>
              <a:buFont typeface="Wingdings" pitchFamily="2" charset="2"/>
              <a:buChar char="Ø"/>
              <a:defRPr/>
            </a:pPr>
            <a:r>
              <a:rPr kumimoji="1" lang="en-US" altLang="ko-KR" sz="2000" spc="80" dirty="0">
                <a:solidFill>
                  <a:srgbClr val="000000"/>
                </a:solidFill>
                <a:latin typeface="Arial" pitchFamily="34" charset="0"/>
                <a:ea typeface="HY울릉도M" pitchFamily="18" charset="-127"/>
                <a:cs typeface="Arial" pitchFamily="34" charset="0"/>
              </a:rPr>
              <a:t>Two days</a:t>
            </a:r>
            <a:endParaRPr kumimoji="1" lang="ru-RU" altLang="ko-KR" sz="2000" spc="80" dirty="0">
              <a:solidFill>
                <a:srgbClr val="000000"/>
              </a:solidFill>
              <a:latin typeface="Arial" pitchFamily="34" charset="0"/>
              <a:ea typeface="HY울릉도M" pitchFamily="18" charset="-127"/>
              <a:cs typeface="Arial" pitchFamily="34" charset="0"/>
            </a:endParaRPr>
          </a:p>
          <a:p>
            <a:pPr marL="609600" indent="-609600" fontAlgn="base" latinLnBrk="1">
              <a:lnSpc>
                <a:spcPct val="200000"/>
              </a:lnSpc>
              <a:spcBef>
                <a:spcPct val="0"/>
              </a:spcBef>
              <a:spcAft>
                <a:spcPct val="0"/>
              </a:spcAft>
              <a:buFont typeface="Wingdings" pitchFamily="2" charset="2"/>
              <a:buChar char="Ø"/>
              <a:defRPr/>
            </a:pPr>
            <a:r>
              <a:rPr kumimoji="1" lang="en-US" altLang="ko-KR" sz="2000" b="1" spc="80" dirty="0">
                <a:solidFill>
                  <a:srgbClr val="000000"/>
                </a:solidFill>
                <a:latin typeface="Arial" pitchFamily="34" charset="0"/>
                <a:ea typeface="HY울릉도M" pitchFamily="18" charset="-127"/>
                <a:cs typeface="Arial" pitchFamily="34" charset="0"/>
              </a:rPr>
              <a:t>1</a:t>
            </a:r>
            <a:r>
              <a:rPr kumimoji="1" lang="ru-RU" altLang="ko-KR" sz="2000" b="1" spc="80" dirty="0">
                <a:solidFill>
                  <a:srgbClr val="000000"/>
                </a:solidFill>
                <a:latin typeface="Arial" pitchFamily="34" charset="0"/>
                <a:ea typeface="HY울릉도M" pitchFamily="18" charset="-127"/>
                <a:cs typeface="Arial" pitchFamily="34" charset="0"/>
              </a:rPr>
              <a:t>5</a:t>
            </a:r>
            <a:r>
              <a:rPr kumimoji="1" lang="en-US" altLang="ko-KR" sz="2000" b="1" spc="80" baseline="30000" dirty="0" err="1">
                <a:solidFill>
                  <a:srgbClr val="000000"/>
                </a:solidFill>
                <a:latin typeface="Arial" pitchFamily="34" charset="0"/>
                <a:ea typeface="HY울릉도M" pitchFamily="18" charset="-127"/>
                <a:cs typeface="Arial" pitchFamily="34" charset="0"/>
              </a:rPr>
              <a:t>th</a:t>
            </a:r>
            <a:r>
              <a:rPr kumimoji="1" lang="en-US" altLang="ko-KR" sz="2000" b="1" spc="80" dirty="0">
                <a:solidFill>
                  <a:srgbClr val="000000"/>
                </a:solidFill>
                <a:latin typeface="Arial" pitchFamily="34" charset="0"/>
                <a:ea typeface="HY울릉도M" pitchFamily="18" charset="-127"/>
                <a:cs typeface="Arial" pitchFamily="34" charset="0"/>
              </a:rPr>
              <a:t> VIAQ IWG Meeting (TBD)</a:t>
            </a:r>
            <a:endParaRPr kumimoji="1" lang="en-US" altLang="ko-KR" sz="2000" spc="80" dirty="0">
              <a:solidFill>
                <a:srgbClr val="000000"/>
              </a:solidFill>
              <a:latin typeface="Arial" pitchFamily="34" charset="0"/>
              <a:ea typeface="HY울릉도M" pitchFamily="18" charset="-127"/>
              <a:cs typeface="Arial" pitchFamily="34" charset="0"/>
            </a:endParaRPr>
          </a:p>
          <a:p>
            <a:pPr marL="1066800" lvl="1" indent="-609600"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Geneva, Switzerland, January 2018 during 78</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GRPE session</a:t>
            </a:r>
          </a:p>
          <a:p>
            <a:pPr marL="1066800" lvl="1" indent="-609600"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Half a day</a:t>
            </a:r>
          </a:p>
          <a:p>
            <a:pPr marL="1066800" lvl="1" indent="-609600" fontAlgn="base" latinLnBrk="1">
              <a:lnSpc>
                <a:spcPct val="200000"/>
              </a:lnSpc>
              <a:spcBef>
                <a:spcPct val="0"/>
              </a:spcBef>
              <a:spcAft>
                <a:spcPct val="0"/>
              </a:spcAft>
              <a:buFont typeface="Arial" pitchFamily="34" charset="0"/>
              <a:buChar char="•"/>
              <a:defRPr/>
            </a:pPr>
            <a:endParaRPr kumimoji="1" lang="en-US" altLang="ko-KR" sz="2000" spc="80" dirty="0">
              <a:solidFill>
                <a:srgbClr val="000000"/>
              </a:solidFill>
              <a:latin typeface="Arial" pitchFamily="34" charset="0"/>
              <a:ea typeface="HY울릉도M" pitchFamily="18" charset="-127"/>
              <a:cs typeface="Arial" pitchFamily="34" charset="0"/>
            </a:endParaRPr>
          </a:p>
        </p:txBody>
      </p:sp>
    </p:spTree>
    <p:extLst>
      <p:ext uri="{BB962C8B-B14F-4D97-AF65-F5344CB8AC3E}">
        <p14:creationId xmlns:p14="http://schemas.microsoft.com/office/powerpoint/2010/main" val="8879598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7873" y="205316"/>
            <a:ext cx="2282997" cy="523220"/>
          </a:xfrm>
          <a:prstGeom prst="rect">
            <a:avLst/>
          </a:prstGeom>
        </p:spPr>
        <p:txBody>
          <a:bodyPr wrap="none">
            <a:spAutoFit/>
          </a:bodyPr>
          <a:lstStyle/>
          <a:p>
            <a:r>
              <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Background</a:t>
            </a:r>
            <a:endParaRPr lang="ru-RU" sz="2800"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491066" y="1414903"/>
            <a:ext cx="5427134" cy="2308324"/>
          </a:xfrm>
          <a:prstGeom prst="rect">
            <a:avLst/>
          </a:prstGeom>
        </p:spPr>
        <p:txBody>
          <a:bodyPr wrap="square">
            <a:spAutoFit/>
          </a:bodyPr>
          <a:lstStyle/>
          <a:p>
            <a:r>
              <a:rPr lang="en-GB" sz="2400" dirty="0"/>
              <a:t>During 173</a:t>
            </a:r>
            <a:r>
              <a:rPr lang="en-GB" sz="2400" baseline="30000" dirty="0"/>
              <a:t>rd</a:t>
            </a:r>
            <a:r>
              <a:rPr lang="en-GB" sz="2400" dirty="0"/>
              <a:t> WP.29 session in Geneva (14-17 November 2017)  Proposal for a new Mutual Resolution (M.R.3) for of the 1958 and the 1998 Agreements concerning Vehicle Interior Air Quality (VIAQ) was adopted (ECE/TRANS/WP.29/2017/136) </a:t>
            </a:r>
            <a:endParaRPr lang="nl-NL" sz="2400" dirty="0">
              <a:effectLst/>
            </a:endParaRPr>
          </a:p>
        </p:txBody>
      </p:sp>
      <p:pic>
        <p:nvPicPr>
          <p:cNvPr id="8" name="Рисунок 7"/>
          <p:cNvPicPr>
            <a:picLocks noChangeAspect="1"/>
          </p:cNvPicPr>
          <p:nvPr/>
        </p:nvPicPr>
        <p:blipFill>
          <a:blip r:embed="rId3"/>
          <a:stretch>
            <a:fillRect/>
          </a:stretch>
        </p:blipFill>
        <p:spPr>
          <a:xfrm>
            <a:off x="6480101" y="1025637"/>
            <a:ext cx="5073797" cy="5832363"/>
          </a:xfrm>
          <a:prstGeom prst="rect">
            <a:avLst/>
          </a:prstGeom>
        </p:spPr>
      </p:pic>
    </p:spTree>
    <p:extLst>
      <p:ext uri="{BB962C8B-B14F-4D97-AF65-F5344CB8AC3E}">
        <p14:creationId xmlns:p14="http://schemas.microsoft.com/office/powerpoint/2010/main" val="20214693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251036"/>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solidFill>
                  <a:schemeClr val="tx1"/>
                </a:solidFill>
                <a:latin typeface="Arial" pitchFamily="34" charset="0"/>
                <a:ea typeface="Arial Unicode MS" pitchFamily="50" charset="-127"/>
                <a:cs typeface="Arial" pitchFamily="34" charset="0"/>
              </a:rPr>
              <a:t> VIAQ </a:t>
            </a:r>
            <a:r>
              <a:rPr kumimoji="0" lang="en-US" altLang="ko-KR" sz="2800" b="1" dirty="0" err="1">
                <a:solidFill>
                  <a:schemeClr val="tx1"/>
                </a:solidFill>
                <a:latin typeface="Arial" pitchFamily="34" charset="0"/>
                <a:ea typeface="Arial Unicode MS" pitchFamily="50" charset="-127"/>
                <a:cs typeface="Arial" pitchFamily="34" charset="0"/>
              </a:rPr>
              <a:t>ToR</a:t>
            </a:r>
            <a:r>
              <a:rPr kumimoji="0" lang="en-US" altLang="ko-KR" sz="2800" b="1" dirty="0">
                <a:solidFill>
                  <a:schemeClr val="tx1"/>
                </a:solidFill>
                <a:latin typeface="Arial" pitchFamily="34" charset="0"/>
                <a:ea typeface="Arial Unicode MS" pitchFamily="50" charset="-127"/>
                <a:cs typeface="Arial" pitchFamily="34" charset="0"/>
              </a:rPr>
              <a:t> and Mandate for the Second Stage</a:t>
            </a:r>
          </a:p>
        </p:txBody>
      </p:sp>
      <p:sp>
        <p:nvSpPr>
          <p:cNvPr id="6" name="Rectangle 3"/>
          <p:cNvSpPr txBox="1">
            <a:spLocks noChangeArrowheads="1"/>
          </p:cNvSpPr>
          <p:nvPr/>
        </p:nvSpPr>
        <p:spPr bwMode="auto">
          <a:xfrm>
            <a:off x="316509" y="1908282"/>
            <a:ext cx="11465981" cy="4464496"/>
          </a:xfrm>
          <a:prstGeom prst="rect">
            <a:avLst/>
          </a:prstGeom>
          <a:noFill/>
          <a:ln w="9525">
            <a:noFill/>
            <a:miter lim="800000"/>
            <a:headEnd/>
            <a:tailEnd/>
          </a:ln>
        </p:spPr>
        <p:txBody>
          <a:bodyPr/>
          <a:lstStyle/>
          <a:p>
            <a:pPr marL="609600" indent="-609600">
              <a:lnSpc>
                <a:spcPct val="130000"/>
              </a:lnSpc>
              <a:buFont typeface="Wingdings" pitchFamily="2" charset="2"/>
              <a:buChar char="Ø"/>
              <a:defRPr/>
            </a:pPr>
            <a:endParaRPr lang="en-US" altLang="ko-KR" sz="900" b="1" spc="80" dirty="0">
              <a:solidFill>
                <a:schemeClr val="tx1"/>
              </a:solidFill>
              <a:latin typeface="Arial" pitchFamily="34" charset="0"/>
              <a:cs typeface="Arial" pitchFamily="34" charset="0"/>
            </a:endParaRPr>
          </a:p>
          <a:p>
            <a:pPr marL="285750" indent="-285750">
              <a:buFont typeface="Wingdings" panose="05000000000000000000" pitchFamily="2" charset="2"/>
              <a:buChar char="ü"/>
            </a:pPr>
            <a:r>
              <a:rPr lang="en-US" sz="2000" dirty="0"/>
              <a:t>The Chair of the IWG on Vehicles Interior Air Quality (VIAQ) presented a status report on the ongoing activities of the group (GRPE-76-35). He recalled that the original mandate of the group ended in November 2017. He highlighted the conclusion of the work by the tabled proposal for a new Mutual Resolution on recommendations to harmonize test procedures of interior air emissions generated from interior materials (ECE/TRANS/WP.29/2017/136) which was adopted by WP.29 and AC.3 during 173rd WP.29 session in Geneva (14-17 November 2017). He recalled that WP.29 endorsed the extension of the mandate of the IWG on VIAQ until November 2020 to extend the work and consider not only emissions generated by interior materials, but also gases from other sources that enter into the vehicle cabin.</a:t>
            </a:r>
          </a:p>
          <a:p>
            <a:pPr marL="285750" indent="-285750">
              <a:buFont typeface="Wingdings" panose="05000000000000000000" pitchFamily="2" charset="2"/>
              <a:buChar char="ü"/>
            </a:pPr>
            <a:r>
              <a:rPr lang="en-US" sz="2000" dirty="0"/>
              <a:t>As Chair for the new stage of the IWG on VIAQ, the expert from the Russian Federation highlighted the existing standards on VIAQ in his country. He presented the revised Terms of Reference for the IWG on VIAQ (GRPE-76-27) which were adopted by GRPE</a:t>
            </a:r>
          </a:p>
          <a:p>
            <a:endParaRPr lang="en-US" sz="2000" dirty="0"/>
          </a:p>
        </p:txBody>
      </p:sp>
      <p:sp>
        <p:nvSpPr>
          <p:cNvPr id="3" name="Прямоугольник 2"/>
          <p:cNvSpPr/>
          <p:nvPr/>
        </p:nvSpPr>
        <p:spPr>
          <a:xfrm>
            <a:off x="1165907" y="187123"/>
            <a:ext cx="2561920" cy="523220"/>
          </a:xfrm>
          <a:prstGeom prst="rect">
            <a:avLst/>
          </a:prstGeom>
        </p:spPr>
        <p:txBody>
          <a:bodyPr wrap="none">
            <a:spAutoFit/>
          </a:bodyPr>
          <a:lstStyle/>
          <a:p>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Second Stage</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30561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022435"/>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latin typeface="Arial" pitchFamily="34" charset="0"/>
                <a:ea typeface="Arial Unicode MS" pitchFamily="50" charset="-127"/>
                <a:cs typeface="Arial" pitchFamily="34" charset="0"/>
              </a:rPr>
              <a:t> </a:t>
            </a:r>
            <a:r>
              <a:rPr lang="en-GB" sz="2800" b="1" dirty="0"/>
              <a:t>Terms of reference</a:t>
            </a:r>
            <a:endParaRPr lang="en-US" sz="2800" b="1" dirty="0"/>
          </a:p>
        </p:txBody>
      </p:sp>
      <p:sp>
        <p:nvSpPr>
          <p:cNvPr id="3" name="Прямоугольник 2"/>
          <p:cNvSpPr/>
          <p:nvPr/>
        </p:nvSpPr>
        <p:spPr>
          <a:xfrm>
            <a:off x="1052297" y="187867"/>
            <a:ext cx="4398127" cy="584775"/>
          </a:xfrm>
          <a:prstGeom prst="rect">
            <a:avLst/>
          </a:prstGeom>
        </p:spPr>
        <p:txBody>
          <a:bodyPr wrap="none">
            <a:spAutoFit/>
          </a:bodyPr>
          <a:lstStyle/>
          <a:p>
            <a:r>
              <a:rPr lang="en-US" sz="3200" b="1" dirty="0" err="1">
                <a:solidFill>
                  <a:schemeClr val="bg1"/>
                </a:solidFill>
                <a:effectLst>
                  <a:outerShdw blurRad="38100" dist="38100" dir="2700000" algn="tl">
                    <a:srgbClr val="000000">
                      <a:alpha val="43137"/>
                    </a:srgbClr>
                  </a:outerShdw>
                </a:effectLst>
              </a:rPr>
              <a:t>ToR</a:t>
            </a:r>
            <a:r>
              <a:rPr lang="en-US" sz="3200" b="1" dirty="0">
                <a:solidFill>
                  <a:schemeClr val="bg1"/>
                </a:solidFill>
                <a:effectLst>
                  <a:outerShdw blurRad="38100" dist="38100" dir="2700000" algn="tl">
                    <a:srgbClr val="000000">
                      <a:alpha val="43137"/>
                    </a:srgbClr>
                  </a:outerShdw>
                </a:effectLst>
              </a:rPr>
              <a:t> for the Second Stage</a:t>
            </a:r>
            <a:endParaRPr lang="ru-RU" sz="3200" b="1"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316509" y="1511203"/>
            <a:ext cx="11384424" cy="5118196"/>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2200" dirty="0"/>
              <a:t>Identify and collect the information and research data on interior air quality and its relevance for vehicles, taking into account the activities being carried out by various governments, and non-governmental organizations.</a:t>
            </a:r>
          </a:p>
          <a:p>
            <a:pPr marL="342900" indent="-342900">
              <a:lnSpc>
                <a:spcPct val="150000"/>
              </a:lnSpc>
              <a:buFont typeface="Wingdings" panose="05000000000000000000" pitchFamily="2" charset="2"/>
              <a:buChar char="ü"/>
            </a:pPr>
            <a:r>
              <a:rPr lang="en-US" sz="2200" dirty="0"/>
              <a:t>Identify and understand the current regulatory requirements with respect to vehicle interior air quality in different markets.</a:t>
            </a:r>
          </a:p>
          <a:p>
            <a:pPr marL="342900" indent="-342900">
              <a:lnSpc>
                <a:spcPct val="150000"/>
              </a:lnSpc>
              <a:buFont typeface="Wingdings" panose="05000000000000000000" pitchFamily="2" charset="2"/>
              <a:buChar char="ü"/>
            </a:pPr>
            <a:r>
              <a:rPr lang="en-US" sz="2200" dirty="0"/>
              <a:t>Identify, review and assess existing test procedures suitable for the measurement of harmful substance into the vehicle cabin (including test modes, sample collection methods and analysis methods, etc.)</a:t>
            </a:r>
          </a:p>
          <a:p>
            <a:pPr marL="342900" indent="-342900">
              <a:lnSpc>
                <a:spcPct val="150000"/>
              </a:lnSpc>
              <a:buFont typeface="Wingdings" panose="05000000000000000000" pitchFamily="2" charset="2"/>
              <a:buChar char="ü"/>
            </a:pPr>
            <a:r>
              <a:rPr lang="en-US" sz="2200" dirty="0"/>
              <a:t>Develop provisions and test procedures in a recommendation by including Part 3 in the Mutual Resolution No. 3.</a:t>
            </a:r>
          </a:p>
        </p:txBody>
      </p:sp>
    </p:spTree>
    <p:extLst>
      <p:ext uri="{BB962C8B-B14F-4D97-AF65-F5344CB8AC3E}">
        <p14:creationId xmlns:p14="http://schemas.microsoft.com/office/powerpoint/2010/main" val="32756854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251036"/>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latin typeface="Arial" pitchFamily="34" charset="0"/>
                <a:ea typeface="Arial Unicode MS" pitchFamily="50" charset="-127"/>
                <a:cs typeface="Arial" pitchFamily="34" charset="0"/>
              </a:rPr>
              <a:t> </a:t>
            </a:r>
            <a:r>
              <a:rPr lang="en-GB" sz="2800" b="1" dirty="0"/>
              <a:t>Timeline</a:t>
            </a:r>
            <a:endParaRPr lang="en-US" sz="2800" b="1" dirty="0"/>
          </a:p>
        </p:txBody>
      </p:sp>
      <p:sp>
        <p:nvSpPr>
          <p:cNvPr id="3" name="Прямоугольник 2"/>
          <p:cNvSpPr/>
          <p:nvPr/>
        </p:nvSpPr>
        <p:spPr>
          <a:xfrm>
            <a:off x="1052297" y="187867"/>
            <a:ext cx="4398127" cy="584775"/>
          </a:xfrm>
          <a:prstGeom prst="rect">
            <a:avLst/>
          </a:prstGeom>
        </p:spPr>
        <p:txBody>
          <a:bodyPr wrap="none">
            <a:spAutoFit/>
          </a:bodyPr>
          <a:lstStyle/>
          <a:p>
            <a:r>
              <a:rPr lang="en-US" sz="3200" b="1" dirty="0" err="1">
                <a:solidFill>
                  <a:schemeClr val="bg1"/>
                </a:solidFill>
                <a:effectLst>
                  <a:outerShdw blurRad="38100" dist="38100" dir="2700000" algn="tl">
                    <a:srgbClr val="000000">
                      <a:alpha val="43137"/>
                    </a:srgbClr>
                  </a:outerShdw>
                </a:effectLst>
              </a:rPr>
              <a:t>ToR</a:t>
            </a:r>
            <a:r>
              <a:rPr lang="en-US" sz="3200" b="1" dirty="0">
                <a:solidFill>
                  <a:schemeClr val="bg1"/>
                </a:solidFill>
                <a:effectLst>
                  <a:outerShdw blurRad="38100" dist="38100" dir="2700000" algn="tl">
                    <a:srgbClr val="000000">
                      <a:alpha val="43137"/>
                    </a:srgbClr>
                  </a:outerShdw>
                </a:effectLst>
              </a:rPr>
              <a:t> for the Second Stage</a:t>
            </a:r>
            <a:endParaRPr lang="ru-RU" sz="3200" b="1" dirty="0">
              <a:solidFill>
                <a:schemeClr val="bg1"/>
              </a:solidFill>
              <a:effectLst>
                <a:outerShdw blurRad="38100" dist="38100" dir="2700000" algn="tl">
                  <a:srgbClr val="000000">
                    <a:alpha val="43137"/>
                  </a:srgbClr>
                </a:outerShdw>
              </a:effectLst>
            </a:endParaRPr>
          </a:p>
        </p:txBody>
      </p:sp>
      <p:sp>
        <p:nvSpPr>
          <p:cNvPr id="6" name="직사각형 40"/>
          <p:cNvSpPr/>
          <p:nvPr/>
        </p:nvSpPr>
        <p:spPr>
          <a:xfrm>
            <a:off x="1584848" y="5687948"/>
            <a:ext cx="9036496" cy="1200329"/>
          </a:xfrm>
          <a:prstGeom prst="rect">
            <a:avLst/>
          </a:prstGeom>
        </p:spPr>
        <p:txBody>
          <a:bodyPr wrap="square">
            <a:spAutoFit/>
          </a:bodyPr>
          <a:lstStyle/>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January 2020: 	Submit the draft document to GRPE</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June 2020: 	Adoption of the draft document by GRPE</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November 2020: Adoption of the draft document by WP.29</a:t>
            </a:r>
          </a:p>
        </p:txBody>
      </p:sp>
      <p:cxnSp>
        <p:nvCxnSpPr>
          <p:cNvPr id="7" name="直線コネクタ 3"/>
          <p:cNvCxnSpPr/>
          <p:nvPr/>
        </p:nvCxnSpPr>
        <p:spPr>
          <a:xfrm>
            <a:off x="2142284" y="2445796"/>
            <a:ext cx="792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6"/>
          <p:cNvCxnSpPr/>
          <p:nvPr/>
        </p:nvCxnSpPr>
        <p:spPr>
          <a:xfrm>
            <a:off x="2315321" y="2202908"/>
            <a:ext cx="0" cy="2752725"/>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7"/>
          <p:cNvSpPr txBox="1">
            <a:spLocks noChangeArrowheads="1"/>
          </p:cNvSpPr>
          <p:nvPr/>
        </p:nvSpPr>
        <p:spPr bwMode="auto">
          <a:xfrm>
            <a:off x="2332783" y="1858421"/>
            <a:ext cx="8007320" cy="584775"/>
          </a:xfrm>
          <a:prstGeom prst="rect">
            <a:avLst/>
          </a:prstGeom>
          <a:noFill/>
          <a:ln w="9525">
            <a:noFill/>
            <a:miter lim="800000"/>
            <a:headEnd/>
            <a:tailEnd/>
          </a:ln>
        </p:spPr>
        <p:txBody>
          <a:bodyPr wrap="none">
            <a:spAutoFit/>
          </a:bodyPr>
          <a:lstStyle/>
          <a:p>
            <a:r>
              <a:rPr lang="en-US" altLang="ja-JP" sz="1800" b="1" dirty="0">
                <a:solidFill>
                  <a:schemeClr val="tx1"/>
                </a:solidFill>
                <a:latin typeface="Arial" pitchFamily="34" charset="0"/>
                <a:cs typeface="Arial" pitchFamily="34" charset="0"/>
              </a:rPr>
              <a:t>2018                                2019                                 2020</a:t>
            </a:r>
          </a:p>
          <a:p>
            <a:r>
              <a:rPr lang="en-US" altLang="ja-JP" sz="1400" dirty="0">
                <a:solidFill>
                  <a:schemeClr val="tx1"/>
                </a:solidFill>
                <a:latin typeface="Arial" pitchFamily="34" charset="0"/>
                <a:cs typeface="Arial" pitchFamily="34" charset="0"/>
              </a:rPr>
              <a:t>1  2  3  4  5  6  7  8  9  10 11 12  1  2  3  4  5  6  7  8  9  10 11 12  1  2  3  4  5  6  7  8  9  10 11 12</a:t>
            </a:r>
            <a:endParaRPr lang="ja-JP" altLang="en-US" sz="1400" dirty="0">
              <a:solidFill>
                <a:schemeClr val="tx1"/>
              </a:solidFill>
              <a:latin typeface="Arial" pitchFamily="34" charset="0"/>
              <a:cs typeface="Arial" pitchFamily="34" charset="0"/>
            </a:endParaRPr>
          </a:p>
        </p:txBody>
      </p:sp>
      <p:sp>
        <p:nvSpPr>
          <p:cNvPr id="10" name="AutoShape 38"/>
          <p:cNvSpPr>
            <a:spLocks noChangeArrowheads="1"/>
          </p:cNvSpPr>
          <p:nvPr/>
        </p:nvSpPr>
        <p:spPr bwMode="auto">
          <a:xfrm rot="-5400000">
            <a:off x="7693038" y="2601371"/>
            <a:ext cx="576262" cy="360362"/>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180</a:t>
            </a:r>
          </a:p>
        </p:txBody>
      </p:sp>
      <p:sp>
        <p:nvSpPr>
          <p:cNvPr id="11" name="AutoShape 39"/>
          <p:cNvSpPr>
            <a:spLocks noChangeArrowheads="1"/>
          </p:cNvSpPr>
          <p:nvPr/>
        </p:nvSpPr>
        <p:spPr bwMode="auto">
          <a:xfrm rot="-5400000">
            <a:off x="8335980" y="2602958"/>
            <a:ext cx="576263" cy="360363"/>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181</a:t>
            </a:r>
          </a:p>
        </p:txBody>
      </p:sp>
      <p:sp>
        <p:nvSpPr>
          <p:cNvPr id="12" name="AutoShape 42"/>
          <p:cNvSpPr>
            <a:spLocks noChangeArrowheads="1"/>
          </p:cNvSpPr>
          <p:nvPr/>
        </p:nvSpPr>
        <p:spPr bwMode="auto">
          <a:xfrm rot="-5400000">
            <a:off x="5976940" y="3336384"/>
            <a:ext cx="504825" cy="431800"/>
          </a:xfrm>
          <a:prstGeom prst="flowChartPunchedTape">
            <a:avLst/>
          </a:prstGeom>
          <a:solidFill>
            <a:schemeClr val="bg1"/>
          </a:solid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79</a:t>
            </a:r>
          </a:p>
        </p:txBody>
      </p:sp>
      <p:sp>
        <p:nvSpPr>
          <p:cNvPr id="13" name="AutoShape 44"/>
          <p:cNvSpPr>
            <a:spLocks noChangeArrowheads="1"/>
          </p:cNvSpPr>
          <p:nvPr/>
        </p:nvSpPr>
        <p:spPr bwMode="auto">
          <a:xfrm rot="-5400000">
            <a:off x="8407418" y="3336384"/>
            <a:ext cx="504825" cy="431800"/>
          </a:xfrm>
          <a:prstGeom prst="flowChartPunchedTape">
            <a:avLst/>
          </a:prstGeom>
          <a:solidFill>
            <a:srgbClr val="FFFF00"/>
          </a:solid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81</a:t>
            </a:r>
            <a:endParaRPr lang="en-US" altLang="ja-JP" dirty="0">
              <a:solidFill>
                <a:schemeClr val="tx1"/>
              </a:solidFill>
              <a:latin typeface="Arial" pitchFamily="34" charset="0"/>
              <a:cs typeface="Arial" pitchFamily="34" charset="0"/>
            </a:endParaRPr>
          </a:p>
        </p:txBody>
      </p:sp>
      <p:cxnSp>
        <p:nvCxnSpPr>
          <p:cNvPr id="14" name="直線コネクタ 6"/>
          <p:cNvCxnSpPr/>
          <p:nvPr/>
        </p:nvCxnSpPr>
        <p:spPr>
          <a:xfrm>
            <a:off x="4914893" y="1944146"/>
            <a:ext cx="28575" cy="303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6"/>
          <p:cNvCxnSpPr/>
          <p:nvPr/>
        </p:nvCxnSpPr>
        <p:spPr>
          <a:xfrm>
            <a:off x="7486661" y="1917158"/>
            <a:ext cx="28575" cy="30384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AutoShape 41"/>
          <p:cNvSpPr>
            <a:spLocks noChangeArrowheads="1"/>
          </p:cNvSpPr>
          <p:nvPr/>
        </p:nvSpPr>
        <p:spPr bwMode="auto">
          <a:xfrm rot="-5400000">
            <a:off x="4903783" y="3336384"/>
            <a:ext cx="504825" cy="431800"/>
          </a:xfrm>
          <a:prstGeom prst="flowChartPunchedTape">
            <a:avLst/>
          </a:prstGeom>
          <a:no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78</a:t>
            </a:r>
          </a:p>
        </p:txBody>
      </p:sp>
      <p:sp>
        <p:nvSpPr>
          <p:cNvPr id="17" name="AutoShape 43"/>
          <p:cNvSpPr>
            <a:spLocks noChangeArrowheads="1"/>
          </p:cNvSpPr>
          <p:nvPr/>
        </p:nvSpPr>
        <p:spPr bwMode="auto">
          <a:xfrm rot="-5400000">
            <a:off x="7478724" y="3336384"/>
            <a:ext cx="504825" cy="431800"/>
          </a:xfrm>
          <a:prstGeom prst="flowChartPunchedTape">
            <a:avLst/>
          </a:prstGeom>
          <a:no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80</a:t>
            </a:r>
            <a:endParaRPr lang="en-US" altLang="ja-JP" dirty="0">
              <a:solidFill>
                <a:schemeClr val="tx1"/>
              </a:solidFill>
              <a:latin typeface="Arial" pitchFamily="34" charset="0"/>
              <a:cs typeface="Arial" pitchFamily="34" charset="0"/>
            </a:endParaRPr>
          </a:p>
        </p:txBody>
      </p:sp>
      <p:sp>
        <p:nvSpPr>
          <p:cNvPr id="18" name="AutoShape 47"/>
          <p:cNvSpPr>
            <a:spLocks noChangeArrowheads="1"/>
          </p:cNvSpPr>
          <p:nvPr/>
        </p:nvSpPr>
        <p:spPr bwMode="auto">
          <a:xfrm rot="-5400000">
            <a:off x="3263882" y="3336384"/>
            <a:ext cx="504825" cy="431800"/>
          </a:xfrm>
          <a:prstGeom prst="flowChartPunchedTape">
            <a:avLst/>
          </a:prstGeom>
          <a:solidFill>
            <a:schemeClr val="bg1"/>
          </a:solid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77</a:t>
            </a:r>
          </a:p>
        </p:txBody>
      </p:sp>
      <p:sp>
        <p:nvSpPr>
          <p:cNvPr id="19" name="AutoShape 48"/>
          <p:cNvSpPr>
            <a:spLocks noChangeArrowheads="1"/>
          </p:cNvSpPr>
          <p:nvPr/>
        </p:nvSpPr>
        <p:spPr bwMode="auto">
          <a:xfrm rot="-5400000">
            <a:off x="2323258" y="3336384"/>
            <a:ext cx="504825" cy="431800"/>
          </a:xfrm>
          <a:prstGeom prst="flowChartPunchedTap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a:solidFill>
                  <a:schemeClr val="tx1"/>
                </a:solidFill>
                <a:latin typeface="Arial" pitchFamily="34" charset="0"/>
                <a:cs typeface="Arial" pitchFamily="34" charset="0"/>
              </a:rPr>
              <a:t>76</a:t>
            </a:r>
          </a:p>
        </p:txBody>
      </p:sp>
      <p:sp>
        <p:nvSpPr>
          <p:cNvPr id="20" name="テキスト ボックス 2"/>
          <p:cNvSpPr txBox="1">
            <a:spLocks noChangeArrowheads="1"/>
          </p:cNvSpPr>
          <p:nvPr/>
        </p:nvSpPr>
        <p:spPr bwMode="auto">
          <a:xfrm>
            <a:off x="8650678" y="3808447"/>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sp>
        <p:nvSpPr>
          <p:cNvPr id="21" name="Rechteck 12"/>
          <p:cNvSpPr>
            <a:spLocks noChangeArrowheads="1"/>
          </p:cNvSpPr>
          <p:nvPr/>
        </p:nvSpPr>
        <p:spPr bwMode="auto">
          <a:xfrm>
            <a:off x="1587624" y="5168722"/>
            <a:ext cx="4427984"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a:t> Half of working items almost closed</a:t>
            </a:r>
            <a:endParaRPr lang="en-US" altLang="de-DE" sz="1300" dirty="0"/>
          </a:p>
          <a:p>
            <a:pPr eaLnBrk="1" hangingPunct="1">
              <a:buFont typeface="Arial" pitchFamily="34" charset="0"/>
              <a:buChar char="•"/>
            </a:pPr>
            <a:r>
              <a:rPr lang="en-US" altLang="de-DE" sz="1300"/>
              <a:t> Make a drafting grup</a:t>
            </a:r>
            <a:endParaRPr lang="en-US" altLang="de-DE" sz="1300" dirty="0"/>
          </a:p>
        </p:txBody>
      </p:sp>
      <p:sp>
        <p:nvSpPr>
          <p:cNvPr id="22" name="모서리가 둥근 직사각형 78"/>
          <p:cNvSpPr/>
          <p:nvPr/>
        </p:nvSpPr>
        <p:spPr>
          <a:xfrm>
            <a:off x="2343200" y="4358751"/>
            <a:ext cx="457127" cy="30242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dirty="0">
                <a:solidFill>
                  <a:schemeClr val="tx1"/>
                </a:solidFill>
              </a:rPr>
              <a:t>11</a:t>
            </a:r>
            <a:endParaRPr lang="ko-KR" altLang="en-US" dirty="0">
              <a:solidFill>
                <a:schemeClr val="tx1"/>
              </a:solidFill>
            </a:endParaRPr>
          </a:p>
        </p:txBody>
      </p:sp>
      <p:sp>
        <p:nvSpPr>
          <p:cNvPr id="23" name="모서리가 둥근 직사각형 80"/>
          <p:cNvSpPr/>
          <p:nvPr/>
        </p:nvSpPr>
        <p:spPr>
          <a:xfrm>
            <a:off x="2845064" y="4358751"/>
            <a:ext cx="476127" cy="3039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dirty="0">
                <a:solidFill>
                  <a:schemeClr val="tx1"/>
                </a:solidFill>
              </a:rPr>
              <a:t>12</a:t>
            </a:r>
            <a:endParaRPr lang="ko-KR" altLang="en-US" dirty="0">
              <a:solidFill>
                <a:schemeClr val="tx1"/>
              </a:solidFill>
            </a:endParaRPr>
          </a:p>
        </p:txBody>
      </p:sp>
      <p:sp>
        <p:nvSpPr>
          <p:cNvPr id="32" name="Rechteck 12"/>
          <p:cNvSpPr>
            <a:spLocks noChangeArrowheads="1"/>
          </p:cNvSpPr>
          <p:nvPr/>
        </p:nvSpPr>
        <p:spPr bwMode="auto">
          <a:xfrm>
            <a:off x="6159624" y="5168722"/>
            <a:ext cx="4212976"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dirty="0"/>
              <a:t> Develop provisions and harmonized test procedures.</a:t>
            </a:r>
          </a:p>
          <a:p>
            <a:pPr eaLnBrk="1" hangingPunct="1">
              <a:buFont typeface="Arial" pitchFamily="34" charset="0"/>
              <a:buChar char="•"/>
            </a:pPr>
            <a:r>
              <a:rPr lang="en-US" altLang="de-DE" sz="1300" dirty="0"/>
              <a:t> VIAQ recommendation (a new part of M.R.3)</a:t>
            </a:r>
          </a:p>
        </p:txBody>
      </p:sp>
      <p:cxnSp>
        <p:nvCxnSpPr>
          <p:cNvPr id="33" name="Gewinkelte Verbindung 16"/>
          <p:cNvCxnSpPr>
            <a:stCxn id="21" idx="0"/>
            <a:endCxn id="45" idx="2"/>
          </p:cNvCxnSpPr>
          <p:nvPr/>
        </p:nvCxnSpPr>
        <p:spPr>
          <a:xfrm rot="5400000" flipH="1" flipV="1">
            <a:off x="4246418" y="4216370"/>
            <a:ext cx="507551" cy="139715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4"/>
          <p:cNvSpPr txBox="1">
            <a:spLocks noChangeArrowheads="1"/>
          </p:cNvSpPr>
          <p:nvPr/>
        </p:nvSpPr>
        <p:spPr bwMode="auto">
          <a:xfrm>
            <a:off x="1508125" y="2603011"/>
            <a:ext cx="84741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Tx/>
              <a:buNone/>
            </a:pPr>
            <a:r>
              <a:rPr kumimoji="1" lang="en-US" altLang="ja-JP" sz="1800" b="1" dirty="0">
                <a:ea typeface="ＭＳ Ｐゴシック" pitchFamily="34" charset="-128"/>
              </a:rPr>
              <a:t>WP.29</a:t>
            </a:r>
          </a:p>
          <a:p>
            <a:pPr eaLnBrk="1" hangingPunct="1">
              <a:buFontTx/>
              <a:buNone/>
            </a:pPr>
            <a:endParaRPr kumimoji="1" lang="en-US" altLang="ja-JP" sz="1800" dirty="0">
              <a:ea typeface="ＭＳ Ｐゴシック" pitchFamily="34" charset="-128"/>
            </a:endParaRPr>
          </a:p>
          <a:p>
            <a:pPr eaLnBrk="1" hangingPunct="1">
              <a:buFontTx/>
              <a:buNone/>
            </a:pPr>
            <a:endParaRPr kumimoji="1" lang="en-US" altLang="ja-JP" sz="1800" dirty="0">
              <a:ea typeface="ＭＳ Ｐゴシック" pitchFamily="34" charset="-128"/>
            </a:endParaRPr>
          </a:p>
          <a:p>
            <a:pPr eaLnBrk="1" hangingPunct="1">
              <a:buFontTx/>
              <a:buNone/>
            </a:pPr>
            <a:r>
              <a:rPr kumimoji="1" lang="en-US" altLang="ja-JP" sz="1800" b="1" dirty="0">
                <a:ea typeface="ＭＳ Ｐゴシック" pitchFamily="34" charset="-128"/>
              </a:rPr>
              <a:t>GRPE</a:t>
            </a:r>
          </a:p>
          <a:p>
            <a:pPr eaLnBrk="1" hangingPunct="1">
              <a:buFontTx/>
              <a:buNone/>
            </a:pPr>
            <a:endParaRPr kumimoji="1" lang="en-US" altLang="ja-JP" sz="1800" b="1" dirty="0">
              <a:ea typeface="ＭＳ Ｐゴシック" pitchFamily="34" charset="-128"/>
            </a:endParaRPr>
          </a:p>
          <a:p>
            <a:pPr eaLnBrk="1" hangingPunct="1">
              <a:buFontTx/>
              <a:buNone/>
            </a:pPr>
            <a:endParaRPr kumimoji="1" lang="en-US" altLang="ja-JP" sz="1800" b="1" dirty="0">
              <a:ea typeface="ＭＳ Ｐゴシック" pitchFamily="34" charset="-128"/>
            </a:endParaRPr>
          </a:p>
          <a:p>
            <a:pPr eaLnBrk="1" hangingPunct="1">
              <a:buFontTx/>
              <a:buNone/>
            </a:pPr>
            <a:r>
              <a:rPr kumimoji="1" lang="en-US" altLang="ja-JP" sz="1800" b="1" dirty="0">
                <a:ea typeface="ＭＳ Ｐゴシック" pitchFamily="34" charset="-128"/>
              </a:rPr>
              <a:t>VIAQ</a:t>
            </a:r>
            <a:endParaRPr kumimoji="1" lang="en-US" altLang="ja-JP" sz="1800" dirty="0">
              <a:ea typeface="ＭＳ Ｐゴシック" pitchFamily="34" charset="-128"/>
            </a:endParaRPr>
          </a:p>
        </p:txBody>
      </p:sp>
      <p:cxnSp>
        <p:nvCxnSpPr>
          <p:cNvPr id="35" name="직선 연결선 92"/>
          <p:cNvCxnSpPr/>
          <p:nvPr/>
        </p:nvCxnSpPr>
        <p:spPr>
          <a:xfrm flipH="1">
            <a:off x="9700949" y="2496596"/>
            <a:ext cx="8235" cy="266051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6" name="AutoShape 51"/>
          <p:cNvCxnSpPr>
            <a:cxnSpLocks noChangeShapeType="1"/>
          </p:cNvCxnSpPr>
          <p:nvPr/>
        </p:nvCxnSpPr>
        <p:spPr bwMode="auto">
          <a:xfrm flipV="1">
            <a:off x="7722654" y="3804697"/>
            <a:ext cx="1587" cy="554054"/>
          </a:xfrm>
          <a:prstGeom prst="straightConnector1">
            <a:avLst/>
          </a:prstGeom>
          <a:noFill/>
          <a:ln w="28575">
            <a:solidFill>
              <a:srgbClr val="0000FF"/>
            </a:solidFill>
            <a:round/>
            <a:headEnd/>
            <a:tailEnd type="triangle" w="med" len="med"/>
          </a:ln>
        </p:spPr>
      </p:cxnSp>
      <p:cxnSp>
        <p:nvCxnSpPr>
          <p:cNvPr id="37" name="Gewinkelte Verbindung 16"/>
          <p:cNvCxnSpPr>
            <a:stCxn id="32" idx="0"/>
            <a:endCxn id="49" idx="2"/>
          </p:cNvCxnSpPr>
          <p:nvPr/>
        </p:nvCxnSpPr>
        <p:spPr>
          <a:xfrm rot="16200000" flipV="1">
            <a:off x="7773730" y="4676339"/>
            <a:ext cx="507551" cy="47721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AutoShape 40"/>
          <p:cNvSpPr>
            <a:spLocks noChangeArrowheads="1"/>
          </p:cNvSpPr>
          <p:nvPr/>
        </p:nvSpPr>
        <p:spPr bwMode="auto">
          <a:xfrm rot="-5400000">
            <a:off x="9302244" y="2604546"/>
            <a:ext cx="576262" cy="360362"/>
          </a:xfrm>
          <a:prstGeom prst="foldedCorner">
            <a:avLst>
              <a:gd name="adj" fmla="val 12500"/>
            </a:avLst>
          </a:prstGeom>
          <a:no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182</a:t>
            </a:r>
          </a:p>
        </p:txBody>
      </p:sp>
      <p:sp>
        <p:nvSpPr>
          <p:cNvPr id="39" name="TextBox 38"/>
          <p:cNvSpPr txBox="1"/>
          <p:nvPr/>
        </p:nvSpPr>
        <p:spPr>
          <a:xfrm rot="10800000">
            <a:off x="9640584" y="3284901"/>
            <a:ext cx="369332" cy="1152128"/>
          </a:xfrm>
          <a:prstGeom prst="rect">
            <a:avLst/>
          </a:prstGeom>
          <a:noFill/>
        </p:spPr>
        <p:txBody>
          <a:bodyPr vert="eaVert" wrap="square" rtlCol="0">
            <a:spAutoFit/>
          </a:bodyPr>
          <a:lstStyle/>
          <a:p>
            <a:r>
              <a:rPr lang="en-US" altLang="ko-KR">
                <a:solidFill>
                  <a:schemeClr val="tx1"/>
                </a:solidFill>
                <a:latin typeface="Arial" pitchFamily="34" charset="0"/>
                <a:cs typeface="Arial" pitchFamily="34" charset="0"/>
              </a:rPr>
              <a:t>VIAQ Madate</a:t>
            </a:r>
            <a:endParaRPr lang="ko-KR" altLang="en-US">
              <a:solidFill>
                <a:schemeClr val="tx1"/>
              </a:solidFill>
              <a:latin typeface="Arial" pitchFamily="34" charset="0"/>
              <a:cs typeface="Arial" pitchFamily="34" charset="0"/>
            </a:endParaRPr>
          </a:p>
        </p:txBody>
      </p:sp>
      <p:sp>
        <p:nvSpPr>
          <p:cNvPr id="40" name="テキスト ボックス 2"/>
          <p:cNvSpPr txBox="1">
            <a:spLocks noChangeArrowheads="1"/>
          </p:cNvSpPr>
          <p:nvPr/>
        </p:nvSpPr>
        <p:spPr bwMode="auto">
          <a:xfrm>
            <a:off x="7667106" y="3808448"/>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Informal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cxnSp>
        <p:nvCxnSpPr>
          <p:cNvPr id="41" name="꺾인 연결선 113"/>
          <p:cNvCxnSpPr>
            <a:stCxn id="13" idx="2"/>
            <a:endCxn id="38" idx="1"/>
          </p:cNvCxnSpPr>
          <p:nvPr/>
        </p:nvCxnSpPr>
        <p:spPr>
          <a:xfrm flipV="1">
            <a:off x="8832551" y="3072858"/>
            <a:ext cx="757824" cy="479426"/>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꺾인 연결선 41"/>
          <p:cNvCxnSpPr>
            <a:stCxn id="50" idx="3"/>
            <a:endCxn id="13" idx="1"/>
          </p:cNvCxnSpPr>
          <p:nvPr/>
        </p:nvCxnSpPr>
        <p:spPr>
          <a:xfrm flipV="1">
            <a:off x="8538324" y="3804697"/>
            <a:ext cx="121507" cy="706011"/>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모서리가 둥근 직사각형 80"/>
          <p:cNvSpPr/>
          <p:nvPr/>
        </p:nvSpPr>
        <p:spPr>
          <a:xfrm>
            <a:off x="3379832" y="4358751"/>
            <a:ext cx="476127" cy="30391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dirty="0">
                <a:solidFill>
                  <a:schemeClr val="tx1"/>
                </a:solidFill>
              </a:rPr>
              <a:t>13</a:t>
            </a:r>
            <a:endParaRPr lang="ko-KR" altLang="en-US" dirty="0">
              <a:solidFill>
                <a:schemeClr val="tx1"/>
              </a:solidFill>
            </a:endParaRPr>
          </a:p>
        </p:txBody>
      </p:sp>
      <p:sp>
        <p:nvSpPr>
          <p:cNvPr id="44" name="모서리가 둥근 직사각형 80"/>
          <p:cNvSpPr/>
          <p:nvPr/>
        </p:nvSpPr>
        <p:spPr>
          <a:xfrm>
            <a:off x="4072757"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14</a:t>
            </a:r>
            <a:endParaRPr lang="ko-KR" altLang="en-US" dirty="0">
              <a:solidFill>
                <a:schemeClr val="tx1"/>
              </a:solidFill>
            </a:endParaRPr>
          </a:p>
        </p:txBody>
      </p:sp>
      <p:sp>
        <p:nvSpPr>
          <p:cNvPr id="45" name="모서리가 둥근 직사각형 78"/>
          <p:cNvSpPr/>
          <p:nvPr/>
        </p:nvSpPr>
        <p:spPr>
          <a:xfrm>
            <a:off x="4970207" y="4358751"/>
            <a:ext cx="457127" cy="30242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15</a:t>
            </a:r>
            <a:endParaRPr lang="ko-KR" altLang="en-US" dirty="0">
              <a:solidFill>
                <a:schemeClr val="tx1"/>
              </a:solidFill>
            </a:endParaRPr>
          </a:p>
        </p:txBody>
      </p:sp>
      <p:sp>
        <p:nvSpPr>
          <p:cNvPr id="46" name="모서리가 둥근 직사각형 80"/>
          <p:cNvSpPr/>
          <p:nvPr/>
        </p:nvSpPr>
        <p:spPr>
          <a:xfrm>
            <a:off x="5472071"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16</a:t>
            </a:r>
            <a:endParaRPr lang="ko-KR" altLang="en-US" dirty="0">
              <a:solidFill>
                <a:schemeClr val="tx1"/>
              </a:solidFill>
            </a:endParaRPr>
          </a:p>
        </p:txBody>
      </p:sp>
      <p:sp>
        <p:nvSpPr>
          <p:cNvPr id="47" name="모서리가 둥근 직사각형 80"/>
          <p:cNvSpPr/>
          <p:nvPr/>
        </p:nvSpPr>
        <p:spPr>
          <a:xfrm>
            <a:off x="6006839"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17</a:t>
            </a:r>
            <a:endParaRPr lang="ko-KR" altLang="en-US" dirty="0">
              <a:solidFill>
                <a:schemeClr val="tx1"/>
              </a:solidFill>
            </a:endParaRPr>
          </a:p>
        </p:txBody>
      </p:sp>
      <p:sp>
        <p:nvSpPr>
          <p:cNvPr id="48" name="모서리가 둥근 직사각형 80"/>
          <p:cNvSpPr/>
          <p:nvPr/>
        </p:nvSpPr>
        <p:spPr>
          <a:xfrm>
            <a:off x="6699764"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18</a:t>
            </a:r>
            <a:endParaRPr lang="ko-KR" altLang="en-US" dirty="0">
              <a:solidFill>
                <a:schemeClr val="tx1"/>
              </a:solidFill>
            </a:endParaRPr>
          </a:p>
        </p:txBody>
      </p:sp>
      <p:sp>
        <p:nvSpPr>
          <p:cNvPr id="49" name="모서리가 둥근 직사각형 78"/>
          <p:cNvSpPr/>
          <p:nvPr/>
        </p:nvSpPr>
        <p:spPr>
          <a:xfrm>
            <a:off x="7560333" y="4358751"/>
            <a:ext cx="457127" cy="30242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19</a:t>
            </a:r>
            <a:endParaRPr lang="ko-KR" altLang="en-US" dirty="0">
              <a:solidFill>
                <a:schemeClr val="tx1"/>
              </a:solidFill>
            </a:endParaRPr>
          </a:p>
        </p:txBody>
      </p:sp>
      <p:sp>
        <p:nvSpPr>
          <p:cNvPr id="50" name="모서리가 둥근 직사각형 80"/>
          <p:cNvSpPr/>
          <p:nvPr/>
        </p:nvSpPr>
        <p:spPr>
          <a:xfrm>
            <a:off x="8062197"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20</a:t>
            </a:r>
            <a:endParaRPr lang="ko-KR" altLang="en-US" dirty="0">
              <a:solidFill>
                <a:schemeClr val="tx1"/>
              </a:solidFill>
            </a:endParaRPr>
          </a:p>
        </p:txBody>
      </p:sp>
      <p:sp>
        <p:nvSpPr>
          <p:cNvPr id="51" name="모서리가 둥근 직사각형 80"/>
          <p:cNvSpPr/>
          <p:nvPr/>
        </p:nvSpPr>
        <p:spPr>
          <a:xfrm>
            <a:off x="8740899"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21</a:t>
            </a:r>
            <a:endParaRPr lang="ko-KR" altLang="en-US" dirty="0">
              <a:solidFill>
                <a:schemeClr val="tx1"/>
              </a:solidFill>
            </a:endParaRPr>
          </a:p>
        </p:txBody>
      </p:sp>
    </p:spTree>
    <p:extLst>
      <p:ext uri="{BB962C8B-B14F-4D97-AF65-F5344CB8AC3E}">
        <p14:creationId xmlns:p14="http://schemas.microsoft.com/office/powerpoint/2010/main" val="11259861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599" y="1423370"/>
            <a:ext cx="6096000" cy="4401205"/>
          </a:xfrm>
          <a:prstGeom prst="rect">
            <a:avLst/>
          </a:prstGeom>
        </p:spPr>
        <p:txBody>
          <a:bodyPr>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12th VIAQ IWG Meeting</a:t>
            </a:r>
          </a:p>
          <a:p>
            <a:pPr>
              <a:lnSpc>
                <a:spcPct val="200000"/>
              </a:lnSpc>
            </a:pPr>
            <a:r>
              <a:rPr lang="en-US" sz="2000" spc="80" dirty="0">
                <a:latin typeface="Arial" pitchFamily="34" charset="0"/>
                <a:cs typeface="Arial" pitchFamily="34" charset="0"/>
              </a:rPr>
              <a:t>•   </a:t>
            </a:r>
            <a:r>
              <a:rPr lang="en-US" altLang="ko-KR" sz="2000" dirty="0">
                <a:solidFill>
                  <a:prstClr val="black"/>
                </a:solidFill>
                <a:latin typeface="Arial" pitchFamily="34" charset="0"/>
                <a:ea typeface="Tahoma" pitchFamily="34" charset="0"/>
                <a:cs typeface="Arial" pitchFamily="34" charset="0"/>
              </a:rPr>
              <a:t>Paris</a:t>
            </a:r>
            <a:r>
              <a:rPr lang="de-DE" altLang="ko-KR" sz="2000" dirty="0">
                <a:solidFill>
                  <a:prstClr val="black"/>
                </a:solidFill>
                <a:latin typeface="Arial" pitchFamily="34" charset="0"/>
                <a:ea typeface="Tahoma" pitchFamily="34" charset="0"/>
                <a:cs typeface="Arial" pitchFamily="34" charset="0"/>
              </a:rPr>
              <a:t>, France, </a:t>
            </a:r>
            <a:r>
              <a:rPr lang="en-US" altLang="ko-KR" sz="2000" dirty="0">
                <a:solidFill>
                  <a:prstClr val="black"/>
                </a:solidFill>
                <a:latin typeface="Arial" pitchFamily="34" charset="0"/>
                <a:ea typeface="Tahoma" pitchFamily="34" charset="0"/>
                <a:cs typeface="Arial" pitchFamily="34" charset="0"/>
              </a:rPr>
              <a:t>March</a:t>
            </a:r>
            <a:r>
              <a:rPr lang="de-DE" altLang="ko-KR" sz="2000" dirty="0">
                <a:solidFill>
                  <a:prstClr val="black"/>
                </a:solidFill>
                <a:latin typeface="Arial" pitchFamily="34" charset="0"/>
                <a:ea typeface="Tahoma" pitchFamily="34" charset="0"/>
                <a:cs typeface="Arial" pitchFamily="34" charset="0"/>
              </a:rPr>
              <a:t> </a:t>
            </a:r>
            <a:r>
              <a:rPr lang="en-US" altLang="ko-KR" sz="2000" dirty="0">
                <a:solidFill>
                  <a:prstClr val="black"/>
                </a:solidFill>
                <a:latin typeface="Arial" pitchFamily="34" charset="0"/>
                <a:ea typeface="Tahoma" pitchFamily="34" charset="0"/>
                <a:cs typeface="Arial" pitchFamily="34" charset="0"/>
              </a:rPr>
              <a:t>28-29</a:t>
            </a:r>
            <a:r>
              <a:rPr lang="de-DE" altLang="ko-KR" sz="2000" baseline="30000" dirty="0" err="1">
                <a:solidFill>
                  <a:prstClr val="black"/>
                </a:solidFill>
                <a:latin typeface="Arial" pitchFamily="34" charset="0"/>
                <a:ea typeface="Tahoma" pitchFamily="34" charset="0"/>
                <a:cs typeface="Arial" pitchFamily="34" charset="0"/>
              </a:rPr>
              <a:t>th</a:t>
            </a:r>
            <a:r>
              <a:rPr lang="de-DE" altLang="ko-KR" sz="2000" dirty="0">
                <a:solidFill>
                  <a:prstClr val="black"/>
                </a:solidFill>
                <a:latin typeface="Arial" pitchFamily="34" charset="0"/>
                <a:ea typeface="Tahoma" pitchFamily="34" charset="0"/>
                <a:cs typeface="Arial" pitchFamily="34" charset="0"/>
              </a:rPr>
              <a:t> 2018</a:t>
            </a:r>
            <a:endParaRPr lang="en-US" sz="2000" spc="80" dirty="0">
              <a:latin typeface="Arial" pitchFamily="34" charset="0"/>
              <a:cs typeface="Arial" pitchFamily="34" charset="0"/>
            </a:endParaRPr>
          </a:p>
          <a:p>
            <a:pPr marL="342900" indent="-342900">
              <a:lnSpc>
                <a:spcPct val="200000"/>
              </a:lnSpc>
              <a:buFont typeface="Arial" panose="020B0604020202020204" pitchFamily="34" charset="0"/>
              <a:buChar char="•"/>
            </a:pPr>
            <a:r>
              <a:rPr lang="en-US" sz="2000" spc="80" dirty="0">
                <a:latin typeface="Arial" pitchFamily="34" charset="0"/>
                <a:cs typeface="Arial" pitchFamily="34" charset="0"/>
              </a:rPr>
              <a:t>Two days</a:t>
            </a:r>
          </a:p>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13th VIAQ IWG Meeting</a:t>
            </a:r>
          </a:p>
          <a:p>
            <a:pPr>
              <a:lnSpc>
                <a:spcPct val="200000"/>
              </a:lnSpc>
            </a:pPr>
            <a:r>
              <a:rPr lang="en-US" sz="2000" spc="80" dirty="0">
                <a:latin typeface="Arial" pitchFamily="34" charset="0"/>
                <a:cs typeface="Arial" pitchFamily="34" charset="0"/>
              </a:rPr>
              <a:t>•   Geneva, Switzerland, June 6</a:t>
            </a:r>
            <a:r>
              <a:rPr lang="en-US" sz="2000" spc="80" baseline="30000" dirty="0">
                <a:latin typeface="Arial" pitchFamily="34" charset="0"/>
                <a:cs typeface="Arial" pitchFamily="34" charset="0"/>
              </a:rPr>
              <a:t>th</a:t>
            </a:r>
            <a:r>
              <a:rPr lang="en-US" sz="2000" spc="80" dirty="0">
                <a:latin typeface="Arial" pitchFamily="34" charset="0"/>
                <a:cs typeface="Arial" pitchFamily="34" charset="0"/>
              </a:rPr>
              <a:t> 2018</a:t>
            </a:r>
          </a:p>
          <a:p>
            <a:pPr marL="342900" indent="-342900">
              <a:lnSpc>
                <a:spcPct val="200000"/>
              </a:lnSpc>
              <a:buFont typeface="Arial" panose="020B0604020202020204" pitchFamily="34" charset="0"/>
              <a:buChar char="•"/>
            </a:pPr>
            <a:r>
              <a:rPr lang="en-US" sz="2000" spc="80" dirty="0">
                <a:latin typeface="Arial" pitchFamily="34" charset="0"/>
                <a:cs typeface="Arial" pitchFamily="34" charset="0"/>
              </a:rPr>
              <a:t>Half a day</a:t>
            </a:r>
          </a:p>
          <a:p>
            <a:pPr marL="342900" indent="-342900">
              <a:lnSpc>
                <a:spcPct val="200000"/>
              </a:lnSpc>
              <a:buFont typeface="Arial" panose="020B0604020202020204" pitchFamily="34" charset="0"/>
              <a:buChar char="•"/>
            </a:pPr>
            <a:endParaRPr lang="en-US" sz="2000" spc="80" dirty="0">
              <a:latin typeface="Arial" pitchFamily="34" charset="0"/>
              <a:cs typeface="Arial" pitchFamily="34" charset="0"/>
            </a:endParaRPr>
          </a:p>
        </p:txBody>
      </p:sp>
      <p:sp>
        <p:nvSpPr>
          <p:cNvPr id="4" name="Прямоугольник 3"/>
          <p:cNvSpPr/>
          <p:nvPr/>
        </p:nvSpPr>
        <p:spPr>
          <a:xfrm>
            <a:off x="846667" y="197313"/>
            <a:ext cx="9795934" cy="523220"/>
          </a:xfrm>
          <a:prstGeom prst="rect">
            <a:avLst/>
          </a:prstGeom>
        </p:spPr>
        <p:txBody>
          <a:bodyPr wrap="square">
            <a:spAutoFit/>
          </a:bodyPr>
          <a:lstStyle/>
          <a:p>
            <a:pPr lvl="0" eaLnBrk="0" hangingPunct="0">
              <a:spcBef>
                <a:spcPct val="50000"/>
              </a:spcBef>
            </a:pPr>
            <a:r>
              <a:rPr lang="en-US" sz="2800" b="1" dirty="0">
                <a:solidFill>
                  <a:schemeClr val="bg1"/>
                </a:solidFill>
                <a:effectLst>
                  <a:outerShdw blurRad="38100" dist="38100" dir="2700000" algn="tl">
                    <a:srgbClr val="000000">
                      <a:alpha val="43137"/>
                    </a:srgbClr>
                  </a:outerShdw>
                </a:effectLst>
              </a:rPr>
              <a:t>VIAQ IWG Meetings since the last GRPE sessions</a:t>
            </a: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1029481" y="221844"/>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4339" name="Rectangle 3"/>
          <p:cNvSpPr txBox="1">
            <a:spLocks noChangeArrowheads="1"/>
          </p:cNvSpPr>
          <p:nvPr/>
        </p:nvSpPr>
        <p:spPr bwMode="auto">
          <a:xfrm>
            <a:off x="1029481" y="1452740"/>
            <a:ext cx="10544452" cy="4505233"/>
          </a:xfrm>
          <a:prstGeom prst="rect">
            <a:avLst/>
          </a:prstGeom>
          <a:noFill/>
          <a:ln w="9525">
            <a:noFill/>
            <a:miter lim="800000"/>
            <a:headEnd/>
            <a:tailEnd/>
          </a:ln>
        </p:spPr>
        <p:txBody>
          <a:bodyPr numCol="2" spcCol="540000"/>
          <a:lstStyle/>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Vehicle Category</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Test Vehicle age/millage</a:t>
            </a:r>
            <a:endParaRPr lang="en-US" altLang="ko-KR" sz="2400" u="sng" spc="80" dirty="0">
              <a:solidFill>
                <a:prstClr val="black"/>
              </a:solidFill>
              <a:latin typeface="Arial" pitchFamily="34" charset="0"/>
              <a:cs typeface="Arial" pitchFamily="34" charset="0"/>
            </a:endParaRP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Substances to be Measured</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Meteorological Conditions</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Test Conditions</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Test Modes</a:t>
            </a:r>
          </a:p>
          <a:p>
            <a:pPr marL="271463" indent="-271463">
              <a:lnSpc>
                <a:spcPct val="200000"/>
              </a:lnSpc>
              <a:buFont typeface="+mj-lt"/>
              <a:buAutoNum type="arabicPeriod"/>
              <a:defRPr/>
            </a:pPr>
            <a:endParaRPr lang="en-US" altLang="ko-KR" sz="2400" b="1" spc="80" dirty="0">
              <a:solidFill>
                <a:prstClr val="black"/>
              </a:solidFill>
              <a:latin typeface="Arial" pitchFamily="34" charset="0"/>
              <a:cs typeface="Arial" pitchFamily="34" charset="0"/>
            </a:endParaRP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HVAC Modes</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Test Procedure</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Measurement Methods</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Sampling Points </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Sampling Method</a:t>
            </a:r>
          </a:p>
          <a:p>
            <a:pPr marL="271463" indent="-271463">
              <a:lnSpc>
                <a:spcPct val="200000"/>
              </a:lnSpc>
              <a:buFont typeface="+mj-lt"/>
              <a:buAutoNum type="arabicPeriod"/>
              <a:defRPr/>
            </a:pPr>
            <a:r>
              <a:rPr lang="en-US" altLang="ko-KR" sz="2400" b="1" spc="80" dirty="0">
                <a:solidFill>
                  <a:prstClr val="black"/>
                </a:solidFill>
                <a:latin typeface="Arial" pitchFamily="34" charset="0"/>
                <a:cs typeface="Arial" pitchFamily="34" charset="0"/>
              </a:rPr>
              <a:t>Test Protocol</a:t>
            </a:r>
          </a:p>
          <a:p>
            <a:pPr marL="609600" indent="-609600">
              <a:lnSpc>
                <a:spcPct val="200000"/>
              </a:lnSpc>
              <a:buFont typeface="+mj-lt"/>
              <a:buAutoNum type="arabicPeriod"/>
              <a:defRPr/>
            </a:pPr>
            <a:endParaRPr lang="en-US" altLang="ko-KR" sz="2400" b="1" spc="8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39647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1719" y="1647260"/>
            <a:ext cx="1174856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Category 1-1</a:t>
            </a:r>
            <a:endParaRPr lang="ru-RU" sz="4800" dirty="0">
              <a:solidFill>
                <a:schemeClr val="tx1"/>
              </a:solidFill>
              <a:latin typeface="Arial" panose="020B0604020202020204" pitchFamily="34" charset="0"/>
              <a:cs typeface="Arial" panose="020B0604020202020204" pitchFamily="34" charset="0"/>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1. Vehicle Category</a:t>
            </a:r>
          </a:p>
        </p:txBody>
      </p:sp>
      <p:sp>
        <p:nvSpPr>
          <p:cNvPr id="6" name="TextBox 5"/>
          <p:cNvSpPr txBox="1"/>
          <p:nvPr/>
        </p:nvSpPr>
        <p:spPr>
          <a:xfrm>
            <a:off x="4655840" y="1774269"/>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pic>
        <p:nvPicPr>
          <p:cNvPr id="11" name="Рисунок 10"/>
          <p:cNvPicPr>
            <a:picLocks noChangeAspect="1"/>
          </p:cNvPicPr>
          <p:nvPr/>
        </p:nvPicPr>
        <p:blipFill>
          <a:blip r:embed="rId3">
            <a:clrChange>
              <a:clrFrom>
                <a:srgbClr val="000000"/>
              </a:clrFrom>
              <a:clrTo>
                <a:srgbClr val="000000">
                  <a:alpha val="0"/>
                </a:srgbClr>
              </a:clrTo>
            </a:clrChange>
          </a:blip>
          <a:stretch>
            <a:fillRect/>
          </a:stretch>
        </p:blipFill>
        <p:spPr>
          <a:xfrm>
            <a:off x="10648968" y="1774269"/>
            <a:ext cx="1153658" cy="1089811"/>
          </a:xfrm>
          <a:prstGeom prst="rect">
            <a:avLst/>
          </a:prstGeom>
        </p:spPr>
      </p:pic>
    </p:spTree>
    <p:extLst>
      <p:ext uri="{BB962C8B-B14F-4D97-AF65-F5344CB8AC3E}">
        <p14:creationId xmlns:p14="http://schemas.microsoft.com/office/powerpoint/2010/main" val="13912603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8224" y="1638382"/>
            <a:ext cx="11693403" cy="49112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a:solidFill>
                  <a:schemeClr val="tx1"/>
                </a:solidFill>
                <a:latin typeface="Arial" panose="020B0604020202020204" pitchFamily="34" charset="0"/>
                <a:cs typeface="Arial" panose="020B0604020202020204" pitchFamily="34" charset="0"/>
              </a:rPr>
              <a:t>New cars from series production</a:t>
            </a:r>
          </a:p>
          <a:p>
            <a:pPr algn="ctr"/>
            <a:r>
              <a:rPr lang="en-US" sz="4800" dirty="0">
                <a:solidFill>
                  <a:schemeClr val="tx1"/>
                </a:solidFill>
                <a:latin typeface="Arial" panose="020B0604020202020204" pitchFamily="34" charset="0"/>
                <a:cs typeface="Arial" panose="020B0604020202020204" pitchFamily="34" charset="0"/>
              </a:rPr>
              <a:t>Millage </a:t>
            </a:r>
          </a:p>
          <a:p>
            <a:pPr algn="ctr"/>
            <a:r>
              <a:rPr lang="en-US" sz="4800" dirty="0">
                <a:solidFill>
                  <a:schemeClr val="tx1"/>
                </a:solidFill>
                <a:latin typeface="Arial" panose="020B0604020202020204" pitchFamily="34" charset="0"/>
                <a:cs typeface="Arial" panose="020B0604020202020204" pitchFamily="34" charset="0"/>
              </a:rPr>
              <a:t>3 000 -15 000 km</a:t>
            </a:r>
          </a:p>
          <a:p>
            <a:pPr algn="ctr"/>
            <a:endParaRPr lang="en-US" sz="4800" dirty="0">
              <a:solidFill>
                <a:schemeClr val="tx1"/>
              </a:solidFill>
              <a:latin typeface="Arial" panose="020B0604020202020204" pitchFamily="34" charset="0"/>
              <a:cs typeface="Arial" panose="020B0604020202020204" pitchFamily="34" charset="0"/>
            </a:endParaRPr>
          </a:p>
        </p:txBody>
      </p:sp>
      <p:sp>
        <p:nvSpPr>
          <p:cNvPr id="5" name="Rectangle 192"/>
          <p:cNvSpPr>
            <a:spLocks noChangeArrowheads="1"/>
          </p:cNvSpPr>
          <p:nvPr/>
        </p:nvSpPr>
        <p:spPr bwMode="auto">
          <a:xfrm>
            <a:off x="96240" y="1024468"/>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spc="80" dirty="0">
                <a:latin typeface="Arial" pitchFamily="34" charset="0"/>
                <a:cs typeface="Arial" pitchFamily="34" charset="0"/>
              </a:rPr>
              <a:t>2. Test Vehicle age/millage</a:t>
            </a:r>
            <a:endParaRPr lang="en-US" altLang="ko-KR" sz="2800" u="sng" spc="80" dirty="0">
              <a:latin typeface="Arial" pitchFamily="34" charset="0"/>
              <a:cs typeface="Arial" pitchFamily="34" charset="0"/>
            </a:endParaRPr>
          </a:p>
        </p:txBody>
      </p:sp>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6" name="TextBox 5"/>
          <p:cNvSpPr txBox="1"/>
          <p:nvPr/>
        </p:nvSpPr>
        <p:spPr>
          <a:xfrm>
            <a:off x="4674765" y="1774269"/>
            <a:ext cx="288032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Agreed Item</a:t>
            </a:r>
            <a:endParaRPr lang="ru-RU"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clrChange>
              <a:clrFrom>
                <a:srgbClr val="000000"/>
              </a:clrFrom>
              <a:clrTo>
                <a:srgbClr val="000000">
                  <a:alpha val="0"/>
                </a:srgbClr>
              </a:clrTo>
            </a:clrChange>
          </a:blip>
          <a:stretch>
            <a:fillRect/>
          </a:stretch>
        </p:blipFill>
        <p:spPr>
          <a:xfrm>
            <a:off x="10648968" y="1774269"/>
            <a:ext cx="1153658" cy="1089811"/>
          </a:xfrm>
          <a:prstGeom prst="rect">
            <a:avLst/>
          </a:prstGeom>
        </p:spPr>
      </p:pic>
    </p:spTree>
    <p:extLst>
      <p:ext uri="{BB962C8B-B14F-4D97-AF65-F5344CB8AC3E}">
        <p14:creationId xmlns:p14="http://schemas.microsoft.com/office/powerpoint/2010/main" val="2354121559"/>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4463</TotalTime>
  <Words>922</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 Unicode MS</vt:lpstr>
      <vt:lpstr>굴림</vt:lpstr>
      <vt:lpstr>HY울릉도M</vt:lpstr>
      <vt:lpstr>맑은 고딕</vt:lpstr>
      <vt:lpstr>ＭＳ 明朝</vt:lpstr>
      <vt:lpstr>ＭＳ Ｐゴシック</vt:lpstr>
      <vt:lpstr>Arial</vt:lpstr>
      <vt:lpstr>Calibri</vt:lpstr>
      <vt:lpstr>Calibri Light</vt:lpstr>
      <vt:lpstr>Tahoma</vt:lpstr>
      <vt:lpstr>Wingdings</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35</cp:revision>
  <dcterms:created xsi:type="dcterms:W3CDTF">2017-12-11T10:49:37Z</dcterms:created>
  <dcterms:modified xsi:type="dcterms:W3CDTF">2018-06-07T06:06:31Z</dcterms:modified>
</cp:coreProperties>
</file>