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10"/>
  </p:notesMasterIdLst>
  <p:handoutMasterIdLst>
    <p:handoutMasterId r:id="rId11"/>
  </p:handoutMasterIdLst>
  <p:sldIdLst>
    <p:sldId id="301" r:id="rId5"/>
    <p:sldId id="296" r:id="rId6"/>
    <p:sldId id="299" r:id="rId7"/>
    <p:sldId id="300" r:id="rId8"/>
    <p:sldId id="297" r:id="rId9"/>
  </p:sldIdLst>
  <p:sldSz cx="9906000" cy="6858000" type="A4"/>
  <p:notesSz cx="6794500" cy="10007600"/>
  <p:custDataLst>
    <p:tags r:id="rId12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33">
          <p15:clr>
            <a:srgbClr val="A4A3A4"/>
          </p15:clr>
        </p15:guide>
        <p15:guide id="2" orient="horz" pos="1102">
          <p15:clr>
            <a:srgbClr val="A4A3A4"/>
          </p15:clr>
        </p15:guide>
        <p15:guide id="3" orient="horz" pos="2750">
          <p15:clr>
            <a:srgbClr val="A4A3A4"/>
          </p15:clr>
        </p15:guide>
        <p15:guide id="4" orient="horz" pos="4004">
          <p15:clr>
            <a:srgbClr val="A4A3A4"/>
          </p15:clr>
        </p15:guide>
        <p15:guide id="5" orient="horz" pos="4206">
          <p15:clr>
            <a:srgbClr val="A4A3A4"/>
          </p15:clr>
        </p15:guide>
        <p15:guide id="6" orient="horz" pos="482">
          <p15:clr>
            <a:srgbClr val="A4A3A4"/>
          </p15:clr>
        </p15:guide>
        <p15:guide id="7" pos="5981">
          <p15:clr>
            <a:srgbClr val="A4A3A4"/>
          </p15:clr>
        </p15:guide>
        <p15:guide id="8" pos="3066">
          <p15:clr>
            <a:srgbClr val="A4A3A4"/>
          </p15:clr>
        </p15:guide>
        <p15:guide id="9" pos="3156">
          <p15:clr>
            <a:srgbClr val="A4A3A4"/>
          </p15:clr>
        </p15:guide>
        <p15:guide id="10" pos="25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66"/>
    <a:srgbClr val="5F1939"/>
    <a:srgbClr val="95A844"/>
    <a:srgbClr val="C2CCA6"/>
    <a:srgbClr val="C6DFE7"/>
    <a:srgbClr val="D8AA00"/>
    <a:srgbClr val="F6E5BC"/>
    <a:srgbClr val="A21E4D"/>
    <a:srgbClr val="4C53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0" autoAdjust="0"/>
    <p:restoredTop sz="93424" autoAdjust="0"/>
  </p:normalViewPr>
  <p:slideViewPr>
    <p:cSldViewPr showGuides="1">
      <p:cViewPr varScale="1">
        <p:scale>
          <a:sx n="113" d="100"/>
          <a:sy n="113" d="100"/>
        </p:scale>
        <p:origin x="-1500" y="-108"/>
      </p:cViewPr>
      <p:guideLst>
        <p:guide orient="horz" pos="733"/>
        <p:guide orient="horz" pos="1102"/>
        <p:guide orient="horz" pos="2750"/>
        <p:guide orient="horz" pos="4004"/>
        <p:guide orient="horz" pos="4206"/>
        <p:guide orient="horz" pos="482"/>
        <p:guide pos="5981"/>
        <p:guide pos="3066"/>
        <p:guide pos="3156"/>
        <p:guide pos="2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595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50595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E37F82D7-8F0F-4075-B772-300E12DF032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6692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7388" y="749300"/>
            <a:ext cx="5422900" cy="375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52975"/>
            <a:ext cx="4984750" cy="450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5950"/>
            <a:ext cx="29448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505950"/>
            <a:ext cx="2944812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59" tIns="45679" rIns="91359" bIns="4567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/>
            </a:lvl1pPr>
          </a:lstStyle>
          <a:p>
            <a:fld id="{6FD2FF9D-3303-423F-A46B-6894B09FEDC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79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W_AG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Line 2"/>
          <p:cNvSpPr>
            <a:spLocks noChangeShapeType="1"/>
          </p:cNvSpPr>
          <p:nvPr/>
        </p:nvSpPr>
        <p:spPr bwMode="auto">
          <a:xfrm>
            <a:off x="396875" y="1697038"/>
            <a:ext cx="9097963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06400" y="4271963"/>
            <a:ext cx="9088438" cy="1082675"/>
          </a:xfrm>
        </p:spPr>
        <p:txBody>
          <a:bodyPr/>
          <a:lstStyle>
            <a:lvl1pPr>
              <a:lnSpc>
                <a:spcPts val="3988"/>
              </a:lnSpc>
              <a:defRPr sz="28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6400" y="5351463"/>
            <a:ext cx="9088438" cy="823912"/>
          </a:xfrm>
        </p:spPr>
        <p:txBody>
          <a:bodyPr/>
          <a:lstStyle>
            <a:lvl1pPr>
              <a:lnSpc>
                <a:spcPts val="3988"/>
              </a:lnSpc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  <a:p>
            <a:endParaRPr lang="de-DE"/>
          </a:p>
        </p:txBody>
      </p:sp>
      <p:sp>
        <p:nvSpPr>
          <p:cNvPr id="256006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  <p:pic>
        <p:nvPicPr>
          <p:cNvPr id="256007" name="Picture 7" descr="VWAG_PPT_Logo_Tit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715963"/>
            <a:ext cx="1854200" cy="39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Y:\Informationen\Informationsklassifikation\2014\November 2014\Styleguide\Labels\VWAG_Confidentiality_DE\VWAG_Intern_L_D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4365104"/>
            <a:ext cx="1704975" cy="90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W_AG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CF5D4C-9F6E-4E1F-A3C5-05B84EDEF6B8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321605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VW_AG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757363"/>
            <a:ext cx="4475162" cy="4589462"/>
          </a:xfrm>
        </p:spPr>
        <p:txBody>
          <a:bodyPr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8563" y="1757363"/>
            <a:ext cx="4487862" cy="4589462"/>
          </a:xfrm>
        </p:spPr>
        <p:txBody>
          <a:bodyPr/>
          <a:lstStyle>
            <a:lvl1pPr>
              <a:defRPr sz="1800" b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5B8A5C-9BF6-4330-88E8-2BE992197499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108853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W_AG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 userDrawn="1"/>
        </p:nvSpPr>
        <p:spPr bwMode="auto">
          <a:xfrm>
            <a:off x="200472" y="0"/>
            <a:ext cx="9505056" cy="8367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67468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3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VW_AG_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2113" y="898525"/>
            <a:ext cx="9104312" cy="6842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757363"/>
            <a:ext cx="4473575" cy="45894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19675" y="1757363"/>
            <a:ext cx="4476750" cy="45894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8763000" y="6548438"/>
            <a:ext cx="733425" cy="179387"/>
          </a:xfrm>
        </p:spPr>
        <p:txBody>
          <a:bodyPr/>
          <a:lstStyle>
            <a:lvl1pPr>
              <a:defRPr/>
            </a:lvl1pPr>
          </a:lstStyle>
          <a:p>
            <a:fld id="{6AED6461-42CE-4389-9D81-D2549EEF197E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01850" y="6548438"/>
            <a:ext cx="1511300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398463" y="6548438"/>
            <a:ext cx="1703387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8296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VW_AG_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2113" y="898525"/>
            <a:ext cx="9104312" cy="6842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2113" y="1757363"/>
            <a:ext cx="4475162" cy="45894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0150" y="1757363"/>
            <a:ext cx="4486275" cy="458946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8763000" y="6548438"/>
            <a:ext cx="733425" cy="179387"/>
          </a:xfrm>
        </p:spPr>
        <p:txBody>
          <a:bodyPr/>
          <a:lstStyle>
            <a:lvl1pPr>
              <a:defRPr/>
            </a:lvl1pPr>
          </a:lstStyle>
          <a:p>
            <a:fld id="{8B41C906-1C38-45D7-9E0E-624819D4FB87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01850" y="6548438"/>
            <a:ext cx="1511300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Abteilung: XXXX-XX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>
          <a:xfrm>
            <a:off x="398463" y="6548438"/>
            <a:ext cx="1703387" cy="179387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Stand: TT. Monat JJJJ</a:t>
            </a:r>
          </a:p>
        </p:txBody>
      </p:sp>
    </p:spTree>
    <p:extLst>
      <p:ext uri="{BB962C8B-B14F-4D97-AF65-F5344CB8AC3E}">
        <p14:creationId xmlns:p14="http://schemas.microsoft.com/office/powerpoint/2010/main" val="131296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43555772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think-cell Folie" r:id="rId10" imgW="270" imgH="270" progId="TCLayout.ActiveDocument.1">
                  <p:embed/>
                </p:oleObj>
              </mc:Choice>
              <mc:Fallback>
                <p:oleObj name="think-cell Foli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49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757363"/>
            <a:ext cx="9104312" cy="458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6548438"/>
            <a:ext cx="733425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58850">
              <a:spcBef>
                <a:spcPct val="0"/>
              </a:spcBef>
              <a:defRPr sz="1000"/>
            </a:lvl1pPr>
          </a:lstStyle>
          <a:p>
            <a:fld id="{04ABC90F-D60A-4D10-BF9C-C7AC7A2BE08A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2113" y="898525"/>
            <a:ext cx="9104312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01850" y="6548438"/>
            <a:ext cx="1511300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674688">
              <a:spcBef>
                <a:spcPct val="0"/>
              </a:spcBef>
              <a:defRPr sz="1000"/>
            </a:lvl1pPr>
          </a:lstStyle>
          <a:p>
            <a:r>
              <a:rPr lang="de-DE" dirty="0"/>
              <a:t>Abteilung: XXXX-XX</a:t>
            </a:r>
          </a:p>
        </p:txBody>
      </p:sp>
      <p:sp>
        <p:nvSpPr>
          <p:cNvPr id="254982" name="Line 6"/>
          <p:cNvSpPr>
            <a:spLocks noChangeShapeType="1"/>
          </p:cNvSpPr>
          <p:nvPr/>
        </p:nvSpPr>
        <p:spPr bwMode="auto">
          <a:xfrm>
            <a:off x="392113" y="762000"/>
            <a:ext cx="910272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49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8463" y="6548438"/>
            <a:ext cx="170338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/>
            </a:lvl1pPr>
          </a:lstStyle>
          <a:p>
            <a:r>
              <a:rPr lang="de-DE" dirty="0"/>
              <a:t>Stand: TT. Monat JJJJ</a:t>
            </a:r>
          </a:p>
        </p:txBody>
      </p:sp>
      <p:pic>
        <p:nvPicPr>
          <p:cNvPr id="254984" name="Picture 8" descr="VWAG_PPT_Logo_Folie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538" y="304800"/>
            <a:ext cx="1270000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7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defTabSz="958850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905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2pPr>
      <a:lvl3pPr marL="3810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3pPr>
      <a:lvl4pPr marL="5715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4pPr>
      <a:lvl5pPr marL="7620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5pPr>
      <a:lvl6pPr marL="12192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6pPr>
      <a:lvl7pPr marL="16764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7pPr>
      <a:lvl8pPr marL="21336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8pPr>
      <a:lvl9pPr marL="2590800" indent="-188913" algn="l" defTabSz="958850" rtl="0" eaLnBrk="1" fontAlgn="base" hangingPunct="1">
        <a:lnSpc>
          <a:spcPct val="110000"/>
        </a:lnSpc>
        <a:spcBef>
          <a:spcPct val="0"/>
        </a:spcBef>
        <a:spcAft>
          <a:spcPct val="2500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endParaRPr lang="en-GB" sz="5400" dirty="0" smtClean="0"/>
          </a:p>
          <a:p>
            <a:pPr algn="ctr"/>
            <a:r>
              <a:rPr lang="en-GB" sz="5400" dirty="0" smtClean="0"/>
              <a:t>Report to GRPE 76</a:t>
            </a:r>
          </a:p>
          <a:p>
            <a:pPr algn="ctr"/>
            <a:r>
              <a:rPr lang="en-GB" sz="5400" dirty="0" smtClean="0">
                <a:solidFill>
                  <a:srgbClr val="000000"/>
                </a:solidFill>
              </a:rPr>
              <a:t>IWVTA-GRPE </a:t>
            </a:r>
            <a:r>
              <a:rPr lang="en-GB" sz="5400" dirty="0">
                <a:solidFill>
                  <a:srgbClr val="000000"/>
                </a:solidFill>
              </a:rPr>
              <a:t>Ambassador </a:t>
            </a:r>
            <a:endParaRPr lang="en-GB" sz="5400" dirty="0" smtClean="0"/>
          </a:p>
          <a:p>
            <a:pPr algn="ctr"/>
            <a:r>
              <a:rPr lang="en-GB" sz="5400" dirty="0" smtClean="0"/>
              <a:t>(Bill Coleman – OICA) </a:t>
            </a:r>
            <a:endParaRPr lang="en-GB" sz="5400" dirty="0"/>
          </a:p>
        </p:txBody>
      </p:sp>
      <p:sp>
        <p:nvSpPr>
          <p:cNvPr id="3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GRPE-74-31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76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11-12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January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45125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GRPE Ambassador to the IWG on IWVTA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1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60512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IWVTA, 1958 Agreement, </a:t>
            </a:r>
            <a:r>
              <a:rPr lang="en-US" sz="3600" dirty="0" err="1" smtClean="0"/>
              <a:t>R0</a:t>
            </a:r>
            <a:r>
              <a:rPr lang="en-US" sz="3600" dirty="0" smtClean="0"/>
              <a:t>, DETA:</a:t>
            </a:r>
          </a:p>
          <a:p>
            <a:pPr marL="450850" indent="-450850"/>
            <a:r>
              <a:rPr lang="en-US" sz="2400" dirty="0" smtClean="0"/>
              <a:t>1)	</a:t>
            </a:r>
            <a:r>
              <a:rPr lang="en-US" sz="2400" u="sng" dirty="0"/>
              <a:t>Draft General  Guidelines  for  United  Nation  regulatory  procedures  and  transitional  provisions  in UN </a:t>
            </a:r>
            <a:r>
              <a:rPr lang="en-US" sz="2400" u="sng" dirty="0" smtClean="0"/>
              <a:t>Regulations:</a:t>
            </a:r>
          </a:p>
          <a:p>
            <a:pPr marL="450850" indent="-450850"/>
            <a:r>
              <a:rPr lang="en-US" sz="2400" dirty="0" smtClean="0"/>
              <a:t>	WP.29 </a:t>
            </a:r>
            <a:r>
              <a:rPr lang="en-US" sz="2400" dirty="0"/>
              <a:t>adopted </a:t>
            </a:r>
            <a:r>
              <a:rPr lang="en-US" sz="2400" dirty="0" smtClean="0"/>
              <a:t>ECE/TRANS/WP.29/2017/107</a:t>
            </a:r>
            <a:r>
              <a:rPr lang="en-US" sz="2400" dirty="0"/>
              <a:t>, </a:t>
            </a:r>
            <a:r>
              <a:rPr lang="en-US" sz="2400" dirty="0" err="1"/>
              <a:t>Corr.1</a:t>
            </a:r>
            <a:r>
              <a:rPr lang="en-US" sz="2400" dirty="0"/>
              <a:t> and </a:t>
            </a:r>
            <a:r>
              <a:rPr lang="en-US" sz="2400" dirty="0" err="1"/>
              <a:t>Add.1</a:t>
            </a:r>
            <a:r>
              <a:rPr lang="en-US" sz="2400" dirty="0"/>
              <a:t>, </a:t>
            </a:r>
            <a:r>
              <a:rPr lang="en-US" sz="2400" dirty="0" smtClean="0"/>
              <a:t>with amendments</a:t>
            </a:r>
          </a:p>
          <a:p>
            <a:pPr marL="450850" indent="-450850"/>
            <a:r>
              <a:rPr lang="en-US" sz="2400" dirty="0" smtClean="0"/>
              <a:t>	OICA </a:t>
            </a:r>
            <a:r>
              <a:rPr lang="en-US" sz="2400" dirty="0"/>
              <a:t>introduced </a:t>
            </a:r>
            <a:r>
              <a:rPr lang="en-US" sz="2400" dirty="0" smtClean="0"/>
              <a:t>WP.29-173-14 </a:t>
            </a:r>
            <a:r>
              <a:rPr lang="en-US" sz="2400" dirty="0"/>
              <a:t>to raise concerns that the new </a:t>
            </a:r>
            <a:r>
              <a:rPr lang="en-US" sz="2400" dirty="0" smtClean="0"/>
              <a:t>rules  </a:t>
            </a:r>
            <a:r>
              <a:rPr lang="en-US" sz="2400" dirty="0"/>
              <a:t>for  extensions  to  existing  type  </a:t>
            </a:r>
            <a:r>
              <a:rPr lang="en-US" sz="2400" dirty="0" smtClean="0"/>
              <a:t>approvals  were developed  </a:t>
            </a:r>
            <a:r>
              <a:rPr lang="en-US" sz="2400" dirty="0"/>
              <a:t>after </a:t>
            </a:r>
            <a:r>
              <a:rPr lang="en-US" sz="2400" dirty="0" smtClean="0"/>
              <a:t>the  </a:t>
            </a:r>
            <a:r>
              <a:rPr lang="en-US" sz="2400" dirty="0"/>
              <a:t>most  recent  amendments  to  UN  Regulations, </a:t>
            </a:r>
            <a:r>
              <a:rPr lang="en-US" sz="2400" dirty="0" smtClean="0"/>
              <a:t>which therefore  </a:t>
            </a:r>
            <a:r>
              <a:rPr lang="en-US" sz="2400" dirty="0"/>
              <a:t>obviously  could  not  take  into  account  these  new </a:t>
            </a:r>
            <a:r>
              <a:rPr lang="en-US" sz="2400" dirty="0" smtClean="0"/>
              <a:t>Rules</a:t>
            </a:r>
            <a:r>
              <a:rPr lang="en-US" sz="2400" dirty="0"/>
              <a:t>.  As  a  result,  recently </a:t>
            </a:r>
            <a:r>
              <a:rPr lang="en-US" sz="2400" dirty="0" smtClean="0"/>
              <a:t>adopted  supplements could unexpectedly have  a retroactive impact  </a:t>
            </a:r>
            <a:r>
              <a:rPr lang="en-US" sz="2400" dirty="0"/>
              <a:t>on  some  vehicle  type </a:t>
            </a:r>
            <a:r>
              <a:rPr lang="en-US" sz="2400" dirty="0" smtClean="0"/>
              <a:t>approvals when  </a:t>
            </a:r>
            <a:r>
              <a:rPr lang="en-US" sz="2400" dirty="0"/>
              <a:t>these  are  </a:t>
            </a:r>
            <a:r>
              <a:rPr lang="en-US" sz="2400" dirty="0" smtClean="0"/>
              <a:t>extended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3200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60512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IWVTA, 1958 Agreement, </a:t>
            </a:r>
            <a:r>
              <a:rPr lang="en-US" sz="3600" dirty="0" err="1" smtClean="0"/>
              <a:t>R0</a:t>
            </a:r>
            <a:r>
              <a:rPr lang="en-US" sz="3600" dirty="0" smtClean="0"/>
              <a:t>, DETA:</a:t>
            </a:r>
          </a:p>
          <a:p>
            <a:pPr marL="457200" indent="-457200">
              <a:buFont typeface="+mj-lt"/>
              <a:buAutoNum type="arabicParenR" startAt="2"/>
            </a:pPr>
            <a:r>
              <a:rPr lang="en-US" sz="2400" u="sng" dirty="0" smtClean="0"/>
              <a:t>Revision    </a:t>
            </a:r>
            <a:r>
              <a:rPr lang="en-US" sz="2400" u="sng" dirty="0"/>
              <a:t>3    of    the 1</a:t>
            </a:r>
            <a:r>
              <a:rPr lang="en-US" sz="2400" u="sng" dirty="0" smtClean="0"/>
              <a:t>958    </a:t>
            </a:r>
            <a:r>
              <a:rPr lang="en-US" sz="2400" u="sng" dirty="0"/>
              <a:t>Agreement </a:t>
            </a:r>
            <a:endParaRPr lang="en-US" sz="2400" u="sng" dirty="0" smtClean="0"/>
          </a:p>
          <a:p>
            <a:pPr marL="450850"/>
            <a:r>
              <a:rPr lang="en-US" sz="2400" dirty="0" smtClean="0"/>
              <a:t>The    </a:t>
            </a:r>
            <a:r>
              <a:rPr lang="en-US" sz="2400" dirty="0"/>
              <a:t>World    Forum    noted    that    Revision    3    of    the    1958    Agreement (ECE/TRANS/505/</a:t>
            </a:r>
            <a:r>
              <a:rPr lang="en-US" sz="2400" dirty="0" err="1"/>
              <a:t>Rev.3</a:t>
            </a:r>
            <a:r>
              <a:rPr lang="en-US" sz="2400" dirty="0"/>
              <a:t>) entered into force on 14 September 2017</a:t>
            </a:r>
            <a:r>
              <a:rPr lang="en-US" sz="2400" dirty="0" smtClean="0"/>
              <a:t>.</a:t>
            </a:r>
          </a:p>
          <a:p>
            <a:pPr marL="450850"/>
            <a:r>
              <a:rPr lang="en-US" sz="2400" dirty="0" smtClean="0"/>
              <a:t>Amongst other changes this permits Contracting Parties to issue Approvals to Series of Amendments previous to the latest one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en-US" sz="2400" u="sng" dirty="0"/>
              <a:t>"Question and Answer" (Q&amp;A) document on Revision </a:t>
            </a:r>
            <a:r>
              <a:rPr lang="en-US" sz="2400" u="sng" dirty="0" smtClean="0"/>
              <a:t>3</a:t>
            </a:r>
          </a:p>
          <a:p>
            <a:pPr marL="450850"/>
            <a:r>
              <a:rPr lang="en-US" sz="2400" dirty="0" smtClean="0"/>
              <a:t>ECE/TRANS/WP.29/2017/131 </a:t>
            </a:r>
            <a:r>
              <a:rPr lang="en-US" sz="2400" dirty="0"/>
              <a:t>and WP.29-173-16 that clarifies Q&amp;A </a:t>
            </a:r>
            <a:r>
              <a:rPr lang="en-US" sz="2400" dirty="0" err="1"/>
              <a:t>No.20</a:t>
            </a:r>
            <a:r>
              <a:rPr lang="en-US" sz="2400" dirty="0"/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</a:t>
            </a:r>
            <a:r>
              <a:rPr lang="en-US" sz="2400" dirty="0"/>
              <a:t>World Forum adopted ECE/TRANS/WP.29/2017/131 </a:t>
            </a:r>
            <a:r>
              <a:rPr lang="en-US" sz="2400" dirty="0" smtClean="0"/>
              <a:t>with amendments: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9283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60512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IWVTA, 1958 Agreement, </a:t>
            </a:r>
            <a:r>
              <a:rPr lang="en-US" sz="3600" dirty="0" err="1" smtClean="0"/>
              <a:t>R0</a:t>
            </a:r>
            <a:r>
              <a:rPr lang="en-US" sz="3600" dirty="0" smtClean="0"/>
              <a:t>, DETA:</a:t>
            </a:r>
          </a:p>
          <a:p>
            <a:pPr marL="457200" indent="-457200">
              <a:buFont typeface="+mj-lt"/>
              <a:buAutoNum type="arabicParenR" startAt="4"/>
            </a:pPr>
            <a:r>
              <a:rPr lang="en-US" sz="2400" u="sng" dirty="0" smtClean="0"/>
              <a:t>DETA</a:t>
            </a:r>
          </a:p>
          <a:p>
            <a:pPr marL="450850"/>
            <a:r>
              <a:rPr lang="en-US" sz="2400" dirty="0"/>
              <a:t>Development of an electronic database for the exchange of type approval documentation (DETA) (agenda item 4.5</a:t>
            </a:r>
            <a:r>
              <a:rPr lang="en-US" sz="2400" dirty="0" smtClean="0"/>
              <a:t>)</a:t>
            </a:r>
          </a:p>
          <a:p>
            <a:pPr marL="450850"/>
            <a:r>
              <a:rPr lang="en-US" sz="2400" dirty="0" smtClean="0"/>
              <a:t>Germany (WP.29-173-13) proposed to temporarily host and  finance DETA </a:t>
            </a:r>
            <a:r>
              <a:rPr lang="en-US" sz="2400" dirty="0"/>
              <a:t>under the </a:t>
            </a:r>
            <a:r>
              <a:rPr lang="en-US" sz="2400" dirty="0" smtClean="0"/>
              <a:t>condition </a:t>
            </a:r>
            <a:r>
              <a:rPr lang="en-US" sz="2400" dirty="0"/>
              <a:t>that UNECE takes over </a:t>
            </a:r>
            <a:r>
              <a:rPr lang="en-US" sz="2400" dirty="0" smtClean="0"/>
              <a:t>DETA under </a:t>
            </a:r>
            <a:r>
              <a:rPr lang="en-US" sz="2400" dirty="0"/>
              <a:t>regular budget </a:t>
            </a:r>
            <a:r>
              <a:rPr lang="en-US" sz="2400" dirty="0" smtClean="0"/>
              <a:t>at the latest from 2022 onwards and  </a:t>
            </a:r>
            <a:r>
              <a:rPr lang="en-US" sz="2400" dirty="0"/>
              <a:t>that  the  industry  covers  the  development  costs  </a:t>
            </a:r>
            <a:r>
              <a:rPr lang="en-US" sz="2400" dirty="0" smtClean="0"/>
              <a:t>of the  </a:t>
            </a:r>
            <a:r>
              <a:rPr lang="en-US" sz="2400" dirty="0"/>
              <a:t>Unique </a:t>
            </a:r>
            <a:r>
              <a:rPr lang="en-US" sz="2400" dirty="0" smtClean="0"/>
              <a:t>Identifier and the Declaration of Conformity</a:t>
            </a:r>
            <a:endParaRPr lang="en-US" sz="2400" dirty="0"/>
          </a:p>
          <a:p>
            <a:pPr marL="450850"/>
            <a:r>
              <a:rPr lang="en-US" sz="2400" dirty="0" smtClean="0"/>
              <a:t>This would allow an implementation </a:t>
            </a:r>
            <a:r>
              <a:rPr lang="en-US" sz="2400" dirty="0"/>
              <a:t>date of </a:t>
            </a:r>
            <a:r>
              <a:rPr lang="en-US" sz="2400" dirty="0" smtClean="0"/>
              <a:t>DETA </a:t>
            </a:r>
            <a:r>
              <a:rPr lang="en-US" sz="2400" dirty="0"/>
              <a:t>by mid 2018.</a:t>
            </a:r>
          </a:p>
          <a:p>
            <a:pPr marL="450850"/>
            <a:r>
              <a:rPr lang="en-US" sz="2400" dirty="0" smtClean="0"/>
              <a:t>WP.29 preferred this scenario and </a:t>
            </a:r>
            <a:r>
              <a:rPr lang="en-US" sz="2400" dirty="0"/>
              <a:t>thanked </a:t>
            </a:r>
            <a:r>
              <a:rPr lang="en-US" sz="2400" dirty="0" smtClean="0"/>
              <a:t>Germany for </a:t>
            </a:r>
            <a:r>
              <a:rPr lang="en-US" sz="2400" dirty="0"/>
              <a:t>its   offer. </a:t>
            </a:r>
          </a:p>
        </p:txBody>
      </p:sp>
    </p:spTree>
    <p:extLst>
      <p:ext uri="{BB962C8B-B14F-4D97-AF65-F5344CB8AC3E}">
        <p14:creationId xmlns:p14="http://schemas.microsoft.com/office/powerpoint/2010/main" val="282250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906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WLTP - Principle </a:t>
            </a:r>
            <a:r>
              <a:rPr lang="en-GB" sz="2800" b="1" dirty="0"/>
              <a:t>of Transposition </a:t>
            </a:r>
            <a:endParaRPr lang="en-GB" sz="2800" dirty="0"/>
          </a:p>
          <a:p>
            <a:r>
              <a:rPr lang="en-US" sz="2000" dirty="0"/>
              <a:t>Summary of three </a:t>
            </a:r>
            <a:r>
              <a:rPr lang="en-US" sz="2000" dirty="0" smtClean="0"/>
              <a:t>approaches (</a:t>
            </a:r>
            <a:r>
              <a:rPr lang="en-US" sz="2000" dirty="0"/>
              <a:t>see WLTP- 20-</a:t>
            </a:r>
            <a:r>
              <a:rPr lang="en-US" sz="2000" dirty="0" err="1"/>
              <a:t>04e</a:t>
            </a:r>
            <a:r>
              <a:rPr lang="en-US" sz="2000" dirty="0"/>
              <a:t> and IWVTA-25-11 for details) </a:t>
            </a:r>
          </a:p>
          <a:p>
            <a:r>
              <a:rPr lang="en-US" sz="2000" dirty="0"/>
              <a:t>• </a:t>
            </a:r>
            <a:r>
              <a:rPr lang="en-US" sz="2000" u="sng" dirty="0"/>
              <a:t>Approach 1</a:t>
            </a:r>
            <a:r>
              <a:rPr lang="en-US" sz="2000" dirty="0"/>
              <a:t>: Traditional approach to avoid “options”. Faithful to the 1958 Agreement. </a:t>
            </a:r>
          </a:p>
          <a:p>
            <a:pPr marL="355600"/>
            <a:r>
              <a:rPr lang="en-US" sz="2000" dirty="0" smtClean="0"/>
              <a:t>• </a:t>
            </a:r>
            <a:r>
              <a:rPr lang="en-US" sz="2000" b="1" dirty="0"/>
              <a:t>UN </a:t>
            </a:r>
            <a:r>
              <a:rPr lang="en-US" sz="2000" b="1" dirty="0" err="1"/>
              <a:t>R.00</a:t>
            </a:r>
            <a:r>
              <a:rPr lang="en-US" sz="2000" b="1" dirty="0"/>
              <a:t> covers </a:t>
            </a:r>
            <a:r>
              <a:rPr lang="en-US" sz="2000" b="1" dirty="0" smtClean="0"/>
              <a:t>level </a:t>
            </a:r>
            <a:r>
              <a:rPr lang="en-US" sz="2000" b="1" dirty="0" err="1"/>
              <a:t>1a</a:t>
            </a:r>
            <a:r>
              <a:rPr lang="en-US" sz="2000" b="1" dirty="0"/>
              <a:t>; UN </a:t>
            </a:r>
            <a:r>
              <a:rPr lang="en-US" sz="2000" b="1" dirty="0" err="1"/>
              <a:t>R.01</a:t>
            </a:r>
            <a:r>
              <a:rPr lang="en-US" sz="2000" b="1" dirty="0"/>
              <a:t> covers </a:t>
            </a:r>
            <a:r>
              <a:rPr lang="en-US" sz="2000" b="1" dirty="0" smtClean="0"/>
              <a:t>level </a:t>
            </a:r>
            <a:r>
              <a:rPr lang="en-US" sz="2000" b="1" dirty="0" err="1"/>
              <a:t>1b</a:t>
            </a:r>
            <a:r>
              <a:rPr lang="en-US" sz="2000" b="1" dirty="0"/>
              <a:t>; UN </a:t>
            </a:r>
            <a:r>
              <a:rPr lang="en-US" sz="2000" b="1" dirty="0" err="1"/>
              <a:t>R.02</a:t>
            </a:r>
            <a:r>
              <a:rPr lang="en-US" sz="2000" b="1" dirty="0"/>
              <a:t> covers top level </a:t>
            </a:r>
            <a:endParaRPr lang="en-US" sz="2000" dirty="0"/>
          </a:p>
          <a:p>
            <a:pPr marL="355600"/>
            <a:r>
              <a:rPr lang="en-US" sz="2000" dirty="0" smtClean="0"/>
              <a:t>• </a:t>
            </a:r>
            <a:r>
              <a:rPr lang="en-US" sz="2000" dirty="0"/>
              <a:t>Pro: Fully in line with the new </a:t>
            </a:r>
            <a:r>
              <a:rPr lang="en-US" sz="2000" dirty="0" smtClean="0"/>
              <a:t>58 </a:t>
            </a:r>
            <a:r>
              <a:rPr lang="en-US" sz="2000" dirty="0"/>
              <a:t>Agreement </a:t>
            </a:r>
          </a:p>
          <a:p>
            <a:pPr marL="355600"/>
            <a:r>
              <a:rPr lang="en-US" sz="2000" dirty="0"/>
              <a:t>• Cons: Long </a:t>
            </a:r>
            <a:r>
              <a:rPr lang="en-US" sz="2000" dirty="0" smtClean="0"/>
              <a:t>time </a:t>
            </a:r>
            <a:r>
              <a:rPr lang="en-US" sz="2000" dirty="0"/>
              <a:t>(18 months) before </a:t>
            </a:r>
            <a:r>
              <a:rPr lang="en-US" sz="2000" dirty="0" smtClean="0"/>
              <a:t>levels </a:t>
            </a:r>
            <a:r>
              <a:rPr lang="en-US" sz="2000" dirty="0"/>
              <a:t>are in force + </a:t>
            </a:r>
            <a:r>
              <a:rPr lang="en-US" sz="2000" dirty="0" smtClean="0"/>
              <a:t>high admin. </a:t>
            </a:r>
            <a:r>
              <a:rPr lang="en-US" sz="2000" dirty="0"/>
              <a:t>burden. </a:t>
            </a:r>
          </a:p>
          <a:p>
            <a:r>
              <a:rPr lang="en-US" sz="2000" dirty="0" smtClean="0"/>
              <a:t>• </a:t>
            </a:r>
            <a:r>
              <a:rPr lang="en-US" sz="2000" u="sng" dirty="0"/>
              <a:t>Approach 2</a:t>
            </a:r>
            <a:r>
              <a:rPr lang="en-US" sz="2000" dirty="0"/>
              <a:t>: ‘Untraditional approach’ - to speed up process </a:t>
            </a:r>
          </a:p>
          <a:p>
            <a:pPr marL="355600"/>
            <a:r>
              <a:rPr lang="en-US" sz="2000" dirty="0"/>
              <a:t>• </a:t>
            </a:r>
            <a:r>
              <a:rPr lang="en-US" sz="2000" b="1" dirty="0"/>
              <a:t>UN </a:t>
            </a:r>
            <a:r>
              <a:rPr lang="en-US" sz="2000" b="1" dirty="0" err="1"/>
              <a:t>R.00</a:t>
            </a:r>
            <a:r>
              <a:rPr lang="en-US" sz="2000" b="1" dirty="0"/>
              <a:t> covers all regional levels </a:t>
            </a:r>
            <a:r>
              <a:rPr lang="en-US" sz="2000" b="1" dirty="0" err="1"/>
              <a:t>1a</a:t>
            </a:r>
            <a:r>
              <a:rPr lang="en-US" sz="2000" b="1" dirty="0"/>
              <a:t>, </a:t>
            </a:r>
            <a:r>
              <a:rPr lang="en-US" sz="2000" b="1" dirty="0" err="1"/>
              <a:t>1b</a:t>
            </a:r>
            <a:r>
              <a:rPr lang="en-US" sz="2000" b="1" dirty="0"/>
              <a:t>; UN </a:t>
            </a:r>
            <a:r>
              <a:rPr lang="en-US" sz="2000" b="1" dirty="0" err="1"/>
              <a:t>R.01</a:t>
            </a:r>
            <a:r>
              <a:rPr lang="en-US" sz="2000" b="1" dirty="0"/>
              <a:t> covers top level 2 </a:t>
            </a:r>
            <a:endParaRPr lang="en-US" sz="2000" dirty="0"/>
          </a:p>
          <a:p>
            <a:pPr marL="355600"/>
            <a:r>
              <a:rPr lang="en-US" sz="2000" dirty="0"/>
              <a:t>• Pro: Shorter lead in time and reduced </a:t>
            </a:r>
            <a:r>
              <a:rPr lang="en-US" sz="2000" dirty="0" smtClean="0"/>
              <a:t>admin. </a:t>
            </a:r>
            <a:r>
              <a:rPr lang="en-US" sz="2000" dirty="0"/>
              <a:t>burden </a:t>
            </a:r>
            <a:r>
              <a:rPr lang="en-US" sz="2000" dirty="0" smtClean="0"/>
              <a:t>compared </a:t>
            </a:r>
            <a:r>
              <a:rPr lang="en-US" sz="2000" dirty="0"/>
              <a:t>to Approach 1. </a:t>
            </a:r>
          </a:p>
          <a:p>
            <a:pPr marL="355600"/>
            <a:r>
              <a:rPr lang="en-US" sz="2000" dirty="0"/>
              <a:t>• Con: Could become complicated (unworkable?) after rounds of amendments are made; also, the base version UN </a:t>
            </a:r>
            <a:r>
              <a:rPr lang="en-US" sz="2000" dirty="0" err="1"/>
              <a:t>R.00</a:t>
            </a:r>
            <a:r>
              <a:rPr lang="en-US" sz="2000" dirty="0"/>
              <a:t> would contain options at choice of CPs </a:t>
            </a:r>
          </a:p>
          <a:p>
            <a:r>
              <a:rPr lang="en-US" sz="2000" dirty="0"/>
              <a:t>• </a:t>
            </a:r>
            <a:r>
              <a:rPr lang="en-US" sz="2000" u="sng" dirty="0" smtClean="0"/>
              <a:t>Approach 3</a:t>
            </a:r>
            <a:r>
              <a:rPr lang="en-US" sz="2000" dirty="0" smtClean="0"/>
              <a:t>: Rejected </a:t>
            </a:r>
          </a:p>
          <a:p>
            <a:endParaRPr lang="en-US" sz="2000" dirty="0"/>
          </a:p>
          <a:p>
            <a:r>
              <a:rPr lang="en-US" sz="2000" dirty="0" smtClean="0"/>
              <a:t>• </a:t>
            </a:r>
            <a:r>
              <a:rPr lang="en-US" sz="2000" dirty="0"/>
              <a:t>Solution(?): If Legal Office OLA were to accept simultaneous notification and entry into force </a:t>
            </a:r>
          </a:p>
        </p:txBody>
      </p:sp>
    </p:spTree>
    <p:extLst>
      <p:ext uri="{BB962C8B-B14F-4D97-AF65-F5344CB8AC3E}">
        <p14:creationId xmlns:p14="http://schemas.microsoft.com/office/powerpoint/2010/main" val="8388501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VWAG_CD_-Farben">
      <a:dk1>
        <a:srgbClr val="000000"/>
      </a:dk1>
      <a:lt1>
        <a:srgbClr val="FFFFFF"/>
      </a:lt1>
      <a:dk2>
        <a:srgbClr val="003366"/>
      </a:dk2>
      <a:lt2>
        <a:srgbClr val="D4D6D9"/>
      </a:lt2>
      <a:accent1>
        <a:srgbClr val="4C5356"/>
      </a:accent1>
      <a:accent2>
        <a:srgbClr val="A8ADB3"/>
      </a:accent2>
      <a:accent3>
        <a:srgbClr val="006384"/>
      </a:accent3>
      <a:accent4>
        <a:srgbClr val="5F1939"/>
      </a:accent4>
      <a:accent5>
        <a:srgbClr val="D4D6D9"/>
      </a:accent5>
      <a:accent6>
        <a:srgbClr val="80B0C8"/>
      </a:accent6>
      <a:hlink>
        <a:srgbClr val="004666"/>
      </a:hlink>
      <a:folHlink>
        <a:srgbClr val="A21E4D"/>
      </a:folHlink>
    </a:clrScheme>
    <a:fontScheme name="VWAG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0" tIns="0" rIns="0" bIns="0" numCol="1" rtlCol="0" anchor="t" anchorCtr="0" compatLnSpc="1">
        <a:prstTxWarp prst="textNoShape">
          <a:avLst/>
        </a:prstTxWarp>
      </a:bodyPr>
      <a:lstStyle>
        <a:defPPr marL="0" marR="0" indent="0" algn="l" defTabSz="6746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6746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800" dirty="0"/>
        </a:defPPr>
      </a:lstStyle>
    </a:txDef>
  </a:objectDefaults>
  <a:extraClrSchemeLst>
    <a:extraClrScheme>
      <a:clrScheme name="VWAG_Presentation_q_de 1">
        <a:dk1>
          <a:srgbClr val="000000"/>
        </a:dk1>
        <a:lt1>
          <a:srgbClr val="FFFFFF"/>
        </a:lt1>
        <a:dk2>
          <a:srgbClr val="003366"/>
        </a:dk2>
        <a:lt2>
          <a:srgbClr val="D4D6D9"/>
        </a:lt2>
        <a:accent1>
          <a:srgbClr val="A8ADB3"/>
        </a:accent1>
        <a:accent2>
          <a:srgbClr val="006384"/>
        </a:accent2>
        <a:accent3>
          <a:srgbClr val="FFFFFF"/>
        </a:accent3>
        <a:accent4>
          <a:srgbClr val="000000"/>
        </a:accent4>
        <a:accent5>
          <a:srgbClr val="D1D3D6"/>
        </a:accent5>
        <a:accent6>
          <a:srgbClr val="005977"/>
        </a:accent6>
        <a:hlink>
          <a:srgbClr val="5F1939"/>
        </a:hlink>
        <a:folHlink>
          <a:srgbClr val="80B0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owerPoint_Default_Template.pptx" id="{A0DA6E1A-A6D7-4CA8-B8AA-20F13FA71872}" vid="{664826C1-0801-41C1-9480-C8D9C35BBFCE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5B4912-24AC-4598-9CFC-1F375ED535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18F80A7-E5B5-4198-8D3F-52AA93848E4B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1EC6679-B0DE-4E22-A162-0EA59AB681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401</Words>
  <Application>Microsoft Office PowerPoint</Application>
  <PresentationFormat>A4 Paper (210x297 mm)</PresentationFormat>
  <Paragraphs>37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blank</vt:lpstr>
      <vt:lpstr>think-cell Folie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2018-01-08T15:33:36Z</dcterms:created>
  <dcterms:modified xsi:type="dcterms:W3CDTF">2018-01-11T12:56:38Z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