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3"/>
  </p:notesMasterIdLst>
  <p:handoutMasterIdLst>
    <p:handoutMasterId r:id="rId14"/>
  </p:handoutMasterIdLst>
  <p:sldIdLst>
    <p:sldId id="343" r:id="rId3"/>
    <p:sldId id="398" r:id="rId4"/>
    <p:sldId id="399" r:id="rId5"/>
    <p:sldId id="400" r:id="rId6"/>
    <p:sldId id="406" r:id="rId7"/>
    <p:sldId id="408" r:id="rId8"/>
    <p:sldId id="407" r:id="rId9"/>
    <p:sldId id="402" r:id="rId10"/>
    <p:sldId id="401" r:id="rId11"/>
    <p:sldId id="397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E4494"/>
    <a:srgbClr val="0050A0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5294" autoAdjust="0"/>
  </p:normalViewPr>
  <p:slideViewPr>
    <p:cSldViewPr>
      <p:cViewPr varScale="1">
        <p:scale>
          <a:sx n="71" d="100"/>
          <a:sy n="71" d="100"/>
        </p:scale>
        <p:origin x="-102" y="-80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113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1383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3280"/>
            <a:ext cx="1834087" cy="16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0" y="5373216"/>
            <a:ext cx="1682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  <p:pic>
        <p:nvPicPr>
          <p:cNvPr id="5" name="Picture 4" descr="_unlog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036496" cy="2016224"/>
          </a:xfrm>
        </p:spPr>
        <p:txBody>
          <a:bodyPr/>
          <a:lstStyle/>
          <a:p>
            <a:r>
              <a:rPr lang="en-IE" sz="2400" dirty="0"/>
              <a:t>UNECE IWG on EPPR </a:t>
            </a:r>
            <a:r>
              <a:rPr lang="en-IE" sz="2400" dirty="0" smtClean="0"/>
              <a:t>for </a:t>
            </a:r>
            <a:r>
              <a:rPr lang="en-IE" sz="2400" dirty="0"/>
              <a:t>L-category vehicles</a:t>
            </a:r>
            <a:br>
              <a:rPr lang="en-IE" sz="2400" dirty="0"/>
            </a:b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b="0" i="1" dirty="0" smtClean="0"/>
              <a:t>State </a:t>
            </a:r>
            <a:r>
              <a:rPr lang="en-IE" sz="2400" b="0" i="1" dirty="0"/>
              <a:t>of play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> </a:t>
            </a:r>
            <a:endParaRPr lang="en-US" sz="24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861048"/>
            <a:ext cx="4178464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rgbClr val="1E4494"/>
                </a:solidFill>
              </a:rPr>
              <a:t>Adolfo </a:t>
            </a:r>
            <a:r>
              <a:rPr lang="en-GB" i="1" dirty="0" err="1" smtClean="0">
                <a:solidFill>
                  <a:srgbClr val="1E4494"/>
                </a:solidFill>
              </a:rPr>
              <a:t>Perujo</a:t>
            </a:r>
            <a:r>
              <a:rPr lang="en-GB" i="1" dirty="0" smtClean="0">
                <a:solidFill>
                  <a:srgbClr val="1E4494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b="0" i="1" dirty="0" smtClean="0">
                <a:solidFill>
                  <a:srgbClr val="1E4494"/>
                </a:solidFill>
              </a:rPr>
              <a:t>Chairman IWG EPPR (L-cat)</a:t>
            </a:r>
            <a:r>
              <a:rPr lang="en-GB" i="1" dirty="0" smtClean="0">
                <a:solidFill>
                  <a:srgbClr val="1E4494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rgbClr val="1E4494"/>
              </a:solidFill>
            </a:endParaRPr>
          </a:p>
          <a:p>
            <a:pPr>
              <a:lnSpc>
                <a:spcPct val="150000"/>
              </a:lnSpc>
            </a:pPr>
            <a:endParaRPr lang="en-GB" b="0" dirty="0">
              <a:solidFill>
                <a:srgbClr val="1E4494"/>
              </a:solidFill>
            </a:endParaRPr>
          </a:p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80" y="108351"/>
            <a:ext cx="3560316" cy="8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1600" b="0" u="sng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document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60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GRPE-76-29</a:t>
            </a:r>
            <a:endParaRPr lang="en-GB" altLang="en-US" sz="16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76th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GRPE, </a:t>
            </a:r>
            <a:r>
              <a:rPr lang="en-GB" altLang="en-US" sz="1600" b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9-12 </a:t>
            </a:r>
            <a:r>
              <a:rPr lang="en-GB" altLang="en-US" sz="1600" b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2018,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genda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8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(b)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b="27366"/>
          <a:stretch>
            <a:fillRect/>
          </a:stretch>
        </p:blipFill>
        <p:spPr>
          <a:xfrm>
            <a:off x="0" y="2337098"/>
            <a:ext cx="9144000" cy="2232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708920"/>
            <a:ext cx="9144000" cy="4005064"/>
          </a:xfrm>
        </p:spPr>
        <p:txBody>
          <a:bodyPr/>
          <a:lstStyle/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Background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State </a:t>
            </a:r>
            <a:r>
              <a:rPr lang="en-IE" dirty="0"/>
              <a:t>of play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GTR2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 smtClean="0"/>
              <a:t>OBD2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Next Steps /Roadmap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 smtClean="0"/>
              <a:t>Past </a:t>
            </a:r>
            <a:r>
              <a:rPr lang="en-IE" dirty="0"/>
              <a:t>and next meetings</a:t>
            </a:r>
          </a:p>
          <a:p>
            <a:pPr marL="714375">
              <a:buFont typeface="Wingdings" panose="05000000000000000000" pitchFamily="2" charset="2"/>
              <a:buChar char="ü"/>
            </a:pPr>
            <a:endParaRPr lang="en-I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9" b="316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276872"/>
            <a:ext cx="9144000" cy="4173413"/>
          </a:xfrm>
        </p:spPr>
        <p:txBody>
          <a:bodyPr/>
          <a:lstStyle/>
          <a:p>
            <a:r>
              <a:rPr lang="en-GB" dirty="0" err="1"/>
              <a:t>ToR</a:t>
            </a:r>
            <a:r>
              <a:rPr lang="en-GB" dirty="0"/>
              <a:t> and </a:t>
            </a:r>
            <a:r>
              <a:rPr lang="en-GB" dirty="0" smtClean="0"/>
              <a:t>mandate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 smtClean="0"/>
              <a:t>Priority </a:t>
            </a:r>
            <a:r>
              <a:rPr lang="en-IE" dirty="0"/>
              <a:t>to work under 1998 Agreement but will also work under 1958 Agreement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Amend GTR No2 and develop new GTRs with respect to Environmental and Propulsion unit Performance Requirements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Create synergies with 58th Agreement and where possible develop common requirements in form of UN </a:t>
            </a:r>
            <a:r>
              <a:rPr lang="en-IE" dirty="0" err="1"/>
              <a:t>Reg</a:t>
            </a:r>
            <a:r>
              <a:rPr lang="en-IE" dirty="0"/>
              <a:t>(s)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Exchange information on current and future regulatory requirements for ‘light vehicles’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Adopted at WP29 Nov 2013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FF0000"/>
                </a:solidFill>
              </a:rPr>
              <a:t>Extended at WP29 Jun 2015 (2016 to 2020) </a:t>
            </a:r>
            <a:r>
              <a:rPr lang="en-IE" dirty="0"/>
              <a:t>(ECE/TRANS/WP.29/AC.3/36/Rev.1)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302"/>
          <a:stretch>
            <a:fillRect/>
          </a:stretch>
        </p:blipFill>
        <p:spPr>
          <a:xfrm>
            <a:off x="0" y="0"/>
            <a:ext cx="9144000" cy="1985367"/>
          </a:xfrm>
        </p:spPr>
      </p:pic>
    </p:spTree>
    <p:extLst>
      <p:ext uri="{BB962C8B-B14F-4D97-AF65-F5344CB8AC3E}">
        <p14:creationId xmlns:p14="http://schemas.microsoft.com/office/powerpoint/2010/main" val="15610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449238"/>
            <a:ext cx="9144000" cy="6237313"/>
          </a:xfrm>
        </p:spPr>
        <p:txBody>
          <a:bodyPr/>
          <a:lstStyle/>
          <a:p>
            <a:r>
              <a:rPr lang="en-IE" dirty="0"/>
              <a:t>Topics to be covered by EPPR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Environmental performance:</a:t>
            </a:r>
          </a:p>
          <a:p>
            <a:pPr lvl="2"/>
            <a:r>
              <a:rPr lang="en-GB" dirty="0"/>
              <a:t>Type I: Tailpipe emissions test after cold start (revision); </a:t>
            </a:r>
          </a:p>
          <a:p>
            <a:pPr lvl="2"/>
            <a:r>
              <a:rPr lang="en-GB" dirty="0"/>
              <a:t>Type II: Tailpipe emissions test at (increased) idle / free acceleration;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III: Emission test of crankcase gases;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IV: Evaporative emissions test; </a:t>
            </a:r>
          </a:p>
          <a:p>
            <a:pPr lvl="2"/>
            <a:r>
              <a:rPr lang="en-GB" dirty="0"/>
              <a:t>Type V: Durability testing of pollution control devices;  </a:t>
            </a:r>
          </a:p>
          <a:p>
            <a:pPr lvl="2"/>
            <a:r>
              <a:rPr lang="en-GB" dirty="0"/>
              <a:t>Type VII: Measurement of CO2 emissions, fuel consumption, electric energy consumption and electric range determination;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/>
              <a:t>Type VIII: On-board diagnostics environmental verification tests.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Propulsion unit performance:</a:t>
            </a:r>
          </a:p>
          <a:p>
            <a:pPr lvl="2"/>
            <a:r>
              <a:rPr lang="en-IE" dirty="0"/>
              <a:t>Unified rules and test procedures to measure power and torque for propulsion technologies fitted on L-category vehicles </a:t>
            </a:r>
          </a:p>
          <a:p>
            <a:pPr lvl="2"/>
            <a:r>
              <a:rPr lang="en-IE" dirty="0"/>
              <a:t>unified measurement of maximum design vehicle speed and/or power for restricted L-category vehicles should be developed and agreed upon. 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15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3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33239" y="2708920"/>
            <a:ext cx="8856984" cy="2952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sz="1800" dirty="0" smtClean="0"/>
              <a:t> GENERAL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 smtClean="0"/>
              <a:t>TEST TYPE I, EXHAUST EMISSIONS AFTER COLD START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 smtClean="0"/>
              <a:t>TEST TYPE II, TAILPIPE EMISSIONS AT (INCREASED) IDLE AND AT FREE ACCELERATION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 smtClean="0"/>
              <a:t>TEST TYPE VII, ENERGY EFFICIENCY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COMMON ANNEXES</a:t>
            </a:r>
            <a:endParaRPr lang="en-IE" sz="1800" dirty="0" smtClean="0"/>
          </a:p>
          <a:p>
            <a:pPr marL="0" indent="0"/>
            <a:endParaRPr lang="en-IE" sz="1800" i="1" dirty="0" smtClean="0"/>
          </a:p>
          <a:p>
            <a:pPr marL="0" indent="0"/>
            <a:r>
              <a:rPr lang="en-IE" sz="1800" i="1" dirty="0" smtClean="0"/>
              <a:t>Informal document submitted to the GRPE for information to the CP and stake holders</a:t>
            </a:r>
          </a:p>
          <a:p>
            <a:pPr>
              <a:buFont typeface="Wingdings" panose="05000000000000000000" pitchFamily="2" charset="2"/>
              <a:buChar char="q"/>
            </a:pPr>
            <a:endParaRPr lang="en-IE" sz="1800" dirty="0" smtClean="0"/>
          </a:p>
          <a:p>
            <a:endParaRPr lang="en-GB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31693"/>
          <a:stretch>
            <a:fillRect/>
          </a:stretch>
        </p:blipFill>
        <p:spPr>
          <a:xfrm>
            <a:off x="-36512" y="3473"/>
            <a:ext cx="9217024" cy="2232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620688"/>
          </a:xfrm>
        </p:spPr>
        <p:txBody>
          <a:bodyPr/>
          <a:lstStyle/>
          <a:p>
            <a:r>
              <a:rPr lang="en-GB" dirty="0"/>
              <a:t>GTR2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34EA2"/>
                </a:solidFill>
              </a:rPr>
              <a:t>Stay of Play</a:t>
            </a:r>
          </a:p>
        </p:txBody>
      </p:sp>
      <p:pic>
        <p:nvPicPr>
          <p:cNvPr id="4098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38" y="3068801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46" y="3284984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30778" y="1354460"/>
            <a:ext cx="9144000" cy="4005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OBD</a:t>
            </a:r>
            <a:r>
              <a:rPr lang="en-GB" dirty="0" smtClean="0"/>
              <a:t> </a:t>
            </a:r>
            <a:r>
              <a:rPr lang="en-GB" sz="2000" dirty="0" smtClean="0"/>
              <a:t>2</a:t>
            </a:r>
            <a:endParaRPr lang="en-GB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IE" sz="1800" dirty="0"/>
              <a:t>Start</a:t>
            </a:r>
            <a:r>
              <a:rPr lang="en-IE" dirty="0"/>
              <a:t> full work on this item from beginning 2018 (agreed by all parties</a:t>
            </a:r>
            <a:r>
              <a:rPr lang="en-IE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E" dirty="0"/>
              <a:t> Correspondence </a:t>
            </a:r>
            <a:r>
              <a:rPr lang="en-IE" dirty="0" smtClean="0"/>
              <a:t>Group: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IE" dirty="0" smtClean="0"/>
              <a:t>Vice-chair: Mr MATSUKAWA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5" b="19885"/>
          <a:stretch>
            <a:fillRect/>
          </a:stretch>
        </p:blipFill>
        <p:spPr>
          <a:xfrm>
            <a:off x="0" y="3473"/>
            <a:ext cx="9144000" cy="10492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07" y="908720"/>
            <a:ext cx="9144000" cy="620688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928"/>
            <a:ext cx="89979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06974" y="1124744"/>
            <a:ext cx="9017000" cy="4005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OBD</a:t>
            </a:r>
            <a:r>
              <a:rPr lang="en-GB" dirty="0"/>
              <a:t> </a:t>
            </a:r>
            <a:r>
              <a:rPr lang="en-GB" sz="2000" dirty="0"/>
              <a:t>2</a:t>
            </a:r>
            <a:endParaRPr lang="en-GB" dirty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IE" sz="18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E" sz="1800" b="1" dirty="0"/>
              <a:t>Final responsibility of the work and </a:t>
            </a:r>
            <a:r>
              <a:rPr lang="en-IE" sz="1800" b="1" dirty="0" smtClean="0"/>
              <a:t>the submission of Informal/Working documents is the EPPR IWG</a:t>
            </a:r>
          </a:p>
          <a:p>
            <a:pPr marL="228600" lvl="2" indent="0">
              <a:buNone/>
            </a:pPr>
            <a:endParaRPr lang="en-IE" sz="1800" b="1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sz="2000" b="1" dirty="0">
                <a:cs typeface="ＭＳ Ｐゴシック" charset="0"/>
              </a:rPr>
              <a:t>Durability </a:t>
            </a:r>
            <a:r>
              <a:rPr lang="en-IE" sz="2000" b="1" dirty="0" smtClean="0">
                <a:cs typeface="ＭＳ Ｐゴシック" charset="0"/>
              </a:rPr>
              <a:t>(?)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sz="2000" b="1" dirty="0">
                <a:cs typeface="ＭＳ Ｐゴシック" charset="0"/>
              </a:rPr>
              <a:t>Propulsion Unit Performance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sz="2000" b="1" dirty="0">
                <a:cs typeface="ＭＳ Ｐゴシック" charset="0"/>
              </a:rPr>
              <a:t>GTRs to be transposed into UN Regulations (?)</a:t>
            </a:r>
          </a:p>
          <a:p>
            <a:pPr marL="228600" lvl="2" indent="0">
              <a:buNone/>
            </a:pPr>
            <a:r>
              <a:rPr lang="en-IE" sz="1800" b="1" dirty="0" smtClean="0"/>
              <a:t> </a:t>
            </a:r>
            <a:endParaRPr lang="en-GB" sz="18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5" b="19885"/>
          <a:stretch>
            <a:fillRect/>
          </a:stretch>
        </p:blipFill>
        <p:spPr>
          <a:xfrm>
            <a:off x="0" y="3473"/>
            <a:ext cx="9144000" cy="10492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82" y="764704"/>
            <a:ext cx="9144000" cy="620688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17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3" b="26753"/>
          <a:stretch>
            <a:fillRect/>
          </a:stretch>
        </p:blipFill>
        <p:spPr>
          <a:xfrm>
            <a:off x="0" y="1"/>
            <a:ext cx="9144000" cy="17008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03" y="404664"/>
            <a:ext cx="9144000" cy="79208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EPPR Roadmap</a:t>
            </a: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02797"/>
            <a:ext cx="9558382" cy="430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 b="3302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709"/>
            <a:ext cx="9144000" cy="236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13766</TotalTime>
  <Words>374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Slide_Master</vt:lpstr>
      <vt:lpstr>1_Slide_Master</vt:lpstr>
      <vt:lpstr>UNECE IWG on EPPR for L-category vehicles  State of play       </vt:lpstr>
      <vt:lpstr>Outline</vt:lpstr>
      <vt:lpstr>Background</vt:lpstr>
      <vt:lpstr>Background</vt:lpstr>
      <vt:lpstr>GTR2</vt:lpstr>
      <vt:lpstr>Next steps</vt:lpstr>
      <vt:lpstr>Next steps</vt:lpstr>
      <vt:lpstr>EPPR Roadmap</vt:lpstr>
      <vt:lpstr>Meetings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Francois E. Guichard</cp:lastModifiedBy>
  <cp:revision>530</cp:revision>
  <cp:lastPrinted>2015-02-12T17:08:05Z</cp:lastPrinted>
  <dcterms:created xsi:type="dcterms:W3CDTF">2011-10-28T10:25:18Z</dcterms:created>
  <dcterms:modified xsi:type="dcterms:W3CDTF">2018-01-23T08:17:16Z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