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90" r:id="rId2"/>
    <p:sldId id="256" r:id="rId3"/>
    <p:sldId id="284" r:id="rId4"/>
    <p:sldId id="285" r:id="rId5"/>
    <p:sldId id="288" r:id="rId6"/>
    <p:sldId id="286" r:id="rId7"/>
    <p:sldId id="287" r:id="rId8"/>
    <p:sldId id="28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6DE7B1-B91E-4068-8ACB-3B70036A4594}" type="datetimeFigureOut">
              <a:rPr lang="en-IN" smtClean="0"/>
              <a:t>19-10-2018</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8295F-E193-4915-9A3F-EFEE1E45E8DC}" type="slidenum">
              <a:rPr lang="en-IN" smtClean="0"/>
              <a:t>‹#›</a:t>
            </a:fld>
            <a:endParaRPr lang="en-IN"/>
          </a:p>
        </p:txBody>
      </p:sp>
    </p:spTree>
    <p:extLst>
      <p:ext uri="{BB962C8B-B14F-4D97-AF65-F5344CB8AC3E}">
        <p14:creationId xmlns:p14="http://schemas.microsoft.com/office/powerpoint/2010/main" val="130907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F55994B-FAAB-4189-8598-C8024D86E3D3}" type="datetimeFigureOut">
              <a:rPr lang="en-US" smtClean="0"/>
              <a:pPr/>
              <a:t>10/19/2018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26504C-924C-40A4-A4DC-03E99A241B4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F55994B-FAAB-4189-8598-C8024D86E3D3}" type="datetimeFigureOut">
              <a:rPr lang="en-US" smtClean="0"/>
              <a:pPr/>
              <a:t>10/19/2018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26504C-924C-40A4-A4DC-03E99A241B4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F55994B-FAAB-4189-8598-C8024D86E3D3}" type="datetimeFigureOut">
              <a:rPr lang="en-US" smtClean="0"/>
              <a:pPr/>
              <a:t>10/19/2018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26504C-924C-40A4-A4DC-03E99A241B4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F55994B-FAAB-4189-8598-C8024D86E3D3}" type="datetimeFigureOut">
              <a:rPr lang="en-US" smtClean="0"/>
              <a:pPr/>
              <a:t>10/19/2018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26504C-924C-40A4-A4DC-03E99A241B4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55994B-FAAB-4189-8598-C8024D86E3D3}" type="datetimeFigureOut">
              <a:rPr lang="en-US" smtClean="0"/>
              <a:pPr/>
              <a:t>10/19/2018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926504C-924C-40A4-A4DC-03E99A241B4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F55994B-FAAB-4189-8598-C8024D86E3D3}" type="datetimeFigureOut">
              <a:rPr lang="en-US" smtClean="0"/>
              <a:pPr/>
              <a:t>10/19/2018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926504C-924C-40A4-A4DC-03E99A241B4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F55994B-FAAB-4189-8598-C8024D86E3D3}" type="datetimeFigureOut">
              <a:rPr lang="en-US" smtClean="0"/>
              <a:pPr/>
              <a:t>10/19/2018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926504C-924C-40A4-A4DC-03E99A241B4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F55994B-FAAB-4189-8598-C8024D86E3D3}" type="datetimeFigureOut">
              <a:rPr lang="en-US" smtClean="0"/>
              <a:pPr/>
              <a:t>10/19/2018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926504C-924C-40A4-A4DC-03E99A241B4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5994B-FAAB-4189-8598-C8024D86E3D3}" type="datetimeFigureOut">
              <a:rPr lang="en-US" smtClean="0"/>
              <a:pPr/>
              <a:t>10/19/2018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926504C-924C-40A4-A4DC-03E99A241B4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55994B-FAAB-4189-8598-C8024D86E3D3}" type="datetimeFigureOut">
              <a:rPr lang="en-US" smtClean="0"/>
              <a:pPr/>
              <a:t>10/19/2018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926504C-924C-40A4-A4DC-03E99A241B4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55994B-FAAB-4189-8598-C8024D86E3D3}" type="datetimeFigureOut">
              <a:rPr lang="en-US" smtClean="0"/>
              <a:pPr/>
              <a:t>10/19/2018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926504C-924C-40A4-A4DC-03E99A241B4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5994B-FAAB-4189-8598-C8024D86E3D3}" type="datetimeFigureOut">
              <a:rPr lang="en-US" smtClean="0"/>
              <a:pPr/>
              <a:t>10/19/2018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6504C-924C-40A4-A4DC-03E99A241B4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95015420"/>
              </p:ext>
            </p:extLst>
          </p:nvPr>
        </p:nvGraphicFramePr>
        <p:xfrm>
          <a:off x="179512" y="548680"/>
          <a:ext cx="8814921" cy="929894"/>
        </p:xfrm>
        <a:graphic>
          <a:graphicData uri="http://schemas.openxmlformats.org/drawingml/2006/table">
            <a:tbl>
              <a:tblPr>
                <a:tableStyleId>{616DA210-FB5B-4158-B5E0-FEB733F419BA}</a:tableStyleId>
              </a:tblPr>
              <a:tblGrid>
                <a:gridCol w="5026690">
                  <a:extLst>
                    <a:ext uri="{9D8B030D-6E8A-4147-A177-3AD203B41FA5}">
                      <a16:colId xmlns:a16="http://schemas.microsoft.com/office/drawing/2014/main" xmlns="" val="20000"/>
                    </a:ext>
                  </a:extLst>
                </a:gridCol>
                <a:gridCol w="3788231">
                  <a:extLst>
                    <a:ext uri="{9D8B030D-6E8A-4147-A177-3AD203B41FA5}">
                      <a16:colId xmlns:a16="http://schemas.microsoft.com/office/drawing/2014/main" xmlns="" val="20001"/>
                    </a:ext>
                  </a:extLst>
                </a:gridCol>
              </a:tblGrid>
              <a:tr h="803473">
                <a:tc>
                  <a:txBody>
                    <a:bodyPr/>
                    <a:lstStyle/>
                    <a:p>
                      <a:pPr>
                        <a:lnSpc>
                          <a:spcPts val="1200"/>
                        </a:lnSpc>
                        <a:spcAft>
                          <a:spcPts val="0"/>
                        </a:spcAft>
                      </a:pPr>
                      <a:r>
                        <a:rPr lang="en-GB" sz="1600" dirty="0">
                          <a:effectLst/>
                        </a:rPr>
                        <a:t>Transmitted by the expert from the India</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ts val="1200"/>
                        </a:lnSpc>
                        <a:spcAft>
                          <a:spcPts val="0"/>
                        </a:spcAft>
                      </a:pPr>
                      <a:r>
                        <a:rPr lang="en-TT" sz="1600" u="none" strike="noStrike" dirty="0">
                          <a:effectLst/>
                        </a:rPr>
                        <a:t> </a:t>
                      </a:r>
                      <a:endParaRPr lang="en-IN" sz="1600" dirty="0">
                        <a:effectLst/>
                      </a:endParaRPr>
                    </a:p>
                    <a:p>
                      <a:pPr marL="99695" algn="r">
                        <a:lnSpc>
                          <a:spcPts val="1200"/>
                        </a:lnSpc>
                        <a:spcAft>
                          <a:spcPts val="0"/>
                        </a:spcAft>
                      </a:pPr>
                      <a:r>
                        <a:rPr lang="en-TT" sz="1600" u="sng" dirty="0">
                          <a:effectLst/>
                        </a:rPr>
                        <a:t>Informal document</a:t>
                      </a:r>
                      <a:r>
                        <a:rPr lang="en-TT" sz="1600" dirty="0">
                          <a:effectLst/>
                        </a:rPr>
                        <a:t> </a:t>
                      </a:r>
                      <a:r>
                        <a:rPr lang="en-GB" sz="1600" dirty="0" smtClean="0">
                          <a:effectLst/>
                        </a:rPr>
                        <a:t>GRE-80-26</a:t>
                      </a:r>
                      <a:endParaRPr lang="en-IN" sz="1600" dirty="0">
                        <a:effectLst/>
                      </a:endParaRPr>
                    </a:p>
                    <a:p>
                      <a:pPr marL="99695" algn="r">
                        <a:lnSpc>
                          <a:spcPts val="1200"/>
                        </a:lnSpc>
                        <a:spcAft>
                          <a:spcPts val="0"/>
                        </a:spcAft>
                      </a:pPr>
                      <a:endParaRPr lang="en-GB" sz="1600" dirty="0" smtClean="0">
                        <a:effectLst/>
                      </a:endParaRPr>
                    </a:p>
                    <a:p>
                      <a:pPr marL="99695" algn="r">
                        <a:lnSpc>
                          <a:spcPts val="1200"/>
                        </a:lnSpc>
                        <a:spcAft>
                          <a:spcPts val="0"/>
                        </a:spcAft>
                      </a:pPr>
                      <a:r>
                        <a:rPr lang="en-GB" sz="1600" dirty="0" smtClean="0">
                          <a:effectLst/>
                        </a:rPr>
                        <a:t>(</a:t>
                      </a:r>
                      <a:r>
                        <a:rPr lang="en-GB" sz="1600" dirty="0">
                          <a:effectLst/>
                        </a:rPr>
                        <a:t>80</a:t>
                      </a:r>
                      <a:r>
                        <a:rPr lang="en-GB" sz="1600" baseline="30000" dirty="0">
                          <a:effectLst/>
                        </a:rPr>
                        <a:t>th</a:t>
                      </a:r>
                      <a:r>
                        <a:rPr lang="en-GB" sz="1600" dirty="0">
                          <a:effectLst/>
                        </a:rPr>
                        <a:t>  GRE, </a:t>
                      </a:r>
                      <a:r>
                        <a:rPr lang="en-GB" sz="1600" dirty="0" smtClean="0">
                          <a:effectLst/>
                        </a:rPr>
                        <a:t>23 </a:t>
                      </a:r>
                      <a:r>
                        <a:rPr lang="en-GB" sz="1600" dirty="0">
                          <a:effectLst/>
                        </a:rPr>
                        <a:t>- </a:t>
                      </a:r>
                      <a:r>
                        <a:rPr lang="en-GB" sz="1600" dirty="0" smtClean="0">
                          <a:effectLst/>
                        </a:rPr>
                        <a:t>26 </a:t>
                      </a:r>
                      <a:r>
                        <a:rPr lang="en-GB" sz="1600" dirty="0">
                          <a:effectLst/>
                        </a:rPr>
                        <a:t>Oct 2018,</a:t>
                      </a:r>
                      <a:endParaRPr lang="en-IN" sz="1600" dirty="0">
                        <a:effectLst/>
                      </a:endParaRPr>
                    </a:p>
                    <a:p>
                      <a:pPr marL="99695" algn="r">
                        <a:lnSpc>
                          <a:spcPts val="1200"/>
                        </a:lnSpc>
                        <a:spcAft>
                          <a:spcPts val="0"/>
                        </a:spcAft>
                      </a:pPr>
                      <a:r>
                        <a:rPr lang="en-GB" sz="1600" dirty="0">
                          <a:effectLst/>
                        </a:rPr>
                        <a:t>agenda item </a:t>
                      </a:r>
                      <a:r>
                        <a:rPr lang="en-GB" sz="1600" dirty="0" smtClean="0">
                          <a:effectLst/>
                        </a:rPr>
                        <a:t>7(b)</a:t>
                      </a:r>
                      <a:endParaRPr lang="en-IN" sz="1600" dirty="0">
                        <a:effectLst/>
                      </a:endParaRPr>
                    </a:p>
                    <a:p>
                      <a:pPr marL="99695" algn="r">
                        <a:lnSpc>
                          <a:spcPts val="1200"/>
                        </a:lnSpc>
                        <a:spcAft>
                          <a:spcPts val="0"/>
                        </a:spcAft>
                      </a:pPr>
                      <a:r>
                        <a:rPr lang="en-GB" sz="1600" dirty="0">
                          <a:effectLst/>
                        </a:rPr>
                        <a:t> </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bl>
          </a:graphicData>
        </a:graphic>
      </p:graphicFrame>
      <p:sp>
        <p:nvSpPr>
          <p:cNvPr id="5" name="Title 1"/>
          <p:cNvSpPr txBox="1">
            <a:spLocks noGrp="1"/>
          </p:cNvSpPr>
          <p:nvPr>
            <p:ph idx="1"/>
          </p:nvPr>
        </p:nvSpPr>
        <p:spPr>
          <a:xfrm>
            <a:off x="467544" y="3501008"/>
            <a:ext cx="8229600" cy="18288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dirty="0" smtClean="0"/>
              <a:t>India’s  Response on Study reservation of informal document GRE 78-24 presented in 79</a:t>
            </a:r>
            <a:r>
              <a:rPr lang="en-IN" baseline="30000" dirty="0" smtClean="0"/>
              <a:t>th</a:t>
            </a:r>
            <a:r>
              <a:rPr lang="en-IN" dirty="0" smtClean="0"/>
              <a:t> GRE session </a:t>
            </a:r>
            <a:endParaRPr lang="en-IN" dirty="0"/>
          </a:p>
        </p:txBody>
      </p:sp>
    </p:spTree>
    <p:extLst>
      <p:ext uri="{BB962C8B-B14F-4D97-AF65-F5344CB8AC3E}">
        <p14:creationId xmlns:p14="http://schemas.microsoft.com/office/powerpoint/2010/main" val="3167243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183" y="96632"/>
            <a:ext cx="8229600" cy="418058"/>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dirty="0" smtClean="0"/>
              <a:t>Background </a:t>
            </a:r>
            <a:endParaRPr lang="en-IN" dirty="0"/>
          </a:p>
        </p:txBody>
      </p:sp>
      <p:sp>
        <p:nvSpPr>
          <p:cNvPr id="5" name="Content Placeholder 2"/>
          <p:cNvSpPr txBox="1">
            <a:spLocks/>
          </p:cNvSpPr>
          <p:nvPr/>
        </p:nvSpPr>
        <p:spPr>
          <a:xfrm>
            <a:off x="233972" y="496366"/>
            <a:ext cx="8802345" cy="20522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buFont typeface="Arial" panose="020B0604020202020204" pitchFamily="34" charset="0"/>
              <a:buChar char="•"/>
            </a:pPr>
            <a:r>
              <a:rPr lang="en-IN" sz="1800" dirty="0" smtClean="0">
                <a:solidFill>
                  <a:schemeClr val="tx1"/>
                </a:solidFill>
              </a:rPr>
              <a:t>India with an aim to make fitment of front position lamps optional, in view of introduction of Auto headlamp alternatively daytime running lamp in UN R53 , submitted an informal documents in GRE-76-06 &amp; GRE-77-08 during earlier GRE sessions. </a:t>
            </a:r>
          </a:p>
          <a:p>
            <a:pPr marL="285750" indent="-285750" algn="l">
              <a:buFont typeface="Arial" panose="020B0604020202020204" pitchFamily="34" charset="0"/>
              <a:buChar char="•"/>
            </a:pPr>
            <a:r>
              <a:rPr lang="en-IN" sz="1800" dirty="0" smtClean="0">
                <a:solidFill>
                  <a:schemeClr val="tx1"/>
                </a:solidFill>
              </a:rPr>
              <a:t>Subsequently a consolidated document was submitted in 78</a:t>
            </a:r>
            <a:r>
              <a:rPr lang="en-IN" sz="1800" baseline="30000" dirty="0" smtClean="0">
                <a:solidFill>
                  <a:schemeClr val="tx1"/>
                </a:solidFill>
              </a:rPr>
              <a:t>th</a:t>
            </a:r>
            <a:r>
              <a:rPr lang="en-IN" sz="1800" dirty="0" smtClean="0">
                <a:solidFill>
                  <a:schemeClr val="tx1"/>
                </a:solidFill>
              </a:rPr>
              <a:t> GRE session as GRE 78-24.</a:t>
            </a:r>
          </a:p>
          <a:p>
            <a:pPr marL="285750" indent="-285750" algn="l">
              <a:buFont typeface="Arial" panose="020B0604020202020204" pitchFamily="34" charset="0"/>
              <a:buChar char="•"/>
            </a:pPr>
            <a:r>
              <a:rPr lang="en-IN" sz="1800" dirty="0" smtClean="0">
                <a:solidFill>
                  <a:schemeClr val="tx1"/>
                </a:solidFill>
              </a:rPr>
              <a:t> At 79</a:t>
            </a:r>
            <a:r>
              <a:rPr lang="en-IN" sz="1800" baseline="30000" dirty="0" smtClean="0">
                <a:solidFill>
                  <a:schemeClr val="tx1"/>
                </a:solidFill>
              </a:rPr>
              <a:t>th</a:t>
            </a:r>
            <a:r>
              <a:rPr lang="en-IN" sz="1800" dirty="0" smtClean="0">
                <a:solidFill>
                  <a:schemeClr val="tx1"/>
                </a:solidFill>
              </a:rPr>
              <a:t> GRE session India presented the document .</a:t>
            </a:r>
          </a:p>
          <a:p>
            <a:pPr algn="l"/>
            <a:endParaRPr lang="en-IN" sz="1800" dirty="0">
              <a:solidFill>
                <a:schemeClr val="tx1"/>
              </a:solidFill>
            </a:endParaRPr>
          </a:p>
        </p:txBody>
      </p:sp>
      <p:sp>
        <p:nvSpPr>
          <p:cNvPr id="6" name="Content Placeholder 2"/>
          <p:cNvSpPr txBox="1">
            <a:spLocks/>
          </p:cNvSpPr>
          <p:nvPr/>
        </p:nvSpPr>
        <p:spPr>
          <a:xfrm>
            <a:off x="233972" y="2290124"/>
            <a:ext cx="8910028" cy="2996952"/>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000" b="1" u="sng" dirty="0" smtClean="0"/>
              <a:t>GRE 79</a:t>
            </a:r>
            <a:r>
              <a:rPr lang="en-IN" sz="2000" b="1" u="sng" baseline="30000" dirty="0" smtClean="0"/>
              <a:t>th</a:t>
            </a:r>
            <a:r>
              <a:rPr lang="en-IN" sz="2000" b="1" u="sng" dirty="0" smtClean="0"/>
              <a:t> Recorded noting is as follows </a:t>
            </a:r>
            <a:r>
              <a:rPr lang="en-IN" sz="2000" dirty="0" smtClean="0"/>
              <a:t>:</a:t>
            </a:r>
          </a:p>
          <a:p>
            <a:pPr marL="0" indent="0">
              <a:buNone/>
            </a:pPr>
            <a:r>
              <a:rPr lang="en-IN" sz="1700" i="1" dirty="0" smtClean="0"/>
              <a:t>“39</a:t>
            </a:r>
            <a:r>
              <a:rPr lang="en-IN" sz="1700" i="1" dirty="0"/>
              <a:t>. The expert from India presented GRE-78-24, which replaced GRE-77-08, with the aim to make, under certain conditions, the front position lamp optional for L3 category of </a:t>
            </a:r>
            <a:r>
              <a:rPr lang="en-IN" sz="1700" i="1" dirty="0" smtClean="0"/>
              <a:t>vehicles</a:t>
            </a:r>
            <a:r>
              <a:rPr lang="en-IN" sz="1800" i="1" dirty="0" smtClean="0"/>
              <a:t> </a:t>
            </a:r>
          </a:p>
          <a:p>
            <a:r>
              <a:rPr lang="en-IN" sz="1800" i="1" dirty="0" smtClean="0"/>
              <a:t>The </a:t>
            </a:r>
            <a:r>
              <a:rPr lang="en-IN" sz="1800" i="1" dirty="0"/>
              <a:t>Chair invited the </a:t>
            </a:r>
            <a:r>
              <a:rPr lang="en-IN" sz="1800" i="1" dirty="0" smtClean="0"/>
              <a:t>expert </a:t>
            </a:r>
            <a:r>
              <a:rPr lang="en-IN" sz="1800" i="1" dirty="0"/>
              <a:t>from India to submit an official document for consideration at the next </a:t>
            </a:r>
            <a:r>
              <a:rPr lang="en-IN" sz="1800" i="1" dirty="0" smtClean="0"/>
              <a:t>session – Action 1</a:t>
            </a:r>
          </a:p>
          <a:p>
            <a:r>
              <a:rPr lang="en-IN" sz="1800" i="1" dirty="0"/>
              <a:t>The experts from Austria, Italy, Finland and Netherlands </a:t>
            </a:r>
            <a:r>
              <a:rPr lang="en-IN" sz="1800" i="1" dirty="0" smtClean="0"/>
              <a:t>pointed </a:t>
            </a:r>
            <a:r>
              <a:rPr lang="en-IN" sz="1800" i="1" dirty="0"/>
              <a:t>out the need to study this proposal in more detail. </a:t>
            </a:r>
            <a:r>
              <a:rPr lang="en-IN" sz="1800" i="1" dirty="0" smtClean="0"/>
              <a:t> Action-2 ”</a:t>
            </a:r>
          </a:p>
          <a:p>
            <a:pPr marL="0" indent="0">
              <a:buNone/>
            </a:pPr>
            <a:r>
              <a:rPr lang="en-IN" sz="1800" i="1" dirty="0" smtClean="0"/>
              <a:t>In addition to that during 79</a:t>
            </a:r>
            <a:r>
              <a:rPr lang="en-IN" sz="1800" i="1" baseline="30000" dirty="0" smtClean="0"/>
              <a:t>th</a:t>
            </a:r>
            <a:r>
              <a:rPr lang="en-IN" sz="1800" i="1" dirty="0" smtClean="0"/>
              <a:t> GRE session CP’s had queries and raised concern on the proposal , India has attempted to respond to these queries </a:t>
            </a:r>
            <a:endParaRPr lang="en-IN" sz="2000" dirty="0"/>
          </a:p>
        </p:txBody>
      </p:sp>
      <p:sp>
        <p:nvSpPr>
          <p:cNvPr id="7" name="Content Placeholder 2"/>
          <p:cNvSpPr txBox="1">
            <a:spLocks/>
          </p:cNvSpPr>
          <p:nvPr/>
        </p:nvSpPr>
        <p:spPr>
          <a:xfrm>
            <a:off x="350773" y="5445224"/>
            <a:ext cx="8685544" cy="1035496"/>
          </a:xfrm>
          <a:prstGeom prst="rect">
            <a:avLst/>
          </a:prstGeom>
          <a:noFill/>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000" b="1" u="sng" dirty="0"/>
              <a:t>India Response For </a:t>
            </a:r>
          </a:p>
          <a:p>
            <a:pPr marL="0" indent="0">
              <a:buNone/>
            </a:pPr>
            <a:r>
              <a:rPr lang="en-IN" sz="1900" dirty="0"/>
              <a:t>Action 1 : A formal document has been submitted </a:t>
            </a:r>
          </a:p>
          <a:p>
            <a:pPr marL="0" indent="0">
              <a:buNone/>
            </a:pPr>
            <a:r>
              <a:rPr lang="en-IN" sz="1900" dirty="0"/>
              <a:t>Action 2 : India has attempted to respond to certain study reservation / queries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8524974" cy="530920"/>
          </a:xfrm>
        </p:spPr>
        <p:txBody>
          <a:bodyPr>
            <a:normAutofit fontScale="90000"/>
          </a:bodyPr>
          <a:lstStyle/>
          <a:p>
            <a:pPr algn="l"/>
            <a:r>
              <a:rPr lang="en-IN" sz="3600" dirty="0" smtClean="0"/>
              <a:t>Action 1-Submission of Official document</a:t>
            </a:r>
            <a:endParaRPr lang="en-IN" sz="3600" dirty="0"/>
          </a:p>
        </p:txBody>
      </p:sp>
      <p:sp>
        <p:nvSpPr>
          <p:cNvPr id="3" name="Content Placeholder 2"/>
          <p:cNvSpPr>
            <a:spLocks noGrp="1"/>
          </p:cNvSpPr>
          <p:nvPr>
            <p:ph idx="1"/>
          </p:nvPr>
        </p:nvSpPr>
        <p:spPr>
          <a:xfrm>
            <a:off x="179512" y="1124744"/>
            <a:ext cx="8784976" cy="2592288"/>
          </a:xfrm>
        </p:spPr>
        <p:txBody>
          <a:bodyPr/>
          <a:lstStyle/>
          <a:p>
            <a:r>
              <a:rPr lang="en-IN" dirty="0" smtClean="0"/>
              <a:t>As suggested by Chair </a:t>
            </a:r>
          </a:p>
          <a:p>
            <a:pPr lvl="1"/>
            <a:r>
              <a:rPr lang="en-IN" dirty="0" smtClean="0">
                <a:solidFill>
                  <a:srgbClr val="0000FF"/>
                </a:solidFill>
              </a:rPr>
              <a:t>India has already submitted the formal document for discussion at 80</a:t>
            </a:r>
            <a:r>
              <a:rPr lang="en-IN" baseline="30000" dirty="0" smtClean="0">
                <a:solidFill>
                  <a:srgbClr val="0000FF"/>
                </a:solidFill>
              </a:rPr>
              <a:t>th</a:t>
            </a:r>
            <a:r>
              <a:rPr lang="en-IN" dirty="0" smtClean="0">
                <a:solidFill>
                  <a:srgbClr val="0000FF"/>
                </a:solidFill>
              </a:rPr>
              <a:t> GRE session </a:t>
            </a:r>
            <a:r>
              <a:rPr lang="en-IN" dirty="0">
                <a:solidFill>
                  <a:srgbClr val="0000FF"/>
                </a:solidFill>
              </a:rPr>
              <a:t>document reference No </a:t>
            </a:r>
            <a:r>
              <a:rPr lang="en-IN" dirty="0" smtClean="0">
                <a:solidFill>
                  <a:srgbClr val="0000FF"/>
                </a:solidFill>
              </a:rPr>
              <a:t>is ECE/TRANS/WP.29/GRE/2018/47 </a:t>
            </a:r>
            <a:endParaRPr lang="en-IN" dirty="0">
              <a:solidFill>
                <a:srgbClr val="0000FF"/>
              </a:solidFill>
            </a:endParaRPr>
          </a:p>
        </p:txBody>
      </p:sp>
    </p:spTree>
    <p:extLst>
      <p:ext uri="{BB962C8B-B14F-4D97-AF65-F5344CB8AC3E}">
        <p14:creationId xmlns:p14="http://schemas.microsoft.com/office/powerpoint/2010/main" val="4221139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712968" cy="490066"/>
          </a:xfrm>
        </p:spPr>
        <p:txBody>
          <a:bodyPr>
            <a:noAutofit/>
          </a:bodyPr>
          <a:lstStyle/>
          <a:p>
            <a:pPr algn="l"/>
            <a:r>
              <a:rPr lang="en-IN" sz="2400" dirty="0" smtClean="0"/>
              <a:t>Action 2- India response to study reservation (Conti…)  </a:t>
            </a:r>
            <a:endParaRPr lang="en-IN" sz="2400" dirty="0"/>
          </a:p>
        </p:txBody>
      </p:sp>
      <p:sp>
        <p:nvSpPr>
          <p:cNvPr id="3" name="Content Placeholder 2"/>
          <p:cNvSpPr>
            <a:spLocks noGrp="1"/>
          </p:cNvSpPr>
          <p:nvPr>
            <p:ph idx="1"/>
          </p:nvPr>
        </p:nvSpPr>
        <p:spPr>
          <a:xfrm>
            <a:off x="17760" y="601018"/>
            <a:ext cx="9018736" cy="595734"/>
          </a:xfrm>
        </p:spPr>
        <p:txBody>
          <a:bodyPr/>
          <a:lstStyle/>
          <a:p>
            <a:pPr marL="0" indent="0">
              <a:buNone/>
            </a:pPr>
            <a:r>
              <a:rPr lang="en-IN" dirty="0" smtClean="0"/>
              <a:t>Impact on Safety</a:t>
            </a:r>
            <a:endParaRPr lang="en-IN" dirty="0"/>
          </a:p>
        </p:txBody>
      </p:sp>
      <p:sp>
        <p:nvSpPr>
          <p:cNvPr id="4" name="Content Placeholder 2"/>
          <p:cNvSpPr txBox="1">
            <a:spLocks/>
          </p:cNvSpPr>
          <p:nvPr/>
        </p:nvSpPr>
        <p:spPr>
          <a:xfrm>
            <a:off x="219546" y="1234827"/>
            <a:ext cx="8816949" cy="51465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800" dirty="0" smtClean="0">
                <a:solidFill>
                  <a:srgbClr val="0000FF"/>
                </a:solidFill>
              </a:rPr>
              <a:t>India feels safety will not compromised considering  :</a:t>
            </a:r>
          </a:p>
          <a:p>
            <a:r>
              <a:rPr lang="en-IN" sz="2400" dirty="0" smtClean="0">
                <a:solidFill>
                  <a:srgbClr val="0000FF"/>
                </a:solidFill>
              </a:rPr>
              <a:t>AHO, DRL provides </a:t>
            </a:r>
            <a:r>
              <a:rPr lang="en-IN" sz="2400" dirty="0">
                <a:solidFill>
                  <a:srgbClr val="0000FF"/>
                </a:solidFill>
              </a:rPr>
              <a:t>a</a:t>
            </a:r>
            <a:r>
              <a:rPr lang="en-IN" sz="2400" dirty="0" smtClean="0">
                <a:solidFill>
                  <a:srgbClr val="0000FF"/>
                </a:solidFill>
              </a:rPr>
              <a:t> much better level of conspicuity compared to FPL. Having FPL is more relevant if such lamps are not present in vehicle. This is more evident considering below table on the luminous intensity of these lamps:</a:t>
            </a:r>
          </a:p>
          <a:p>
            <a:endParaRPr lang="en-IN" sz="2400" dirty="0">
              <a:solidFill>
                <a:srgbClr val="0000FF"/>
              </a:solidFill>
            </a:endParaRPr>
          </a:p>
          <a:p>
            <a:endParaRPr lang="en-IN" sz="2400" dirty="0" smtClean="0">
              <a:solidFill>
                <a:srgbClr val="0000FF"/>
              </a:solidFill>
            </a:endParaRPr>
          </a:p>
          <a:p>
            <a:endParaRPr lang="en-IN" sz="2400" dirty="0">
              <a:solidFill>
                <a:srgbClr val="0000FF"/>
              </a:solidFill>
            </a:endParaRPr>
          </a:p>
          <a:p>
            <a:endParaRPr lang="en-IN" sz="2400" dirty="0" smtClean="0">
              <a:solidFill>
                <a:srgbClr val="0000FF"/>
              </a:solidFill>
            </a:endParaRPr>
          </a:p>
          <a:p>
            <a:r>
              <a:rPr lang="en-IN" sz="2400" dirty="0" smtClean="0">
                <a:solidFill>
                  <a:srgbClr val="0000FF"/>
                </a:solidFill>
              </a:rPr>
              <a:t>The effect on the safety will be only when there is a failure of Headlamp or DRL. This redundancy is well explained in the justification of document no ECE/TRANS/WP.29/GRE/2018/47, this is replicated in the next slide too. </a:t>
            </a:r>
            <a:endParaRPr lang="en-IN" sz="2400" dirty="0">
              <a:solidFill>
                <a:srgbClr val="0000FF"/>
              </a:solidFill>
            </a:endParaRPr>
          </a:p>
          <a:p>
            <a:endParaRPr lang="en-IN" sz="2400" dirty="0">
              <a:solidFill>
                <a:srgbClr val="0000FF"/>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225861242"/>
              </p:ext>
            </p:extLst>
          </p:nvPr>
        </p:nvGraphicFramePr>
        <p:xfrm>
          <a:off x="2411760" y="3429000"/>
          <a:ext cx="4320480" cy="1412240"/>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xmlns="" val="20000"/>
                    </a:ext>
                  </a:extLst>
                </a:gridCol>
                <a:gridCol w="2304256">
                  <a:extLst>
                    <a:ext uri="{9D8B030D-6E8A-4147-A177-3AD203B41FA5}">
                      <a16:colId xmlns:a16="http://schemas.microsoft.com/office/drawing/2014/main" xmlns="" val="20001"/>
                    </a:ext>
                  </a:extLst>
                </a:gridCol>
              </a:tblGrid>
              <a:tr h="370840">
                <a:tc>
                  <a:txBody>
                    <a:bodyPr/>
                    <a:lstStyle/>
                    <a:p>
                      <a:pPr algn="ctr"/>
                      <a:r>
                        <a:rPr lang="en-IN" sz="1600" dirty="0" smtClean="0"/>
                        <a:t>Lamp</a:t>
                      </a:r>
                      <a:r>
                        <a:rPr lang="en-IN" sz="1600" baseline="0" dirty="0" smtClean="0"/>
                        <a:t> type </a:t>
                      </a:r>
                      <a:endParaRPr lang="en-IN" sz="1600" dirty="0"/>
                    </a:p>
                  </a:txBody>
                  <a:tcPr/>
                </a:tc>
                <a:tc>
                  <a:txBody>
                    <a:bodyPr/>
                    <a:lstStyle/>
                    <a:p>
                      <a:pPr algn="ctr"/>
                      <a:r>
                        <a:rPr lang="en-IN" sz="1600" dirty="0" smtClean="0"/>
                        <a:t>Luminous</a:t>
                      </a:r>
                      <a:r>
                        <a:rPr lang="en-IN" sz="1600" baseline="0" dirty="0" smtClean="0"/>
                        <a:t> intensity </a:t>
                      </a:r>
                      <a:endParaRPr lang="en-IN" sz="1600" dirty="0"/>
                    </a:p>
                  </a:txBody>
                  <a:tcPr/>
                </a:tc>
                <a:extLst>
                  <a:ext uri="{0D108BD9-81ED-4DB2-BD59-A6C34878D82A}">
                    <a16:rowId xmlns:a16="http://schemas.microsoft.com/office/drawing/2014/main" xmlns="" val="10000"/>
                  </a:ext>
                </a:extLst>
              </a:tr>
              <a:tr h="205224">
                <a:tc>
                  <a:txBody>
                    <a:bodyPr/>
                    <a:lstStyle/>
                    <a:p>
                      <a:pPr algn="ctr"/>
                      <a:r>
                        <a:rPr lang="en-IN" sz="1600" dirty="0" smtClean="0"/>
                        <a:t>DRL</a:t>
                      </a:r>
                      <a:endParaRPr lang="en-IN" sz="1600" dirty="0"/>
                    </a:p>
                  </a:txBody>
                  <a:tcPr/>
                </a:tc>
                <a:tc>
                  <a:txBody>
                    <a:bodyPr/>
                    <a:lstStyle/>
                    <a:p>
                      <a:pPr algn="ctr"/>
                      <a:r>
                        <a:rPr lang="en-IN" sz="1600" baseline="0" dirty="0" smtClean="0"/>
                        <a:t> </a:t>
                      </a:r>
                      <a:r>
                        <a:rPr lang="en-IN" sz="1600" dirty="0" smtClean="0"/>
                        <a:t>400 cd</a:t>
                      </a:r>
                      <a:r>
                        <a:rPr lang="en-IN" sz="1600" baseline="0" dirty="0" smtClean="0"/>
                        <a:t> (Min)</a:t>
                      </a:r>
                      <a:endParaRPr lang="en-IN" sz="1600" dirty="0"/>
                    </a:p>
                  </a:txBody>
                  <a:tcPr/>
                </a:tc>
                <a:extLst>
                  <a:ext uri="{0D108BD9-81ED-4DB2-BD59-A6C34878D82A}">
                    <a16:rowId xmlns:a16="http://schemas.microsoft.com/office/drawing/2014/main" xmlns="" val="10001"/>
                  </a:ext>
                </a:extLst>
              </a:tr>
              <a:tr h="370840">
                <a:tc>
                  <a:txBody>
                    <a:bodyPr/>
                    <a:lstStyle/>
                    <a:p>
                      <a:pPr algn="ctr"/>
                      <a:r>
                        <a:rPr lang="en-IN" sz="1600" dirty="0" smtClean="0"/>
                        <a:t>AHO </a:t>
                      </a:r>
                      <a:endParaRPr lang="en-IN" sz="1600" dirty="0"/>
                    </a:p>
                  </a:txBody>
                  <a:tcPr/>
                </a:tc>
                <a:tc>
                  <a:txBody>
                    <a:bodyPr/>
                    <a:lstStyle/>
                    <a:p>
                      <a:pPr algn="ctr"/>
                      <a:r>
                        <a:rPr lang="en-IN" sz="1600" baseline="0" dirty="0" smtClean="0"/>
                        <a:t> </a:t>
                      </a:r>
                      <a:r>
                        <a:rPr lang="en-IN" sz="1600" dirty="0" smtClean="0"/>
                        <a:t>350 cd (Min)</a:t>
                      </a:r>
                      <a:endParaRPr lang="en-IN" sz="1600" dirty="0"/>
                    </a:p>
                  </a:txBody>
                  <a:tcPr/>
                </a:tc>
                <a:extLst>
                  <a:ext uri="{0D108BD9-81ED-4DB2-BD59-A6C34878D82A}">
                    <a16:rowId xmlns:a16="http://schemas.microsoft.com/office/drawing/2014/main" xmlns="" val="10002"/>
                  </a:ext>
                </a:extLst>
              </a:tr>
              <a:tr h="271408">
                <a:tc>
                  <a:txBody>
                    <a:bodyPr/>
                    <a:lstStyle/>
                    <a:p>
                      <a:pPr algn="ctr"/>
                      <a:r>
                        <a:rPr lang="en-IN" sz="1600" dirty="0" smtClean="0"/>
                        <a:t>FPL </a:t>
                      </a:r>
                      <a:endParaRPr lang="en-IN" sz="1600" dirty="0"/>
                    </a:p>
                  </a:txBody>
                  <a:tcPr/>
                </a:tc>
                <a:tc>
                  <a:txBody>
                    <a:bodyPr/>
                    <a:lstStyle/>
                    <a:p>
                      <a:pPr algn="ctr"/>
                      <a:r>
                        <a:rPr lang="en-IN" sz="1600" baseline="0" dirty="0" smtClean="0"/>
                        <a:t> </a:t>
                      </a:r>
                      <a:r>
                        <a:rPr lang="en-IN" sz="1600" dirty="0" smtClean="0"/>
                        <a:t>140 cd  (Max)</a:t>
                      </a:r>
                      <a:endParaRPr lang="en-IN" sz="160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929723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692" y="332656"/>
            <a:ext cx="8846615" cy="5433467"/>
          </a:xfrm>
        </p:spPr>
        <p:txBody>
          <a:bodyPr>
            <a:noAutofit/>
          </a:bodyPr>
          <a:lstStyle/>
          <a:p>
            <a:pPr marL="0" indent="0">
              <a:buNone/>
            </a:pPr>
            <a:r>
              <a:rPr lang="en-IN" sz="1600" b="1" dirty="0"/>
              <a:t>Redundancy requirements: </a:t>
            </a:r>
            <a:r>
              <a:rPr lang="en-IN" sz="1600" dirty="0"/>
              <a:t>A headlamp can have the following type of failures: </a:t>
            </a:r>
            <a:endParaRPr lang="en-IN" sz="1600" dirty="0" smtClean="0"/>
          </a:p>
          <a:p>
            <a:pPr marL="0" indent="0">
              <a:buNone/>
            </a:pPr>
            <a:r>
              <a:rPr lang="en-IN" sz="1600" dirty="0" smtClean="0"/>
              <a:t>(</a:t>
            </a:r>
            <a:r>
              <a:rPr lang="en-IN" sz="1600" dirty="0"/>
              <a:t>a) Failure of the light source</a:t>
            </a:r>
            <a:r>
              <a:rPr lang="en-IN" sz="1600" dirty="0" smtClean="0"/>
              <a:t>.</a:t>
            </a:r>
          </a:p>
          <a:p>
            <a:pPr marL="0" indent="0">
              <a:buNone/>
            </a:pPr>
            <a:r>
              <a:rPr lang="en-IN" sz="1600" dirty="0" smtClean="0"/>
              <a:t>(</a:t>
            </a:r>
            <a:r>
              <a:rPr lang="en-IN" sz="1600" dirty="0"/>
              <a:t>b) Discontinuity in the circuit (breakage of electric wire, contact working loose </a:t>
            </a:r>
            <a:r>
              <a:rPr lang="en-IN" sz="1600" dirty="0" err="1"/>
              <a:t>etc</a:t>
            </a:r>
            <a:r>
              <a:rPr lang="en-IN" sz="1600" dirty="0"/>
              <a:t>). </a:t>
            </a:r>
            <a:endParaRPr lang="en-IN" sz="1600" dirty="0" smtClean="0"/>
          </a:p>
          <a:p>
            <a:pPr marL="0" indent="0">
              <a:buNone/>
            </a:pPr>
            <a:r>
              <a:rPr lang="en-IN" sz="1600" dirty="0" smtClean="0"/>
              <a:t>(c</a:t>
            </a:r>
            <a:r>
              <a:rPr lang="en-IN" sz="1600" dirty="0"/>
              <a:t>) A mechanical failure of the headlamp. </a:t>
            </a:r>
            <a:endParaRPr lang="en-IN" sz="1600" dirty="0" smtClean="0"/>
          </a:p>
          <a:p>
            <a:pPr marL="0" indent="0">
              <a:buNone/>
            </a:pPr>
            <a:r>
              <a:rPr lang="en-IN" sz="1600" dirty="0" smtClean="0"/>
              <a:t>Circuit </a:t>
            </a:r>
            <a:r>
              <a:rPr lang="en-IN" sz="1600" dirty="0"/>
              <a:t>failures and Mechanical Failure of the headlamp will cause the FPL also to be non-functional. The general practice for the purpose of providing redundancy for any safety requirement is “only one failure at a time”. This practice is well established for braking systems (for all categories of vehicles, steering system for 4 wheelers etc.). </a:t>
            </a:r>
            <a:endParaRPr lang="en-IN" sz="1600" dirty="0" smtClean="0"/>
          </a:p>
          <a:p>
            <a:pPr marL="0" indent="0">
              <a:buNone/>
            </a:pPr>
            <a:endParaRPr lang="en-IN" sz="1600" dirty="0"/>
          </a:p>
          <a:p>
            <a:pPr marL="0" indent="0">
              <a:buNone/>
            </a:pPr>
            <a:r>
              <a:rPr lang="en-IN" sz="1600" dirty="0" smtClean="0"/>
              <a:t>7.2.1 </a:t>
            </a:r>
            <a:r>
              <a:rPr lang="en-IN" sz="1600" dirty="0"/>
              <a:t>Redundancy already built in without FPL In the following cases, FPL is not needed for providing redundancy</a:t>
            </a:r>
            <a:r>
              <a:rPr lang="en-IN" sz="1600" dirty="0" smtClean="0"/>
              <a:t>:</a:t>
            </a:r>
          </a:p>
          <a:p>
            <a:pPr marL="0" indent="0">
              <a:buNone/>
            </a:pPr>
            <a:r>
              <a:rPr lang="en-IN" sz="1600" dirty="0" smtClean="0"/>
              <a:t> </a:t>
            </a:r>
            <a:r>
              <a:rPr lang="en-IN" sz="1600" dirty="0"/>
              <a:t>(a) If DRL is used instead of AHO, in case of a failure of headlamp, DRL will provide conspicuity. </a:t>
            </a:r>
            <a:endParaRPr lang="en-IN" sz="1600" dirty="0" smtClean="0"/>
          </a:p>
          <a:p>
            <a:pPr marL="0" indent="0">
              <a:buNone/>
            </a:pPr>
            <a:r>
              <a:rPr lang="en-IN" sz="1600" dirty="0" smtClean="0"/>
              <a:t>(</a:t>
            </a:r>
            <a:r>
              <a:rPr lang="en-IN" sz="1600" dirty="0"/>
              <a:t>b) UN Regulation No. 53 prescribes different architectures for fitment of headlamp. If there are more than one headlamp (either main or passing beam), failure of one normally will not affect the operation of the other headlamp(s). Hence, FPL is not needed for redundancy. </a:t>
            </a:r>
            <a:endParaRPr lang="en-IN" sz="1600" dirty="0" smtClean="0"/>
          </a:p>
          <a:p>
            <a:endParaRPr lang="en-IN" sz="1600" dirty="0"/>
          </a:p>
          <a:p>
            <a:pPr marL="0" indent="0">
              <a:buNone/>
            </a:pPr>
            <a:r>
              <a:rPr lang="en-IN" sz="1600" dirty="0" smtClean="0"/>
              <a:t>7.2.2 </a:t>
            </a:r>
            <a:r>
              <a:rPr lang="en-IN" sz="1600" dirty="0"/>
              <a:t>Redundancy needed Redundancy is needed only in case where the passing beam headlamp and main beam headlamps are reciprocally incorporated, using a double filament light source or single filament light source operating at different voltages (e.g. H9 or distributed lighting system etc.). Failure on one filament will not be affecting the other filament. Hence if the passing beam filament fails, main beam can be put ON and vice versa. The discontinuity of electrical circuit causing both the passing beam and main beam OFF needs to be addressed. However, when a single light source is used for both passing beam headlamp and main beam headlamp, FPL will be required to take care of the redundancy. </a:t>
            </a:r>
          </a:p>
        </p:txBody>
      </p:sp>
    </p:spTree>
    <p:extLst>
      <p:ext uri="{BB962C8B-B14F-4D97-AF65-F5344CB8AC3E}">
        <p14:creationId xmlns:p14="http://schemas.microsoft.com/office/powerpoint/2010/main" val="226441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684" y="836712"/>
            <a:ext cx="8650796" cy="1180728"/>
          </a:xfrm>
        </p:spPr>
        <p:txBody>
          <a:bodyPr>
            <a:normAutofit fontScale="85000" lnSpcReduction="20000"/>
          </a:bodyPr>
          <a:lstStyle/>
          <a:p>
            <a:r>
              <a:rPr lang="en-IN" dirty="0" smtClean="0"/>
              <a:t>Concerns were raised on India’s justification on “</a:t>
            </a:r>
            <a:r>
              <a:rPr lang="en-IN" i="1" dirty="0" smtClean="0"/>
              <a:t>No </a:t>
            </a:r>
            <a:r>
              <a:rPr lang="en-IN" i="1" dirty="0"/>
              <a:t>a</a:t>
            </a:r>
            <a:r>
              <a:rPr lang="en-IN" i="1" dirty="0" smtClean="0"/>
              <a:t>dverse effects have been reported due to failure of headlamp in absence of FPL</a:t>
            </a:r>
            <a:r>
              <a:rPr lang="en-IN" dirty="0" smtClean="0"/>
              <a:t>” </a:t>
            </a:r>
            <a:endParaRPr lang="en-IN" dirty="0"/>
          </a:p>
        </p:txBody>
      </p:sp>
      <p:sp>
        <p:nvSpPr>
          <p:cNvPr id="5" name="Title 1"/>
          <p:cNvSpPr txBox="1">
            <a:spLocks/>
          </p:cNvSpPr>
          <p:nvPr/>
        </p:nvSpPr>
        <p:spPr>
          <a:xfrm>
            <a:off x="0" y="116632"/>
            <a:ext cx="8712968" cy="49006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2400" dirty="0" smtClean="0"/>
              <a:t>Action 2- India’s response to queries by CP’s (</a:t>
            </a:r>
            <a:r>
              <a:rPr lang="en-IN" sz="2400" dirty="0" err="1" smtClean="0"/>
              <a:t>Cont</a:t>
            </a:r>
            <a:r>
              <a:rPr lang="en-IN" sz="2400" dirty="0" smtClean="0"/>
              <a:t>…)  </a:t>
            </a:r>
            <a:endParaRPr lang="en-IN" sz="2400" dirty="0"/>
          </a:p>
        </p:txBody>
      </p:sp>
      <p:sp>
        <p:nvSpPr>
          <p:cNvPr id="7" name="Content Placeholder 2"/>
          <p:cNvSpPr txBox="1">
            <a:spLocks/>
          </p:cNvSpPr>
          <p:nvPr/>
        </p:nvSpPr>
        <p:spPr>
          <a:xfrm>
            <a:off x="251520" y="2247454"/>
            <a:ext cx="8461448" cy="420588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IN" sz="2400" dirty="0" smtClean="0">
              <a:solidFill>
                <a:srgbClr val="0000FF"/>
              </a:solidFill>
            </a:endParaRPr>
          </a:p>
        </p:txBody>
      </p:sp>
      <p:sp>
        <p:nvSpPr>
          <p:cNvPr id="2" name="Rectangle 1"/>
          <p:cNvSpPr/>
          <p:nvPr/>
        </p:nvSpPr>
        <p:spPr>
          <a:xfrm>
            <a:off x="570638" y="2636912"/>
            <a:ext cx="8142330" cy="1815882"/>
          </a:xfrm>
          <a:prstGeom prst="rect">
            <a:avLst/>
          </a:prstGeom>
        </p:spPr>
        <p:txBody>
          <a:bodyPr wrap="square">
            <a:spAutoFit/>
          </a:bodyPr>
          <a:lstStyle/>
          <a:p>
            <a:r>
              <a:rPr lang="en-IN" sz="2800" dirty="0">
                <a:solidFill>
                  <a:srgbClr val="0000FF"/>
                </a:solidFill>
              </a:rPr>
              <a:t>India Response : </a:t>
            </a:r>
          </a:p>
          <a:p>
            <a:endParaRPr lang="en-IN" sz="2800" dirty="0">
              <a:solidFill>
                <a:srgbClr val="0000FF"/>
              </a:solidFill>
            </a:endParaRPr>
          </a:p>
          <a:p>
            <a:r>
              <a:rPr lang="en-IN" sz="2800" dirty="0">
                <a:solidFill>
                  <a:srgbClr val="0000FF"/>
                </a:solidFill>
              </a:rPr>
              <a:t>The Indian accident database does not take into consideration the conspicuity.</a:t>
            </a:r>
          </a:p>
        </p:txBody>
      </p:sp>
    </p:spTree>
    <p:extLst>
      <p:ext uri="{BB962C8B-B14F-4D97-AF65-F5344CB8AC3E}">
        <p14:creationId xmlns:p14="http://schemas.microsoft.com/office/powerpoint/2010/main" val="1348302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64716"/>
            <a:ext cx="8856984" cy="876672"/>
          </a:xfrm>
        </p:spPr>
        <p:txBody>
          <a:bodyPr>
            <a:normAutofit/>
          </a:bodyPr>
          <a:lstStyle/>
          <a:p>
            <a:r>
              <a:rPr lang="en-IN" sz="2800" dirty="0" smtClean="0"/>
              <a:t>CP’s Suggested for consistence of text in R53 &amp; R74.</a:t>
            </a:r>
            <a:endParaRPr lang="en-IN" sz="2800" dirty="0"/>
          </a:p>
          <a:p>
            <a:endParaRPr lang="en-IN" sz="2800" dirty="0"/>
          </a:p>
        </p:txBody>
      </p:sp>
      <p:sp>
        <p:nvSpPr>
          <p:cNvPr id="4" name="Title 1"/>
          <p:cNvSpPr txBox="1">
            <a:spLocks/>
          </p:cNvSpPr>
          <p:nvPr/>
        </p:nvSpPr>
        <p:spPr>
          <a:xfrm>
            <a:off x="0" y="-25350"/>
            <a:ext cx="8712968" cy="49006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2400" dirty="0" smtClean="0"/>
              <a:t>Action 2- Indian response to queries by CP’s</a:t>
            </a:r>
            <a:endParaRPr lang="en-IN" sz="2400" dirty="0"/>
          </a:p>
        </p:txBody>
      </p:sp>
      <p:sp>
        <p:nvSpPr>
          <p:cNvPr id="5" name="Content Placeholder 2"/>
          <p:cNvSpPr txBox="1">
            <a:spLocks/>
          </p:cNvSpPr>
          <p:nvPr/>
        </p:nvSpPr>
        <p:spPr>
          <a:xfrm>
            <a:off x="107504" y="1196752"/>
            <a:ext cx="8964488"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N" sz="2800" dirty="0" smtClean="0">
                <a:solidFill>
                  <a:srgbClr val="0000FF"/>
                </a:solidFill>
              </a:rPr>
              <a:t>India Understands that in Mopeds (R74).</a:t>
            </a:r>
          </a:p>
          <a:p>
            <a:pPr lvl="1" indent="-342900"/>
            <a:endParaRPr lang="en-IN" dirty="0" smtClean="0">
              <a:solidFill>
                <a:srgbClr val="0000FF"/>
              </a:solidFill>
            </a:endParaRPr>
          </a:p>
          <a:p>
            <a:pPr lvl="1" indent="-342900"/>
            <a:r>
              <a:rPr lang="en-IN" dirty="0" smtClean="0">
                <a:solidFill>
                  <a:srgbClr val="0000FF"/>
                </a:solidFill>
              </a:rPr>
              <a:t>FPL is not mandatory. </a:t>
            </a:r>
          </a:p>
          <a:p>
            <a:pPr lvl="1" indent="-342900"/>
            <a:r>
              <a:rPr lang="en-IN" dirty="0" smtClean="0">
                <a:solidFill>
                  <a:srgbClr val="0000FF"/>
                </a:solidFill>
              </a:rPr>
              <a:t>Does not contain any of the redundancy requirements  </a:t>
            </a:r>
          </a:p>
          <a:p>
            <a:pPr marL="0" indent="0">
              <a:buNone/>
            </a:pPr>
            <a:endParaRPr lang="en-IN" sz="2800" dirty="0" smtClean="0">
              <a:solidFill>
                <a:srgbClr val="0000FF"/>
              </a:solidFill>
            </a:endParaRPr>
          </a:p>
          <a:p>
            <a:pPr marL="0" indent="0">
              <a:buNone/>
            </a:pPr>
            <a:r>
              <a:rPr lang="en-IN" sz="2800" dirty="0" smtClean="0">
                <a:solidFill>
                  <a:srgbClr val="0000FF"/>
                </a:solidFill>
              </a:rPr>
              <a:t>India hence feels safety requirements related to redundancy needs should be incorporated in R53.  India’s proposal of </a:t>
            </a:r>
            <a:r>
              <a:rPr lang="en-IN" sz="2800" i="1" dirty="0" smtClean="0">
                <a:solidFill>
                  <a:srgbClr val="0000FF"/>
                </a:solidFill>
              </a:rPr>
              <a:t>para 5.14.6  </a:t>
            </a:r>
            <a:r>
              <a:rPr lang="en-IN" sz="2800" dirty="0" smtClean="0">
                <a:solidFill>
                  <a:srgbClr val="0000FF"/>
                </a:solidFill>
              </a:rPr>
              <a:t>“</a:t>
            </a:r>
            <a:r>
              <a:rPr lang="en-IN" sz="2400" i="1" dirty="0"/>
              <a:t>Front Position Lamp(s) fitment is optional in the case where failure of light source of one headlamp beam will not affect the functioning of all other headlamp beam(s</a:t>
            </a:r>
            <a:r>
              <a:rPr lang="en-IN" sz="2400" i="1" dirty="0" smtClean="0"/>
              <a:t>)</a:t>
            </a:r>
            <a:r>
              <a:rPr lang="en-IN" sz="2800" dirty="0" smtClean="0">
                <a:solidFill>
                  <a:srgbClr val="0000FF"/>
                </a:solidFill>
              </a:rPr>
              <a:t>” takes care of this .</a:t>
            </a:r>
          </a:p>
          <a:p>
            <a:pPr marL="0" indent="0">
              <a:buNone/>
            </a:pPr>
            <a:r>
              <a:rPr lang="en-IN" sz="2800" dirty="0" smtClean="0">
                <a:solidFill>
                  <a:srgbClr val="0000FF"/>
                </a:solidFill>
              </a:rPr>
              <a:t>If R74 text is considered for consistency the above would not be taken into consideration.</a:t>
            </a:r>
          </a:p>
          <a:p>
            <a:pPr marL="0" indent="0">
              <a:buNone/>
            </a:pPr>
            <a:endParaRPr lang="en-IN" sz="2800" dirty="0">
              <a:solidFill>
                <a:srgbClr val="0000FF"/>
              </a:solidFill>
            </a:endParaRPr>
          </a:p>
          <a:p>
            <a:pPr marL="0" indent="0">
              <a:buNone/>
            </a:pPr>
            <a:endParaRPr lang="en-IN" sz="2800" dirty="0" smtClean="0">
              <a:solidFill>
                <a:srgbClr val="0000FF"/>
              </a:solidFill>
            </a:endParaRPr>
          </a:p>
          <a:p>
            <a:pPr marL="0" indent="0">
              <a:buNone/>
            </a:pPr>
            <a:endParaRPr lang="en-IN" sz="2800" dirty="0" smtClean="0">
              <a:solidFill>
                <a:srgbClr val="0000FF"/>
              </a:solidFill>
            </a:endParaRPr>
          </a:p>
        </p:txBody>
      </p:sp>
    </p:spTree>
    <p:extLst>
      <p:ext uri="{BB962C8B-B14F-4D97-AF65-F5344CB8AC3E}">
        <p14:creationId xmlns:p14="http://schemas.microsoft.com/office/powerpoint/2010/main" val="86800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996952"/>
            <a:ext cx="8229600" cy="1800200"/>
          </a:xfrm>
        </p:spPr>
        <p:txBody>
          <a:bodyPr>
            <a:normAutofit/>
          </a:bodyPr>
          <a:lstStyle/>
          <a:p>
            <a:pPr marL="0" indent="0" algn="ctr">
              <a:buNone/>
            </a:pPr>
            <a:r>
              <a:rPr lang="en-IN" sz="4000" dirty="0"/>
              <a:t> </a:t>
            </a:r>
            <a:r>
              <a:rPr lang="en-IN" sz="4000" dirty="0" smtClean="0"/>
              <a:t>Thanks Experts for Listening with patience  </a:t>
            </a:r>
            <a:endParaRPr lang="en-IN" sz="4000" dirty="0"/>
          </a:p>
        </p:txBody>
      </p:sp>
    </p:spTree>
    <p:extLst>
      <p:ext uri="{BB962C8B-B14F-4D97-AF65-F5344CB8AC3E}">
        <p14:creationId xmlns:p14="http://schemas.microsoft.com/office/powerpoint/2010/main" val="2560502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1751</TotalTime>
  <Words>887</Words>
  <Application>Microsoft Office PowerPoint</Application>
  <PresentationFormat>On-screen Show (4:3)</PresentationFormat>
  <Paragraphs>67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Action 1-Submission of Official document</vt:lpstr>
      <vt:lpstr>Action 2- India response to study reservation (Conti…)  </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SUBRAT KUMAR DASH</dc:creator>
  <cp:lastModifiedBy>Konstantin Glukhenkiy</cp:lastModifiedBy>
  <cp:revision>133</cp:revision>
  <dcterms:created xsi:type="dcterms:W3CDTF">2014-10-19T08:49:20Z</dcterms:created>
  <dcterms:modified xsi:type="dcterms:W3CDTF">2018-10-19T14:24:20Z</dcterms:modified>
</cp:coreProperties>
</file>