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66" r:id="rId2"/>
    <p:sldMasterId id="2147483662" r:id="rId3"/>
    <p:sldMasterId id="2147483664" r:id="rId4"/>
    <p:sldMasterId id="2147483678" r:id="rId5"/>
    <p:sldMasterId id="2147483684" r:id="rId6"/>
    <p:sldMasterId id="2147483680" r:id="rId7"/>
    <p:sldMasterId id="2147483682" r:id="rId8"/>
  </p:sldMasterIdLst>
  <p:notesMasterIdLst>
    <p:notesMasterId r:id="rId16"/>
  </p:notesMasterIdLst>
  <p:handoutMasterIdLst>
    <p:handoutMasterId r:id="rId17"/>
  </p:handoutMasterIdLst>
  <p:sldIdLst>
    <p:sldId id="258" r:id="rId9"/>
    <p:sldId id="268" r:id="rId10"/>
    <p:sldId id="274" r:id="rId11"/>
    <p:sldId id="272" r:id="rId12"/>
    <p:sldId id="273" r:id="rId13"/>
    <p:sldId id="276" r:id="rId14"/>
    <p:sldId id="259" r:id="rId15"/>
  </p:sldIdLst>
  <p:sldSz cx="12192000" cy="6858000"/>
  <p:notesSz cx="7102475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00"/>
    <a:srgbClr val="005BB1"/>
    <a:srgbClr val="005B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62" autoAdjust="0"/>
    <p:restoredTop sz="94685"/>
  </p:normalViewPr>
  <p:slideViewPr>
    <p:cSldViewPr snapToGrid="0" snapToObjects="1">
      <p:cViewPr varScale="1">
        <p:scale>
          <a:sx n="80" d="100"/>
          <a:sy n="80" d="100"/>
        </p:scale>
        <p:origin x="-1042" y="-1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00" d="100"/>
          <a:sy n="100" d="100"/>
        </p:scale>
        <p:origin x="450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1406A945-B619-4A3D-A32E-240737ABD628}" type="datetimeFigureOut">
              <a:rPr lang="en-GB"/>
              <a:pPr>
                <a:defRPr/>
              </a:pPr>
              <a:t>20/04/2018</a:t>
            </a:fld>
            <a:endParaRPr lang="en-GB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431BBDE0-0D6E-4E63-BDED-7FCC5545E1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01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022725" y="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42C2E10-7079-41CA-B5D2-ACBB35C233EC}" type="datetimeFigureOut">
              <a:rPr lang="en-US"/>
              <a:pPr>
                <a:defRPr/>
              </a:pPr>
              <a:t>4/20/2018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926013"/>
            <a:ext cx="568325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022725" y="972185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61F633EB-A064-4811-A8BB-316BFE3C9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31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FCB710-3647-4F7A-8FE2-30D56894CD1F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1747" name="Slide Number Placeholder 3"/>
          <p:cNvSpPr txBox="1">
            <a:spLocks noGrp="1"/>
          </p:cNvSpPr>
          <p:nvPr/>
        </p:nvSpPr>
        <p:spPr bwMode="auto">
          <a:xfrm>
            <a:off x="4022725" y="972185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66" tIns="49533" rIns="99066" bIns="49533" anchor="b"/>
          <a:lstStyle/>
          <a:p>
            <a:pPr algn="r" defTabSz="990600"/>
            <a:fld id="{8E8438E4-F870-4779-B6F5-FEF6E0317759}" type="slidenum">
              <a:rPr lang="en-US" sz="1300">
                <a:latin typeface="Calibri" pitchFamily="34" charset="0"/>
              </a:rPr>
              <a:pPr algn="r" defTabSz="990600"/>
              <a:t>6</a:t>
            </a:fld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-90488"/>
            <a:ext cx="8778875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82725" y="0"/>
            <a:ext cx="284163" cy="21050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754188" y="0"/>
            <a:ext cx="46037" cy="38846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8778875" cy="1365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754188" y="6002338"/>
            <a:ext cx="46037" cy="8556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6721475"/>
            <a:ext cx="8778875" cy="1365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32" name="Picture 18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027238" y="6021388"/>
            <a:ext cx="3773487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 userDrawn="1"/>
        </p:nvSpPr>
        <p:spPr>
          <a:xfrm>
            <a:off x="8778875" y="136525"/>
            <a:ext cx="3413125" cy="65849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1270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287838" y="0"/>
            <a:ext cx="282575" cy="2105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57713" y="0"/>
            <a:ext cx="46037" cy="6721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  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6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9" name="Picture 10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875213" y="3033713"/>
            <a:ext cx="56705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4287838" y="5791200"/>
            <a:ext cx="282575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287838" y="0"/>
            <a:ext cx="282575" cy="21050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557713" y="0"/>
            <a:ext cx="46037" cy="67214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 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65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126" name="Picture 1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875213" y="3033713"/>
            <a:ext cx="56705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 userDrawn="1"/>
        </p:nvSpPr>
        <p:spPr>
          <a:xfrm>
            <a:off x="4287838" y="5791200"/>
            <a:ext cx="282575" cy="1066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877887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1482725" y="0"/>
            <a:ext cx="284163" cy="2105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1754188" y="0"/>
            <a:ext cx="46037" cy="3884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0" y="0"/>
            <a:ext cx="8778875" cy="136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1754188" y="6002338"/>
            <a:ext cx="46037" cy="855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0" y="6721475"/>
            <a:ext cx="8778875" cy="136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 userDrawn="1"/>
        </p:nvSpPr>
        <p:spPr>
          <a:xfrm>
            <a:off x="8778875" y="6721475"/>
            <a:ext cx="3424238" cy="1365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8778875" y="0"/>
            <a:ext cx="3424238" cy="1365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178" name="Picture 25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027238" y="5995988"/>
            <a:ext cx="3773487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64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482725" y="0"/>
            <a:ext cx="271463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754188" y="0"/>
            <a:ext cx="46037" cy="656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2192000" cy="136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754188" y="6200775"/>
            <a:ext cx="46037" cy="657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224" name="Picture 14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027238" y="6126163"/>
            <a:ext cx="263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64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754188" y="0"/>
            <a:ext cx="46037" cy="656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2192000" cy="136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754188" y="6200775"/>
            <a:ext cx="46037" cy="657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1271" name="Picture 1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027238" y="6126163"/>
            <a:ext cx="263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482725" y="0"/>
            <a:ext cx="271463" cy="1447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754188" y="0"/>
            <a:ext cx="46037" cy="67214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2192000" cy="1365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6696075"/>
            <a:ext cx="12192000" cy="1619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3318" name="Picture 1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027238" y="6200775"/>
            <a:ext cx="19939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1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70100" y="6169025"/>
            <a:ext cx="2703513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754188" y="0"/>
            <a:ext cx="46037" cy="67214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192000" cy="1365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696075"/>
            <a:ext cx="12192000" cy="1619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5365" name="Picture 1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27238" y="6200775"/>
            <a:ext cx="19939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070100" y="6169025"/>
            <a:ext cx="2703513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2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 txBox="1">
            <a:spLocks/>
          </p:cNvSpPr>
          <p:nvPr/>
        </p:nvSpPr>
        <p:spPr bwMode="auto">
          <a:xfrm>
            <a:off x="1966913" y="2097088"/>
            <a:ext cx="6275387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GB" sz="4300" b="1">
                <a:solidFill>
                  <a:srgbClr val="2F5597"/>
                </a:solidFill>
                <a:latin typeface="Calibri" pitchFamily="34" charset="0"/>
              </a:rPr>
              <a:t>SUMMARY OF INITIAL AIMING AND LEVELLING TOLERANCE ISSUE</a:t>
            </a:r>
          </a:p>
        </p:txBody>
      </p:sp>
      <p:sp>
        <p:nvSpPr>
          <p:cNvPr id="20482" name="Title 1"/>
          <p:cNvSpPr txBox="1">
            <a:spLocks/>
          </p:cNvSpPr>
          <p:nvPr/>
        </p:nvSpPr>
        <p:spPr bwMode="auto">
          <a:xfrm>
            <a:off x="1966913" y="4927600"/>
            <a:ext cx="62753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pl-PL" sz="2800">
                <a:solidFill>
                  <a:srgbClr val="2F5597"/>
                </a:solidFill>
                <a:latin typeface="Calibri" pitchFamily="34" charset="0"/>
              </a:rPr>
              <a:t>Poland       April 2018</a:t>
            </a:r>
            <a:endParaRPr lang="en-US" sz="2800">
              <a:solidFill>
                <a:srgbClr val="2F5597"/>
              </a:solidFill>
              <a:latin typeface="Calibri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6675" y="179348"/>
            <a:ext cx="3990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Submitted by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expert from Poland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8"/>
          <p:cNvSpPr txBox="1"/>
          <p:nvPr/>
        </p:nvSpPr>
        <p:spPr>
          <a:xfrm>
            <a:off x="4804023" y="200730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Informal document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GRE-79-23</a:t>
            </a:r>
            <a:endParaRPr lang="en-US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(79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GRE, 24-27 April 2018, agenda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item </a:t>
            </a: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6 (b))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Group 17"/>
          <p:cNvGrpSpPr>
            <a:grpSpLocks/>
          </p:cNvGrpSpPr>
          <p:nvPr/>
        </p:nvGrpSpPr>
        <p:grpSpPr bwMode="auto">
          <a:xfrm>
            <a:off x="1482725" y="1339850"/>
            <a:ext cx="10318750" cy="452438"/>
            <a:chOff x="1483113" y="3745183"/>
            <a:chExt cx="9565887" cy="452023"/>
          </a:xfrm>
        </p:grpSpPr>
        <p:sp>
          <p:nvSpPr>
            <p:cNvPr id="2" name="Rectangle 18"/>
            <p:cNvSpPr/>
            <p:nvPr/>
          </p:nvSpPr>
          <p:spPr>
            <a:xfrm>
              <a:off x="1483113" y="3791179"/>
              <a:ext cx="270788" cy="29500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558" name="Title 1"/>
            <p:cNvSpPr txBox="1">
              <a:spLocks/>
            </p:cNvSpPr>
            <p:nvPr/>
          </p:nvSpPr>
          <p:spPr bwMode="auto">
            <a:xfrm>
              <a:off x="1967281" y="3745183"/>
              <a:ext cx="9081719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pl-PL" sz="2000" i="1">
                  <a:solidFill>
                    <a:srgbClr val="2F5597"/>
                  </a:solidFill>
                </a:rPr>
                <a:t>2)</a:t>
              </a:r>
              <a:r>
                <a:rPr lang="pl-PL" sz="2000">
                  <a:solidFill>
                    <a:srgbClr val="2F5597"/>
                  </a:solidFill>
                </a:rPr>
                <a:t> </a:t>
              </a:r>
              <a:r>
                <a:rPr lang="en-GB" sz="2000">
                  <a:solidFill>
                    <a:srgbClr val="2F5597"/>
                  </a:solidFill>
                </a:rPr>
                <a:t>TYPE APPROVAL LIMITS ONLY GUARANTEE 20m ROAD ILLUMINATION DISTANCE - WORST CASE (SEE GRE-72-27, GRE-70-41-Rev.1)</a:t>
              </a:r>
            </a:p>
            <a:p>
              <a:pPr>
                <a:lnSpc>
                  <a:spcPct val="90000"/>
                </a:lnSpc>
              </a:pPr>
              <a:endParaRPr lang="en-GB" sz="2000">
                <a:solidFill>
                  <a:srgbClr val="2F5597"/>
                </a:solidFill>
                <a:latin typeface="Calibri Light"/>
              </a:endParaRPr>
            </a:p>
          </p:txBody>
        </p:sp>
      </p:grpSp>
      <p:grpSp>
        <p:nvGrpSpPr>
          <p:cNvPr id="22530" name="Group 20"/>
          <p:cNvGrpSpPr>
            <a:grpSpLocks/>
          </p:cNvGrpSpPr>
          <p:nvPr/>
        </p:nvGrpSpPr>
        <p:grpSpPr bwMode="auto">
          <a:xfrm>
            <a:off x="1487488" y="5373688"/>
            <a:ext cx="10318750" cy="452437"/>
            <a:chOff x="1483113" y="4505202"/>
            <a:chExt cx="9565887" cy="452023"/>
          </a:xfrm>
        </p:grpSpPr>
        <p:sp>
          <p:nvSpPr>
            <p:cNvPr id="4" name="Rectangle 21"/>
            <p:cNvSpPr/>
            <p:nvPr/>
          </p:nvSpPr>
          <p:spPr>
            <a:xfrm>
              <a:off x="1483113" y="4543267"/>
              <a:ext cx="270788" cy="29659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556" name="Title 1"/>
            <p:cNvSpPr txBox="1">
              <a:spLocks/>
            </p:cNvSpPr>
            <p:nvPr/>
          </p:nvSpPr>
          <p:spPr bwMode="auto">
            <a:xfrm>
              <a:off x="1967295" y="4505202"/>
              <a:ext cx="9081705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2000" i="1">
                  <a:solidFill>
                    <a:srgbClr val="2F5597"/>
                  </a:solidFill>
                  <a:latin typeface="Calibri Light"/>
                </a:rPr>
                <a:t>3)</a:t>
              </a:r>
              <a:r>
                <a:rPr lang="en-GB" sz="2000">
                  <a:solidFill>
                    <a:srgbClr val="2F5597"/>
                  </a:solidFill>
                  <a:latin typeface="Calibri Light"/>
                </a:rPr>
                <a:t> LACK </a:t>
              </a:r>
              <a:r>
                <a:rPr lang="pl-PL" sz="2000">
                  <a:solidFill>
                    <a:srgbClr val="2F5597"/>
                  </a:solidFill>
                  <a:latin typeface="Calibri Light"/>
                </a:rPr>
                <a:t>IN Reg. 48</a:t>
              </a:r>
              <a:r>
                <a:rPr lang="en-GB" sz="2000">
                  <a:solidFill>
                    <a:srgbClr val="2F5597"/>
                  </a:solidFill>
                  <a:latin typeface="Calibri Light"/>
                </a:rPr>
                <a:t> SPECIFICATION OF AUTOMATIC LEVELLING SYSTEM - E.G. PRECISION AND CHARACTERISTICS (STATIC, DYNAMIC</a:t>
              </a:r>
              <a:r>
                <a:rPr lang="pl-PL" sz="2000">
                  <a:solidFill>
                    <a:srgbClr val="2F5597"/>
                  </a:solidFill>
                  <a:latin typeface="Calibri Light"/>
                </a:rPr>
                <a:t>, ETC.</a:t>
              </a:r>
              <a:r>
                <a:rPr lang="en-GB" sz="2000">
                  <a:solidFill>
                    <a:srgbClr val="2F5597"/>
                  </a:solidFill>
                  <a:latin typeface="Calibri Light"/>
                </a:rPr>
                <a:t>)</a:t>
              </a:r>
              <a:endParaRPr lang="en-GB"/>
            </a:p>
          </p:txBody>
        </p:sp>
      </p:grpSp>
      <p:grpSp>
        <p:nvGrpSpPr>
          <p:cNvPr id="22531" name="Group 24"/>
          <p:cNvGrpSpPr>
            <a:grpSpLocks/>
          </p:cNvGrpSpPr>
          <p:nvPr/>
        </p:nvGrpSpPr>
        <p:grpSpPr bwMode="auto">
          <a:xfrm>
            <a:off x="1482725" y="228600"/>
            <a:ext cx="10318750" cy="295275"/>
            <a:chOff x="1483113" y="2171756"/>
            <a:chExt cx="9565887" cy="341000"/>
          </a:xfrm>
        </p:grpSpPr>
        <p:sp>
          <p:nvSpPr>
            <p:cNvPr id="6" name="Rectangle 25"/>
            <p:cNvSpPr>
              <a:spLocks noChangeArrowheads="1"/>
            </p:cNvSpPr>
            <p:nvPr/>
          </p:nvSpPr>
          <p:spPr bwMode="auto">
            <a:xfrm>
              <a:off x="1483113" y="2217590"/>
              <a:ext cx="270788" cy="295166"/>
            </a:xfrm>
            <a:prstGeom prst="rect">
              <a:avLst/>
            </a:prstGeom>
            <a:solidFill>
              <a:srgbClr val="FF0000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22554" name="Title 1"/>
            <p:cNvSpPr txBox="1">
              <a:spLocks/>
            </p:cNvSpPr>
            <p:nvPr/>
          </p:nvSpPr>
          <p:spPr bwMode="auto">
            <a:xfrm>
              <a:off x="1967281" y="2171756"/>
              <a:ext cx="9081719" cy="288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80000"/>
                </a:lnSpc>
              </a:pPr>
              <a:r>
                <a:rPr lang="pl-PL" sz="2900" b="1" i="1">
                  <a:solidFill>
                    <a:srgbClr val="FF0000"/>
                  </a:solidFill>
                  <a:latin typeface="Calibri" pitchFamily="34" charset="0"/>
                </a:rPr>
                <a:t>A)</a:t>
              </a:r>
              <a:r>
                <a:rPr lang="pl-PL" sz="2900" b="1">
                  <a:solidFill>
                    <a:srgbClr val="FF0000"/>
                  </a:solidFill>
                  <a:latin typeface="Calibri" pitchFamily="34" charset="0"/>
                </a:rPr>
                <a:t> </a:t>
              </a:r>
              <a:r>
                <a:rPr lang="en-GB" sz="2900" b="1">
                  <a:solidFill>
                    <a:srgbClr val="FF0000"/>
                  </a:solidFill>
                  <a:latin typeface="Calibri" pitchFamily="34" charset="0"/>
                </a:rPr>
                <a:t>PRESENT STATE OF AIMING AND LEVELLING IN REG. 48 SIGNIFICANTLY INFLUENCE FOR</a:t>
              </a:r>
              <a:r>
                <a:rPr lang="pl-PL" sz="2900" b="1">
                  <a:solidFill>
                    <a:srgbClr val="FF0000"/>
                  </a:solidFill>
                  <a:latin typeface="Calibri" pitchFamily="34" charset="0"/>
                </a:rPr>
                <a:t> </a:t>
              </a:r>
              <a:r>
                <a:rPr lang="en-GB" sz="2900" b="1">
                  <a:solidFill>
                    <a:srgbClr val="FF0000"/>
                  </a:solidFill>
                  <a:latin typeface="Calibri" pitchFamily="34" charset="0"/>
                </a:rPr>
                <a:t>NIGH</a:t>
              </a:r>
              <a:r>
                <a:rPr lang="pl-PL" sz="2900" b="1">
                  <a:solidFill>
                    <a:srgbClr val="FF0000"/>
                  </a:solidFill>
                  <a:latin typeface="Calibri" pitchFamily="34" charset="0"/>
                </a:rPr>
                <a:t>T</a:t>
              </a:r>
              <a:r>
                <a:rPr lang="en-GB" sz="2900" b="1">
                  <a:solidFill>
                    <a:srgbClr val="FF0000"/>
                  </a:solidFill>
                  <a:latin typeface="Calibri" pitchFamily="34" charset="0"/>
                </a:rPr>
                <a:t>TIME</a:t>
              </a:r>
              <a:r>
                <a:rPr lang="pl-PL" sz="2900" b="1">
                  <a:solidFill>
                    <a:srgbClr val="FF0000"/>
                  </a:solidFill>
                  <a:latin typeface="Calibri" pitchFamily="34" charset="0"/>
                </a:rPr>
                <a:t> </a:t>
              </a:r>
              <a:r>
                <a:rPr lang="en-GB" sz="2900" b="1">
                  <a:solidFill>
                    <a:srgbClr val="FF0000"/>
                  </a:solidFill>
                  <a:latin typeface="Calibri" pitchFamily="34" charset="0"/>
                </a:rPr>
                <a:t>TRAFFIC SAFETY</a:t>
              </a:r>
            </a:p>
          </p:txBody>
        </p:sp>
      </p:grpSp>
      <p:grpSp>
        <p:nvGrpSpPr>
          <p:cNvPr id="22532" name="Group 17"/>
          <p:cNvGrpSpPr>
            <a:grpSpLocks/>
          </p:cNvGrpSpPr>
          <p:nvPr/>
        </p:nvGrpSpPr>
        <p:grpSpPr bwMode="auto">
          <a:xfrm>
            <a:off x="1482725" y="4389438"/>
            <a:ext cx="10318750" cy="452437"/>
            <a:chOff x="1483113" y="3745183"/>
            <a:chExt cx="9565887" cy="452023"/>
          </a:xfrm>
        </p:grpSpPr>
        <p:sp>
          <p:nvSpPr>
            <p:cNvPr id="8" name="Rectangle 18"/>
            <p:cNvSpPr/>
            <p:nvPr/>
          </p:nvSpPr>
          <p:spPr>
            <a:xfrm>
              <a:off x="1483113" y="3791178"/>
              <a:ext cx="270788" cy="29500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552" name="Title 1"/>
            <p:cNvSpPr txBox="1">
              <a:spLocks/>
            </p:cNvSpPr>
            <p:nvPr/>
          </p:nvSpPr>
          <p:spPr bwMode="auto">
            <a:xfrm>
              <a:off x="1967281" y="3745183"/>
              <a:ext cx="9081719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pl-PL" sz="2000" i="1">
                  <a:solidFill>
                    <a:srgbClr val="2F5597"/>
                  </a:solidFill>
                </a:rPr>
                <a:t>2</a:t>
              </a:r>
              <a:r>
                <a:rPr lang="en-GB" sz="2000" i="1">
                  <a:solidFill>
                    <a:srgbClr val="2F5597"/>
                  </a:solidFill>
                </a:rPr>
                <a:t>) </a:t>
              </a:r>
              <a:r>
                <a:rPr lang="en-GB" sz="2000">
                  <a:solidFill>
                    <a:srgbClr val="2F5597"/>
                  </a:solidFill>
                </a:rPr>
                <a:t>2000 lm FLUX SEPARATION BETWEEN MANUAL AND AUTOMATIC LEVELLING WAS INTRODUCED WHEN HID LIGHT SOURCES WERE BEING INTRODUCED BUT THIS CRITERION IS QUESTIONABLE.</a:t>
              </a:r>
            </a:p>
            <a:p>
              <a:pPr>
                <a:lnSpc>
                  <a:spcPct val="90000"/>
                </a:lnSpc>
              </a:pPr>
              <a:endParaRPr lang="en-GB" sz="2000">
                <a:solidFill>
                  <a:srgbClr val="2F5597"/>
                </a:solidFill>
              </a:endParaRPr>
            </a:p>
          </p:txBody>
        </p:sp>
      </p:grpSp>
      <p:grpSp>
        <p:nvGrpSpPr>
          <p:cNvPr id="22533" name="Group 24"/>
          <p:cNvGrpSpPr>
            <a:grpSpLocks/>
          </p:cNvGrpSpPr>
          <p:nvPr/>
        </p:nvGrpSpPr>
        <p:grpSpPr bwMode="auto">
          <a:xfrm>
            <a:off x="1482725" y="3595688"/>
            <a:ext cx="10709275" cy="452437"/>
            <a:chOff x="1483113" y="2171756"/>
            <a:chExt cx="9565887" cy="452023"/>
          </a:xfrm>
        </p:grpSpPr>
        <p:sp>
          <p:nvSpPr>
            <p:cNvPr id="10" name="Rectangle 25"/>
            <p:cNvSpPr>
              <a:spLocks noChangeArrowheads="1"/>
            </p:cNvSpPr>
            <p:nvPr/>
          </p:nvSpPr>
          <p:spPr bwMode="auto">
            <a:xfrm>
              <a:off x="1483113" y="2217751"/>
              <a:ext cx="270840" cy="295005"/>
            </a:xfrm>
            <a:prstGeom prst="rect">
              <a:avLst/>
            </a:prstGeom>
            <a:solidFill>
              <a:srgbClr val="FF0000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22550" name="Title 1"/>
            <p:cNvSpPr txBox="1">
              <a:spLocks/>
            </p:cNvSpPr>
            <p:nvPr/>
          </p:nvSpPr>
          <p:spPr bwMode="auto">
            <a:xfrm>
              <a:off x="1967281" y="2171756"/>
              <a:ext cx="9081719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80000"/>
                </a:lnSpc>
              </a:pPr>
              <a:r>
                <a:rPr lang="pl-PL" sz="2900" b="1" i="1">
                  <a:solidFill>
                    <a:srgbClr val="FF0000"/>
                  </a:solidFill>
                  <a:latin typeface="Calibri" pitchFamily="34" charset="0"/>
                </a:rPr>
                <a:t>C)</a:t>
              </a:r>
              <a:r>
                <a:rPr lang="pl-PL" sz="2900" b="1">
                  <a:solidFill>
                    <a:srgbClr val="FF0000"/>
                  </a:solidFill>
                  <a:latin typeface="Calibri" pitchFamily="34" charset="0"/>
                </a:rPr>
                <a:t> </a:t>
              </a:r>
              <a:r>
                <a:rPr lang="en-GB" sz="2900" b="1">
                  <a:solidFill>
                    <a:srgbClr val="FF0000"/>
                  </a:solidFill>
                  <a:latin typeface="Calibri" pitchFamily="34" charset="0"/>
                </a:rPr>
                <a:t>ARTIFICIAL FLUX BASED AUTOMATIC LEVELLING OBLIGATION</a:t>
              </a:r>
              <a:r>
                <a:rPr lang="en-GB" sz="2900" b="1">
                  <a:solidFill>
                    <a:srgbClr val="2F5597"/>
                  </a:solidFill>
                  <a:latin typeface="Calibri" pitchFamily="34" charset="0"/>
                </a:rPr>
                <a:t>  </a:t>
              </a:r>
            </a:p>
          </p:txBody>
        </p:sp>
      </p:grpSp>
      <p:grpSp>
        <p:nvGrpSpPr>
          <p:cNvPr id="22534" name="Group 17"/>
          <p:cNvGrpSpPr>
            <a:grpSpLocks/>
          </p:cNvGrpSpPr>
          <p:nvPr/>
        </p:nvGrpSpPr>
        <p:grpSpPr bwMode="auto">
          <a:xfrm>
            <a:off x="1482725" y="952500"/>
            <a:ext cx="9566275" cy="452438"/>
            <a:chOff x="1483113" y="3745183"/>
            <a:chExt cx="9565887" cy="452023"/>
          </a:xfrm>
        </p:grpSpPr>
        <p:sp>
          <p:nvSpPr>
            <p:cNvPr id="12" name="Rectangle 18"/>
            <p:cNvSpPr/>
            <p:nvPr/>
          </p:nvSpPr>
          <p:spPr>
            <a:xfrm>
              <a:off x="1483113" y="3791179"/>
              <a:ext cx="271452" cy="29500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548" name="Title 1"/>
            <p:cNvSpPr txBox="1">
              <a:spLocks/>
            </p:cNvSpPr>
            <p:nvPr/>
          </p:nvSpPr>
          <p:spPr bwMode="auto">
            <a:xfrm>
              <a:off x="1967281" y="3745183"/>
              <a:ext cx="9081719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pl-PL" sz="2000" i="1">
                  <a:solidFill>
                    <a:srgbClr val="2F5597"/>
                  </a:solidFill>
                </a:rPr>
                <a:t>1)</a:t>
              </a:r>
              <a:r>
                <a:rPr lang="pl-PL" sz="2000">
                  <a:solidFill>
                    <a:srgbClr val="2F5597"/>
                  </a:solidFill>
                </a:rPr>
                <a:t> </a:t>
              </a:r>
              <a:r>
                <a:rPr lang="en-GB" sz="2000">
                  <a:solidFill>
                    <a:srgbClr val="2F5597"/>
                  </a:solidFill>
                </a:rPr>
                <a:t>GLARE IS TREATED AS THE MOST IMPORTANT ISSUE</a:t>
              </a:r>
            </a:p>
            <a:p>
              <a:pPr>
                <a:lnSpc>
                  <a:spcPct val="90000"/>
                </a:lnSpc>
              </a:pPr>
              <a:endParaRPr lang="en-GB" sz="2000">
                <a:solidFill>
                  <a:srgbClr val="2F5597"/>
                </a:solidFill>
                <a:latin typeface="Calibri Light"/>
              </a:endParaRPr>
            </a:p>
          </p:txBody>
        </p:sp>
      </p:grpSp>
      <p:grpSp>
        <p:nvGrpSpPr>
          <p:cNvPr id="22535" name="Group 20"/>
          <p:cNvGrpSpPr>
            <a:grpSpLocks/>
          </p:cNvGrpSpPr>
          <p:nvPr/>
        </p:nvGrpSpPr>
        <p:grpSpPr bwMode="auto">
          <a:xfrm>
            <a:off x="1482725" y="2995613"/>
            <a:ext cx="10318750" cy="452437"/>
            <a:chOff x="1483113" y="4505202"/>
            <a:chExt cx="9565887" cy="452023"/>
          </a:xfrm>
        </p:grpSpPr>
        <p:sp>
          <p:nvSpPr>
            <p:cNvPr id="22" name="Rectangle 21"/>
            <p:cNvSpPr/>
            <p:nvPr/>
          </p:nvSpPr>
          <p:spPr>
            <a:xfrm>
              <a:off x="1483113" y="4543267"/>
              <a:ext cx="270788" cy="29659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546" name="Title 1"/>
            <p:cNvSpPr txBox="1">
              <a:spLocks/>
            </p:cNvSpPr>
            <p:nvPr/>
          </p:nvSpPr>
          <p:spPr bwMode="auto">
            <a:xfrm>
              <a:off x="1967281" y="4505202"/>
              <a:ext cx="9081719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pl-PL" sz="2000" i="1">
                  <a:solidFill>
                    <a:srgbClr val="2F5597"/>
                  </a:solidFill>
                  <a:latin typeface="Calibri Light"/>
                </a:rPr>
                <a:t>2) </a:t>
              </a:r>
              <a:r>
                <a:rPr lang="en-GB" sz="2000">
                  <a:solidFill>
                    <a:srgbClr val="2F5597"/>
                  </a:solidFill>
                  <a:latin typeface="Calibri Light"/>
                </a:rPr>
                <a:t>VERY SIMPLIFIED LEVELLING REQUIREMENTS IN </a:t>
              </a:r>
              <a:r>
                <a:rPr lang="pl-PL" sz="2000">
                  <a:solidFill>
                    <a:srgbClr val="2F5597"/>
                  </a:solidFill>
                  <a:latin typeface="Calibri Light"/>
                </a:rPr>
                <a:t>19</a:t>
              </a:r>
              <a:r>
                <a:rPr lang="en-GB" sz="2000">
                  <a:solidFill>
                    <a:srgbClr val="2F5597"/>
                  </a:solidFill>
                  <a:latin typeface="Calibri Light"/>
                </a:rPr>
                <a:t>80s NOT TAKING INTO ACCOUNT MOUNTING HEIGHT, </a:t>
              </a:r>
              <a:r>
                <a:rPr lang="pl-PL" sz="2000">
                  <a:solidFill>
                    <a:srgbClr val="2F5597"/>
                  </a:solidFill>
                  <a:latin typeface="Calibri Light"/>
                </a:rPr>
                <a:t>ONLY </a:t>
              </a:r>
              <a:r>
                <a:rPr lang="en-GB" sz="2000">
                  <a:solidFill>
                    <a:srgbClr val="2F5597"/>
                  </a:solidFill>
                  <a:latin typeface="Calibri Light"/>
                </a:rPr>
                <a:t>SLIGHTLY MODIFIED IN </a:t>
              </a:r>
              <a:r>
                <a:rPr lang="pl-PL" sz="2000">
                  <a:solidFill>
                    <a:srgbClr val="2F5597"/>
                  </a:solidFill>
                  <a:latin typeface="Calibri Light"/>
                </a:rPr>
                <a:t>19</a:t>
              </a:r>
              <a:r>
                <a:rPr lang="en-GB" sz="2000">
                  <a:solidFill>
                    <a:srgbClr val="2F5597"/>
                  </a:solidFill>
                  <a:latin typeface="Calibri Light"/>
                </a:rPr>
                <a:t>90s</a:t>
              </a:r>
            </a:p>
          </p:txBody>
        </p:sp>
      </p:grpSp>
      <p:grpSp>
        <p:nvGrpSpPr>
          <p:cNvPr id="22536" name="Group 17"/>
          <p:cNvGrpSpPr>
            <a:grpSpLocks/>
          </p:cNvGrpSpPr>
          <p:nvPr/>
        </p:nvGrpSpPr>
        <p:grpSpPr bwMode="auto">
          <a:xfrm>
            <a:off x="1482725" y="2373313"/>
            <a:ext cx="9566275" cy="452437"/>
            <a:chOff x="1483113" y="3745183"/>
            <a:chExt cx="9565887" cy="452023"/>
          </a:xfrm>
        </p:grpSpPr>
        <p:sp>
          <p:nvSpPr>
            <p:cNvPr id="19" name="Rectangle 18"/>
            <p:cNvSpPr/>
            <p:nvPr/>
          </p:nvSpPr>
          <p:spPr>
            <a:xfrm>
              <a:off x="1483113" y="3791178"/>
              <a:ext cx="271452" cy="29500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544" name="Title 1"/>
            <p:cNvSpPr txBox="1">
              <a:spLocks/>
            </p:cNvSpPr>
            <p:nvPr/>
          </p:nvSpPr>
          <p:spPr bwMode="auto">
            <a:xfrm>
              <a:off x="1967281" y="3745183"/>
              <a:ext cx="9081719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pl-PL" sz="2000" i="1">
                  <a:solidFill>
                    <a:srgbClr val="2F5597"/>
                  </a:solidFill>
                </a:rPr>
                <a:t>1)</a:t>
              </a:r>
              <a:r>
                <a:rPr lang="pl-PL" sz="2000">
                  <a:solidFill>
                    <a:srgbClr val="2F5597"/>
                  </a:solidFill>
                </a:rPr>
                <a:t> </a:t>
              </a:r>
              <a:r>
                <a:rPr lang="en-GB" sz="2000">
                  <a:solidFill>
                    <a:srgbClr val="2F5597"/>
                  </a:solidFill>
                </a:rPr>
                <a:t>AT THE BEGINNING OF UN ECE REGULATION (1950s) MANY YEARS WITHOUT PROVISIONS FOR INITIAL AIM AND LEVELLING TOLERANCE</a:t>
              </a:r>
              <a:endParaRPr lang="en-GB" sz="2000">
                <a:solidFill>
                  <a:srgbClr val="2F5597"/>
                </a:solidFill>
                <a:latin typeface="Calibri Light"/>
              </a:endParaRPr>
            </a:p>
          </p:txBody>
        </p:sp>
      </p:grpSp>
      <p:grpSp>
        <p:nvGrpSpPr>
          <p:cNvPr id="22537" name="Group 24"/>
          <p:cNvGrpSpPr>
            <a:grpSpLocks/>
          </p:cNvGrpSpPr>
          <p:nvPr/>
        </p:nvGrpSpPr>
        <p:grpSpPr bwMode="auto">
          <a:xfrm>
            <a:off x="1482725" y="1966913"/>
            <a:ext cx="9566275" cy="452437"/>
            <a:chOff x="1483113" y="2171756"/>
            <a:chExt cx="9565887" cy="452023"/>
          </a:xfrm>
        </p:grpSpPr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483113" y="2217751"/>
              <a:ext cx="271452" cy="295005"/>
            </a:xfrm>
            <a:prstGeom prst="rect">
              <a:avLst/>
            </a:prstGeom>
            <a:solidFill>
              <a:srgbClr val="FF0000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22542" name="Title 1"/>
            <p:cNvSpPr txBox="1">
              <a:spLocks/>
            </p:cNvSpPr>
            <p:nvPr/>
          </p:nvSpPr>
          <p:spPr bwMode="auto">
            <a:xfrm>
              <a:off x="1967281" y="2171756"/>
              <a:ext cx="9081719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80000"/>
                </a:lnSpc>
              </a:pPr>
              <a:r>
                <a:rPr lang="pl-PL" sz="2900" b="1" i="1">
                  <a:solidFill>
                    <a:srgbClr val="FF0000"/>
                  </a:solidFill>
                  <a:latin typeface="Calibri" pitchFamily="34" charset="0"/>
                </a:rPr>
                <a:t>B)</a:t>
              </a:r>
              <a:r>
                <a:rPr lang="pl-PL" sz="2900" b="1">
                  <a:solidFill>
                    <a:srgbClr val="FF0000"/>
                  </a:solidFill>
                  <a:latin typeface="Calibri" pitchFamily="34" charset="0"/>
                </a:rPr>
                <a:t> </a:t>
              </a:r>
              <a:r>
                <a:rPr lang="en-GB" sz="2900" b="1">
                  <a:solidFill>
                    <a:srgbClr val="FF0000"/>
                  </a:solidFill>
                  <a:latin typeface="Calibri" pitchFamily="34" charset="0"/>
                </a:rPr>
                <a:t>IMPROPER PRESENT „BOX” REQUIREMENTS</a:t>
              </a:r>
              <a:r>
                <a:rPr lang="en-GB" sz="2900" b="1">
                  <a:solidFill>
                    <a:srgbClr val="2F5597"/>
                  </a:solidFill>
                  <a:latin typeface="Calibri" pitchFamily="34" charset="0"/>
                </a:rPr>
                <a:t> </a:t>
              </a:r>
            </a:p>
          </p:txBody>
        </p:sp>
      </p:grpSp>
      <p:grpSp>
        <p:nvGrpSpPr>
          <p:cNvPr id="22538" name="Group 17"/>
          <p:cNvGrpSpPr>
            <a:grpSpLocks/>
          </p:cNvGrpSpPr>
          <p:nvPr/>
        </p:nvGrpSpPr>
        <p:grpSpPr bwMode="auto">
          <a:xfrm>
            <a:off x="1487488" y="4048125"/>
            <a:ext cx="10017125" cy="452438"/>
            <a:chOff x="1483113" y="3745183"/>
            <a:chExt cx="10017168" cy="452023"/>
          </a:xfrm>
        </p:grpSpPr>
        <p:sp>
          <p:nvSpPr>
            <p:cNvPr id="30" name="Rectangle 18"/>
            <p:cNvSpPr/>
            <p:nvPr/>
          </p:nvSpPr>
          <p:spPr>
            <a:xfrm>
              <a:off x="1483113" y="3791179"/>
              <a:ext cx="271463" cy="29500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540" name="Title 1"/>
            <p:cNvSpPr txBox="1">
              <a:spLocks/>
            </p:cNvSpPr>
            <p:nvPr/>
          </p:nvSpPr>
          <p:spPr bwMode="auto">
            <a:xfrm>
              <a:off x="1967281" y="3745183"/>
              <a:ext cx="9533000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en-GB" sz="2000" i="1">
                  <a:solidFill>
                    <a:srgbClr val="2F5597"/>
                  </a:solidFill>
                </a:rPr>
                <a:t>1) </a:t>
              </a:r>
              <a:r>
                <a:rPr lang="en-GB" sz="2000">
                  <a:solidFill>
                    <a:srgbClr val="2F5597"/>
                  </a:solidFill>
                </a:rPr>
                <a:t>TYPICAL AUTOMATIC LEVELLING  PERFECTLY CONTROL INCLINATION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Group 24"/>
          <p:cNvGrpSpPr>
            <a:grpSpLocks/>
          </p:cNvGrpSpPr>
          <p:nvPr/>
        </p:nvGrpSpPr>
        <p:grpSpPr bwMode="auto">
          <a:xfrm>
            <a:off x="1482725" y="336550"/>
            <a:ext cx="9566275" cy="452438"/>
            <a:chOff x="1483113" y="2171756"/>
            <a:chExt cx="9565887" cy="452023"/>
          </a:xfrm>
        </p:grpSpPr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483113" y="2217752"/>
              <a:ext cx="271452" cy="295004"/>
            </a:xfrm>
            <a:prstGeom prst="rect">
              <a:avLst/>
            </a:prstGeom>
            <a:solidFill>
              <a:srgbClr val="FF0000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24591" name="Title 1"/>
            <p:cNvSpPr txBox="1">
              <a:spLocks/>
            </p:cNvSpPr>
            <p:nvPr/>
          </p:nvSpPr>
          <p:spPr bwMode="auto">
            <a:xfrm>
              <a:off x="1967281" y="2171756"/>
              <a:ext cx="9081719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80000"/>
                </a:lnSpc>
              </a:pPr>
              <a:r>
                <a:rPr lang="pl-PL" sz="2900" b="1" i="1">
                  <a:solidFill>
                    <a:srgbClr val="FF0000"/>
                  </a:solidFill>
                  <a:latin typeface="Calibri" pitchFamily="34" charset="0"/>
                </a:rPr>
                <a:t>D) </a:t>
              </a:r>
              <a:r>
                <a:rPr lang="en-GB" sz="2900" b="1">
                  <a:solidFill>
                    <a:srgbClr val="FF0000"/>
                  </a:solidFill>
                  <a:latin typeface="Calibri" pitchFamily="34" charset="0"/>
                </a:rPr>
                <a:t>MISTAKES OF CURRENTLY PRESENTED POSITIONS</a:t>
              </a:r>
            </a:p>
          </p:txBody>
        </p:sp>
      </p:grpSp>
      <p:grpSp>
        <p:nvGrpSpPr>
          <p:cNvPr id="24578" name="Group 20"/>
          <p:cNvGrpSpPr>
            <a:grpSpLocks/>
          </p:cNvGrpSpPr>
          <p:nvPr/>
        </p:nvGrpSpPr>
        <p:grpSpPr bwMode="auto">
          <a:xfrm>
            <a:off x="1482725" y="879475"/>
            <a:ext cx="10487025" cy="514350"/>
            <a:chOff x="1483113" y="4505202"/>
            <a:chExt cx="9863917" cy="452023"/>
          </a:xfrm>
        </p:grpSpPr>
        <p:sp>
          <p:nvSpPr>
            <p:cNvPr id="2" name="Rectangle 21"/>
            <p:cNvSpPr>
              <a:spLocks noChangeArrowheads="1"/>
            </p:cNvSpPr>
            <p:nvPr/>
          </p:nvSpPr>
          <p:spPr bwMode="auto">
            <a:xfrm>
              <a:off x="1483113" y="4542871"/>
              <a:ext cx="270265" cy="297163"/>
            </a:xfrm>
            <a:prstGeom prst="rect">
              <a:avLst/>
            </a:prstGeom>
            <a:solidFill>
              <a:srgbClr val="800080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24589" name="Title 1"/>
            <p:cNvSpPr txBox="1">
              <a:spLocks/>
            </p:cNvSpPr>
            <p:nvPr/>
          </p:nvSpPr>
          <p:spPr bwMode="auto">
            <a:xfrm>
              <a:off x="1966932" y="4505202"/>
              <a:ext cx="9380098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pl-PL" sz="2000" i="1">
                  <a:solidFill>
                    <a:schemeClr val="folHlink"/>
                  </a:solidFill>
                  <a:latin typeface="Calibri Light"/>
                </a:rPr>
                <a:t>1</a:t>
              </a:r>
              <a:r>
                <a:rPr lang="en-GB" sz="2000" b="1" i="1">
                  <a:solidFill>
                    <a:schemeClr val="folHlink"/>
                  </a:solidFill>
                  <a:latin typeface="Calibri Light"/>
                </a:rPr>
                <a:t>)</a:t>
              </a:r>
              <a:r>
                <a:rPr lang="en-GB" sz="2000" b="1">
                  <a:solidFill>
                    <a:schemeClr val="folHlink"/>
                  </a:solidFill>
                  <a:latin typeface="Calibri Light"/>
                </a:rPr>
                <a:t> LOOKING AT GLARE AND IGNORING ROAD ILLUMINATION DISTANCE</a:t>
              </a:r>
              <a:r>
                <a:rPr lang="en-GB" sz="2000">
                  <a:solidFill>
                    <a:schemeClr val="folHlink"/>
                  </a:solidFill>
                  <a:latin typeface="Calibri Light"/>
                </a:rPr>
                <a:t> </a:t>
              </a:r>
            </a:p>
            <a:p>
              <a:pPr>
                <a:lnSpc>
                  <a:spcPct val="90000"/>
                </a:lnSpc>
                <a:buFontTx/>
                <a:buChar char="-"/>
              </a:pPr>
              <a:r>
                <a:rPr lang="pl-PL">
                  <a:solidFill>
                    <a:srgbClr val="2F5597"/>
                  </a:solidFill>
                </a:rPr>
                <a:t> </a:t>
              </a:r>
              <a:r>
                <a:rPr lang="en-GB">
                  <a:solidFill>
                    <a:srgbClr val="2F5597"/>
                  </a:solidFill>
                </a:rPr>
                <a:t>BOTH ROAD ILLUMINATION AND GLARE PROTECTION ARE IMPORTANT FOR SAFETY</a:t>
              </a:r>
            </a:p>
            <a:p>
              <a:pPr>
                <a:lnSpc>
                  <a:spcPct val="90000"/>
                </a:lnSpc>
                <a:buFontTx/>
                <a:buChar char="-"/>
              </a:pPr>
              <a:r>
                <a:rPr lang="en-GB">
                  <a:solidFill>
                    <a:srgbClr val="2F5597"/>
                  </a:solidFill>
                </a:rPr>
                <a:t> ROAD USERS COMPLAINTS ARE NOT SUFFICIENT AS JUSTIFICATION</a:t>
              </a:r>
            </a:p>
            <a:p>
              <a:pPr>
                <a:lnSpc>
                  <a:spcPct val="90000"/>
                </a:lnSpc>
                <a:buFontTx/>
                <a:buChar char="-"/>
              </a:pPr>
              <a:r>
                <a:rPr lang="en-GB">
                  <a:solidFill>
                    <a:srgbClr val="2F5597"/>
                  </a:solidFill>
                </a:rPr>
                <a:t> OBJECTIVE </a:t>
              </a:r>
              <a:r>
                <a:rPr lang="pl-PL">
                  <a:solidFill>
                    <a:srgbClr val="2F5597"/>
                  </a:solidFill>
                </a:rPr>
                <a:t>SAFETY</a:t>
              </a:r>
              <a:r>
                <a:rPr lang="en-GB">
                  <a:solidFill>
                    <a:srgbClr val="2F5597"/>
                  </a:solidFill>
                </a:rPr>
                <a:t> SHOULD BE BASE FOR DECISION</a:t>
              </a:r>
            </a:p>
          </p:txBody>
        </p:sp>
      </p:grpSp>
      <p:grpSp>
        <p:nvGrpSpPr>
          <p:cNvPr id="24579" name="Group 20"/>
          <p:cNvGrpSpPr>
            <a:grpSpLocks/>
          </p:cNvGrpSpPr>
          <p:nvPr/>
        </p:nvGrpSpPr>
        <p:grpSpPr bwMode="auto">
          <a:xfrm>
            <a:off x="1482725" y="3117850"/>
            <a:ext cx="9566275" cy="452438"/>
            <a:chOff x="1483113" y="4505202"/>
            <a:chExt cx="9565887" cy="452023"/>
          </a:xfrm>
        </p:grpSpPr>
        <p:sp>
          <p:nvSpPr>
            <p:cNvPr id="4" name="Rectangle 21"/>
            <p:cNvSpPr>
              <a:spLocks noChangeArrowheads="1"/>
            </p:cNvSpPr>
            <p:nvPr/>
          </p:nvSpPr>
          <p:spPr bwMode="auto">
            <a:xfrm>
              <a:off x="1483113" y="4543267"/>
              <a:ext cx="271452" cy="296591"/>
            </a:xfrm>
            <a:prstGeom prst="rect">
              <a:avLst/>
            </a:prstGeom>
            <a:solidFill>
              <a:srgbClr val="800080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24587" name="Title 1"/>
            <p:cNvSpPr txBox="1">
              <a:spLocks/>
            </p:cNvSpPr>
            <p:nvPr/>
          </p:nvSpPr>
          <p:spPr bwMode="auto">
            <a:xfrm>
              <a:off x="1967281" y="4505202"/>
              <a:ext cx="9081719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pl-PL" sz="2000" b="1" i="1">
                  <a:solidFill>
                    <a:schemeClr val="folHlink"/>
                  </a:solidFill>
                  <a:latin typeface="Calibri Light"/>
                </a:rPr>
                <a:t>3)</a:t>
              </a:r>
              <a:r>
                <a:rPr lang="pl-PL" sz="2000" b="1">
                  <a:solidFill>
                    <a:schemeClr val="folHlink"/>
                  </a:solidFill>
                  <a:latin typeface="Calibri Light"/>
                </a:rPr>
                <a:t> </a:t>
              </a:r>
              <a:r>
                <a:rPr lang="en-GB" sz="2000" b="1">
                  <a:solidFill>
                    <a:schemeClr val="folHlink"/>
                  </a:solidFill>
                  <a:latin typeface="Calibri Light"/>
                </a:rPr>
                <a:t>REQUEST TO FIND ALTERNATIVE TO ARBITRAL 2000 lm CRITERION </a:t>
              </a:r>
            </a:p>
            <a:p>
              <a:pPr>
                <a:lnSpc>
                  <a:spcPct val="90000"/>
                </a:lnSpc>
              </a:pPr>
              <a:r>
                <a:rPr lang="en-GB">
                  <a:solidFill>
                    <a:srgbClr val="2F5597"/>
                  </a:solidFill>
                </a:rPr>
                <a:t>- NO</a:t>
              </a:r>
              <a:r>
                <a:rPr lang="pl-PL">
                  <a:solidFill>
                    <a:srgbClr val="2F5597"/>
                  </a:solidFill>
                </a:rPr>
                <a:t>T</a:t>
              </a:r>
              <a:r>
                <a:rPr lang="en-GB">
                  <a:solidFill>
                    <a:srgbClr val="2F5597"/>
                  </a:solidFill>
                </a:rPr>
                <a:t> POSSIBLE AND NO NEED TO FIND SUCH CRITERION</a:t>
              </a:r>
            </a:p>
          </p:txBody>
        </p:sp>
      </p:grpSp>
      <p:grpSp>
        <p:nvGrpSpPr>
          <p:cNvPr id="24580" name="Group 20"/>
          <p:cNvGrpSpPr>
            <a:grpSpLocks/>
          </p:cNvGrpSpPr>
          <p:nvPr/>
        </p:nvGrpSpPr>
        <p:grpSpPr bwMode="auto">
          <a:xfrm>
            <a:off x="1482725" y="2084388"/>
            <a:ext cx="9566275" cy="452437"/>
            <a:chOff x="1483113" y="4505202"/>
            <a:chExt cx="9565887" cy="452023"/>
          </a:xfrm>
        </p:grpSpPr>
        <p:sp>
          <p:nvSpPr>
            <p:cNvPr id="6" name="Rectangle 21"/>
            <p:cNvSpPr>
              <a:spLocks noChangeArrowheads="1"/>
            </p:cNvSpPr>
            <p:nvPr/>
          </p:nvSpPr>
          <p:spPr bwMode="auto">
            <a:xfrm>
              <a:off x="1483113" y="4543267"/>
              <a:ext cx="271452" cy="296590"/>
            </a:xfrm>
            <a:prstGeom prst="rect">
              <a:avLst/>
            </a:prstGeom>
            <a:solidFill>
              <a:srgbClr val="800080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24585" name="Title 1"/>
            <p:cNvSpPr txBox="1">
              <a:spLocks/>
            </p:cNvSpPr>
            <p:nvPr/>
          </p:nvSpPr>
          <p:spPr bwMode="auto">
            <a:xfrm>
              <a:off x="1967281" y="4505202"/>
              <a:ext cx="9081719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pl-PL" sz="2000" b="1" i="1">
                  <a:solidFill>
                    <a:schemeClr val="folHlink"/>
                  </a:solidFill>
                  <a:latin typeface="Calibri Light"/>
                </a:rPr>
                <a:t>2) </a:t>
              </a:r>
              <a:r>
                <a:rPr lang="en-GB" sz="2000" b="1">
                  <a:solidFill>
                    <a:schemeClr val="folHlink"/>
                  </a:solidFill>
                  <a:latin typeface="Calibri Light"/>
                </a:rPr>
                <a:t>REQUEST FOR AUTOMATIC LEVELLING ONLY</a:t>
              </a:r>
              <a:r>
                <a:rPr lang="en-GB" sz="2000">
                  <a:solidFill>
                    <a:schemeClr val="folHlink"/>
                  </a:solidFill>
                  <a:latin typeface="Calibri Light"/>
                </a:rPr>
                <a:t> </a:t>
              </a:r>
            </a:p>
            <a:p>
              <a:pPr>
                <a:lnSpc>
                  <a:spcPct val="90000"/>
                </a:lnSpc>
              </a:pPr>
              <a:r>
                <a:rPr lang="en-GB">
                  <a:solidFill>
                    <a:srgbClr val="2F5597"/>
                  </a:solidFill>
                </a:rPr>
                <a:t>- QUALITY AND PRECISION OF AUTOMATIC SYSTEM IS CRUCIAL</a:t>
              </a:r>
            </a:p>
            <a:p>
              <a:pPr>
                <a:lnSpc>
                  <a:spcPct val="90000"/>
                </a:lnSpc>
              </a:pPr>
              <a:r>
                <a:rPr lang="en-GB">
                  <a:solidFill>
                    <a:srgbClr val="2F5597"/>
                  </a:solidFill>
                </a:rPr>
                <a:t>- NOT TECHNOLOGY NEUTRAL</a:t>
              </a:r>
              <a:r>
                <a:rPr lang="en-GB" sz="2000">
                  <a:solidFill>
                    <a:schemeClr val="folHlink"/>
                  </a:solidFill>
                  <a:latin typeface="Calibri Light"/>
                </a:rPr>
                <a:t> </a:t>
              </a:r>
            </a:p>
          </p:txBody>
        </p:sp>
      </p:grpSp>
      <p:grpSp>
        <p:nvGrpSpPr>
          <p:cNvPr id="24581" name="Group 20"/>
          <p:cNvGrpSpPr>
            <a:grpSpLocks/>
          </p:cNvGrpSpPr>
          <p:nvPr/>
        </p:nvGrpSpPr>
        <p:grpSpPr bwMode="auto">
          <a:xfrm>
            <a:off x="1482725" y="3829050"/>
            <a:ext cx="10487025" cy="452438"/>
            <a:chOff x="1483113" y="4505202"/>
            <a:chExt cx="9565887" cy="452023"/>
          </a:xfrm>
        </p:grpSpPr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483113" y="4543267"/>
              <a:ext cx="272235" cy="296591"/>
            </a:xfrm>
            <a:prstGeom prst="rect">
              <a:avLst/>
            </a:prstGeom>
            <a:solidFill>
              <a:srgbClr val="800080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24583" name="Title 1"/>
            <p:cNvSpPr txBox="1">
              <a:spLocks/>
            </p:cNvSpPr>
            <p:nvPr/>
          </p:nvSpPr>
          <p:spPr bwMode="auto">
            <a:xfrm>
              <a:off x="1967097" y="4505202"/>
              <a:ext cx="9081903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pl-PL" sz="2000" b="1" i="1">
                  <a:solidFill>
                    <a:schemeClr val="folHlink"/>
                  </a:solidFill>
                  <a:latin typeface="Calibri Light"/>
                </a:rPr>
                <a:t>4)</a:t>
              </a:r>
              <a:r>
                <a:rPr lang="pl-PL" sz="2000" b="1">
                  <a:solidFill>
                    <a:schemeClr val="folHlink"/>
                  </a:solidFill>
                  <a:latin typeface="Calibri Light"/>
                </a:rPr>
                <a:t> </a:t>
              </a:r>
              <a:r>
                <a:rPr lang="en-GB" sz="2000" b="1">
                  <a:solidFill>
                    <a:schemeClr val="folHlink"/>
                  </a:solidFill>
                  <a:latin typeface="Calibri Light"/>
                </a:rPr>
                <a:t>CARMAKERS REQUEST TO REQUIRE 1.6% CUT-OFF INCLINATION RANGE FOR MANUFACTURING PURPOSES</a:t>
              </a:r>
            </a:p>
            <a:p>
              <a:pPr>
                <a:lnSpc>
                  <a:spcPct val="90000"/>
                </a:lnSpc>
              </a:pPr>
              <a:r>
                <a:rPr lang="en-GB">
                  <a:solidFill>
                    <a:srgbClr val="2F5597"/>
                  </a:solidFill>
                </a:rPr>
                <a:t>- SAFETY AND WORST CASE ARE PRIORITIES FOR TYPE APPROVAL</a:t>
              </a:r>
            </a:p>
            <a:p>
              <a:pPr>
                <a:lnSpc>
                  <a:spcPct val="90000"/>
                </a:lnSpc>
                <a:buFontTx/>
                <a:buChar char="-"/>
              </a:pPr>
              <a:r>
                <a:rPr lang="en-GB">
                  <a:solidFill>
                    <a:srgbClr val="2F5597"/>
                  </a:solidFill>
                </a:rPr>
                <a:t> AUTOMATIC LEVELLING PERFECTLY COMPENSATE MANUFACTURING NON REPEATABILITY AND THERE IS NO JUSTIFICATION TO REQUEST SUCH RANGE AT THE EXPENSE OF SAFETY</a:t>
              </a:r>
            </a:p>
            <a:p>
              <a:pPr>
                <a:lnSpc>
                  <a:spcPct val="90000"/>
                </a:lnSpc>
              </a:pPr>
              <a:r>
                <a:rPr lang="en-GB">
                  <a:solidFill>
                    <a:srgbClr val="2F5597"/>
                  </a:solidFill>
                </a:rPr>
                <a:t>- MANUAL LEVELLING MIGHT BE CONDITIONALLY ALLOWED PROVIDING NO NEGATIVE IMPACT FOR ROAD ILLUMINATION AND GLARE  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Group 17"/>
          <p:cNvGrpSpPr>
            <a:grpSpLocks/>
          </p:cNvGrpSpPr>
          <p:nvPr/>
        </p:nvGrpSpPr>
        <p:grpSpPr bwMode="auto">
          <a:xfrm>
            <a:off x="1482725" y="1031875"/>
            <a:ext cx="9566275" cy="452438"/>
            <a:chOff x="1483113" y="3745183"/>
            <a:chExt cx="9565887" cy="452023"/>
          </a:xfrm>
        </p:grpSpPr>
        <p:sp>
          <p:nvSpPr>
            <p:cNvPr id="2" name="Rectangle 18"/>
            <p:cNvSpPr/>
            <p:nvPr/>
          </p:nvSpPr>
          <p:spPr>
            <a:xfrm>
              <a:off x="1483113" y="3791179"/>
              <a:ext cx="271452" cy="29500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651" name="Title 1"/>
            <p:cNvSpPr txBox="1">
              <a:spLocks/>
            </p:cNvSpPr>
            <p:nvPr/>
          </p:nvSpPr>
          <p:spPr bwMode="auto">
            <a:xfrm>
              <a:off x="1967281" y="3745183"/>
              <a:ext cx="9081719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pl-PL" i="1">
                  <a:solidFill>
                    <a:srgbClr val="2F5597"/>
                  </a:solidFill>
                </a:rPr>
                <a:t>1) </a:t>
              </a:r>
              <a:r>
                <a:rPr lang="en-GB">
                  <a:solidFill>
                    <a:srgbClr val="2F5597"/>
                  </a:solidFill>
                </a:rPr>
                <a:t>BASED ON CIE 188:2010 STANDARD WHICH IS RELATIVE ONE AND NOT SUITABLE FOR NEW DESIGN. IT WAS INTEND  TO COMPARE HEADLAMPS WHICH  WERE EARLIER TYPE APPROVED</a:t>
              </a:r>
            </a:p>
          </p:txBody>
        </p:sp>
      </p:grpSp>
      <p:grpSp>
        <p:nvGrpSpPr>
          <p:cNvPr id="26626" name="Group 20"/>
          <p:cNvGrpSpPr>
            <a:grpSpLocks/>
          </p:cNvGrpSpPr>
          <p:nvPr/>
        </p:nvGrpSpPr>
        <p:grpSpPr bwMode="auto">
          <a:xfrm>
            <a:off x="1482725" y="5394325"/>
            <a:ext cx="10318750" cy="452438"/>
            <a:chOff x="1483113" y="4505202"/>
            <a:chExt cx="9565887" cy="452023"/>
          </a:xfrm>
        </p:grpSpPr>
        <p:sp>
          <p:nvSpPr>
            <p:cNvPr id="4" name="Rectangle 21"/>
            <p:cNvSpPr/>
            <p:nvPr/>
          </p:nvSpPr>
          <p:spPr>
            <a:xfrm>
              <a:off x="1483113" y="4543267"/>
              <a:ext cx="270788" cy="29659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649" name="Title 1"/>
            <p:cNvSpPr txBox="1">
              <a:spLocks/>
            </p:cNvSpPr>
            <p:nvPr/>
          </p:nvSpPr>
          <p:spPr bwMode="auto">
            <a:xfrm>
              <a:off x="1967295" y="4505202"/>
              <a:ext cx="9081705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pl-PL" i="1">
                  <a:solidFill>
                    <a:srgbClr val="2F5597"/>
                  </a:solidFill>
                  <a:latin typeface="Calibri Light"/>
                </a:rPr>
                <a:t>6)</a:t>
              </a:r>
              <a:r>
                <a:rPr lang="pl-PL">
                  <a:solidFill>
                    <a:srgbClr val="2F5597"/>
                  </a:solidFill>
                  <a:latin typeface="Calibri Light"/>
                </a:rPr>
                <a:t> </a:t>
              </a:r>
              <a:r>
                <a:rPr lang="en-GB">
                  <a:solidFill>
                    <a:srgbClr val="2F5597"/>
                  </a:solidFill>
                  <a:latin typeface="Calibri Light"/>
                </a:rPr>
                <a:t>VEHICLE TYPE APPROVED ACCORDING GTB/</a:t>
              </a:r>
              <a:r>
                <a:rPr lang="pl-PL">
                  <a:solidFill>
                    <a:srgbClr val="2F5597"/>
                  </a:solidFill>
                  <a:latin typeface="Calibri Light"/>
                </a:rPr>
                <a:t> </a:t>
              </a:r>
              <a:r>
                <a:rPr lang="en-GB">
                  <a:solidFill>
                    <a:srgbClr val="2F5597"/>
                  </a:solidFill>
                  <a:latin typeface="Calibri Light"/>
                </a:rPr>
                <a:t>OICA MIGHT CAUSE GLARE OR POOR ILLUMINATE THE ROAD</a:t>
              </a:r>
            </a:p>
          </p:txBody>
        </p:sp>
      </p:grpSp>
      <p:grpSp>
        <p:nvGrpSpPr>
          <p:cNvPr id="26627" name="Group 24"/>
          <p:cNvGrpSpPr>
            <a:grpSpLocks/>
          </p:cNvGrpSpPr>
          <p:nvPr/>
        </p:nvGrpSpPr>
        <p:grpSpPr bwMode="auto">
          <a:xfrm>
            <a:off x="1482725" y="225425"/>
            <a:ext cx="9566275" cy="452438"/>
            <a:chOff x="1483113" y="2171756"/>
            <a:chExt cx="9565887" cy="452023"/>
          </a:xfrm>
        </p:grpSpPr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483113" y="2217752"/>
              <a:ext cx="271452" cy="295004"/>
            </a:xfrm>
            <a:prstGeom prst="rect">
              <a:avLst/>
            </a:prstGeom>
            <a:solidFill>
              <a:srgbClr val="FF0000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26647" name="Title 1"/>
            <p:cNvSpPr txBox="1">
              <a:spLocks/>
            </p:cNvSpPr>
            <p:nvPr/>
          </p:nvSpPr>
          <p:spPr bwMode="auto">
            <a:xfrm>
              <a:off x="1967281" y="2171756"/>
              <a:ext cx="9081719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80000"/>
                </a:lnSpc>
              </a:pPr>
              <a:r>
                <a:rPr lang="pl-PL" sz="2900" b="1" i="1">
                  <a:solidFill>
                    <a:srgbClr val="FF0000"/>
                  </a:solidFill>
                  <a:latin typeface="Calibri" pitchFamily="34" charset="0"/>
                </a:rPr>
                <a:t>E) </a:t>
              </a:r>
              <a:r>
                <a:rPr lang="en-GB" sz="2900" b="1">
                  <a:solidFill>
                    <a:srgbClr val="FF0000"/>
                  </a:solidFill>
                  <a:latin typeface="Calibri" pitchFamily="34" charset="0"/>
                </a:rPr>
                <a:t>GTB/OICA PROPOSAL BASED ON INADEQUATE ASSUMPTIONS</a:t>
              </a:r>
            </a:p>
          </p:txBody>
        </p:sp>
      </p:grpSp>
      <p:grpSp>
        <p:nvGrpSpPr>
          <p:cNvPr id="26628" name="Group 17"/>
          <p:cNvGrpSpPr>
            <a:grpSpLocks/>
          </p:cNvGrpSpPr>
          <p:nvPr/>
        </p:nvGrpSpPr>
        <p:grpSpPr bwMode="auto">
          <a:xfrm>
            <a:off x="1482725" y="2620963"/>
            <a:ext cx="9566275" cy="452437"/>
            <a:chOff x="1483113" y="3745183"/>
            <a:chExt cx="9565887" cy="452023"/>
          </a:xfrm>
        </p:grpSpPr>
        <p:sp>
          <p:nvSpPr>
            <p:cNvPr id="6" name="Rectangle 18"/>
            <p:cNvSpPr/>
            <p:nvPr/>
          </p:nvSpPr>
          <p:spPr>
            <a:xfrm>
              <a:off x="1483113" y="3791178"/>
              <a:ext cx="271452" cy="29500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645" name="Title 1"/>
            <p:cNvSpPr txBox="1">
              <a:spLocks/>
            </p:cNvSpPr>
            <p:nvPr/>
          </p:nvSpPr>
          <p:spPr bwMode="auto">
            <a:xfrm>
              <a:off x="1967281" y="3745183"/>
              <a:ext cx="9081719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pl-PL" i="1">
                  <a:solidFill>
                    <a:srgbClr val="2F5597"/>
                  </a:solidFill>
                </a:rPr>
                <a:t>3) </a:t>
              </a:r>
              <a:r>
                <a:rPr lang="en-GB">
                  <a:solidFill>
                    <a:srgbClr val="2F5597"/>
                  </a:solidFill>
                </a:rPr>
                <a:t>THERE ARE NOT THE  MINIMUM WORST CASE REQUIREMENTS</a:t>
              </a:r>
              <a:r>
                <a:rPr lang="en-GB" sz="2000">
                  <a:solidFill>
                    <a:srgbClr val="2F5597"/>
                  </a:solidFill>
                </a:rPr>
                <a:t> </a:t>
              </a:r>
              <a:endParaRPr lang="en-GB" sz="2000">
                <a:solidFill>
                  <a:srgbClr val="2F5597"/>
                </a:solidFill>
                <a:latin typeface="Calibri Light"/>
              </a:endParaRPr>
            </a:p>
          </p:txBody>
        </p:sp>
      </p:grpSp>
      <p:grpSp>
        <p:nvGrpSpPr>
          <p:cNvPr id="26629" name="Group 20"/>
          <p:cNvGrpSpPr>
            <a:grpSpLocks/>
          </p:cNvGrpSpPr>
          <p:nvPr/>
        </p:nvGrpSpPr>
        <p:grpSpPr bwMode="auto">
          <a:xfrm>
            <a:off x="1482725" y="3403600"/>
            <a:ext cx="10142538" cy="452438"/>
            <a:chOff x="1483113" y="4505202"/>
            <a:chExt cx="9565887" cy="452023"/>
          </a:xfrm>
        </p:grpSpPr>
        <p:sp>
          <p:nvSpPr>
            <p:cNvPr id="8" name="Rectangle 21"/>
            <p:cNvSpPr/>
            <p:nvPr/>
          </p:nvSpPr>
          <p:spPr>
            <a:xfrm>
              <a:off x="1483113" y="4543267"/>
              <a:ext cx="271001" cy="29659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643" name="Title 1"/>
            <p:cNvSpPr txBox="1">
              <a:spLocks/>
            </p:cNvSpPr>
            <p:nvPr/>
          </p:nvSpPr>
          <p:spPr bwMode="auto">
            <a:xfrm>
              <a:off x="1967281" y="4505202"/>
              <a:ext cx="9081719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pl-PL" i="1">
                  <a:solidFill>
                    <a:srgbClr val="2F5597"/>
                  </a:solidFill>
                  <a:latin typeface="Calibri Light"/>
                </a:rPr>
                <a:t>4) </a:t>
              </a:r>
              <a:r>
                <a:rPr lang="en-GB">
                  <a:solidFill>
                    <a:srgbClr val="2F5597"/>
                  </a:solidFill>
                  <a:latin typeface="Calibri Light"/>
                </a:rPr>
                <a:t>PROPOSAL BASED ON 50 m RANGE COMBINATION OF SIX ABOVE DIFFERENT HEADLAMPS EACH AT DIFFERENT HEIGHT</a:t>
              </a:r>
            </a:p>
          </p:txBody>
        </p:sp>
      </p:grpSp>
      <p:grpSp>
        <p:nvGrpSpPr>
          <p:cNvPr id="26630" name="Group 17"/>
          <p:cNvGrpSpPr>
            <a:grpSpLocks/>
          </p:cNvGrpSpPr>
          <p:nvPr/>
        </p:nvGrpSpPr>
        <p:grpSpPr bwMode="auto">
          <a:xfrm>
            <a:off x="1482725" y="1835150"/>
            <a:ext cx="10318750" cy="452438"/>
            <a:chOff x="1483113" y="3745183"/>
            <a:chExt cx="9565887" cy="452023"/>
          </a:xfrm>
        </p:grpSpPr>
        <p:sp>
          <p:nvSpPr>
            <p:cNvPr id="19" name="Rectangle 18"/>
            <p:cNvSpPr/>
            <p:nvPr/>
          </p:nvSpPr>
          <p:spPr>
            <a:xfrm>
              <a:off x="1483113" y="3791179"/>
              <a:ext cx="270788" cy="29500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641" name="Title 1"/>
            <p:cNvSpPr txBox="1">
              <a:spLocks/>
            </p:cNvSpPr>
            <p:nvPr/>
          </p:nvSpPr>
          <p:spPr bwMode="auto">
            <a:xfrm>
              <a:off x="1967295" y="3745183"/>
              <a:ext cx="9081705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en-GB" i="1">
                  <a:solidFill>
                    <a:srgbClr val="2F5597"/>
                  </a:solidFill>
                </a:rPr>
                <a:t>2</a:t>
              </a:r>
              <a:r>
                <a:rPr lang="en-GB">
                  <a:solidFill>
                    <a:srgbClr val="2F5597"/>
                  </a:solidFill>
                </a:rPr>
                <a:t>) IT IS BASED ON RESULTS OF SIX ARBITRAL CHOSEN TYPE APPROVED AND GOOD PERFORMING HEADLAMPS BEAM PATTERN (Reg. 112, Reg. 98,)  ON REAL CARS MOUNTING HEIGHT Reg. 48</a:t>
              </a:r>
            </a:p>
          </p:txBody>
        </p:sp>
      </p:grpSp>
      <p:grpSp>
        <p:nvGrpSpPr>
          <p:cNvPr id="26631" name="Group 20"/>
          <p:cNvGrpSpPr>
            <a:grpSpLocks/>
          </p:cNvGrpSpPr>
          <p:nvPr/>
        </p:nvGrpSpPr>
        <p:grpSpPr bwMode="auto">
          <a:xfrm>
            <a:off x="1482725" y="3017838"/>
            <a:ext cx="9566275" cy="452437"/>
            <a:chOff x="1483113" y="4505202"/>
            <a:chExt cx="9565887" cy="452023"/>
          </a:xfrm>
        </p:grpSpPr>
        <p:sp>
          <p:nvSpPr>
            <p:cNvPr id="10" name="Rectangle 21"/>
            <p:cNvSpPr>
              <a:spLocks noChangeArrowheads="1"/>
            </p:cNvSpPr>
            <p:nvPr/>
          </p:nvSpPr>
          <p:spPr bwMode="auto">
            <a:xfrm>
              <a:off x="1483113" y="4543267"/>
              <a:ext cx="271452" cy="296590"/>
            </a:xfrm>
            <a:prstGeom prst="rect">
              <a:avLst/>
            </a:prstGeom>
            <a:solidFill>
              <a:srgbClr val="800080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26639" name="Title 1"/>
            <p:cNvSpPr txBox="1">
              <a:spLocks/>
            </p:cNvSpPr>
            <p:nvPr/>
          </p:nvSpPr>
          <p:spPr bwMode="auto">
            <a:xfrm>
              <a:off x="1967281" y="4505202"/>
              <a:ext cx="9081719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buFontTx/>
                <a:buChar char="•"/>
              </a:pPr>
              <a:r>
                <a:rPr lang="pl-PL" sz="2000" b="1">
                  <a:solidFill>
                    <a:schemeClr val="folHlink"/>
                  </a:solidFill>
                  <a:latin typeface="Calibri Light"/>
                </a:rPr>
                <a:t> </a:t>
              </a:r>
              <a:r>
                <a:rPr lang="en-GB" sz="2000" b="1">
                  <a:solidFill>
                    <a:schemeClr val="folHlink"/>
                  </a:solidFill>
                  <a:latin typeface="Calibri Light"/>
                </a:rPr>
                <a:t>ROAD ILLUMINATION</a:t>
              </a:r>
              <a:r>
                <a:rPr lang="en-GB" sz="2000" b="1">
                  <a:solidFill>
                    <a:srgbClr val="2F5597"/>
                  </a:solidFill>
                  <a:latin typeface="Calibri Light"/>
                </a:rPr>
                <a:t> </a:t>
              </a:r>
            </a:p>
          </p:txBody>
        </p:sp>
      </p:grpSp>
      <p:grpSp>
        <p:nvGrpSpPr>
          <p:cNvPr id="26632" name="Group 20"/>
          <p:cNvGrpSpPr>
            <a:grpSpLocks/>
          </p:cNvGrpSpPr>
          <p:nvPr/>
        </p:nvGrpSpPr>
        <p:grpSpPr bwMode="auto">
          <a:xfrm>
            <a:off x="1482725" y="4322763"/>
            <a:ext cx="10318750" cy="452437"/>
            <a:chOff x="1483113" y="4505202"/>
            <a:chExt cx="9565887" cy="452023"/>
          </a:xfrm>
        </p:grpSpPr>
        <p:sp>
          <p:nvSpPr>
            <p:cNvPr id="12" name="Rectangle 21"/>
            <p:cNvSpPr/>
            <p:nvPr/>
          </p:nvSpPr>
          <p:spPr>
            <a:xfrm>
              <a:off x="1483113" y="4543267"/>
              <a:ext cx="270788" cy="29659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637" name="Title 1"/>
            <p:cNvSpPr txBox="1">
              <a:spLocks/>
            </p:cNvSpPr>
            <p:nvPr/>
          </p:nvSpPr>
          <p:spPr bwMode="auto">
            <a:xfrm>
              <a:off x="1967281" y="4505202"/>
              <a:ext cx="9081719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pl-PL" i="1">
                  <a:solidFill>
                    <a:srgbClr val="2F5597"/>
                  </a:solidFill>
                  <a:latin typeface="Calibri Light"/>
                </a:rPr>
                <a:t>5) </a:t>
              </a:r>
              <a:r>
                <a:rPr lang="en-GB">
                  <a:solidFill>
                    <a:srgbClr val="2F5597"/>
                  </a:solidFill>
                  <a:latin typeface="Calibri Light"/>
                </a:rPr>
                <a:t>FIXED GLARE WINDOW AT 50 m </a:t>
              </a:r>
              <a:r>
                <a:rPr lang="pl-PL">
                  <a:solidFill>
                    <a:srgbClr val="2F5597"/>
                  </a:solidFill>
                  <a:latin typeface="Calibri Light"/>
                </a:rPr>
                <a:t>(</a:t>
              </a:r>
              <a:r>
                <a:rPr lang="en-GB">
                  <a:solidFill>
                    <a:srgbClr val="2F5597"/>
                  </a:solidFill>
                </a:rPr>
                <a:t>CIE </a:t>
              </a:r>
              <a:r>
                <a:rPr lang="en-GB">
                  <a:solidFill>
                    <a:srgbClr val="2F5597"/>
                  </a:solidFill>
                  <a:latin typeface="Calibri Light"/>
                </a:rPr>
                <a:t>188:2010</a:t>
              </a:r>
              <a:r>
                <a:rPr lang="pl-PL">
                  <a:solidFill>
                    <a:srgbClr val="2F5597"/>
                  </a:solidFill>
                  <a:latin typeface="Calibri Light"/>
                </a:rPr>
                <a:t>)</a:t>
              </a:r>
              <a:r>
                <a:rPr lang="en-GB">
                  <a:solidFill>
                    <a:srgbClr val="2F5597"/>
                  </a:solidFill>
                  <a:latin typeface="Calibri Light"/>
                </a:rPr>
                <a:t> AND AVERAGE FLUX</a:t>
              </a:r>
              <a:r>
                <a:rPr lang="pl-PL">
                  <a:solidFill>
                    <a:srgbClr val="2F5597"/>
                  </a:solidFill>
                  <a:latin typeface="Calibri Light"/>
                </a:rPr>
                <a:t> IN</a:t>
              </a:r>
              <a:r>
                <a:rPr lang="en-GB">
                  <a:solidFill>
                    <a:srgbClr val="2F5597"/>
                  </a:solidFill>
                  <a:latin typeface="Calibri Light"/>
                </a:rPr>
                <a:t> WINDOW : </a:t>
              </a:r>
            </a:p>
            <a:p>
              <a:pPr>
                <a:lnSpc>
                  <a:spcPct val="90000"/>
                </a:lnSpc>
              </a:pPr>
              <a:r>
                <a:rPr lang="en-GB">
                  <a:solidFill>
                    <a:srgbClr val="2F5597"/>
                  </a:solidFill>
                  <a:latin typeface="Calibri Light"/>
                </a:rPr>
                <a:t>- INADEQUATE TO REAL GLARE</a:t>
              </a:r>
            </a:p>
            <a:p>
              <a:pPr>
                <a:lnSpc>
                  <a:spcPct val="90000"/>
                </a:lnSpc>
              </a:pPr>
              <a:r>
                <a:rPr lang="en-GB">
                  <a:solidFill>
                    <a:srgbClr val="2F5597"/>
                  </a:solidFill>
                  <a:latin typeface="Calibri Light"/>
                </a:rPr>
                <a:t>- NOT RELEVANT FOR DISTANCE DIFFERENT THAN 50m AND RELATION HEIGHT</a:t>
              </a:r>
              <a:r>
                <a:rPr lang="pl-PL">
                  <a:solidFill>
                    <a:srgbClr val="2F5597"/>
                  </a:solidFill>
                  <a:latin typeface="Calibri Light"/>
                </a:rPr>
                <a:t> TO </a:t>
              </a:r>
              <a:r>
                <a:rPr lang="en-GB">
                  <a:solidFill>
                    <a:srgbClr val="2F5597"/>
                  </a:solidFill>
                  <a:latin typeface="Calibri Light"/>
                </a:rPr>
                <a:t>INCLINATION</a:t>
              </a:r>
            </a:p>
          </p:txBody>
        </p:sp>
      </p:grpSp>
      <p:grpSp>
        <p:nvGrpSpPr>
          <p:cNvPr id="26633" name="Group 20"/>
          <p:cNvGrpSpPr>
            <a:grpSpLocks/>
          </p:cNvGrpSpPr>
          <p:nvPr/>
        </p:nvGrpSpPr>
        <p:grpSpPr bwMode="auto">
          <a:xfrm>
            <a:off x="1482725" y="3987800"/>
            <a:ext cx="9566275" cy="452438"/>
            <a:chOff x="1483113" y="4505202"/>
            <a:chExt cx="9565887" cy="452023"/>
          </a:xfrm>
        </p:grpSpPr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483113" y="4543267"/>
              <a:ext cx="271452" cy="296591"/>
            </a:xfrm>
            <a:prstGeom prst="rect">
              <a:avLst/>
            </a:prstGeom>
            <a:solidFill>
              <a:srgbClr val="800080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26635" name="Title 1"/>
            <p:cNvSpPr txBox="1">
              <a:spLocks/>
            </p:cNvSpPr>
            <p:nvPr/>
          </p:nvSpPr>
          <p:spPr bwMode="auto">
            <a:xfrm>
              <a:off x="1967281" y="4505202"/>
              <a:ext cx="9081719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buFontTx/>
                <a:buChar char="•"/>
              </a:pPr>
              <a:r>
                <a:rPr lang="pl-PL" sz="2000" b="1">
                  <a:solidFill>
                    <a:schemeClr val="folHlink"/>
                  </a:solidFill>
                  <a:latin typeface="Calibri Light"/>
                </a:rPr>
                <a:t> </a:t>
              </a:r>
              <a:r>
                <a:rPr lang="en-GB" sz="2000" b="1">
                  <a:solidFill>
                    <a:schemeClr val="folHlink"/>
                  </a:solidFill>
                  <a:latin typeface="Calibri Light"/>
                </a:rPr>
                <a:t>GLARE</a:t>
              </a:r>
              <a:r>
                <a:rPr lang="en-GB" sz="2000" b="1">
                  <a:solidFill>
                    <a:srgbClr val="2F5597"/>
                  </a:solidFill>
                  <a:latin typeface="Calibri Light"/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3" name="Group 17"/>
          <p:cNvGrpSpPr>
            <a:grpSpLocks/>
          </p:cNvGrpSpPr>
          <p:nvPr/>
        </p:nvGrpSpPr>
        <p:grpSpPr bwMode="auto">
          <a:xfrm>
            <a:off x="1482725" y="4481513"/>
            <a:ext cx="9566275" cy="452437"/>
            <a:chOff x="1483113" y="3745183"/>
            <a:chExt cx="9565887" cy="452023"/>
          </a:xfrm>
        </p:grpSpPr>
        <p:sp>
          <p:nvSpPr>
            <p:cNvPr id="2" name="Rectangle 18"/>
            <p:cNvSpPr/>
            <p:nvPr/>
          </p:nvSpPr>
          <p:spPr>
            <a:xfrm>
              <a:off x="1483113" y="3791178"/>
              <a:ext cx="271452" cy="29500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705" name="Title 1"/>
            <p:cNvSpPr txBox="1">
              <a:spLocks/>
            </p:cNvSpPr>
            <p:nvPr/>
          </p:nvSpPr>
          <p:spPr bwMode="auto">
            <a:xfrm>
              <a:off x="1967281" y="3745183"/>
              <a:ext cx="9081719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pl-PL" i="1">
                  <a:solidFill>
                    <a:srgbClr val="2F5597"/>
                  </a:solidFill>
                </a:rPr>
                <a:t>2)</a:t>
              </a:r>
              <a:r>
                <a:rPr lang="en-GB">
                  <a:solidFill>
                    <a:srgbClr val="2F5597"/>
                  </a:solidFill>
                </a:rPr>
                <a:t> MINIMUM ROAD ILLUMINATION DISTANCE 75m (50m) BASED ON SIMPLE AND OBVIOUS GEOMETRIC CALCULATION  </a:t>
              </a:r>
            </a:p>
          </p:txBody>
        </p:sp>
      </p:grpSp>
      <p:grpSp>
        <p:nvGrpSpPr>
          <p:cNvPr id="28674" name="Group 24"/>
          <p:cNvGrpSpPr>
            <a:grpSpLocks/>
          </p:cNvGrpSpPr>
          <p:nvPr/>
        </p:nvGrpSpPr>
        <p:grpSpPr bwMode="auto">
          <a:xfrm>
            <a:off x="1482725" y="3565525"/>
            <a:ext cx="9566275" cy="452438"/>
            <a:chOff x="1483113" y="2171756"/>
            <a:chExt cx="9565887" cy="452023"/>
          </a:xfrm>
        </p:grpSpPr>
        <p:sp>
          <p:nvSpPr>
            <p:cNvPr id="6" name="Rectangle 25"/>
            <p:cNvSpPr>
              <a:spLocks noChangeArrowheads="1"/>
            </p:cNvSpPr>
            <p:nvPr/>
          </p:nvSpPr>
          <p:spPr bwMode="auto">
            <a:xfrm>
              <a:off x="1483113" y="2217752"/>
              <a:ext cx="271452" cy="295004"/>
            </a:xfrm>
            <a:prstGeom prst="rect">
              <a:avLst/>
            </a:prstGeom>
            <a:solidFill>
              <a:srgbClr val="FF0000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28703" name="Title 1"/>
            <p:cNvSpPr txBox="1">
              <a:spLocks/>
            </p:cNvSpPr>
            <p:nvPr/>
          </p:nvSpPr>
          <p:spPr bwMode="auto">
            <a:xfrm>
              <a:off x="1967281" y="2171756"/>
              <a:ext cx="9081719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80000"/>
                </a:lnSpc>
              </a:pPr>
              <a:r>
                <a:rPr lang="pl-PL" sz="2900" b="1" i="1">
                  <a:solidFill>
                    <a:srgbClr val="FF0000"/>
                  </a:solidFill>
                  <a:latin typeface="Calibri" pitchFamily="34" charset="0"/>
                </a:rPr>
                <a:t>G)</a:t>
              </a:r>
              <a:r>
                <a:rPr lang="pl-PL" sz="2900" b="1">
                  <a:solidFill>
                    <a:srgbClr val="FF0000"/>
                  </a:solidFill>
                  <a:latin typeface="Calibri" pitchFamily="34" charset="0"/>
                </a:rPr>
                <a:t> </a:t>
              </a:r>
              <a:r>
                <a:rPr lang="en-GB" sz="2900" b="1">
                  <a:solidFill>
                    <a:srgbClr val="FF0000"/>
                  </a:solidFill>
                  <a:latin typeface="Calibri" pitchFamily="34" charset="0"/>
                </a:rPr>
                <a:t>POLISH PROPOSAL - STARTING 2011 - TILL NOW</a:t>
              </a:r>
            </a:p>
          </p:txBody>
        </p:sp>
      </p:grpSp>
      <p:grpSp>
        <p:nvGrpSpPr>
          <p:cNvPr id="28675" name="Group 17"/>
          <p:cNvGrpSpPr>
            <a:grpSpLocks/>
          </p:cNvGrpSpPr>
          <p:nvPr/>
        </p:nvGrpSpPr>
        <p:grpSpPr bwMode="auto">
          <a:xfrm>
            <a:off x="1482725" y="5126038"/>
            <a:ext cx="10318750" cy="452437"/>
            <a:chOff x="1483113" y="3745183"/>
            <a:chExt cx="9565887" cy="452023"/>
          </a:xfrm>
        </p:grpSpPr>
        <p:sp>
          <p:nvSpPr>
            <p:cNvPr id="3" name="Rectangle 18"/>
            <p:cNvSpPr/>
            <p:nvPr/>
          </p:nvSpPr>
          <p:spPr>
            <a:xfrm>
              <a:off x="1483113" y="3791178"/>
              <a:ext cx="270788" cy="29500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701" name="Title 1"/>
            <p:cNvSpPr txBox="1">
              <a:spLocks/>
            </p:cNvSpPr>
            <p:nvPr/>
          </p:nvSpPr>
          <p:spPr bwMode="auto">
            <a:xfrm>
              <a:off x="1967295" y="3745183"/>
              <a:ext cx="9081705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pl-PL" i="1">
                  <a:solidFill>
                    <a:srgbClr val="2F5597"/>
                  </a:solidFill>
                </a:rPr>
                <a:t>3)</a:t>
              </a:r>
              <a:r>
                <a:rPr lang="en-GB">
                  <a:solidFill>
                    <a:srgbClr val="2F5597"/>
                  </a:solidFill>
                </a:rPr>
                <a:t> SIMILAR GEOMETRIC GLARE CALCULATION AND JUSTIFICATION</a:t>
              </a:r>
            </a:p>
          </p:txBody>
        </p:sp>
      </p:grpSp>
      <p:grpSp>
        <p:nvGrpSpPr>
          <p:cNvPr id="28676" name="Group 17"/>
          <p:cNvGrpSpPr>
            <a:grpSpLocks/>
          </p:cNvGrpSpPr>
          <p:nvPr/>
        </p:nvGrpSpPr>
        <p:grpSpPr bwMode="auto">
          <a:xfrm>
            <a:off x="1482725" y="4075113"/>
            <a:ext cx="9566275" cy="452437"/>
            <a:chOff x="1483113" y="3745183"/>
            <a:chExt cx="9565887" cy="452023"/>
          </a:xfrm>
        </p:grpSpPr>
        <p:sp>
          <p:nvSpPr>
            <p:cNvPr id="19" name="Rectangle 18"/>
            <p:cNvSpPr/>
            <p:nvPr/>
          </p:nvSpPr>
          <p:spPr>
            <a:xfrm>
              <a:off x="1483113" y="3791178"/>
              <a:ext cx="271452" cy="29500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699" name="Title 1"/>
            <p:cNvSpPr txBox="1">
              <a:spLocks/>
            </p:cNvSpPr>
            <p:nvPr/>
          </p:nvSpPr>
          <p:spPr bwMode="auto">
            <a:xfrm>
              <a:off x="1967281" y="3745183"/>
              <a:ext cx="9081719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pl-PL" i="1">
                  <a:solidFill>
                    <a:srgbClr val="2F5597"/>
                  </a:solidFill>
                </a:rPr>
                <a:t>1) </a:t>
              </a:r>
              <a:r>
                <a:rPr lang="en-GB">
                  <a:solidFill>
                    <a:srgbClr val="2F5597"/>
                  </a:solidFill>
                </a:rPr>
                <a:t>TRUE PERFORMANCE BASED AND TECHNOLOGY NEUTRAL</a:t>
              </a:r>
            </a:p>
          </p:txBody>
        </p:sp>
      </p:grpSp>
      <p:grpSp>
        <p:nvGrpSpPr>
          <p:cNvPr id="28677" name="Group 20"/>
          <p:cNvGrpSpPr>
            <a:grpSpLocks/>
          </p:cNvGrpSpPr>
          <p:nvPr/>
        </p:nvGrpSpPr>
        <p:grpSpPr bwMode="auto">
          <a:xfrm>
            <a:off x="1482725" y="2797175"/>
            <a:ext cx="10318750" cy="452438"/>
            <a:chOff x="1483113" y="4505202"/>
            <a:chExt cx="9565887" cy="452023"/>
          </a:xfrm>
        </p:grpSpPr>
        <p:sp>
          <p:nvSpPr>
            <p:cNvPr id="4" name="Rectangle 21"/>
            <p:cNvSpPr/>
            <p:nvPr/>
          </p:nvSpPr>
          <p:spPr>
            <a:xfrm>
              <a:off x="1483113" y="4543267"/>
              <a:ext cx="270788" cy="29659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697" name="Title 1"/>
            <p:cNvSpPr txBox="1">
              <a:spLocks/>
            </p:cNvSpPr>
            <p:nvPr/>
          </p:nvSpPr>
          <p:spPr bwMode="auto">
            <a:xfrm>
              <a:off x="1967295" y="4505202"/>
              <a:ext cx="9081705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pl-PL" i="1">
                  <a:solidFill>
                    <a:srgbClr val="2F5597"/>
                  </a:solidFill>
                  <a:latin typeface="Calibri Light"/>
                </a:rPr>
                <a:t>5) </a:t>
              </a:r>
              <a:r>
                <a:rPr lang="en-GB">
                  <a:solidFill>
                    <a:srgbClr val="2F5597"/>
                  </a:solidFill>
                  <a:latin typeface="Calibri Light"/>
                </a:rPr>
                <a:t>MANUAL LEVELLING CAN PERFORM ALSO PROPERLY BUT ONLY UNDER SPECIFIC CONDITION (PRECISION, DRIVER AWARENESS AND COOPERATION)</a:t>
              </a:r>
            </a:p>
          </p:txBody>
        </p:sp>
      </p:grpSp>
      <p:grpSp>
        <p:nvGrpSpPr>
          <p:cNvPr id="28678" name="Group 20"/>
          <p:cNvGrpSpPr>
            <a:grpSpLocks/>
          </p:cNvGrpSpPr>
          <p:nvPr/>
        </p:nvGrpSpPr>
        <p:grpSpPr bwMode="auto">
          <a:xfrm>
            <a:off x="1482725" y="571500"/>
            <a:ext cx="9566275" cy="452438"/>
            <a:chOff x="1483113" y="4505202"/>
            <a:chExt cx="9565887" cy="452023"/>
          </a:xfrm>
        </p:grpSpPr>
        <p:sp>
          <p:nvSpPr>
            <p:cNvPr id="8" name="Rectangle 21"/>
            <p:cNvSpPr/>
            <p:nvPr/>
          </p:nvSpPr>
          <p:spPr>
            <a:xfrm>
              <a:off x="1483113" y="4543267"/>
              <a:ext cx="271452" cy="29659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695" name="Title 1"/>
            <p:cNvSpPr txBox="1">
              <a:spLocks/>
            </p:cNvSpPr>
            <p:nvPr/>
          </p:nvSpPr>
          <p:spPr bwMode="auto">
            <a:xfrm>
              <a:off x="1967281" y="4505202"/>
              <a:ext cx="9081719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pl-PL" i="1">
                  <a:solidFill>
                    <a:srgbClr val="2F5597"/>
                  </a:solidFill>
                  <a:latin typeface="Calibri Light"/>
                </a:rPr>
                <a:t>1) </a:t>
              </a:r>
              <a:r>
                <a:rPr lang="en-GB">
                  <a:solidFill>
                    <a:srgbClr val="2F5597"/>
                  </a:solidFill>
                  <a:latin typeface="Calibri Light"/>
                </a:rPr>
                <a:t>THE MAIN ISSUE IS TO GUARANTEE PROPER CUT-OFF INCLINATION FOR ANY LOAD CONDITION</a:t>
              </a:r>
            </a:p>
          </p:txBody>
        </p:sp>
      </p:grpSp>
      <p:grpSp>
        <p:nvGrpSpPr>
          <p:cNvPr id="28679" name="Group 20"/>
          <p:cNvGrpSpPr>
            <a:grpSpLocks/>
          </p:cNvGrpSpPr>
          <p:nvPr/>
        </p:nvGrpSpPr>
        <p:grpSpPr bwMode="auto">
          <a:xfrm>
            <a:off x="1482725" y="1822450"/>
            <a:ext cx="9566275" cy="452438"/>
            <a:chOff x="1483113" y="4505202"/>
            <a:chExt cx="9565887" cy="452023"/>
          </a:xfrm>
        </p:grpSpPr>
        <p:sp>
          <p:nvSpPr>
            <p:cNvPr id="12" name="Rectangle 21"/>
            <p:cNvSpPr/>
            <p:nvPr/>
          </p:nvSpPr>
          <p:spPr>
            <a:xfrm>
              <a:off x="1483113" y="4543267"/>
              <a:ext cx="271452" cy="29659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693" name="Title 1"/>
            <p:cNvSpPr txBox="1">
              <a:spLocks/>
            </p:cNvSpPr>
            <p:nvPr/>
          </p:nvSpPr>
          <p:spPr bwMode="auto">
            <a:xfrm>
              <a:off x="1967281" y="4505202"/>
              <a:ext cx="9081719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pl-PL" i="1">
                  <a:solidFill>
                    <a:srgbClr val="2F5597"/>
                  </a:solidFill>
                  <a:latin typeface="Calibri Light"/>
                </a:rPr>
                <a:t>3) </a:t>
              </a:r>
              <a:r>
                <a:rPr lang="en-GB">
                  <a:solidFill>
                    <a:srgbClr val="2F5597"/>
                  </a:solidFill>
                  <a:latin typeface="Calibri Light"/>
                </a:rPr>
                <a:t>SOME AUTOMATIC LEVELLING MAY PERFORM REALLY VERY POOR AND SHOULD NOT BE USED</a:t>
              </a:r>
            </a:p>
          </p:txBody>
        </p:sp>
      </p:grpSp>
      <p:grpSp>
        <p:nvGrpSpPr>
          <p:cNvPr id="28680" name="Group 24"/>
          <p:cNvGrpSpPr>
            <a:grpSpLocks/>
          </p:cNvGrpSpPr>
          <p:nvPr/>
        </p:nvGrpSpPr>
        <p:grpSpPr bwMode="auto">
          <a:xfrm>
            <a:off x="1482725" y="155575"/>
            <a:ext cx="9566275" cy="452438"/>
            <a:chOff x="1483113" y="2171756"/>
            <a:chExt cx="9565887" cy="452023"/>
          </a:xfrm>
        </p:grpSpPr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483113" y="2217752"/>
              <a:ext cx="271452" cy="295004"/>
            </a:xfrm>
            <a:prstGeom prst="rect">
              <a:avLst/>
            </a:prstGeom>
            <a:solidFill>
              <a:srgbClr val="FF0000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28691" name="Title 1"/>
            <p:cNvSpPr txBox="1">
              <a:spLocks/>
            </p:cNvSpPr>
            <p:nvPr/>
          </p:nvSpPr>
          <p:spPr bwMode="auto">
            <a:xfrm>
              <a:off x="1967281" y="2171756"/>
              <a:ext cx="9081719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80000"/>
                </a:lnSpc>
              </a:pPr>
              <a:r>
                <a:rPr lang="pl-PL" sz="2900" b="1" i="1">
                  <a:solidFill>
                    <a:srgbClr val="FF0000"/>
                  </a:solidFill>
                  <a:latin typeface="Calibri" pitchFamily="34" charset="0"/>
                </a:rPr>
                <a:t>F) </a:t>
              </a:r>
              <a:r>
                <a:rPr lang="en-GB" sz="2900" b="1">
                  <a:solidFill>
                    <a:srgbClr val="FF0000"/>
                  </a:solidFill>
                  <a:latin typeface="Calibri" pitchFamily="34" charset="0"/>
                </a:rPr>
                <a:t>MANUAL OR AUTOMATIC LEVELLING SYSTEM</a:t>
              </a:r>
            </a:p>
          </p:txBody>
        </p:sp>
      </p:grpSp>
      <p:grpSp>
        <p:nvGrpSpPr>
          <p:cNvPr id="28681" name="Group 20"/>
          <p:cNvGrpSpPr>
            <a:grpSpLocks/>
          </p:cNvGrpSpPr>
          <p:nvPr/>
        </p:nvGrpSpPr>
        <p:grpSpPr bwMode="auto">
          <a:xfrm>
            <a:off x="1482725" y="1169988"/>
            <a:ext cx="9566275" cy="452437"/>
            <a:chOff x="1483113" y="4505202"/>
            <a:chExt cx="9565887" cy="452023"/>
          </a:xfrm>
        </p:grpSpPr>
        <p:sp>
          <p:nvSpPr>
            <p:cNvPr id="14" name="Rectangle 21"/>
            <p:cNvSpPr/>
            <p:nvPr/>
          </p:nvSpPr>
          <p:spPr>
            <a:xfrm>
              <a:off x="1483113" y="4543267"/>
              <a:ext cx="271452" cy="29659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689" name="Title 1"/>
            <p:cNvSpPr txBox="1">
              <a:spLocks/>
            </p:cNvSpPr>
            <p:nvPr/>
          </p:nvSpPr>
          <p:spPr bwMode="auto">
            <a:xfrm>
              <a:off x="1967281" y="4505202"/>
              <a:ext cx="9081719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pl-PL" i="1">
                  <a:solidFill>
                    <a:srgbClr val="2F5597"/>
                  </a:solidFill>
                  <a:latin typeface="Calibri Light"/>
                </a:rPr>
                <a:t>2) </a:t>
              </a:r>
              <a:r>
                <a:rPr lang="en-GB">
                  <a:solidFill>
                    <a:srgbClr val="2F5597"/>
                  </a:solidFill>
                  <a:latin typeface="Calibri Light"/>
                </a:rPr>
                <a:t>TYPICAL CONTEMPORARY AUTOMATIC LEVELLING</a:t>
              </a:r>
              <a:r>
                <a:rPr lang="pl-PL">
                  <a:solidFill>
                    <a:srgbClr val="2F5597"/>
                  </a:solidFill>
                  <a:latin typeface="Calibri Light"/>
                </a:rPr>
                <a:t> SYSTEM</a:t>
              </a:r>
              <a:r>
                <a:rPr lang="en-GB">
                  <a:solidFill>
                    <a:srgbClr val="2F5597"/>
                  </a:solidFill>
                  <a:latin typeface="Calibri Light"/>
                </a:rPr>
                <a:t> CONTROLS CUT-OFF INCLINATION BETTER THAN POSSIBLE TO MEASURE</a:t>
              </a:r>
            </a:p>
          </p:txBody>
        </p:sp>
      </p:grpSp>
      <p:grpSp>
        <p:nvGrpSpPr>
          <p:cNvPr id="28682" name="Group 20"/>
          <p:cNvGrpSpPr>
            <a:grpSpLocks/>
          </p:cNvGrpSpPr>
          <p:nvPr/>
        </p:nvGrpSpPr>
        <p:grpSpPr bwMode="auto">
          <a:xfrm>
            <a:off x="1482725" y="2382838"/>
            <a:ext cx="10318750" cy="452437"/>
            <a:chOff x="1483113" y="4505202"/>
            <a:chExt cx="9565887" cy="452023"/>
          </a:xfrm>
        </p:grpSpPr>
        <p:sp>
          <p:nvSpPr>
            <p:cNvPr id="22" name="Rectangle 21"/>
            <p:cNvSpPr/>
            <p:nvPr/>
          </p:nvSpPr>
          <p:spPr>
            <a:xfrm>
              <a:off x="1483113" y="4543267"/>
              <a:ext cx="270788" cy="29659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687" name="Title 1"/>
            <p:cNvSpPr txBox="1">
              <a:spLocks/>
            </p:cNvSpPr>
            <p:nvPr/>
          </p:nvSpPr>
          <p:spPr bwMode="auto">
            <a:xfrm>
              <a:off x="1967295" y="4505202"/>
              <a:ext cx="9081705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pl-PL" i="1">
                  <a:solidFill>
                    <a:srgbClr val="2F5597"/>
                  </a:solidFill>
                  <a:latin typeface="Calibri Light"/>
                </a:rPr>
                <a:t>4) </a:t>
              </a:r>
              <a:r>
                <a:rPr lang="en-GB">
                  <a:solidFill>
                    <a:srgbClr val="2F5597"/>
                  </a:solidFill>
                  <a:latin typeface="Calibri Light"/>
                </a:rPr>
                <a:t>AUTOMATIC LEVELLING IS NOT EXPENSIVE</a:t>
              </a:r>
              <a:r>
                <a:rPr lang="en-GB" sz="2000">
                  <a:solidFill>
                    <a:srgbClr val="2F5597"/>
                  </a:solidFill>
                  <a:latin typeface="Calibri Light"/>
                </a:rPr>
                <a:t> </a:t>
              </a:r>
            </a:p>
          </p:txBody>
        </p:sp>
      </p:grpSp>
      <p:grpSp>
        <p:nvGrpSpPr>
          <p:cNvPr id="28683" name="Group 17"/>
          <p:cNvGrpSpPr>
            <a:grpSpLocks/>
          </p:cNvGrpSpPr>
          <p:nvPr/>
        </p:nvGrpSpPr>
        <p:grpSpPr bwMode="auto">
          <a:xfrm>
            <a:off x="1482725" y="5532438"/>
            <a:ext cx="10318750" cy="452437"/>
            <a:chOff x="1483113" y="3745183"/>
            <a:chExt cx="9565887" cy="452023"/>
          </a:xfrm>
        </p:grpSpPr>
        <p:sp>
          <p:nvSpPr>
            <p:cNvPr id="10" name="Rectangle 18"/>
            <p:cNvSpPr/>
            <p:nvPr/>
          </p:nvSpPr>
          <p:spPr>
            <a:xfrm>
              <a:off x="1483113" y="3791178"/>
              <a:ext cx="270788" cy="29500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685" name="Title 1"/>
            <p:cNvSpPr txBox="1">
              <a:spLocks/>
            </p:cNvSpPr>
            <p:nvPr/>
          </p:nvSpPr>
          <p:spPr bwMode="auto">
            <a:xfrm>
              <a:off x="1967295" y="3745183"/>
              <a:ext cx="9081705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pl-PL" i="1">
                  <a:solidFill>
                    <a:srgbClr val="2F5597"/>
                  </a:solidFill>
                </a:rPr>
                <a:t>4</a:t>
              </a:r>
              <a:r>
                <a:rPr lang="en-GB" i="1">
                  <a:solidFill>
                    <a:srgbClr val="2F5597"/>
                  </a:solidFill>
                </a:rPr>
                <a:t>)</a:t>
              </a:r>
              <a:r>
                <a:rPr lang="en-GB">
                  <a:solidFill>
                    <a:srgbClr val="2F5597"/>
                  </a:solidFill>
                </a:rPr>
                <a:t> COVER ALL MOUNTING HEIGHTS AND VEHICLES (M, N)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Box 3"/>
          <p:cNvSpPr txBox="1">
            <a:spLocks noChangeArrowheads="1"/>
          </p:cNvSpPr>
          <p:nvPr/>
        </p:nvSpPr>
        <p:spPr bwMode="auto">
          <a:xfrm>
            <a:off x="9107488" y="74977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22" name="TextBox 4"/>
          <p:cNvSpPr txBox="1">
            <a:spLocks noChangeArrowheads="1"/>
          </p:cNvSpPr>
          <p:nvPr/>
        </p:nvSpPr>
        <p:spPr bwMode="auto">
          <a:xfrm>
            <a:off x="6303963" y="74739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30723" name="Title 1"/>
          <p:cNvSpPr txBox="1">
            <a:spLocks/>
          </p:cNvSpPr>
          <p:nvPr/>
        </p:nvSpPr>
        <p:spPr bwMode="auto">
          <a:xfrm>
            <a:off x="-25400" y="2492375"/>
            <a:ext cx="18542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GB" sz="2900" b="1">
                <a:solidFill>
                  <a:srgbClr val="FF0000"/>
                </a:solidFill>
                <a:latin typeface="Calibri" pitchFamily="34" charset="0"/>
              </a:rPr>
              <a:t>POLISH PROPOSAL</a:t>
            </a:r>
          </a:p>
        </p:txBody>
      </p:sp>
      <p:grpSp>
        <p:nvGrpSpPr>
          <p:cNvPr id="30724" name="Group 36"/>
          <p:cNvGrpSpPr>
            <a:grpSpLocks/>
          </p:cNvGrpSpPr>
          <p:nvPr/>
        </p:nvGrpSpPr>
        <p:grpSpPr bwMode="auto">
          <a:xfrm>
            <a:off x="3073400" y="482600"/>
            <a:ext cx="7608888" cy="5516563"/>
            <a:chOff x="1714" y="304"/>
            <a:chExt cx="4793" cy="3475"/>
          </a:xfrm>
        </p:grpSpPr>
        <p:grpSp>
          <p:nvGrpSpPr>
            <p:cNvPr id="30725" name="Group 86"/>
            <p:cNvGrpSpPr>
              <a:grpSpLocks/>
            </p:cNvGrpSpPr>
            <p:nvPr/>
          </p:nvGrpSpPr>
          <p:grpSpPr bwMode="auto">
            <a:xfrm>
              <a:off x="1714" y="580"/>
              <a:ext cx="4793" cy="3199"/>
              <a:chOff x="2173" y="349"/>
              <a:chExt cx="4793" cy="3510"/>
            </a:xfrm>
          </p:grpSpPr>
          <p:grpSp>
            <p:nvGrpSpPr>
              <p:cNvPr id="30727" name="Group 80"/>
              <p:cNvGrpSpPr>
                <a:grpSpLocks/>
              </p:cNvGrpSpPr>
              <p:nvPr/>
            </p:nvGrpSpPr>
            <p:grpSpPr bwMode="auto">
              <a:xfrm>
                <a:off x="2173" y="349"/>
                <a:ext cx="4793" cy="3510"/>
                <a:chOff x="1574" y="349"/>
                <a:chExt cx="4793" cy="3510"/>
              </a:xfrm>
            </p:grpSpPr>
            <p:pic>
              <p:nvPicPr>
                <p:cNvPr id="30729" name="Picture 65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1574" y="349"/>
                  <a:ext cx="4793" cy="35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0730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2448" y="2628"/>
                  <a:ext cx="944" cy="988"/>
                </a:xfrm>
                <a:prstGeom prst="line">
                  <a:avLst/>
                </a:prstGeom>
                <a:noFill/>
                <a:ln w="31750">
                  <a:solidFill>
                    <a:srgbClr val="008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30731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2920" y="1640"/>
                  <a:ext cx="0" cy="988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30732" name="Line 68"/>
                <p:cNvSpPr>
                  <a:spLocks noChangeShapeType="1"/>
                </p:cNvSpPr>
                <p:nvPr/>
              </p:nvSpPr>
              <p:spPr bwMode="auto">
                <a:xfrm flipH="1" flipV="1">
                  <a:off x="2920" y="1640"/>
                  <a:ext cx="472" cy="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30733" name="Line 69"/>
                <p:cNvSpPr>
                  <a:spLocks noChangeShapeType="1"/>
                </p:cNvSpPr>
                <p:nvPr/>
              </p:nvSpPr>
              <p:spPr bwMode="auto">
                <a:xfrm flipH="1" flipV="1">
                  <a:off x="3392" y="1244"/>
                  <a:ext cx="472" cy="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30734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3396" y="1244"/>
                  <a:ext cx="0" cy="396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30735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3864" y="660"/>
                  <a:ext cx="0" cy="584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30736" name="Line 72"/>
                <p:cNvSpPr>
                  <a:spLocks noChangeShapeType="1"/>
                </p:cNvSpPr>
                <p:nvPr/>
              </p:nvSpPr>
              <p:spPr bwMode="auto">
                <a:xfrm flipV="1">
                  <a:off x="4808" y="1640"/>
                  <a:ext cx="0" cy="988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30737" name="Line 73"/>
                <p:cNvSpPr>
                  <a:spLocks noChangeShapeType="1"/>
                </p:cNvSpPr>
                <p:nvPr/>
              </p:nvSpPr>
              <p:spPr bwMode="auto">
                <a:xfrm flipV="1">
                  <a:off x="5280" y="1244"/>
                  <a:ext cx="0" cy="396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30738" name="Line 74"/>
                <p:cNvSpPr>
                  <a:spLocks noChangeShapeType="1"/>
                </p:cNvSpPr>
                <p:nvPr/>
              </p:nvSpPr>
              <p:spPr bwMode="auto">
                <a:xfrm flipH="1">
                  <a:off x="5280" y="1244"/>
                  <a:ext cx="462" cy="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30739" name="Line 75"/>
                <p:cNvSpPr>
                  <a:spLocks noChangeShapeType="1"/>
                </p:cNvSpPr>
                <p:nvPr/>
              </p:nvSpPr>
              <p:spPr bwMode="auto">
                <a:xfrm flipH="1" flipV="1">
                  <a:off x="4808" y="1644"/>
                  <a:ext cx="472" cy="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30740" name="Line 76"/>
                <p:cNvSpPr>
                  <a:spLocks noChangeShapeType="1"/>
                </p:cNvSpPr>
                <p:nvPr/>
              </p:nvSpPr>
              <p:spPr bwMode="auto">
                <a:xfrm flipH="1" flipV="1">
                  <a:off x="2924" y="2632"/>
                  <a:ext cx="1884" cy="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30741" name="Line 77"/>
                <p:cNvSpPr>
                  <a:spLocks noChangeShapeType="1"/>
                </p:cNvSpPr>
                <p:nvPr/>
              </p:nvSpPr>
              <p:spPr bwMode="auto">
                <a:xfrm flipH="1" flipV="1">
                  <a:off x="3853" y="660"/>
                  <a:ext cx="1884" cy="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sp>
            <p:nvSpPr>
              <p:cNvPr id="30728" name="Line 79"/>
              <p:cNvSpPr>
                <a:spLocks noChangeShapeType="1"/>
              </p:cNvSpPr>
              <p:nvPr/>
            </p:nvSpPr>
            <p:spPr bwMode="auto">
              <a:xfrm flipV="1">
                <a:off x="6336" y="660"/>
                <a:ext cx="0" cy="58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30726" name="Title 1"/>
            <p:cNvSpPr txBox="1">
              <a:spLocks/>
            </p:cNvSpPr>
            <p:nvPr/>
          </p:nvSpPr>
          <p:spPr bwMode="auto">
            <a:xfrm>
              <a:off x="4436" y="304"/>
              <a:ext cx="1968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</a:pPr>
              <a:r>
                <a:rPr lang="pl-PL" b="1">
                  <a:solidFill>
                    <a:srgbClr val="008000"/>
                  </a:solidFill>
                  <a:latin typeface="Calibri" pitchFamily="34" charset="0"/>
                </a:rPr>
                <a:t>MINIMUM ROAD </a:t>
              </a:r>
            </a:p>
            <a:p>
              <a:pPr algn="ctr">
                <a:lnSpc>
                  <a:spcPct val="80000"/>
                </a:lnSpc>
              </a:pPr>
              <a:r>
                <a:rPr lang="pl-PL" b="1">
                  <a:solidFill>
                    <a:srgbClr val="008000"/>
                  </a:solidFill>
                  <a:latin typeface="Calibri" pitchFamily="34" charset="0"/>
                </a:rPr>
                <a:t>ILLUMINATION DISTANCE </a:t>
              </a:r>
            </a:p>
            <a:p>
              <a:pPr algn="ctr">
                <a:lnSpc>
                  <a:spcPct val="80000"/>
                </a:lnSpc>
              </a:pPr>
              <a:r>
                <a:rPr lang="pl-PL" b="1">
                  <a:solidFill>
                    <a:srgbClr val="008000"/>
                  </a:solidFill>
                  <a:latin typeface="Calibri" pitchFamily="34" charset="0"/>
                </a:rPr>
                <a:t>50m</a:t>
              </a:r>
              <a:endParaRPr lang="en-GB" b="1">
                <a:solidFill>
                  <a:srgbClr val="008000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 txBox="1">
            <a:spLocks/>
          </p:cNvSpPr>
          <p:nvPr/>
        </p:nvSpPr>
        <p:spPr bwMode="auto">
          <a:xfrm>
            <a:off x="5591175" y="2032000"/>
            <a:ext cx="5522913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3200" b="1">
                <a:solidFill>
                  <a:srgbClr val="2F5597"/>
                </a:solidFill>
                <a:latin typeface="Calibri" pitchFamily="34" charset="0"/>
              </a:rPr>
              <a:t>Thank you for attention</a:t>
            </a:r>
          </a:p>
        </p:txBody>
      </p:sp>
      <p:sp>
        <p:nvSpPr>
          <p:cNvPr id="32770" name="TextBox 6"/>
          <p:cNvSpPr txBox="1">
            <a:spLocks noChangeArrowheads="1"/>
          </p:cNvSpPr>
          <p:nvPr/>
        </p:nvSpPr>
        <p:spPr bwMode="auto">
          <a:xfrm>
            <a:off x="8170863" y="-78422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32771" name="TextBox 7"/>
          <p:cNvSpPr txBox="1">
            <a:spLocks noChangeArrowheads="1"/>
          </p:cNvSpPr>
          <p:nvPr/>
        </p:nvSpPr>
        <p:spPr bwMode="auto">
          <a:xfrm>
            <a:off x="-479425" y="987425"/>
            <a:ext cx="185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1901</TotalTime>
  <Words>661</Words>
  <Application>Microsoft Office PowerPoint</Application>
  <PresentationFormat>Custom</PresentationFormat>
  <Paragraphs>58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Custom Design</vt:lpstr>
      <vt:lpstr>3_Custom Design</vt:lpstr>
      <vt:lpstr>1_Custom Design</vt:lpstr>
      <vt:lpstr>2_Custom Design</vt:lpstr>
      <vt:lpstr>4_Custom Design</vt:lpstr>
      <vt:lpstr>7_Custom Design</vt:lpstr>
      <vt:lpstr>5_Custom Design</vt:lpstr>
      <vt:lpstr>6_Custom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GŁÓWNY</dc:title>
  <dc:creator>Tymon Wodnicki</dc:creator>
  <cp:lastModifiedBy>Konstantin Glukhenkiy</cp:lastModifiedBy>
  <cp:revision>79</cp:revision>
  <cp:lastPrinted>2018-02-10T22:05:03Z</cp:lastPrinted>
  <dcterms:created xsi:type="dcterms:W3CDTF">2018-02-07T15:36:04Z</dcterms:created>
  <dcterms:modified xsi:type="dcterms:W3CDTF">2018-04-20T13:14:51Z</dcterms:modified>
</cp:coreProperties>
</file>