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87" r:id="rId2"/>
    <p:sldId id="285" r:id="rId3"/>
  </p:sldIdLst>
  <p:sldSz cx="9906000" cy="6858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59" autoAdjust="0"/>
    <p:restoredTop sz="94581" autoAdjust="0"/>
  </p:normalViewPr>
  <p:slideViewPr>
    <p:cSldViewPr>
      <p:cViewPr>
        <p:scale>
          <a:sx n="93" d="100"/>
          <a:sy n="93" d="100"/>
        </p:scale>
        <p:origin x="-1560" y="25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56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E143CF-C05C-4899-A90B-0EF0DB90A256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15768F-C471-4493-AADC-36862818B8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6507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1FE176-7828-4E25-A303-EFB7A6EB15F0}" type="datetimeFigureOut">
              <a:rPr lang="en-GB" smtClean="0"/>
              <a:pPr/>
              <a:t>19/04/2018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8FC0D7-00BE-487F-A0DC-9FF156A82E8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6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GB" sz="4000" b="1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3" name="Text Placeholder 22"/>
          <p:cNvSpPr>
            <a:spLocks noGrp="1"/>
          </p:cNvSpPr>
          <p:nvPr>
            <p:ph idx="1" hasCustomPrompt="1"/>
          </p:nvPr>
        </p:nvSpPr>
        <p:spPr>
          <a:xfrm>
            <a:off x="0" y="3573017"/>
            <a:ext cx="9906000" cy="2664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400"/>
            </a:lvl1pPr>
          </a:lstStyle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0588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94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1317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8854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34884689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2035651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504" y="1772816"/>
            <a:ext cx="3259006" cy="1162050"/>
          </a:xfrm>
        </p:spPr>
        <p:txBody>
          <a:bodyPr anchor="b"/>
          <a:lstStyle>
            <a:lvl1pPr algn="l">
              <a:defRPr sz="2000" b="1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132856"/>
            <a:ext cx="5537729" cy="3993308"/>
          </a:xfrm>
        </p:spPr>
        <p:txBody>
          <a:bodyPr/>
          <a:lstStyle>
            <a:lvl1pPr>
              <a:defRPr sz="32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8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sz="2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3212976"/>
            <a:ext cx="3259006" cy="2913188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  <a:endParaRPr lang="en-GB" sz="4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299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z="4000" b="1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idx="1"/>
          </p:nvPr>
        </p:nvSpPr>
        <p:spPr>
          <a:xfrm>
            <a:off x="0" y="3573016"/>
            <a:ext cx="9906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687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7" r:id="rId7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2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nece.org/fileadmin/DAM/trans/doc/2013/wp29/ECE-TRANS-WP29-1106e.pdf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4608" y="418577"/>
            <a:ext cx="8280920" cy="1210146"/>
          </a:xfrm>
        </p:spPr>
        <p:txBody>
          <a:bodyPr>
            <a:noAutofit/>
          </a:bodyPr>
          <a:lstStyle/>
          <a:p>
            <a:pPr algn="l"/>
            <a:r>
              <a:rPr lang="en-GB" sz="2400" dirty="0" smtClean="0">
                <a:solidFill>
                  <a:schemeClr val="bg1"/>
                </a:solidFill>
              </a:rPr>
              <a:t>Working Party on Lighting and Light-Signalling</a:t>
            </a:r>
            <a:r>
              <a:rPr lang="en-GB" sz="2400" dirty="0">
                <a:solidFill>
                  <a:schemeClr val="bg1"/>
                </a:solidFill>
              </a:rPr>
              <a:t/>
            </a:r>
            <a:br>
              <a:rPr lang="en-GB" sz="2400" dirty="0">
                <a:solidFill>
                  <a:schemeClr val="bg1"/>
                </a:solidFill>
              </a:rPr>
            </a:br>
            <a:r>
              <a:rPr lang="en-GB" sz="1800" dirty="0" smtClean="0">
                <a:solidFill>
                  <a:schemeClr val="bg1"/>
                </a:solidFill>
              </a:rPr>
              <a:t>General information and WP.29 highlights</a:t>
            </a:r>
            <a:endParaRPr lang="en-GB" sz="1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56792"/>
            <a:ext cx="9906000" cy="5184576"/>
          </a:xfrm>
        </p:spPr>
        <p:txBody>
          <a:bodyPr>
            <a:noAutofit/>
          </a:bodyPr>
          <a:lstStyle/>
          <a:p>
            <a:pPr marL="266700" indent="-180975">
              <a:buFont typeface="Arial" pitchFamily="34" charset="0"/>
              <a:buChar char="•"/>
            </a:pPr>
            <a:r>
              <a:rPr lang="en-GB" sz="1800" dirty="0">
                <a:solidFill>
                  <a:srgbClr val="002060"/>
                </a:solidFill>
              </a:rPr>
              <a:t>Participants/Address list</a:t>
            </a:r>
          </a:p>
          <a:p>
            <a:pPr marL="266700"/>
            <a:r>
              <a:rPr lang="en-GB" sz="1800" dirty="0"/>
              <a:t>A provisional address list has been prepared: please check your </a:t>
            </a:r>
            <a:r>
              <a:rPr lang="en-GB" sz="1800" dirty="0" smtClean="0"/>
              <a:t>contact data (especially </a:t>
            </a:r>
            <a:r>
              <a:rPr lang="en-GB" sz="1800" dirty="0"/>
              <a:t>the email-address) and correct them, if </a:t>
            </a:r>
            <a:r>
              <a:rPr lang="en-GB" sz="1800" dirty="0" smtClean="0"/>
              <a:t>necessary, then sign to confirm your presence.</a:t>
            </a:r>
            <a:endParaRPr lang="en-GB" sz="1800" dirty="0"/>
          </a:p>
          <a:p>
            <a:pPr marL="266700"/>
            <a:r>
              <a:rPr lang="en-GB" sz="1800" dirty="0"/>
              <a:t>If your name not </a:t>
            </a:r>
            <a:r>
              <a:rPr lang="en-GB" sz="1800" dirty="0" smtClean="0"/>
              <a:t>listed, </a:t>
            </a:r>
            <a:r>
              <a:rPr lang="en-GB" sz="1800" dirty="0"/>
              <a:t>fill out one of the registration forms annexed to the file.</a:t>
            </a:r>
          </a:p>
          <a:p>
            <a:pPr marL="266700"/>
            <a:r>
              <a:rPr lang="en-GB" sz="1800" dirty="0" smtClean="0"/>
              <a:t>At </a:t>
            </a:r>
            <a:r>
              <a:rPr lang="en-GB" sz="1800" dirty="0"/>
              <a:t>the end of the </a:t>
            </a:r>
            <a:r>
              <a:rPr lang="en-GB" sz="1800" dirty="0" smtClean="0"/>
              <a:t>session, </a:t>
            </a:r>
            <a:r>
              <a:rPr lang="en-GB" sz="1800" dirty="0"/>
              <a:t>we will circulate the updated address list by email to all </a:t>
            </a:r>
            <a:r>
              <a:rPr lang="en-GB" sz="1800" dirty="0" smtClean="0"/>
              <a:t>participants.</a:t>
            </a:r>
          </a:p>
          <a:p>
            <a:pPr marL="266700"/>
            <a:endParaRPr lang="en-GB" sz="1800" dirty="0" smtClean="0">
              <a:solidFill>
                <a:srgbClr val="002060"/>
              </a:solidFill>
            </a:endParaRPr>
          </a:p>
          <a:p>
            <a:pPr marL="266700" indent="-180975">
              <a:spcBef>
                <a:spcPts val="600"/>
              </a:spcBef>
              <a:buFont typeface="Arial" pitchFamily="34" charset="0"/>
              <a:buChar char="•"/>
            </a:pPr>
            <a:r>
              <a:rPr lang="en-GB" sz="1800" dirty="0" smtClean="0">
                <a:solidFill>
                  <a:srgbClr val="002060"/>
                </a:solidFill>
              </a:rPr>
              <a:t>Tax </a:t>
            </a:r>
            <a:r>
              <a:rPr lang="en-GB" sz="1800" dirty="0">
                <a:solidFill>
                  <a:srgbClr val="002060"/>
                </a:solidFill>
              </a:rPr>
              <a:t>free petrol coupons</a:t>
            </a:r>
          </a:p>
          <a:p>
            <a:pPr marL="266700"/>
            <a:r>
              <a:rPr lang="en-GB" sz="1800" dirty="0"/>
              <a:t>For delegates of Contracting Parties: </a:t>
            </a:r>
            <a:r>
              <a:rPr lang="en-GB" sz="1800" dirty="0" smtClean="0"/>
              <a:t>as usual, tax </a:t>
            </a:r>
            <a:r>
              <a:rPr lang="en-GB" sz="1800" dirty="0"/>
              <a:t>free petrol coupons are </a:t>
            </a:r>
            <a:r>
              <a:rPr lang="en-GB" sz="1800" dirty="0" smtClean="0"/>
              <a:t>available</a:t>
            </a:r>
          </a:p>
          <a:p>
            <a:pPr marL="266700"/>
            <a:r>
              <a:rPr lang="en-GB" sz="1800" dirty="0" smtClean="0"/>
              <a:t>Please </a:t>
            </a:r>
            <a:r>
              <a:rPr lang="en-GB" sz="1800" dirty="0"/>
              <a:t>fill in the details requested and return them to the </a:t>
            </a:r>
            <a:r>
              <a:rPr lang="en-GB" sz="1800" dirty="0" smtClean="0"/>
              <a:t>secretariat</a:t>
            </a:r>
          </a:p>
          <a:p>
            <a:pPr marL="266700"/>
            <a:r>
              <a:rPr lang="en-GB" sz="1800" dirty="0" smtClean="0"/>
              <a:t>Copies </a:t>
            </a:r>
            <a:r>
              <a:rPr lang="en-GB" sz="1800" dirty="0"/>
              <a:t>of </a:t>
            </a:r>
            <a:r>
              <a:rPr lang="en-GB" sz="1800" dirty="0" smtClean="0"/>
              <a:t>passport </a:t>
            </a:r>
            <a:r>
              <a:rPr lang="en-GB" sz="1800" dirty="0"/>
              <a:t>and </a:t>
            </a:r>
            <a:r>
              <a:rPr lang="en-GB" sz="1800" dirty="0" smtClean="0"/>
              <a:t>car registration papers </a:t>
            </a:r>
            <a:r>
              <a:rPr lang="en-GB" sz="1800" dirty="0"/>
              <a:t>are needed for this </a:t>
            </a:r>
            <a:r>
              <a:rPr lang="en-GB" sz="1800" dirty="0" smtClean="0"/>
              <a:t>purpose</a:t>
            </a:r>
          </a:p>
          <a:p>
            <a:pPr marL="266700"/>
            <a:endParaRPr lang="en-GB" sz="1800" dirty="0" smtClean="0">
              <a:solidFill>
                <a:srgbClr val="002060"/>
              </a:solidFill>
            </a:endParaRPr>
          </a:p>
          <a:p>
            <a:pPr marL="266700" indent="-180975">
              <a:spcBef>
                <a:spcPts val="600"/>
              </a:spcBef>
              <a:buFont typeface="Arial" pitchFamily="34" charset="0"/>
              <a:buChar char="•"/>
            </a:pPr>
            <a:r>
              <a:rPr lang="en-GB" sz="1800" dirty="0" smtClean="0">
                <a:solidFill>
                  <a:srgbClr val="002060"/>
                </a:solidFill>
              </a:rPr>
              <a:t>Next session</a:t>
            </a:r>
          </a:p>
          <a:p>
            <a:pPr marL="447675" indent="-180975">
              <a:buFont typeface="Arial" pitchFamily="34" charset="0"/>
              <a:buChar char="•"/>
            </a:pPr>
            <a:r>
              <a:rPr lang="en-GB" sz="1800" dirty="0"/>
              <a:t>The </a:t>
            </a:r>
            <a:r>
              <a:rPr lang="en-GB" sz="1800" b="1" dirty="0"/>
              <a:t>next </a:t>
            </a:r>
            <a:r>
              <a:rPr lang="en-GB" sz="1800" b="1" dirty="0" smtClean="0"/>
              <a:t>session</a:t>
            </a:r>
            <a:r>
              <a:rPr lang="en-GB" sz="1800" dirty="0" smtClean="0"/>
              <a:t> will </a:t>
            </a:r>
            <a:r>
              <a:rPr lang="en-GB" sz="1800" dirty="0"/>
              <a:t>be held </a:t>
            </a:r>
            <a:r>
              <a:rPr lang="en-GB" sz="1800" dirty="0" smtClean="0"/>
              <a:t>on </a:t>
            </a:r>
            <a:r>
              <a:rPr lang="en-GB" sz="1800" b="1" dirty="0" smtClean="0"/>
              <a:t>23-26 October 2018</a:t>
            </a:r>
            <a:endParaRPr lang="en-GB" sz="1800" dirty="0"/>
          </a:p>
          <a:p>
            <a:pPr marL="447675" indent="-180975">
              <a:buFont typeface="Arial" pitchFamily="34" charset="0"/>
              <a:buChar char="•"/>
            </a:pPr>
            <a:r>
              <a:rPr lang="en-GB" sz="1800" dirty="0"/>
              <a:t>The </a:t>
            </a:r>
            <a:r>
              <a:rPr lang="en-GB" sz="1800" b="1" dirty="0"/>
              <a:t>deadline for the submission of official working documents</a:t>
            </a:r>
            <a:r>
              <a:rPr lang="en-GB" sz="1800" dirty="0"/>
              <a:t> is </a:t>
            </a:r>
            <a:r>
              <a:rPr lang="en-GB" sz="1800" b="1" dirty="0" smtClean="0"/>
              <a:t>27 July 2018</a:t>
            </a:r>
          </a:p>
          <a:p>
            <a:pPr marL="447675" indent="-180975">
              <a:buFont typeface="Arial" pitchFamily="34" charset="0"/>
              <a:buChar char="•"/>
            </a:pPr>
            <a:r>
              <a:rPr lang="en-US" sz="1800" dirty="0"/>
              <a:t>For new graphics with notes, all text should be editable. </a:t>
            </a:r>
            <a:r>
              <a:rPr lang="en-US" sz="1800" b="1" dirty="0"/>
              <a:t>No text as an embedded image! </a:t>
            </a:r>
            <a:endParaRPr lang="en-GB" sz="1800" b="1" dirty="0" smtClean="0"/>
          </a:p>
        </p:txBody>
      </p:sp>
      <p:sp>
        <p:nvSpPr>
          <p:cNvPr id="4" name="Textfeld 12"/>
          <p:cNvSpPr txBox="1">
            <a:spLocks noChangeArrowheads="1"/>
          </p:cNvSpPr>
          <p:nvPr/>
        </p:nvSpPr>
        <p:spPr bwMode="auto">
          <a:xfrm>
            <a:off x="7329264" y="62508"/>
            <a:ext cx="257673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Informal document </a:t>
            </a:r>
            <a:r>
              <a:rPr lang="en-US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GRE-79-15</a:t>
            </a:r>
            <a:endParaRPr lang="de-DE" sz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(79th GRE, 24-27 April 2018,</a:t>
            </a:r>
          </a:p>
          <a:p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agenda item 1)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feld 39"/>
          <p:cNvSpPr txBox="1">
            <a:spLocks noChangeArrowheads="1"/>
          </p:cNvSpPr>
          <p:nvPr/>
        </p:nvSpPr>
        <p:spPr bwMode="auto">
          <a:xfrm>
            <a:off x="1424608" y="126603"/>
            <a:ext cx="2819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Note </a:t>
            </a: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by the 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secretariat 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51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4608" y="350841"/>
            <a:ext cx="7986092" cy="1210146"/>
          </a:xfrm>
        </p:spPr>
        <p:txBody>
          <a:bodyPr>
            <a:normAutofit/>
          </a:bodyPr>
          <a:lstStyle/>
          <a:p>
            <a:pPr algn="l"/>
            <a:r>
              <a:rPr lang="en-GB" sz="3300" dirty="0" smtClean="0">
                <a:solidFill>
                  <a:schemeClr val="bg1"/>
                </a:solidFill>
              </a:rPr>
              <a:t>Highlights of the last session of WP.29</a:t>
            </a:r>
            <a:r>
              <a:rPr lang="en-GB" dirty="0" smtClean="0">
                <a:solidFill>
                  <a:schemeClr val="bg1"/>
                </a:solidFill>
              </a:rPr>
              <a:t/>
            </a:r>
            <a:br>
              <a:rPr lang="en-GB" dirty="0" smtClean="0">
                <a:solidFill>
                  <a:schemeClr val="bg1"/>
                </a:solidFill>
              </a:rPr>
            </a:br>
            <a:endParaRPr lang="en-GB" sz="2200" b="1" dirty="0">
              <a:solidFill>
                <a:schemeClr val="tx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8464" y="1556792"/>
            <a:ext cx="9649072" cy="5256584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</a:pPr>
            <a:r>
              <a:rPr lang="en-GB" sz="2000" dirty="0" smtClean="0">
                <a:solidFill>
                  <a:schemeClr val="accent2"/>
                </a:solidFill>
              </a:rPr>
              <a:t>November 2017 </a:t>
            </a:r>
            <a:r>
              <a:rPr lang="en-GB" sz="2000" dirty="0">
                <a:solidFill>
                  <a:schemeClr val="accent2"/>
                </a:solidFill>
              </a:rPr>
              <a:t>(</a:t>
            </a:r>
            <a:r>
              <a:rPr lang="en-GB" sz="2000" dirty="0" smtClean="0">
                <a:solidFill>
                  <a:schemeClr val="accent2"/>
                </a:solidFill>
              </a:rPr>
              <a:t>173rd</a:t>
            </a:r>
            <a:r>
              <a:rPr lang="en-GB" sz="2000" dirty="0">
                <a:solidFill>
                  <a:schemeClr val="accent2"/>
                </a:solidFill>
              </a:rPr>
              <a:t>) </a:t>
            </a:r>
            <a:endParaRPr lang="en-GB" sz="2000" b="1" dirty="0">
              <a:solidFill>
                <a:schemeClr val="accent2"/>
              </a:solidFill>
            </a:endParaRP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Draft </a:t>
            </a:r>
            <a:r>
              <a:rPr lang="en-US" sz="2000" dirty="0"/>
              <a:t>General Guidelines for UN regulatory procedures and transitional provisions in UN Regulations adopted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WP.29 agreed that the procedures of Revision 3 of the 1958 Agreement should apply to all Regulations established before its entry into force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Rules of Procedure modified to ease participation of NGOs and experts as observers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New UN Regulations No. 0 (IWVTA), on Accident Emergency Call system and ISOFIX anchorage systems established 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Mr. </a:t>
            </a:r>
            <a:r>
              <a:rPr lang="en-US" sz="2000" dirty="0" err="1"/>
              <a:t>Erario</a:t>
            </a:r>
            <a:r>
              <a:rPr lang="en-US" sz="2000" dirty="0"/>
              <a:t> (Italy) and Mr. </a:t>
            </a:r>
            <a:r>
              <a:rPr lang="en-US" sz="2000" dirty="0" err="1"/>
              <a:t>Kisulenko</a:t>
            </a:r>
            <a:r>
              <a:rPr lang="en-US" sz="2000" dirty="0"/>
              <a:t> (Russian Federation) </a:t>
            </a:r>
            <a:r>
              <a:rPr lang="en-US" sz="2000" dirty="0" smtClean="0"/>
              <a:t>re-elected </a:t>
            </a:r>
            <a:r>
              <a:rPr lang="en-US" sz="2000" dirty="0"/>
              <a:t>as Chair and Vice-Chair, respectively  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000" dirty="0"/>
              <a:t>For more details see: </a:t>
            </a:r>
            <a:r>
              <a:rPr lang="en-US" sz="2000" dirty="0">
                <a:solidFill>
                  <a:srgbClr val="006600"/>
                </a:solidFill>
                <a:hlinkClick r:id="rId2" tooltip="APPLICATION, ECE-TRANS-WP29-1106e, ECE-TRANS-WP29-1106e.pdf, 657 KB"/>
              </a:rPr>
              <a:t>ECE/TRANS/WP.29/1135</a:t>
            </a:r>
            <a:endParaRPr lang="en-US" sz="2000" dirty="0">
              <a:solidFill>
                <a:srgbClr val="006600"/>
              </a:solidFill>
            </a:endParaRP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>
              <a:spcBef>
                <a:spcPts val="0"/>
              </a:spcBef>
            </a:pPr>
            <a:r>
              <a:rPr lang="en-GB" sz="2000" dirty="0" smtClean="0">
                <a:solidFill>
                  <a:schemeClr val="accent2"/>
                </a:solidFill>
              </a:rPr>
              <a:t>March 2018 </a:t>
            </a:r>
            <a:r>
              <a:rPr lang="en-GB" sz="2000" dirty="0">
                <a:solidFill>
                  <a:schemeClr val="accent2"/>
                </a:solidFill>
              </a:rPr>
              <a:t>(</a:t>
            </a:r>
            <a:r>
              <a:rPr lang="en-GB" sz="2000" dirty="0" smtClean="0">
                <a:solidFill>
                  <a:schemeClr val="accent2"/>
                </a:solidFill>
              </a:rPr>
              <a:t>174th) </a:t>
            </a:r>
            <a:endParaRPr lang="en-GB" sz="2000" b="1" dirty="0">
              <a:solidFill>
                <a:schemeClr val="accent2"/>
              </a:solidFill>
            </a:endParaRP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First time participation of Columbia and statement by their Minister of Transport and Infrastructure 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Discussion on a possible establishment of a new GR on automated vehicles or redistribution of tasks among the existing GRs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Request by IMMA and OICA to amend the General Guidelines to avoid applying new supplements to the extension of existing type approvals  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Discussion on DETA financing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GRE amendments adopted 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000" dirty="0" smtClean="0"/>
              <a:t>For </a:t>
            </a:r>
            <a:r>
              <a:rPr lang="en-GB" sz="2000" dirty="0"/>
              <a:t>more details see: </a:t>
            </a:r>
            <a:r>
              <a:rPr lang="en-US" sz="2000" dirty="0" smtClean="0">
                <a:solidFill>
                  <a:srgbClr val="006600"/>
                </a:solidFill>
                <a:hlinkClick r:id="rId2" tooltip="APPLICATION, ECE-TRANS-WP29-1106e, ECE-TRANS-WP29-1106e.pdf, 657 KB"/>
              </a:rPr>
              <a:t>ECE/TRANS/WP.29/1137</a:t>
            </a:r>
            <a:endParaRPr lang="en-GB" sz="2000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33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4C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16730</TotalTime>
  <Words>366</Words>
  <Application>Microsoft Office PowerPoint</Application>
  <PresentationFormat>A4 Paper (210x297 mm)</PresentationFormat>
  <Paragraphs>35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Working Party on Lighting and Light-Signalling General information and WP.29 highlights</vt:lpstr>
      <vt:lpstr>Highlights of the last session of WP.29 </vt:lpstr>
    </vt:vector>
  </TitlesOfParts>
  <Company>ECE-ISU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Yves Clopt</dc:creator>
  <cp:lastModifiedBy>Konstantin Glukhenkiy</cp:lastModifiedBy>
  <cp:revision>177</cp:revision>
  <cp:lastPrinted>2014-10-16T12:37:31Z</cp:lastPrinted>
  <dcterms:created xsi:type="dcterms:W3CDTF">2014-03-30T12:17:15Z</dcterms:created>
  <dcterms:modified xsi:type="dcterms:W3CDTF">2018-04-19T15:33:57Z</dcterms:modified>
</cp:coreProperties>
</file>