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57" r:id="rId3"/>
    <p:sldId id="264" r:id="rId4"/>
    <p:sldId id="271" r:id="rId5"/>
    <p:sldId id="272" r:id="rId6"/>
    <p:sldId id="273" r:id="rId7"/>
    <p:sldId id="277" r:id="rId8"/>
    <p:sldId id="278" r:id="rId9"/>
    <p:sldId id="25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14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F7699-B4E7-443D-A65D-2AF44088A05D}" type="datetimeFigureOut">
              <a:rPr lang="de-DE" smtClean="0"/>
              <a:pPr/>
              <a:t>23.01.2019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24D98-EC5C-4250-A801-484C10BF4B3A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342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69th GRBP, 22-25 January 2019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69th GRBP, 22-25 January 2019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22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69th GRBP, 22-25 January 2019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154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69th GRBP, 22-25 January 2019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97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69th GRBP, 22-25 January 2019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53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69th GRBP, 22-25 January 2019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69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69th GRBP, 22-25 January 2019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55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69th GRBP, 22-25 January 2019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86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69th GRBP, 22-25 January 2019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304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69th GRBP, 22-25 January 2019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11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69th GRBP, 22-25 January 2019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49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69th GRBP, 22-25 January 2019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4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de-DE" sz="1800" u="sng" dirty="0"/>
              <a:t>Informal </a:t>
            </a:r>
            <a:r>
              <a:rPr lang="de-DE" sz="1800" u="sng" dirty="0" err="1"/>
              <a:t>document</a:t>
            </a:r>
            <a:r>
              <a:rPr lang="de-DE" sz="1800"/>
              <a:t> </a:t>
            </a:r>
            <a:r>
              <a:rPr lang="de-DE" sz="1800" b="1" smtClean="0"/>
              <a:t>GRB-69-19</a:t>
            </a:r>
            <a:r>
              <a:rPr lang="de-DE" sz="1800" b="1" u="sng" smtClean="0"/>
              <a:t> </a:t>
            </a:r>
            <a:r>
              <a:rPr lang="de-DE" sz="1800" b="1" u="sng" dirty="0"/>
              <a:t/>
            </a:r>
            <a:br>
              <a:rPr lang="de-DE" sz="1800" b="1" u="sng" dirty="0"/>
            </a:br>
            <a:r>
              <a:rPr lang="en-US" sz="1800" dirty="0"/>
              <a:t>69</a:t>
            </a:r>
            <a:r>
              <a:rPr lang="en-US" sz="1800" baseline="30000" dirty="0"/>
              <a:t>th</a:t>
            </a:r>
            <a:r>
              <a:rPr lang="en-US" sz="1800" dirty="0"/>
              <a:t> GRB session, 22-25 January 2019, </a:t>
            </a:r>
            <a:br>
              <a:rPr lang="en-US" sz="1800" dirty="0"/>
            </a:br>
            <a:r>
              <a:rPr lang="de-DE" sz="1800" dirty="0"/>
              <a:t>Agenda item 7 c.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sz="3600" b="1" dirty="0"/>
              <a:t>Snow </a:t>
            </a:r>
            <a:r>
              <a:rPr lang="en-US" sz="3600" b="1" dirty="0" err="1"/>
              <a:t>tyres</a:t>
            </a:r>
            <a:r>
              <a:rPr lang="en-US" sz="3600" b="1" dirty="0"/>
              <a:t> provisions - status report </a:t>
            </a:r>
            <a:endParaRPr lang="en-US" sz="2400" b="1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dirty="0"/>
              <a:t>Submitted by the group of interested experts (GOI) from</a:t>
            </a:r>
          </a:p>
          <a:p>
            <a:pPr marL="0" indent="0">
              <a:buNone/>
            </a:pPr>
            <a:r>
              <a:rPr lang="en-US" dirty="0"/>
              <a:t>	Germany, BIPAVER, ETRTO, Finland, France, Japan, </a:t>
            </a:r>
          </a:p>
          <a:p>
            <a:pPr marL="0" indent="0">
              <a:buNone/>
            </a:pPr>
            <a:r>
              <a:rPr lang="en-US" dirty="0"/>
              <a:t>	Russian Federation and Norway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69th GRB, 22-25 </a:t>
            </a:r>
            <a:r>
              <a:rPr lang="de-DE" dirty="0" err="1"/>
              <a:t>January</a:t>
            </a:r>
            <a:r>
              <a:rPr lang="de-DE" dirty="0"/>
              <a:t> 2019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7307854" y="6356350"/>
            <a:ext cx="4114800" cy="365125"/>
          </a:xfrm>
        </p:spPr>
        <p:txBody>
          <a:bodyPr/>
          <a:lstStyle/>
          <a:p>
            <a:pPr algn="r">
              <a:defRPr/>
            </a:pPr>
            <a:fld id="{039723C8-AEA4-4169-8E87-F515E30F2E45}" type="slidenum">
              <a:rPr lang="de-DE" smtClean="0"/>
              <a:pPr algn="r">
                <a:defRPr/>
              </a:pPr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136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of the considerations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662138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To develop snow </a:t>
            </a:r>
            <a:r>
              <a:rPr lang="en-US" dirty="0" err="1"/>
              <a:t>tyre</a:t>
            </a:r>
            <a:r>
              <a:rPr lang="en-US" dirty="0"/>
              <a:t> provisions for </a:t>
            </a:r>
            <a:r>
              <a:rPr lang="en-US" b="1" dirty="0"/>
              <a:t>all </a:t>
            </a:r>
            <a:r>
              <a:rPr lang="en-US" dirty="0"/>
              <a:t>C1, C2 and C3 </a:t>
            </a:r>
            <a:r>
              <a:rPr lang="en-US" dirty="0" err="1"/>
              <a:t>tyres</a:t>
            </a:r>
            <a:r>
              <a:rPr lang="en-US" dirty="0"/>
              <a:t> (including retreaded </a:t>
            </a:r>
            <a:r>
              <a:rPr lang="en-US" dirty="0" err="1"/>
              <a:t>tyres</a:t>
            </a:r>
            <a:r>
              <a:rPr lang="en-US" dirty="0"/>
              <a:t>) for use on M , N and O vehicle categories, as it is already existing for snow </a:t>
            </a:r>
            <a:r>
              <a:rPr lang="en-US" dirty="0" err="1"/>
              <a:t>tyres</a:t>
            </a:r>
            <a:r>
              <a:rPr lang="en-US" dirty="0"/>
              <a:t> (R117)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Designation of </a:t>
            </a:r>
            <a:r>
              <a:rPr lang="en-US" dirty="0" err="1"/>
              <a:t>tyres</a:t>
            </a:r>
            <a:r>
              <a:rPr lang="en-US" dirty="0"/>
              <a:t> for use in winter/snow conditions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Marking these </a:t>
            </a:r>
            <a:r>
              <a:rPr lang="en-US" dirty="0" err="1"/>
              <a:t>tyres</a:t>
            </a:r>
            <a:r>
              <a:rPr lang="en-US" dirty="0"/>
              <a:t> to reflect on their designation</a:t>
            </a:r>
            <a:br>
              <a:rPr lang="en-US" dirty="0"/>
            </a:b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Appropriate qualification criteria for </a:t>
            </a:r>
            <a:r>
              <a:rPr lang="en-US" dirty="0" err="1"/>
              <a:t>tyres</a:t>
            </a:r>
            <a:r>
              <a:rPr lang="en-US" dirty="0"/>
              <a:t> designated for use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in winter / snow conditions.</a:t>
            </a:r>
          </a:p>
          <a:p>
            <a:pPr lvl="1"/>
            <a:endParaRPr lang="fr-CH" dirty="0"/>
          </a:p>
          <a:p>
            <a:pPr lvl="1"/>
            <a:endParaRPr lang="ru-RU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69th GRBP, 22-25 January 2019</a:t>
            </a:r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0619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1044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Activities related to this subject since 68</a:t>
            </a:r>
            <a:r>
              <a:rPr lang="en-US" baseline="30000" dirty="0"/>
              <a:t>th</a:t>
            </a:r>
            <a:r>
              <a:rPr lang="en-US" dirty="0"/>
              <a:t> session of GRB</a:t>
            </a:r>
            <a:br>
              <a:rPr lang="en-US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81380"/>
            <a:ext cx="10515600" cy="4351338"/>
          </a:xfrm>
        </p:spPr>
        <p:txBody>
          <a:bodyPr>
            <a:normAutofit/>
          </a:bodyPr>
          <a:lstStyle/>
          <a:p>
            <a:r>
              <a:rPr lang="de-DE" dirty="0"/>
              <a:t>Meeting (in </a:t>
            </a:r>
            <a:r>
              <a:rPr lang="de-DE" dirty="0" err="1"/>
              <a:t>person</a:t>
            </a:r>
            <a:r>
              <a:rPr lang="de-DE" dirty="0"/>
              <a:t> + </a:t>
            </a:r>
            <a:r>
              <a:rPr lang="de-DE" dirty="0" err="1"/>
              <a:t>Webex</a:t>
            </a:r>
            <a:r>
              <a:rPr lang="de-DE" dirty="0"/>
              <a:t>)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interested</a:t>
            </a:r>
            <a:r>
              <a:rPr lang="de-DE" dirty="0"/>
              <a:t> </a:t>
            </a:r>
            <a:r>
              <a:rPr lang="de-DE" dirty="0" err="1"/>
              <a:t>experts</a:t>
            </a:r>
            <a:r>
              <a:rPr lang="de-DE" dirty="0"/>
              <a:t>, </a:t>
            </a:r>
            <a:r>
              <a:rPr lang="en-US" dirty="0"/>
              <a:t>December 3rd (14:00 – 18:00) and 4th (9:00 – 13:00) ETRTO office, Brussels; hosted by ETRTO; </a:t>
            </a:r>
            <a:r>
              <a:rPr lang="de-DE" dirty="0" err="1"/>
              <a:t>attended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delegations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ETRTO, BIPAVER, </a:t>
            </a:r>
            <a:r>
              <a:rPr lang="de-DE" dirty="0" err="1"/>
              <a:t>Finland</a:t>
            </a:r>
            <a:r>
              <a:rPr lang="de-DE" dirty="0"/>
              <a:t>, France, Japan and Germany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Comments </a:t>
            </a:r>
            <a:r>
              <a:rPr lang="de-DE" dirty="0" err="1"/>
              <a:t>submitted</a:t>
            </a:r>
            <a:r>
              <a:rPr lang="de-DE" dirty="0"/>
              <a:t> after review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meeting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delegation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Russian</a:t>
            </a:r>
            <a:r>
              <a:rPr lang="de-DE" dirty="0"/>
              <a:t> </a:t>
            </a:r>
            <a:r>
              <a:rPr lang="de-DE" dirty="0" err="1"/>
              <a:t>Federation</a:t>
            </a:r>
            <a:endParaRPr lang="de-DE" dirty="0"/>
          </a:p>
          <a:p>
            <a:r>
              <a:rPr lang="en-US" dirty="0"/>
              <a:t>Meeting for review and alignment with Russian Federation and to include Norway as a new interested expert, January 22nd, 2018 at Geneva.</a:t>
            </a:r>
          </a:p>
          <a:p>
            <a:pPr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69th GRBP, 22-25 January 2019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7256098" y="6356350"/>
            <a:ext cx="4114800" cy="365125"/>
          </a:xfrm>
        </p:spPr>
        <p:txBody>
          <a:bodyPr/>
          <a:lstStyle/>
          <a:p>
            <a:pPr algn="r">
              <a:defRPr/>
            </a:pPr>
            <a:fld id="{039723C8-AEA4-4169-8E87-F515E30F2E45}" type="slidenum">
              <a:rPr lang="de-DE" smtClean="0"/>
              <a:pPr algn="r"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9549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of the December 3</a:t>
            </a:r>
            <a:r>
              <a:rPr lang="en-US" baseline="30000" dirty="0"/>
              <a:t>rd</a:t>
            </a:r>
            <a:r>
              <a:rPr lang="en-US" dirty="0"/>
              <a:t> and 4th meeting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The meeting on December 3</a:t>
            </a:r>
            <a:r>
              <a:rPr lang="en-US" baseline="30000" dirty="0"/>
              <a:t>rd</a:t>
            </a:r>
            <a:r>
              <a:rPr lang="en-US" dirty="0"/>
              <a:t> and 4</a:t>
            </a:r>
            <a:r>
              <a:rPr lang="en-US" baseline="30000" dirty="0"/>
              <a:t>th</a:t>
            </a:r>
            <a:r>
              <a:rPr lang="en-US" dirty="0"/>
              <a:t> had the purpose to further </a:t>
            </a:r>
          </a:p>
          <a:p>
            <a:pPr>
              <a:buNone/>
            </a:pPr>
            <a:r>
              <a:rPr lang="en-US" dirty="0"/>
              <a:t>prepare snow </a:t>
            </a:r>
            <a:r>
              <a:rPr lang="en-US" dirty="0" err="1"/>
              <a:t>tyre</a:t>
            </a:r>
            <a:r>
              <a:rPr lang="en-US" dirty="0"/>
              <a:t> provisions for GRRF/GRB selected option for </a:t>
            </a:r>
          </a:p>
          <a:p>
            <a:pPr>
              <a:buNone/>
            </a:pPr>
            <a:r>
              <a:rPr lang="en-US" dirty="0"/>
              <a:t>Regulatory Scenarios:</a:t>
            </a:r>
          </a:p>
          <a:p>
            <a:r>
              <a:rPr lang="en-GB" dirty="0"/>
              <a:t>Integrate Professional Off Road (POR) tyres and studded tyres in Regulation No. 117 (“R117”) for snow performance only</a:t>
            </a:r>
          </a:p>
          <a:p>
            <a:r>
              <a:rPr lang="fr-CH" dirty="0" err="1">
                <a:sym typeface="Wingdings" panose="05000000000000000000" pitchFamily="2" charset="2"/>
              </a:rPr>
              <a:t>Extend</a:t>
            </a:r>
            <a:r>
              <a:rPr lang="fr-CH" dirty="0">
                <a:sym typeface="Wingdings" panose="05000000000000000000" pitchFamily="2" charset="2"/>
              </a:rPr>
              <a:t> scope of R117 </a:t>
            </a:r>
            <a:r>
              <a:rPr lang="fr-CH" dirty="0" err="1">
                <a:sym typeface="Wingdings" panose="05000000000000000000" pitchFamily="2" charset="2"/>
              </a:rPr>
              <a:t>accordingly</a:t>
            </a:r>
            <a:r>
              <a:rPr lang="fr-CH" dirty="0">
                <a:sym typeface="Wingdings" panose="05000000000000000000" pitchFamily="2" charset="2"/>
              </a:rPr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fr-CH" dirty="0"/>
          </a:p>
          <a:p>
            <a:pPr lvl="1"/>
            <a:endParaRPr lang="fr-CH" dirty="0"/>
          </a:p>
          <a:p>
            <a:pPr lvl="1"/>
            <a:endParaRPr lang="ru-RU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69th GRBP, 22-25 January 2019</a:t>
            </a:r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667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Draft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/</a:t>
            </a:r>
            <a:r>
              <a:rPr lang="de-DE" dirty="0" err="1"/>
              <a:t>amended</a:t>
            </a:r>
            <a:r>
              <a:rPr lang="de-DE" dirty="0"/>
              <a:t> </a:t>
            </a:r>
            <a:r>
              <a:rPr lang="de-DE" dirty="0" err="1"/>
              <a:t>snow</a:t>
            </a:r>
            <a:r>
              <a:rPr lang="de-DE" dirty="0"/>
              <a:t> </a:t>
            </a:r>
            <a:r>
              <a:rPr lang="de-DE" dirty="0" err="1"/>
              <a:t>tyre</a:t>
            </a:r>
            <a:r>
              <a:rPr lang="de-DE" dirty="0"/>
              <a:t> </a:t>
            </a:r>
            <a:r>
              <a:rPr lang="de-DE" dirty="0" err="1"/>
              <a:t>provisions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5200" y="1463987"/>
            <a:ext cx="10515600" cy="435133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Extended Scope of Regulation No. 117:</a:t>
            </a:r>
          </a:p>
          <a:p>
            <a:pPr>
              <a:buNone/>
            </a:pPr>
            <a:r>
              <a:rPr lang="en-US" dirty="0"/>
              <a:t>Uniform provisions concerning the approval of </a:t>
            </a:r>
            <a:r>
              <a:rPr lang="en-US" dirty="0" err="1"/>
              <a:t>tyres</a:t>
            </a:r>
            <a:r>
              <a:rPr lang="en-US" dirty="0"/>
              <a:t> with regard to </a:t>
            </a:r>
          </a:p>
          <a:p>
            <a:pPr>
              <a:buNone/>
            </a:pPr>
            <a:r>
              <a:rPr lang="en-US" dirty="0"/>
              <a:t>rolling sound emissions and/or to adhesion on wet surfaces and/or to </a:t>
            </a:r>
          </a:p>
          <a:p>
            <a:pPr>
              <a:buNone/>
            </a:pPr>
            <a:r>
              <a:rPr lang="en-US" dirty="0"/>
              <a:t>rolling resistance </a:t>
            </a:r>
            <a:r>
              <a:rPr lang="en-US" b="1" u="sng" dirty="0"/>
              <a:t>and/or snow performance.</a:t>
            </a:r>
          </a:p>
          <a:p>
            <a:pPr>
              <a:buNone/>
            </a:pPr>
            <a:r>
              <a:rPr lang="fr-CH" b="1" dirty="0"/>
              <a:t> </a:t>
            </a:r>
          </a:p>
          <a:p>
            <a:pPr>
              <a:buNone/>
            </a:pPr>
            <a:endParaRPr lang="fr-CH" dirty="0"/>
          </a:p>
          <a:p>
            <a:pPr lvl="1"/>
            <a:endParaRPr lang="fr-CH" dirty="0"/>
          </a:p>
          <a:p>
            <a:pPr lvl="1"/>
            <a:endParaRPr lang="ru-RU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69th GRBP, 22-25 January 2019</a:t>
            </a:r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08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Draft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/</a:t>
            </a:r>
            <a:r>
              <a:rPr lang="de-DE" dirty="0" err="1"/>
              <a:t>amended</a:t>
            </a:r>
            <a:r>
              <a:rPr lang="de-DE" dirty="0"/>
              <a:t> </a:t>
            </a:r>
            <a:r>
              <a:rPr lang="de-DE" dirty="0" err="1"/>
              <a:t>snow</a:t>
            </a:r>
            <a:r>
              <a:rPr lang="de-DE" dirty="0"/>
              <a:t> </a:t>
            </a:r>
            <a:r>
              <a:rPr lang="de-DE" dirty="0" err="1"/>
              <a:t>tyre</a:t>
            </a:r>
            <a:r>
              <a:rPr lang="de-DE" dirty="0"/>
              <a:t> </a:t>
            </a:r>
            <a:r>
              <a:rPr lang="de-DE" dirty="0" err="1"/>
              <a:t>provisions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Amended Definition</a:t>
            </a:r>
          </a:p>
          <a:p>
            <a:pPr>
              <a:buNone/>
            </a:pPr>
            <a:r>
              <a:rPr lang="en-US" b="1" dirty="0"/>
              <a:t>“</a:t>
            </a:r>
            <a:r>
              <a:rPr lang="en-US" b="1" strike="sngStrike" dirty="0"/>
              <a:t>Snow</a:t>
            </a:r>
            <a:r>
              <a:rPr lang="en-US" b="1" dirty="0"/>
              <a:t> </a:t>
            </a:r>
            <a:r>
              <a:rPr lang="en-US" b="1" dirty="0" err="1"/>
              <a:t>Tyre</a:t>
            </a:r>
            <a:r>
              <a:rPr lang="en-US" b="1" dirty="0"/>
              <a:t> for use in severe snow conditions</a:t>
            </a:r>
            <a:r>
              <a:rPr lang="en-US" dirty="0"/>
              <a:t> means a </a:t>
            </a:r>
            <a:r>
              <a:rPr lang="en-US" b="1" dirty="0"/>
              <a:t>Snow or Special Use </a:t>
            </a:r>
            <a:r>
              <a:rPr lang="en-US" dirty="0" err="1"/>
              <a:t>tyre</a:t>
            </a:r>
            <a:r>
              <a:rPr lang="en-US" dirty="0"/>
              <a:t> whose tread pattern, tread compound or structure is specifically designed to be used in severe snow conditions and that fulfils the requirements of paragraph 6.4. of this Regulation.”</a:t>
            </a:r>
            <a:endParaRPr lang="en-US" b="1" u="sng" dirty="0"/>
          </a:p>
          <a:p>
            <a:pPr>
              <a:buNone/>
            </a:pPr>
            <a:endParaRPr lang="en-US" b="1" u="sng" dirty="0"/>
          </a:p>
          <a:p>
            <a:pPr>
              <a:buNone/>
            </a:pPr>
            <a:r>
              <a:rPr lang="en-US" b="1" dirty="0"/>
              <a:t>Provision that all Special Use tyres can be applied for Type approval </a:t>
            </a:r>
          </a:p>
          <a:p>
            <a:pPr>
              <a:buNone/>
            </a:pPr>
            <a:r>
              <a:rPr lang="en-US" b="1" dirty="0"/>
              <a:t>regarding Snow Performance and 3PMSF marking. </a:t>
            </a:r>
            <a:endParaRPr lang="fr-CH" dirty="0"/>
          </a:p>
          <a:p>
            <a:pPr>
              <a:buNone/>
            </a:pPr>
            <a:endParaRPr lang="en-US" b="1" u="sng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69th GRBP, 22-25 January 2019</a:t>
            </a:r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583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397" y="365125"/>
            <a:ext cx="11068215" cy="1325563"/>
          </a:xfrm>
        </p:spPr>
        <p:txBody>
          <a:bodyPr>
            <a:normAutofit/>
          </a:bodyPr>
          <a:lstStyle/>
          <a:p>
            <a:r>
              <a:rPr lang="de-DE" sz="3200" b="1" dirty="0"/>
              <a:t>Task </a:t>
            </a:r>
            <a:r>
              <a:rPr lang="de-DE" sz="3200" b="1" dirty="0" err="1"/>
              <a:t>list</a:t>
            </a:r>
            <a:r>
              <a:rPr lang="de-DE" sz="3200" b="1" dirty="0"/>
              <a:t> </a:t>
            </a:r>
            <a:r>
              <a:rPr lang="de-DE" sz="3200" b="1" dirty="0" err="1"/>
              <a:t>for</a:t>
            </a:r>
            <a:r>
              <a:rPr lang="de-DE" sz="3200" b="1" dirty="0"/>
              <a:t> </a:t>
            </a:r>
            <a:r>
              <a:rPr lang="de-DE" sz="3200" b="1" dirty="0" err="1"/>
              <a:t>development</a:t>
            </a:r>
            <a:r>
              <a:rPr lang="de-DE" sz="3200" b="1" dirty="0"/>
              <a:t> of </a:t>
            </a:r>
            <a:r>
              <a:rPr lang="de-DE" sz="3200" b="1" dirty="0" err="1"/>
              <a:t>snow</a:t>
            </a:r>
            <a:r>
              <a:rPr lang="de-DE" sz="3200" b="1" dirty="0"/>
              <a:t> </a:t>
            </a:r>
            <a:r>
              <a:rPr lang="de-DE" sz="3200" b="1" dirty="0" err="1"/>
              <a:t>performance</a:t>
            </a:r>
            <a:r>
              <a:rPr lang="de-DE" sz="3200" b="1" dirty="0"/>
              <a:t> </a:t>
            </a:r>
            <a:r>
              <a:rPr lang="de-DE" sz="3200" b="1" dirty="0" err="1"/>
              <a:t>requirements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17894"/>
            <a:ext cx="10515600" cy="483845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600" b="1" dirty="0"/>
              <a:t>To be further investigated:</a:t>
            </a:r>
          </a:p>
          <a:p>
            <a:r>
              <a:rPr lang="en-US" sz="2600" dirty="0"/>
              <a:t>Amendment of qualification criteria for Special Use </a:t>
            </a:r>
            <a:r>
              <a:rPr lang="en-US" sz="2600" dirty="0" err="1"/>
              <a:t>tyres</a:t>
            </a:r>
            <a:r>
              <a:rPr lang="en-US" sz="2600" dirty="0"/>
              <a:t> category (e.g. POR tyres) </a:t>
            </a:r>
            <a:r>
              <a:rPr lang="en-US" sz="2600" dirty="0">
                <a:sym typeface="Wingdings" panose="05000000000000000000" pitchFamily="2" charset="2"/>
              </a:rPr>
              <a:t> </a:t>
            </a:r>
            <a:r>
              <a:rPr lang="en-US" sz="2600" b="1" dirty="0">
                <a:sym typeface="Wingdings" panose="05000000000000000000" pitchFamily="2" charset="2"/>
              </a:rPr>
              <a:t>No qualification criteria (test method  and threshold) other than existing ones</a:t>
            </a:r>
          </a:p>
          <a:p>
            <a:r>
              <a:rPr lang="en-US" sz="2600" b="1" dirty="0">
                <a:sym typeface="Wingdings" panose="05000000000000000000" pitchFamily="2" charset="2"/>
              </a:rPr>
              <a:t>Some POR tyres will not be suitable for testing with existing methods (SRTT, test vehicles, load, tracks)</a:t>
            </a:r>
          </a:p>
          <a:p>
            <a:r>
              <a:rPr lang="en-US" sz="2600" b="1" dirty="0"/>
              <a:t>Studded tyres: work in progress</a:t>
            </a:r>
          </a:p>
          <a:p>
            <a:r>
              <a:rPr lang="en-US" sz="2600" b="1" dirty="0"/>
              <a:t>Analysis of snow design parameters adapted for special use tyres and possible impact on S-W-R </a:t>
            </a:r>
          </a:p>
          <a:p>
            <a:r>
              <a:rPr lang="en-US" sz="2600" dirty="0"/>
              <a:t>Feasibility of including tires with nominal rim diameter code = or &gt;25 into the R 117: </a:t>
            </a:r>
            <a:r>
              <a:rPr lang="en-US" sz="2600" b="1" dirty="0"/>
              <a:t>Proposal to not include diameter code = or &gt;25 in R117</a:t>
            </a:r>
          </a:p>
          <a:p>
            <a:r>
              <a:rPr lang="en-US" sz="2600" b="1" dirty="0"/>
              <a:t>Market assessment of dimensions in 24” that might cause testing problems to actual 3PMSF test procedure (vehicle, load, SRTT)</a:t>
            </a:r>
          </a:p>
          <a:p>
            <a:r>
              <a:rPr lang="en-US" sz="2600" b="1" dirty="0"/>
              <a:t>Transitional provisions </a:t>
            </a:r>
          </a:p>
          <a:p>
            <a:r>
              <a:rPr lang="en-US" sz="2600" b="1" dirty="0"/>
              <a:t>Verify if the proposed changes will imply a new series of amendment to R117, and in case ask guidance from CP’s</a:t>
            </a:r>
          </a:p>
          <a:p>
            <a:r>
              <a:rPr lang="en-US" sz="2600" b="1" dirty="0"/>
              <a:t>Definition of the suffix for the Type Approval marking.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69th GRBP, 22-25 January 2019</a:t>
            </a:r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6063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90F7345-9A94-46B9-B759-BCC947056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Next GOIE meeting(s)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3C9CE0B-31B2-4414-8528-520873C90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GB" dirty="0"/>
              <a:t>May 10</a:t>
            </a:r>
            <a:r>
              <a:rPr lang="en-GB" baseline="30000" dirty="0"/>
              <a:t>th</a:t>
            </a:r>
            <a:r>
              <a:rPr lang="en-GB" dirty="0"/>
              <a:t> (9:00 – 16:00) 2019, Munich (TÜV SÜD)</a:t>
            </a:r>
          </a:p>
          <a:p>
            <a:pPr marL="0" indent="0" hangingPunct="0">
              <a:buNone/>
            </a:pPr>
            <a:endParaRPr lang="fr-FR" dirty="0"/>
          </a:p>
          <a:p>
            <a:pPr hangingPunct="0"/>
            <a:r>
              <a:rPr lang="en-GB" dirty="0"/>
              <a:t>Placeholder: May 28</a:t>
            </a:r>
            <a:r>
              <a:rPr lang="en-GB" baseline="30000" dirty="0"/>
              <a:t>th</a:t>
            </a:r>
            <a:r>
              <a:rPr lang="en-GB" dirty="0"/>
              <a:t> (9:00 – 16:00), 2019 Brussels (ETRTO or </a:t>
            </a:r>
            <a:r>
              <a:rPr lang="en-GB" dirty="0" err="1"/>
              <a:t>Webconference</a:t>
            </a:r>
            <a:r>
              <a:rPr lang="en-GB" dirty="0"/>
              <a:t>)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F66C291-ADB4-4863-A3D6-B516879A4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69th GRBP, 22-25 January 2019</a:t>
            </a:r>
            <a:endParaRPr lang="ru-RU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70E83799-342B-4948-9A4A-F45FA05D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926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up: Options for Regulatory Scenarios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Integrate Snow Performance test and marking in R30 &amp; R54</a:t>
            </a:r>
          </a:p>
          <a:p>
            <a:r>
              <a:rPr lang="en-GB" dirty="0"/>
              <a:t>Integrate Special use and Studded Tyres in R117 for Snow performance only</a:t>
            </a:r>
          </a:p>
          <a:p>
            <a:r>
              <a:rPr lang="en-GB" dirty="0"/>
              <a:t>Establish a Separate UN Regulation for Snow Performance </a:t>
            </a:r>
          </a:p>
          <a:p>
            <a:r>
              <a:rPr lang="en-GB" dirty="0"/>
              <a:t>Create a new UN Regulation combining R30, R54 &amp; R117 </a:t>
            </a:r>
            <a:br>
              <a:rPr lang="en-GB" dirty="0"/>
            </a:br>
            <a:r>
              <a:rPr lang="en-GB" dirty="0"/>
              <a:t>(+ transposing UN GTR 16 provisions).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Group recommendation:</a:t>
            </a:r>
          </a:p>
          <a:p>
            <a:r>
              <a:rPr lang="en-GB" dirty="0"/>
              <a:t>Integrate Special use and Studded Tyres in R117 for Snow performance only</a:t>
            </a:r>
          </a:p>
          <a:p>
            <a:r>
              <a:rPr lang="fr-CH" dirty="0" err="1">
                <a:sym typeface="Wingdings" panose="05000000000000000000" pitchFamily="2" charset="2"/>
              </a:rPr>
              <a:t>Extend</a:t>
            </a:r>
            <a:r>
              <a:rPr lang="fr-CH" dirty="0">
                <a:sym typeface="Wingdings" panose="05000000000000000000" pitchFamily="2" charset="2"/>
              </a:rPr>
              <a:t> scope of R117 </a:t>
            </a:r>
            <a:r>
              <a:rPr lang="fr-CH" dirty="0" err="1">
                <a:sym typeface="Wingdings" panose="05000000000000000000" pitchFamily="2" charset="2"/>
              </a:rPr>
              <a:t>accordingly</a:t>
            </a:r>
            <a:r>
              <a:rPr lang="fr-CH" dirty="0">
                <a:sym typeface="Wingdings" panose="05000000000000000000" pitchFamily="2" charset="2"/>
              </a:rPr>
              <a:t>.</a:t>
            </a:r>
            <a:endParaRPr lang="en-GB" dirty="0"/>
          </a:p>
          <a:p>
            <a:endParaRPr lang="en-GB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49409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647</Words>
  <Application>Microsoft Office PowerPoint</Application>
  <PresentationFormat>Custom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Тема Office</vt:lpstr>
      <vt:lpstr>Informal document GRB-69-19  69th GRB session, 22-25 January 2019,  Agenda item 7 c. </vt:lpstr>
      <vt:lpstr>Objective of the considerations</vt:lpstr>
      <vt:lpstr>Activities related to this subject since 68th session of GRB </vt:lpstr>
      <vt:lpstr>Objective of the December 3rd and 4th meeting</vt:lpstr>
      <vt:lpstr>Draft of new/amended snow tyre provisions</vt:lpstr>
      <vt:lpstr>Draft of new/amended snow tyre provisions</vt:lpstr>
      <vt:lpstr>Task list for development of snow performance requirements</vt:lpstr>
      <vt:lpstr>Next GOIE meeting(s)</vt:lpstr>
      <vt:lpstr>Back up: Options for Regulatory Scenarios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Бочаров</dc:creator>
  <cp:lastModifiedBy>Konstantin Glukhenkiy</cp:lastModifiedBy>
  <cp:revision>213</cp:revision>
  <dcterms:created xsi:type="dcterms:W3CDTF">2017-08-21T08:04:34Z</dcterms:created>
  <dcterms:modified xsi:type="dcterms:W3CDTF">2019-01-23T08:18:33Z</dcterms:modified>
</cp:coreProperties>
</file>