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4"/>
  </p:notesMasterIdLst>
  <p:handoutMasterIdLst>
    <p:handoutMasterId r:id="rId15"/>
  </p:handoutMasterIdLst>
  <p:sldIdLst>
    <p:sldId id="264" r:id="rId3"/>
    <p:sldId id="435" r:id="rId4"/>
    <p:sldId id="443" r:id="rId5"/>
    <p:sldId id="445" r:id="rId6"/>
    <p:sldId id="446" r:id="rId7"/>
    <p:sldId id="450" r:id="rId8"/>
    <p:sldId id="449" r:id="rId9"/>
    <p:sldId id="451" r:id="rId10"/>
    <p:sldId id="453" r:id="rId11"/>
    <p:sldId id="454" r:id="rId12"/>
    <p:sldId id="452" r:id="rId13"/>
  </p:sldIdLst>
  <p:sldSz cx="9144000" cy="6858000" type="screen4x3"/>
  <p:notesSz cx="7099300" cy="10234613"/>
  <p:defaultTextStyle>
    <a:defPPr>
      <a:defRPr lang="fr-FR"/>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AE6"/>
    <a:srgbClr val="0000A3"/>
    <a:srgbClr val="7335A2"/>
    <a:srgbClr val="FFCCCC"/>
    <a:srgbClr val="0070C0"/>
    <a:srgbClr val="6980AF"/>
    <a:srgbClr val="0000AB"/>
    <a:srgbClr val="0331B2"/>
    <a:srgbClr val="0000C4"/>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9838" autoAdjust="0"/>
  </p:normalViewPr>
  <p:slideViewPr>
    <p:cSldViewPr>
      <p:cViewPr varScale="1">
        <p:scale>
          <a:sx n="85" d="100"/>
          <a:sy n="85" d="100"/>
        </p:scale>
        <p:origin x="-133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1956" y="-78"/>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0663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defTabSz="947738">
              <a:defRPr sz="1200">
                <a:latin typeface="Times New Roman" pitchFamily="18" charset="0"/>
              </a:defRPr>
            </a:lvl1pPr>
          </a:lstStyle>
          <a:p>
            <a:endParaRPr lang="en-GB" altLang="de-DE"/>
          </a:p>
        </p:txBody>
      </p:sp>
      <p:sp>
        <p:nvSpPr>
          <p:cNvPr id="5123" name="Rectangle 3"/>
          <p:cNvSpPr>
            <a:spLocks noGrp="1" noChangeArrowheads="1"/>
          </p:cNvSpPr>
          <p:nvPr>
            <p:ph type="dt" idx="1"/>
          </p:nvPr>
        </p:nvSpPr>
        <p:spPr bwMode="auto">
          <a:xfrm>
            <a:off x="4024313" y="0"/>
            <a:ext cx="3074987"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algn="r" defTabSz="947738">
              <a:defRPr sz="1200">
                <a:latin typeface="Times New Roman" pitchFamily="18" charset="0"/>
              </a:defRPr>
            </a:lvl1pPr>
          </a:lstStyle>
          <a:p>
            <a:endParaRPr lang="en-GB" altLang="de-DE"/>
          </a:p>
        </p:txBody>
      </p:sp>
      <p:sp>
        <p:nvSpPr>
          <p:cNvPr id="512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46150" y="4862513"/>
            <a:ext cx="5207000"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p>
            <a:pPr lvl="0"/>
            <a:r>
              <a:rPr lang="fr-FR" altLang="de-DE"/>
              <a:t>Cliquez pour modifier les styles du texte du masque</a:t>
            </a:r>
          </a:p>
          <a:p>
            <a:pPr lvl="1"/>
            <a:r>
              <a:rPr lang="fr-FR" altLang="de-DE"/>
              <a:t>Deuxième niveau</a:t>
            </a:r>
          </a:p>
          <a:p>
            <a:pPr lvl="2"/>
            <a:r>
              <a:rPr lang="fr-FR" altLang="de-DE"/>
              <a:t>Troisième niveau</a:t>
            </a:r>
          </a:p>
          <a:p>
            <a:pPr lvl="3"/>
            <a:r>
              <a:rPr lang="fr-FR" altLang="de-DE"/>
              <a:t>Quatrième niveau</a:t>
            </a:r>
          </a:p>
          <a:p>
            <a:pPr lvl="4"/>
            <a:r>
              <a:rPr lang="fr-FR" altLang="de-DE"/>
              <a:t>Cinquième niveau</a:t>
            </a:r>
          </a:p>
        </p:txBody>
      </p:sp>
      <p:sp>
        <p:nvSpPr>
          <p:cNvPr id="5126" name="Rectangle 6"/>
          <p:cNvSpPr>
            <a:spLocks noGrp="1" noChangeArrowheads="1"/>
          </p:cNvSpPr>
          <p:nvPr>
            <p:ph type="ftr" sz="quarter" idx="4"/>
          </p:nvPr>
        </p:nvSpPr>
        <p:spPr bwMode="auto">
          <a:xfrm>
            <a:off x="0" y="9721850"/>
            <a:ext cx="3074988"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defTabSz="947738">
              <a:defRPr sz="1200">
                <a:latin typeface="Times New Roman" pitchFamily="18" charset="0"/>
              </a:defRPr>
            </a:lvl1pPr>
          </a:lstStyle>
          <a:p>
            <a:r>
              <a:rPr lang="en-GB" altLang="de-DE"/>
              <a:t>April 2004</a:t>
            </a:r>
          </a:p>
        </p:txBody>
      </p:sp>
      <p:sp>
        <p:nvSpPr>
          <p:cNvPr id="5127" name="Rectangle 7"/>
          <p:cNvSpPr>
            <a:spLocks noGrp="1" noChangeArrowheads="1"/>
          </p:cNvSpPr>
          <p:nvPr>
            <p:ph type="sldNum" sz="quarter" idx="5"/>
          </p:nvPr>
        </p:nvSpPr>
        <p:spPr bwMode="auto">
          <a:xfrm>
            <a:off x="4024313" y="9721850"/>
            <a:ext cx="3074987"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algn="r" defTabSz="947738">
              <a:defRPr sz="1200">
                <a:latin typeface="Times New Roman" pitchFamily="18" charset="0"/>
              </a:defRPr>
            </a:lvl1pPr>
          </a:lstStyle>
          <a:p>
            <a:fld id="{41F0884C-6D7C-4D71-9FC4-DF33217280CB}" type="slidenum">
              <a:rPr lang="en-GB" altLang="de-DE"/>
              <a:pPr/>
              <a:t>‹#›</a:t>
            </a:fld>
            <a:endParaRPr lang="en-GB" altLang="de-DE"/>
          </a:p>
        </p:txBody>
      </p:sp>
    </p:spTree>
    <p:extLst>
      <p:ext uri="{BB962C8B-B14F-4D97-AF65-F5344CB8AC3E}">
        <p14:creationId xmlns:p14="http://schemas.microsoft.com/office/powerpoint/2010/main" val="4253332144"/>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60688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340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4638" y="1052513"/>
            <a:ext cx="2051050" cy="51958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68313" y="1052513"/>
            <a:ext cx="6003925" cy="51958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177095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CE3A99D7-DF95-432F-9157-540CFE2CBE66}" type="datetimeFigureOut">
              <a:rPr lang="de-DE" smtClean="0"/>
              <a:t>21.01.2019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336059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E3A99D7-DF95-432F-9157-540CFE2CBE66}" type="datetimeFigureOut">
              <a:rPr lang="de-DE" smtClean="0"/>
              <a:t>21.01.2019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131415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CE3A99D7-DF95-432F-9157-540CFE2CBE66}" type="datetimeFigureOut">
              <a:rPr lang="de-DE" smtClean="0"/>
              <a:t>21.01.2019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267793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CE3A99D7-DF95-432F-9157-540CFE2CBE66}" type="datetimeFigureOut">
              <a:rPr lang="de-DE" smtClean="0"/>
              <a:t>21.01.2019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1099467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CE3A99D7-DF95-432F-9157-540CFE2CBE66}" type="datetimeFigureOut">
              <a:rPr lang="de-DE" smtClean="0"/>
              <a:t>21.01.2019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857380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CE3A99D7-DF95-432F-9157-540CFE2CBE66}" type="datetimeFigureOut">
              <a:rPr lang="de-DE" smtClean="0"/>
              <a:t>21.01.2019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1525734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E3A99D7-DF95-432F-9157-540CFE2CBE66}" type="datetimeFigureOut">
              <a:rPr lang="de-DE" smtClean="0"/>
              <a:t>21.01.2019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376400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CE3A99D7-DF95-432F-9157-540CFE2CBE66}" type="datetimeFigureOut">
              <a:rPr lang="de-DE" smtClean="0"/>
              <a:t>21.01.2019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390446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marL="0" indent="0">
              <a:spcBef>
                <a:spcPts val="1200"/>
              </a:spcBef>
              <a:buClrTx/>
              <a:defRPr sz="1800">
                <a:latin typeface="+mj-lt"/>
              </a:defRPr>
            </a:lvl1pPr>
            <a:lvl2pPr marL="271463" indent="-271463">
              <a:spcBef>
                <a:spcPts val="1200"/>
              </a:spcBef>
              <a:buClrTx/>
              <a:defRPr sz="1800">
                <a:latin typeface="+mj-lt"/>
              </a:defRPr>
            </a:lvl2pPr>
            <a:lvl3pPr marL="0" indent="0">
              <a:spcBef>
                <a:spcPts val="1200"/>
              </a:spcBef>
              <a:buClrTx/>
              <a:defRPr sz="1800">
                <a:latin typeface="+mj-lt"/>
              </a:defRPr>
            </a:lvl3pPr>
            <a:lvl4pPr marL="271463" indent="-271463">
              <a:spcBef>
                <a:spcPts val="1200"/>
              </a:spcBef>
              <a:buClrTx/>
              <a:defRPr sz="1800">
                <a:latin typeface="+mj-lt"/>
              </a:defRPr>
            </a:lvl4pPr>
            <a:lvl5pPr marL="271463" indent="-271463">
              <a:spcBef>
                <a:spcPts val="1200"/>
              </a:spcBef>
              <a:buClrTx/>
              <a:defRPr sz="1800">
                <a:latin typeface="+mj-lt"/>
              </a:defRPr>
            </a:lvl5pPr>
            <a:lvl6pPr marL="0" indent="0">
              <a:spcBef>
                <a:spcPts val="1200"/>
              </a:spcBef>
              <a:defRPr/>
            </a:lvl6pPr>
            <a:lvl7pPr marL="0" indent="0">
              <a:spcBef>
                <a:spcPts val="1200"/>
              </a:spcBef>
              <a:defRPr/>
            </a:lvl7pPr>
            <a:lvl8pPr marL="0" indent="0">
              <a:spcBef>
                <a:spcPts val="1200"/>
              </a:spcBef>
              <a:defRPr/>
            </a:lvl8pPr>
          </a:lstStyle>
          <a:p>
            <a:pPr lvl="0"/>
            <a:r>
              <a:rPr lang="de-DE" dirty="0"/>
              <a:t>Textmasterformat bearbeiten</a:t>
            </a:r>
          </a:p>
          <a:p>
            <a:pPr lvl="2"/>
            <a:r>
              <a:rPr lang="de-DE" dirty="0"/>
              <a:t>Zweite Ebene</a:t>
            </a:r>
          </a:p>
          <a:p>
            <a:pPr lvl="5"/>
            <a:r>
              <a:rPr lang="de-DE" dirty="0"/>
              <a:t>Dritte Ebene</a:t>
            </a:r>
          </a:p>
          <a:p>
            <a:pPr lvl="6"/>
            <a:r>
              <a:rPr lang="de-DE" dirty="0"/>
              <a:t>Vierte Ebene</a:t>
            </a:r>
          </a:p>
          <a:p>
            <a:pPr lvl="7"/>
            <a:r>
              <a:rPr lang="de-DE" dirty="0"/>
              <a:t>Fünfte Ebene</a:t>
            </a:r>
          </a:p>
        </p:txBody>
      </p:sp>
    </p:spTree>
    <p:extLst>
      <p:ext uri="{BB962C8B-B14F-4D97-AF65-F5344CB8AC3E}">
        <p14:creationId xmlns:p14="http://schemas.microsoft.com/office/powerpoint/2010/main" val="473576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CE3A99D7-DF95-432F-9157-540CFE2CBE66}" type="datetimeFigureOut">
              <a:rPr lang="de-DE" smtClean="0"/>
              <a:t>21.01.2019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9085830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E3A99D7-DF95-432F-9157-540CFE2CBE66}" type="datetimeFigureOut">
              <a:rPr lang="de-DE" smtClean="0"/>
              <a:t>21.01.2019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1445648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CE3A99D7-DF95-432F-9157-540CFE2CBE66}" type="datetimeFigureOut">
              <a:rPr lang="de-DE" smtClean="0"/>
              <a:t>21.01.2019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14EEBAC-96D6-4D73-8CC7-A7A75C1D5DD3}" type="slidenum">
              <a:rPr lang="de-DE" smtClean="0"/>
              <a:t>‹#›</a:t>
            </a:fld>
            <a:endParaRPr lang="de-DE"/>
          </a:p>
        </p:txBody>
      </p:sp>
    </p:spTree>
    <p:extLst>
      <p:ext uri="{BB962C8B-B14F-4D97-AF65-F5344CB8AC3E}">
        <p14:creationId xmlns:p14="http://schemas.microsoft.com/office/powerpoint/2010/main" val="201787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33431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68313" y="1916113"/>
            <a:ext cx="4027487" cy="4332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16113"/>
            <a:ext cx="4027488" cy="4332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9905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910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14042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4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18824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11358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Image 6">
            <a:extLst>
              <a:ext uri="{FF2B5EF4-FFF2-40B4-BE49-F238E27FC236}">
                <a16:creationId xmlns:a16="http://schemas.microsoft.com/office/drawing/2014/main" xmlns="" id="{55F9AB65-48AB-4ADF-A9A1-A51ECD7198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0536" y="197221"/>
            <a:ext cx="2172860" cy="1080000"/>
          </a:xfrm>
          <a:prstGeom prst="rect">
            <a:avLst/>
          </a:prstGeom>
        </p:spPr>
      </p:pic>
      <p:sp>
        <p:nvSpPr>
          <p:cNvPr id="1026" name="Rectangle 2"/>
          <p:cNvSpPr>
            <a:spLocks noGrp="1" noChangeArrowheads="1"/>
          </p:cNvSpPr>
          <p:nvPr>
            <p:ph type="title"/>
          </p:nvPr>
        </p:nvSpPr>
        <p:spPr bwMode="auto">
          <a:xfrm>
            <a:off x="468313" y="1052513"/>
            <a:ext cx="82073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21" tIns="51161" rIns="102321" bIns="51161" numCol="1" anchor="ctr" anchorCtr="0" compatLnSpc="1">
            <a:prstTxWarp prst="textNoShape">
              <a:avLst/>
            </a:prstTxWarp>
          </a:bodyPr>
          <a:lstStyle/>
          <a:p>
            <a:pPr lvl="0"/>
            <a:r>
              <a:rPr lang="fr-FR" altLang="de-DE"/>
              <a:t/>
            </a:r>
            <a:br>
              <a:rPr lang="fr-FR" altLang="de-DE"/>
            </a:br>
            <a:endParaRPr lang="fr-FR" altLang="de-DE"/>
          </a:p>
        </p:txBody>
      </p:sp>
      <p:sp>
        <p:nvSpPr>
          <p:cNvPr id="1027" name="Rectangle 3"/>
          <p:cNvSpPr>
            <a:spLocks noGrp="1" noChangeArrowheads="1"/>
          </p:cNvSpPr>
          <p:nvPr>
            <p:ph type="body" idx="1"/>
          </p:nvPr>
        </p:nvSpPr>
        <p:spPr bwMode="auto">
          <a:xfrm>
            <a:off x="468313" y="1916113"/>
            <a:ext cx="8207375"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321" tIns="51161" rIns="102321" bIns="51161" numCol="1" anchor="t" anchorCtr="0" compatLnSpc="1">
            <a:prstTxWarp prst="textNoShape">
              <a:avLst/>
            </a:prstTxWarp>
          </a:bodyPr>
          <a:lstStyle/>
          <a:p>
            <a:pPr lvl="1"/>
            <a:r>
              <a:rPr lang="fr-FR" altLang="de-DE"/>
              <a:t>Deuxième niveau</a:t>
            </a:r>
          </a:p>
          <a:p>
            <a:pPr lvl="2"/>
            <a:r>
              <a:rPr lang="fr-FR" altLang="de-DE"/>
              <a:t>Troisième niveau</a:t>
            </a:r>
          </a:p>
          <a:p>
            <a:pPr lvl="3"/>
            <a:r>
              <a:rPr lang="fr-FR" altLang="de-DE"/>
              <a:t>Quatrième niveau</a:t>
            </a:r>
          </a:p>
          <a:p>
            <a:pPr lvl="4"/>
            <a:r>
              <a:rPr lang="fr-FR" altLang="de-DE"/>
              <a:t>Cinquième niveau</a:t>
            </a:r>
          </a:p>
        </p:txBody>
      </p:sp>
      <p:sp>
        <p:nvSpPr>
          <p:cNvPr id="1035" name="Line 11"/>
          <p:cNvSpPr>
            <a:spLocks noChangeShapeType="1"/>
          </p:cNvSpPr>
          <p:nvPr userDrawn="1"/>
        </p:nvSpPr>
        <p:spPr bwMode="auto">
          <a:xfrm flipV="1">
            <a:off x="468313" y="6308725"/>
            <a:ext cx="82073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6" name="Text Box 12"/>
          <p:cNvSpPr txBox="1">
            <a:spLocks noChangeArrowheads="1"/>
          </p:cNvSpPr>
          <p:nvPr userDrawn="1"/>
        </p:nvSpPr>
        <p:spPr bwMode="auto">
          <a:xfrm>
            <a:off x="251519" y="6300788"/>
            <a:ext cx="86409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8074025" algn="r"/>
              </a:tabLst>
              <a:defRPr sz="2400">
                <a:solidFill>
                  <a:schemeClr val="tx1"/>
                </a:solidFill>
                <a:latin typeface="Times New Roman" pitchFamily="18" charset="0"/>
              </a:defRPr>
            </a:lvl1pPr>
            <a:lvl2pPr>
              <a:tabLst>
                <a:tab pos="8074025" algn="r"/>
              </a:tabLst>
              <a:defRPr sz="2400">
                <a:solidFill>
                  <a:schemeClr val="tx1"/>
                </a:solidFill>
                <a:latin typeface="Times New Roman" pitchFamily="18" charset="0"/>
              </a:defRPr>
            </a:lvl2pPr>
            <a:lvl3pPr>
              <a:tabLst>
                <a:tab pos="8074025" algn="r"/>
              </a:tabLst>
              <a:defRPr sz="2400">
                <a:solidFill>
                  <a:schemeClr val="tx1"/>
                </a:solidFill>
                <a:latin typeface="Times New Roman" pitchFamily="18" charset="0"/>
              </a:defRPr>
            </a:lvl3pPr>
            <a:lvl4pPr>
              <a:tabLst>
                <a:tab pos="8074025" algn="r"/>
              </a:tabLst>
              <a:defRPr sz="2400">
                <a:solidFill>
                  <a:schemeClr val="tx1"/>
                </a:solidFill>
                <a:latin typeface="Times New Roman" pitchFamily="18" charset="0"/>
              </a:defRPr>
            </a:lvl4pPr>
            <a:lvl5pPr>
              <a:tabLst>
                <a:tab pos="8074025" algn="r"/>
              </a:tabLst>
              <a:defRPr sz="2400">
                <a:solidFill>
                  <a:schemeClr val="tx1"/>
                </a:solidFill>
                <a:latin typeface="Times New Roman" pitchFamily="18" charset="0"/>
              </a:defRPr>
            </a:lvl5pPr>
            <a:lvl6pPr fontAlgn="base">
              <a:spcBef>
                <a:spcPct val="0"/>
              </a:spcBef>
              <a:spcAft>
                <a:spcPct val="0"/>
              </a:spcAft>
              <a:tabLst>
                <a:tab pos="8074025" algn="r"/>
              </a:tabLst>
              <a:defRPr sz="2400">
                <a:solidFill>
                  <a:schemeClr val="tx1"/>
                </a:solidFill>
                <a:latin typeface="Times New Roman" pitchFamily="18" charset="0"/>
              </a:defRPr>
            </a:lvl6pPr>
            <a:lvl7pPr fontAlgn="base">
              <a:spcBef>
                <a:spcPct val="0"/>
              </a:spcBef>
              <a:spcAft>
                <a:spcPct val="0"/>
              </a:spcAft>
              <a:tabLst>
                <a:tab pos="8074025" algn="r"/>
              </a:tabLst>
              <a:defRPr sz="2400">
                <a:solidFill>
                  <a:schemeClr val="tx1"/>
                </a:solidFill>
                <a:latin typeface="Times New Roman" pitchFamily="18" charset="0"/>
              </a:defRPr>
            </a:lvl7pPr>
            <a:lvl8pPr fontAlgn="base">
              <a:spcBef>
                <a:spcPct val="0"/>
              </a:spcBef>
              <a:spcAft>
                <a:spcPct val="0"/>
              </a:spcAft>
              <a:tabLst>
                <a:tab pos="8074025" algn="r"/>
              </a:tabLst>
              <a:defRPr sz="2400">
                <a:solidFill>
                  <a:schemeClr val="tx1"/>
                </a:solidFill>
                <a:latin typeface="Times New Roman" pitchFamily="18" charset="0"/>
              </a:defRPr>
            </a:lvl8pPr>
            <a:lvl9pPr fontAlgn="base">
              <a:spcBef>
                <a:spcPct val="0"/>
              </a:spcBef>
              <a:spcAft>
                <a:spcPct val="0"/>
              </a:spcAft>
              <a:tabLst>
                <a:tab pos="8074025" algn="r"/>
              </a:tabLst>
              <a:defRPr sz="2400">
                <a:solidFill>
                  <a:schemeClr val="tx1"/>
                </a:solidFill>
                <a:latin typeface="Times New Roman" pitchFamily="18" charset="0"/>
              </a:defRPr>
            </a:lvl9pPr>
          </a:lstStyle>
          <a:p>
            <a:pPr algn="ctr">
              <a:spcBef>
                <a:spcPts val="0"/>
              </a:spcBef>
              <a:tabLst>
                <a:tab pos="4038600" algn="ctr"/>
                <a:tab pos="8074025" algn="r"/>
              </a:tabLst>
            </a:pPr>
            <a:r>
              <a:rPr lang="en-GB" altLang="de-DE" sz="1100" dirty="0">
                <a:latin typeface="+mj-lt"/>
              </a:rPr>
              <a:t>Page </a:t>
            </a:r>
            <a:fld id="{2A7D7698-E514-470F-B117-E27D68B04E06}" type="slidenum">
              <a:rPr lang="en-GB" altLang="de-DE" sz="1100" smtClean="0">
                <a:latin typeface="+mj-lt"/>
              </a:rPr>
              <a:pPr algn="ctr">
                <a:spcBef>
                  <a:spcPts val="0"/>
                </a:spcBef>
                <a:tabLst>
                  <a:tab pos="4038600" algn="ctr"/>
                  <a:tab pos="8074025" algn="r"/>
                </a:tabLst>
              </a:pPr>
              <a:t>‹#›</a:t>
            </a:fld>
            <a:r>
              <a:rPr lang="en-GB" altLang="de-DE" sz="1100" dirty="0">
                <a:latin typeface="+mj-lt"/>
              </a:rPr>
              <a:t>	</a:t>
            </a:r>
            <a:r>
              <a:rPr lang="en-US" altLang="de-DE" sz="1100" b="1" dirty="0">
                <a:latin typeface="+mj-lt"/>
              </a:rPr>
              <a:t>GRBP 69 – UN R51.03 Measurement Uncertainties	</a:t>
            </a:r>
            <a:r>
              <a:rPr lang="en-GB" altLang="de-DE" sz="1100" dirty="0">
                <a:latin typeface="+mj-lt"/>
              </a:rPr>
              <a:t>January</a:t>
            </a:r>
            <a:r>
              <a:rPr lang="en-GB" altLang="de-DE" sz="1100" baseline="0" dirty="0">
                <a:latin typeface="+mj-lt"/>
              </a:rPr>
              <a:t> </a:t>
            </a:r>
            <a:r>
              <a:rPr lang="en-GB" altLang="de-DE" sz="1100" dirty="0">
                <a:latin typeface="+mj-lt"/>
              </a:rPr>
              <a:t>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23938" rtl="0" fontAlgn="base">
        <a:spcBef>
          <a:spcPct val="0"/>
        </a:spcBef>
        <a:spcAft>
          <a:spcPct val="0"/>
        </a:spcAft>
        <a:defRPr b="1" i="1">
          <a:solidFill>
            <a:schemeClr val="tx2"/>
          </a:solidFill>
          <a:latin typeface="+mj-lt"/>
          <a:ea typeface="+mj-ea"/>
          <a:cs typeface="+mj-cs"/>
        </a:defRPr>
      </a:lvl1pPr>
      <a:lvl2pPr algn="l" defTabSz="1023938" rtl="0" fontAlgn="base">
        <a:spcBef>
          <a:spcPct val="0"/>
        </a:spcBef>
        <a:spcAft>
          <a:spcPct val="0"/>
        </a:spcAft>
        <a:defRPr b="1" i="1">
          <a:solidFill>
            <a:schemeClr val="tx2"/>
          </a:solidFill>
          <a:latin typeface="Arial" charset="0"/>
        </a:defRPr>
      </a:lvl2pPr>
      <a:lvl3pPr algn="l" defTabSz="1023938" rtl="0" fontAlgn="base">
        <a:spcBef>
          <a:spcPct val="0"/>
        </a:spcBef>
        <a:spcAft>
          <a:spcPct val="0"/>
        </a:spcAft>
        <a:defRPr b="1" i="1">
          <a:solidFill>
            <a:schemeClr val="tx2"/>
          </a:solidFill>
          <a:latin typeface="Arial" charset="0"/>
        </a:defRPr>
      </a:lvl3pPr>
      <a:lvl4pPr algn="l" defTabSz="1023938" rtl="0" fontAlgn="base">
        <a:spcBef>
          <a:spcPct val="0"/>
        </a:spcBef>
        <a:spcAft>
          <a:spcPct val="0"/>
        </a:spcAft>
        <a:defRPr b="1" i="1">
          <a:solidFill>
            <a:schemeClr val="tx2"/>
          </a:solidFill>
          <a:latin typeface="Arial" charset="0"/>
        </a:defRPr>
      </a:lvl4pPr>
      <a:lvl5pPr algn="l" defTabSz="1023938" rtl="0" fontAlgn="base">
        <a:spcBef>
          <a:spcPct val="0"/>
        </a:spcBef>
        <a:spcAft>
          <a:spcPct val="0"/>
        </a:spcAft>
        <a:defRPr b="1" i="1">
          <a:solidFill>
            <a:schemeClr val="tx2"/>
          </a:solidFill>
          <a:latin typeface="Arial" charset="0"/>
        </a:defRPr>
      </a:lvl5pPr>
      <a:lvl6pPr marL="457200" algn="l" defTabSz="1023938" rtl="0" fontAlgn="base">
        <a:spcBef>
          <a:spcPct val="0"/>
        </a:spcBef>
        <a:spcAft>
          <a:spcPct val="0"/>
        </a:spcAft>
        <a:defRPr b="1" i="1">
          <a:solidFill>
            <a:schemeClr val="tx2"/>
          </a:solidFill>
          <a:latin typeface="Arial" charset="0"/>
        </a:defRPr>
      </a:lvl6pPr>
      <a:lvl7pPr marL="914400" algn="l" defTabSz="1023938" rtl="0" fontAlgn="base">
        <a:spcBef>
          <a:spcPct val="0"/>
        </a:spcBef>
        <a:spcAft>
          <a:spcPct val="0"/>
        </a:spcAft>
        <a:defRPr b="1" i="1">
          <a:solidFill>
            <a:schemeClr val="tx2"/>
          </a:solidFill>
          <a:latin typeface="Arial" charset="0"/>
        </a:defRPr>
      </a:lvl7pPr>
      <a:lvl8pPr marL="1371600" algn="l" defTabSz="1023938" rtl="0" fontAlgn="base">
        <a:spcBef>
          <a:spcPct val="0"/>
        </a:spcBef>
        <a:spcAft>
          <a:spcPct val="0"/>
        </a:spcAft>
        <a:defRPr b="1" i="1">
          <a:solidFill>
            <a:schemeClr val="tx2"/>
          </a:solidFill>
          <a:latin typeface="Arial" charset="0"/>
        </a:defRPr>
      </a:lvl8pPr>
      <a:lvl9pPr marL="1828800" algn="l" defTabSz="1023938" rtl="0" fontAlgn="base">
        <a:spcBef>
          <a:spcPct val="0"/>
        </a:spcBef>
        <a:spcAft>
          <a:spcPct val="0"/>
        </a:spcAft>
        <a:defRPr b="1" i="1">
          <a:solidFill>
            <a:schemeClr val="tx2"/>
          </a:solidFill>
          <a:latin typeface="Arial" charset="0"/>
        </a:defRPr>
      </a:lvl9pPr>
    </p:titleStyle>
    <p:bodyStyle>
      <a:lvl1pPr marL="384175" indent="-384175" algn="l" defTabSz="1023938" rtl="0" fontAlgn="base">
        <a:spcBef>
          <a:spcPct val="20000"/>
        </a:spcBef>
        <a:spcAft>
          <a:spcPct val="0"/>
        </a:spcAft>
        <a:buChar char="•"/>
        <a:defRPr sz="3600">
          <a:solidFill>
            <a:schemeClr val="tx1"/>
          </a:solidFill>
          <a:latin typeface="+mn-lt"/>
          <a:ea typeface="+mn-ea"/>
          <a:cs typeface="+mn-cs"/>
        </a:defRPr>
      </a:lvl1pPr>
      <a:lvl2pPr marL="831850" indent="-320675" algn="l" defTabSz="1023938" rtl="0" fontAlgn="base">
        <a:spcBef>
          <a:spcPct val="20000"/>
        </a:spcBef>
        <a:spcAft>
          <a:spcPct val="0"/>
        </a:spcAft>
        <a:buClr>
          <a:srgbClr val="FF0000"/>
        </a:buClr>
        <a:buChar char="•"/>
        <a:defRPr>
          <a:solidFill>
            <a:schemeClr val="tx1"/>
          </a:solidFill>
          <a:latin typeface="+mj-lt"/>
        </a:defRPr>
      </a:lvl2pPr>
      <a:lvl3pPr marL="1279525" indent="-255588" algn="l" defTabSz="1023938" rtl="0" fontAlgn="base">
        <a:spcBef>
          <a:spcPct val="20000"/>
        </a:spcBef>
        <a:spcAft>
          <a:spcPct val="0"/>
        </a:spcAft>
        <a:buClr>
          <a:srgbClr val="FF0000"/>
        </a:buClr>
        <a:buChar char="•"/>
        <a:defRPr>
          <a:solidFill>
            <a:schemeClr val="tx1"/>
          </a:solidFill>
          <a:latin typeface="+mj-lt"/>
        </a:defRPr>
      </a:lvl3pPr>
      <a:lvl4pPr marL="1790700" indent="-255588" algn="l" defTabSz="1023938" rtl="0" fontAlgn="base">
        <a:spcBef>
          <a:spcPct val="20000"/>
        </a:spcBef>
        <a:spcAft>
          <a:spcPct val="0"/>
        </a:spcAft>
        <a:buClr>
          <a:srgbClr val="FF0000"/>
        </a:buClr>
        <a:buChar char="•"/>
        <a:defRPr>
          <a:solidFill>
            <a:schemeClr val="tx1"/>
          </a:solidFill>
          <a:latin typeface="+mj-lt"/>
        </a:defRPr>
      </a:lvl4pPr>
      <a:lvl5pPr marL="2301875" indent="-255588" algn="l" defTabSz="1023938" rtl="0" fontAlgn="base">
        <a:spcBef>
          <a:spcPct val="20000"/>
        </a:spcBef>
        <a:spcAft>
          <a:spcPct val="0"/>
        </a:spcAft>
        <a:buClr>
          <a:srgbClr val="FF0000"/>
        </a:buClr>
        <a:buChar char="•"/>
        <a:defRPr>
          <a:solidFill>
            <a:schemeClr val="tx1"/>
          </a:solidFill>
          <a:latin typeface="+mj-lt"/>
        </a:defRPr>
      </a:lvl5pPr>
      <a:lvl6pPr marL="2759075" indent="-255588" algn="l" defTabSz="1023938" rtl="0" fontAlgn="base">
        <a:spcBef>
          <a:spcPct val="20000"/>
        </a:spcBef>
        <a:spcAft>
          <a:spcPct val="0"/>
        </a:spcAft>
        <a:buClr>
          <a:srgbClr val="FF0000"/>
        </a:buClr>
        <a:buChar char="•"/>
        <a:defRPr>
          <a:solidFill>
            <a:schemeClr val="tx1"/>
          </a:solidFill>
          <a:latin typeface="+mj-lt"/>
        </a:defRPr>
      </a:lvl6pPr>
      <a:lvl7pPr marL="3216275" indent="-255588" algn="l" defTabSz="1023938" rtl="0" fontAlgn="base">
        <a:spcBef>
          <a:spcPct val="20000"/>
        </a:spcBef>
        <a:spcAft>
          <a:spcPct val="0"/>
        </a:spcAft>
        <a:buClr>
          <a:srgbClr val="FF0000"/>
        </a:buClr>
        <a:buChar char="•"/>
        <a:defRPr>
          <a:solidFill>
            <a:schemeClr val="tx1"/>
          </a:solidFill>
          <a:latin typeface="+mj-lt"/>
        </a:defRPr>
      </a:lvl7pPr>
      <a:lvl8pPr marL="3673475" indent="-255588" algn="l" defTabSz="1023938" rtl="0" fontAlgn="base">
        <a:spcBef>
          <a:spcPct val="20000"/>
        </a:spcBef>
        <a:spcAft>
          <a:spcPct val="0"/>
        </a:spcAft>
        <a:buClr>
          <a:srgbClr val="FF0000"/>
        </a:buClr>
        <a:buChar char="•"/>
        <a:defRPr>
          <a:solidFill>
            <a:schemeClr val="tx1"/>
          </a:solidFill>
          <a:latin typeface="+mj-lt"/>
        </a:defRPr>
      </a:lvl8pPr>
      <a:lvl9pPr marL="4130675" indent="-255588" algn="l" defTabSz="1023938" rtl="0" fontAlgn="base">
        <a:spcBef>
          <a:spcPct val="20000"/>
        </a:spcBef>
        <a:spcAft>
          <a:spcPct val="0"/>
        </a:spcAft>
        <a:buClr>
          <a:srgbClr val="FF0000"/>
        </a:buClr>
        <a:buChar char="•"/>
        <a:defRPr>
          <a:solidFill>
            <a:schemeClr val="tx1"/>
          </a:solidFill>
          <a:latin typeface="+mj-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A99D7-DF95-432F-9157-540CFE2CBE66}" type="datetimeFigureOut">
              <a:rPr lang="de-DE" smtClean="0"/>
              <a:t>21.01.2019</a:t>
            </a:fld>
            <a:endParaRPr lang="de-DE"/>
          </a:p>
        </p:txBody>
      </p:sp>
      <p:sp>
        <p:nvSpPr>
          <p:cNvPr id="5" name="Fußzeilenplatzhalt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EEBAC-96D6-4D73-8CC7-A7A75C1D5DD3}" type="slidenum">
              <a:rPr lang="de-DE" smtClean="0"/>
              <a:t>‹#›</a:t>
            </a:fld>
            <a:endParaRPr lang="de-DE"/>
          </a:p>
        </p:txBody>
      </p:sp>
    </p:spTree>
    <p:extLst>
      <p:ext uri="{BB962C8B-B14F-4D97-AF65-F5344CB8AC3E}">
        <p14:creationId xmlns:p14="http://schemas.microsoft.com/office/powerpoint/2010/main" val="390935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14" name="Text Box 10"/>
          <p:cNvSpPr txBox="1">
            <a:spLocks noChangeArrowheads="1"/>
          </p:cNvSpPr>
          <p:nvPr/>
        </p:nvSpPr>
        <p:spPr bwMode="auto">
          <a:xfrm>
            <a:off x="220663" y="3429000"/>
            <a:ext cx="876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de-DE" sz="1800" b="1" dirty="0">
                <a:solidFill>
                  <a:srgbClr val="000066"/>
                </a:solidFill>
              </a:rPr>
              <a:t>INTERNATIONAL ORGANIZATION OF MOTOR VEHICLE MANUFACTURERS</a:t>
            </a:r>
          </a:p>
        </p:txBody>
      </p:sp>
      <p:pic>
        <p:nvPicPr>
          <p:cNvPr id="7" name="Image 6">
            <a:extLst>
              <a:ext uri="{FF2B5EF4-FFF2-40B4-BE49-F238E27FC236}">
                <a16:creationId xmlns:a16="http://schemas.microsoft.com/office/drawing/2014/main" xmlns="" id="{55F9AB65-48AB-4ADF-A9A1-A51ECD7198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340768"/>
            <a:ext cx="3955953" cy="2130126"/>
          </a:xfrm>
          <a:prstGeom prst="rect">
            <a:avLst/>
          </a:prstGeom>
        </p:spPr>
      </p:pic>
      <p:sp>
        <p:nvSpPr>
          <p:cNvPr id="21513" name="Rectangle 9"/>
          <p:cNvSpPr>
            <a:spLocks noChangeArrowheads="1"/>
          </p:cNvSpPr>
          <p:nvPr/>
        </p:nvSpPr>
        <p:spPr bwMode="auto">
          <a:xfrm>
            <a:off x="1979613" y="1125538"/>
            <a:ext cx="511333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321" tIns="51161" rIns="102321" bIns="51161" anchor="ctr"/>
          <a:lstStyle>
            <a:lvl1pPr>
              <a:defRPr b="1" i="1">
                <a:solidFill>
                  <a:schemeClr val="tx2"/>
                </a:solidFill>
                <a:latin typeface="Arial" charset="0"/>
              </a:defRPr>
            </a:lvl1pPr>
            <a:lvl2pPr>
              <a:defRPr b="1" i="1">
                <a:solidFill>
                  <a:schemeClr val="tx2"/>
                </a:solidFill>
                <a:latin typeface="Arial" charset="0"/>
              </a:defRPr>
            </a:lvl2pPr>
            <a:lvl3pPr>
              <a:defRPr b="1" i="1">
                <a:solidFill>
                  <a:schemeClr val="tx2"/>
                </a:solidFill>
                <a:latin typeface="Arial" charset="0"/>
              </a:defRPr>
            </a:lvl3pPr>
            <a:lvl4pPr>
              <a:defRPr b="1" i="1">
                <a:solidFill>
                  <a:schemeClr val="tx2"/>
                </a:solidFill>
                <a:latin typeface="Arial" charset="0"/>
              </a:defRPr>
            </a:lvl4pPr>
            <a:lvl5pPr>
              <a:defRPr b="1" i="1">
                <a:solidFill>
                  <a:schemeClr val="tx2"/>
                </a:solidFill>
                <a:latin typeface="Arial" charset="0"/>
              </a:defRPr>
            </a:lvl5pPr>
            <a:lvl6pPr marL="457200" fontAlgn="base">
              <a:spcBef>
                <a:spcPct val="0"/>
              </a:spcBef>
              <a:spcAft>
                <a:spcPct val="0"/>
              </a:spcAft>
              <a:defRPr b="1" i="1">
                <a:solidFill>
                  <a:schemeClr val="tx2"/>
                </a:solidFill>
                <a:latin typeface="Arial" charset="0"/>
              </a:defRPr>
            </a:lvl6pPr>
            <a:lvl7pPr marL="914400" fontAlgn="base">
              <a:spcBef>
                <a:spcPct val="0"/>
              </a:spcBef>
              <a:spcAft>
                <a:spcPct val="0"/>
              </a:spcAft>
              <a:defRPr b="1" i="1">
                <a:solidFill>
                  <a:schemeClr val="tx2"/>
                </a:solidFill>
                <a:latin typeface="Arial" charset="0"/>
              </a:defRPr>
            </a:lvl7pPr>
            <a:lvl8pPr marL="1371600" fontAlgn="base">
              <a:spcBef>
                <a:spcPct val="0"/>
              </a:spcBef>
              <a:spcAft>
                <a:spcPct val="0"/>
              </a:spcAft>
              <a:defRPr b="1" i="1">
                <a:solidFill>
                  <a:schemeClr val="tx2"/>
                </a:solidFill>
                <a:latin typeface="Arial" charset="0"/>
              </a:defRPr>
            </a:lvl8pPr>
            <a:lvl9pPr marL="1828800" fontAlgn="base">
              <a:spcBef>
                <a:spcPct val="0"/>
              </a:spcBef>
              <a:spcAft>
                <a:spcPct val="0"/>
              </a:spcAft>
              <a:defRPr b="1" i="1">
                <a:solidFill>
                  <a:schemeClr val="tx2"/>
                </a:solidFill>
                <a:latin typeface="Arial" charset="0"/>
              </a:defRPr>
            </a:lvl9pPr>
          </a:lstStyle>
          <a:p>
            <a:pPr algn="ctr"/>
            <a:r>
              <a:rPr lang="en-GB" altLang="de-DE" sz="1800" i="0">
                <a:solidFill>
                  <a:srgbClr val="000066"/>
                </a:solidFill>
              </a:rPr>
              <a:t>P R E S E N T A T I O N    O F</a:t>
            </a:r>
          </a:p>
        </p:txBody>
      </p:sp>
      <p:sp>
        <p:nvSpPr>
          <p:cNvPr id="21516" name="Text Box 12"/>
          <p:cNvSpPr txBox="1">
            <a:spLocks noChangeArrowheads="1"/>
          </p:cNvSpPr>
          <p:nvPr/>
        </p:nvSpPr>
        <p:spPr bwMode="auto">
          <a:xfrm>
            <a:off x="220663" y="4149080"/>
            <a:ext cx="867181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200"/>
              </a:spcBef>
            </a:pPr>
            <a:r>
              <a:rPr lang="en-US" altLang="de-DE" sz="2800" b="1" dirty="0"/>
              <a:t>Measurement Uncertainties of Sound Emission Measurements According to UN R51.03</a:t>
            </a:r>
          </a:p>
          <a:p>
            <a:pPr algn="ctr">
              <a:spcBef>
                <a:spcPts val="2400"/>
              </a:spcBef>
            </a:pPr>
            <a:r>
              <a:rPr lang="en-US" altLang="de-DE" sz="2000" b="1" dirty="0"/>
              <a:t>GRBP – Working Party on Noise and </a:t>
            </a:r>
            <a:r>
              <a:rPr lang="en-US" altLang="de-DE" sz="2000" b="1" dirty="0" err="1"/>
              <a:t>Tyres</a:t>
            </a:r>
            <a:r>
              <a:rPr lang="en-US" altLang="de-DE" sz="2000" b="1" dirty="0"/>
              <a:t> </a:t>
            </a:r>
          </a:p>
          <a:p>
            <a:pPr algn="ctr">
              <a:spcBef>
                <a:spcPts val="1200"/>
              </a:spcBef>
            </a:pPr>
            <a:r>
              <a:rPr lang="en-US" altLang="de-DE" sz="2000" b="1" dirty="0"/>
              <a:t>69</a:t>
            </a:r>
            <a:r>
              <a:rPr lang="en-US" altLang="de-DE" sz="2000" b="1" baseline="30000" dirty="0"/>
              <a:t>th</a:t>
            </a:r>
            <a:r>
              <a:rPr lang="en-US" altLang="de-DE" sz="2000" b="1" dirty="0"/>
              <a:t> Session, Geneva, January 2019</a:t>
            </a:r>
          </a:p>
        </p:txBody>
      </p:sp>
      <p:sp>
        <p:nvSpPr>
          <p:cNvPr id="8" name="Textfeld 39">
            <a:extLst>
              <a:ext uri="{FF2B5EF4-FFF2-40B4-BE49-F238E27FC236}">
                <a16:creationId xmlns:a16="http://schemas.microsoft.com/office/drawing/2014/main" xmlns="" id="{48E1D583-A416-457C-B5DF-E9493A5E8BA9}"/>
              </a:ext>
            </a:extLst>
          </p:cNvPr>
          <p:cNvSpPr txBox="1">
            <a:spLocks noChangeArrowheads="1"/>
          </p:cNvSpPr>
          <p:nvPr/>
        </p:nvSpPr>
        <p:spPr bwMode="auto">
          <a:xfrm>
            <a:off x="187438" y="225649"/>
            <a:ext cx="2819400"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r>
              <a:rPr lang="en-US" sz="1400" dirty="0">
                <a:latin typeface="Times New Roman" pitchFamily="18" charset="0"/>
                <a:cs typeface="Times New Roman" pitchFamily="18" charset="0"/>
              </a:rPr>
              <a:t>Submitted by the experts of OICA</a:t>
            </a:r>
            <a:endParaRPr lang="de-DE" sz="1400" dirty="0">
              <a:latin typeface="Times New Roman" pitchFamily="18" charset="0"/>
              <a:cs typeface="Times New Roman" pitchFamily="18" charset="0"/>
            </a:endParaRPr>
          </a:p>
        </p:txBody>
      </p:sp>
      <p:sp>
        <p:nvSpPr>
          <p:cNvPr id="9" name="Rectangle 8">
            <a:extLst>
              <a:ext uri="{FF2B5EF4-FFF2-40B4-BE49-F238E27FC236}">
                <a16:creationId xmlns:a16="http://schemas.microsoft.com/office/drawing/2014/main" xmlns="" id="{AAFB1710-8E45-43D3-B4B1-D6EA1A878ED5}"/>
              </a:ext>
            </a:extLst>
          </p:cNvPr>
          <p:cNvSpPr/>
          <p:nvPr/>
        </p:nvSpPr>
        <p:spPr>
          <a:xfrm>
            <a:off x="4365558" y="210191"/>
            <a:ext cx="4572000" cy="738664"/>
          </a:xfrm>
          <a:prstGeom prst="rect">
            <a:avLst/>
          </a:prstGeom>
        </p:spPr>
        <p:txBody>
          <a:bodyPr>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400" dirty="0">
                <a:latin typeface="Times New Roman" pitchFamily="18" charset="0"/>
                <a:cs typeface="Times New Roman" pitchFamily="18" charset="0"/>
              </a:rPr>
              <a:t>Informal </a:t>
            </a:r>
            <a:r>
              <a:rPr lang="en-US" sz="1400">
                <a:latin typeface="Times New Roman" pitchFamily="18" charset="0"/>
                <a:cs typeface="Times New Roman" pitchFamily="18" charset="0"/>
              </a:rPr>
              <a:t>document </a:t>
            </a:r>
            <a:r>
              <a:rPr lang="en-US" sz="1400" b="1" smtClean="0">
                <a:latin typeface="Times New Roman" pitchFamily="18" charset="0"/>
                <a:cs typeface="Times New Roman" pitchFamily="18" charset="0"/>
              </a:rPr>
              <a:t>GRB-69-15</a:t>
            </a:r>
            <a:endParaRPr lang="de-DE" sz="1400" dirty="0">
              <a:latin typeface="Times New Roman" pitchFamily="18" charset="0"/>
              <a:cs typeface="Times New Roman" pitchFamily="18" charset="0"/>
            </a:endParaRPr>
          </a:p>
          <a:p>
            <a:pPr algn="r"/>
            <a:r>
              <a:rPr lang="en-US" sz="1400" dirty="0">
                <a:latin typeface="Times New Roman" pitchFamily="18" charset="0"/>
                <a:cs typeface="Times New Roman" pitchFamily="18" charset="0"/>
              </a:rPr>
              <a:t>69</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GRB, 22-25 January 2019</a:t>
            </a:r>
          </a:p>
          <a:p>
            <a:pPr algn="r"/>
            <a:r>
              <a:rPr lang="en-US" sz="1400" dirty="0">
                <a:latin typeface="Times New Roman" pitchFamily="18" charset="0"/>
                <a:cs typeface="Times New Roman" pitchFamily="18" charset="0"/>
              </a:rPr>
              <a:t>Agenda item 4.(b)</a:t>
            </a:r>
            <a:endParaRPr lang="de-DE" sz="1400"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707904" y="517985"/>
            <a:ext cx="5040560" cy="9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a:t>
            </a:r>
          </a:p>
          <a:p>
            <a:pPr algn="r">
              <a:spcBef>
                <a:spcPct val="20000"/>
              </a:spcBef>
            </a:pPr>
            <a:r>
              <a:rPr lang="de-DE" altLang="de-DE" sz="2400" b="1" dirty="0"/>
              <a:t>Extension </a:t>
            </a:r>
            <a:r>
              <a:rPr lang="de-DE" altLang="de-DE" sz="2400" b="1" dirty="0" err="1"/>
              <a:t>for</a:t>
            </a:r>
            <a:r>
              <a:rPr lang="de-DE" altLang="de-DE" sz="2400" b="1" dirty="0"/>
              <a:t> In-</a:t>
            </a:r>
            <a:r>
              <a:rPr lang="de-DE" altLang="de-DE" sz="2400" b="1" dirty="0" err="1"/>
              <a:t>Use</a:t>
            </a:r>
            <a:r>
              <a:rPr lang="de-DE" altLang="de-DE" sz="2400" b="1" dirty="0"/>
              <a:t> </a:t>
            </a:r>
            <a:r>
              <a:rPr lang="de-DE" altLang="de-DE" sz="2400" b="1" dirty="0" err="1"/>
              <a:t>Conformity</a:t>
            </a:r>
            <a:endParaRPr lang="en-GB" altLang="de-DE" sz="2400" b="1" dirty="0"/>
          </a:p>
        </p:txBody>
      </p:sp>
      <p:sp>
        <p:nvSpPr>
          <p:cNvPr id="4" name="Textfeld 3"/>
          <p:cNvSpPr txBox="1"/>
          <p:nvPr/>
        </p:nvSpPr>
        <p:spPr>
          <a:xfrm>
            <a:off x="323528" y="1506270"/>
            <a:ext cx="8496944" cy="4570482"/>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GB" sz="1800" dirty="0"/>
              <a:t>Considering in-use vehicle testing for legal compliance purposes, there are numerous additional factors that need consideration.</a:t>
            </a:r>
          </a:p>
          <a:p>
            <a:pPr marL="342900" indent="-342900">
              <a:spcBef>
                <a:spcPts val="1200"/>
              </a:spcBef>
              <a:buFont typeface="Wingdings" panose="05000000000000000000" pitchFamily="2" charset="2"/>
              <a:buChar char="Ø"/>
            </a:pPr>
            <a:r>
              <a:rPr lang="en-GB" sz="1800" dirty="0"/>
              <a:t>Some of these factors (incomplete list) are:</a:t>
            </a:r>
          </a:p>
          <a:p>
            <a:pPr marL="800100" lvl="1" indent="-342900">
              <a:spcBef>
                <a:spcPts val="300"/>
              </a:spcBef>
              <a:buFont typeface="Wingdings" panose="05000000000000000000" pitchFamily="2" charset="2"/>
              <a:buChar char="Ø"/>
            </a:pPr>
            <a:r>
              <a:rPr lang="en-GB" dirty="0"/>
              <a:t>Proper maintenance of the vehicle within the inspection intervals. Service shall be carried out by an accepted service provider.</a:t>
            </a:r>
          </a:p>
          <a:p>
            <a:pPr marL="800100" lvl="1" indent="-342900">
              <a:spcBef>
                <a:spcPts val="300"/>
              </a:spcBef>
              <a:buFont typeface="Wingdings" panose="05000000000000000000" pitchFamily="2" charset="2"/>
              <a:buChar char="Ø"/>
            </a:pPr>
            <a:r>
              <a:rPr lang="en-GB" dirty="0"/>
              <a:t>Tyres shall be manufacturer certified tyres in an appropriate condition.</a:t>
            </a:r>
          </a:p>
          <a:p>
            <a:pPr marL="800100" lvl="1" indent="-342900">
              <a:spcBef>
                <a:spcPts val="300"/>
              </a:spcBef>
              <a:buFont typeface="Wingdings" panose="05000000000000000000" pitchFamily="2" charset="2"/>
              <a:buChar char="Ø"/>
            </a:pPr>
            <a:r>
              <a:rPr lang="en-GB" dirty="0"/>
              <a:t>Applicable limits shall be correctly determined.</a:t>
            </a:r>
          </a:p>
          <a:p>
            <a:pPr marL="800100" lvl="1" indent="-342900">
              <a:spcBef>
                <a:spcPts val="300"/>
              </a:spcBef>
              <a:buFont typeface="Wingdings" panose="05000000000000000000" pitchFamily="2" charset="2"/>
              <a:buChar char="Ø"/>
            </a:pPr>
            <a:r>
              <a:rPr lang="en-GB" dirty="0"/>
              <a:t>The vehicle shall have a use history, representative for normal use.</a:t>
            </a:r>
          </a:p>
          <a:p>
            <a:pPr marL="800100" lvl="1" indent="-342900">
              <a:spcBef>
                <a:spcPts val="300"/>
              </a:spcBef>
              <a:buFont typeface="Wingdings" panose="05000000000000000000" pitchFamily="2" charset="2"/>
              <a:buChar char="Ø"/>
            </a:pPr>
            <a:r>
              <a:rPr lang="en-GB" dirty="0"/>
              <a:t>If spare parts, if applicable, shall be Original Equipment Parts.</a:t>
            </a:r>
          </a:p>
          <a:p>
            <a:pPr marL="800100" lvl="1" indent="-342900">
              <a:spcBef>
                <a:spcPts val="300"/>
              </a:spcBef>
              <a:buFont typeface="Wingdings" panose="05000000000000000000" pitchFamily="2" charset="2"/>
              <a:buChar char="Ø"/>
            </a:pPr>
            <a:r>
              <a:rPr lang="en-GB" dirty="0"/>
              <a:t>Fuel Quality</a:t>
            </a:r>
          </a:p>
          <a:p>
            <a:pPr marL="342900" indent="-342900">
              <a:spcBef>
                <a:spcPts val="1200"/>
              </a:spcBef>
              <a:buFont typeface="Wingdings" panose="05000000000000000000" pitchFamily="2" charset="2"/>
              <a:buChar char="Ø"/>
            </a:pPr>
            <a:r>
              <a:rPr lang="en-GB" sz="1800" dirty="0"/>
              <a:t>2018/858/EC Preamble 34 requests:</a:t>
            </a:r>
            <a:br>
              <a:rPr lang="en-GB" sz="1800" dirty="0"/>
            </a:br>
            <a:r>
              <a:rPr lang="en-GB" sz="1800" dirty="0"/>
              <a:t>“The selection of the vehicles that are to be subject to that compliance verification should be based on an appropriate risk assessment which takes account of the seriousness of the possible non-compliance; the likelihood of its occurrence; and other possible indicators […].”</a:t>
            </a:r>
          </a:p>
        </p:txBody>
      </p:sp>
    </p:spTree>
    <p:extLst>
      <p:ext uri="{BB962C8B-B14F-4D97-AF65-F5344CB8AC3E}">
        <p14:creationId xmlns:p14="http://schemas.microsoft.com/office/powerpoint/2010/main" val="215327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wipe(left)">
                                      <p:cBhvr>
                                        <p:cTn id="30" dur="500"/>
                                        <p:tgtEl>
                                          <p:spTgt spid="4">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left)">
                                      <p:cBhvr>
                                        <p:cTn id="3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506270"/>
            <a:ext cx="8496944" cy="4893647"/>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US" sz="1800" dirty="0"/>
              <a:t>OICA members are actually reviewing all effects and welcome an exchange with GRB members to benefit as well for more experts experience.</a:t>
            </a:r>
          </a:p>
          <a:p>
            <a:pPr marL="342900" indent="-342900">
              <a:spcBef>
                <a:spcPts val="1200"/>
              </a:spcBef>
              <a:buFont typeface="Wingdings" panose="05000000000000000000" pitchFamily="2" charset="2"/>
              <a:buChar char="Ø"/>
            </a:pPr>
            <a:r>
              <a:rPr lang="en-US" sz="1800" dirty="0"/>
              <a:t>It is the goal to achieve a better understanding of measurement uncertainty. </a:t>
            </a:r>
          </a:p>
          <a:p>
            <a:pPr marL="342900" indent="-342900">
              <a:spcBef>
                <a:spcPts val="1200"/>
              </a:spcBef>
              <a:buFont typeface="Wingdings" panose="05000000000000000000" pitchFamily="2" charset="2"/>
              <a:buChar char="Ø"/>
            </a:pPr>
            <a:r>
              <a:rPr lang="en-US" sz="1800" dirty="0"/>
              <a:t>Adequate action shall be introduced such as application of tolerances, correction or narrow test condition into the regulation for type approval, </a:t>
            </a:r>
            <a:r>
              <a:rPr lang="en-US" sz="1800" dirty="0" err="1"/>
              <a:t>CoP</a:t>
            </a:r>
            <a:r>
              <a:rPr lang="en-US" sz="1800" dirty="0"/>
              <a:t> and in-use conformity checks.</a:t>
            </a:r>
          </a:p>
          <a:p>
            <a:pPr marL="342900" indent="-342900">
              <a:spcBef>
                <a:spcPts val="1200"/>
              </a:spcBef>
              <a:buFont typeface="Wingdings" panose="05000000000000000000" pitchFamily="2" charset="2"/>
              <a:buChar char="Ø"/>
            </a:pPr>
            <a:r>
              <a:rPr lang="en-US" sz="1800" dirty="0"/>
              <a:t>The uncertainty consideration could be introduced into an individual Annex to UN R51.03.</a:t>
            </a:r>
          </a:p>
          <a:p>
            <a:pPr marL="342900" indent="-342900">
              <a:spcBef>
                <a:spcPts val="1200"/>
              </a:spcBef>
              <a:buFont typeface="Wingdings" panose="05000000000000000000" pitchFamily="2" charset="2"/>
              <a:buChar char="Ø"/>
            </a:pPr>
            <a:r>
              <a:rPr lang="en-US" sz="1800" dirty="0"/>
              <a:t>The work should be done in a separate working group. However, we fear that work capacity of actual active members do not allow the creation of another working group.</a:t>
            </a:r>
          </a:p>
          <a:p>
            <a:pPr marL="342900" indent="-342900">
              <a:spcBef>
                <a:spcPts val="1200"/>
              </a:spcBef>
              <a:buFont typeface="Wingdings" panose="05000000000000000000" pitchFamily="2" charset="2"/>
              <a:buChar char="Ø"/>
            </a:pPr>
            <a:r>
              <a:rPr lang="en-US" sz="1800" dirty="0"/>
              <a:t>OICA suggests to have a discussion on this topic within the GRBP group to receive a direction how to handle the subject.</a:t>
            </a:r>
          </a:p>
          <a:p>
            <a:pPr marL="342900" indent="-342900">
              <a:spcBef>
                <a:spcPts val="1200"/>
              </a:spcBef>
              <a:buFont typeface="Wingdings" panose="05000000000000000000" pitchFamily="2" charset="2"/>
              <a:buChar char="Ø"/>
            </a:pPr>
            <a:endParaRPr lang="en-US" sz="1800" dirty="0"/>
          </a:p>
        </p:txBody>
      </p:sp>
      <p:sp>
        <p:nvSpPr>
          <p:cNvPr id="3" name="Rectangle 2"/>
          <p:cNvSpPr>
            <a:spLocks noChangeArrowheads="1"/>
          </p:cNvSpPr>
          <p:nvPr/>
        </p:nvSpPr>
        <p:spPr bwMode="auto">
          <a:xfrm>
            <a:off x="3707904" y="517985"/>
            <a:ext cx="5040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Summary</a:t>
            </a:r>
          </a:p>
        </p:txBody>
      </p:sp>
    </p:spTree>
    <p:extLst>
      <p:ext uri="{BB962C8B-B14F-4D97-AF65-F5344CB8AC3E}">
        <p14:creationId xmlns:p14="http://schemas.microsoft.com/office/powerpoint/2010/main" val="357283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707904" y="517985"/>
            <a:ext cx="5040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General Considerations</a:t>
            </a:r>
          </a:p>
        </p:txBody>
      </p:sp>
      <p:sp>
        <p:nvSpPr>
          <p:cNvPr id="5" name="Textfeld 4"/>
          <p:cNvSpPr txBox="1"/>
          <p:nvPr/>
        </p:nvSpPr>
        <p:spPr>
          <a:xfrm>
            <a:off x="323528" y="1308387"/>
            <a:ext cx="8496944" cy="5093702"/>
          </a:xfrm>
          <a:prstGeom prst="rect">
            <a:avLst/>
          </a:prstGeom>
          <a:noFill/>
        </p:spPr>
        <p:txBody>
          <a:bodyPr wrap="square" rtlCol="0">
            <a:spAutoFit/>
          </a:bodyPr>
          <a:lstStyle/>
          <a:p>
            <a:pPr marL="342900" indent="-342900">
              <a:spcBef>
                <a:spcPts val="600"/>
              </a:spcBef>
              <a:buFont typeface="Wingdings" panose="05000000000000000000" pitchFamily="2" charset="2"/>
              <a:buChar char="Ø"/>
            </a:pPr>
            <a:r>
              <a:rPr lang="en-US" sz="1800" dirty="0"/>
              <a:t>Measurements are subject to uncertainties. A measured result must be understood as an approximation to the true result, which by itself is unknown.</a:t>
            </a:r>
          </a:p>
          <a:p>
            <a:pPr marL="800100" lvl="1" indent="-342900">
              <a:spcBef>
                <a:spcPts val="600"/>
              </a:spcBef>
              <a:buFont typeface="Wingdings" panose="05000000000000000000" pitchFamily="2" charset="2"/>
              <a:buChar char="Ø"/>
            </a:pPr>
            <a:r>
              <a:rPr lang="en-US" sz="1800" dirty="0"/>
              <a:t>Two measurements are deemed to be the same if they are within the given uncertainty.</a:t>
            </a:r>
          </a:p>
          <a:p>
            <a:pPr marL="800100" lvl="1" indent="-342900">
              <a:spcBef>
                <a:spcPts val="600"/>
              </a:spcBef>
              <a:buFont typeface="Wingdings" panose="05000000000000000000" pitchFamily="2" charset="2"/>
              <a:buChar char="Ø"/>
            </a:pPr>
            <a:r>
              <a:rPr lang="en-US" sz="1800" dirty="0"/>
              <a:t>Two vehicles are deemed to have the same sound level, if their measurement result is within the given uncertainty.</a:t>
            </a:r>
          </a:p>
          <a:p>
            <a:pPr marL="342900" indent="-342900">
              <a:spcBef>
                <a:spcPts val="600"/>
              </a:spcBef>
              <a:buFont typeface="Wingdings" panose="05000000000000000000" pitchFamily="2" charset="2"/>
              <a:buChar char="Ø"/>
            </a:pPr>
            <a:r>
              <a:rPr lang="en-US" sz="1800" dirty="0"/>
              <a:t>Thus, the knowledge of the measurement uncertainty is important as it provides information about the precision and repeatability of measurements.</a:t>
            </a:r>
          </a:p>
          <a:p>
            <a:pPr marL="342900" indent="-342900">
              <a:spcBef>
                <a:spcPts val="600"/>
              </a:spcBef>
              <a:buFont typeface="Wingdings" panose="05000000000000000000" pitchFamily="2" charset="2"/>
              <a:buChar char="Ø"/>
            </a:pPr>
            <a:r>
              <a:rPr lang="en-US" sz="1800" dirty="0"/>
              <a:t>The measurement uncertainties be minimized, e.g. by narrowing ambient conditions or by correction.</a:t>
            </a:r>
          </a:p>
          <a:p>
            <a:pPr marL="342900" indent="-342900">
              <a:spcBef>
                <a:spcPts val="1800"/>
              </a:spcBef>
              <a:buFont typeface="Wingdings" panose="05000000000000000000" pitchFamily="2" charset="2"/>
              <a:buChar char="Ø"/>
            </a:pPr>
            <a:r>
              <a:rPr lang="en-US" sz="1800" dirty="0"/>
              <a:t>Questions:</a:t>
            </a:r>
          </a:p>
          <a:p>
            <a:pPr marL="800100" lvl="1" indent="-342900">
              <a:spcBef>
                <a:spcPts val="600"/>
              </a:spcBef>
              <a:buFont typeface="Wingdings" panose="05000000000000000000" pitchFamily="2" charset="2"/>
              <a:buChar char="Ø"/>
            </a:pPr>
            <a:r>
              <a:rPr lang="en-US" sz="1800" u="sng" dirty="0">
                <a:effectLst>
                  <a:outerShdw blurRad="38100" dist="38100" dir="2700000" algn="tl">
                    <a:srgbClr val="000000">
                      <a:alpha val="43137"/>
                    </a:srgbClr>
                  </a:outerShdw>
                </a:effectLst>
              </a:rPr>
              <a:t>What is the uncertainty for the tests specified by UN R51.03?</a:t>
            </a:r>
          </a:p>
          <a:p>
            <a:pPr marL="800100" lvl="1" indent="-342900">
              <a:spcBef>
                <a:spcPts val="600"/>
              </a:spcBef>
              <a:buFont typeface="Wingdings" panose="05000000000000000000" pitchFamily="2" charset="2"/>
              <a:buChar char="Ø"/>
            </a:pPr>
            <a:r>
              <a:rPr lang="en-US" sz="1800" u="sng" dirty="0">
                <a:effectLst>
                  <a:outerShdw blurRad="38100" dist="38100" dir="2700000" algn="tl">
                    <a:srgbClr val="000000">
                      <a:alpha val="43137"/>
                    </a:srgbClr>
                  </a:outerShdw>
                </a:effectLst>
              </a:rPr>
              <a:t>Are their different uncertainties dependent on the purpose of the test?</a:t>
            </a:r>
          </a:p>
          <a:p>
            <a:pPr marL="800100" lvl="1" indent="-342900">
              <a:spcBef>
                <a:spcPts val="600"/>
              </a:spcBef>
              <a:buFont typeface="Wingdings" panose="05000000000000000000" pitchFamily="2" charset="2"/>
              <a:buChar char="Ø"/>
            </a:pPr>
            <a:r>
              <a:rPr lang="en-US" sz="1800" u="sng" dirty="0">
                <a:effectLst>
                  <a:outerShdw blurRad="38100" dist="38100" dir="2700000" algn="tl">
                    <a:srgbClr val="000000">
                      <a:alpha val="43137"/>
                    </a:srgbClr>
                  </a:outerShdw>
                </a:effectLst>
              </a:rPr>
              <a:t>How can the uncertainty be minimized?</a:t>
            </a:r>
          </a:p>
          <a:p>
            <a:pPr marL="800100" lvl="1" indent="-342900">
              <a:spcBef>
                <a:spcPts val="600"/>
              </a:spcBef>
              <a:buFont typeface="Wingdings" panose="05000000000000000000" pitchFamily="2" charset="2"/>
              <a:buChar char="Ø"/>
            </a:pPr>
            <a:endParaRPr lang="en-US" sz="1800" dirty="0"/>
          </a:p>
        </p:txBody>
      </p:sp>
    </p:spTree>
    <p:extLst>
      <p:ext uri="{BB962C8B-B14F-4D97-AF65-F5344CB8AC3E}">
        <p14:creationId xmlns:p14="http://schemas.microsoft.com/office/powerpoint/2010/main" val="15684658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500"/>
                                        <p:tgtEl>
                                          <p:spTgt spid="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left)">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left)">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wipe(left)">
                                      <p:cBhvr>
                                        <p:cTn id="28" dur="500"/>
                                        <p:tgtEl>
                                          <p:spTgt spid="5">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wipe(left)">
                                      <p:cBhvr>
                                        <p:cTn id="34" dur="500"/>
                                        <p:tgtEl>
                                          <p:spTgt spid="5">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wipe(left)">
                                      <p:cBhvr>
                                        <p:cTn id="3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707904" y="517985"/>
            <a:ext cx="50405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 within Regulations</a:t>
            </a:r>
          </a:p>
        </p:txBody>
      </p:sp>
      <p:sp>
        <p:nvSpPr>
          <p:cNvPr id="5" name="Textfeld 4"/>
          <p:cNvSpPr txBox="1"/>
          <p:nvPr/>
        </p:nvSpPr>
        <p:spPr>
          <a:xfrm>
            <a:off x="323528" y="1506270"/>
            <a:ext cx="8496944" cy="4585871"/>
          </a:xfrm>
          <a:prstGeom prst="rect">
            <a:avLst/>
          </a:prstGeom>
          <a:noFill/>
        </p:spPr>
        <p:txBody>
          <a:bodyPr wrap="square" rtlCol="0">
            <a:spAutoFit/>
          </a:bodyPr>
          <a:lstStyle/>
          <a:p>
            <a:pPr marL="342900" indent="-342900">
              <a:spcBef>
                <a:spcPts val="600"/>
              </a:spcBef>
              <a:buFont typeface="Wingdings" panose="05000000000000000000" pitchFamily="2" charset="2"/>
              <a:buChar char="Ø"/>
            </a:pPr>
            <a:r>
              <a:rPr lang="en-US" dirty="0"/>
              <a:t>Regulations apply limits and expect that all products put on the market stay under the limits. UN R51.03 provides in some cases conditions or tolerance:</a:t>
            </a:r>
          </a:p>
          <a:p>
            <a:pPr marL="800100" lvl="1" indent="-342900">
              <a:spcBef>
                <a:spcPts val="600"/>
              </a:spcBef>
              <a:buFont typeface="Wingdings" panose="05000000000000000000" pitchFamily="2" charset="2"/>
              <a:buChar char="Ø"/>
            </a:pPr>
            <a:r>
              <a:rPr lang="en-US" sz="1400" b="1" dirty="0">
                <a:effectLst>
                  <a:outerShdw blurRad="38100" dist="38100" dir="2700000" algn="tl">
                    <a:srgbClr val="000000">
                      <a:alpha val="43137"/>
                    </a:srgbClr>
                  </a:outerShdw>
                </a:effectLst>
              </a:rPr>
              <a:t>paragraph 6.1.1. </a:t>
            </a:r>
            <a:r>
              <a:rPr lang="en-US" sz="1400" dirty="0"/>
              <a:t>The vehicle, its engine and its sound reduction system shall be so designed, constructed and assembled as to enable the vehicle, in normal use, despite the </a:t>
            </a:r>
            <a:r>
              <a:rPr lang="en-US" sz="1400" u="sng" dirty="0">
                <a:solidFill>
                  <a:srgbClr val="FF0000"/>
                </a:solidFill>
                <a:effectLst>
                  <a:outerShdw blurRad="38100" dist="38100" dir="2700000" algn="tl">
                    <a:srgbClr val="000000">
                      <a:alpha val="43137"/>
                    </a:srgbClr>
                  </a:outerShdw>
                </a:effectLst>
              </a:rPr>
              <a:t>vibration</a:t>
            </a:r>
            <a:r>
              <a:rPr lang="en-US" sz="1400" dirty="0">
                <a:effectLst>
                  <a:outerShdw blurRad="38100" dist="38100" dir="2700000" algn="tl">
                    <a:srgbClr val="000000">
                      <a:alpha val="43137"/>
                    </a:srgbClr>
                  </a:outerShdw>
                </a:effectLst>
              </a:rPr>
              <a:t> </a:t>
            </a:r>
            <a:r>
              <a:rPr lang="en-US" sz="1400" dirty="0"/>
              <a:t>to which it may be subjected, to comply with the provisions of this Regulation.</a:t>
            </a:r>
          </a:p>
          <a:p>
            <a:pPr marL="800100" lvl="1" indent="-342900">
              <a:spcBef>
                <a:spcPts val="600"/>
              </a:spcBef>
              <a:buFont typeface="Wingdings" panose="05000000000000000000" pitchFamily="2" charset="2"/>
              <a:buChar char="Ø"/>
            </a:pPr>
            <a:r>
              <a:rPr lang="en-US" sz="1400" b="1" dirty="0">
                <a:effectLst>
                  <a:outerShdw blurRad="38100" dist="38100" dir="2700000" algn="tl">
                    <a:srgbClr val="000000">
                      <a:alpha val="43137"/>
                    </a:srgbClr>
                  </a:outerShdw>
                </a:effectLst>
              </a:rPr>
              <a:t>Paragraph 6.1.2. </a:t>
            </a:r>
            <a:r>
              <a:rPr lang="en-US" sz="1400" dirty="0"/>
              <a:t>The sound reduction system shall be so designed, constructed and assembled as to be able to reasonably resist the </a:t>
            </a:r>
            <a:r>
              <a:rPr lang="en-US" sz="1400" u="sng" dirty="0">
                <a:solidFill>
                  <a:srgbClr val="FF0000"/>
                </a:solidFill>
                <a:effectLst>
                  <a:outerShdw blurRad="38100" dist="38100" dir="2700000" algn="tl">
                    <a:srgbClr val="000000">
                      <a:alpha val="43137"/>
                    </a:srgbClr>
                  </a:outerShdw>
                </a:effectLst>
              </a:rPr>
              <a:t>corrosive phenomena</a:t>
            </a:r>
            <a:r>
              <a:rPr lang="en-US" sz="1400" dirty="0"/>
              <a:t> to which it is exposed having regard to the conditions of use of the vehicle, including regional climate differences.</a:t>
            </a:r>
          </a:p>
          <a:p>
            <a:pPr marL="800100" lvl="1" indent="-342900">
              <a:spcBef>
                <a:spcPts val="600"/>
              </a:spcBef>
              <a:buFont typeface="Wingdings" panose="05000000000000000000" pitchFamily="2" charset="2"/>
              <a:buChar char="Ø"/>
            </a:pPr>
            <a:r>
              <a:rPr lang="en-US" sz="1400" b="1" dirty="0">
                <a:effectLst>
                  <a:outerShdw blurRad="38100" dist="38100" dir="2700000" algn="tl">
                    <a:srgbClr val="000000">
                      <a:alpha val="43137"/>
                    </a:srgbClr>
                  </a:outerShdw>
                </a:effectLst>
              </a:rPr>
              <a:t>Paragraph 6.2.2. </a:t>
            </a:r>
            <a:r>
              <a:rPr lang="en-GB" sz="1400" dirty="0"/>
              <a:t>The sound level measured in accordance with the provisions of Annex 3 paragraph 3.2 to this Regulation, mathematically </a:t>
            </a:r>
            <a:r>
              <a:rPr lang="en-GB" sz="1400" u="sng" dirty="0">
                <a:solidFill>
                  <a:srgbClr val="FF0000"/>
                </a:solidFill>
                <a:effectLst>
                  <a:outerShdw blurRad="38100" dist="38100" dir="2700000" algn="tl">
                    <a:srgbClr val="000000">
                      <a:alpha val="43137"/>
                    </a:srgbClr>
                  </a:outerShdw>
                </a:effectLst>
              </a:rPr>
              <a:t>rounded to the nearest integer value</a:t>
            </a:r>
            <a:r>
              <a:rPr lang="en-GB" sz="1400" dirty="0"/>
              <a:t>, shall not exceed the […] limits.</a:t>
            </a:r>
          </a:p>
          <a:p>
            <a:pPr marL="800100" lvl="1" indent="-342900">
              <a:spcBef>
                <a:spcPts val="600"/>
              </a:spcBef>
              <a:buFont typeface="Wingdings" panose="05000000000000000000" pitchFamily="2" charset="2"/>
              <a:buChar char="Ø"/>
            </a:pPr>
            <a:r>
              <a:rPr lang="en-GB" sz="1400" b="1" dirty="0">
                <a:effectLst>
                  <a:outerShdw blurRad="38100" dist="38100" dir="2700000" algn="tl">
                    <a:srgbClr val="000000">
                      <a:alpha val="43137"/>
                    </a:srgbClr>
                  </a:outerShdw>
                </a:effectLst>
              </a:rPr>
              <a:t>Annex 6 (Conformity of production):</a:t>
            </a:r>
            <a:r>
              <a:rPr lang="en-GB" sz="1400" dirty="0"/>
              <a:t> One vehicle shall be chosen and subjected to the tests set out in point 2. If the sound level of the vehicle tested </a:t>
            </a:r>
            <a:r>
              <a:rPr lang="en-GB" sz="1400" u="sng" dirty="0">
                <a:solidFill>
                  <a:srgbClr val="FF0000"/>
                </a:solidFill>
                <a:effectLst>
                  <a:outerShdw blurRad="38100" dist="38100" dir="2700000" algn="tl">
                    <a:srgbClr val="000000">
                      <a:alpha val="43137"/>
                    </a:srgbClr>
                  </a:outerShdw>
                </a:effectLst>
              </a:rPr>
              <a:t>does not exceed by more than 1 dB(A) the limit value prescribed </a:t>
            </a:r>
            <a:r>
              <a:rPr lang="en-GB" sz="1400" dirty="0"/>
              <a:t>[…], the vehicle type shall be considered to conform to the requirements of this Regulation.</a:t>
            </a:r>
          </a:p>
          <a:p>
            <a:pPr marL="342900" indent="-342900">
              <a:spcBef>
                <a:spcPts val="600"/>
              </a:spcBef>
              <a:buFont typeface="Wingdings" panose="05000000000000000000" pitchFamily="2" charset="2"/>
              <a:buChar char="Ø"/>
            </a:pPr>
            <a:r>
              <a:rPr lang="de-DE" dirty="0"/>
              <a:t>A </a:t>
            </a:r>
            <a:r>
              <a:rPr lang="de-DE" dirty="0" err="1"/>
              <a:t>general</a:t>
            </a:r>
            <a:r>
              <a:rPr lang="de-DE" dirty="0"/>
              <a:t> </a:t>
            </a:r>
            <a:r>
              <a:rPr lang="de-DE" dirty="0" err="1"/>
              <a:t>systematic</a:t>
            </a:r>
            <a:r>
              <a:rPr lang="de-DE" dirty="0"/>
              <a:t> </a:t>
            </a:r>
            <a:r>
              <a:rPr lang="de-DE" dirty="0" err="1"/>
              <a:t>consideration</a:t>
            </a:r>
            <a:r>
              <a:rPr lang="de-DE" dirty="0"/>
              <a:t> </a:t>
            </a:r>
            <a:r>
              <a:rPr lang="de-DE" dirty="0" err="1"/>
              <a:t>about</a:t>
            </a:r>
            <a:r>
              <a:rPr lang="de-DE" dirty="0"/>
              <a:t> </a:t>
            </a:r>
            <a:r>
              <a:rPr lang="de-DE" dirty="0" err="1"/>
              <a:t>the</a:t>
            </a:r>
            <a:r>
              <a:rPr lang="de-DE" dirty="0"/>
              <a:t> </a:t>
            </a:r>
            <a:r>
              <a:rPr lang="de-DE" dirty="0" err="1"/>
              <a:t>measurement</a:t>
            </a:r>
            <a:r>
              <a:rPr lang="de-DE" dirty="0"/>
              <a:t> </a:t>
            </a:r>
            <a:r>
              <a:rPr lang="de-DE" dirty="0" err="1"/>
              <a:t>uncertainty</a:t>
            </a:r>
            <a:r>
              <a:rPr lang="de-DE" dirty="0"/>
              <a:t> </a:t>
            </a:r>
            <a:r>
              <a:rPr lang="de-DE" dirty="0" err="1"/>
              <a:t>for</a:t>
            </a:r>
            <a:r>
              <a:rPr lang="de-DE" dirty="0"/>
              <a:t> </a:t>
            </a:r>
            <a:r>
              <a:rPr lang="de-DE" dirty="0" err="1"/>
              <a:t>the</a:t>
            </a:r>
            <a:r>
              <a:rPr lang="de-DE" dirty="0"/>
              <a:t> </a:t>
            </a:r>
            <a:r>
              <a:rPr lang="de-DE" dirty="0" err="1"/>
              <a:t>test</a:t>
            </a:r>
            <a:r>
              <a:rPr lang="de-DE" dirty="0"/>
              <a:t> </a:t>
            </a:r>
            <a:r>
              <a:rPr lang="de-DE" dirty="0" err="1"/>
              <a:t>procedure</a:t>
            </a:r>
            <a:r>
              <a:rPr lang="de-DE" dirty="0"/>
              <a:t> </a:t>
            </a:r>
            <a:r>
              <a:rPr lang="de-DE" dirty="0" err="1"/>
              <a:t>is</a:t>
            </a:r>
            <a:r>
              <a:rPr lang="de-DE" dirty="0"/>
              <a:t> not </a:t>
            </a:r>
            <a:r>
              <a:rPr lang="de-DE" dirty="0" err="1"/>
              <a:t>available</a:t>
            </a:r>
            <a:r>
              <a:rPr lang="de-DE" dirty="0"/>
              <a:t>. </a:t>
            </a:r>
          </a:p>
          <a:p>
            <a:pPr marL="342900" indent="-342900">
              <a:spcBef>
                <a:spcPts val="600"/>
              </a:spcBef>
              <a:buFont typeface="Wingdings" panose="05000000000000000000" pitchFamily="2" charset="2"/>
              <a:buChar char="Ø"/>
            </a:pPr>
            <a:r>
              <a:rPr lang="de-DE" dirty="0" err="1"/>
              <a:t>Upcoming</a:t>
            </a:r>
            <a:r>
              <a:rPr lang="de-DE" dirty="0"/>
              <a:t> in-</a:t>
            </a:r>
            <a:r>
              <a:rPr lang="de-DE" dirty="0" err="1"/>
              <a:t>use</a:t>
            </a:r>
            <a:r>
              <a:rPr lang="de-DE" dirty="0"/>
              <a:t> </a:t>
            </a:r>
            <a:r>
              <a:rPr lang="de-DE" dirty="0" err="1"/>
              <a:t>testing</a:t>
            </a:r>
            <a:r>
              <a:rPr lang="de-DE" dirty="0"/>
              <a:t> will </a:t>
            </a:r>
            <a:r>
              <a:rPr lang="de-DE" dirty="0" err="1"/>
              <a:t>add</a:t>
            </a:r>
            <a:r>
              <a:rPr lang="de-DE" dirty="0"/>
              <a:t> </a:t>
            </a:r>
            <a:r>
              <a:rPr lang="de-DE" dirty="0" err="1"/>
              <a:t>more</a:t>
            </a:r>
            <a:r>
              <a:rPr lang="de-DE" dirty="0"/>
              <a:t> </a:t>
            </a:r>
            <a:r>
              <a:rPr lang="de-DE" dirty="0" err="1"/>
              <a:t>uncertainties</a:t>
            </a:r>
            <a:r>
              <a:rPr lang="de-DE" dirty="0"/>
              <a:t>, </a:t>
            </a:r>
            <a:r>
              <a:rPr lang="de-DE" dirty="0" err="1"/>
              <a:t>thus</a:t>
            </a:r>
            <a:r>
              <a:rPr lang="de-DE" dirty="0"/>
              <a:t> a </a:t>
            </a:r>
            <a:r>
              <a:rPr lang="de-DE" dirty="0" err="1"/>
              <a:t>general</a:t>
            </a:r>
            <a:r>
              <a:rPr lang="de-DE" dirty="0"/>
              <a:t> </a:t>
            </a:r>
            <a:r>
              <a:rPr lang="de-DE" dirty="0" err="1"/>
              <a:t>review</a:t>
            </a:r>
            <a:r>
              <a:rPr lang="de-DE" dirty="0"/>
              <a:t> </a:t>
            </a:r>
            <a:r>
              <a:rPr lang="de-DE" dirty="0" err="1"/>
              <a:t>is</a:t>
            </a:r>
            <a:r>
              <a:rPr lang="de-DE" dirty="0"/>
              <a:t> </a:t>
            </a:r>
            <a:r>
              <a:rPr lang="de-DE" dirty="0" err="1"/>
              <a:t>needed</a:t>
            </a:r>
            <a:r>
              <a:rPr lang="de-DE" dirty="0"/>
              <a:t>.</a:t>
            </a:r>
          </a:p>
        </p:txBody>
      </p:sp>
    </p:spTree>
    <p:extLst>
      <p:ext uri="{BB962C8B-B14F-4D97-AF65-F5344CB8AC3E}">
        <p14:creationId xmlns:p14="http://schemas.microsoft.com/office/powerpoint/2010/main" val="2547558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500"/>
                                        <p:tgtEl>
                                          <p:spTgt spid="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left)">
                                      <p:cBhvr>
                                        <p:cTn id="13" dur="500"/>
                                        <p:tgtEl>
                                          <p:spTgt spid="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500"/>
                                        <p:tgtEl>
                                          <p:spTgt spid="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left)">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wipe(left)">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wipe(left)">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707904" y="517985"/>
            <a:ext cx="50405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 Provided by ISO 362:1998</a:t>
            </a:r>
          </a:p>
        </p:txBody>
      </p:sp>
      <p:sp>
        <p:nvSpPr>
          <p:cNvPr id="5" name="Textfeld 4"/>
          <p:cNvSpPr txBox="1"/>
          <p:nvPr/>
        </p:nvSpPr>
        <p:spPr>
          <a:xfrm>
            <a:off x="323528" y="1678156"/>
            <a:ext cx="8496944" cy="4016484"/>
          </a:xfrm>
          <a:prstGeom prst="rect">
            <a:avLst/>
          </a:prstGeom>
          <a:noFill/>
        </p:spPr>
        <p:txBody>
          <a:bodyPr wrap="square" rtlCol="0">
            <a:spAutoFit/>
          </a:bodyPr>
          <a:lstStyle/>
          <a:p>
            <a:pPr marL="342900" indent="-342900">
              <a:spcBef>
                <a:spcPts val="600"/>
              </a:spcBef>
              <a:buFont typeface="Wingdings" panose="05000000000000000000" pitchFamily="2" charset="2"/>
              <a:buChar char="Ø"/>
            </a:pPr>
            <a:r>
              <a:rPr lang="en-US" sz="1800" dirty="0"/>
              <a:t>UN R51.03 Passby tests are based on ISO 362 and ISO 362-1. </a:t>
            </a:r>
          </a:p>
          <a:p>
            <a:pPr marL="342900" indent="-342900">
              <a:spcBef>
                <a:spcPts val="1200"/>
              </a:spcBef>
              <a:buFont typeface="Wingdings" panose="05000000000000000000" pitchFamily="2" charset="2"/>
              <a:buChar char="Ø"/>
            </a:pPr>
            <a:r>
              <a:rPr lang="en-US" sz="1800" dirty="0"/>
              <a:t>Any ISO standard is requested to provide a statement about the measurement uncertainty. </a:t>
            </a:r>
          </a:p>
          <a:p>
            <a:pPr marL="342900" indent="-342900">
              <a:spcBef>
                <a:spcPts val="1200"/>
              </a:spcBef>
              <a:buFont typeface="Wingdings" panose="05000000000000000000" pitchFamily="2" charset="2"/>
              <a:buChar char="Ø"/>
            </a:pPr>
            <a:r>
              <a:rPr lang="en-US" sz="1800" dirty="0"/>
              <a:t>The former standard ISO 362:1998 summarizes the nature of uncertainty very well:</a:t>
            </a:r>
          </a:p>
          <a:p>
            <a:pPr marL="342900" indent="-342900">
              <a:spcBef>
                <a:spcPts val="1200"/>
              </a:spcBef>
              <a:buFont typeface="Wingdings" panose="05000000000000000000" pitchFamily="2" charset="2"/>
              <a:buChar char="Ø"/>
            </a:pPr>
            <a:endParaRPr lang="en-US" sz="1800" dirty="0"/>
          </a:p>
          <a:p>
            <a:pPr marL="342900" indent="-342900">
              <a:spcBef>
                <a:spcPts val="1200"/>
              </a:spcBef>
              <a:buFont typeface="Wingdings" panose="05000000000000000000" pitchFamily="2" charset="2"/>
              <a:buChar char="Ø"/>
            </a:pPr>
            <a:endParaRPr lang="en-US" sz="1800" dirty="0"/>
          </a:p>
          <a:p>
            <a:pPr>
              <a:spcBef>
                <a:spcPts val="1200"/>
              </a:spcBef>
            </a:pPr>
            <a:endParaRPr lang="en-US" sz="1800" dirty="0"/>
          </a:p>
          <a:p>
            <a:pPr marL="342900" indent="-342900">
              <a:spcBef>
                <a:spcPts val="3000"/>
              </a:spcBef>
              <a:buFont typeface="Wingdings" panose="05000000000000000000" pitchFamily="2" charset="2"/>
              <a:buChar char="Ø"/>
            </a:pPr>
            <a:r>
              <a:rPr lang="en-US" sz="1800" dirty="0"/>
              <a:t>Unfortunately, ISO 362:1998 describes the measurements uncertainty in a more general way, without providing accurate quantities.</a:t>
            </a:r>
          </a:p>
        </p:txBody>
      </p:sp>
      <p:grpSp>
        <p:nvGrpSpPr>
          <p:cNvPr id="4" name="Gruppieren 3"/>
          <p:cNvGrpSpPr/>
          <p:nvPr/>
        </p:nvGrpSpPr>
        <p:grpSpPr>
          <a:xfrm>
            <a:off x="683568" y="3501008"/>
            <a:ext cx="7920880" cy="1368152"/>
            <a:chOff x="683568" y="2350129"/>
            <a:chExt cx="7920880" cy="1368152"/>
          </a:xfrm>
        </p:grpSpPr>
        <p:pic>
          <p:nvPicPr>
            <p:cNvPr id="2" name="Grafik 1"/>
            <p:cNvPicPr>
              <a:picLocks noChangeAspect="1"/>
            </p:cNvPicPr>
            <p:nvPr/>
          </p:nvPicPr>
          <p:blipFill>
            <a:blip r:embed="rId2"/>
            <a:stretch>
              <a:fillRect/>
            </a:stretch>
          </p:blipFill>
          <p:spPr>
            <a:xfrm>
              <a:off x="683568" y="2350129"/>
              <a:ext cx="7920880" cy="940794"/>
            </a:xfrm>
            <a:prstGeom prst="rect">
              <a:avLst/>
            </a:prstGeom>
          </p:spPr>
        </p:pic>
        <p:pic>
          <p:nvPicPr>
            <p:cNvPr id="3" name="Grafik 2"/>
            <p:cNvPicPr>
              <a:picLocks noChangeAspect="1"/>
            </p:cNvPicPr>
            <p:nvPr/>
          </p:nvPicPr>
          <p:blipFill>
            <a:blip r:embed="rId3"/>
            <a:stretch>
              <a:fillRect/>
            </a:stretch>
          </p:blipFill>
          <p:spPr>
            <a:xfrm>
              <a:off x="755576" y="3090690"/>
              <a:ext cx="7776864" cy="627591"/>
            </a:xfrm>
            <a:prstGeom prst="rect">
              <a:avLst/>
            </a:prstGeom>
          </p:spPr>
        </p:pic>
      </p:grpSp>
    </p:spTree>
    <p:extLst>
      <p:ext uri="{BB962C8B-B14F-4D97-AF65-F5344CB8AC3E}">
        <p14:creationId xmlns:p14="http://schemas.microsoft.com/office/powerpoint/2010/main" val="33572921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wipe(left)">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3707904" y="517985"/>
            <a:ext cx="50405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 Provided by ISO 362-1:2015</a:t>
            </a:r>
          </a:p>
        </p:txBody>
      </p:sp>
      <p:sp>
        <p:nvSpPr>
          <p:cNvPr id="5" name="Textfeld 4"/>
          <p:cNvSpPr txBox="1"/>
          <p:nvPr/>
        </p:nvSpPr>
        <p:spPr>
          <a:xfrm>
            <a:off x="323528" y="1506270"/>
            <a:ext cx="8496944" cy="2277547"/>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US" dirty="0"/>
              <a:t>The new standard ISO 362-1:2015 introduces fields of uncertainties:</a:t>
            </a:r>
          </a:p>
          <a:p>
            <a:pPr marL="800100" lvl="1" indent="-342900">
              <a:spcBef>
                <a:spcPts val="600"/>
              </a:spcBef>
              <a:buFont typeface="Wingdings" panose="05000000000000000000" pitchFamily="2" charset="2"/>
              <a:buChar char="Ø"/>
            </a:pPr>
            <a:r>
              <a:rPr lang="en-GB" dirty="0"/>
              <a:t>variations expected within the same test laboratory (run-to-run);</a:t>
            </a:r>
          </a:p>
          <a:p>
            <a:pPr marL="800100" lvl="1" indent="-342900">
              <a:spcBef>
                <a:spcPts val="600"/>
              </a:spcBef>
              <a:buFont typeface="Wingdings" panose="05000000000000000000" pitchFamily="2" charset="2"/>
              <a:buChar char="Ø"/>
            </a:pPr>
            <a:r>
              <a:rPr lang="en-GB" dirty="0"/>
              <a:t>variation in ambient conditions and equipment properties (day-to-day);</a:t>
            </a:r>
          </a:p>
          <a:p>
            <a:pPr marL="800100" lvl="1" indent="-342900">
              <a:spcBef>
                <a:spcPts val="600"/>
              </a:spcBef>
              <a:buFont typeface="Wingdings" panose="05000000000000000000" pitchFamily="2" charset="2"/>
              <a:buChar char="Ø"/>
            </a:pPr>
            <a:r>
              <a:rPr lang="en-GB" dirty="0"/>
              <a:t>variations between test laboratories and road surface conditions (site-to-site)</a:t>
            </a:r>
          </a:p>
          <a:p>
            <a:pPr marL="342900" indent="-342900">
              <a:spcBef>
                <a:spcPts val="1800"/>
              </a:spcBef>
              <a:buFont typeface="Wingdings" panose="05000000000000000000" pitchFamily="2" charset="2"/>
              <a:buChar char="Ø"/>
            </a:pPr>
            <a:r>
              <a:rPr lang="en-GB" dirty="0"/>
              <a:t>These data are given in Table 4 for two different vehicle categories. The variability is given </a:t>
            </a:r>
            <a:r>
              <a:rPr lang="en-GB" u="sng" dirty="0">
                <a:effectLst>
                  <a:outerShdw blurRad="38100" dist="38100" dir="2700000" algn="tl">
                    <a:srgbClr val="000000">
                      <a:alpha val="43137"/>
                    </a:srgbClr>
                  </a:outerShdw>
                </a:effectLst>
              </a:rPr>
              <a:t>for a coverage probability of 80 %</a:t>
            </a:r>
            <a:r>
              <a:rPr lang="en-GB" dirty="0"/>
              <a:t>. The data express the variability of results for a certain measurement object and </a:t>
            </a:r>
            <a:r>
              <a:rPr lang="en-GB" u="sng" dirty="0">
                <a:effectLst>
                  <a:outerShdw blurRad="38100" dist="38100" dir="2700000" algn="tl">
                    <a:srgbClr val="000000">
                      <a:alpha val="43137"/>
                    </a:srgbClr>
                  </a:outerShdw>
                </a:effectLst>
              </a:rPr>
              <a:t>do not cover product variation</a:t>
            </a:r>
            <a:r>
              <a:rPr lang="en-GB" dirty="0"/>
              <a:t>.</a:t>
            </a:r>
          </a:p>
        </p:txBody>
      </p:sp>
      <p:graphicFrame>
        <p:nvGraphicFramePr>
          <p:cNvPr id="4" name="Tabelle 3"/>
          <p:cNvGraphicFramePr>
            <a:graphicFrameLocks noGrp="1"/>
          </p:cNvGraphicFramePr>
          <p:nvPr>
            <p:extLst>
              <p:ext uri="{D42A27DB-BD31-4B8C-83A1-F6EECF244321}">
                <p14:modId xmlns:p14="http://schemas.microsoft.com/office/powerpoint/2010/main" val="2580797829"/>
              </p:ext>
            </p:extLst>
          </p:nvPr>
        </p:nvGraphicFramePr>
        <p:xfrm>
          <a:off x="539552" y="4056254"/>
          <a:ext cx="8208912" cy="1554472"/>
        </p:xfrm>
        <a:graphic>
          <a:graphicData uri="http://schemas.openxmlformats.org/drawingml/2006/table">
            <a:tbl>
              <a:tblPr firstRow="1" bandRow="1">
                <a:tableStyleId>{21E4AEA4-8DFA-4A89-87EB-49C32662AFE0}</a:tableStyleId>
              </a:tblPr>
              <a:tblGrid>
                <a:gridCol w="3888432">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tblGrid>
              <a:tr h="507112">
                <a:tc>
                  <a:txBody>
                    <a:bodyPr/>
                    <a:lstStyle/>
                    <a:p>
                      <a:r>
                        <a:rPr lang="en-GB" sz="1600" dirty="0">
                          <a:latin typeface="+mj-lt"/>
                        </a:rPr>
                        <a:t>Vehicle category</a:t>
                      </a:r>
                      <a:endParaRPr lang="en-GB" sz="1600" dirty="0">
                        <a:solidFill>
                          <a:schemeClr val="tx1"/>
                        </a:solidFill>
                        <a:latin typeface="+mj-lt"/>
                      </a:endParaRPr>
                    </a:p>
                  </a:txBody>
                  <a:tcPr marT="36000" marB="0"/>
                </a:tc>
                <a:tc>
                  <a:txBody>
                    <a:bodyPr/>
                    <a:lstStyle/>
                    <a:p>
                      <a:pPr algn="ctr"/>
                      <a:r>
                        <a:rPr lang="en-GB" sz="1400" dirty="0">
                          <a:latin typeface="+mj-lt"/>
                        </a:rPr>
                        <a:t>Run-to-run dB</a:t>
                      </a:r>
                      <a:endParaRPr lang="en-GB" sz="1400" dirty="0">
                        <a:solidFill>
                          <a:schemeClr val="tx1"/>
                        </a:solidFill>
                        <a:latin typeface="+mj-lt"/>
                      </a:endParaRPr>
                    </a:p>
                  </a:txBody>
                  <a:tcPr marT="36000" marB="0"/>
                </a:tc>
                <a:tc>
                  <a:txBody>
                    <a:bodyPr/>
                    <a:lstStyle/>
                    <a:p>
                      <a:pPr algn="ctr"/>
                      <a:r>
                        <a:rPr lang="en-GB" sz="1400" dirty="0">
                          <a:latin typeface="+mj-lt"/>
                        </a:rPr>
                        <a:t>Day-to-day dB</a:t>
                      </a:r>
                      <a:endParaRPr lang="en-GB" sz="1400" dirty="0">
                        <a:solidFill>
                          <a:schemeClr val="tx1"/>
                        </a:solidFill>
                        <a:latin typeface="+mj-lt"/>
                      </a:endParaRPr>
                    </a:p>
                  </a:txBody>
                  <a:tcPr marT="36000" marB="0"/>
                </a:tc>
                <a:tc>
                  <a:txBody>
                    <a:bodyPr/>
                    <a:lstStyle/>
                    <a:p>
                      <a:pPr algn="ctr"/>
                      <a:r>
                        <a:rPr lang="en-GB" sz="1400" dirty="0">
                          <a:latin typeface="+mj-lt"/>
                        </a:rPr>
                        <a:t>Site-to-site dB</a:t>
                      </a:r>
                      <a:endParaRPr lang="en-GB" sz="1400" dirty="0">
                        <a:solidFill>
                          <a:schemeClr val="tx1"/>
                        </a:solidFill>
                        <a:latin typeface="+mj-lt"/>
                      </a:endParaRPr>
                    </a:p>
                  </a:txBody>
                  <a:tcPr marT="36000" marB="0"/>
                </a:tc>
                <a:extLst>
                  <a:ext uri="{0D108BD9-81ED-4DB2-BD59-A6C34878D82A}">
                    <a16:rowId xmlns:a16="http://schemas.microsoft.com/office/drawing/2014/main" xmlns="" val="10000"/>
                  </a:ext>
                </a:extLst>
              </a:tr>
              <a:tr h="507112">
                <a:tc>
                  <a:txBody>
                    <a:bodyPr/>
                    <a:lstStyle/>
                    <a:p>
                      <a:r>
                        <a:rPr lang="en-GB" sz="1400" dirty="0">
                          <a:latin typeface="+mj-lt"/>
                        </a:rPr>
                        <a:t>M1, M2 having a maximum authorized mass not exceeding 3 500 kg and N1</a:t>
                      </a:r>
                      <a:endParaRPr lang="en-GB" sz="14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0,5</a:t>
                      </a:r>
                      <a:endParaRPr lang="en-GB" sz="16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0,9</a:t>
                      </a:r>
                    </a:p>
                    <a:p>
                      <a:pPr algn="ctr"/>
                      <a:endParaRPr lang="en-GB" sz="16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1,4</a:t>
                      </a:r>
                    </a:p>
                    <a:p>
                      <a:pPr algn="ctr"/>
                      <a:endParaRPr lang="en-GB" sz="1600" dirty="0">
                        <a:solidFill>
                          <a:schemeClr val="tx1"/>
                        </a:solidFill>
                        <a:latin typeface="+mj-lt"/>
                      </a:endParaRPr>
                    </a:p>
                  </a:txBody>
                  <a:tcPr marT="36000" marB="0"/>
                </a:tc>
                <a:extLst>
                  <a:ext uri="{0D108BD9-81ED-4DB2-BD59-A6C34878D82A}">
                    <a16:rowId xmlns:a16="http://schemas.microsoft.com/office/drawing/2014/main" xmlns="" val="10001"/>
                  </a:ext>
                </a:extLst>
              </a:tr>
              <a:tr h="507112">
                <a:tc>
                  <a:txBody>
                    <a:bodyPr/>
                    <a:lstStyle/>
                    <a:p>
                      <a:r>
                        <a:rPr lang="en-GB" sz="1400" dirty="0">
                          <a:latin typeface="+mj-lt"/>
                        </a:rPr>
                        <a:t>M2 having a maximum authorized mass exceeding 3 500 kg and N2, M3, N3</a:t>
                      </a:r>
                      <a:endParaRPr lang="en-GB" sz="14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0,5</a:t>
                      </a:r>
                    </a:p>
                    <a:p>
                      <a:pPr algn="ctr"/>
                      <a:endParaRPr lang="en-GB" sz="16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0,9</a:t>
                      </a:r>
                    </a:p>
                    <a:p>
                      <a:pPr algn="ctr"/>
                      <a:endParaRPr lang="en-GB" sz="1600" dirty="0">
                        <a:solidFill>
                          <a:schemeClr val="tx1"/>
                        </a:solidFill>
                        <a:latin typeface="+mj-lt"/>
                      </a:endParaRPr>
                    </a:p>
                  </a:txBody>
                  <a:tcPr marT="3600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latin typeface="+mj-lt"/>
                        </a:rPr>
                        <a:t>1,4</a:t>
                      </a:r>
                    </a:p>
                    <a:p>
                      <a:pPr algn="ctr"/>
                      <a:endParaRPr lang="en-GB" sz="1600" dirty="0">
                        <a:solidFill>
                          <a:schemeClr val="tx1"/>
                        </a:solidFill>
                        <a:latin typeface="+mj-lt"/>
                      </a:endParaRPr>
                    </a:p>
                  </a:txBody>
                  <a:tcPr marT="36000" marB="0"/>
                </a:tc>
                <a:extLst>
                  <a:ext uri="{0D108BD9-81ED-4DB2-BD59-A6C34878D82A}">
                    <a16:rowId xmlns:a16="http://schemas.microsoft.com/office/drawing/2014/main" xmlns="" val="10002"/>
                  </a:ext>
                </a:extLst>
              </a:tr>
            </a:tbl>
          </a:graphicData>
        </a:graphic>
      </p:graphicFrame>
      <p:sp>
        <p:nvSpPr>
          <p:cNvPr id="6" name="Textfeld 5"/>
          <p:cNvSpPr txBox="1"/>
          <p:nvPr/>
        </p:nvSpPr>
        <p:spPr>
          <a:xfrm>
            <a:off x="893525" y="5682734"/>
            <a:ext cx="7356949" cy="338554"/>
          </a:xfrm>
          <a:prstGeom prst="rect">
            <a:avLst/>
          </a:prstGeom>
          <a:noFill/>
        </p:spPr>
        <p:txBody>
          <a:bodyPr wrap="none" rtlCol="0">
            <a:spAutoFit/>
          </a:bodyPr>
          <a:lstStyle/>
          <a:p>
            <a:pPr algn="ctr"/>
            <a:r>
              <a:rPr lang="en-GB" dirty="0"/>
              <a:t>Table 4 — Variability of measurement results for a coverage probability of 80 %</a:t>
            </a:r>
          </a:p>
        </p:txBody>
      </p:sp>
    </p:spTree>
    <p:extLst>
      <p:ext uri="{BB962C8B-B14F-4D97-AF65-F5344CB8AC3E}">
        <p14:creationId xmlns:p14="http://schemas.microsoft.com/office/powerpoint/2010/main" val="40327911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500"/>
                                        <p:tgtEl>
                                          <p:spTgt spid="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left)">
                                      <p:cBhvr>
                                        <p:cTn id="13" dur="500"/>
                                        <p:tgtEl>
                                          <p:spTgt spid="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left)">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707904" y="517985"/>
            <a:ext cx="5040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a:t>
            </a:r>
          </a:p>
        </p:txBody>
      </p:sp>
      <p:sp>
        <p:nvSpPr>
          <p:cNvPr id="4" name="Textfeld 3"/>
          <p:cNvSpPr txBox="1"/>
          <p:nvPr/>
        </p:nvSpPr>
        <p:spPr>
          <a:xfrm>
            <a:off x="323528" y="1506270"/>
            <a:ext cx="8496944" cy="3662541"/>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US" sz="2400" dirty="0"/>
              <a:t>Measurement uncertainty can be created by many influence factors.</a:t>
            </a:r>
          </a:p>
          <a:p>
            <a:pPr marL="342900" indent="-342900">
              <a:spcBef>
                <a:spcPts val="1200"/>
              </a:spcBef>
              <a:buFont typeface="Wingdings" panose="05000000000000000000" pitchFamily="2" charset="2"/>
              <a:buChar char="Ø"/>
            </a:pPr>
            <a:r>
              <a:rPr lang="en-US" sz="2400" dirty="0"/>
              <a:t>These factors and their effects can be clustered into:</a:t>
            </a:r>
          </a:p>
          <a:p>
            <a:pPr marL="800100" lvl="1" indent="-342900">
              <a:spcBef>
                <a:spcPts val="1200"/>
              </a:spcBef>
              <a:buFont typeface="Wingdings" panose="05000000000000000000" pitchFamily="2" charset="2"/>
              <a:buChar char="Ø"/>
            </a:pPr>
            <a:r>
              <a:rPr lang="en-GB" sz="2000" dirty="0"/>
              <a:t>Effects designated to ambient conditions</a:t>
            </a:r>
          </a:p>
          <a:p>
            <a:pPr marL="800100" lvl="1" indent="-342900">
              <a:spcBef>
                <a:spcPts val="1200"/>
              </a:spcBef>
              <a:buFont typeface="Wingdings" panose="05000000000000000000" pitchFamily="2" charset="2"/>
              <a:buChar char="Ø"/>
            </a:pPr>
            <a:r>
              <a:rPr lang="en-GB" sz="2000" dirty="0"/>
              <a:t>Effects designated to test site</a:t>
            </a:r>
          </a:p>
          <a:p>
            <a:pPr marL="800100" lvl="1" indent="-342900">
              <a:spcBef>
                <a:spcPts val="1200"/>
              </a:spcBef>
              <a:buFont typeface="Wingdings" panose="05000000000000000000" pitchFamily="2" charset="2"/>
              <a:buChar char="Ø"/>
            </a:pPr>
            <a:r>
              <a:rPr lang="en-GB" sz="2000" dirty="0"/>
              <a:t>Effects designated to measuring equipment</a:t>
            </a:r>
          </a:p>
          <a:p>
            <a:pPr marL="800100" lvl="1" indent="-342900">
              <a:spcBef>
                <a:spcPts val="1200"/>
              </a:spcBef>
              <a:buFont typeface="Wingdings" panose="05000000000000000000" pitchFamily="2" charset="2"/>
              <a:buChar char="Ø"/>
            </a:pPr>
            <a:r>
              <a:rPr lang="en-GB" sz="2000" dirty="0"/>
              <a:t>Effects designated vehicle data</a:t>
            </a:r>
          </a:p>
          <a:p>
            <a:pPr marL="800100" lvl="1" indent="-342900">
              <a:spcBef>
                <a:spcPts val="1200"/>
              </a:spcBef>
              <a:buFont typeface="Wingdings" panose="05000000000000000000" pitchFamily="2" charset="2"/>
              <a:buChar char="Ø"/>
            </a:pPr>
            <a:r>
              <a:rPr lang="en-GB" sz="2000" dirty="0"/>
              <a:t>Effects designated run to run variability </a:t>
            </a:r>
            <a:endParaRPr lang="de-DE" sz="2000" dirty="0"/>
          </a:p>
        </p:txBody>
      </p:sp>
    </p:spTree>
    <p:extLst>
      <p:ext uri="{BB962C8B-B14F-4D97-AF65-F5344CB8AC3E}">
        <p14:creationId xmlns:p14="http://schemas.microsoft.com/office/powerpoint/2010/main" val="28225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left)">
                                      <p:cBhvr>
                                        <p:cTn id="24" dur="500"/>
                                        <p:tgtEl>
                                          <p:spTgt spid="4">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left)">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980504610"/>
              </p:ext>
            </p:extLst>
          </p:nvPr>
        </p:nvGraphicFramePr>
        <p:xfrm>
          <a:off x="539552" y="1419122"/>
          <a:ext cx="8136905" cy="4734014"/>
        </p:xfrm>
        <a:graphic>
          <a:graphicData uri="http://schemas.openxmlformats.org/drawingml/2006/table">
            <a:tbl>
              <a:tblPr/>
              <a:tblGrid>
                <a:gridCol w="1566125">
                  <a:extLst>
                    <a:ext uri="{9D8B030D-6E8A-4147-A177-3AD203B41FA5}">
                      <a16:colId xmlns:a16="http://schemas.microsoft.com/office/drawing/2014/main" xmlns="" val="20000"/>
                    </a:ext>
                  </a:extLst>
                </a:gridCol>
                <a:gridCol w="3690459">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512169">
                  <a:extLst>
                    <a:ext uri="{9D8B030D-6E8A-4147-A177-3AD203B41FA5}">
                      <a16:colId xmlns:a16="http://schemas.microsoft.com/office/drawing/2014/main" xmlns="" val="20003"/>
                    </a:ext>
                  </a:extLst>
                </a:gridCol>
              </a:tblGrid>
              <a:tr h="534810">
                <a:tc>
                  <a:txBody>
                    <a:bodyPr/>
                    <a:lstStyle/>
                    <a:p>
                      <a:pPr algn="ctr" fontAlgn="ctr"/>
                      <a:r>
                        <a:rPr lang="en-GB" sz="1400" b="1" i="0" u="none" strike="noStrike" dirty="0">
                          <a:effectLst/>
                          <a:latin typeface="Calibri" panose="020F0502020204030204" pitchFamily="34" charset="0"/>
                        </a:rPr>
                        <a:t>Category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GB" sz="1400" b="1" i="0" u="none" strike="noStrike" dirty="0">
                          <a:effectLst/>
                          <a:latin typeface="Calibri" panose="020F0502020204030204" pitchFamily="34" charset="0"/>
                        </a:rPr>
                        <a:t>Influence Factor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GB" sz="1400" b="1" i="0" u="none" strike="noStrike" dirty="0">
                          <a:effectLst/>
                          <a:latin typeface="Calibri" panose="020F0502020204030204" pitchFamily="34" charset="0"/>
                        </a:rPr>
                        <a:t>Statistical </a:t>
                      </a:r>
                    </a:p>
                    <a:p>
                      <a:pPr algn="ctr" fontAlgn="ctr"/>
                      <a:r>
                        <a:rPr lang="en-GB" sz="1400" b="1" i="0" u="none" strike="noStrike" dirty="0">
                          <a:effectLst/>
                          <a:latin typeface="Calibri" panose="020F0502020204030204" pitchFamily="34" charset="0"/>
                        </a:rPr>
                        <a:t>Effect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en-GB" sz="1400" b="1" i="0" u="none" strike="noStrike" dirty="0">
                          <a:effectLst/>
                          <a:latin typeface="Calibri" panose="020F0502020204030204" pitchFamily="34" charset="0"/>
                        </a:rPr>
                        <a:t>Influence </a:t>
                      </a:r>
                      <a:br>
                        <a:rPr lang="en-GB" sz="1400" b="1" i="0" u="none" strike="noStrike" dirty="0">
                          <a:effectLst/>
                          <a:latin typeface="Calibri" panose="020F0502020204030204" pitchFamily="34" charset="0"/>
                        </a:rPr>
                      </a:br>
                      <a:r>
                        <a:rPr lang="en-GB" sz="1400" b="1" i="0" u="none" strike="noStrike" dirty="0">
                          <a:effectLst/>
                          <a:latin typeface="Calibri" panose="020F0502020204030204" pitchFamily="34" charset="0"/>
                        </a:rPr>
                        <a:t>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xmlns="" val="10000"/>
                  </a:ext>
                </a:extLst>
              </a:tr>
              <a:tr h="610935">
                <a:tc rowSpan="10">
                  <a:txBody>
                    <a:bodyPr/>
                    <a:lstStyle/>
                    <a:p>
                      <a:pPr algn="ctr" fontAlgn="ctr"/>
                      <a:r>
                        <a:rPr lang="en-GB" sz="2000" b="1" i="0" u="none" strike="noStrike" dirty="0">
                          <a:effectLst/>
                          <a:latin typeface="Calibri" panose="020F0502020204030204" pitchFamily="34" charset="0"/>
                        </a:rPr>
                        <a:t>Effects </a:t>
                      </a:r>
                    </a:p>
                    <a:p>
                      <a:pPr algn="ctr" fontAlgn="ctr"/>
                      <a:r>
                        <a:rPr lang="en-GB" sz="2000" b="1" i="0" u="none" strike="noStrike" dirty="0">
                          <a:effectLst/>
                          <a:latin typeface="Calibri" panose="020F0502020204030204" pitchFamily="34" charset="0"/>
                        </a:rPr>
                        <a:t>designated </a:t>
                      </a:r>
                    </a:p>
                    <a:p>
                      <a:pPr algn="ctr" fontAlgn="ctr"/>
                      <a:r>
                        <a:rPr lang="en-GB" sz="2000" b="1" i="0" u="none" strike="noStrike" dirty="0">
                          <a:effectLst/>
                          <a:latin typeface="Calibri" panose="020F0502020204030204" pitchFamily="34" charset="0"/>
                        </a:rPr>
                        <a:t>to ambient </a:t>
                      </a:r>
                    </a:p>
                    <a:p>
                      <a:pPr algn="ctr" fontAlgn="ctr"/>
                      <a:r>
                        <a:rPr lang="en-GB" sz="2000" b="1" i="0" u="none" strike="noStrike" dirty="0">
                          <a:effectLst/>
                          <a:latin typeface="Calibri" panose="020F0502020204030204" pitchFamily="34" charset="0"/>
                        </a:rPr>
                        <a:t>conditions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effectLst/>
                          <a:latin typeface="Calibri" panose="020F0502020204030204" pitchFamily="34" charset="0"/>
                        </a:rPr>
                        <a:t>Weather dependent Barometric pressure on engine power and propulsion noise. (970-1035 mbar) ==&gt; +/- 30 hPa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07290">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Air temperature effect on tyre noise (5-10°C)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effectLst/>
                          <a:latin typeface="Calibri" panose="020F0502020204030204" pitchFamily="34" charset="0"/>
                        </a:rPr>
                        <a:t>Systematic</a:t>
                      </a:r>
                    </a:p>
                    <a:p>
                      <a:pPr algn="ctr" fontAlgn="ctr"/>
                      <a:r>
                        <a:rPr lang="en-GB" sz="1400" b="0" i="0" u="none" strike="noStrike" dirty="0">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5474">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Air temperature effect on tyre noise (10-40</a:t>
                      </a:r>
                      <a:r>
                        <a:rPr lang="en-GB" sz="1400" b="0" i="0" u="none" strike="noStrike" baseline="30000">
                          <a:effectLst/>
                          <a:latin typeface="Calibri" panose="020F0502020204030204" pitchFamily="34" charset="0"/>
                        </a:rPr>
                        <a:t>o</a:t>
                      </a:r>
                      <a:r>
                        <a:rPr lang="en-GB" sz="1400" b="0" i="0" u="none" strike="noStrike">
                          <a:effectLst/>
                          <a:latin typeface="Calibri" panose="020F0502020204030204" pitchFamily="34" charset="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effectLst/>
                          <a:latin typeface="Calibri" panose="020F0502020204030204" pitchFamily="34" charset="0"/>
                        </a:rPr>
                        <a:t>Systematic</a:t>
                      </a:r>
                    </a:p>
                    <a:p>
                      <a:pPr algn="ctr" fontAlgn="ctr"/>
                      <a:r>
                        <a:rPr lang="en-GB" sz="1400" b="0" i="0" u="none" strike="noStrike" dirty="0">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p>
                      <a:pPr algn="ctr" fontAlgn="ctr"/>
                      <a:r>
                        <a:rPr lang="en-GB" sz="1600" b="1" i="0" u="none" strike="noStrike" dirty="0">
                          <a:effectLst/>
                          <a:latin typeface="Calibri" panose="020F0502020204030204" pitchFamily="34" charset="0"/>
                        </a:rPr>
                        <a:t>Site-to-Site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25901">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Air temperature effect on tyre noise (10-40</a:t>
                      </a:r>
                      <a:r>
                        <a:rPr lang="en-GB" sz="1400" b="0" i="0" u="none" strike="noStrike" baseline="30000">
                          <a:effectLst/>
                          <a:latin typeface="Calibri" panose="020F0502020204030204" pitchFamily="34" charset="0"/>
                        </a:rPr>
                        <a:t>o</a:t>
                      </a:r>
                      <a:r>
                        <a:rPr lang="en-GB" sz="1400" b="0" i="0" u="none" strike="noStrike">
                          <a:effectLst/>
                          <a:latin typeface="Calibri" panose="020F0502020204030204" pitchFamily="34" charset="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325901">
                <a:tc vMerge="1">
                  <a:txBody>
                    <a:bodyPr/>
                    <a:lstStyle/>
                    <a:p>
                      <a:endParaRPr lang="en-GB"/>
                    </a:p>
                  </a:txBody>
                  <a:tcPr/>
                </a:tc>
                <a:tc>
                  <a:txBody>
                    <a:bodyPr/>
                    <a:lstStyle/>
                    <a:p>
                      <a:pPr algn="l" fontAlgn="ctr"/>
                      <a:r>
                        <a:rPr lang="fr-FR" sz="1400" b="0" i="0" u="none" strike="noStrike">
                          <a:effectLst/>
                          <a:latin typeface="Calibri" panose="020F0502020204030204" pitchFamily="34" charset="0"/>
                        </a:rPr>
                        <a:t>Air temperature effect on propulsion noise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Systematic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7290">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Road Surface temperature inclusive heating systems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Systematic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effectLst/>
                          <a:latin typeface="Calibri" panose="020F0502020204030204" pitchFamily="34" charset="0"/>
                        </a:rPr>
                        <a:t>Day-to-Day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325901">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Air humidity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effectLst/>
                          <a:latin typeface="Calibri" panose="020F0502020204030204" pitchFamily="34" charset="0"/>
                        </a:rPr>
                        <a:t>Day-to-Day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25901">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Residual humidity on test track surface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effectLst/>
                          <a:latin typeface="Calibri" panose="020F0502020204030204" pitchFamily="34" charset="0"/>
                        </a:rPr>
                        <a:t> Day-to-Day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07290">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Amibient Noise (Background Noise), Spectra specific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dirty="0">
                          <a:effectLst/>
                          <a:latin typeface="Calibri" panose="020F0502020204030204" pitchFamily="34" charset="0"/>
                        </a:rPr>
                        <a:t>Systematic</a:t>
                      </a:r>
                    </a:p>
                    <a:p>
                      <a:pPr algn="ctr" fontAlgn="ctr"/>
                      <a:r>
                        <a:rPr lang="en-GB" sz="1400" b="0" i="0" u="none" strike="noStrike" dirty="0">
                          <a:effectLst/>
                          <a:latin typeface="Calibri" panose="020F0502020204030204" pitchFamily="34" charset="0"/>
                        </a:rPr>
                        <a:t>Random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Site-to-Site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65474">
                <a:tc vMerge="1">
                  <a:txBody>
                    <a:bodyPr/>
                    <a:lstStyle/>
                    <a:p>
                      <a:endParaRPr lang="en-GB"/>
                    </a:p>
                  </a:txBody>
                  <a:tcPr/>
                </a:tc>
                <a:tc>
                  <a:txBody>
                    <a:bodyPr/>
                    <a:lstStyle/>
                    <a:p>
                      <a:pPr algn="l" fontAlgn="ctr"/>
                      <a:r>
                        <a:rPr lang="en-GB" sz="1400" b="0" i="0" u="none" strike="noStrike">
                          <a:effectLst/>
                          <a:latin typeface="Calibri" panose="020F0502020204030204" pitchFamily="34" charset="0"/>
                        </a:rPr>
                        <a:t>Dust after longer non-rain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400" b="0" i="0" u="none" strike="noStrike">
                          <a:effectLst/>
                          <a:latin typeface="Calibri" panose="020F0502020204030204" pitchFamily="34" charset="0"/>
                        </a:rPr>
                        <a:t>Systematic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effectLst/>
                          <a:latin typeface="Calibri" panose="020F0502020204030204" pitchFamily="34" charset="0"/>
                        </a:rPr>
                        <a:t>Day-to-Day</a:t>
                      </a:r>
                    </a:p>
                    <a:p>
                      <a:pPr algn="ctr" fontAlgn="ctr"/>
                      <a:r>
                        <a:rPr lang="en-GB" sz="1600" b="1" i="0" u="none" strike="noStrike" dirty="0">
                          <a:effectLst/>
                          <a:latin typeface="Calibri" panose="020F0502020204030204" pitchFamily="34" charset="0"/>
                        </a:rPr>
                        <a:t>Site-to-Site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3" name="Rectangle 2"/>
          <p:cNvSpPr>
            <a:spLocks noChangeArrowheads="1"/>
          </p:cNvSpPr>
          <p:nvPr/>
        </p:nvSpPr>
        <p:spPr bwMode="auto">
          <a:xfrm>
            <a:off x="3707904" y="517985"/>
            <a:ext cx="504056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a:t>
            </a:r>
            <a:br>
              <a:rPr lang="en-GB" altLang="de-DE" sz="2400" b="1" dirty="0"/>
            </a:br>
            <a:r>
              <a:rPr lang="en-GB" altLang="de-DE" sz="2400" b="1" dirty="0"/>
              <a:t>for  ambient conditions</a:t>
            </a:r>
          </a:p>
        </p:txBody>
      </p:sp>
    </p:spTree>
    <p:extLst>
      <p:ext uri="{BB962C8B-B14F-4D97-AF65-F5344CB8AC3E}">
        <p14:creationId xmlns:p14="http://schemas.microsoft.com/office/powerpoint/2010/main" val="65921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506270"/>
            <a:ext cx="8496944" cy="4555093"/>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US" sz="2000" dirty="0"/>
              <a:t>For each influence factor a peak-to-peak variation can be allocated</a:t>
            </a:r>
          </a:p>
          <a:p>
            <a:pPr marL="342900" indent="-342900">
              <a:spcBef>
                <a:spcPts val="1200"/>
              </a:spcBef>
              <a:buFont typeface="Wingdings" panose="05000000000000000000" pitchFamily="2" charset="2"/>
              <a:buChar char="Ø"/>
            </a:pPr>
            <a:r>
              <a:rPr lang="en-US" sz="2000" dirty="0"/>
              <a:t>An influence factor can be systematic, random or both</a:t>
            </a:r>
          </a:p>
          <a:p>
            <a:pPr marL="800100" lvl="1" indent="-342900">
              <a:spcBef>
                <a:spcPts val="1200"/>
              </a:spcBef>
              <a:buFont typeface="Wingdings" panose="05000000000000000000" pitchFamily="2" charset="2"/>
              <a:buChar char="Ø"/>
            </a:pPr>
            <a:r>
              <a:rPr lang="en-US" sz="2000" dirty="0"/>
              <a:t>Example for a systematic error:</a:t>
            </a:r>
            <a:br>
              <a:rPr lang="en-US" sz="2000" dirty="0"/>
            </a:br>
            <a:r>
              <a:rPr lang="en-US" sz="2000" dirty="0"/>
              <a:t>A test track is on 2000m altitude, while another is on sea level</a:t>
            </a:r>
          </a:p>
          <a:p>
            <a:pPr marL="800100" lvl="1" indent="-342900">
              <a:spcBef>
                <a:spcPts val="1200"/>
              </a:spcBef>
              <a:buFont typeface="Wingdings" panose="05000000000000000000" pitchFamily="2" charset="2"/>
              <a:buChar char="Ø"/>
            </a:pPr>
            <a:r>
              <a:rPr lang="en-US" sz="2000" dirty="0"/>
              <a:t>Example for a random error:</a:t>
            </a:r>
            <a:br>
              <a:rPr lang="en-US" sz="2000" dirty="0"/>
            </a:br>
            <a:r>
              <a:rPr lang="en-US" sz="2000" dirty="0"/>
              <a:t>the offset to the CC’ line in driving through the test track</a:t>
            </a:r>
          </a:p>
          <a:p>
            <a:pPr marL="800100" lvl="1" indent="-342900">
              <a:spcBef>
                <a:spcPts val="1200"/>
              </a:spcBef>
              <a:buFont typeface="Wingdings" panose="05000000000000000000" pitchFamily="2" charset="2"/>
              <a:buChar char="Ø"/>
            </a:pPr>
            <a:r>
              <a:rPr lang="en-US" sz="2000" dirty="0"/>
              <a:t>Example for a random/systematic error:</a:t>
            </a:r>
            <a:br>
              <a:rPr lang="en-US" sz="2000" dirty="0"/>
            </a:br>
            <a:r>
              <a:rPr lang="en-US" sz="2000" dirty="0"/>
              <a:t>Background noise is generally random, but may contain site specific frequency dominated noise from other facilities, such as ventilation systems of test chambers.</a:t>
            </a:r>
          </a:p>
          <a:p>
            <a:pPr marL="342900" indent="-342900">
              <a:spcBef>
                <a:spcPts val="1200"/>
              </a:spcBef>
              <a:buFont typeface="Wingdings" panose="05000000000000000000" pitchFamily="2" charset="2"/>
              <a:buChar char="Ø"/>
            </a:pPr>
            <a:r>
              <a:rPr lang="en-US" sz="2000" dirty="0"/>
              <a:t>All these effects can be combined finally to a total error. This should be done in a 95% confidential interval.</a:t>
            </a:r>
          </a:p>
        </p:txBody>
      </p:sp>
    </p:spTree>
    <p:extLst>
      <p:ext uri="{BB962C8B-B14F-4D97-AF65-F5344CB8AC3E}">
        <p14:creationId xmlns:p14="http://schemas.microsoft.com/office/powerpoint/2010/main" val="175735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707904" y="517985"/>
            <a:ext cx="50405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20000"/>
              </a:spcBef>
            </a:pPr>
            <a:r>
              <a:rPr lang="en-GB" altLang="de-DE" sz="2400" b="1" dirty="0"/>
              <a:t>Measurement Uncertainties</a:t>
            </a:r>
          </a:p>
        </p:txBody>
      </p:sp>
      <p:sp>
        <p:nvSpPr>
          <p:cNvPr id="4" name="Textfeld 3"/>
          <p:cNvSpPr txBox="1"/>
          <p:nvPr/>
        </p:nvSpPr>
        <p:spPr>
          <a:xfrm>
            <a:off x="323528" y="1506270"/>
            <a:ext cx="8496944" cy="4093428"/>
          </a:xfrm>
          <a:prstGeom prst="rect">
            <a:avLst/>
          </a:prstGeom>
          <a:noFill/>
        </p:spPr>
        <p:txBody>
          <a:bodyPr wrap="square" rtlCol="0">
            <a:spAutoFit/>
          </a:bodyPr>
          <a:lstStyle/>
          <a:p>
            <a:pPr marL="342900" indent="-342900">
              <a:spcBef>
                <a:spcPts val="1200"/>
              </a:spcBef>
              <a:buFont typeface="Wingdings" panose="05000000000000000000" pitchFamily="2" charset="2"/>
              <a:buChar char="Ø"/>
            </a:pPr>
            <a:r>
              <a:rPr lang="en-US" sz="2000" dirty="0"/>
              <a:t>The uncertainty statement of ISO 362-1 refer to ONE vehicle subject to testing. The standard does not provide variations for production tolerances, maturation or differences by vehicle variants. </a:t>
            </a:r>
          </a:p>
          <a:p>
            <a:pPr marL="342900" indent="-342900">
              <a:spcBef>
                <a:spcPts val="1800"/>
              </a:spcBef>
              <a:buFont typeface="Wingdings" panose="05000000000000000000" pitchFamily="2" charset="2"/>
              <a:buChar char="Ø"/>
            </a:pPr>
            <a:r>
              <a:rPr lang="en-US" sz="2000" dirty="0"/>
              <a:t>Influence factors contribute differently to sound emission tests dependent on the nature of testing:</a:t>
            </a:r>
          </a:p>
          <a:p>
            <a:pPr marL="800100" lvl="1" indent="-342900">
              <a:spcBef>
                <a:spcPts val="1200"/>
              </a:spcBef>
              <a:buFont typeface="Wingdings" panose="05000000000000000000" pitchFamily="2" charset="2"/>
              <a:buChar char="Ø"/>
            </a:pPr>
            <a:r>
              <a:rPr lang="en-US" sz="2000" dirty="0"/>
              <a:t>Type Approval testing</a:t>
            </a:r>
          </a:p>
          <a:p>
            <a:pPr marL="800100" lvl="1" indent="-342900">
              <a:spcBef>
                <a:spcPts val="1200"/>
              </a:spcBef>
              <a:buFont typeface="Wingdings" panose="05000000000000000000" pitchFamily="2" charset="2"/>
              <a:buChar char="Ø"/>
            </a:pPr>
            <a:r>
              <a:rPr lang="en-US" sz="2000" dirty="0"/>
              <a:t>Conformity of Production testing</a:t>
            </a:r>
          </a:p>
          <a:p>
            <a:pPr marL="800100" lvl="1" indent="-342900">
              <a:spcBef>
                <a:spcPts val="1200"/>
              </a:spcBef>
              <a:buFont typeface="Wingdings" panose="05000000000000000000" pitchFamily="2" charset="2"/>
              <a:buChar char="Ø"/>
            </a:pPr>
            <a:r>
              <a:rPr lang="en-US" sz="2000" dirty="0"/>
              <a:t>In-Use / In-Service testing</a:t>
            </a:r>
          </a:p>
          <a:p>
            <a:pPr marL="342900" indent="-342900">
              <a:spcBef>
                <a:spcPts val="1800"/>
              </a:spcBef>
              <a:buFont typeface="Wingdings" panose="05000000000000000000" pitchFamily="2" charset="2"/>
              <a:buChar char="Ø"/>
            </a:pPr>
            <a:r>
              <a:rPr lang="en-US" sz="2000" dirty="0"/>
              <a:t>A cross matrix can visualize which factor to be taken into account for what kind of testing.</a:t>
            </a:r>
          </a:p>
        </p:txBody>
      </p:sp>
    </p:spTree>
    <p:extLst>
      <p:ext uri="{BB962C8B-B14F-4D97-AF65-F5344CB8AC3E}">
        <p14:creationId xmlns:p14="http://schemas.microsoft.com/office/powerpoint/2010/main" val="62272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ipe(left)">
                                      <p:cBhvr>
                                        <p:cTn id="18" dur="500"/>
                                        <p:tgtEl>
                                          <p:spTgt spid="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left)">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wipe(left)">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1177</Words>
  <Application>Microsoft Office PowerPoint</Application>
  <PresentationFormat>On-screen Show (4:3)</PresentationFormat>
  <Paragraphs>138</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Modèle par défaut</vt:lpstr>
      <vt:lpstr>Benutzerdefiniertes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2016-08-29T11:56:49Z</dcterms:created>
  <dcterms:modified xsi:type="dcterms:W3CDTF">2019-01-21T15:24:32Z</dcterms:modified>
</cp:coreProperties>
</file>