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1" r:id="rId1"/>
  </p:sldMasterIdLst>
  <p:notesMasterIdLst>
    <p:notesMasterId r:id="rId11"/>
  </p:notesMasterIdLst>
  <p:sldIdLst>
    <p:sldId id="267" r:id="rId2"/>
    <p:sldId id="316" r:id="rId3"/>
    <p:sldId id="307" r:id="rId4"/>
    <p:sldId id="312" r:id="rId5"/>
    <p:sldId id="309" r:id="rId6"/>
    <p:sldId id="308" r:id="rId7"/>
    <p:sldId id="310" r:id="rId8"/>
    <p:sldId id="314" r:id="rId9"/>
    <p:sldId id="315"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99"/>
    <a:srgbClr val="009999"/>
    <a:srgbClr val="008080"/>
    <a:srgbClr val="E4D012"/>
    <a:srgbClr val="86CA18"/>
    <a:srgbClr val="4FF838"/>
    <a:srgbClr val="006666"/>
    <a:srgbClr val="0C0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107" d="100"/>
          <a:sy n="107" d="100"/>
        </p:scale>
        <p:origin x="-71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54383-E4C8-4700-8B82-9E293DE26F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5403C1A-1E8B-4D63-A4A6-E886C959A371}">
      <dgm:prSet phldrT="[Text]"/>
      <dgm:spPr/>
      <dgm:t>
        <a:bodyPr/>
        <a:lstStyle/>
        <a:p>
          <a:r>
            <a:rPr lang="en-GB" dirty="0"/>
            <a:t>C: medium cars</a:t>
          </a:r>
        </a:p>
      </dgm:t>
    </dgm:pt>
    <dgm:pt modelId="{02FAD668-4979-4ACA-A50D-2924024BF1A2}" type="parTrans" cxnId="{1DECAFB6-E112-4A31-A996-0178BA1A351D}">
      <dgm:prSet/>
      <dgm:spPr/>
      <dgm:t>
        <a:bodyPr/>
        <a:lstStyle/>
        <a:p>
          <a:endParaRPr lang="en-GB"/>
        </a:p>
      </dgm:t>
    </dgm:pt>
    <dgm:pt modelId="{7E7B6ED9-2F69-4DBF-82A3-3131CB2FFA99}" type="sibTrans" cxnId="{1DECAFB6-E112-4A31-A996-0178BA1A351D}">
      <dgm:prSet/>
      <dgm:spPr/>
      <dgm:t>
        <a:bodyPr/>
        <a:lstStyle/>
        <a:p>
          <a:endParaRPr lang="en-GB"/>
        </a:p>
      </dgm:t>
    </dgm:pt>
    <dgm:pt modelId="{DD885D5A-4437-4686-99FD-A86781FDC93E}">
      <dgm:prSet/>
      <dgm:spPr/>
      <dgm:t>
        <a:bodyPr/>
        <a:lstStyle/>
        <a:p>
          <a:r>
            <a:rPr lang="en-GB" dirty="0"/>
            <a:t>D: large cars</a:t>
          </a:r>
        </a:p>
      </dgm:t>
    </dgm:pt>
    <dgm:pt modelId="{C5BD99D1-740E-4F6F-B783-6B00548F1D15}" type="parTrans" cxnId="{BCBA67B1-61F3-424D-BEAC-537AB2580398}">
      <dgm:prSet/>
      <dgm:spPr/>
      <dgm:t>
        <a:bodyPr/>
        <a:lstStyle/>
        <a:p>
          <a:endParaRPr lang="en-GB"/>
        </a:p>
      </dgm:t>
    </dgm:pt>
    <dgm:pt modelId="{684E60A4-9BE2-4536-B04B-D264240A8B79}" type="sibTrans" cxnId="{BCBA67B1-61F3-424D-BEAC-537AB2580398}">
      <dgm:prSet/>
      <dgm:spPr/>
      <dgm:t>
        <a:bodyPr/>
        <a:lstStyle/>
        <a:p>
          <a:endParaRPr lang="en-GB"/>
        </a:p>
      </dgm:t>
    </dgm:pt>
    <dgm:pt modelId="{E38871B9-8B62-4D11-B527-FD6F40145066}">
      <dgm:prSet/>
      <dgm:spPr/>
      <dgm:t>
        <a:bodyPr/>
        <a:lstStyle/>
        <a:p>
          <a:r>
            <a:rPr lang="en-GB" dirty="0"/>
            <a:t>E: executive cars</a:t>
          </a:r>
        </a:p>
      </dgm:t>
    </dgm:pt>
    <dgm:pt modelId="{C2A23DBF-2139-46FB-8852-C4325C254DF2}" type="parTrans" cxnId="{FA231FFE-2493-4F2B-8325-6DCE971727B6}">
      <dgm:prSet/>
      <dgm:spPr/>
      <dgm:t>
        <a:bodyPr/>
        <a:lstStyle/>
        <a:p>
          <a:endParaRPr lang="en-GB"/>
        </a:p>
      </dgm:t>
    </dgm:pt>
    <dgm:pt modelId="{9B51C457-F031-4181-A3D8-A357B85EFE2D}" type="sibTrans" cxnId="{FA231FFE-2493-4F2B-8325-6DCE971727B6}">
      <dgm:prSet/>
      <dgm:spPr/>
      <dgm:t>
        <a:bodyPr/>
        <a:lstStyle/>
        <a:p>
          <a:endParaRPr lang="en-GB"/>
        </a:p>
      </dgm:t>
    </dgm:pt>
    <dgm:pt modelId="{550E98AB-269A-4FB6-BB72-B93788745F33}">
      <dgm:prSet/>
      <dgm:spPr/>
      <dgm:t>
        <a:bodyPr/>
        <a:lstStyle/>
        <a:p>
          <a:r>
            <a:rPr lang="en-GB" dirty="0"/>
            <a:t>F: luxury cars</a:t>
          </a:r>
        </a:p>
      </dgm:t>
    </dgm:pt>
    <dgm:pt modelId="{66A58D97-3FCE-442D-86B3-F8B62493C394}" type="parTrans" cxnId="{B62B19A1-B991-4446-8B5A-9FC5C7A3BF5A}">
      <dgm:prSet/>
      <dgm:spPr/>
      <dgm:t>
        <a:bodyPr/>
        <a:lstStyle/>
        <a:p>
          <a:endParaRPr lang="en-GB"/>
        </a:p>
      </dgm:t>
    </dgm:pt>
    <dgm:pt modelId="{411DEC1B-D415-42D1-8E6D-2EA32BEF6EF0}" type="sibTrans" cxnId="{B62B19A1-B991-4446-8B5A-9FC5C7A3BF5A}">
      <dgm:prSet/>
      <dgm:spPr/>
      <dgm:t>
        <a:bodyPr/>
        <a:lstStyle/>
        <a:p>
          <a:endParaRPr lang="en-GB"/>
        </a:p>
      </dgm:t>
    </dgm:pt>
    <dgm:pt modelId="{C558F19C-9801-403B-A994-04283C21EA1E}">
      <dgm:prSet/>
      <dgm:spPr/>
      <dgm:t>
        <a:bodyPr/>
        <a:lstStyle/>
        <a:p>
          <a:r>
            <a:rPr lang="en-GB" dirty="0"/>
            <a:t>J: sport utility cars</a:t>
          </a:r>
        </a:p>
      </dgm:t>
    </dgm:pt>
    <dgm:pt modelId="{FF96F92E-2944-47DA-9CB2-C17D31945ED5}" type="parTrans" cxnId="{3BFCB220-6E57-4325-8583-75322487AB5B}">
      <dgm:prSet/>
      <dgm:spPr/>
      <dgm:t>
        <a:bodyPr/>
        <a:lstStyle/>
        <a:p>
          <a:endParaRPr lang="en-GB"/>
        </a:p>
      </dgm:t>
    </dgm:pt>
    <dgm:pt modelId="{D19234C1-D5AA-4140-8562-D10D7705FE79}" type="sibTrans" cxnId="{3BFCB220-6E57-4325-8583-75322487AB5B}">
      <dgm:prSet/>
      <dgm:spPr/>
      <dgm:t>
        <a:bodyPr/>
        <a:lstStyle/>
        <a:p>
          <a:endParaRPr lang="en-GB"/>
        </a:p>
      </dgm:t>
    </dgm:pt>
    <dgm:pt modelId="{A208FE62-D771-42EE-B098-EA22563EC9E8}">
      <dgm:prSet/>
      <dgm:spPr/>
      <dgm:t>
        <a:bodyPr/>
        <a:lstStyle/>
        <a:p>
          <a:r>
            <a:rPr lang="en-GB" dirty="0"/>
            <a:t>M: Multi purpose cars</a:t>
          </a:r>
        </a:p>
      </dgm:t>
    </dgm:pt>
    <dgm:pt modelId="{64FDD06B-2D39-4D1B-8227-C6EEDAA349E3}" type="parTrans" cxnId="{12444E8B-ED70-4674-B821-9E531742E5F8}">
      <dgm:prSet/>
      <dgm:spPr/>
      <dgm:t>
        <a:bodyPr/>
        <a:lstStyle/>
        <a:p>
          <a:endParaRPr lang="en-GB"/>
        </a:p>
      </dgm:t>
    </dgm:pt>
    <dgm:pt modelId="{DCA7A147-590C-44B6-A66D-33DB20C96590}" type="sibTrans" cxnId="{12444E8B-ED70-4674-B821-9E531742E5F8}">
      <dgm:prSet/>
      <dgm:spPr/>
      <dgm:t>
        <a:bodyPr/>
        <a:lstStyle/>
        <a:p>
          <a:endParaRPr lang="en-GB"/>
        </a:p>
      </dgm:t>
    </dgm:pt>
    <dgm:pt modelId="{E0F4C7F7-61DC-49D6-BD42-E1DF224A67AA}">
      <dgm:prSet/>
      <dgm:spPr/>
      <dgm:t>
        <a:bodyPr/>
        <a:lstStyle/>
        <a:p>
          <a:r>
            <a:rPr lang="en-GB" dirty="0"/>
            <a:t>S: Sports cars</a:t>
          </a:r>
        </a:p>
      </dgm:t>
    </dgm:pt>
    <dgm:pt modelId="{EE28E0F7-1C6A-4880-AA71-1796EABB9763}" type="parTrans" cxnId="{6C2E11E4-BD26-441C-9C2E-ABDF1FB12F70}">
      <dgm:prSet/>
      <dgm:spPr/>
      <dgm:t>
        <a:bodyPr/>
        <a:lstStyle/>
        <a:p>
          <a:endParaRPr lang="en-GB"/>
        </a:p>
      </dgm:t>
    </dgm:pt>
    <dgm:pt modelId="{8C9A46E6-FA31-4706-A012-8D294855ACAF}" type="sibTrans" cxnId="{6C2E11E4-BD26-441C-9C2E-ABDF1FB12F70}">
      <dgm:prSet/>
      <dgm:spPr/>
      <dgm:t>
        <a:bodyPr/>
        <a:lstStyle/>
        <a:p>
          <a:endParaRPr lang="en-GB"/>
        </a:p>
      </dgm:t>
    </dgm:pt>
    <dgm:pt modelId="{0ECD9B63-0A89-414D-AD8F-E7AC63CC5E07}" type="pres">
      <dgm:prSet presAssocID="{F2954383-E4C8-4700-8B82-9E293DE26F60}" presName="Name0" presStyleCnt="0">
        <dgm:presLayoutVars>
          <dgm:chMax val="7"/>
          <dgm:chPref val="7"/>
          <dgm:dir/>
        </dgm:presLayoutVars>
      </dgm:prSet>
      <dgm:spPr/>
      <dgm:t>
        <a:bodyPr/>
        <a:lstStyle/>
        <a:p>
          <a:endParaRPr lang="en-US"/>
        </a:p>
      </dgm:t>
    </dgm:pt>
    <dgm:pt modelId="{5F4C1242-2350-434C-939E-C5CC5F670D07}" type="pres">
      <dgm:prSet presAssocID="{F2954383-E4C8-4700-8B82-9E293DE26F60}" presName="Name1" presStyleCnt="0"/>
      <dgm:spPr/>
    </dgm:pt>
    <dgm:pt modelId="{64970828-A996-4C22-AE8E-1F118B8BF028}" type="pres">
      <dgm:prSet presAssocID="{F2954383-E4C8-4700-8B82-9E293DE26F60}" presName="cycle" presStyleCnt="0"/>
      <dgm:spPr/>
    </dgm:pt>
    <dgm:pt modelId="{9C93F954-E280-4FE9-A501-5337FFBC615E}" type="pres">
      <dgm:prSet presAssocID="{F2954383-E4C8-4700-8B82-9E293DE26F60}" presName="srcNode" presStyleLbl="node1" presStyleIdx="0" presStyleCnt="7"/>
      <dgm:spPr/>
    </dgm:pt>
    <dgm:pt modelId="{CDEE6B3D-9262-4A0A-9FD1-ACF016A0BF52}" type="pres">
      <dgm:prSet presAssocID="{F2954383-E4C8-4700-8B82-9E293DE26F60}" presName="conn" presStyleLbl="parChTrans1D2" presStyleIdx="0" presStyleCnt="1"/>
      <dgm:spPr/>
      <dgm:t>
        <a:bodyPr/>
        <a:lstStyle/>
        <a:p>
          <a:endParaRPr lang="en-US"/>
        </a:p>
      </dgm:t>
    </dgm:pt>
    <dgm:pt modelId="{A921AD9C-8A17-4EFA-8AFA-F9E742376D77}" type="pres">
      <dgm:prSet presAssocID="{F2954383-E4C8-4700-8B82-9E293DE26F60}" presName="extraNode" presStyleLbl="node1" presStyleIdx="0" presStyleCnt="7"/>
      <dgm:spPr/>
    </dgm:pt>
    <dgm:pt modelId="{6EBC49CA-9C13-4CA2-A811-1068C724A203}" type="pres">
      <dgm:prSet presAssocID="{F2954383-E4C8-4700-8B82-9E293DE26F60}" presName="dstNode" presStyleLbl="node1" presStyleIdx="0" presStyleCnt="7"/>
      <dgm:spPr/>
    </dgm:pt>
    <dgm:pt modelId="{6F319B12-32AC-40A6-8319-F0C0943E631D}" type="pres">
      <dgm:prSet presAssocID="{85403C1A-1E8B-4D63-A4A6-E886C959A371}" presName="text_1" presStyleLbl="node1" presStyleIdx="0" presStyleCnt="7">
        <dgm:presLayoutVars>
          <dgm:bulletEnabled val="1"/>
        </dgm:presLayoutVars>
      </dgm:prSet>
      <dgm:spPr/>
      <dgm:t>
        <a:bodyPr/>
        <a:lstStyle/>
        <a:p>
          <a:endParaRPr lang="en-US"/>
        </a:p>
      </dgm:t>
    </dgm:pt>
    <dgm:pt modelId="{04BFB38E-A797-4C72-B897-7E81287488D4}" type="pres">
      <dgm:prSet presAssocID="{85403C1A-1E8B-4D63-A4A6-E886C959A371}" presName="accent_1" presStyleCnt="0"/>
      <dgm:spPr/>
    </dgm:pt>
    <dgm:pt modelId="{693163D4-7A43-4E9B-9F24-220E295EC897}" type="pres">
      <dgm:prSet presAssocID="{85403C1A-1E8B-4D63-A4A6-E886C959A371}" presName="accentRepeatNode" presStyleLbl="solidFgAcc1" presStyleIdx="0" presStyleCnt="7"/>
      <dgm:spPr/>
    </dgm:pt>
    <dgm:pt modelId="{EEBC848F-03F1-4E71-A782-06835D0937BB}" type="pres">
      <dgm:prSet presAssocID="{DD885D5A-4437-4686-99FD-A86781FDC93E}" presName="text_2" presStyleLbl="node1" presStyleIdx="1" presStyleCnt="7">
        <dgm:presLayoutVars>
          <dgm:bulletEnabled val="1"/>
        </dgm:presLayoutVars>
      </dgm:prSet>
      <dgm:spPr/>
      <dgm:t>
        <a:bodyPr/>
        <a:lstStyle/>
        <a:p>
          <a:endParaRPr lang="en-US"/>
        </a:p>
      </dgm:t>
    </dgm:pt>
    <dgm:pt modelId="{F7F6240B-9B8B-4B8F-95E9-FA520129E79D}" type="pres">
      <dgm:prSet presAssocID="{DD885D5A-4437-4686-99FD-A86781FDC93E}" presName="accent_2" presStyleCnt="0"/>
      <dgm:spPr/>
    </dgm:pt>
    <dgm:pt modelId="{10D9AE9B-CB7E-4DAA-9E4A-9284B7CE9E13}" type="pres">
      <dgm:prSet presAssocID="{DD885D5A-4437-4686-99FD-A86781FDC93E}" presName="accentRepeatNode" presStyleLbl="solidFgAcc1" presStyleIdx="1" presStyleCnt="7"/>
      <dgm:spPr/>
    </dgm:pt>
    <dgm:pt modelId="{1CFD765F-2DD9-4A2F-B80F-B0982762EC45}" type="pres">
      <dgm:prSet presAssocID="{E38871B9-8B62-4D11-B527-FD6F40145066}" presName="text_3" presStyleLbl="node1" presStyleIdx="2" presStyleCnt="7">
        <dgm:presLayoutVars>
          <dgm:bulletEnabled val="1"/>
        </dgm:presLayoutVars>
      </dgm:prSet>
      <dgm:spPr/>
      <dgm:t>
        <a:bodyPr/>
        <a:lstStyle/>
        <a:p>
          <a:endParaRPr lang="en-US"/>
        </a:p>
      </dgm:t>
    </dgm:pt>
    <dgm:pt modelId="{2C24DC90-F8C7-462C-BE29-75CB95454DCD}" type="pres">
      <dgm:prSet presAssocID="{E38871B9-8B62-4D11-B527-FD6F40145066}" presName="accent_3" presStyleCnt="0"/>
      <dgm:spPr/>
    </dgm:pt>
    <dgm:pt modelId="{409BBF09-BE65-4186-84AB-F60322D8150D}" type="pres">
      <dgm:prSet presAssocID="{E38871B9-8B62-4D11-B527-FD6F40145066}" presName="accentRepeatNode" presStyleLbl="solidFgAcc1" presStyleIdx="2" presStyleCnt="7"/>
      <dgm:spPr/>
    </dgm:pt>
    <dgm:pt modelId="{875B0899-E834-476A-AA7E-6A18C48BC3FB}" type="pres">
      <dgm:prSet presAssocID="{550E98AB-269A-4FB6-BB72-B93788745F33}" presName="text_4" presStyleLbl="node1" presStyleIdx="3" presStyleCnt="7">
        <dgm:presLayoutVars>
          <dgm:bulletEnabled val="1"/>
        </dgm:presLayoutVars>
      </dgm:prSet>
      <dgm:spPr/>
      <dgm:t>
        <a:bodyPr/>
        <a:lstStyle/>
        <a:p>
          <a:endParaRPr lang="en-US"/>
        </a:p>
      </dgm:t>
    </dgm:pt>
    <dgm:pt modelId="{70EA1F5B-9C08-4D02-8F64-676F426A16DD}" type="pres">
      <dgm:prSet presAssocID="{550E98AB-269A-4FB6-BB72-B93788745F33}" presName="accent_4" presStyleCnt="0"/>
      <dgm:spPr/>
    </dgm:pt>
    <dgm:pt modelId="{A1730F34-6AC0-44DB-8A65-FBA609246436}" type="pres">
      <dgm:prSet presAssocID="{550E98AB-269A-4FB6-BB72-B93788745F33}" presName="accentRepeatNode" presStyleLbl="solidFgAcc1" presStyleIdx="3" presStyleCnt="7"/>
      <dgm:spPr/>
    </dgm:pt>
    <dgm:pt modelId="{41BAED2A-83A4-4D15-AD89-11F7BCE61D9B}" type="pres">
      <dgm:prSet presAssocID="{C558F19C-9801-403B-A994-04283C21EA1E}" presName="text_5" presStyleLbl="node1" presStyleIdx="4" presStyleCnt="7">
        <dgm:presLayoutVars>
          <dgm:bulletEnabled val="1"/>
        </dgm:presLayoutVars>
      </dgm:prSet>
      <dgm:spPr/>
      <dgm:t>
        <a:bodyPr/>
        <a:lstStyle/>
        <a:p>
          <a:endParaRPr lang="en-US"/>
        </a:p>
      </dgm:t>
    </dgm:pt>
    <dgm:pt modelId="{30B64B65-AC76-4655-A36C-CE36C2974FB4}" type="pres">
      <dgm:prSet presAssocID="{C558F19C-9801-403B-A994-04283C21EA1E}" presName="accent_5" presStyleCnt="0"/>
      <dgm:spPr/>
    </dgm:pt>
    <dgm:pt modelId="{E111B9D3-BDA0-4B6A-B084-6393FA78301B}" type="pres">
      <dgm:prSet presAssocID="{C558F19C-9801-403B-A994-04283C21EA1E}" presName="accentRepeatNode" presStyleLbl="solidFgAcc1" presStyleIdx="4" presStyleCnt="7"/>
      <dgm:spPr/>
    </dgm:pt>
    <dgm:pt modelId="{79813898-82B5-4590-9866-50A1DF097996}" type="pres">
      <dgm:prSet presAssocID="{A208FE62-D771-42EE-B098-EA22563EC9E8}" presName="text_6" presStyleLbl="node1" presStyleIdx="5" presStyleCnt="7">
        <dgm:presLayoutVars>
          <dgm:bulletEnabled val="1"/>
        </dgm:presLayoutVars>
      </dgm:prSet>
      <dgm:spPr/>
      <dgm:t>
        <a:bodyPr/>
        <a:lstStyle/>
        <a:p>
          <a:endParaRPr lang="en-US"/>
        </a:p>
      </dgm:t>
    </dgm:pt>
    <dgm:pt modelId="{B38A15FF-FBD0-401E-B74A-F3A6EA766D3D}" type="pres">
      <dgm:prSet presAssocID="{A208FE62-D771-42EE-B098-EA22563EC9E8}" presName="accent_6" presStyleCnt="0"/>
      <dgm:spPr/>
    </dgm:pt>
    <dgm:pt modelId="{8DF8C3A4-0A7C-4CD4-978A-ECDEF278E73B}" type="pres">
      <dgm:prSet presAssocID="{A208FE62-D771-42EE-B098-EA22563EC9E8}" presName="accentRepeatNode" presStyleLbl="solidFgAcc1" presStyleIdx="5" presStyleCnt="7"/>
      <dgm:spPr/>
    </dgm:pt>
    <dgm:pt modelId="{F9F04C58-8419-4110-A92A-790EA893ED1F}" type="pres">
      <dgm:prSet presAssocID="{E0F4C7F7-61DC-49D6-BD42-E1DF224A67AA}" presName="text_7" presStyleLbl="node1" presStyleIdx="6" presStyleCnt="7">
        <dgm:presLayoutVars>
          <dgm:bulletEnabled val="1"/>
        </dgm:presLayoutVars>
      </dgm:prSet>
      <dgm:spPr/>
      <dgm:t>
        <a:bodyPr/>
        <a:lstStyle/>
        <a:p>
          <a:endParaRPr lang="en-US"/>
        </a:p>
      </dgm:t>
    </dgm:pt>
    <dgm:pt modelId="{1958917B-8CBA-4C50-B590-182FBC754CE7}" type="pres">
      <dgm:prSet presAssocID="{E0F4C7F7-61DC-49D6-BD42-E1DF224A67AA}" presName="accent_7" presStyleCnt="0"/>
      <dgm:spPr/>
    </dgm:pt>
    <dgm:pt modelId="{0CE85D84-952C-469A-B024-9AA1FA1A5D63}" type="pres">
      <dgm:prSet presAssocID="{E0F4C7F7-61DC-49D6-BD42-E1DF224A67AA}" presName="accentRepeatNode" presStyleLbl="solidFgAcc1" presStyleIdx="6" presStyleCnt="7"/>
      <dgm:spPr/>
    </dgm:pt>
  </dgm:ptLst>
  <dgm:cxnLst>
    <dgm:cxn modelId="{FA231FFE-2493-4F2B-8325-6DCE971727B6}" srcId="{F2954383-E4C8-4700-8B82-9E293DE26F60}" destId="{E38871B9-8B62-4D11-B527-FD6F40145066}" srcOrd="2" destOrd="0" parTransId="{C2A23DBF-2139-46FB-8852-C4325C254DF2}" sibTransId="{9B51C457-F031-4181-A3D8-A357B85EFE2D}"/>
    <dgm:cxn modelId="{E621805B-D49D-44DB-B46B-903111BC0179}" type="presOf" srcId="{C558F19C-9801-403B-A994-04283C21EA1E}" destId="{41BAED2A-83A4-4D15-AD89-11F7BCE61D9B}" srcOrd="0" destOrd="0" presId="urn:microsoft.com/office/officeart/2008/layout/VerticalCurvedList"/>
    <dgm:cxn modelId="{3BFCB220-6E57-4325-8583-75322487AB5B}" srcId="{F2954383-E4C8-4700-8B82-9E293DE26F60}" destId="{C558F19C-9801-403B-A994-04283C21EA1E}" srcOrd="4" destOrd="0" parTransId="{FF96F92E-2944-47DA-9CB2-C17D31945ED5}" sibTransId="{D19234C1-D5AA-4140-8562-D10D7705FE79}"/>
    <dgm:cxn modelId="{6CF3A7B4-C0B3-47E7-B757-D7547421FBF7}" type="presOf" srcId="{F2954383-E4C8-4700-8B82-9E293DE26F60}" destId="{0ECD9B63-0A89-414D-AD8F-E7AC63CC5E07}" srcOrd="0" destOrd="0" presId="urn:microsoft.com/office/officeart/2008/layout/VerticalCurvedList"/>
    <dgm:cxn modelId="{1DECAFB6-E112-4A31-A996-0178BA1A351D}" srcId="{F2954383-E4C8-4700-8B82-9E293DE26F60}" destId="{85403C1A-1E8B-4D63-A4A6-E886C959A371}" srcOrd="0" destOrd="0" parTransId="{02FAD668-4979-4ACA-A50D-2924024BF1A2}" sibTransId="{7E7B6ED9-2F69-4DBF-82A3-3131CB2FFA99}"/>
    <dgm:cxn modelId="{71234531-4746-450D-8074-EC13AEEA033C}" type="presOf" srcId="{A208FE62-D771-42EE-B098-EA22563EC9E8}" destId="{79813898-82B5-4590-9866-50A1DF097996}" srcOrd="0" destOrd="0" presId="urn:microsoft.com/office/officeart/2008/layout/VerticalCurvedList"/>
    <dgm:cxn modelId="{BCBA67B1-61F3-424D-BEAC-537AB2580398}" srcId="{F2954383-E4C8-4700-8B82-9E293DE26F60}" destId="{DD885D5A-4437-4686-99FD-A86781FDC93E}" srcOrd="1" destOrd="0" parTransId="{C5BD99D1-740E-4F6F-B783-6B00548F1D15}" sibTransId="{684E60A4-9BE2-4536-B04B-D264240A8B79}"/>
    <dgm:cxn modelId="{3C1CFEAA-9A73-4988-91B4-D3D4896F43F5}" type="presOf" srcId="{E0F4C7F7-61DC-49D6-BD42-E1DF224A67AA}" destId="{F9F04C58-8419-4110-A92A-790EA893ED1F}" srcOrd="0" destOrd="0" presId="urn:microsoft.com/office/officeart/2008/layout/VerticalCurvedList"/>
    <dgm:cxn modelId="{DADC0B6B-1503-4A77-B768-9EC166E3E512}" type="presOf" srcId="{E38871B9-8B62-4D11-B527-FD6F40145066}" destId="{1CFD765F-2DD9-4A2F-B80F-B0982762EC45}" srcOrd="0" destOrd="0" presId="urn:microsoft.com/office/officeart/2008/layout/VerticalCurvedList"/>
    <dgm:cxn modelId="{48D0EDB3-E5A3-401A-A06D-D6DE8D672F94}" type="presOf" srcId="{85403C1A-1E8B-4D63-A4A6-E886C959A371}" destId="{6F319B12-32AC-40A6-8319-F0C0943E631D}" srcOrd="0" destOrd="0" presId="urn:microsoft.com/office/officeart/2008/layout/VerticalCurvedList"/>
    <dgm:cxn modelId="{6C2E11E4-BD26-441C-9C2E-ABDF1FB12F70}" srcId="{F2954383-E4C8-4700-8B82-9E293DE26F60}" destId="{E0F4C7F7-61DC-49D6-BD42-E1DF224A67AA}" srcOrd="6" destOrd="0" parTransId="{EE28E0F7-1C6A-4880-AA71-1796EABB9763}" sibTransId="{8C9A46E6-FA31-4706-A012-8D294855ACAF}"/>
    <dgm:cxn modelId="{12444E8B-ED70-4674-B821-9E531742E5F8}" srcId="{F2954383-E4C8-4700-8B82-9E293DE26F60}" destId="{A208FE62-D771-42EE-B098-EA22563EC9E8}" srcOrd="5" destOrd="0" parTransId="{64FDD06B-2D39-4D1B-8227-C6EEDAA349E3}" sibTransId="{DCA7A147-590C-44B6-A66D-33DB20C96590}"/>
    <dgm:cxn modelId="{B3989043-ECB8-464A-975E-D6F1D5E02B01}" type="presOf" srcId="{DD885D5A-4437-4686-99FD-A86781FDC93E}" destId="{EEBC848F-03F1-4E71-A782-06835D0937BB}" srcOrd="0" destOrd="0" presId="urn:microsoft.com/office/officeart/2008/layout/VerticalCurvedList"/>
    <dgm:cxn modelId="{157B7A2A-4073-4ED9-98DA-BDA3B879EF3A}" type="presOf" srcId="{550E98AB-269A-4FB6-BB72-B93788745F33}" destId="{875B0899-E834-476A-AA7E-6A18C48BC3FB}" srcOrd="0" destOrd="0" presId="urn:microsoft.com/office/officeart/2008/layout/VerticalCurvedList"/>
    <dgm:cxn modelId="{B62B19A1-B991-4446-8B5A-9FC5C7A3BF5A}" srcId="{F2954383-E4C8-4700-8B82-9E293DE26F60}" destId="{550E98AB-269A-4FB6-BB72-B93788745F33}" srcOrd="3" destOrd="0" parTransId="{66A58D97-3FCE-442D-86B3-F8B62493C394}" sibTransId="{411DEC1B-D415-42D1-8E6D-2EA32BEF6EF0}"/>
    <dgm:cxn modelId="{D6B992D0-1724-4D7F-9C01-81C0D3B08F1E}" type="presOf" srcId="{7E7B6ED9-2F69-4DBF-82A3-3131CB2FFA99}" destId="{CDEE6B3D-9262-4A0A-9FD1-ACF016A0BF52}" srcOrd="0" destOrd="0" presId="urn:microsoft.com/office/officeart/2008/layout/VerticalCurvedList"/>
    <dgm:cxn modelId="{1342A3CD-513F-4306-A1CC-C3F1DE5DCBEE}" type="presParOf" srcId="{0ECD9B63-0A89-414D-AD8F-E7AC63CC5E07}" destId="{5F4C1242-2350-434C-939E-C5CC5F670D07}" srcOrd="0" destOrd="0" presId="urn:microsoft.com/office/officeart/2008/layout/VerticalCurvedList"/>
    <dgm:cxn modelId="{7E2A76F5-1DDD-4748-94D4-E5510576E354}" type="presParOf" srcId="{5F4C1242-2350-434C-939E-C5CC5F670D07}" destId="{64970828-A996-4C22-AE8E-1F118B8BF028}" srcOrd="0" destOrd="0" presId="urn:microsoft.com/office/officeart/2008/layout/VerticalCurvedList"/>
    <dgm:cxn modelId="{45DE1927-B695-42C1-BAE7-B7448D70865C}" type="presParOf" srcId="{64970828-A996-4C22-AE8E-1F118B8BF028}" destId="{9C93F954-E280-4FE9-A501-5337FFBC615E}" srcOrd="0" destOrd="0" presId="urn:microsoft.com/office/officeart/2008/layout/VerticalCurvedList"/>
    <dgm:cxn modelId="{312F5365-3161-4FEF-8786-8A92F4F3B6DB}" type="presParOf" srcId="{64970828-A996-4C22-AE8E-1F118B8BF028}" destId="{CDEE6B3D-9262-4A0A-9FD1-ACF016A0BF52}" srcOrd="1" destOrd="0" presId="urn:microsoft.com/office/officeart/2008/layout/VerticalCurvedList"/>
    <dgm:cxn modelId="{5F173EB1-AE2A-4E4E-AEFB-DDDB6C518C1C}" type="presParOf" srcId="{64970828-A996-4C22-AE8E-1F118B8BF028}" destId="{A921AD9C-8A17-4EFA-8AFA-F9E742376D77}" srcOrd="2" destOrd="0" presId="urn:microsoft.com/office/officeart/2008/layout/VerticalCurvedList"/>
    <dgm:cxn modelId="{B0F7AE83-D5B3-4400-A6A6-447AAABDA173}" type="presParOf" srcId="{64970828-A996-4C22-AE8E-1F118B8BF028}" destId="{6EBC49CA-9C13-4CA2-A811-1068C724A203}" srcOrd="3" destOrd="0" presId="urn:microsoft.com/office/officeart/2008/layout/VerticalCurvedList"/>
    <dgm:cxn modelId="{97DCD917-3AA9-4DD9-AC3F-760C6FFACF03}" type="presParOf" srcId="{5F4C1242-2350-434C-939E-C5CC5F670D07}" destId="{6F319B12-32AC-40A6-8319-F0C0943E631D}" srcOrd="1" destOrd="0" presId="urn:microsoft.com/office/officeart/2008/layout/VerticalCurvedList"/>
    <dgm:cxn modelId="{6D577C6C-C105-4CB9-BB57-3D788424B62E}" type="presParOf" srcId="{5F4C1242-2350-434C-939E-C5CC5F670D07}" destId="{04BFB38E-A797-4C72-B897-7E81287488D4}" srcOrd="2" destOrd="0" presId="urn:microsoft.com/office/officeart/2008/layout/VerticalCurvedList"/>
    <dgm:cxn modelId="{2FEADE9A-1612-448D-8C28-A05613932A96}" type="presParOf" srcId="{04BFB38E-A797-4C72-B897-7E81287488D4}" destId="{693163D4-7A43-4E9B-9F24-220E295EC897}" srcOrd="0" destOrd="0" presId="urn:microsoft.com/office/officeart/2008/layout/VerticalCurvedList"/>
    <dgm:cxn modelId="{4597E1CA-6E4F-4641-B655-307B71E18B07}" type="presParOf" srcId="{5F4C1242-2350-434C-939E-C5CC5F670D07}" destId="{EEBC848F-03F1-4E71-A782-06835D0937BB}" srcOrd="3" destOrd="0" presId="urn:microsoft.com/office/officeart/2008/layout/VerticalCurvedList"/>
    <dgm:cxn modelId="{C9C7F533-FC1D-4D0E-A265-5C26C746FAEB}" type="presParOf" srcId="{5F4C1242-2350-434C-939E-C5CC5F670D07}" destId="{F7F6240B-9B8B-4B8F-95E9-FA520129E79D}" srcOrd="4" destOrd="0" presId="urn:microsoft.com/office/officeart/2008/layout/VerticalCurvedList"/>
    <dgm:cxn modelId="{2F5F1394-F1FD-4D3C-BE6F-ED5E1236334F}" type="presParOf" srcId="{F7F6240B-9B8B-4B8F-95E9-FA520129E79D}" destId="{10D9AE9B-CB7E-4DAA-9E4A-9284B7CE9E13}" srcOrd="0" destOrd="0" presId="urn:microsoft.com/office/officeart/2008/layout/VerticalCurvedList"/>
    <dgm:cxn modelId="{D20CC78A-0D03-4338-A62A-98128DC07DB6}" type="presParOf" srcId="{5F4C1242-2350-434C-939E-C5CC5F670D07}" destId="{1CFD765F-2DD9-4A2F-B80F-B0982762EC45}" srcOrd="5" destOrd="0" presId="urn:microsoft.com/office/officeart/2008/layout/VerticalCurvedList"/>
    <dgm:cxn modelId="{6937ADEF-D442-43F2-9838-72550F913EDC}" type="presParOf" srcId="{5F4C1242-2350-434C-939E-C5CC5F670D07}" destId="{2C24DC90-F8C7-462C-BE29-75CB95454DCD}" srcOrd="6" destOrd="0" presId="urn:microsoft.com/office/officeart/2008/layout/VerticalCurvedList"/>
    <dgm:cxn modelId="{EDA6E273-2508-40B5-B756-D6A31856C6C6}" type="presParOf" srcId="{2C24DC90-F8C7-462C-BE29-75CB95454DCD}" destId="{409BBF09-BE65-4186-84AB-F60322D8150D}" srcOrd="0" destOrd="0" presId="urn:microsoft.com/office/officeart/2008/layout/VerticalCurvedList"/>
    <dgm:cxn modelId="{7727F370-96FF-42B2-8656-54847312D9A6}" type="presParOf" srcId="{5F4C1242-2350-434C-939E-C5CC5F670D07}" destId="{875B0899-E834-476A-AA7E-6A18C48BC3FB}" srcOrd="7" destOrd="0" presId="urn:microsoft.com/office/officeart/2008/layout/VerticalCurvedList"/>
    <dgm:cxn modelId="{A401B35C-8572-4F3C-86B6-CE4D63F78690}" type="presParOf" srcId="{5F4C1242-2350-434C-939E-C5CC5F670D07}" destId="{70EA1F5B-9C08-4D02-8F64-676F426A16DD}" srcOrd="8" destOrd="0" presId="urn:microsoft.com/office/officeart/2008/layout/VerticalCurvedList"/>
    <dgm:cxn modelId="{FA2B439D-4EF1-4C8D-A874-E11F983A838C}" type="presParOf" srcId="{70EA1F5B-9C08-4D02-8F64-676F426A16DD}" destId="{A1730F34-6AC0-44DB-8A65-FBA609246436}" srcOrd="0" destOrd="0" presId="urn:microsoft.com/office/officeart/2008/layout/VerticalCurvedList"/>
    <dgm:cxn modelId="{C0546A35-087C-4BDF-9BCD-E2C4D44DA67F}" type="presParOf" srcId="{5F4C1242-2350-434C-939E-C5CC5F670D07}" destId="{41BAED2A-83A4-4D15-AD89-11F7BCE61D9B}" srcOrd="9" destOrd="0" presId="urn:microsoft.com/office/officeart/2008/layout/VerticalCurvedList"/>
    <dgm:cxn modelId="{B50AC4B3-920A-49F8-A117-965F2EEA52F1}" type="presParOf" srcId="{5F4C1242-2350-434C-939E-C5CC5F670D07}" destId="{30B64B65-AC76-4655-A36C-CE36C2974FB4}" srcOrd="10" destOrd="0" presId="urn:microsoft.com/office/officeart/2008/layout/VerticalCurvedList"/>
    <dgm:cxn modelId="{43092BEB-2739-4A69-BC38-5051853C3E71}" type="presParOf" srcId="{30B64B65-AC76-4655-A36C-CE36C2974FB4}" destId="{E111B9D3-BDA0-4B6A-B084-6393FA78301B}" srcOrd="0" destOrd="0" presId="urn:microsoft.com/office/officeart/2008/layout/VerticalCurvedList"/>
    <dgm:cxn modelId="{B93334D7-43FB-49F1-8C37-9F7D46C6D159}" type="presParOf" srcId="{5F4C1242-2350-434C-939E-C5CC5F670D07}" destId="{79813898-82B5-4590-9866-50A1DF097996}" srcOrd="11" destOrd="0" presId="urn:microsoft.com/office/officeart/2008/layout/VerticalCurvedList"/>
    <dgm:cxn modelId="{80AB2589-FE16-418A-974C-41B463F3BF6B}" type="presParOf" srcId="{5F4C1242-2350-434C-939E-C5CC5F670D07}" destId="{B38A15FF-FBD0-401E-B74A-F3A6EA766D3D}" srcOrd="12" destOrd="0" presId="urn:microsoft.com/office/officeart/2008/layout/VerticalCurvedList"/>
    <dgm:cxn modelId="{4453FE6B-C1D7-4093-BB18-0EEE0A1719FC}" type="presParOf" srcId="{B38A15FF-FBD0-401E-B74A-F3A6EA766D3D}" destId="{8DF8C3A4-0A7C-4CD4-978A-ECDEF278E73B}" srcOrd="0" destOrd="0" presId="urn:microsoft.com/office/officeart/2008/layout/VerticalCurvedList"/>
    <dgm:cxn modelId="{4EC24E3D-0BC9-4499-AB2A-F4D98F1E2CD7}" type="presParOf" srcId="{5F4C1242-2350-434C-939E-C5CC5F670D07}" destId="{F9F04C58-8419-4110-A92A-790EA893ED1F}" srcOrd="13" destOrd="0" presId="urn:microsoft.com/office/officeart/2008/layout/VerticalCurvedList"/>
    <dgm:cxn modelId="{13BB33C7-BCEF-4FCB-B348-1440E6B3F2F2}" type="presParOf" srcId="{5F4C1242-2350-434C-939E-C5CC5F670D07}" destId="{1958917B-8CBA-4C50-B590-182FBC754CE7}" srcOrd="14" destOrd="0" presId="urn:microsoft.com/office/officeart/2008/layout/VerticalCurvedList"/>
    <dgm:cxn modelId="{EB458235-FA00-46CF-9F9F-1F8EBF583C34}" type="presParOf" srcId="{1958917B-8CBA-4C50-B590-182FBC754CE7}" destId="{0CE85D84-952C-469A-B024-9AA1FA1A5D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E6B3D-9262-4A0A-9FD1-ACF016A0BF52}">
      <dsp:nvSpPr>
        <dsp:cNvPr id="0" name=""/>
        <dsp:cNvSpPr/>
      </dsp:nvSpPr>
      <dsp:spPr>
        <a:xfrm>
          <a:off x="-4293582" y="-658728"/>
          <a:ext cx="5115879" cy="5115879"/>
        </a:xfrm>
        <a:prstGeom prst="blockArc">
          <a:avLst>
            <a:gd name="adj1" fmla="val 18900000"/>
            <a:gd name="adj2" fmla="val 2700000"/>
            <a:gd name="adj3" fmla="val 42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319B12-32AC-40A6-8319-F0C0943E631D}">
      <dsp:nvSpPr>
        <dsp:cNvPr id="0" name=""/>
        <dsp:cNvSpPr/>
      </dsp:nvSpPr>
      <dsp:spPr>
        <a:xfrm>
          <a:off x="266459" y="172676"/>
          <a:ext cx="3014640"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C: medium cars</a:t>
          </a:r>
        </a:p>
      </dsp:txBody>
      <dsp:txXfrm>
        <a:off x="266459" y="172676"/>
        <a:ext cx="3014640" cy="345200"/>
      </dsp:txXfrm>
    </dsp:sp>
    <dsp:sp modelId="{693163D4-7A43-4E9B-9F24-220E295EC897}">
      <dsp:nvSpPr>
        <dsp:cNvPr id="0" name=""/>
        <dsp:cNvSpPr/>
      </dsp:nvSpPr>
      <dsp:spPr>
        <a:xfrm>
          <a:off x="50708" y="129526"/>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C848F-03F1-4E71-A782-06835D0937BB}">
      <dsp:nvSpPr>
        <dsp:cNvPr id="0" name=""/>
        <dsp:cNvSpPr/>
      </dsp:nvSpPr>
      <dsp:spPr>
        <a:xfrm>
          <a:off x="579069" y="690781"/>
          <a:ext cx="2702030"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D: large cars</a:t>
          </a:r>
        </a:p>
      </dsp:txBody>
      <dsp:txXfrm>
        <a:off x="579069" y="690781"/>
        <a:ext cx="2702030" cy="345200"/>
      </dsp:txXfrm>
    </dsp:sp>
    <dsp:sp modelId="{10D9AE9B-CB7E-4DAA-9E4A-9284B7CE9E13}">
      <dsp:nvSpPr>
        <dsp:cNvPr id="0" name=""/>
        <dsp:cNvSpPr/>
      </dsp:nvSpPr>
      <dsp:spPr>
        <a:xfrm>
          <a:off x="363319" y="647630"/>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D765F-2DD9-4A2F-B80F-B0982762EC45}">
      <dsp:nvSpPr>
        <dsp:cNvPr id="0" name=""/>
        <dsp:cNvSpPr/>
      </dsp:nvSpPr>
      <dsp:spPr>
        <a:xfrm>
          <a:off x="750378" y="1208505"/>
          <a:ext cx="2530721"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E: executive cars</a:t>
          </a:r>
        </a:p>
      </dsp:txBody>
      <dsp:txXfrm>
        <a:off x="750378" y="1208505"/>
        <a:ext cx="2530721" cy="345200"/>
      </dsp:txXfrm>
    </dsp:sp>
    <dsp:sp modelId="{409BBF09-BE65-4186-84AB-F60322D8150D}">
      <dsp:nvSpPr>
        <dsp:cNvPr id="0" name=""/>
        <dsp:cNvSpPr/>
      </dsp:nvSpPr>
      <dsp:spPr>
        <a:xfrm>
          <a:off x="534627" y="1165355"/>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B0899-E834-476A-AA7E-6A18C48BC3FB}">
      <dsp:nvSpPr>
        <dsp:cNvPr id="0" name=""/>
        <dsp:cNvSpPr/>
      </dsp:nvSpPr>
      <dsp:spPr>
        <a:xfrm>
          <a:off x="805075" y="1726610"/>
          <a:ext cx="2476024"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F: luxury cars</a:t>
          </a:r>
        </a:p>
      </dsp:txBody>
      <dsp:txXfrm>
        <a:off x="805075" y="1726610"/>
        <a:ext cx="2476024" cy="345200"/>
      </dsp:txXfrm>
    </dsp:sp>
    <dsp:sp modelId="{A1730F34-6AC0-44DB-8A65-FBA609246436}">
      <dsp:nvSpPr>
        <dsp:cNvPr id="0" name=""/>
        <dsp:cNvSpPr/>
      </dsp:nvSpPr>
      <dsp:spPr>
        <a:xfrm>
          <a:off x="589325" y="1683460"/>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AED2A-83A4-4D15-AD89-11F7BCE61D9B}">
      <dsp:nvSpPr>
        <dsp:cNvPr id="0" name=""/>
        <dsp:cNvSpPr/>
      </dsp:nvSpPr>
      <dsp:spPr>
        <a:xfrm>
          <a:off x="750378" y="2244715"/>
          <a:ext cx="2530721"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J: sport utility cars</a:t>
          </a:r>
        </a:p>
      </dsp:txBody>
      <dsp:txXfrm>
        <a:off x="750378" y="2244715"/>
        <a:ext cx="2530721" cy="345200"/>
      </dsp:txXfrm>
    </dsp:sp>
    <dsp:sp modelId="{E111B9D3-BDA0-4B6A-B084-6393FA78301B}">
      <dsp:nvSpPr>
        <dsp:cNvPr id="0" name=""/>
        <dsp:cNvSpPr/>
      </dsp:nvSpPr>
      <dsp:spPr>
        <a:xfrm>
          <a:off x="534627" y="2201565"/>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13898-82B5-4590-9866-50A1DF097996}">
      <dsp:nvSpPr>
        <dsp:cNvPr id="0" name=""/>
        <dsp:cNvSpPr/>
      </dsp:nvSpPr>
      <dsp:spPr>
        <a:xfrm>
          <a:off x="579069" y="2762440"/>
          <a:ext cx="2702030"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M: Multi purpose cars</a:t>
          </a:r>
        </a:p>
      </dsp:txBody>
      <dsp:txXfrm>
        <a:off x="579069" y="2762440"/>
        <a:ext cx="2702030" cy="345200"/>
      </dsp:txXfrm>
    </dsp:sp>
    <dsp:sp modelId="{8DF8C3A4-0A7C-4CD4-978A-ECDEF278E73B}">
      <dsp:nvSpPr>
        <dsp:cNvPr id="0" name=""/>
        <dsp:cNvSpPr/>
      </dsp:nvSpPr>
      <dsp:spPr>
        <a:xfrm>
          <a:off x="363319" y="2719290"/>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04C58-8419-4110-A92A-790EA893ED1F}">
      <dsp:nvSpPr>
        <dsp:cNvPr id="0" name=""/>
        <dsp:cNvSpPr/>
      </dsp:nvSpPr>
      <dsp:spPr>
        <a:xfrm>
          <a:off x="266459" y="3280545"/>
          <a:ext cx="3014640" cy="345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03" tIns="45720" rIns="45720" bIns="45720" numCol="1" spcCol="1270" anchor="ctr" anchorCtr="0">
          <a:noAutofit/>
        </a:bodyPr>
        <a:lstStyle/>
        <a:p>
          <a:pPr lvl="0" algn="l" defTabSz="800100">
            <a:lnSpc>
              <a:spcPct val="90000"/>
            </a:lnSpc>
            <a:spcBef>
              <a:spcPct val="0"/>
            </a:spcBef>
            <a:spcAft>
              <a:spcPct val="35000"/>
            </a:spcAft>
          </a:pPr>
          <a:r>
            <a:rPr lang="en-GB" sz="1800" kern="1200" dirty="0"/>
            <a:t>S: Sports cars</a:t>
          </a:r>
        </a:p>
      </dsp:txBody>
      <dsp:txXfrm>
        <a:off x="266459" y="3280545"/>
        <a:ext cx="3014640" cy="345200"/>
      </dsp:txXfrm>
    </dsp:sp>
    <dsp:sp modelId="{0CE85D84-952C-469A-B024-9AA1FA1A5D63}">
      <dsp:nvSpPr>
        <dsp:cNvPr id="0" name=""/>
        <dsp:cNvSpPr/>
      </dsp:nvSpPr>
      <dsp:spPr>
        <a:xfrm>
          <a:off x="50708" y="3237395"/>
          <a:ext cx="431500" cy="4315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9FDCA-82FD-47F4-8731-7A5E3FE7427C}" type="datetimeFigureOut">
              <a:rPr lang="en-GB" smtClean="0"/>
              <a:pPr/>
              <a:t>21/01/2019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091BB-0885-4D5D-8A97-8013748950C6}" type="slidenum">
              <a:rPr lang="en-GB" smtClean="0"/>
              <a:pPr/>
              <a:t>‹#›</a:t>
            </a:fld>
            <a:endParaRPr lang="en-GB"/>
          </a:p>
        </p:txBody>
      </p:sp>
    </p:spTree>
    <p:extLst>
      <p:ext uri="{BB962C8B-B14F-4D97-AF65-F5344CB8AC3E}">
        <p14:creationId xmlns:p14="http://schemas.microsoft.com/office/powerpoint/2010/main" val="10369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D091BB-0885-4D5D-8A97-8013748950C6}" type="slidenum">
              <a:rPr lang="en-GB" smtClean="0"/>
              <a:pPr/>
              <a:t>2</a:t>
            </a:fld>
            <a:endParaRPr lang="en-GB"/>
          </a:p>
        </p:txBody>
      </p:sp>
    </p:spTree>
    <p:extLst>
      <p:ext uri="{BB962C8B-B14F-4D97-AF65-F5344CB8AC3E}">
        <p14:creationId xmlns:p14="http://schemas.microsoft.com/office/powerpoint/2010/main" val="3330985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nip Single Corner Rectangle 3"/>
          <p:cNvSpPr/>
          <p:nvPr userDrawn="1"/>
        </p:nvSpPr>
        <p:spPr>
          <a:xfrm>
            <a:off x="179512" y="195486"/>
            <a:ext cx="8784976" cy="4752528"/>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15" descr="logoEtrto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394" y="329704"/>
            <a:ext cx="15684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62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27846"/>
            <a:ext cx="8928992" cy="461665"/>
          </a:xfrm>
          <a:prstGeom prst="rect">
            <a:avLst/>
          </a:prstGeom>
        </p:spPr>
        <p:txBody>
          <a:bodyPr wrap="none">
            <a:noAutofit/>
          </a:bodyPr>
          <a:lstStyle>
            <a:lvl1pPr>
              <a:defRPr sz="2400"/>
            </a:lvl1pPr>
          </a:lstStyle>
          <a:p>
            <a:r>
              <a:rPr lang="en-US"/>
              <a:t>Click to edit Master title style</a:t>
            </a:r>
            <a:endParaRPr lang="en-GB"/>
          </a:p>
        </p:txBody>
      </p:sp>
      <p:sp>
        <p:nvSpPr>
          <p:cNvPr id="6" name="Content Placeholder 2"/>
          <p:cNvSpPr>
            <a:spLocks noGrp="1"/>
          </p:cNvSpPr>
          <p:nvPr>
            <p:ph idx="1"/>
          </p:nvPr>
        </p:nvSpPr>
        <p:spPr>
          <a:xfrm>
            <a:off x="107504" y="599017"/>
            <a:ext cx="8928992" cy="401531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180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直線コネクタ 8"/>
          <p:cNvCxnSpPr/>
          <p:nvPr userDrawn="1"/>
        </p:nvCxnSpPr>
        <p:spPr>
          <a:xfrm>
            <a:off x="133360" y="4941094"/>
            <a:ext cx="8858249" cy="0"/>
          </a:xfrm>
          <a:prstGeom prst="line">
            <a:avLst/>
          </a:prstGeom>
          <a:ln w="5080" cap="sq">
            <a:solidFill>
              <a:schemeClr val="accent1"/>
            </a:solidFill>
            <a:round/>
          </a:ln>
          <a:effectLst/>
        </p:spPr>
        <p:style>
          <a:lnRef idx="2">
            <a:schemeClr val="accent1"/>
          </a:lnRef>
          <a:fillRef idx="0">
            <a:schemeClr val="accent1"/>
          </a:fillRef>
          <a:effectRef idx="1">
            <a:schemeClr val="accent1"/>
          </a:effectRef>
          <a:fontRef idx="minor">
            <a:schemeClr val="tx1"/>
          </a:fontRef>
        </p:style>
      </p:cxnSp>
      <p:sp>
        <p:nvSpPr>
          <p:cNvPr id="9" name="Rectangle 6"/>
          <p:cNvSpPr>
            <a:spLocks noGrp="1" noChangeArrowheads="1"/>
          </p:cNvSpPr>
          <p:nvPr userDrawn="1"/>
        </p:nvSpPr>
        <p:spPr bwMode="auto">
          <a:xfrm>
            <a:off x="8328036" y="4981594"/>
            <a:ext cx="663575" cy="117872"/>
          </a:xfrm>
          <a:prstGeom prst="rect">
            <a:avLst/>
          </a:prstGeom>
          <a:noFill/>
          <a:ln w="9525">
            <a:noFill/>
            <a:miter lim="800000"/>
            <a:headEnd/>
            <a:tailEnd/>
          </a:ln>
        </p:spPr>
        <p:txBody>
          <a:bodyPr lIns="0" tIns="0" rIns="0" bIns="0" anchor="ctr"/>
          <a:lstStyle/>
          <a:p>
            <a:pPr algn="ctr">
              <a:spcBef>
                <a:spcPct val="5000"/>
              </a:spcBef>
              <a:defRPr/>
            </a:pPr>
            <a:fld id="{3ECE5C8C-2374-41BE-BCE8-44016C4F79CC}" type="slidenum">
              <a:rPr lang="en-US" altLang="ja-JP" sz="1100" smtClean="0">
                <a:solidFill>
                  <a:srgbClr val="000000"/>
                </a:solidFill>
                <a:latin typeface="Calibri" pitchFamily="34" charset="0"/>
                <a:cs typeface="Calibri" pitchFamily="34" charset="0"/>
              </a:rPr>
              <a:pPr algn="ctr">
                <a:spcBef>
                  <a:spcPct val="5000"/>
                </a:spcBef>
                <a:defRPr/>
              </a:pPr>
              <a:t>‹#›</a:t>
            </a:fld>
            <a:r>
              <a:rPr lang="en-US" altLang="ja-JP" sz="1100" dirty="0">
                <a:solidFill>
                  <a:srgbClr val="000000"/>
                </a:solidFill>
                <a:latin typeface="Calibri" pitchFamily="34" charset="0"/>
                <a:cs typeface="Calibri" pitchFamily="34" charset="0"/>
              </a:rPr>
              <a:t> / 8</a:t>
            </a:r>
          </a:p>
        </p:txBody>
      </p:sp>
      <p:sp>
        <p:nvSpPr>
          <p:cNvPr id="10" name="Rectangle 6"/>
          <p:cNvSpPr>
            <a:spLocks noChangeArrowheads="1"/>
          </p:cNvSpPr>
          <p:nvPr userDrawn="1"/>
        </p:nvSpPr>
        <p:spPr bwMode="auto">
          <a:xfrm>
            <a:off x="133360" y="4931569"/>
            <a:ext cx="493688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7911" tIns="38956" rIns="77911" bIns="38956"/>
          <a:lstStyle/>
          <a:p>
            <a:r>
              <a:rPr kumimoji="1" lang="en-US" altLang="ja-JP" sz="1100" dirty="0">
                <a:solidFill>
                  <a:srgbClr val="000000"/>
                </a:solidFill>
                <a:latin typeface="Calibri" pitchFamily="34" charset="0"/>
                <a:ea typeface="ＭＳ Ｐゴシック" pitchFamily="34" charset="-128"/>
                <a:cs typeface="Calibri" pitchFamily="34" charset="0"/>
              </a:rPr>
              <a:t>ETRTO				January </a:t>
            </a:r>
            <a:r>
              <a:rPr kumimoji="1" lang="en-US" altLang="ja-JP" sz="1100" dirty="0" err="1">
                <a:solidFill>
                  <a:srgbClr val="000000"/>
                </a:solidFill>
                <a:latin typeface="Calibri" pitchFamily="34" charset="0"/>
                <a:ea typeface="ＭＳ Ｐゴシック" pitchFamily="34" charset="-128"/>
                <a:cs typeface="Calibri" pitchFamily="34" charset="0"/>
              </a:rPr>
              <a:t>GRB</a:t>
            </a:r>
            <a:r>
              <a:rPr kumimoji="1" lang="en-US" altLang="ja-JP" sz="1100" baseline="0" dirty="0">
                <a:solidFill>
                  <a:srgbClr val="000000"/>
                </a:solidFill>
                <a:latin typeface="Calibri" pitchFamily="34" charset="0"/>
                <a:ea typeface="ＭＳ Ｐゴシック" pitchFamily="34" charset="-128"/>
                <a:cs typeface="Calibri" pitchFamily="34" charset="0"/>
              </a:rPr>
              <a:t>, 2019</a:t>
            </a:r>
            <a:endParaRPr kumimoji="1" lang="en-US" altLang="ja-JP" sz="1100" dirty="0">
              <a:solidFill>
                <a:srgbClr val="000000"/>
              </a:solidFill>
              <a:latin typeface="Calibri" pitchFamily="34" charset="0"/>
              <a:ea typeface="ＭＳ Ｐゴシック" pitchFamily="34" charset="-128"/>
              <a:cs typeface="Calibri" pitchFamily="34" charset="0"/>
            </a:endParaRPr>
          </a:p>
        </p:txBody>
      </p:sp>
      <p:cxnSp>
        <p:nvCxnSpPr>
          <p:cNvPr id="3" name="Straight Connector 2"/>
          <p:cNvCxnSpPr/>
          <p:nvPr userDrawn="1"/>
        </p:nvCxnSpPr>
        <p:spPr>
          <a:xfrm>
            <a:off x="133360" y="411510"/>
            <a:ext cx="88963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53112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spcBef>
          <a:spcPct val="0"/>
        </a:spcBef>
        <a:buNone/>
        <a:defRPr lang="en-GB" sz="2800" b="1" kern="120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18" Type="http://schemas.microsoft.com/office/2007/relationships/hdphoto" Target="../media/hdphoto6.wdp"/><Relationship Id="rId3" Type="http://schemas.openxmlformats.org/officeDocument/2006/relationships/diagramLayout" Target="../diagrams/layout1.xml"/><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2.png"/><Relationship Id="rId2" Type="http://schemas.openxmlformats.org/officeDocument/2006/relationships/diagramData" Target="../diagrams/data1.xml"/><Relationship Id="rId16" Type="http://schemas.microsoft.com/office/2007/relationships/hdphoto" Target="../media/hdphoto5.wdp"/><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9.jpeg"/><Relationship Id="rId5" Type="http://schemas.openxmlformats.org/officeDocument/2006/relationships/diagramColors" Target="../diagrams/colors1.xml"/><Relationship Id="rId15" Type="http://schemas.openxmlformats.org/officeDocument/2006/relationships/image" Target="../media/image11.png"/><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8.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0002" y="2834655"/>
            <a:ext cx="4632807" cy="830997"/>
          </a:xfrm>
          <a:prstGeom prst="rect">
            <a:avLst/>
          </a:prstGeom>
          <a:noFill/>
        </p:spPr>
        <p:txBody>
          <a:bodyPr wrap="none" rtlCol="0">
            <a:spAutoFit/>
          </a:bodyPr>
          <a:lstStyle/>
          <a:p>
            <a:pPr algn="ctr"/>
            <a:r>
              <a:rPr lang="en-US" sz="2400" b="1" dirty="0">
                <a:solidFill>
                  <a:sysClr val="windowText" lastClr="000000"/>
                </a:solidFill>
                <a:latin typeface="Calibri" pitchFamily="34" charset="0"/>
                <a:cs typeface="Calibri" pitchFamily="34" charset="0"/>
              </a:rPr>
              <a:t>ETRTO answer to Contracting Party</a:t>
            </a:r>
          </a:p>
          <a:p>
            <a:pPr algn="ctr"/>
            <a:r>
              <a:rPr lang="en-US" sz="2400" b="1" dirty="0">
                <a:solidFill>
                  <a:sysClr val="windowText" lastClr="000000"/>
                </a:solidFill>
                <a:latin typeface="Calibri" pitchFamily="34" charset="0"/>
                <a:cs typeface="Calibri" pitchFamily="34" charset="0"/>
              </a:rPr>
              <a:t> question from GRB 68</a:t>
            </a:r>
            <a:r>
              <a:rPr lang="en-US" sz="2400" b="1" baseline="30000" dirty="0">
                <a:solidFill>
                  <a:sysClr val="windowText" lastClr="000000"/>
                </a:solidFill>
                <a:latin typeface="Calibri" pitchFamily="34" charset="0"/>
                <a:cs typeface="Calibri" pitchFamily="34" charset="0"/>
              </a:rPr>
              <a:t>th</a:t>
            </a:r>
            <a:r>
              <a:rPr lang="en-US" sz="2400" b="1" dirty="0">
                <a:solidFill>
                  <a:sysClr val="windowText" lastClr="000000"/>
                </a:solidFill>
                <a:latin typeface="Calibri" pitchFamily="34" charset="0"/>
                <a:cs typeface="Calibri" pitchFamily="34" charset="0"/>
              </a:rPr>
              <a:t> session</a:t>
            </a:r>
          </a:p>
        </p:txBody>
      </p:sp>
      <p:sp>
        <p:nvSpPr>
          <p:cNvPr id="3" name="TextBox 2"/>
          <p:cNvSpPr txBox="1"/>
          <p:nvPr/>
        </p:nvSpPr>
        <p:spPr>
          <a:xfrm>
            <a:off x="4140637" y="2311435"/>
            <a:ext cx="851515" cy="523220"/>
          </a:xfrm>
          <a:prstGeom prst="rect">
            <a:avLst/>
          </a:prstGeom>
          <a:noFill/>
        </p:spPr>
        <p:txBody>
          <a:bodyPr wrap="none" rtlCol="0">
            <a:spAutoFit/>
          </a:bodyPr>
          <a:lstStyle/>
          <a:p>
            <a:pPr algn="ctr"/>
            <a:r>
              <a:rPr lang="en-US" sz="2800" b="1" dirty="0">
                <a:solidFill>
                  <a:sysClr val="windowText" lastClr="000000"/>
                </a:solidFill>
                <a:latin typeface="Calibri" pitchFamily="34" charset="0"/>
                <a:cs typeface="Calibri" pitchFamily="34" charset="0"/>
              </a:rPr>
              <a:t>EMT</a:t>
            </a:r>
          </a:p>
        </p:txBody>
      </p:sp>
      <p:sp>
        <p:nvSpPr>
          <p:cNvPr id="4" name="ZoneTexte 3">
            <a:extLst>
              <a:ext uri="{FF2B5EF4-FFF2-40B4-BE49-F238E27FC236}">
                <a16:creationId xmlns:a16="http://schemas.microsoft.com/office/drawing/2014/main" xmlns="" id="{2CC27756-4FDB-4D84-8322-A947C5FF5D44}"/>
              </a:ext>
            </a:extLst>
          </p:cNvPr>
          <p:cNvSpPr txBox="1"/>
          <p:nvPr/>
        </p:nvSpPr>
        <p:spPr>
          <a:xfrm>
            <a:off x="6012160" y="411510"/>
            <a:ext cx="2304256" cy="923330"/>
          </a:xfrm>
          <a:prstGeom prst="rect">
            <a:avLst/>
          </a:prstGeom>
          <a:noFill/>
        </p:spPr>
        <p:txBody>
          <a:bodyPr wrap="square" rtlCol="0">
            <a:spAutoFit/>
          </a:bodyPr>
          <a:lstStyle/>
          <a:p>
            <a:r>
              <a:rPr lang="fr-BE" dirty="0"/>
              <a:t>GRBP 69th session</a:t>
            </a:r>
          </a:p>
          <a:p>
            <a:r>
              <a:rPr lang="fr-BE"/>
              <a:t>Document </a:t>
            </a:r>
            <a:r>
              <a:rPr lang="fr-BE" smtClean="0"/>
              <a:t>GRB-69-12</a:t>
            </a:r>
            <a:endParaRPr lang="fr-BE" dirty="0"/>
          </a:p>
          <a:p>
            <a:r>
              <a:rPr lang="fr-BE" dirty="0"/>
              <a:t>Agenda item 7.a</a:t>
            </a:r>
            <a:endParaRPr lang="fr-FR" dirty="0"/>
          </a:p>
        </p:txBody>
      </p:sp>
    </p:spTree>
    <p:extLst>
      <p:ext uri="{BB962C8B-B14F-4D97-AF65-F5344CB8AC3E}">
        <p14:creationId xmlns:p14="http://schemas.microsoft.com/office/powerpoint/2010/main" val="84453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318C13-F959-418D-8649-15CF5D75A11C}"/>
              </a:ext>
            </a:extLst>
          </p:cNvPr>
          <p:cNvSpPr>
            <a:spLocks noGrp="1"/>
          </p:cNvSpPr>
          <p:nvPr>
            <p:ph type="title"/>
          </p:nvPr>
        </p:nvSpPr>
        <p:spPr/>
        <p:txBody>
          <a:bodyPr/>
          <a:lstStyle/>
          <a:p>
            <a:r>
              <a:rPr lang="fr-BE" dirty="0" err="1"/>
              <a:t>From</a:t>
            </a:r>
            <a:r>
              <a:rPr lang="fr-BE" dirty="0"/>
              <a:t> report </a:t>
            </a:r>
            <a:r>
              <a:rPr lang="fr-BE" dirty="0" err="1"/>
              <a:t>GRB</a:t>
            </a:r>
            <a:r>
              <a:rPr lang="fr-BE" dirty="0"/>
              <a:t> 68th session</a:t>
            </a:r>
            <a:endParaRPr lang="fr-FR" dirty="0"/>
          </a:p>
        </p:txBody>
      </p:sp>
      <p:sp>
        <p:nvSpPr>
          <p:cNvPr id="3" name="Espace réservé du contenu 2">
            <a:extLst>
              <a:ext uri="{FF2B5EF4-FFF2-40B4-BE49-F238E27FC236}">
                <a16:creationId xmlns:a16="http://schemas.microsoft.com/office/drawing/2014/main" xmlns="" id="{A045D498-731E-4104-B303-670CAA1DF784}"/>
              </a:ext>
            </a:extLst>
          </p:cNvPr>
          <p:cNvSpPr>
            <a:spLocks noGrp="1"/>
          </p:cNvSpPr>
          <p:nvPr>
            <p:ph idx="1"/>
          </p:nvPr>
        </p:nvSpPr>
        <p:spPr/>
        <p:txBody>
          <a:bodyPr/>
          <a:lstStyle/>
          <a:p>
            <a:r>
              <a:rPr lang="en-US" sz="2000" dirty="0"/>
              <a:t>28. The expert from ETRTO proposed amendments to UN Regulations Nos. 30 and 64 which introduce provisions related to extended mobility tyres (EMT) (ECE/TRANS/WP.29/GRVA/2018/6, ECE/TRANS/WP.29/GRVA/2018/7 and GRB-6814). He pointed out that EMT were already available on the market and needed to be regulated. The experts from Germany, Italy and Japan supported the proposals. The experts from France, Netherlands and Switzerland posed questions. </a:t>
            </a:r>
            <a:r>
              <a:rPr lang="en-US" sz="2000" u="sng" dirty="0"/>
              <a:t>The expert from UK requested data on the availability of EMT on the market</a:t>
            </a:r>
            <a:r>
              <a:rPr lang="en-US" sz="2000" dirty="0"/>
              <a:t>. GRB was of the view that Contracting Parties needed more time to study the proposals and decided to defer this item to the next session. </a:t>
            </a:r>
          </a:p>
          <a:p>
            <a:endParaRPr lang="en-US" sz="2000" dirty="0"/>
          </a:p>
          <a:p>
            <a:pPr marL="0" indent="0">
              <a:buNone/>
            </a:pPr>
            <a:endParaRPr lang="fr-FR" sz="2000" dirty="0"/>
          </a:p>
        </p:txBody>
      </p:sp>
    </p:spTree>
    <p:extLst>
      <p:ext uri="{BB962C8B-B14F-4D97-AF65-F5344CB8AC3E}">
        <p14:creationId xmlns:p14="http://schemas.microsoft.com/office/powerpoint/2010/main" val="294149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EMT: WHAT WE ARE TALKING ABOUT</a:t>
            </a:r>
            <a:endParaRPr lang="en-GB" dirty="0"/>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40" y="960410"/>
            <a:ext cx="3187432" cy="1641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ounded Rectangle 9"/>
          <p:cNvSpPr/>
          <p:nvPr/>
        </p:nvSpPr>
        <p:spPr>
          <a:xfrm>
            <a:off x="179512" y="627534"/>
            <a:ext cx="2376263" cy="368306"/>
          </a:xfrm>
          <a:prstGeom prst="roundRect">
            <a:avLst>
              <a:gd name="adj" fmla="val 819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YOU GOT A PUNCTURE</a:t>
            </a:r>
            <a:endParaRPr lang="en-GB" b="1" dirty="0"/>
          </a:p>
        </p:txBody>
      </p:sp>
      <p:sp>
        <p:nvSpPr>
          <p:cNvPr id="12" name="Rounded Rectangle 11"/>
          <p:cNvSpPr/>
          <p:nvPr/>
        </p:nvSpPr>
        <p:spPr>
          <a:xfrm>
            <a:off x="6444208" y="1412002"/>
            <a:ext cx="2329442" cy="3012524"/>
          </a:xfrm>
          <a:prstGeom prst="roundRect">
            <a:avLst>
              <a:gd name="adj" fmla="val 4959"/>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3" name="Rounded Rectangle 12"/>
          <p:cNvSpPr/>
          <p:nvPr/>
        </p:nvSpPr>
        <p:spPr>
          <a:xfrm>
            <a:off x="3910411" y="1412002"/>
            <a:ext cx="2401051" cy="3012524"/>
          </a:xfrm>
          <a:prstGeom prst="roundRect">
            <a:avLst>
              <a:gd name="adj" fmla="val 4959"/>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444209" y="887127"/>
            <a:ext cx="2329442" cy="523218"/>
          </a:xfrm>
          <a:prstGeom prst="roundRect">
            <a:avLst>
              <a:gd name="adj" fmla="val 8198"/>
            </a:avLst>
          </a:prstGeom>
          <a:gradFill>
            <a:gsLst>
              <a:gs pos="0">
                <a:srgbClr val="00B050"/>
              </a:gs>
              <a:gs pos="0">
                <a:schemeClr val="accent3">
                  <a:shade val="93000"/>
                  <a:satMod val="130000"/>
                </a:schemeClr>
              </a:gs>
              <a:gs pos="0">
                <a:srgbClr val="00B05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t>With extended mobility capability</a:t>
            </a:r>
            <a:endParaRPr lang="en-GB" b="1" dirty="0"/>
          </a:p>
        </p:txBody>
      </p:sp>
      <p:sp>
        <p:nvSpPr>
          <p:cNvPr id="15" name="Rounded Rectangle 14"/>
          <p:cNvSpPr/>
          <p:nvPr/>
        </p:nvSpPr>
        <p:spPr>
          <a:xfrm>
            <a:off x="3910410" y="887127"/>
            <a:ext cx="2401051" cy="523217"/>
          </a:xfrm>
          <a:prstGeom prst="roundRect">
            <a:avLst>
              <a:gd name="adj" fmla="val 819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Without extended mobility capability</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630" y="1465342"/>
            <a:ext cx="4302409" cy="153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10556"/>
          <a:stretch/>
        </p:blipFill>
        <p:spPr bwMode="auto">
          <a:xfrm>
            <a:off x="4228210" y="3008335"/>
            <a:ext cx="4303189" cy="13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208" y="2718125"/>
            <a:ext cx="3187896" cy="1995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Rounded Rectangle 14">
            <a:extLst>
              <a:ext uri="{FF2B5EF4-FFF2-40B4-BE49-F238E27FC236}">
                <a16:creationId xmlns:a16="http://schemas.microsoft.com/office/drawing/2014/main" xmlns="" id="{7A5C54B6-3F29-4687-8BDF-F2481CEA2BCF}"/>
              </a:ext>
            </a:extLst>
          </p:cNvPr>
          <p:cNvSpPr/>
          <p:nvPr/>
        </p:nvSpPr>
        <p:spPr>
          <a:xfrm>
            <a:off x="3910412" y="513234"/>
            <a:ext cx="4863240" cy="302900"/>
          </a:xfrm>
          <a:prstGeom prst="roundRect">
            <a:avLst>
              <a:gd name="adj" fmla="val 17620"/>
            </a:avLst>
          </a:prstGeom>
          <a:gradFill>
            <a:gsLst>
              <a:gs pos="0">
                <a:srgbClr val="FFFF00"/>
              </a:gs>
              <a:gs pos="0">
                <a:schemeClr val="accent2">
                  <a:shade val="93000"/>
                  <a:satMod val="130000"/>
                </a:schemeClr>
              </a:gs>
              <a:gs pos="0">
                <a:srgbClr val="00B0F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RADIAL TYRES</a:t>
            </a:r>
          </a:p>
        </p:txBody>
      </p:sp>
      <p:sp>
        <p:nvSpPr>
          <p:cNvPr id="18" name="Rounded Rectangle 14">
            <a:extLst>
              <a:ext uri="{FF2B5EF4-FFF2-40B4-BE49-F238E27FC236}">
                <a16:creationId xmlns:a16="http://schemas.microsoft.com/office/drawing/2014/main" xmlns="" id="{53E0F026-B062-4A16-A258-A9DCA0F0A8C9}"/>
              </a:ext>
            </a:extLst>
          </p:cNvPr>
          <p:cNvSpPr/>
          <p:nvPr/>
        </p:nvSpPr>
        <p:spPr>
          <a:xfrm>
            <a:off x="6444210" y="4424526"/>
            <a:ext cx="2329442" cy="512215"/>
          </a:xfrm>
          <a:prstGeom prst="roundRect">
            <a:avLst>
              <a:gd name="adj" fmla="val 8198"/>
            </a:avLst>
          </a:prstGeom>
          <a:gradFill>
            <a:gsLst>
              <a:gs pos="0">
                <a:srgbClr val="00B050"/>
              </a:gs>
              <a:gs pos="0">
                <a:schemeClr val="accent3">
                  <a:shade val="93000"/>
                  <a:satMod val="130000"/>
                </a:schemeClr>
              </a:gs>
              <a:gs pos="0">
                <a:srgbClr val="00B05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To regulate</a:t>
            </a:r>
          </a:p>
          <a:p>
            <a:pPr algn="ctr"/>
            <a:r>
              <a:rPr lang="en-GB" b="1" dirty="0"/>
              <a:t>as EMT tyres</a:t>
            </a:r>
          </a:p>
        </p:txBody>
      </p:sp>
    </p:spTree>
    <p:extLst>
      <p:ext uri="{BB962C8B-B14F-4D97-AF65-F5344CB8AC3E}">
        <p14:creationId xmlns:p14="http://schemas.microsoft.com/office/powerpoint/2010/main" val="11752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1007" y="2417866"/>
            <a:ext cx="5470988" cy="234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ACEA</a:t>
            </a:r>
            <a:r>
              <a:rPr lang="en-US" dirty="0"/>
              <a:t> DATA ON RF vs. EMT</a:t>
            </a:r>
            <a:endParaRPr lang="en-GB" dirty="0"/>
          </a:p>
        </p:txBody>
      </p:sp>
      <p:sp>
        <p:nvSpPr>
          <p:cNvPr id="80" name="Rectangle 79"/>
          <p:cNvSpPr/>
          <p:nvPr/>
        </p:nvSpPr>
        <p:spPr bwMode="auto">
          <a:xfrm>
            <a:off x="204064" y="1207944"/>
            <a:ext cx="8848996" cy="1126866"/>
          </a:xfrm>
          <a:prstGeom prst="rect">
            <a:avLst/>
          </a:prstGeom>
          <a:noFill/>
          <a:ln w="28575" cap="flat" cmpd="sng" algn="ctr">
            <a:solidFill>
              <a:srgbClr val="00B050"/>
            </a:solidFill>
            <a:prstDash val="solid"/>
            <a:round/>
            <a:headEnd type="none" w="med" len="med"/>
            <a:tailEnd type="none" w="med" len="med"/>
          </a:ln>
          <a:effectLst/>
          <a:extLst/>
        </p:spPr>
        <p:txBody>
          <a:bodyPr vert="horz" wrap="square" lIns="91429" tIns="45715" rIns="91429" bIns="45715" numCol="1" rtlCol="0" anchor="t" anchorCtr="0" compatLnSpc="1">
            <a:prstTxWarp prst="textNoShape">
              <a:avLst/>
            </a:prstTxWarp>
          </a:bodyPr>
          <a:lstStyle/>
          <a:p>
            <a:endParaRPr kumimoji="1" lang="en-US">
              <a:solidFill>
                <a:srgbClr val="000000"/>
              </a:solidFill>
              <a:latin typeface="Arial Narrow" pitchFamily="34" charset="0"/>
              <a:ea typeface="ＭＳ Ｐゴシック" pitchFamily="34" charset="-128"/>
            </a:endParaRPr>
          </a:p>
        </p:txBody>
      </p:sp>
      <p:cxnSp>
        <p:nvCxnSpPr>
          <p:cNvPr id="81" name="Straight Arrow Connector 80"/>
          <p:cNvCxnSpPr>
            <a:stCxn id="80" idx="2"/>
          </p:cNvCxnSpPr>
          <p:nvPr/>
        </p:nvCxnSpPr>
        <p:spPr bwMode="auto">
          <a:xfrm>
            <a:off x="4628562" y="2334810"/>
            <a:ext cx="0" cy="457760"/>
          </a:xfrm>
          <a:prstGeom prst="straightConnector1">
            <a:avLst/>
          </a:prstGeom>
          <a:solidFill>
            <a:schemeClr val="accent1"/>
          </a:solidFill>
          <a:ln w="2857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4914899" y="3940467"/>
            <a:ext cx="482888" cy="338544"/>
          </a:xfrm>
          <a:prstGeom prst="rect">
            <a:avLst/>
          </a:prstGeom>
          <a:solidFill>
            <a:srgbClr val="FF00FF"/>
          </a:solidFill>
        </p:spPr>
        <p:txBody>
          <a:bodyPr wrap="square" lIns="0" tIns="45715" rIns="0" bIns="45715" rtlCol="0">
            <a:spAutoFit/>
          </a:bodyPr>
          <a:lstStyle/>
          <a:p>
            <a:pPr algn="ctr"/>
            <a:r>
              <a:rPr lang="en-US" sz="1600" b="1" dirty="0">
                <a:solidFill>
                  <a:srgbClr val="FFFFFF"/>
                </a:solidFill>
                <a:latin typeface="Calibri" pitchFamily="34" charset="0"/>
                <a:cs typeface="Calibri" pitchFamily="34" charset="0"/>
              </a:rPr>
              <a:t>-38%</a:t>
            </a:r>
          </a:p>
        </p:txBody>
      </p:sp>
      <p:sp>
        <p:nvSpPr>
          <p:cNvPr id="87" name="Rounded Rectangle 86"/>
          <p:cNvSpPr/>
          <p:nvPr/>
        </p:nvSpPr>
        <p:spPr bwMode="auto">
          <a:xfrm>
            <a:off x="4121327" y="2792570"/>
            <a:ext cx="4411113" cy="1980940"/>
          </a:xfrm>
          <a:prstGeom prst="roundRect">
            <a:avLst>
              <a:gd name="adj" fmla="val 11955"/>
            </a:avLst>
          </a:prstGeom>
          <a:noFill/>
          <a:ln w="28575" cap="flat" cmpd="sng" algn="ctr">
            <a:solidFill>
              <a:srgbClr val="00B050"/>
            </a:solidFill>
            <a:prstDash val="dash"/>
            <a:round/>
            <a:headEnd type="none" w="med" len="med"/>
            <a:tailEnd type="none" w="med" len="med"/>
          </a:ln>
          <a:effectLst/>
          <a:extLst/>
        </p:spPr>
        <p:txBody>
          <a:bodyPr vert="horz" wrap="square" lIns="91429" tIns="45715" rIns="91429" bIns="45715" numCol="1" rtlCol="0" anchor="t" anchorCtr="0" compatLnSpc="1">
            <a:prstTxWarp prst="textNoShape">
              <a:avLst/>
            </a:prstTxWarp>
          </a:bodyPr>
          <a:lstStyle/>
          <a:p>
            <a:endParaRPr kumimoji="1" lang="en-US">
              <a:solidFill>
                <a:srgbClr val="000000"/>
              </a:solidFill>
              <a:latin typeface="Arial Narrow" pitchFamily="34" charset="0"/>
              <a:ea typeface="ＭＳ Ｐゴシック" pitchFamily="34" charset="-128"/>
            </a:endParaRPr>
          </a:p>
        </p:txBody>
      </p:sp>
      <p:sp>
        <p:nvSpPr>
          <p:cNvPr id="89" name="Rounded Rectangle 88"/>
          <p:cNvSpPr/>
          <p:nvPr/>
        </p:nvSpPr>
        <p:spPr bwMode="auto">
          <a:xfrm>
            <a:off x="8532440" y="3315068"/>
            <a:ext cx="520620" cy="794671"/>
          </a:xfrm>
          <a:prstGeom prst="roundRect">
            <a:avLst/>
          </a:prstGeom>
          <a:noFill/>
          <a:ln w="28575" cap="flat" cmpd="sng" algn="ctr">
            <a:solidFill>
              <a:srgbClr val="6600CC"/>
            </a:solidFill>
            <a:prstDash val="dash"/>
            <a:round/>
            <a:headEnd type="none" w="med" len="med"/>
            <a:tailEnd type="none" w="med" len="med"/>
          </a:ln>
          <a:effectLst/>
          <a:extLst/>
        </p:spPr>
        <p:txBody>
          <a:bodyPr vert="horz" wrap="square" lIns="91429" tIns="45715" rIns="91429" bIns="45715" numCol="1" rtlCol="0" anchor="t" anchorCtr="0" compatLnSpc="1">
            <a:prstTxWarp prst="textNoShape">
              <a:avLst/>
            </a:prstTxWarp>
          </a:bodyPr>
          <a:lstStyle/>
          <a:p>
            <a:endParaRPr kumimoji="1" lang="en-US">
              <a:solidFill>
                <a:srgbClr val="000000"/>
              </a:solidFill>
              <a:latin typeface="Arial Narrow" pitchFamily="34" charset="0"/>
              <a:ea typeface="ＭＳ Ｐゴシック" pitchFamily="34" charset="-128"/>
            </a:endParaRPr>
          </a:p>
        </p:txBody>
      </p:sp>
      <p:sp>
        <p:nvSpPr>
          <p:cNvPr id="91" name="TextBox 90"/>
          <p:cNvSpPr txBox="1"/>
          <p:nvPr/>
        </p:nvSpPr>
        <p:spPr>
          <a:xfrm>
            <a:off x="7850642" y="2505183"/>
            <a:ext cx="1142590" cy="430877"/>
          </a:xfrm>
          <a:prstGeom prst="rect">
            <a:avLst/>
          </a:prstGeom>
          <a:solidFill>
            <a:schemeClr val="bg1"/>
          </a:solidFill>
          <a:ln w="28575">
            <a:solidFill>
              <a:srgbClr val="BBE0E3"/>
            </a:solidFill>
          </a:ln>
        </p:spPr>
        <p:txBody>
          <a:bodyPr wrap="square" lIns="91429" tIns="45715" rIns="91429" bIns="45715" rtlCol="0">
            <a:spAutoFit/>
          </a:bodyPr>
          <a:lstStyle/>
          <a:p>
            <a:r>
              <a:rPr lang="en-US" sz="1100" dirty="0">
                <a:latin typeface="Calibri" pitchFamily="34" charset="0"/>
                <a:cs typeface="Calibri" pitchFamily="34" charset="0"/>
              </a:rPr>
              <a:t>80 km on vehicle always kept</a:t>
            </a:r>
          </a:p>
        </p:txBody>
      </p:sp>
      <p:cxnSp>
        <p:nvCxnSpPr>
          <p:cNvPr id="92" name="Straight Arrow Connector 91"/>
          <p:cNvCxnSpPr>
            <a:stCxn id="91" idx="2"/>
            <a:endCxn id="89" idx="0"/>
          </p:cNvCxnSpPr>
          <p:nvPr/>
        </p:nvCxnSpPr>
        <p:spPr>
          <a:xfrm>
            <a:off x="8421937" y="2936060"/>
            <a:ext cx="370813" cy="37900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8535" y="1038666"/>
            <a:ext cx="2958579" cy="338554"/>
          </a:xfrm>
          <a:prstGeom prst="rect">
            <a:avLst/>
          </a:prstGeom>
          <a:solidFill>
            <a:schemeClr val="bg1"/>
          </a:solidFill>
        </p:spPr>
        <p:txBody>
          <a:bodyPr wrap="square" lIns="0" rIns="0" rtlCol="0" anchor="ctr">
            <a:spAutoFit/>
          </a:bodyPr>
          <a:lstStyle/>
          <a:p>
            <a:pPr algn="ctr"/>
            <a:r>
              <a:rPr lang="en-US" sz="1600" b="1" dirty="0"/>
              <a:t>OEMs / Tyre Manufacturers needs</a:t>
            </a:r>
            <a:endParaRPr lang="en-GB" sz="1600" b="1" dirty="0"/>
          </a:p>
        </p:txBody>
      </p:sp>
      <p:sp>
        <p:nvSpPr>
          <p:cNvPr id="7" name="TextBox 6"/>
          <p:cNvSpPr txBox="1"/>
          <p:nvPr/>
        </p:nvSpPr>
        <p:spPr>
          <a:xfrm>
            <a:off x="266564" y="1326698"/>
            <a:ext cx="8786496" cy="954107"/>
          </a:xfrm>
          <a:prstGeom prst="rect">
            <a:avLst/>
          </a:prstGeom>
          <a:noFill/>
        </p:spPr>
        <p:txBody>
          <a:bodyPr wrap="square" rtlCol="0">
            <a:spAutoFit/>
          </a:bodyPr>
          <a:lstStyle/>
          <a:p>
            <a:pPr marL="87313" indent="-87313">
              <a:buFontTx/>
              <a:buChar char="-"/>
            </a:pPr>
            <a:r>
              <a:rPr lang="en-US" sz="1400" b="1" dirty="0"/>
              <a:t>Rolling resistance improvement </a:t>
            </a:r>
            <a:r>
              <a:rPr lang="en-US" sz="1400" dirty="0">
                <a:sym typeface="Wingdings" panose="05000000000000000000" pitchFamily="2" charset="2"/>
              </a:rPr>
              <a:t> Fuel consumption / CO</a:t>
            </a:r>
            <a:r>
              <a:rPr lang="en-US" sz="1400" baseline="-25000" dirty="0">
                <a:sym typeface="Wingdings" panose="05000000000000000000" pitchFamily="2" charset="2"/>
              </a:rPr>
              <a:t>2</a:t>
            </a:r>
            <a:r>
              <a:rPr lang="en-US" sz="1400" dirty="0">
                <a:sym typeface="Wingdings" panose="05000000000000000000" pitchFamily="2" charset="2"/>
              </a:rPr>
              <a:t> reduction.</a:t>
            </a:r>
          </a:p>
          <a:p>
            <a:pPr marL="87313" indent="-87313">
              <a:buFontTx/>
              <a:buChar char="-"/>
            </a:pPr>
            <a:r>
              <a:rPr lang="en-US" sz="1400" b="1" dirty="0">
                <a:sym typeface="Wingdings" panose="05000000000000000000" pitchFamily="2" charset="2"/>
              </a:rPr>
              <a:t>Weight and stiffness improvement </a:t>
            </a:r>
            <a:r>
              <a:rPr lang="en-US" sz="1400" dirty="0">
                <a:sym typeface="Wingdings" panose="05000000000000000000" pitchFamily="2" charset="2"/>
              </a:rPr>
              <a:t> better </a:t>
            </a:r>
            <a:r>
              <a:rPr lang="en-US" sz="1400" dirty="0" err="1">
                <a:sym typeface="Wingdings" panose="05000000000000000000" pitchFamily="2" charset="2"/>
              </a:rPr>
              <a:t>NVH</a:t>
            </a:r>
            <a:r>
              <a:rPr lang="en-US" sz="1400" dirty="0">
                <a:sym typeface="Wingdings" panose="05000000000000000000" pitchFamily="2" charset="2"/>
              </a:rPr>
              <a:t> (comfort, acoustics).</a:t>
            </a:r>
          </a:p>
          <a:p>
            <a:pPr marL="87313" indent="-87313">
              <a:buFontTx/>
              <a:buChar char="-"/>
            </a:pPr>
            <a:r>
              <a:rPr lang="en-US" sz="1400" b="1" dirty="0">
                <a:sym typeface="Wingdings" panose="05000000000000000000" pitchFamily="2" charset="2"/>
              </a:rPr>
              <a:t>Chassis loads reduction </a:t>
            </a:r>
            <a:r>
              <a:rPr lang="en-US" sz="1400" dirty="0">
                <a:sym typeface="Wingdings" panose="05000000000000000000" pitchFamily="2" charset="2"/>
              </a:rPr>
              <a:t> enabler for light-weight chassis components and consequent reduction of fuel consumption/CO</a:t>
            </a:r>
            <a:r>
              <a:rPr lang="en-US" sz="1400" baseline="-25000" dirty="0">
                <a:sym typeface="Wingdings" panose="05000000000000000000" pitchFamily="2" charset="2"/>
              </a:rPr>
              <a:t>2</a:t>
            </a:r>
            <a:r>
              <a:rPr lang="en-US" sz="1400" dirty="0">
                <a:sym typeface="Wingdings" panose="05000000000000000000" pitchFamily="2" charset="2"/>
              </a:rPr>
              <a:t> and safety increase due to reduced inertia.</a:t>
            </a:r>
            <a:endParaRPr lang="en-GB" sz="1400" dirty="0"/>
          </a:p>
        </p:txBody>
      </p:sp>
      <p:sp>
        <p:nvSpPr>
          <p:cNvPr id="26" name="TextBox 25"/>
          <p:cNvSpPr txBox="1"/>
          <p:nvPr/>
        </p:nvSpPr>
        <p:spPr>
          <a:xfrm>
            <a:off x="266563" y="2686208"/>
            <a:ext cx="3153309" cy="1815882"/>
          </a:xfrm>
          <a:prstGeom prst="rect">
            <a:avLst/>
          </a:prstGeom>
          <a:noFill/>
        </p:spPr>
        <p:txBody>
          <a:bodyPr wrap="square" rtlCol="0">
            <a:spAutoFit/>
          </a:bodyPr>
          <a:lstStyle/>
          <a:p>
            <a:r>
              <a:rPr lang="en-US" sz="1400" dirty="0"/>
              <a:t>All the performance improvements were obtained without compromising vehicle dynamics </a:t>
            </a:r>
            <a:r>
              <a:rPr lang="en-US" sz="1400" b="1" dirty="0">
                <a:solidFill>
                  <a:schemeClr val="tx2"/>
                </a:solidFill>
              </a:rPr>
              <a:t>in flat mode</a:t>
            </a:r>
            <a:r>
              <a:rPr lang="en-US" sz="1400" dirty="0"/>
              <a:t>. Running EMT projects still show margin for improvement in weight and rolling resistance. EMT completely fulfils customer expectations as no complaint from the market was received.</a:t>
            </a:r>
            <a:endParaRPr lang="en-GB" sz="1400" dirty="0"/>
          </a:p>
        </p:txBody>
      </p:sp>
      <p:sp>
        <p:nvSpPr>
          <p:cNvPr id="27" name="Rectangle 26"/>
          <p:cNvSpPr/>
          <p:nvPr/>
        </p:nvSpPr>
        <p:spPr bwMode="auto">
          <a:xfrm>
            <a:off x="204064" y="2568475"/>
            <a:ext cx="3287816" cy="1933615"/>
          </a:xfrm>
          <a:prstGeom prst="rect">
            <a:avLst/>
          </a:prstGeom>
          <a:noFill/>
          <a:ln w="28575" cap="flat" cmpd="sng" algn="ctr">
            <a:solidFill>
              <a:srgbClr val="6600CC"/>
            </a:solidFill>
            <a:prstDash val="solid"/>
            <a:round/>
            <a:headEnd type="none" w="med" len="med"/>
            <a:tailEnd type="arrow"/>
          </a:ln>
          <a:effectLst/>
          <a:extLst/>
        </p:spPr>
        <p:txBody>
          <a:bodyPr vert="horz" wrap="square" lIns="91429" tIns="45715" rIns="91429" bIns="45715" numCol="1" rtlCol="0" anchor="t" anchorCtr="0" compatLnSpc="1">
            <a:prstTxWarp prst="textNoShape">
              <a:avLst/>
            </a:prstTxWarp>
          </a:bodyPr>
          <a:lstStyle/>
          <a:p>
            <a:endParaRPr kumimoji="1" lang="en-US">
              <a:solidFill>
                <a:srgbClr val="000000"/>
              </a:solidFill>
              <a:latin typeface="Arial Narrow" pitchFamily="34" charset="0"/>
              <a:ea typeface="ＭＳ Ｐゴシック" pitchFamily="34" charset="-128"/>
            </a:endParaRPr>
          </a:p>
        </p:txBody>
      </p:sp>
      <p:sp>
        <p:nvSpPr>
          <p:cNvPr id="28" name="TextBox 27"/>
          <p:cNvSpPr txBox="1"/>
          <p:nvPr/>
        </p:nvSpPr>
        <p:spPr>
          <a:xfrm>
            <a:off x="378535" y="2399198"/>
            <a:ext cx="1380199" cy="338554"/>
          </a:xfrm>
          <a:prstGeom prst="rect">
            <a:avLst/>
          </a:prstGeom>
          <a:solidFill>
            <a:schemeClr val="bg1"/>
          </a:solidFill>
        </p:spPr>
        <p:txBody>
          <a:bodyPr wrap="square" lIns="0" rIns="0" rtlCol="0" anchor="ctr">
            <a:spAutoFit/>
          </a:bodyPr>
          <a:lstStyle/>
          <a:p>
            <a:pPr algn="ctr"/>
            <a:r>
              <a:rPr lang="en-US" sz="1600" b="1" dirty="0"/>
              <a:t>Considerations</a:t>
            </a:r>
            <a:endParaRPr lang="en-GB" sz="1600" b="1" dirty="0"/>
          </a:p>
        </p:txBody>
      </p:sp>
      <p:cxnSp>
        <p:nvCxnSpPr>
          <p:cNvPr id="16" name="Elbow Connector 15"/>
          <p:cNvCxnSpPr>
            <a:stCxn id="27" idx="2"/>
            <a:endCxn id="89" idx="2"/>
          </p:cNvCxnSpPr>
          <p:nvPr/>
        </p:nvCxnSpPr>
        <p:spPr>
          <a:xfrm rot="5400000" flipH="1" flipV="1">
            <a:off x="5124185" y="833526"/>
            <a:ext cx="392351" cy="6944778"/>
          </a:xfrm>
          <a:prstGeom prst="bentConnector3">
            <a:avLst>
              <a:gd name="adj1" fmla="val -97107"/>
            </a:avLst>
          </a:prstGeom>
          <a:solidFill>
            <a:schemeClr val="accent1"/>
          </a:solidFill>
          <a:ln w="28575" cap="flat" cmpd="sng" algn="ctr">
            <a:solidFill>
              <a:srgbClr val="66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7164288" y="3940467"/>
            <a:ext cx="482888" cy="338544"/>
          </a:xfrm>
          <a:prstGeom prst="rect">
            <a:avLst/>
          </a:prstGeom>
          <a:solidFill>
            <a:srgbClr val="FF00FF"/>
          </a:solidFill>
        </p:spPr>
        <p:txBody>
          <a:bodyPr wrap="square" lIns="0" tIns="45715" rIns="0" bIns="45715" rtlCol="0">
            <a:spAutoFit/>
          </a:bodyPr>
          <a:lstStyle/>
          <a:p>
            <a:pPr algn="ctr"/>
            <a:r>
              <a:rPr lang="en-US" sz="1600" b="1" dirty="0">
                <a:solidFill>
                  <a:srgbClr val="FFFFFF"/>
                </a:solidFill>
                <a:latin typeface="Calibri" pitchFamily="34" charset="0"/>
                <a:cs typeface="Calibri" pitchFamily="34" charset="0"/>
              </a:rPr>
              <a:t>-13%</a:t>
            </a:r>
          </a:p>
        </p:txBody>
      </p:sp>
      <p:sp>
        <p:nvSpPr>
          <p:cNvPr id="34" name="Content Placeholder 2"/>
          <p:cNvSpPr txBox="1">
            <a:spLocks/>
          </p:cNvSpPr>
          <p:nvPr/>
        </p:nvSpPr>
        <p:spPr>
          <a:xfrm>
            <a:off x="204064" y="555526"/>
            <a:ext cx="8832432" cy="413350"/>
          </a:xfrm>
          <a:prstGeom prst="rect">
            <a:avLst/>
          </a:prstGeom>
          <a:solidFill>
            <a:schemeClr val="bg1"/>
          </a:solidFill>
          <a:ln w="19050">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b="1" dirty="0"/>
              <a:t>In addition to the performances set for conventional inflated </a:t>
            </a:r>
            <a:r>
              <a:rPr lang="en-US" sz="2200" b="1" dirty="0" err="1"/>
              <a:t>tyres</a:t>
            </a:r>
            <a:r>
              <a:rPr lang="en-US" sz="2200" b="1" dirty="0"/>
              <a:t>,</a:t>
            </a:r>
            <a:endParaRPr lang="en-US" sz="2200" dirty="0"/>
          </a:p>
        </p:txBody>
      </p:sp>
      <p:sp>
        <p:nvSpPr>
          <p:cNvPr id="20" name="Rectangle 19"/>
          <p:cNvSpPr/>
          <p:nvPr/>
        </p:nvSpPr>
        <p:spPr>
          <a:xfrm>
            <a:off x="6570565" y="26918"/>
            <a:ext cx="2536465"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nchor="ctr">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 GRRF-86-04</a:t>
            </a:r>
          </a:p>
        </p:txBody>
      </p:sp>
      <p:sp>
        <p:nvSpPr>
          <p:cNvPr id="3" name="Rectangle 2"/>
          <p:cNvSpPr/>
          <p:nvPr/>
        </p:nvSpPr>
        <p:spPr>
          <a:xfrm>
            <a:off x="107504" y="524897"/>
            <a:ext cx="8954491" cy="4371562"/>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283970" y="3075806"/>
            <a:ext cx="3995196" cy="8309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lIns="91440" tIns="45720" rIns="91440" bIns="45720" anchor="ctr">
            <a:spAutoFit/>
          </a:bodyPr>
          <a:lstStyle/>
          <a:p>
            <a:pPr algn="ct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Confidential data</a:t>
            </a:r>
          </a:p>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least 80 km on vehicle kept</a:t>
            </a:r>
          </a:p>
        </p:txBody>
      </p:sp>
    </p:spTree>
    <p:extLst>
      <p:ext uri="{BB962C8B-B14F-4D97-AF65-F5344CB8AC3E}">
        <p14:creationId xmlns:p14="http://schemas.microsoft.com/office/powerpoint/2010/main" val="200366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65218474"/>
              </p:ext>
            </p:extLst>
          </p:nvPr>
        </p:nvGraphicFramePr>
        <p:xfrm>
          <a:off x="3287073" y="843558"/>
          <a:ext cx="3331809" cy="3798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6" name="Picture 12" descr="Image result for bmw x5"/>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86667" l="0" r="100000"/>
                    </a14:imgEffect>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994796" y="2128798"/>
            <a:ext cx="2168136" cy="1626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EMT PERFORMANCE EVIDENCE BIG PICTURE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20028823"/>
              </p:ext>
            </p:extLst>
          </p:nvPr>
        </p:nvGraphicFramePr>
        <p:xfrm>
          <a:off x="179512" y="555526"/>
          <a:ext cx="3132387" cy="4206240"/>
        </p:xfrm>
        <a:graphic>
          <a:graphicData uri="http://schemas.openxmlformats.org/drawingml/2006/table">
            <a:tbl>
              <a:tblPr firstRow="1">
                <a:tableStyleId>{3C2FFA5D-87B4-456A-9821-1D502468CF0F}</a:tableStyleId>
              </a:tblPr>
              <a:tblGrid>
                <a:gridCol w="415654">
                  <a:extLst>
                    <a:ext uri="{9D8B030D-6E8A-4147-A177-3AD203B41FA5}">
                      <a16:colId xmlns:a16="http://schemas.microsoft.com/office/drawing/2014/main" xmlns="" val="20000"/>
                    </a:ext>
                  </a:extLst>
                </a:gridCol>
                <a:gridCol w="415654">
                  <a:extLst>
                    <a:ext uri="{9D8B030D-6E8A-4147-A177-3AD203B41FA5}">
                      <a16:colId xmlns:a16="http://schemas.microsoft.com/office/drawing/2014/main" xmlns="" val="20001"/>
                    </a:ext>
                  </a:extLst>
                </a:gridCol>
                <a:gridCol w="785114">
                  <a:extLst>
                    <a:ext uri="{9D8B030D-6E8A-4147-A177-3AD203B41FA5}">
                      <a16:colId xmlns:a16="http://schemas.microsoft.com/office/drawing/2014/main" xmlns="" val="20002"/>
                    </a:ext>
                  </a:extLst>
                </a:gridCol>
                <a:gridCol w="684657">
                  <a:extLst>
                    <a:ext uri="{9D8B030D-6E8A-4147-A177-3AD203B41FA5}">
                      <a16:colId xmlns:a16="http://schemas.microsoft.com/office/drawing/2014/main" xmlns="" val="20003"/>
                    </a:ext>
                  </a:extLst>
                </a:gridCol>
                <a:gridCol w="415654">
                  <a:extLst>
                    <a:ext uri="{9D8B030D-6E8A-4147-A177-3AD203B41FA5}">
                      <a16:colId xmlns:a16="http://schemas.microsoft.com/office/drawing/2014/main" xmlns="" val="20004"/>
                    </a:ext>
                  </a:extLst>
                </a:gridCol>
                <a:gridCol w="415654">
                  <a:extLst>
                    <a:ext uri="{9D8B030D-6E8A-4147-A177-3AD203B41FA5}">
                      <a16:colId xmlns:a16="http://schemas.microsoft.com/office/drawing/2014/main" xmlns="" val="20005"/>
                    </a:ext>
                  </a:extLst>
                </a:gridCol>
              </a:tblGrid>
              <a:tr h="136386">
                <a:tc>
                  <a:txBody>
                    <a:bodyPr/>
                    <a:lstStyle/>
                    <a:p>
                      <a:pPr algn="ctr" rtl="0" fontAlgn="b"/>
                      <a:r>
                        <a:rPr lang="en-GB" sz="1200" u="none" strike="noStrike" dirty="0">
                          <a:effectLst/>
                        </a:rPr>
                        <a:t>SW</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AR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STRUCTURE</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RIM CODE</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LI</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SS</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0"/>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45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91</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1"/>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60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99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2"/>
                  </a:ext>
                </a:extLst>
              </a:tr>
              <a:tr h="136386">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40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95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3"/>
                  </a:ext>
                </a:extLst>
              </a:tr>
              <a:tr h="136386">
                <a:tc>
                  <a:txBody>
                    <a:bodyPr/>
                    <a:lstStyle/>
                    <a:p>
                      <a:pPr algn="ctr" rtl="0" fontAlgn="b"/>
                      <a:r>
                        <a:rPr lang="en-GB" sz="1200" u="none" strike="noStrike">
                          <a:effectLst/>
                        </a:rPr>
                        <a:t>195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55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87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4"/>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94</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5"/>
                  </a:ext>
                </a:extLst>
              </a:tr>
              <a:tr h="136386">
                <a:tc>
                  <a:txBody>
                    <a:bodyPr/>
                    <a:lstStyle/>
                    <a:p>
                      <a:pPr algn="ctr" rtl="0" fontAlgn="b"/>
                      <a:r>
                        <a:rPr lang="en-GB" sz="1200" u="none" strike="noStrike">
                          <a:effectLst/>
                        </a:rPr>
                        <a:t>245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100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6"/>
                  </a:ext>
                </a:extLst>
              </a:tr>
              <a:tr h="136386">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109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7"/>
                  </a:ext>
                </a:extLst>
              </a:tr>
              <a:tr h="136386">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19</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103</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8"/>
                  </a:ext>
                </a:extLst>
              </a:tr>
              <a:tr h="136386">
                <a:tc>
                  <a:txBody>
                    <a:bodyPr/>
                    <a:lstStyle/>
                    <a:p>
                      <a:pPr algn="ctr" rtl="0" fontAlgn="b"/>
                      <a:r>
                        <a:rPr lang="en-GB" sz="1200" u="none" strike="noStrike">
                          <a:effectLst/>
                        </a:rPr>
                        <a:t>315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35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20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110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9"/>
                  </a:ext>
                </a:extLst>
              </a:tr>
              <a:tr h="136386">
                <a:tc>
                  <a:txBody>
                    <a:bodyPr/>
                    <a:lstStyle/>
                    <a:p>
                      <a:pPr algn="ctr" rtl="0" fontAlgn="b"/>
                      <a:r>
                        <a:rPr lang="en-GB" sz="1200" u="none" strike="noStrike" dirty="0">
                          <a:effectLst/>
                        </a:rPr>
                        <a:t>285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40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err="1">
                          <a:effectLst/>
                        </a:rPr>
                        <a:t>ZR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19</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103</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0"/>
                  </a:ext>
                </a:extLst>
              </a:tr>
              <a:tr h="135088">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95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1"/>
                  </a:ext>
                </a:extLst>
              </a:tr>
              <a:tr h="135088">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55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2"/>
                  </a:ext>
                </a:extLst>
              </a:tr>
              <a:tr h="135088">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3"/>
                  </a:ext>
                </a:extLst>
              </a:tr>
              <a:tr h="135088">
                <a:tc>
                  <a:txBody>
                    <a:bodyPr/>
                    <a:lstStyle/>
                    <a:p>
                      <a:pPr algn="ctr" rtl="0" fontAlgn="b"/>
                      <a:r>
                        <a:rPr lang="en-GB" sz="1200" u="none" strike="noStrike">
                          <a:effectLst/>
                        </a:rPr>
                        <a:t>205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H</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4"/>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H</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5"/>
                  </a:ext>
                </a:extLst>
              </a:tr>
              <a:tr h="135088">
                <a:tc>
                  <a:txBody>
                    <a:bodyPr/>
                    <a:lstStyle/>
                    <a:p>
                      <a:pPr algn="ctr" rtl="0" fontAlgn="b"/>
                      <a:r>
                        <a:rPr lang="en-GB" sz="1200" u="none" strike="noStrike">
                          <a:effectLst/>
                        </a:rPr>
                        <a:t>265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110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H</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6"/>
                  </a:ext>
                </a:extLst>
              </a:tr>
              <a:tr h="135088">
                <a:tc>
                  <a:txBody>
                    <a:bodyPr/>
                    <a:lstStyle/>
                    <a:p>
                      <a:pPr algn="ctr" rtl="0" fontAlgn="b"/>
                      <a:r>
                        <a:rPr lang="en-GB" sz="1200" u="none" strike="noStrike">
                          <a:effectLst/>
                        </a:rPr>
                        <a:t>185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92</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V</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7"/>
                  </a:ext>
                </a:extLst>
              </a:tr>
              <a:tr h="135088">
                <a:tc>
                  <a:txBody>
                    <a:bodyPr/>
                    <a:lstStyle/>
                    <a:p>
                      <a:pPr algn="ctr" rtl="0" fontAlgn="b"/>
                      <a:r>
                        <a:rPr lang="en-GB" sz="1200" u="none" strike="noStrike">
                          <a:effectLst/>
                        </a:rPr>
                        <a:t>205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16</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94</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8"/>
                  </a:ext>
                </a:extLst>
              </a:tr>
              <a:tr h="135088">
                <a:tc>
                  <a:txBody>
                    <a:bodyPr/>
                    <a:lstStyle/>
                    <a:p>
                      <a:pPr algn="ctr" rtl="0" fontAlgn="b"/>
                      <a:r>
                        <a:rPr lang="en-GB" sz="1200" u="none" strike="noStrike">
                          <a:effectLst/>
                        </a:rPr>
                        <a:t>215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16</a:t>
                      </a:r>
                      <a:endParaRPr lang="en-GB" sz="1200" b="0" i="0" u="none" strike="noStrike">
                        <a:solidFill>
                          <a:srgbClr val="000000"/>
                        </a:solidFill>
                        <a:effectLst/>
                        <a:latin typeface="Calibri"/>
                      </a:endParaRPr>
                    </a:p>
                  </a:txBody>
                  <a:tcPr marL="0" marR="0" marT="0" marB="0" anchor="b"/>
                </a:tc>
                <a:tc>
                  <a:txBody>
                    <a:bodyPr/>
                    <a:lstStyle/>
                    <a:p>
                      <a:pPr algn="ctr" rtl="0" fontAlgn="b"/>
                      <a:r>
                        <a:rPr lang="en-US" sz="1200" b="0" i="0" u="none" strike="noStrike" dirty="0">
                          <a:solidFill>
                            <a:schemeClr val="dk1"/>
                          </a:solidFill>
                          <a:effectLst/>
                          <a:latin typeface="+mn-lt"/>
                        </a:rPr>
                        <a:t>98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V</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9"/>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94</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0"/>
                  </a:ext>
                </a:extLst>
              </a:tr>
              <a:tr h="135088">
                <a:tc>
                  <a:txBody>
                    <a:bodyPr/>
                    <a:lstStyle/>
                    <a:p>
                      <a:pPr algn="ctr" rtl="0" fontAlgn="b"/>
                      <a:r>
                        <a:rPr lang="en-GB" sz="1200" u="none" strike="noStrike">
                          <a:effectLst/>
                        </a:rPr>
                        <a:t>245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100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1"/>
                  </a:ext>
                </a:extLst>
              </a:tr>
              <a:tr h="135088">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35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96</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2"/>
                  </a:ext>
                </a:extLst>
              </a:tr>
            </a:tbl>
          </a:graphicData>
        </a:graphic>
      </p:graphicFrame>
      <p:pic>
        <p:nvPicPr>
          <p:cNvPr id="1032" name="Picture 8" descr="Image result for bmw series 3"/>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060043" y="3724902"/>
            <a:ext cx="1820921" cy="113768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itroen C3"/>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618882" y="874110"/>
            <a:ext cx="1939115" cy="100646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vw golf vii"/>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568" y1="65000" x2="20432" y2="58241"/>
                        <a14:foregroundMark x1="10679" y1="61759" x2="18951" y2="59815"/>
                        <a14:foregroundMark x1="30741" y1="57593" x2="46975" y2="44074"/>
                        <a14:foregroundMark x1="29630" y1="56389" x2="40741" y2="48241"/>
                        <a14:foregroundMark x1="47654" y1="44444" x2="80062" y2="46204"/>
                        <a14:foregroundMark x1="62099" y1="44074" x2="64074" y2="44074"/>
                        <a14:foregroundMark x1="80370" y1="49167" x2="85988" y2="59167"/>
                        <a14:foregroundMark x1="9815" y1="67778" x2="9815" y2="67778"/>
                        <a14:backgroundMark x1="10988" y1="62037" x2="10988" y2="62037"/>
                        <a14:backgroundMark x1="11420" y1="61944" x2="11420" y2="61944"/>
                      </a14:backgroundRemoval>
                    </a14:imgEffect>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455079" y="783223"/>
            <a:ext cx="1782350" cy="118823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vw tiguan"/>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7000" y1="52300" x2="32200" y2="41000"/>
                        <a14:foregroundMark x1="10333" y1="49900" x2="20867" y2="47400"/>
                        <a14:foregroundMark x1="12400" y1="48400" x2="22067" y2="44800"/>
                        <a14:foregroundMark x1="6933" y1="51800" x2="11733" y2="47700"/>
                        <a14:foregroundMark x1="8667" y1="49900" x2="8667" y2="49900"/>
                        <a14:foregroundMark x1="8133" y1="50200" x2="8133" y2="50200"/>
                        <a14:foregroundMark x1="9133" y1="49300" x2="9133" y2="49300"/>
                        <a14:foregroundMark x1="32733" y1="38700" x2="32733" y2="38700"/>
                        <a14:foregroundMark x1="30933" y1="40600" x2="30933" y2="40600"/>
                        <a14:foregroundMark x1="35933" y1="35700" x2="35933" y2="35700"/>
                        <a14:foregroundMark x1="33667" y1="37800" x2="46000" y2="30100"/>
                        <a14:foregroundMark x1="43400" y1="31100" x2="43400" y2="31100"/>
                        <a14:foregroundMark x1="52267" y1="29200" x2="58067" y2="28000"/>
                        <a14:foregroundMark x1="36800" y1="35100" x2="40200" y2="32600"/>
                        <a14:foregroundMark x1="42200" y1="31500" x2="46267" y2="29800"/>
                        <a14:foregroundMark x1="77600" y1="28900" x2="80067" y2="29400"/>
                      </a14:backgroundRemoval>
                    </a14:imgEffect>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060043" y="3003798"/>
            <a:ext cx="1934920" cy="128994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audi a4"/>
          <p:cNvPicPr>
            <a:picLocks noChangeAspect="1" noChangeArrowheads="1"/>
          </p:cNvPicPr>
          <p:nvPr/>
        </p:nvPicPr>
        <p:blipFill>
          <a:blip r:embed="rId17">
            <a:extLst>
              <a:ext uri="{BEBA8EAE-BF5A-486C-A8C5-ECC9F3942E4B}">
                <a14:imgProps xmlns:a14="http://schemas.microsoft.com/office/drawing/2010/main">
                  <a14:imgLayer r:embed="rId18">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197163" y="1490880"/>
            <a:ext cx="2298183" cy="129847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347864" y="551539"/>
            <a:ext cx="5688632" cy="364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ACTUAL EMT ON M1 SEGMENTS = 80 x 80 ON VEHICLE</a:t>
            </a:r>
            <a:endParaRPr lang="en-GB" dirty="0"/>
          </a:p>
        </p:txBody>
      </p:sp>
      <p:sp>
        <p:nvSpPr>
          <p:cNvPr id="6" name="Rounded Rectangle 5"/>
          <p:cNvSpPr/>
          <p:nvPr/>
        </p:nvSpPr>
        <p:spPr>
          <a:xfrm>
            <a:off x="6876256" y="4769711"/>
            <a:ext cx="2160240" cy="21640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PICTURES ARE EXAMPLES ONLY</a:t>
            </a:r>
            <a:endParaRPr lang="en-GB" sz="1200" dirty="0"/>
          </a:p>
        </p:txBody>
      </p:sp>
      <p:sp>
        <p:nvSpPr>
          <p:cNvPr id="18" name="Rounded Rectangle 17"/>
          <p:cNvSpPr/>
          <p:nvPr/>
        </p:nvSpPr>
        <p:spPr>
          <a:xfrm>
            <a:off x="179512" y="4769711"/>
            <a:ext cx="4392488" cy="21640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LIST OF SIZES FROM ETRTO DoE &amp; PRIVATE MANUFACTURERS DATA</a:t>
            </a:r>
            <a:endParaRPr lang="en-GB" sz="1200" dirty="0"/>
          </a:p>
        </p:txBody>
      </p:sp>
      <p:sp>
        <p:nvSpPr>
          <p:cNvPr id="7" name="Rectangle 6"/>
          <p:cNvSpPr/>
          <p:nvPr/>
        </p:nvSpPr>
        <p:spPr>
          <a:xfrm>
            <a:off x="6641097" y="12938"/>
            <a:ext cx="2395399" cy="367228"/>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nchor="ctr">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 GRB-68-14</a:t>
            </a:r>
          </a:p>
        </p:txBody>
      </p:sp>
      <p:sp>
        <p:nvSpPr>
          <p:cNvPr id="15" name="Rectangle 14"/>
          <p:cNvSpPr/>
          <p:nvPr/>
        </p:nvSpPr>
        <p:spPr>
          <a:xfrm>
            <a:off x="3391851" y="3260472"/>
            <a:ext cx="5686173" cy="46166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lIns="91440" tIns="45720" rIns="91440" bIns="45720" anchor="ctr">
            <a:spAutoFit/>
          </a:bodyPr>
          <a:lstStyle/>
          <a:p>
            <a:pPr algn="ct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GRB</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SEPT18: CPs requested additional data</a:t>
            </a:r>
          </a:p>
        </p:txBody>
      </p:sp>
    </p:spTree>
    <p:extLst>
      <p:ext uri="{BB962C8B-B14F-4D97-AF65-F5344CB8AC3E}">
        <p14:creationId xmlns:p14="http://schemas.microsoft.com/office/powerpoint/2010/main" val="230617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5400000">
            <a:off x="6399892" y="1923348"/>
            <a:ext cx="2984852" cy="531004"/>
          </a:xfrm>
          <a:prstGeom prst="roundRect">
            <a:avLst>
              <a:gd name="adj" fmla="val 564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CO-DEVELOPED WITH OEMS</a:t>
            </a:r>
            <a:endParaRPr lang="en-GB" dirty="0"/>
          </a:p>
        </p:txBody>
      </p:sp>
      <p:sp>
        <p:nvSpPr>
          <p:cNvPr id="8" name="Rounded Rectangle 7"/>
          <p:cNvSpPr/>
          <p:nvPr/>
        </p:nvSpPr>
        <p:spPr>
          <a:xfrm rot="5400000">
            <a:off x="7351861" y="3934500"/>
            <a:ext cx="1080913" cy="531004"/>
          </a:xfrm>
          <a:prstGeom prst="roundRect">
            <a:avLst>
              <a:gd name="adj" fmla="val 5644"/>
            </a:avLst>
          </a:prstGeom>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sz="1300" dirty="0"/>
              <a:t>REPLACEMENT</a:t>
            </a:r>
            <a:endParaRPr lang="en-GB" sz="1300" dirty="0"/>
          </a:p>
        </p:txBody>
      </p:sp>
      <p:sp>
        <p:nvSpPr>
          <p:cNvPr id="2" name="Title 1"/>
          <p:cNvSpPr>
            <a:spLocks noGrp="1"/>
          </p:cNvSpPr>
          <p:nvPr>
            <p:ph type="title"/>
          </p:nvPr>
        </p:nvSpPr>
        <p:spPr/>
        <p:txBody>
          <a:bodyPr/>
          <a:lstStyle/>
          <a:p>
            <a:r>
              <a:rPr lang="en-US" dirty="0"/>
              <a:t>EMT PERFORMANCE EVIDENCE – ADDITIONAL DATA</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23359322"/>
              </p:ext>
            </p:extLst>
          </p:nvPr>
        </p:nvGraphicFramePr>
        <p:xfrm>
          <a:off x="179512" y="555526"/>
          <a:ext cx="3132387" cy="4206240"/>
        </p:xfrm>
        <a:graphic>
          <a:graphicData uri="http://schemas.openxmlformats.org/drawingml/2006/table">
            <a:tbl>
              <a:tblPr firstRow="1">
                <a:tableStyleId>{3C2FFA5D-87B4-456A-9821-1D502468CF0F}</a:tableStyleId>
              </a:tblPr>
              <a:tblGrid>
                <a:gridCol w="415654">
                  <a:extLst>
                    <a:ext uri="{9D8B030D-6E8A-4147-A177-3AD203B41FA5}">
                      <a16:colId xmlns:a16="http://schemas.microsoft.com/office/drawing/2014/main" xmlns="" val="20000"/>
                    </a:ext>
                  </a:extLst>
                </a:gridCol>
                <a:gridCol w="415654">
                  <a:extLst>
                    <a:ext uri="{9D8B030D-6E8A-4147-A177-3AD203B41FA5}">
                      <a16:colId xmlns:a16="http://schemas.microsoft.com/office/drawing/2014/main" xmlns="" val="20001"/>
                    </a:ext>
                  </a:extLst>
                </a:gridCol>
                <a:gridCol w="785114">
                  <a:extLst>
                    <a:ext uri="{9D8B030D-6E8A-4147-A177-3AD203B41FA5}">
                      <a16:colId xmlns:a16="http://schemas.microsoft.com/office/drawing/2014/main" xmlns="" val="20002"/>
                    </a:ext>
                  </a:extLst>
                </a:gridCol>
                <a:gridCol w="684657">
                  <a:extLst>
                    <a:ext uri="{9D8B030D-6E8A-4147-A177-3AD203B41FA5}">
                      <a16:colId xmlns:a16="http://schemas.microsoft.com/office/drawing/2014/main" xmlns="" val="20003"/>
                    </a:ext>
                  </a:extLst>
                </a:gridCol>
                <a:gridCol w="415654">
                  <a:extLst>
                    <a:ext uri="{9D8B030D-6E8A-4147-A177-3AD203B41FA5}">
                      <a16:colId xmlns:a16="http://schemas.microsoft.com/office/drawing/2014/main" xmlns="" val="20004"/>
                    </a:ext>
                  </a:extLst>
                </a:gridCol>
                <a:gridCol w="415654">
                  <a:extLst>
                    <a:ext uri="{9D8B030D-6E8A-4147-A177-3AD203B41FA5}">
                      <a16:colId xmlns:a16="http://schemas.microsoft.com/office/drawing/2014/main" xmlns="" val="20005"/>
                    </a:ext>
                  </a:extLst>
                </a:gridCol>
              </a:tblGrid>
              <a:tr h="136386">
                <a:tc>
                  <a:txBody>
                    <a:bodyPr/>
                    <a:lstStyle/>
                    <a:p>
                      <a:pPr algn="ctr" rtl="0" fontAlgn="b"/>
                      <a:r>
                        <a:rPr lang="en-GB" sz="1200" u="none" strike="noStrike" dirty="0">
                          <a:effectLst/>
                        </a:rPr>
                        <a:t>SW</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AR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STRUCTURE</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RIM CODE</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LI</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SS</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0"/>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45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91</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1"/>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60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99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2"/>
                  </a:ext>
                </a:extLst>
              </a:tr>
              <a:tr h="136386">
                <a:tc>
                  <a:txBody>
                    <a:bodyPr/>
                    <a:lstStyle/>
                    <a:p>
                      <a:pPr algn="ctr" rtl="0" fontAlgn="b"/>
                      <a:r>
                        <a:rPr lang="en-GB" sz="1200" u="none" strike="noStrike" dirty="0">
                          <a:effectLst/>
                        </a:rPr>
                        <a:t>255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40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03"/>
                  </a:ext>
                </a:extLst>
              </a:tr>
              <a:tr h="136386">
                <a:tc>
                  <a:txBody>
                    <a:bodyPr/>
                    <a:lstStyle/>
                    <a:p>
                      <a:pPr algn="ctr" rtl="0" fontAlgn="b"/>
                      <a:r>
                        <a:rPr lang="en-GB" sz="1200" u="none" strike="noStrike">
                          <a:effectLst/>
                        </a:rPr>
                        <a:t>195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55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87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4"/>
                  </a:ext>
                </a:extLst>
              </a:tr>
              <a:tr h="136386">
                <a:tc>
                  <a:txBody>
                    <a:bodyPr/>
                    <a:lstStyle/>
                    <a:p>
                      <a:pPr algn="ctr" rtl="0" fontAlgn="b"/>
                      <a:r>
                        <a:rPr lang="en-GB" sz="1200" u="none" strike="noStrike" dirty="0">
                          <a:effectLst/>
                        </a:rPr>
                        <a:t>225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94</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5"/>
                  </a:ext>
                </a:extLst>
              </a:tr>
              <a:tr h="136386">
                <a:tc>
                  <a:txBody>
                    <a:bodyPr/>
                    <a:lstStyle/>
                    <a:p>
                      <a:pPr algn="ctr" rtl="0" fontAlgn="b"/>
                      <a:r>
                        <a:rPr lang="en-GB" sz="1200" u="none" strike="noStrike">
                          <a:effectLst/>
                        </a:rPr>
                        <a:t>245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50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100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6"/>
                  </a:ext>
                </a:extLst>
              </a:tr>
              <a:tr h="136386">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109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V</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7"/>
                  </a:ext>
                </a:extLst>
              </a:tr>
              <a:tr h="136386">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19</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103</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8"/>
                  </a:ext>
                </a:extLst>
              </a:tr>
              <a:tr h="136386">
                <a:tc>
                  <a:txBody>
                    <a:bodyPr/>
                    <a:lstStyle/>
                    <a:p>
                      <a:pPr algn="ctr" rtl="0" fontAlgn="b"/>
                      <a:r>
                        <a:rPr lang="en-GB" sz="1200" u="none" strike="noStrike">
                          <a:effectLst/>
                        </a:rPr>
                        <a:t>315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35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20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110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9"/>
                  </a:ext>
                </a:extLst>
              </a:tr>
              <a:tr h="136386">
                <a:tc>
                  <a:txBody>
                    <a:bodyPr/>
                    <a:lstStyle/>
                    <a:p>
                      <a:pPr algn="ctr" rtl="0" fontAlgn="b"/>
                      <a:r>
                        <a:rPr lang="en-GB" sz="1200" u="none" strike="noStrike" dirty="0">
                          <a:effectLst/>
                        </a:rPr>
                        <a:t>285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40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err="1">
                          <a:effectLst/>
                        </a:rPr>
                        <a:t>ZR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19</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103</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0"/>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95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1"/>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W</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2"/>
                  </a:ext>
                </a:extLst>
              </a:tr>
              <a:tr h="135088">
                <a:tc>
                  <a:txBody>
                    <a:bodyPr/>
                    <a:lstStyle/>
                    <a:p>
                      <a:pPr algn="ctr" rtl="0" fontAlgn="b"/>
                      <a:r>
                        <a:rPr lang="en-GB" sz="1200" u="none" strike="noStrike">
                          <a:effectLst/>
                        </a:rPr>
                        <a:t>255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Y</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3"/>
                  </a:ext>
                </a:extLst>
              </a:tr>
              <a:tr h="135088">
                <a:tc>
                  <a:txBody>
                    <a:bodyPr/>
                    <a:lstStyle/>
                    <a:p>
                      <a:pPr algn="ctr" rtl="0" fontAlgn="b"/>
                      <a:r>
                        <a:rPr lang="en-GB" sz="1200" u="none" strike="noStrike">
                          <a:effectLst/>
                        </a:rPr>
                        <a:t>205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96</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H</a:t>
                      </a:r>
                      <a:endParaRPr lang="en-GB"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4"/>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17</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H</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5"/>
                  </a:ext>
                </a:extLst>
              </a:tr>
              <a:tr h="135088">
                <a:tc>
                  <a:txBody>
                    <a:bodyPr/>
                    <a:lstStyle/>
                    <a:p>
                      <a:pPr algn="ctr" rtl="0" fontAlgn="b"/>
                      <a:r>
                        <a:rPr lang="en-GB" sz="1200" u="none" strike="noStrike">
                          <a:effectLst/>
                        </a:rPr>
                        <a:t>265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50</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110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H</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6"/>
                  </a:ext>
                </a:extLst>
              </a:tr>
              <a:tr h="135088">
                <a:tc>
                  <a:txBody>
                    <a:bodyPr/>
                    <a:lstStyle/>
                    <a:p>
                      <a:pPr algn="ctr" rtl="0" fontAlgn="b"/>
                      <a:r>
                        <a:rPr lang="en-GB" sz="1200" u="none" strike="noStrike">
                          <a:effectLst/>
                        </a:rPr>
                        <a:t>185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15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92</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V</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7"/>
                  </a:ext>
                </a:extLst>
              </a:tr>
              <a:tr h="135088">
                <a:tc>
                  <a:txBody>
                    <a:bodyPr/>
                    <a:lstStyle/>
                    <a:p>
                      <a:pPr algn="ctr" rtl="0" fontAlgn="b"/>
                      <a:r>
                        <a:rPr lang="en-GB" sz="1200" u="none" strike="noStrike">
                          <a:effectLst/>
                        </a:rPr>
                        <a:t>205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55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16</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94</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W</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8"/>
                  </a:ext>
                </a:extLst>
              </a:tr>
              <a:tr h="135088">
                <a:tc>
                  <a:txBody>
                    <a:bodyPr/>
                    <a:lstStyle/>
                    <a:p>
                      <a:pPr algn="ctr" rtl="0" fontAlgn="b"/>
                      <a:r>
                        <a:rPr lang="en-GB" sz="1200" u="none" strike="noStrike">
                          <a:effectLst/>
                        </a:rPr>
                        <a:t>215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65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16</a:t>
                      </a:r>
                      <a:endParaRPr lang="en-GB" sz="1200" b="0" i="0" u="none" strike="noStrike">
                        <a:solidFill>
                          <a:srgbClr val="000000"/>
                        </a:solidFill>
                        <a:effectLst/>
                        <a:latin typeface="Calibri"/>
                      </a:endParaRPr>
                    </a:p>
                  </a:txBody>
                  <a:tcPr marL="0" marR="0" marT="0" marB="0" anchor="b"/>
                </a:tc>
                <a:tc>
                  <a:txBody>
                    <a:bodyPr/>
                    <a:lstStyle/>
                    <a:p>
                      <a:pPr algn="ctr" rtl="0" fontAlgn="b"/>
                      <a:r>
                        <a:rPr lang="en-US" sz="1200" b="0" i="0" u="none" strike="noStrike" dirty="0">
                          <a:solidFill>
                            <a:schemeClr val="dk1"/>
                          </a:solidFill>
                          <a:effectLst/>
                          <a:latin typeface="+mn-lt"/>
                        </a:rPr>
                        <a:t>98</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V</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9"/>
                  </a:ext>
                </a:extLst>
              </a:tr>
              <a:tr h="135088">
                <a:tc>
                  <a:txBody>
                    <a:bodyPr/>
                    <a:lstStyle/>
                    <a:p>
                      <a:pPr algn="ctr" rtl="0" fontAlgn="b"/>
                      <a:r>
                        <a:rPr lang="en-GB" sz="1200" u="none" strike="noStrike">
                          <a:effectLst/>
                        </a:rPr>
                        <a:t>225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17</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94</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0"/>
                  </a:ext>
                </a:extLst>
              </a:tr>
              <a:tr h="135088">
                <a:tc>
                  <a:txBody>
                    <a:bodyPr/>
                    <a:lstStyle/>
                    <a:p>
                      <a:pPr algn="ctr" rtl="0" fontAlgn="b"/>
                      <a:r>
                        <a:rPr lang="en-GB" sz="1200" u="none" strike="noStrike">
                          <a:effectLst/>
                        </a:rPr>
                        <a:t>245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a:effectLst/>
                        </a:rPr>
                        <a:t>45</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a:effectLst/>
                        </a:rPr>
                        <a:t>18</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u="none" strike="noStrike" dirty="0">
                          <a:effectLst/>
                        </a:rPr>
                        <a:t>100</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1"/>
                  </a:ext>
                </a:extLst>
              </a:tr>
              <a:tr h="135088">
                <a:tc>
                  <a:txBody>
                    <a:bodyPr/>
                    <a:lstStyle/>
                    <a:p>
                      <a:pPr algn="ctr" rtl="0" fontAlgn="b"/>
                      <a:r>
                        <a:rPr lang="en-GB" sz="1200" b="0" u="none" strike="noStrike" dirty="0">
                          <a:effectLst/>
                        </a:rPr>
                        <a:t>255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b="0" u="none" strike="noStrike" dirty="0">
                          <a:effectLst/>
                        </a:rPr>
                        <a:t>35</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b="0" u="none" strike="noStrike" dirty="0">
                          <a:effectLst/>
                        </a:rPr>
                        <a:t>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b="0" u="none" strike="noStrike">
                          <a:effectLst/>
                        </a:rPr>
                        <a:t>19</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b="0" u="none" strike="noStrike">
                          <a:effectLst/>
                        </a:rPr>
                        <a:t>96</a:t>
                      </a:r>
                      <a:endParaRPr lang="en-GB" sz="1200" b="0" i="0" u="none" strike="noStrike">
                        <a:solidFill>
                          <a:srgbClr val="000000"/>
                        </a:solidFill>
                        <a:effectLst/>
                        <a:latin typeface="Calibri"/>
                      </a:endParaRPr>
                    </a:p>
                  </a:txBody>
                  <a:tcPr marL="0" marR="0" marT="0" marB="0" anchor="b"/>
                </a:tc>
                <a:tc>
                  <a:txBody>
                    <a:bodyPr/>
                    <a:lstStyle/>
                    <a:p>
                      <a:pPr algn="ctr" rtl="0" fontAlgn="b"/>
                      <a:r>
                        <a:rPr lang="en-GB" sz="1200" b="0" u="none" strike="noStrike" dirty="0">
                          <a:effectLst/>
                        </a:rPr>
                        <a:t>Y</a:t>
                      </a:r>
                      <a:endParaRPr lang="en-GB"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2608546"/>
              </p:ext>
            </p:extLst>
          </p:nvPr>
        </p:nvGraphicFramePr>
        <p:xfrm>
          <a:off x="3491880" y="555526"/>
          <a:ext cx="4234958" cy="4206240"/>
        </p:xfrm>
        <a:graphic>
          <a:graphicData uri="http://schemas.openxmlformats.org/drawingml/2006/table">
            <a:tbl>
              <a:tblPr firstRow="1">
                <a:tableStyleId>{3C2FFA5D-87B4-456A-9821-1D502468CF0F}</a:tableStyleId>
              </a:tblPr>
              <a:tblGrid>
                <a:gridCol w="1822958">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1692000">
                  <a:extLst>
                    <a:ext uri="{9D8B030D-6E8A-4147-A177-3AD203B41FA5}">
                      <a16:colId xmlns:a16="http://schemas.microsoft.com/office/drawing/2014/main" xmlns="" val="20002"/>
                    </a:ext>
                  </a:extLst>
                </a:gridCol>
              </a:tblGrid>
              <a:tr h="136386">
                <a:tc>
                  <a:txBody>
                    <a:bodyPr/>
                    <a:lstStyle/>
                    <a:p>
                      <a:pPr algn="ctr" rtl="0" fontAlgn="b"/>
                      <a:r>
                        <a:rPr lang="en-GB" sz="1200" u="none" strike="noStrike" dirty="0">
                          <a:effectLst/>
                        </a:rPr>
                        <a:t>AVAILABLE FOR</a:t>
                      </a:r>
                      <a:endParaRPr lang="en-GB" sz="1200" b="0" i="0" u="none" strike="noStrike" dirty="0">
                        <a:solidFill>
                          <a:srgbClr val="000000"/>
                        </a:solidFill>
                        <a:effectLst/>
                        <a:latin typeface="Calibri"/>
                      </a:endParaRPr>
                    </a:p>
                  </a:txBody>
                  <a:tcPr marL="0" marR="0" marT="0" marB="0" anchor="b"/>
                </a:tc>
                <a:tc>
                  <a:txBody>
                    <a:bodyPr/>
                    <a:lstStyle/>
                    <a:p>
                      <a:pPr algn="ctr" rtl="0" fontAlgn="b"/>
                      <a:r>
                        <a:rPr lang="en-GB" sz="1200" u="none" strike="noStrike" dirty="0">
                          <a:effectLst/>
                        </a:rPr>
                        <a:t>EMT TEST</a:t>
                      </a:r>
                      <a:endParaRPr lang="en-GB" sz="1200" b="0" i="0" u="none" strike="noStrike" dirty="0">
                        <a:solidFill>
                          <a:srgbClr val="000000"/>
                        </a:solidFill>
                        <a:effectLst/>
                        <a:latin typeface="Calibri"/>
                      </a:endParaRPr>
                    </a:p>
                  </a:txBody>
                  <a:tcPr marL="0" marR="0" marT="0" marB="0" anchor="b"/>
                </a:tc>
                <a:tc>
                  <a:txBody>
                    <a:bodyPr/>
                    <a:lstStyle/>
                    <a:p>
                      <a:pPr marL="0" algn="ctr" defTabSz="914400" rtl="0" eaLnBrk="1" fontAlgn="b" latinLnBrk="0" hangingPunct="1"/>
                      <a:r>
                        <a:rPr lang="en-US" sz="1200" b="1" u="none" strike="noStrike" kern="1200" dirty="0">
                          <a:solidFill>
                            <a:schemeClr val="lt1"/>
                          </a:solidFill>
                          <a:effectLst/>
                          <a:latin typeface="+mn-lt"/>
                          <a:ea typeface="+mn-ea"/>
                          <a:cs typeface="+mn-cs"/>
                        </a:rPr>
                        <a:t>VEHICLE PERFORMANCE</a:t>
                      </a:r>
                      <a:endParaRPr lang="en-GB" sz="1200" b="1" u="none" strike="noStrike" kern="1200" dirty="0">
                        <a:solidFill>
                          <a:schemeClr val="lt1"/>
                        </a:solidFill>
                        <a:effectLst/>
                        <a:latin typeface="+mn-lt"/>
                        <a:ea typeface="+mn-ea"/>
                        <a:cs typeface="+mn-cs"/>
                      </a:endParaRPr>
                    </a:p>
                  </a:txBody>
                  <a:tcPr marL="0" marR="0" marT="0" marB="0" anchor="b"/>
                </a:tc>
                <a:extLst>
                  <a:ext uri="{0D108BD9-81ED-4DB2-BD59-A6C34878D82A}">
                    <a16:rowId xmlns:a16="http://schemas.microsoft.com/office/drawing/2014/main" xmlns="" val="10000"/>
                  </a:ext>
                </a:extLst>
              </a:tr>
              <a:tr h="136386">
                <a:tc>
                  <a:txBody>
                    <a:bodyPr/>
                    <a:lstStyle/>
                    <a:p>
                      <a:pPr algn="ctr" rtl="0" fontAlgn="b"/>
                      <a:r>
                        <a:rPr lang="en-US" sz="1200" b="0" i="0" u="none" strike="noStrike" dirty="0">
                          <a:solidFill>
                            <a:schemeClr val="tx1"/>
                          </a:solidFill>
                          <a:effectLst/>
                          <a:latin typeface="+mn-lt"/>
                        </a:rPr>
                        <a:t>Mercedes</a:t>
                      </a:r>
                      <a:r>
                        <a:rPr lang="en-US" sz="1200" b="0" i="0" u="none" strike="noStrike" baseline="0" dirty="0">
                          <a:solidFill>
                            <a:schemeClr val="tx1"/>
                          </a:solidFill>
                          <a:effectLst/>
                          <a:latin typeface="+mn-lt"/>
                        </a:rPr>
                        <a:t> A Class</a:t>
                      </a:r>
                      <a:endParaRPr lang="en-GB" sz="1200" b="0" i="0" u="none" strike="noStrike" dirty="0">
                        <a:solidFill>
                          <a:schemeClr val="tx1"/>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1"/>
                  </a:ext>
                </a:extLst>
              </a:tr>
              <a:tr h="136386">
                <a:tc>
                  <a:txBody>
                    <a:bodyPr/>
                    <a:lstStyle/>
                    <a:p>
                      <a:pPr algn="ctr" rtl="0" fontAlgn="b"/>
                      <a:r>
                        <a:rPr lang="en-GB" sz="1200" b="0" i="0" u="none" strike="noStrike" dirty="0">
                          <a:solidFill>
                            <a:schemeClr val="tx1"/>
                          </a:solidFill>
                          <a:effectLst/>
                          <a:latin typeface="+mn-lt"/>
                        </a:rPr>
                        <a:t>BMW X3</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2"/>
                  </a:ext>
                </a:extLst>
              </a:tr>
              <a:tr h="136386">
                <a:tc>
                  <a:txBody>
                    <a:bodyPr/>
                    <a:lstStyle/>
                    <a:p>
                      <a:pPr algn="ctr" rtl="0" fontAlgn="b"/>
                      <a:r>
                        <a:rPr lang="en-US" sz="1200" b="0" i="0" u="none" strike="noStrike" dirty="0">
                          <a:solidFill>
                            <a:srgbClr val="000000"/>
                          </a:solidFill>
                          <a:effectLst/>
                          <a:latin typeface="+mn-lt"/>
                        </a:rPr>
                        <a:t>BMW 3 Series</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3"/>
                  </a:ext>
                </a:extLst>
              </a:tr>
              <a:tr h="136386">
                <a:tc>
                  <a:txBody>
                    <a:bodyPr/>
                    <a:lstStyle/>
                    <a:p>
                      <a:pPr algn="ctr" rtl="0" fontAlgn="b"/>
                      <a:r>
                        <a:rPr lang="en-US" sz="1200" b="0" i="0" u="none" strike="noStrike" dirty="0">
                          <a:solidFill>
                            <a:schemeClr val="tx1"/>
                          </a:solidFill>
                          <a:effectLst/>
                          <a:latin typeface="+mn-lt"/>
                        </a:rPr>
                        <a:t>Mini</a:t>
                      </a:r>
                      <a:endParaRPr lang="en-GB" sz="1200" b="0" i="0" u="none" strike="noStrike" dirty="0">
                        <a:solidFill>
                          <a:schemeClr val="tx1"/>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4"/>
                  </a:ext>
                </a:extLst>
              </a:tr>
              <a:tr h="136386">
                <a:tc>
                  <a:txBody>
                    <a:bodyPr/>
                    <a:lstStyle/>
                    <a:p>
                      <a:pPr algn="ctr" rtl="0" fontAlgn="b"/>
                      <a:r>
                        <a:rPr lang="en-GB" sz="1200" b="0" i="0" u="none" strike="noStrike" dirty="0">
                          <a:solidFill>
                            <a:schemeClr val="tx1"/>
                          </a:solidFill>
                          <a:effectLst/>
                          <a:latin typeface="+mn-lt"/>
                        </a:rPr>
                        <a:t>BMW 3 Series</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5"/>
                  </a:ext>
                </a:extLst>
              </a:tr>
              <a:tr h="136386">
                <a:tc>
                  <a:txBody>
                    <a:bodyPr/>
                    <a:lstStyle/>
                    <a:p>
                      <a:pPr algn="ctr" rtl="0" fontAlgn="b"/>
                      <a:r>
                        <a:rPr lang="en-GB" sz="1200" b="0" i="0" u="none" strike="noStrike" dirty="0">
                          <a:solidFill>
                            <a:schemeClr val="tx1"/>
                          </a:solidFill>
                          <a:effectLst/>
                          <a:latin typeface="+mn-lt"/>
                        </a:rPr>
                        <a:t>Mercedes S Class</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6"/>
                  </a:ext>
                </a:extLst>
              </a:tr>
              <a:tr h="136386">
                <a:tc>
                  <a:txBody>
                    <a:bodyPr/>
                    <a:lstStyle/>
                    <a:p>
                      <a:pPr algn="ctr" rtl="0" fontAlgn="b"/>
                      <a:r>
                        <a:rPr lang="en-GB" sz="1200" b="0" i="0" u="none" strike="noStrike" dirty="0">
                          <a:solidFill>
                            <a:schemeClr val="tx1"/>
                          </a:solidFill>
                          <a:effectLst/>
                          <a:latin typeface="+mn-lt"/>
                        </a:rPr>
                        <a:t>BMW X5</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7"/>
                  </a:ext>
                </a:extLst>
              </a:tr>
              <a:tr h="136386">
                <a:tc>
                  <a:txBody>
                    <a:bodyPr/>
                    <a:lstStyle/>
                    <a:p>
                      <a:pPr algn="ctr" rtl="0" fontAlgn="b"/>
                      <a:r>
                        <a:rPr lang="en-US" sz="1200" b="0" i="0" u="none" strike="noStrike" dirty="0">
                          <a:solidFill>
                            <a:schemeClr val="tx1"/>
                          </a:solidFill>
                          <a:effectLst/>
                          <a:latin typeface="+mn-lt"/>
                        </a:rPr>
                        <a:t>Rolls</a:t>
                      </a:r>
                      <a:r>
                        <a:rPr lang="en-US" sz="1200" b="0" i="0" u="none" strike="noStrike" baseline="0" dirty="0">
                          <a:solidFill>
                            <a:schemeClr val="tx1"/>
                          </a:solidFill>
                          <a:effectLst/>
                          <a:latin typeface="+mn-lt"/>
                        </a:rPr>
                        <a:t> Royce Ghost</a:t>
                      </a:r>
                      <a:endParaRPr lang="en-GB" sz="1200" b="0" i="0" u="none" strike="noStrike" dirty="0">
                        <a:solidFill>
                          <a:schemeClr val="tx1"/>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8"/>
                  </a:ext>
                </a:extLst>
              </a:tr>
              <a:tr h="136386">
                <a:tc>
                  <a:txBody>
                    <a:bodyPr/>
                    <a:lstStyle/>
                    <a:p>
                      <a:pPr algn="ctr" rtl="0" fontAlgn="b"/>
                      <a:r>
                        <a:rPr lang="en-GB" sz="1200" b="0" i="0" u="none" strike="noStrike" dirty="0">
                          <a:solidFill>
                            <a:schemeClr val="tx1"/>
                          </a:solidFill>
                          <a:effectLst/>
                          <a:latin typeface="+mn-lt"/>
                        </a:rPr>
                        <a:t>BMW X5</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9"/>
                  </a:ext>
                </a:extLst>
              </a:tr>
              <a:tr h="136386">
                <a:tc>
                  <a:txBody>
                    <a:bodyPr/>
                    <a:lstStyle/>
                    <a:p>
                      <a:pPr algn="ctr" rtl="0" fontAlgn="b"/>
                      <a:r>
                        <a:rPr lang="en-GB" sz="1200" b="0" i="0" u="none" strike="noStrike" dirty="0">
                          <a:solidFill>
                            <a:srgbClr val="000000"/>
                          </a:solidFill>
                          <a:effectLst/>
                          <a:latin typeface="+mn-lt"/>
                        </a:rPr>
                        <a:t>BMW X5</a:t>
                      </a: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0"/>
                  </a:ext>
                </a:extLst>
              </a:tr>
              <a:tr h="135088">
                <a:tc>
                  <a:txBody>
                    <a:bodyPr/>
                    <a:lstStyle/>
                    <a:p>
                      <a:pPr algn="ctr" rtl="0" fontAlgn="b"/>
                      <a:r>
                        <a:rPr lang="en-US" sz="1200" b="0" i="0" u="none" strike="noStrike" dirty="0">
                          <a:solidFill>
                            <a:srgbClr val="000000"/>
                          </a:solidFill>
                          <a:effectLst/>
                          <a:latin typeface="+mn-lt"/>
                        </a:rPr>
                        <a:t>BMW X1</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1"/>
                  </a:ext>
                </a:extLst>
              </a:tr>
              <a:tr h="135088">
                <a:tc>
                  <a:txBody>
                    <a:bodyPr/>
                    <a:lstStyle/>
                    <a:p>
                      <a:pPr algn="ctr" rtl="0" fontAlgn="b"/>
                      <a:r>
                        <a:rPr lang="en-US" sz="1200" b="0" i="0" u="none" strike="noStrike" dirty="0">
                          <a:solidFill>
                            <a:srgbClr val="000000"/>
                          </a:solidFill>
                          <a:effectLst/>
                          <a:latin typeface="+mn-lt"/>
                        </a:rPr>
                        <a:t>Mercedes </a:t>
                      </a:r>
                      <a:r>
                        <a:rPr lang="en-US" sz="1200" b="0" i="0" u="none" strike="noStrike" dirty="0" err="1">
                          <a:solidFill>
                            <a:srgbClr val="000000"/>
                          </a:solidFill>
                          <a:effectLst/>
                          <a:latin typeface="+mn-lt"/>
                        </a:rPr>
                        <a:t>GLA</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2"/>
                  </a:ext>
                </a:extLst>
              </a:tr>
              <a:tr h="135088">
                <a:tc>
                  <a:txBody>
                    <a:bodyPr/>
                    <a:lstStyle/>
                    <a:p>
                      <a:pPr algn="ctr" rtl="0" fontAlgn="b"/>
                      <a:r>
                        <a:rPr lang="en-US" sz="1200" b="0" i="0" u="none" strike="noStrike" dirty="0">
                          <a:solidFill>
                            <a:srgbClr val="000000"/>
                          </a:solidFill>
                          <a:effectLst/>
                          <a:latin typeface="+mn-lt"/>
                        </a:rPr>
                        <a:t>BMW 3 Series</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3"/>
                  </a:ext>
                </a:extLst>
              </a:tr>
              <a:tr h="135088">
                <a:tc>
                  <a:txBody>
                    <a:bodyPr/>
                    <a:lstStyle/>
                    <a:p>
                      <a:pPr algn="ctr" rtl="0" fontAlgn="b"/>
                      <a:r>
                        <a:rPr lang="en-US" sz="1200" b="0" i="0" u="none" strike="noStrike" dirty="0">
                          <a:solidFill>
                            <a:srgbClr val="000000"/>
                          </a:solidFill>
                          <a:effectLst/>
                          <a:latin typeface="+mn-lt"/>
                        </a:rPr>
                        <a:t>Mercedes C Class</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4"/>
                  </a:ext>
                </a:extLst>
              </a:tr>
              <a:tr h="135088">
                <a:tc>
                  <a:txBody>
                    <a:bodyPr/>
                    <a:lstStyle/>
                    <a:p>
                      <a:pPr algn="ctr" rtl="0" fontAlgn="b"/>
                      <a:r>
                        <a:rPr lang="en-US" sz="1200" b="0" i="0" u="none" strike="noStrike" dirty="0">
                          <a:solidFill>
                            <a:srgbClr val="000000"/>
                          </a:solidFill>
                          <a:effectLst/>
                          <a:latin typeface="+mn-lt"/>
                        </a:rPr>
                        <a:t>BMW 3 Series</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5"/>
                  </a:ext>
                </a:extLst>
              </a:tr>
              <a:tr h="135088">
                <a:tc>
                  <a:txBody>
                    <a:bodyPr/>
                    <a:lstStyle/>
                    <a:p>
                      <a:pPr algn="ctr" rtl="0" fontAlgn="b"/>
                      <a:r>
                        <a:rPr lang="en-US" sz="1200" b="0" i="0" u="none" strike="noStrike" dirty="0">
                          <a:solidFill>
                            <a:srgbClr val="000000"/>
                          </a:solidFill>
                          <a:effectLst/>
                          <a:latin typeface="+mn-lt"/>
                        </a:rPr>
                        <a:t>BMW X5</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6"/>
                  </a:ext>
                </a:extLst>
              </a:tr>
              <a:tr h="135088">
                <a:tc>
                  <a:txBody>
                    <a:bodyPr/>
                    <a:lstStyle/>
                    <a:p>
                      <a:pPr algn="ctr" rtl="0" fontAlgn="b"/>
                      <a:r>
                        <a:rPr lang="en-US" sz="1200" b="0" i="0" u="none" strike="noStrike" dirty="0">
                          <a:solidFill>
                            <a:srgbClr val="000000"/>
                          </a:solidFill>
                          <a:effectLst/>
                          <a:latin typeface="+mn-lt"/>
                        </a:rPr>
                        <a:t>Citroen C3</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7"/>
                  </a:ext>
                </a:extLst>
              </a:tr>
              <a:tr h="135088">
                <a:tc>
                  <a:txBody>
                    <a:bodyPr/>
                    <a:lstStyle/>
                    <a:p>
                      <a:pPr algn="ctr" rtl="0" fontAlgn="b"/>
                      <a:r>
                        <a:rPr lang="en-US" sz="1200" b="0" i="0" u="none" strike="noStrike" dirty="0">
                          <a:solidFill>
                            <a:srgbClr val="000000"/>
                          </a:solidFill>
                          <a:effectLst/>
                          <a:latin typeface="+mn-lt"/>
                        </a:rPr>
                        <a:t>VW Golf</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8"/>
                  </a:ext>
                </a:extLst>
              </a:tr>
              <a:tr h="135088">
                <a:tc>
                  <a:txBody>
                    <a:bodyPr/>
                    <a:lstStyle/>
                    <a:p>
                      <a:pPr algn="ctr" rtl="0" fontAlgn="b"/>
                      <a:r>
                        <a:rPr lang="en-US" sz="1200" b="0" i="0" u="none" strike="noStrike" dirty="0">
                          <a:solidFill>
                            <a:srgbClr val="000000"/>
                          </a:solidFill>
                          <a:effectLst/>
                          <a:latin typeface="+mn-lt"/>
                        </a:rPr>
                        <a:t>VW Tiguan</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19"/>
                  </a:ext>
                </a:extLst>
              </a:tr>
              <a:tr h="135088">
                <a:tc>
                  <a:txBody>
                    <a:bodyPr/>
                    <a:lstStyle/>
                    <a:p>
                      <a:pPr algn="ctr" rtl="0" fontAlgn="b"/>
                      <a:r>
                        <a:rPr lang="en-US" sz="1200" b="0" i="0" u="none" strike="noStrike" dirty="0">
                          <a:solidFill>
                            <a:srgbClr val="000000"/>
                          </a:solidFill>
                          <a:effectLst/>
                          <a:latin typeface="+mn-lt"/>
                        </a:rPr>
                        <a:t>VW Golf</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20"/>
                  </a:ext>
                </a:extLst>
              </a:tr>
              <a:tr h="135088">
                <a:tc>
                  <a:txBody>
                    <a:bodyPr/>
                    <a:lstStyle/>
                    <a:p>
                      <a:pPr algn="ctr" rtl="0" fontAlgn="b"/>
                      <a:r>
                        <a:rPr lang="en-US" sz="1200" b="0" i="0" u="none" strike="noStrike" dirty="0">
                          <a:solidFill>
                            <a:srgbClr val="000000"/>
                          </a:solidFill>
                          <a:effectLst/>
                          <a:latin typeface="+mn-lt"/>
                        </a:rPr>
                        <a:t>Audi A6 / BMW</a:t>
                      </a:r>
                      <a:r>
                        <a:rPr lang="en-US" sz="1200" b="0" i="0" u="none" strike="noStrike" baseline="0" dirty="0">
                          <a:solidFill>
                            <a:srgbClr val="000000"/>
                          </a:solidFill>
                          <a:effectLst/>
                          <a:latin typeface="+mn-lt"/>
                        </a:rPr>
                        <a:t> 5 Series</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21"/>
                  </a:ext>
                </a:extLst>
              </a:tr>
              <a:tr h="135088">
                <a:tc>
                  <a:txBody>
                    <a:bodyPr/>
                    <a:lstStyle/>
                    <a:p>
                      <a:pPr algn="ctr" rtl="0" fontAlgn="b"/>
                      <a:r>
                        <a:rPr lang="en-US" sz="1200" b="0" i="0" u="none" strike="noStrike" dirty="0">
                          <a:solidFill>
                            <a:srgbClr val="000000"/>
                          </a:solidFill>
                          <a:effectLst/>
                          <a:latin typeface="+mn-lt"/>
                        </a:rPr>
                        <a:t>Audi A4</a:t>
                      </a:r>
                      <a:endParaRPr lang="en-GB" sz="1200" b="0" i="0" u="none" strike="noStrike" dirty="0">
                        <a:solidFill>
                          <a:srgbClr val="000000"/>
                        </a:solidFill>
                        <a:effectLst/>
                        <a:latin typeface="+mn-lt"/>
                      </a:endParaRPr>
                    </a:p>
                  </a:txBody>
                  <a:tcPr marL="0" marR="0" marT="0" marB="0" anchor="b"/>
                </a:tc>
                <a:tc>
                  <a:txBody>
                    <a:bodyPr/>
                    <a:lstStyle/>
                    <a:p>
                      <a:pPr algn="ctr" rtl="0" fontAlgn="b"/>
                      <a:r>
                        <a:rPr lang="en-US" sz="1200" b="0" i="0" u="none" strike="noStrike" dirty="0">
                          <a:solidFill>
                            <a:srgbClr val="000000"/>
                          </a:solidFill>
                          <a:effectLst/>
                          <a:latin typeface="+mn-lt"/>
                        </a:rPr>
                        <a:t>OK</a:t>
                      </a:r>
                      <a:endParaRPr lang="en-GB" sz="1200" b="0" i="0" u="none" strike="noStrike" dirty="0">
                        <a:solidFill>
                          <a:srgbClr val="000000"/>
                        </a:solidFill>
                        <a:effectLst/>
                        <a:latin typeface="+mn-lt"/>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effectLst/>
                          <a:latin typeface="+mn-lt"/>
                        </a:rPr>
                        <a:t> at least 80 x 80</a:t>
                      </a:r>
                      <a:endParaRPr lang="en-GB"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22"/>
                  </a:ext>
                </a:extLst>
              </a:tr>
            </a:tbl>
          </a:graphicData>
        </a:graphic>
      </p:graphicFrame>
      <p:sp>
        <p:nvSpPr>
          <p:cNvPr id="6" name="ZoneTexte 5">
            <a:extLst>
              <a:ext uri="{FF2B5EF4-FFF2-40B4-BE49-F238E27FC236}">
                <a16:creationId xmlns:a16="http://schemas.microsoft.com/office/drawing/2014/main" xmlns="" id="{D3D83759-30CB-441C-99EF-2D2C8EA0B98E}"/>
              </a:ext>
            </a:extLst>
          </p:cNvPr>
          <p:cNvSpPr txBox="1"/>
          <p:nvPr/>
        </p:nvSpPr>
        <p:spPr>
          <a:xfrm>
            <a:off x="467544" y="4731990"/>
            <a:ext cx="6840760" cy="276999"/>
          </a:xfrm>
          <a:prstGeom prst="rect">
            <a:avLst/>
          </a:prstGeom>
          <a:noFill/>
        </p:spPr>
        <p:txBody>
          <a:bodyPr wrap="square" rtlCol="0">
            <a:spAutoFit/>
          </a:bodyPr>
          <a:lstStyle/>
          <a:p>
            <a:r>
              <a:rPr lang="en-US" sz="1200" dirty="0"/>
              <a:t>This list of </a:t>
            </a:r>
            <a:r>
              <a:rPr lang="en-US" sz="1200" dirty="0" err="1"/>
              <a:t>tyres</a:t>
            </a:r>
            <a:r>
              <a:rPr lang="en-US" sz="1200" dirty="0"/>
              <a:t> and vehicles is not exhaustive </a:t>
            </a:r>
          </a:p>
        </p:txBody>
      </p:sp>
    </p:spTree>
    <p:extLst>
      <p:ext uri="{BB962C8B-B14F-4D97-AF65-F5344CB8AC3E}">
        <p14:creationId xmlns:p14="http://schemas.microsoft.com/office/powerpoint/2010/main" val="426305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468080"/>
            <a:ext cx="5341243" cy="44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07504" y="27846"/>
            <a:ext cx="8928992" cy="461665"/>
          </a:xfrm>
        </p:spPr>
        <p:txBody>
          <a:bodyPr/>
          <a:lstStyle/>
          <a:p>
            <a:r>
              <a:rPr lang="en-US" dirty="0"/>
              <a:t>EMT PERFORMANCE EVIDENCE – EXAMPLE OF INDOOR TESTING </a:t>
            </a:r>
            <a:endParaRPr lang="en-GB" dirty="0"/>
          </a:p>
        </p:txBody>
      </p:sp>
      <p:sp>
        <p:nvSpPr>
          <p:cNvPr id="4" name="Rounded Rectangle 3"/>
          <p:cNvSpPr/>
          <p:nvPr/>
        </p:nvSpPr>
        <p:spPr>
          <a:xfrm>
            <a:off x="5648244" y="1225843"/>
            <a:ext cx="3176104" cy="2403783"/>
          </a:xfrm>
          <a:prstGeom prst="roundRect">
            <a:avLst>
              <a:gd name="adj" fmla="val 9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 tyre was tested according to EMT indoor procedure:</a:t>
            </a:r>
          </a:p>
          <a:p>
            <a:pPr marL="285750" indent="-285750">
              <a:buFontTx/>
              <a:buChar char="-"/>
            </a:pPr>
            <a:r>
              <a:rPr lang="en-US" dirty="0"/>
              <a:t>Zero inflation pressure,</a:t>
            </a:r>
          </a:p>
          <a:p>
            <a:pPr marL="285750" indent="-285750">
              <a:buFontTx/>
              <a:buChar char="-"/>
            </a:pPr>
            <a:r>
              <a:rPr lang="en-US" dirty="0"/>
              <a:t>80 km/h</a:t>
            </a:r>
          </a:p>
          <a:p>
            <a:pPr marL="285750" indent="-285750">
              <a:buFontTx/>
              <a:buChar char="-"/>
            </a:pPr>
            <a:r>
              <a:rPr lang="en-US" dirty="0"/>
              <a:t>60% Load Index</a:t>
            </a:r>
          </a:p>
          <a:p>
            <a:pPr marL="285750" indent="-285750">
              <a:buFontTx/>
              <a:buChar char="-"/>
            </a:pPr>
            <a:r>
              <a:rPr lang="en-US" dirty="0"/>
              <a:t>25°C</a:t>
            </a:r>
          </a:p>
          <a:p>
            <a:endParaRPr lang="en-US" dirty="0"/>
          </a:p>
          <a:p>
            <a:r>
              <a:rPr lang="en-US" dirty="0"/>
              <a:t>And achieved 80 km distance</a:t>
            </a:r>
            <a:endParaRPr lang="en-GB" dirty="0"/>
          </a:p>
        </p:txBody>
      </p:sp>
    </p:spTree>
    <p:extLst>
      <p:ext uri="{BB962C8B-B14F-4D97-AF65-F5344CB8AC3E}">
        <p14:creationId xmlns:p14="http://schemas.microsoft.com/office/powerpoint/2010/main" val="320091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EMT PERFORMANCE EVIDENCE – EMT ON VEHICLES</a:t>
            </a:r>
            <a:endParaRPr lang="en-GB" dirty="0"/>
          </a:p>
        </p:txBody>
      </p:sp>
      <p:graphicFrame>
        <p:nvGraphicFramePr>
          <p:cNvPr id="44" name="Table 43"/>
          <p:cNvGraphicFramePr>
            <a:graphicFrameLocks noGrp="1"/>
          </p:cNvGraphicFramePr>
          <p:nvPr>
            <p:extLst>
              <p:ext uri="{D42A27DB-BD31-4B8C-83A1-F6EECF244321}">
                <p14:modId xmlns:p14="http://schemas.microsoft.com/office/powerpoint/2010/main" val="265878525"/>
              </p:ext>
            </p:extLst>
          </p:nvPr>
        </p:nvGraphicFramePr>
        <p:xfrm>
          <a:off x="2195736" y="905629"/>
          <a:ext cx="2736304" cy="1988820"/>
        </p:xfrm>
        <a:graphic>
          <a:graphicData uri="http://schemas.openxmlformats.org/drawingml/2006/table">
            <a:tbl>
              <a:tblPr>
                <a:tableStyleId>{69C7853C-536D-4A76-A0AE-DD22124D55A5}</a:tableStyleId>
              </a:tblPr>
              <a:tblGrid>
                <a:gridCol w="734970">
                  <a:extLst>
                    <a:ext uri="{9D8B030D-6E8A-4147-A177-3AD203B41FA5}">
                      <a16:colId xmlns:a16="http://schemas.microsoft.com/office/drawing/2014/main" xmlns="" val="20000"/>
                    </a:ext>
                  </a:extLst>
                </a:gridCol>
                <a:gridCol w="921213">
                  <a:extLst>
                    <a:ext uri="{9D8B030D-6E8A-4147-A177-3AD203B41FA5}">
                      <a16:colId xmlns:a16="http://schemas.microsoft.com/office/drawing/2014/main" xmlns="" val="20001"/>
                    </a:ext>
                  </a:extLst>
                </a:gridCol>
                <a:gridCol w="1080121">
                  <a:extLst>
                    <a:ext uri="{9D8B030D-6E8A-4147-A177-3AD203B41FA5}">
                      <a16:colId xmlns:a16="http://schemas.microsoft.com/office/drawing/2014/main" xmlns="" val="20002"/>
                    </a:ext>
                  </a:extLst>
                </a:gridCol>
              </a:tblGrid>
              <a:tr h="180000">
                <a:tc>
                  <a:txBody>
                    <a:bodyPr/>
                    <a:lstStyle/>
                    <a:p>
                      <a:pPr algn="ctr" rtl="0" fontAlgn="b"/>
                      <a:r>
                        <a:rPr lang="en-GB" sz="1400" b="1" u="none" strike="noStrike" dirty="0">
                          <a:effectLst/>
                        </a:rPr>
                        <a:t>TYRE</a:t>
                      </a:r>
                      <a:endParaRPr lang="en-GB" sz="1400" b="1" i="0" u="none" strike="noStrike" dirty="0">
                        <a:solidFill>
                          <a:srgbClr val="000000"/>
                        </a:solidFill>
                        <a:effectLst/>
                        <a:latin typeface="Calibri"/>
                      </a:endParaRPr>
                    </a:p>
                  </a:txBody>
                  <a:tcPr marL="7620" marR="7620" marT="7620" marB="0" anchor="b"/>
                </a:tc>
                <a:tc>
                  <a:txBody>
                    <a:bodyPr/>
                    <a:lstStyle/>
                    <a:p>
                      <a:pPr algn="ctr" rtl="0" fontAlgn="b"/>
                      <a:r>
                        <a:rPr lang="en-GB" sz="1400" b="1" u="none" strike="noStrike" dirty="0">
                          <a:effectLst/>
                        </a:rPr>
                        <a:t>EMT test</a:t>
                      </a:r>
                      <a:endParaRPr lang="en-GB" sz="1400" b="1" i="0" u="none" strike="noStrike" dirty="0">
                        <a:solidFill>
                          <a:srgbClr val="000000"/>
                        </a:solidFill>
                        <a:effectLst/>
                        <a:latin typeface="Calibri"/>
                      </a:endParaRPr>
                    </a:p>
                  </a:txBody>
                  <a:tcPr marL="7620" marR="7620" marT="7620" marB="0" anchor="b"/>
                </a:tc>
                <a:tc>
                  <a:txBody>
                    <a:bodyPr/>
                    <a:lstStyle/>
                    <a:p>
                      <a:pPr algn="ctr" rtl="0" fontAlgn="b"/>
                      <a:r>
                        <a:rPr lang="en-GB" sz="1400" b="1" u="none" strike="noStrike" dirty="0">
                          <a:effectLst/>
                        </a:rPr>
                        <a:t>ROAD test</a:t>
                      </a:r>
                      <a:endParaRPr lang="en-GB" sz="1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180000">
                <a:tc>
                  <a:txBody>
                    <a:bodyPr/>
                    <a:lstStyle/>
                    <a:p>
                      <a:pPr algn="ctr" rtl="0" fontAlgn="b"/>
                      <a:r>
                        <a:rPr lang="en-GB" sz="1400" u="none" strike="noStrike" dirty="0">
                          <a:effectLst/>
                        </a:rPr>
                        <a:t>A</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98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1"/>
                  </a:ext>
                </a:extLst>
              </a:tr>
              <a:tr h="180000">
                <a:tc>
                  <a:txBody>
                    <a:bodyPr/>
                    <a:lstStyle/>
                    <a:p>
                      <a:pPr algn="ctr" rtl="0" fontAlgn="b"/>
                      <a:r>
                        <a:rPr lang="en-GB" sz="1400" u="none" strike="noStrike" dirty="0">
                          <a:effectLst/>
                        </a:rPr>
                        <a:t>B</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91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180000">
                <a:tc>
                  <a:txBody>
                    <a:bodyPr/>
                    <a:lstStyle/>
                    <a:p>
                      <a:pPr algn="ctr" rtl="0" fontAlgn="b"/>
                      <a:r>
                        <a:rPr lang="en-GB" sz="1400" u="none" strike="noStrike" dirty="0">
                          <a:effectLst/>
                        </a:rPr>
                        <a:t>C</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99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180000">
                <a:tc>
                  <a:txBody>
                    <a:bodyPr/>
                    <a:lstStyle/>
                    <a:p>
                      <a:pPr algn="ctr" rtl="0" fontAlgn="b"/>
                      <a:r>
                        <a:rPr lang="en-GB" sz="1400" u="none" strike="noStrike" dirty="0">
                          <a:effectLst/>
                        </a:rPr>
                        <a:t>D</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100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180000">
                <a:tc>
                  <a:txBody>
                    <a:bodyPr/>
                    <a:lstStyle/>
                    <a:p>
                      <a:pPr algn="ctr" rtl="0" fontAlgn="b"/>
                      <a:r>
                        <a:rPr lang="en-GB" sz="1400" u="none" strike="noStrike" dirty="0">
                          <a:effectLst/>
                        </a:rPr>
                        <a:t>E</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93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5"/>
                  </a:ext>
                </a:extLst>
              </a:tr>
              <a:tr h="180000">
                <a:tc>
                  <a:txBody>
                    <a:bodyPr/>
                    <a:lstStyle/>
                    <a:p>
                      <a:pPr algn="ctr" rtl="0" fontAlgn="b"/>
                      <a:r>
                        <a:rPr lang="en-GB" sz="1400" u="none" strike="noStrike" dirty="0">
                          <a:effectLst/>
                        </a:rPr>
                        <a:t>F</a:t>
                      </a:r>
                      <a:endParaRPr lang="en-GB" sz="1400" b="0" i="0" u="none" strike="noStrike" dirty="0">
                        <a:solidFill>
                          <a:srgbClr val="000000"/>
                        </a:solidFill>
                        <a:effectLst/>
                        <a:latin typeface="Calibri"/>
                      </a:endParaRPr>
                    </a:p>
                  </a:txBody>
                  <a:tcPr marL="7620" marR="7620" marT="7620" marB="0" anchor="b">
                    <a:solidFill>
                      <a:srgbClr val="FFC000"/>
                    </a:solidFill>
                  </a:tcPr>
                </a:tc>
                <a:tc>
                  <a:txBody>
                    <a:bodyPr/>
                    <a:lstStyle/>
                    <a:p>
                      <a:pPr algn="ctr" rtl="0" fontAlgn="b"/>
                      <a:r>
                        <a:rPr lang="en-GB" sz="1400" u="none" strike="noStrike" dirty="0">
                          <a:effectLst/>
                        </a:rPr>
                        <a:t>78 km</a:t>
                      </a:r>
                      <a:endParaRPr lang="en-GB" sz="1400" b="0" i="0" u="none" strike="noStrike" dirty="0">
                        <a:solidFill>
                          <a:srgbClr val="000000"/>
                        </a:solidFill>
                        <a:effectLst/>
                        <a:latin typeface="Calibri"/>
                      </a:endParaRPr>
                    </a:p>
                  </a:txBody>
                  <a:tcPr marL="7620" marR="7620" marT="7620" marB="0" anchor="b">
                    <a:solidFill>
                      <a:srgbClr val="FFC000"/>
                    </a:solidFill>
                  </a:tcPr>
                </a:tc>
                <a:tc>
                  <a:txBody>
                    <a:bodyPr/>
                    <a:lstStyle/>
                    <a:p>
                      <a:pPr algn="ctr" rtl="0" fontAlgn="b"/>
                      <a:r>
                        <a:rPr lang="en-GB" sz="1400" u="none" strike="noStrike" dirty="0">
                          <a:effectLst/>
                        </a:rPr>
                        <a:t>80 km stop</a:t>
                      </a:r>
                      <a:endParaRPr lang="en-GB" sz="1400" b="0" i="0" u="none" strike="noStrike" dirty="0">
                        <a:solidFill>
                          <a:srgbClr val="000000"/>
                        </a:solidFill>
                        <a:effectLst/>
                        <a:latin typeface="Calibri"/>
                      </a:endParaRPr>
                    </a:p>
                  </a:txBody>
                  <a:tcPr marL="7620" marR="7620" marT="7620" marB="0" anchor="b">
                    <a:solidFill>
                      <a:srgbClr val="FFC000"/>
                    </a:solidFill>
                  </a:tcPr>
                </a:tc>
                <a:extLst>
                  <a:ext uri="{0D108BD9-81ED-4DB2-BD59-A6C34878D82A}">
                    <a16:rowId xmlns:a16="http://schemas.microsoft.com/office/drawing/2014/main" xmlns="" val="10006"/>
                  </a:ext>
                </a:extLst>
              </a:tr>
              <a:tr h="180000">
                <a:tc>
                  <a:txBody>
                    <a:bodyPr/>
                    <a:lstStyle/>
                    <a:p>
                      <a:pPr algn="ctr" rtl="0" fontAlgn="b"/>
                      <a:r>
                        <a:rPr lang="en-GB" sz="1400" u="none" strike="noStrike" dirty="0">
                          <a:effectLst/>
                        </a:rPr>
                        <a:t>G</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90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7"/>
                  </a:ext>
                </a:extLst>
              </a:tr>
              <a:tr h="180000">
                <a:tc>
                  <a:txBody>
                    <a:bodyPr/>
                    <a:lstStyle/>
                    <a:p>
                      <a:pPr algn="ctr" rtl="0" fontAlgn="b"/>
                      <a:r>
                        <a:rPr lang="en-GB" sz="1400" u="none" strike="noStrike" dirty="0">
                          <a:effectLst/>
                        </a:rPr>
                        <a:t>H</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87 km</a:t>
                      </a:r>
                      <a:endParaRPr lang="en-GB" sz="1400" b="0" i="0" u="none" strike="noStrike" dirty="0">
                        <a:solidFill>
                          <a:srgbClr val="000000"/>
                        </a:solidFill>
                        <a:effectLst/>
                        <a:latin typeface="Calibri"/>
                      </a:endParaRPr>
                    </a:p>
                  </a:txBody>
                  <a:tcPr marL="7620" marR="7620" marT="7620" marB="0" anchor="b"/>
                </a:tc>
                <a:tc>
                  <a:txBody>
                    <a:bodyPr/>
                    <a:lstStyle/>
                    <a:p>
                      <a:pPr algn="ctr" rtl="0" fontAlgn="b"/>
                      <a:r>
                        <a:rPr lang="en-GB" sz="1400" u="none" strike="noStrike" dirty="0">
                          <a:effectLst/>
                        </a:rPr>
                        <a:t>80 km stop</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8"/>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252432176"/>
              </p:ext>
            </p:extLst>
          </p:nvPr>
        </p:nvGraphicFramePr>
        <p:xfrm>
          <a:off x="5362024" y="904835"/>
          <a:ext cx="3531490" cy="2057400"/>
        </p:xfrm>
        <a:graphic>
          <a:graphicData uri="http://schemas.openxmlformats.org/drawingml/2006/table">
            <a:tbl>
              <a:tblPr>
                <a:tableStyleId>{3B4B98B0-60AC-42C2-AFA5-B58CD77FA1E5}</a:tableStyleId>
              </a:tblPr>
              <a:tblGrid>
                <a:gridCol w="2000060">
                  <a:extLst>
                    <a:ext uri="{9D8B030D-6E8A-4147-A177-3AD203B41FA5}">
                      <a16:colId xmlns:a16="http://schemas.microsoft.com/office/drawing/2014/main" xmlns="" val="20000"/>
                    </a:ext>
                  </a:extLst>
                </a:gridCol>
                <a:gridCol w="1531430">
                  <a:extLst>
                    <a:ext uri="{9D8B030D-6E8A-4147-A177-3AD203B41FA5}">
                      <a16:colId xmlns:a16="http://schemas.microsoft.com/office/drawing/2014/main" xmlns="" val="20001"/>
                    </a:ext>
                  </a:extLst>
                </a:gridCol>
              </a:tblGrid>
              <a:tr h="182880">
                <a:tc>
                  <a:txBody>
                    <a:bodyPr/>
                    <a:lstStyle/>
                    <a:p>
                      <a:pPr algn="l" rtl="0" fontAlgn="b"/>
                      <a:r>
                        <a:rPr lang="en-GB" sz="1300" u="none" strike="noStrike" dirty="0">
                          <a:effectLst/>
                        </a:rPr>
                        <a:t>Circuit length</a:t>
                      </a:r>
                      <a:endParaRPr lang="en-GB" sz="1300" b="0" i="0" u="none" strike="noStrike" dirty="0">
                        <a:solidFill>
                          <a:srgbClr val="000000"/>
                        </a:solidFill>
                        <a:effectLst/>
                        <a:latin typeface="Calibri"/>
                      </a:endParaRPr>
                    </a:p>
                  </a:txBody>
                  <a:tcPr marL="7620" marR="7620" marT="7620" marB="0" anchor="b">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GB" sz="1300" u="none" strike="noStrike" dirty="0">
                          <a:effectLst/>
                        </a:rPr>
                        <a:t>&gt; 20 km</a:t>
                      </a:r>
                      <a:endParaRPr lang="en-GB" sz="1300" b="0" i="0" u="none" strike="noStrike" dirty="0">
                        <a:solidFill>
                          <a:srgbClr val="000000"/>
                        </a:solidFill>
                        <a:effectLst/>
                        <a:latin typeface="Calibri"/>
                      </a:endParaRPr>
                    </a:p>
                  </a:txBody>
                  <a:tcPr marL="7620" marR="7620" marT="7620" marB="0" anchor="b">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0"/>
                  </a:ext>
                </a:extLst>
              </a:tr>
              <a:tr h="289560">
                <a:tc>
                  <a:txBody>
                    <a:bodyPr/>
                    <a:lstStyle/>
                    <a:p>
                      <a:pPr algn="l" rtl="0" fontAlgn="b"/>
                      <a:r>
                        <a:rPr lang="en-GB" sz="1300" u="none" strike="noStrike" dirty="0">
                          <a:effectLst/>
                        </a:rPr>
                        <a:t>Vehicle Load</a:t>
                      </a:r>
                      <a:endParaRPr lang="en-GB"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US" sz="1300" u="none" strike="noStrike" dirty="0">
                          <a:effectLst/>
                        </a:rPr>
                        <a:t>+/- 80% max axle load</a:t>
                      </a:r>
                      <a:endParaRPr lang="en-US"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1"/>
                  </a:ext>
                </a:extLst>
              </a:tr>
              <a:tr h="289560">
                <a:tc>
                  <a:txBody>
                    <a:bodyPr/>
                    <a:lstStyle/>
                    <a:p>
                      <a:pPr algn="l" rtl="0" fontAlgn="b"/>
                      <a:r>
                        <a:rPr lang="en-GB" sz="1300" u="none" strike="noStrike" dirty="0">
                          <a:effectLst/>
                        </a:rPr>
                        <a:t>Speeds (acceleration, deceleration)</a:t>
                      </a:r>
                      <a:endParaRPr lang="en-GB"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GB" sz="1300" u="none" strike="noStrike" dirty="0">
                          <a:effectLst/>
                        </a:rPr>
                        <a:t>up to 80 km/h</a:t>
                      </a:r>
                      <a:endParaRPr lang="en-GB" sz="1300" b="0" i="0" u="none" strike="noStrike" dirty="0">
                        <a:solidFill>
                          <a:srgbClr val="000000"/>
                        </a:solidFill>
                        <a:effectLst/>
                        <a:latin typeface="Calibri"/>
                      </a:endParaRPr>
                    </a:p>
                  </a:txBody>
                  <a:tcPr marL="7620" marR="7620" marT="7620" marB="0" anchor="ct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2"/>
                  </a:ext>
                </a:extLst>
              </a:tr>
              <a:tr h="289560">
                <a:tc>
                  <a:txBody>
                    <a:bodyPr/>
                    <a:lstStyle/>
                    <a:p>
                      <a:pPr algn="l" rtl="0" fontAlgn="b"/>
                      <a:r>
                        <a:rPr lang="en-GB" sz="1300" b="1" u="none" strike="noStrike" dirty="0">
                          <a:effectLst/>
                        </a:rPr>
                        <a:t>Corners</a:t>
                      </a:r>
                      <a:endParaRPr lang="en-GB" sz="1300" b="1"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GB" sz="1300" b="1" u="none" strike="noStrike" dirty="0">
                          <a:effectLst/>
                        </a:rPr>
                        <a:t>yes</a:t>
                      </a:r>
                      <a:endParaRPr lang="en-GB" sz="1300" b="1"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3"/>
                  </a:ext>
                </a:extLst>
              </a:tr>
              <a:tr h="289560">
                <a:tc>
                  <a:txBody>
                    <a:bodyPr/>
                    <a:lstStyle/>
                    <a:p>
                      <a:pPr algn="l" rtl="0" fontAlgn="b"/>
                      <a:r>
                        <a:rPr lang="en-GB" sz="1300" b="1" u="none" strike="noStrike" dirty="0">
                          <a:effectLst/>
                        </a:rPr>
                        <a:t>Lateral Acceleration</a:t>
                      </a:r>
                      <a:endParaRPr lang="en-GB" sz="1300" b="1"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GB" sz="1300" b="1" u="none" strike="noStrike" dirty="0">
                          <a:effectLst/>
                        </a:rPr>
                        <a:t>yes</a:t>
                      </a:r>
                      <a:endParaRPr lang="en-GB" sz="1300" b="1"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4"/>
                  </a:ext>
                </a:extLst>
              </a:tr>
              <a:tr h="289560">
                <a:tc>
                  <a:txBody>
                    <a:bodyPr/>
                    <a:lstStyle/>
                    <a:p>
                      <a:pPr algn="l" rtl="0" fontAlgn="b"/>
                      <a:r>
                        <a:rPr lang="en-US" sz="1300" u="none" strike="noStrike" dirty="0">
                          <a:effectLst/>
                        </a:rPr>
                        <a:t>0 </a:t>
                      </a:r>
                      <a:r>
                        <a:rPr lang="en-US" sz="1300" u="none" strike="noStrike" dirty="0" err="1">
                          <a:effectLst/>
                        </a:rPr>
                        <a:t>kPa</a:t>
                      </a:r>
                      <a:r>
                        <a:rPr lang="en-US" sz="1300" u="none" strike="noStrike" baseline="0" dirty="0">
                          <a:effectLst/>
                        </a:rPr>
                        <a:t> &amp; </a:t>
                      </a:r>
                      <a:r>
                        <a:rPr lang="en-US" sz="1300" u="none" strike="noStrike" dirty="0">
                          <a:effectLst/>
                        </a:rPr>
                        <a:t>valve out (drive axle)</a:t>
                      </a:r>
                      <a:endParaRPr lang="en-US"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tc>
                  <a:txBody>
                    <a:bodyPr/>
                    <a:lstStyle/>
                    <a:p>
                      <a:pPr algn="l" rtl="0" fontAlgn="b"/>
                      <a:r>
                        <a:rPr lang="en-GB" sz="1300" u="none" strike="noStrike" dirty="0">
                          <a:effectLst/>
                        </a:rPr>
                        <a:t>yes</a:t>
                      </a:r>
                      <a:endParaRPr lang="en-GB"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xmlns="" val="10005"/>
                  </a:ext>
                </a:extLst>
              </a:tr>
              <a:tr h="289560">
                <a:tc>
                  <a:txBody>
                    <a:bodyPr/>
                    <a:lstStyle/>
                    <a:p>
                      <a:pPr algn="l" rtl="0" fontAlgn="b"/>
                      <a:r>
                        <a:rPr lang="en-GB" sz="1300" u="none" strike="noStrike" dirty="0">
                          <a:effectLst/>
                        </a:rPr>
                        <a:t>Running flat requirement </a:t>
                      </a:r>
                      <a:endParaRPr lang="en-GB"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tcPr>
                </a:tc>
                <a:tc>
                  <a:txBody>
                    <a:bodyPr/>
                    <a:lstStyle/>
                    <a:p>
                      <a:pPr algn="l" rtl="0" fontAlgn="b"/>
                      <a:r>
                        <a:rPr lang="en-GB" sz="1300" u="none" strike="noStrike" dirty="0">
                          <a:effectLst/>
                        </a:rPr>
                        <a:t>80 km</a:t>
                      </a:r>
                      <a:endParaRPr lang="en-GB" sz="1300" b="0" i="0" u="none" strike="noStrike" dirty="0">
                        <a:solidFill>
                          <a:srgbClr val="000000"/>
                        </a:solidFill>
                        <a:effectLst/>
                        <a:latin typeface="Calibri"/>
                      </a:endParaRPr>
                    </a:p>
                  </a:txBody>
                  <a:tcPr marL="7620" marR="7620" marT="7620" marB="0" anchor="b">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xmlns="" val="10006"/>
                  </a:ext>
                </a:extLst>
              </a:tr>
            </a:tbl>
          </a:graphicData>
        </a:graphic>
      </p:graphicFrame>
      <p:graphicFrame>
        <p:nvGraphicFramePr>
          <p:cNvPr id="33" name="Table 32">
            <a:extLst>
              <a:ext uri="{FF2B5EF4-FFF2-40B4-BE49-F238E27FC236}">
                <a16:creationId xmlns:a16="http://schemas.microsoft.com/office/drawing/2014/main" xmlns="" id="{8C14857F-4C0B-441B-A091-0E06E6950AF2}"/>
              </a:ext>
            </a:extLst>
          </p:cNvPr>
          <p:cNvGraphicFramePr>
            <a:graphicFrameLocks noGrp="1"/>
          </p:cNvGraphicFramePr>
          <p:nvPr>
            <p:extLst>
              <p:ext uri="{D42A27DB-BD31-4B8C-83A1-F6EECF244321}">
                <p14:modId xmlns:p14="http://schemas.microsoft.com/office/powerpoint/2010/main" val="1965320843"/>
              </p:ext>
            </p:extLst>
          </p:nvPr>
        </p:nvGraphicFramePr>
        <p:xfrm>
          <a:off x="395536" y="544735"/>
          <a:ext cx="1402715" cy="1988820"/>
        </p:xfrm>
        <a:graphic>
          <a:graphicData uri="http://schemas.openxmlformats.org/drawingml/2006/table">
            <a:tbl>
              <a:tblPr>
                <a:tableStyleId>{69C7853C-536D-4A76-A0AE-DD22124D55A5}</a:tableStyleId>
              </a:tblPr>
              <a:tblGrid>
                <a:gridCol w="1402715">
                  <a:extLst>
                    <a:ext uri="{9D8B030D-6E8A-4147-A177-3AD203B41FA5}">
                      <a16:colId xmlns:a16="http://schemas.microsoft.com/office/drawing/2014/main" xmlns="" val="20000"/>
                    </a:ext>
                  </a:extLst>
                </a:gridCol>
              </a:tblGrid>
              <a:tr h="63355">
                <a:tc>
                  <a:txBody>
                    <a:bodyPr/>
                    <a:lstStyle/>
                    <a:p>
                      <a:pPr algn="ctr" rtl="0" fontAlgn="b"/>
                      <a:r>
                        <a:rPr lang="en-GB" sz="1400" b="1" u="none" strike="noStrike" dirty="0">
                          <a:effectLst/>
                        </a:rPr>
                        <a:t>TYRE SIZES </a:t>
                      </a:r>
                      <a:r>
                        <a:rPr lang="en-GB" sz="1400" b="1" u="none" strike="noStrike" baseline="30000" dirty="0">
                          <a:effectLst/>
                        </a:rPr>
                        <a:t>1)</a:t>
                      </a:r>
                      <a:endParaRPr lang="en-GB" sz="1400" b="1" i="0" u="none" strike="noStrike" baseline="30000"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18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u="none" strike="noStrike" dirty="0">
                          <a:effectLst/>
                        </a:rPr>
                        <a:t>245/40R19 98Y  </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xmlns="" val="4177041678"/>
                  </a:ext>
                </a:extLst>
              </a:tr>
              <a:tr h="180000">
                <a:tc>
                  <a:txBody>
                    <a:bodyPr/>
                    <a:lstStyle/>
                    <a:p>
                      <a:pPr algn="ctr" rtl="0" fontAlgn="b"/>
                      <a:r>
                        <a:rPr lang="en-GB" sz="1400" u="none" strike="noStrike" dirty="0">
                          <a:effectLst/>
                        </a:rPr>
                        <a:t>245/45R17 99Y</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1"/>
                  </a:ext>
                </a:extLst>
              </a:tr>
              <a:tr h="180000">
                <a:tc>
                  <a:txBody>
                    <a:bodyPr/>
                    <a:lstStyle/>
                    <a:p>
                      <a:pPr algn="ctr" rtl="0" fontAlgn="b"/>
                      <a:r>
                        <a:rPr lang="en-GB" sz="1400" u="none" strike="noStrike" dirty="0">
                          <a:effectLst/>
                        </a:rPr>
                        <a:t>245/45R18 100Y</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18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u="none" strike="noStrike" dirty="0">
                          <a:effectLst/>
                        </a:rPr>
                        <a:t>255/40R19 100Y  </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xmlns="" val="10003"/>
                  </a:ext>
                </a:extLst>
              </a:tr>
              <a:tr h="18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u="none" strike="noStrike" dirty="0">
                          <a:effectLst/>
                        </a:rPr>
                        <a:t>255/40R20 101Y</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xmlns="" val="10004"/>
                  </a:ext>
                </a:extLst>
              </a:tr>
              <a:tr h="180000">
                <a:tc>
                  <a:txBody>
                    <a:bodyPr/>
                    <a:lstStyle/>
                    <a:p>
                      <a:pPr algn="ctr" rtl="0" fontAlgn="b"/>
                      <a:r>
                        <a:rPr lang="en-GB" sz="1400" u="none" strike="noStrike" dirty="0">
                          <a:effectLst/>
                        </a:rPr>
                        <a:t>255/45R20 101Y  </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6"/>
                  </a:ext>
                </a:extLst>
              </a:tr>
              <a:tr h="180000">
                <a:tc>
                  <a:txBody>
                    <a:bodyPr/>
                    <a:lstStyle/>
                    <a:p>
                      <a:pPr algn="ctr" rtl="0" fontAlgn="b"/>
                      <a:r>
                        <a:rPr lang="en-GB" sz="1400" u="none" strike="noStrike" dirty="0">
                          <a:effectLst/>
                        </a:rPr>
                        <a:t>255/55R18 109V  </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7"/>
                  </a:ext>
                </a:extLst>
              </a:tr>
              <a:tr h="180000">
                <a:tc>
                  <a:txBody>
                    <a:bodyPr/>
                    <a:lstStyle/>
                    <a:p>
                      <a:pPr algn="ctr" rtl="0" fontAlgn="b"/>
                      <a:r>
                        <a:rPr lang="en-GB" sz="1400" u="none" strike="noStrike" dirty="0">
                          <a:effectLst/>
                        </a:rPr>
                        <a:t>285/45R19 111W  </a:t>
                      </a:r>
                      <a:endParaRPr lang="en-GB" sz="14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8"/>
                  </a:ext>
                </a:extLst>
              </a:tr>
            </a:tbl>
          </a:graphicData>
        </a:graphic>
      </p:graphicFrame>
      <p:sp>
        <p:nvSpPr>
          <p:cNvPr id="3" name="TextBox 2">
            <a:extLst>
              <a:ext uri="{FF2B5EF4-FFF2-40B4-BE49-F238E27FC236}">
                <a16:creationId xmlns:a16="http://schemas.microsoft.com/office/drawing/2014/main" xmlns="" id="{075D0EDF-27A9-4B4E-B512-CFD59DEEBCFD}"/>
              </a:ext>
            </a:extLst>
          </p:cNvPr>
          <p:cNvSpPr txBox="1"/>
          <p:nvPr/>
        </p:nvSpPr>
        <p:spPr>
          <a:xfrm>
            <a:off x="2252271" y="2894449"/>
            <a:ext cx="2679769" cy="246221"/>
          </a:xfrm>
          <a:prstGeom prst="rect">
            <a:avLst/>
          </a:prstGeom>
          <a:noFill/>
        </p:spPr>
        <p:txBody>
          <a:bodyPr wrap="square" rtlCol="0">
            <a:spAutoFit/>
          </a:bodyPr>
          <a:lstStyle/>
          <a:p>
            <a:r>
              <a:rPr lang="en-US" sz="1000" dirty="0"/>
              <a:t>1) May include tires still under development</a:t>
            </a:r>
          </a:p>
        </p:txBody>
      </p:sp>
      <p:sp>
        <p:nvSpPr>
          <p:cNvPr id="34" name="Rounded Rectangle 3">
            <a:extLst>
              <a:ext uri="{FF2B5EF4-FFF2-40B4-BE49-F238E27FC236}">
                <a16:creationId xmlns:a16="http://schemas.microsoft.com/office/drawing/2014/main" xmlns="" id="{DA50811D-3A57-4B66-A31C-FE0AD30AFCD7}"/>
              </a:ext>
            </a:extLst>
          </p:cNvPr>
          <p:cNvSpPr/>
          <p:nvPr/>
        </p:nvSpPr>
        <p:spPr>
          <a:xfrm>
            <a:off x="399976" y="3579862"/>
            <a:ext cx="8424936" cy="1134252"/>
          </a:xfrm>
          <a:prstGeom prst="roundRect">
            <a:avLst>
              <a:gd name="adj" fmla="val 9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Although there is no strong correlation between drum and vehicle tests, tyres that pass the drum test can provide safe performance on vehicle at least for the minimum requirement of 80 km at 80 km/h. </a:t>
            </a:r>
          </a:p>
        </p:txBody>
      </p:sp>
      <p:sp>
        <p:nvSpPr>
          <p:cNvPr id="2" name="ZoneTexte 1">
            <a:extLst>
              <a:ext uri="{FF2B5EF4-FFF2-40B4-BE49-F238E27FC236}">
                <a16:creationId xmlns:a16="http://schemas.microsoft.com/office/drawing/2014/main" xmlns="" id="{E34CE512-A73B-4368-8BF5-C69A28E676A3}"/>
              </a:ext>
            </a:extLst>
          </p:cNvPr>
          <p:cNvSpPr txBox="1"/>
          <p:nvPr/>
        </p:nvSpPr>
        <p:spPr>
          <a:xfrm>
            <a:off x="5386060" y="524234"/>
            <a:ext cx="3218388" cy="369332"/>
          </a:xfrm>
          <a:prstGeom prst="rect">
            <a:avLst/>
          </a:prstGeom>
          <a:noFill/>
        </p:spPr>
        <p:txBody>
          <a:bodyPr wrap="square" rtlCol="0">
            <a:spAutoFit/>
          </a:bodyPr>
          <a:lstStyle/>
          <a:p>
            <a:pPr algn="ctr"/>
            <a:r>
              <a:rPr lang="fr-BE" b="1" dirty="0"/>
              <a:t>Road test</a:t>
            </a:r>
            <a:endParaRPr lang="fr-FR" b="1" dirty="0"/>
          </a:p>
        </p:txBody>
      </p:sp>
    </p:spTree>
    <p:extLst>
      <p:ext uri="{BB962C8B-B14F-4D97-AF65-F5344CB8AC3E}">
        <p14:creationId xmlns:p14="http://schemas.microsoft.com/office/powerpoint/2010/main" val="11846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GB" dirty="0"/>
          </a:p>
        </p:txBody>
      </p:sp>
      <p:sp>
        <p:nvSpPr>
          <p:cNvPr id="3" name="Content Placeholder 2"/>
          <p:cNvSpPr>
            <a:spLocks noGrp="1"/>
          </p:cNvSpPr>
          <p:nvPr>
            <p:ph idx="1"/>
          </p:nvPr>
        </p:nvSpPr>
        <p:spPr/>
        <p:txBody>
          <a:bodyPr>
            <a:noAutofit/>
          </a:bodyPr>
          <a:lstStyle/>
          <a:p>
            <a:r>
              <a:rPr lang="en-US" sz="2400" dirty="0"/>
              <a:t>ETRTO considers that there is the evidence that a </a:t>
            </a:r>
            <a:r>
              <a:rPr lang="en-US" sz="2400" dirty="0" err="1"/>
              <a:t>tyre</a:t>
            </a:r>
            <a:r>
              <a:rPr lang="en-US" sz="2400" dirty="0"/>
              <a:t> meeting the drum test requirements will be able “to provide the vehicle with the basic </a:t>
            </a:r>
            <a:r>
              <a:rPr lang="en-US" sz="2400" dirty="0" err="1"/>
              <a:t>tyre</a:t>
            </a:r>
            <a:r>
              <a:rPr lang="en-US" sz="2400" dirty="0"/>
              <a:t> functions at a speed of 80km/h and a distance of 80 km when operating in flat </a:t>
            </a:r>
            <a:r>
              <a:rPr lang="en-US" sz="2400" dirty="0" err="1"/>
              <a:t>tyre</a:t>
            </a:r>
            <a:r>
              <a:rPr lang="en-US" sz="2400" dirty="0"/>
              <a:t> running mode.”</a:t>
            </a:r>
            <a:endParaRPr lang="en-GB" sz="2400" dirty="0"/>
          </a:p>
          <a:p>
            <a:endParaRPr lang="en-US" sz="2400" dirty="0"/>
          </a:p>
          <a:p>
            <a:r>
              <a:rPr lang="en-US" sz="2400" dirty="0"/>
              <a:t>ETRTO recommends to provide the proper legal framework to Extended Mobility Tyres within UN R.30 while </a:t>
            </a:r>
            <a:r>
              <a:rPr lang="en-US" sz="2400" dirty="0" err="1"/>
              <a:t>recognising</a:t>
            </a:r>
            <a:r>
              <a:rPr lang="en-US" sz="2400" dirty="0"/>
              <a:t> EMT as an emergency mobility equipment in UN R.64, as per GRVA/2018/6 and GRVA/2018/7 Working Documents.</a:t>
            </a:r>
          </a:p>
          <a:p>
            <a:endParaRPr lang="en-US" sz="2400" dirty="0"/>
          </a:p>
        </p:txBody>
      </p:sp>
    </p:spTree>
    <p:extLst>
      <p:ext uri="{BB962C8B-B14F-4D97-AF65-F5344CB8AC3E}">
        <p14:creationId xmlns:p14="http://schemas.microsoft.com/office/powerpoint/2010/main" val="3028012060"/>
      </p:ext>
    </p:extLst>
  </p:cSld>
  <p:clrMapOvr>
    <a:masterClrMapping/>
  </p:clrMapOvr>
</p:sld>
</file>

<file path=ppt/theme/theme1.xml><?xml version="1.0" encoding="utf-8"?>
<a:theme xmlns:a="http://schemas.openxmlformats.org/drawingml/2006/main" name="1_BSEMEA-R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1170</Words>
  <Application>Microsoft Office PowerPoint</Application>
  <PresentationFormat>On-screen Show (16:9)</PresentationFormat>
  <Paragraphs>458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1_BSEMEA-RG</vt:lpstr>
      <vt:lpstr>PowerPoint Presentation</vt:lpstr>
      <vt:lpstr>From report GRB 68th session</vt:lpstr>
      <vt:lpstr>EMT: WHAT WE ARE TALKING ABOUT</vt:lpstr>
      <vt:lpstr>ACEA DATA ON RF vs. EMT</vt:lpstr>
      <vt:lpstr>EMT PERFORMANCE EVIDENCE BIG PICTURE</vt:lpstr>
      <vt:lpstr>EMT PERFORMANCE EVIDENCE – ADDITIONAL DATA</vt:lpstr>
      <vt:lpstr>EMT PERFORMANCE EVIDENCE – EXAMPLE OF INDOOR TESTING </vt:lpstr>
      <vt:lpstr>EMT PERFORMANCE EVIDENCE – EMT ON VEHICLES</vt:lpstr>
      <vt:lpstr>CONCLUSIONS</vt:lpstr>
    </vt:vector>
  </TitlesOfParts>
  <Company>Bridgestone Europe NV/SA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GIOVANNOTTI Riccardo</dc:creator>
  <cp:lastModifiedBy>Konstantin Glukhenkiy</cp:lastModifiedBy>
  <cp:revision>344</cp:revision>
  <dcterms:created xsi:type="dcterms:W3CDTF">2017-08-18T12:54:42Z</dcterms:created>
  <dcterms:modified xsi:type="dcterms:W3CDTF">2019-01-21T09:16:47Z</dcterms:modified>
</cp:coreProperties>
</file>