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56" r:id="rId2"/>
    <p:sldId id="287" r:id="rId3"/>
    <p:sldId id="257" r:id="rId4"/>
    <p:sldId id="286" r:id="rId5"/>
    <p:sldId id="288" r:id="rId6"/>
    <p:sldId id="285" r:id="rId7"/>
    <p:sldId id="290" r:id="rId8"/>
    <p:sldId id="289" r:id="rId9"/>
  </p:sldIdLst>
  <p:sldSz cx="9144000" cy="5143500" type="screen16x9"/>
  <p:notesSz cx="6808788" cy="9940925"/>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19" userDrawn="1">
          <p15:clr>
            <a:srgbClr val="A4A3A4"/>
          </p15:clr>
        </p15:guide>
        <p15:guide id="2" pos="2130"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a:srgbClr val="3399FF"/>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00" autoAdjust="0"/>
  </p:normalViewPr>
  <p:slideViewPr>
    <p:cSldViewPr>
      <p:cViewPr varScale="1">
        <p:scale>
          <a:sx n="107" d="100"/>
          <a:sy n="107" d="100"/>
        </p:scale>
        <p:origin x="-677" y="-8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92" y="-102"/>
      </p:cViewPr>
      <p:guideLst>
        <p:guide orient="horz" pos="3119"/>
        <p:guide orient="horz" pos="3131"/>
        <p:guide pos="2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 y="0"/>
            <a:ext cx="2950475" cy="497533"/>
          </a:xfrm>
          <a:prstGeom prst="rect">
            <a:avLst/>
          </a:prstGeom>
          <a:noFill/>
          <a:ln w="9525">
            <a:noFill/>
            <a:miter lim="800000"/>
            <a:headEnd/>
            <a:tailEnd/>
          </a:ln>
          <a:effectLst/>
        </p:spPr>
        <p:txBody>
          <a:bodyPr vert="horz" wrap="square" lIns="91437" tIns="45719" rIns="91437" bIns="45719" numCol="1" anchor="t" anchorCtr="0" compatLnSpc="1">
            <a:prstTxWarp prst="textNoShape">
              <a:avLst/>
            </a:prstTxWarp>
          </a:bodyPr>
          <a:lstStyle>
            <a:lvl1pPr>
              <a:defRPr sz="1200"/>
            </a:lvl1pPr>
          </a:lstStyle>
          <a:p>
            <a:pPr>
              <a:defRPr/>
            </a:pPr>
            <a:endParaRPr lang="en-GB"/>
          </a:p>
        </p:txBody>
      </p:sp>
      <p:sp>
        <p:nvSpPr>
          <p:cNvPr id="75779" name="Rectangle 3"/>
          <p:cNvSpPr>
            <a:spLocks noGrp="1" noChangeArrowheads="1"/>
          </p:cNvSpPr>
          <p:nvPr>
            <p:ph type="dt" sz="quarter" idx="1"/>
          </p:nvPr>
        </p:nvSpPr>
        <p:spPr bwMode="auto">
          <a:xfrm>
            <a:off x="3856737" y="0"/>
            <a:ext cx="2950475" cy="497533"/>
          </a:xfrm>
          <a:prstGeom prst="rect">
            <a:avLst/>
          </a:prstGeom>
          <a:noFill/>
          <a:ln w="9525">
            <a:noFill/>
            <a:miter lim="800000"/>
            <a:headEnd/>
            <a:tailEnd/>
          </a:ln>
          <a:effectLst/>
        </p:spPr>
        <p:txBody>
          <a:bodyPr vert="horz" wrap="square" lIns="91437" tIns="45719" rIns="91437" bIns="45719" numCol="1" anchor="t" anchorCtr="0" compatLnSpc="1">
            <a:prstTxWarp prst="textNoShape">
              <a:avLst/>
            </a:prstTxWarp>
          </a:bodyPr>
          <a:lstStyle>
            <a:lvl1pPr algn="r">
              <a:defRPr sz="1200"/>
            </a:lvl1pPr>
          </a:lstStyle>
          <a:p>
            <a:pPr>
              <a:defRPr/>
            </a:pPr>
            <a:endParaRPr lang="en-GB"/>
          </a:p>
        </p:txBody>
      </p:sp>
      <p:sp>
        <p:nvSpPr>
          <p:cNvPr id="75780" name="Rectangle 4"/>
          <p:cNvSpPr>
            <a:spLocks noGrp="1" noChangeArrowheads="1"/>
          </p:cNvSpPr>
          <p:nvPr>
            <p:ph type="ftr" sz="quarter" idx="2"/>
          </p:nvPr>
        </p:nvSpPr>
        <p:spPr bwMode="auto">
          <a:xfrm>
            <a:off x="1" y="9441772"/>
            <a:ext cx="2950475" cy="497533"/>
          </a:xfrm>
          <a:prstGeom prst="rect">
            <a:avLst/>
          </a:prstGeom>
          <a:noFill/>
          <a:ln w="9525">
            <a:noFill/>
            <a:miter lim="800000"/>
            <a:headEnd/>
            <a:tailEnd/>
          </a:ln>
          <a:effectLst/>
        </p:spPr>
        <p:txBody>
          <a:bodyPr vert="horz" wrap="square" lIns="91437" tIns="45719" rIns="91437" bIns="45719" numCol="1" anchor="b" anchorCtr="0" compatLnSpc="1">
            <a:prstTxWarp prst="textNoShape">
              <a:avLst/>
            </a:prstTxWarp>
          </a:bodyPr>
          <a:lstStyle>
            <a:lvl1pPr>
              <a:defRPr sz="1200"/>
            </a:lvl1pPr>
          </a:lstStyle>
          <a:p>
            <a:pPr>
              <a:defRPr/>
            </a:pPr>
            <a:endParaRPr lang="en-GB"/>
          </a:p>
        </p:txBody>
      </p:sp>
      <p:sp>
        <p:nvSpPr>
          <p:cNvPr id="75781" name="Rectangle 5"/>
          <p:cNvSpPr>
            <a:spLocks noGrp="1" noChangeArrowheads="1"/>
          </p:cNvSpPr>
          <p:nvPr>
            <p:ph type="sldNum" sz="quarter" idx="3"/>
          </p:nvPr>
        </p:nvSpPr>
        <p:spPr bwMode="auto">
          <a:xfrm>
            <a:off x="3856737" y="9441772"/>
            <a:ext cx="2950475" cy="497533"/>
          </a:xfrm>
          <a:prstGeom prst="rect">
            <a:avLst/>
          </a:prstGeom>
          <a:noFill/>
          <a:ln w="9525">
            <a:noFill/>
            <a:miter lim="800000"/>
            <a:headEnd/>
            <a:tailEnd/>
          </a:ln>
          <a:effectLst/>
        </p:spPr>
        <p:txBody>
          <a:bodyPr vert="horz" wrap="square" lIns="91437" tIns="45719" rIns="91437" bIns="45719" numCol="1" anchor="b" anchorCtr="0" compatLnSpc="1">
            <a:prstTxWarp prst="textNoShape">
              <a:avLst/>
            </a:prstTxWarp>
          </a:bodyPr>
          <a:lstStyle>
            <a:lvl1pPr algn="r">
              <a:defRPr sz="1200"/>
            </a:lvl1pPr>
          </a:lstStyle>
          <a:p>
            <a:pPr>
              <a:defRPr/>
            </a:pPr>
            <a:fld id="{16AF991F-C623-4EBF-BC43-98F472199981}" type="slidenum">
              <a:rPr lang="en-GB"/>
              <a:pPr>
                <a:defRPr/>
              </a:pPr>
              <a:t>‹#›</a:t>
            </a:fld>
            <a:endParaRPr lang="en-GB"/>
          </a:p>
        </p:txBody>
      </p:sp>
    </p:spTree>
    <p:extLst>
      <p:ext uri="{BB962C8B-B14F-4D97-AF65-F5344CB8AC3E}">
        <p14:creationId xmlns:p14="http://schemas.microsoft.com/office/powerpoint/2010/main" val="36105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50475" cy="497533"/>
          </a:xfrm>
          <a:prstGeom prst="rect">
            <a:avLst/>
          </a:prstGeom>
          <a:noFill/>
          <a:ln w="9525">
            <a:noFill/>
            <a:miter lim="800000"/>
            <a:headEnd/>
            <a:tailEnd/>
          </a:ln>
          <a:effectLst/>
        </p:spPr>
        <p:txBody>
          <a:bodyPr vert="horz" wrap="square" lIns="91437" tIns="45719" rIns="91437" bIns="45719"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56737" y="0"/>
            <a:ext cx="2950475" cy="497533"/>
          </a:xfrm>
          <a:prstGeom prst="rect">
            <a:avLst/>
          </a:prstGeom>
          <a:noFill/>
          <a:ln w="9525">
            <a:noFill/>
            <a:miter lim="800000"/>
            <a:headEnd/>
            <a:tailEnd/>
          </a:ln>
          <a:effectLst/>
        </p:spPr>
        <p:txBody>
          <a:bodyPr vert="horz" wrap="square" lIns="91437" tIns="45719" rIns="91437" bIns="45719" numCol="1" anchor="t" anchorCtr="0" compatLnSpc="1">
            <a:prstTxWarp prst="textNoShape">
              <a:avLst/>
            </a:prstTxWarp>
          </a:bodyPr>
          <a:lstStyle>
            <a:lvl1pPr algn="r">
              <a:defRPr sz="1200"/>
            </a:lvl1pPr>
          </a:lstStyle>
          <a:p>
            <a:pPr>
              <a:defRPr/>
            </a:pPr>
            <a:endParaRPr lang="en-GB"/>
          </a:p>
        </p:txBody>
      </p:sp>
      <p:sp>
        <p:nvSpPr>
          <p:cNvPr id="15364" name="Rectangle 4"/>
          <p:cNvSpPr>
            <a:spLocks noGrp="1" noRot="1" noChangeAspect="1" noChangeArrowheads="1" noTextEdit="1"/>
          </p:cNvSpPr>
          <p:nvPr>
            <p:ph type="sldImg" idx="2"/>
          </p:nvPr>
        </p:nvSpPr>
        <p:spPr bwMode="auto">
          <a:xfrm>
            <a:off x="92075" y="746125"/>
            <a:ext cx="662622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0879" y="4722508"/>
            <a:ext cx="5447030" cy="4472930"/>
          </a:xfrm>
          <a:prstGeom prst="rect">
            <a:avLst/>
          </a:prstGeom>
          <a:noFill/>
          <a:ln w="9525">
            <a:noFill/>
            <a:miter lim="800000"/>
            <a:headEnd/>
            <a:tailEnd/>
          </a:ln>
          <a:effectLst/>
        </p:spPr>
        <p:txBody>
          <a:bodyPr vert="horz" wrap="square" lIns="91437" tIns="45719" rIns="91437" bIns="45719" numCol="1" anchor="t" anchorCtr="0" compatLnSpc="1">
            <a:prstTxWarp prst="textNoShape">
              <a:avLst/>
            </a:prstTxWarp>
          </a:bodyPr>
          <a:lstStyle/>
          <a:p>
            <a:pPr lvl="0"/>
            <a:r>
              <a:rPr lang="en-GB" noProof="0"/>
              <a:t>Cliquez pour modifier les styles du texte du masque</a:t>
            </a:r>
          </a:p>
          <a:p>
            <a:pPr lvl="1"/>
            <a:r>
              <a:rPr lang="en-GB" noProof="0"/>
              <a:t>Deuxième niveau</a:t>
            </a:r>
          </a:p>
          <a:p>
            <a:pPr lvl="2"/>
            <a:r>
              <a:rPr lang="en-GB" noProof="0"/>
              <a:t>Troisième niveau</a:t>
            </a:r>
          </a:p>
          <a:p>
            <a:pPr lvl="3"/>
            <a:r>
              <a:rPr lang="en-GB" noProof="0"/>
              <a:t>Quatrième niveau</a:t>
            </a:r>
          </a:p>
          <a:p>
            <a:pPr lvl="4"/>
            <a:r>
              <a:rPr lang="en-GB" noProof="0"/>
              <a:t>Cinquième niveau</a:t>
            </a:r>
          </a:p>
        </p:txBody>
      </p:sp>
      <p:sp>
        <p:nvSpPr>
          <p:cNvPr id="3078" name="Rectangle 6"/>
          <p:cNvSpPr>
            <a:spLocks noGrp="1" noChangeArrowheads="1"/>
          </p:cNvSpPr>
          <p:nvPr>
            <p:ph type="ftr" sz="quarter" idx="4"/>
          </p:nvPr>
        </p:nvSpPr>
        <p:spPr bwMode="auto">
          <a:xfrm>
            <a:off x="1" y="9441772"/>
            <a:ext cx="2950475" cy="497533"/>
          </a:xfrm>
          <a:prstGeom prst="rect">
            <a:avLst/>
          </a:prstGeom>
          <a:noFill/>
          <a:ln w="9525">
            <a:noFill/>
            <a:miter lim="800000"/>
            <a:headEnd/>
            <a:tailEnd/>
          </a:ln>
          <a:effectLst/>
        </p:spPr>
        <p:txBody>
          <a:bodyPr vert="horz" wrap="square" lIns="91437" tIns="45719" rIns="91437" bIns="45719"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56737" y="9441772"/>
            <a:ext cx="2950475" cy="497533"/>
          </a:xfrm>
          <a:prstGeom prst="rect">
            <a:avLst/>
          </a:prstGeom>
          <a:noFill/>
          <a:ln w="9525">
            <a:noFill/>
            <a:miter lim="800000"/>
            <a:headEnd/>
            <a:tailEnd/>
          </a:ln>
          <a:effectLst/>
        </p:spPr>
        <p:txBody>
          <a:bodyPr vert="horz" wrap="square" lIns="91437" tIns="45719" rIns="91437" bIns="45719" numCol="1" anchor="b" anchorCtr="0" compatLnSpc="1">
            <a:prstTxWarp prst="textNoShape">
              <a:avLst/>
            </a:prstTxWarp>
          </a:bodyPr>
          <a:lstStyle>
            <a:lvl1pPr algn="r">
              <a:defRPr sz="1200"/>
            </a:lvl1pPr>
          </a:lstStyle>
          <a:p>
            <a:pPr>
              <a:defRPr/>
            </a:pPr>
            <a:fld id="{70A3D9B8-A122-495A-9878-A506AE9D54F2}" type="slidenum">
              <a:rPr lang="en-GB"/>
              <a:pPr>
                <a:defRPr/>
              </a:pPr>
              <a:t>‹#›</a:t>
            </a:fld>
            <a:endParaRPr lang="en-GB"/>
          </a:p>
        </p:txBody>
      </p:sp>
    </p:spTree>
    <p:extLst>
      <p:ext uri="{BB962C8B-B14F-4D97-AF65-F5344CB8AC3E}">
        <p14:creationId xmlns:p14="http://schemas.microsoft.com/office/powerpoint/2010/main" val="2129959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30" indent="-285742" eaLnBrk="0" hangingPunct="0">
              <a:spcBef>
                <a:spcPct val="30000"/>
              </a:spcBef>
              <a:defRPr sz="1200">
                <a:solidFill>
                  <a:schemeClr val="tx1"/>
                </a:solidFill>
                <a:latin typeface="Arial" charset="0"/>
                <a:cs typeface="Arial" charset="0"/>
              </a:defRPr>
            </a:lvl2pPr>
            <a:lvl3pPr marL="1142969" indent="-228594" eaLnBrk="0" hangingPunct="0">
              <a:spcBef>
                <a:spcPct val="30000"/>
              </a:spcBef>
              <a:defRPr sz="1200">
                <a:solidFill>
                  <a:schemeClr val="tx1"/>
                </a:solidFill>
                <a:latin typeface="Arial" charset="0"/>
                <a:cs typeface="Arial" charset="0"/>
              </a:defRPr>
            </a:lvl3pPr>
            <a:lvl4pPr marL="1600157" indent="-228594" eaLnBrk="0" hangingPunct="0">
              <a:spcBef>
                <a:spcPct val="30000"/>
              </a:spcBef>
              <a:defRPr sz="1200">
                <a:solidFill>
                  <a:schemeClr val="tx1"/>
                </a:solidFill>
                <a:latin typeface="Arial" charset="0"/>
                <a:cs typeface="Arial" charset="0"/>
              </a:defRPr>
            </a:lvl4pPr>
            <a:lvl5pPr marL="2057344" indent="-228594" eaLnBrk="0" hangingPunct="0">
              <a:spcBef>
                <a:spcPct val="30000"/>
              </a:spcBef>
              <a:defRPr sz="1200">
                <a:solidFill>
                  <a:schemeClr val="tx1"/>
                </a:solidFill>
                <a:latin typeface="Arial" charset="0"/>
                <a:cs typeface="Arial" charset="0"/>
              </a:defRPr>
            </a:lvl5pPr>
            <a:lvl6pPr marL="2514532" indent="-228594" eaLnBrk="0" fontAlgn="base" hangingPunct="0">
              <a:spcBef>
                <a:spcPct val="30000"/>
              </a:spcBef>
              <a:spcAft>
                <a:spcPct val="0"/>
              </a:spcAft>
              <a:defRPr sz="1200">
                <a:solidFill>
                  <a:schemeClr val="tx1"/>
                </a:solidFill>
                <a:latin typeface="Arial" charset="0"/>
                <a:cs typeface="Arial" charset="0"/>
              </a:defRPr>
            </a:lvl6pPr>
            <a:lvl7pPr marL="2971719" indent="-228594" eaLnBrk="0" fontAlgn="base" hangingPunct="0">
              <a:spcBef>
                <a:spcPct val="30000"/>
              </a:spcBef>
              <a:spcAft>
                <a:spcPct val="0"/>
              </a:spcAft>
              <a:defRPr sz="1200">
                <a:solidFill>
                  <a:schemeClr val="tx1"/>
                </a:solidFill>
                <a:latin typeface="Arial" charset="0"/>
                <a:cs typeface="Arial" charset="0"/>
              </a:defRPr>
            </a:lvl7pPr>
            <a:lvl8pPr marL="3428907" indent="-228594" eaLnBrk="0" fontAlgn="base" hangingPunct="0">
              <a:spcBef>
                <a:spcPct val="30000"/>
              </a:spcBef>
              <a:spcAft>
                <a:spcPct val="0"/>
              </a:spcAft>
              <a:defRPr sz="1200">
                <a:solidFill>
                  <a:schemeClr val="tx1"/>
                </a:solidFill>
                <a:latin typeface="Arial" charset="0"/>
                <a:cs typeface="Arial" charset="0"/>
              </a:defRPr>
            </a:lvl8pPr>
            <a:lvl9pPr marL="3886095" indent="-228594"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7A9F757-5C74-435D-9A79-9098E440DD26}" type="slidenum">
              <a:rPr lang="en-GB" altLang="fr-FR" smtClean="0"/>
              <a:pPr eaLnBrk="1" hangingPunct="1">
                <a:spcBef>
                  <a:spcPct val="0"/>
                </a:spcBef>
              </a:pPr>
              <a:t>1</a:t>
            </a:fld>
            <a:endParaRPr lang="en-GB" altLang="fr-F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a:defRPr/>
            </a:pPr>
            <a:fld id="{70A3D9B8-A122-495A-9878-A506AE9D54F2}" type="slidenum">
              <a:rPr lang="en-GB" smtClean="0"/>
              <a:pPr>
                <a:defRPr/>
              </a:pPr>
              <a:t>2</a:t>
            </a:fld>
            <a:endParaRPr lang="en-GB"/>
          </a:p>
        </p:txBody>
      </p:sp>
    </p:spTree>
    <p:extLst>
      <p:ext uri="{BB962C8B-B14F-4D97-AF65-F5344CB8AC3E}">
        <p14:creationId xmlns:p14="http://schemas.microsoft.com/office/powerpoint/2010/main" val="2999305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741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30" indent="-285742" eaLnBrk="0" hangingPunct="0">
              <a:spcBef>
                <a:spcPct val="30000"/>
              </a:spcBef>
              <a:defRPr sz="1200">
                <a:solidFill>
                  <a:schemeClr val="tx1"/>
                </a:solidFill>
                <a:latin typeface="Arial" charset="0"/>
                <a:cs typeface="Arial" charset="0"/>
              </a:defRPr>
            </a:lvl2pPr>
            <a:lvl3pPr marL="1142969" indent="-228594" eaLnBrk="0" hangingPunct="0">
              <a:spcBef>
                <a:spcPct val="30000"/>
              </a:spcBef>
              <a:defRPr sz="1200">
                <a:solidFill>
                  <a:schemeClr val="tx1"/>
                </a:solidFill>
                <a:latin typeface="Arial" charset="0"/>
                <a:cs typeface="Arial" charset="0"/>
              </a:defRPr>
            </a:lvl3pPr>
            <a:lvl4pPr marL="1600157" indent="-228594" eaLnBrk="0" hangingPunct="0">
              <a:spcBef>
                <a:spcPct val="30000"/>
              </a:spcBef>
              <a:defRPr sz="1200">
                <a:solidFill>
                  <a:schemeClr val="tx1"/>
                </a:solidFill>
                <a:latin typeface="Arial" charset="0"/>
                <a:cs typeface="Arial" charset="0"/>
              </a:defRPr>
            </a:lvl4pPr>
            <a:lvl5pPr marL="2057344" indent="-228594" eaLnBrk="0" hangingPunct="0">
              <a:spcBef>
                <a:spcPct val="30000"/>
              </a:spcBef>
              <a:defRPr sz="1200">
                <a:solidFill>
                  <a:schemeClr val="tx1"/>
                </a:solidFill>
                <a:latin typeface="Arial" charset="0"/>
                <a:cs typeface="Arial" charset="0"/>
              </a:defRPr>
            </a:lvl5pPr>
            <a:lvl6pPr marL="2514532" indent="-228594" eaLnBrk="0" fontAlgn="base" hangingPunct="0">
              <a:spcBef>
                <a:spcPct val="30000"/>
              </a:spcBef>
              <a:spcAft>
                <a:spcPct val="0"/>
              </a:spcAft>
              <a:defRPr sz="1200">
                <a:solidFill>
                  <a:schemeClr val="tx1"/>
                </a:solidFill>
                <a:latin typeface="Arial" charset="0"/>
                <a:cs typeface="Arial" charset="0"/>
              </a:defRPr>
            </a:lvl6pPr>
            <a:lvl7pPr marL="2971719" indent="-228594" eaLnBrk="0" fontAlgn="base" hangingPunct="0">
              <a:spcBef>
                <a:spcPct val="30000"/>
              </a:spcBef>
              <a:spcAft>
                <a:spcPct val="0"/>
              </a:spcAft>
              <a:defRPr sz="1200">
                <a:solidFill>
                  <a:schemeClr val="tx1"/>
                </a:solidFill>
                <a:latin typeface="Arial" charset="0"/>
                <a:cs typeface="Arial" charset="0"/>
              </a:defRPr>
            </a:lvl7pPr>
            <a:lvl8pPr marL="3428907" indent="-228594" eaLnBrk="0" fontAlgn="base" hangingPunct="0">
              <a:spcBef>
                <a:spcPct val="30000"/>
              </a:spcBef>
              <a:spcAft>
                <a:spcPct val="0"/>
              </a:spcAft>
              <a:defRPr sz="1200">
                <a:solidFill>
                  <a:schemeClr val="tx1"/>
                </a:solidFill>
                <a:latin typeface="Arial" charset="0"/>
                <a:cs typeface="Arial" charset="0"/>
              </a:defRPr>
            </a:lvl8pPr>
            <a:lvl9pPr marL="3886095" indent="-228594"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6BC68FC-8615-4D91-BF79-AA8AB4D582D7}" type="slidenum">
              <a:rPr lang="en-GB" altLang="fr-FR" smtClean="0"/>
              <a:pPr eaLnBrk="1" hangingPunct="1">
                <a:spcBef>
                  <a:spcPct val="0"/>
                </a:spcBef>
              </a:pPr>
              <a:t>3</a:t>
            </a:fld>
            <a:endParaRPr lang="en-GB"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741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30" indent="-285742" eaLnBrk="0" hangingPunct="0">
              <a:spcBef>
                <a:spcPct val="30000"/>
              </a:spcBef>
              <a:defRPr sz="1200">
                <a:solidFill>
                  <a:schemeClr val="tx1"/>
                </a:solidFill>
                <a:latin typeface="Arial" charset="0"/>
                <a:cs typeface="Arial" charset="0"/>
              </a:defRPr>
            </a:lvl2pPr>
            <a:lvl3pPr marL="1142969" indent="-228594" eaLnBrk="0" hangingPunct="0">
              <a:spcBef>
                <a:spcPct val="30000"/>
              </a:spcBef>
              <a:defRPr sz="1200">
                <a:solidFill>
                  <a:schemeClr val="tx1"/>
                </a:solidFill>
                <a:latin typeface="Arial" charset="0"/>
                <a:cs typeface="Arial" charset="0"/>
              </a:defRPr>
            </a:lvl3pPr>
            <a:lvl4pPr marL="1600157" indent="-228594" eaLnBrk="0" hangingPunct="0">
              <a:spcBef>
                <a:spcPct val="30000"/>
              </a:spcBef>
              <a:defRPr sz="1200">
                <a:solidFill>
                  <a:schemeClr val="tx1"/>
                </a:solidFill>
                <a:latin typeface="Arial" charset="0"/>
                <a:cs typeface="Arial" charset="0"/>
              </a:defRPr>
            </a:lvl4pPr>
            <a:lvl5pPr marL="2057344" indent="-228594" eaLnBrk="0" hangingPunct="0">
              <a:spcBef>
                <a:spcPct val="30000"/>
              </a:spcBef>
              <a:defRPr sz="1200">
                <a:solidFill>
                  <a:schemeClr val="tx1"/>
                </a:solidFill>
                <a:latin typeface="Arial" charset="0"/>
                <a:cs typeface="Arial" charset="0"/>
              </a:defRPr>
            </a:lvl5pPr>
            <a:lvl6pPr marL="2514532" indent="-228594" eaLnBrk="0" fontAlgn="base" hangingPunct="0">
              <a:spcBef>
                <a:spcPct val="30000"/>
              </a:spcBef>
              <a:spcAft>
                <a:spcPct val="0"/>
              </a:spcAft>
              <a:defRPr sz="1200">
                <a:solidFill>
                  <a:schemeClr val="tx1"/>
                </a:solidFill>
                <a:latin typeface="Arial" charset="0"/>
                <a:cs typeface="Arial" charset="0"/>
              </a:defRPr>
            </a:lvl6pPr>
            <a:lvl7pPr marL="2971719" indent="-228594" eaLnBrk="0" fontAlgn="base" hangingPunct="0">
              <a:spcBef>
                <a:spcPct val="30000"/>
              </a:spcBef>
              <a:spcAft>
                <a:spcPct val="0"/>
              </a:spcAft>
              <a:defRPr sz="1200">
                <a:solidFill>
                  <a:schemeClr val="tx1"/>
                </a:solidFill>
                <a:latin typeface="Arial" charset="0"/>
                <a:cs typeface="Arial" charset="0"/>
              </a:defRPr>
            </a:lvl7pPr>
            <a:lvl8pPr marL="3428907" indent="-228594" eaLnBrk="0" fontAlgn="base" hangingPunct="0">
              <a:spcBef>
                <a:spcPct val="30000"/>
              </a:spcBef>
              <a:spcAft>
                <a:spcPct val="0"/>
              </a:spcAft>
              <a:defRPr sz="1200">
                <a:solidFill>
                  <a:schemeClr val="tx1"/>
                </a:solidFill>
                <a:latin typeface="Arial" charset="0"/>
                <a:cs typeface="Arial" charset="0"/>
              </a:defRPr>
            </a:lvl8pPr>
            <a:lvl9pPr marL="3886095" indent="-228594"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6BC68FC-8615-4D91-BF79-AA8AB4D582D7}" type="slidenum">
              <a:rPr lang="en-GB" altLang="fr-FR" smtClean="0"/>
              <a:pPr eaLnBrk="1" hangingPunct="1">
                <a:spcBef>
                  <a:spcPct val="0"/>
                </a:spcBef>
              </a:pPr>
              <a:t>4</a:t>
            </a:fld>
            <a:endParaRPr lang="en-GB" altLang="fr-FR"/>
          </a:p>
        </p:txBody>
      </p:sp>
    </p:spTree>
    <p:extLst>
      <p:ext uri="{BB962C8B-B14F-4D97-AF65-F5344CB8AC3E}">
        <p14:creationId xmlns:p14="http://schemas.microsoft.com/office/powerpoint/2010/main" val="2572750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0A3D9B8-A122-495A-9878-A506AE9D54F2}" type="slidenum">
              <a:rPr lang="en-GB" smtClean="0"/>
              <a:pPr>
                <a:defRPr/>
              </a:pPr>
              <a:t>6</a:t>
            </a:fld>
            <a:endParaRPr lang="en-GB"/>
          </a:p>
        </p:txBody>
      </p:sp>
    </p:spTree>
    <p:extLst>
      <p:ext uri="{BB962C8B-B14F-4D97-AF65-F5344CB8AC3E}">
        <p14:creationId xmlns:p14="http://schemas.microsoft.com/office/powerpoint/2010/main" val="426876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0A3D9B8-A122-495A-9878-A506AE9D54F2}" type="slidenum">
              <a:rPr lang="en-GB" smtClean="0"/>
              <a:pPr>
                <a:defRPr/>
              </a:pPr>
              <a:t>7</a:t>
            </a:fld>
            <a:endParaRPr lang="en-GB"/>
          </a:p>
        </p:txBody>
      </p:sp>
    </p:spTree>
    <p:extLst>
      <p:ext uri="{BB962C8B-B14F-4D97-AF65-F5344CB8AC3E}">
        <p14:creationId xmlns:p14="http://schemas.microsoft.com/office/powerpoint/2010/main" val="3986484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30" indent="-285742" eaLnBrk="0" hangingPunct="0">
              <a:spcBef>
                <a:spcPct val="30000"/>
              </a:spcBef>
              <a:defRPr sz="1200">
                <a:solidFill>
                  <a:schemeClr val="tx1"/>
                </a:solidFill>
                <a:latin typeface="Arial" charset="0"/>
                <a:cs typeface="Arial" charset="0"/>
              </a:defRPr>
            </a:lvl2pPr>
            <a:lvl3pPr marL="1142969" indent="-228594" eaLnBrk="0" hangingPunct="0">
              <a:spcBef>
                <a:spcPct val="30000"/>
              </a:spcBef>
              <a:defRPr sz="1200">
                <a:solidFill>
                  <a:schemeClr val="tx1"/>
                </a:solidFill>
                <a:latin typeface="Arial" charset="0"/>
                <a:cs typeface="Arial" charset="0"/>
              </a:defRPr>
            </a:lvl3pPr>
            <a:lvl4pPr marL="1600157" indent="-228594" eaLnBrk="0" hangingPunct="0">
              <a:spcBef>
                <a:spcPct val="30000"/>
              </a:spcBef>
              <a:defRPr sz="1200">
                <a:solidFill>
                  <a:schemeClr val="tx1"/>
                </a:solidFill>
                <a:latin typeface="Arial" charset="0"/>
                <a:cs typeface="Arial" charset="0"/>
              </a:defRPr>
            </a:lvl4pPr>
            <a:lvl5pPr marL="2057344" indent="-228594" eaLnBrk="0" hangingPunct="0">
              <a:spcBef>
                <a:spcPct val="30000"/>
              </a:spcBef>
              <a:defRPr sz="1200">
                <a:solidFill>
                  <a:schemeClr val="tx1"/>
                </a:solidFill>
                <a:latin typeface="Arial" charset="0"/>
                <a:cs typeface="Arial" charset="0"/>
              </a:defRPr>
            </a:lvl5pPr>
            <a:lvl6pPr marL="2514532" indent="-228594" eaLnBrk="0" fontAlgn="base" hangingPunct="0">
              <a:spcBef>
                <a:spcPct val="30000"/>
              </a:spcBef>
              <a:spcAft>
                <a:spcPct val="0"/>
              </a:spcAft>
              <a:defRPr sz="1200">
                <a:solidFill>
                  <a:schemeClr val="tx1"/>
                </a:solidFill>
                <a:latin typeface="Arial" charset="0"/>
                <a:cs typeface="Arial" charset="0"/>
              </a:defRPr>
            </a:lvl6pPr>
            <a:lvl7pPr marL="2971719" indent="-228594" eaLnBrk="0" fontAlgn="base" hangingPunct="0">
              <a:spcBef>
                <a:spcPct val="30000"/>
              </a:spcBef>
              <a:spcAft>
                <a:spcPct val="0"/>
              </a:spcAft>
              <a:defRPr sz="1200">
                <a:solidFill>
                  <a:schemeClr val="tx1"/>
                </a:solidFill>
                <a:latin typeface="Arial" charset="0"/>
                <a:cs typeface="Arial" charset="0"/>
              </a:defRPr>
            </a:lvl7pPr>
            <a:lvl8pPr marL="3428907" indent="-228594" eaLnBrk="0" fontAlgn="base" hangingPunct="0">
              <a:spcBef>
                <a:spcPct val="30000"/>
              </a:spcBef>
              <a:spcAft>
                <a:spcPct val="0"/>
              </a:spcAft>
              <a:defRPr sz="1200">
                <a:solidFill>
                  <a:schemeClr val="tx1"/>
                </a:solidFill>
                <a:latin typeface="Arial" charset="0"/>
                <a:cs typeface="Arial" charset="0"/>
              </a:defRPr>
            </a:lvl8pPr>
            <a:lvl9pPr marL="3886095" indent="-228594"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7A9F757-5C74-435D-9A79-9098E440DD26}" type="slidenum">
              <a:rPr lang="en-GB" altLang="fr-FR" smtClean="0"/>
              <a:pPr eaLnBrk="1" hangingPunct="1">
                <a:spcBef>
                  <a:spcPct val="0"/>
                </a:spcBef>
              </a:pPr>
              <a:t>8</a:t>
            </a:fld>
            <a:endParaRPr lang="en-GB" altLang="fr-F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cxnSp>
        <p:nvCxnSpPr>
          <p:cNvPr id="4" name="Connecteur droit 3"/>
          <p:cNvCxnSpPr/>
          <p:nvPr userDrawn="1"/>
        </p:nvCxnSpPr>
        <p:spPr>
          <a:xfrm flipH="1">
            <a:off x="250825" y="627063"/>
            <a:ext cx="79216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 name="Connecteur droit 4"/>
          <p:cNvCxnSpPr/>
          <p:nvPr userDrawn="1"/>
        </p:nvCxnSpPr>
        <p:spPr>
          <a:xfrm flipH="1">
            <a:off x="250825" y="4659313"/>
            <a:ext cx="864235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ctrTitle"/>
          </p:nvPr>
        </p:nvSpPr>
        <p:spPr>
          <a:xfrm>
            <a:off x="685800" y="1597819"/>
            <a:ext cx="7772400" cy="1102519"/>
          </a:xfrm>
        </p:spPr>
        <p:txBody>
          <a:bodyPr/>
          <a:lstStyle/>
          <a:p>
            <a:r>
              <a:rPr lang="fr-FR"/>
              <a:t>Cliquez pour modifier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6" name="Espace réservé du pied de page 3"/>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7" name="Espace réservé du numéro de diapositive 4"/>
          <p:cNvSpPr>
            <a:spLocks noGrp="1"/>
          </p:cNvSpPr>
          <p:nvPr>
            <p:ph type="sldNum" sz="quarter" idx="11"/>
          </p:nvPr>
        </p:nvSpPr>
        <p:spPr/>
        <p:txBody>
          <a:bodyPr/>
          <a:lstStyle>
            <a:lvl1pPr>
              <a:defRPr/>
            </a:lvl1pPr>
          </a:lstStyle>
          <a:p>
            <a:pPr>
              <a:defRPr/>
            </a:pPr>
            <a:fld id="{9BD938AE-5E6F-4B7C-BEFD-91E83CF13ECC}" type="slidenum">
              <a:rPr lang="fr-FR"/>
              <a:pPr>
                <a:defRPr/>
              </a:pPr>
              <a:t>‹#›</a:t>
            </a:fld>
            <a:endParaRPr lang="fr-FR" sz="1200" b="0"/>
          </a:p>
        </p:txBody>
      </p:sp>
    </p:spTree>
    <p:extLst>
      <p:ext uri="{BB962C8B-B14F-4D97-AF65-F5344CB8AC3E}">
        <p14:creationId xmlns:p14="http://schemas.microsoft.com/office/powerpoint/2010/main" val="3637609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3"/>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5" name="Espace réservé du numéro de diapositive 4"/>
          <p:cNvSpPr>
            <a:spLocks noGrp="1"/>
          </p:cNvSpPr>
          <p:nvPr>
            <p:ph type="sldNum" sz="quarter" idx="11"/>
          </p:nvPr>
        </p:nvSpPr>
        <p:spPr/>
        <p:txBody>
          <a:bodyPr/>
          <a:lstStyle>
            <a:lvl1pPr>
              <a:defRPr/>
            </a:lvl1pPr>
          </a:lstStyle>
          <a:p>
            <a:pPr>
              <a:defRPr/>
            </a:pPr>
            <a:fld id="{B0E6FB1A-083B-4D30-9063-7612B1CA220D}" type="slidenum">
              <a:rPr lang="fr-FR"/>
              <a:pPr>
                <a:defRPr/>
              </a:pPr>
              <a:t>‹#›</a:t>
            </a:fld>
            <a:endParaRPr lang="fr-FR" sz="1200" b="0"/>
          </a:p>
        </p:txBody>
      </p:sp>
    </p:spTree>
    <p:extLst>
      <p:ext uri="{BB962C8B-B14F-4D97-AF65-F5344CB8AC3E}">
        <p14:creationId xmlns:p14="http://schemas.microsoft.com/office/powerpoint/2010/main" val="228315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457200"/>
            <a:ext cx="1943100" cy="41148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85800" y="457200"/>
            <a:ext cx="5676900" cy="4114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3"/>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5" name="Espace réservé du numéro de diapositive 4"/>
          <p:cNvSpPr>
            <a:spLocks noGrp="1"/>
          </p:cNvSpPr>
          <p:nvPr>
            <p:ph type="sldNum" sz="quarter" idx="11"/>
          </p:nvPr>
        </p:nvSpPr>
        <p:spPr/>
        <p:txBody>
          <a:bodyPr/>
          <a:lstStyle>
            <a:lvl1pPr>
              <a:defRPr/>
            </a:lvl1pPr>
          </a:lstStyle>
          <a:p>
            <a:pPr>
              <a:defRPr/>
            </a:pPr>
            <a:fld id="{007CEBC8-B160-4901-A57C-8A993D9ECB5C}" type="slidenum">
              <a:rPr lang="fr-FR"/>
              <a:pPr>
                <a:defRPr/>
              </a:pPr>
              <a:t>‹#›</a:t>
            </a:fld>
            <a:endParaRPr lang="fr-FR" sz="1200" b="0"/>
          </a:p>
        </p:txBody>
      </p:sp>
    </p:spTree>
    <p:extLst>
      <p:ext uri="{BB962C8B-B14F-4D97-AF65-F5344CB8AC3E}">
        <p14:creationId xmlns:p14="http://schemas.microsoft.com/office/powerpoint/2010/main" val="63863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3"/>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5" name="Espace réservé du numéro de diapositive 4"/>
          <p:cNvSpPr>
            <a:spLocks noGrp="1"/>
          </p:cNvSpPr>
          <p:nvPr>
            <p:ph type="sldNum" sz="quarter" idx="11"/>
          </p:nvPr>
        </p:nvSpPr>
        <p:spPr/>
        <p:txBody>
          <a:bodyPr/>
          <a:lstStyle>
            <a:lvl1pPr>
              <a:defRPr/>
            </a:lvl1pPr>
          </a:lstStyle>
          <a:p>
            <a:pPr>
              <a:defRPr/>
            </a:pPr>
            <a:fld id="{EFA57E69-433B-4BFA-85FB-8BA31033FF12}" type="slidenum">
              <a:rPr lang="fr-FR"/>
              <a:pPr>
                <a:defRPr/>
              </a:pPr>
              <a:t>‹#›</a:t>
            </a:fld>
            <a:endParaRPr lang="fr-FR" sz="1200" b="0"/>
          </a:p>
        </p:txBody>
      </p:sp>
    </p:spTree>
    <p:extLst>
      <p:ext uri="{BB962C8B-B14F-4D97-AF65-F5344CB8AC3E}">
        <p14:creationId xmlns:p14="http://schemas.microsoft.com/office/powerpoint/2010/main" val="103518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u pied de page 3"/>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5" name="Espace réservé du numéro de diapositive 4"/>
          <p:cNvSpPr>
            <a:spLocks noGrp="1"/>
          </p:cNvSpPr>
          <p:nvPr>
            <p:ph type="sldNum" sz="quarter" idx="11"/>
          </p:nvPr>
        </p:nvSpPr>
        <p:spPr/>
        <p:txBody>
          <a:bodyPr/>
          <a:lstStyle>
            <a:lvl1pPr>
              <a:defRPr/>
            </a:lvl1pPr>
          </a:lstStyle>
          <a:p>
            <a:pPr>
              <a:defRPr/>
            </a:pPr>
            <a:fld id="{84C56528-7210-4512-AFC4-5E2BD084E73F}" type="slidenum">
              <a:rPr lang="fr-FR"/>
              <a:pPr>
                <a:defRPr/>
              </a:pPr>
              <a:t>‹#›</a:t>
            </a:fld>
            <a:endParaRPr lang="fr-FR" sz="1200" b="0"/>
          </a:p>
        </p:txBody>
      </p:sp>
    </p:spTree>
    <p:extLst>
      <p:ext uri="{BB962C8B-B14F-4D97-AF65-F5344CB8AC3E}">
        <p14:creationId xmlns:p14="http://schemas.microsoft.com/office/powerpoint/2010/main" val="129418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6" name="Espace réservé du numéro de diapositive 5"/>
          <p:cNvSpPr>
            <a:spLocks noGrp="1"/>
          </p:cNvSpPr>
          <p:nvPr>
            <p:ph type="sldNum" sz="quarter" idx="11"/>
          </p:nvPr>
        </p:nvSpPr>
        <p:spPr/>
        <p:txBody>
          <a:bodyPr/>
          <a:lstStyle>
            <a:lvl1pPr>
              <a:defRPr/>
            </a:lvl1pPr>
          </a:lstStyle>
          <a:p>
            <a:pPr>
              <a:defRPr/>
            </a:pPr>
            <a:fld id="{3125CB83-485F-497C-8F5A-BFB59B3A5FAA}" type="slidenum">
              <a:rPr lang="fr-FR"/>
              <a:pPr>
                <a:defRPr/>
              </a:pPr>
              <a:t>‹#›</a:t>
            </a:fld>
            <a:endParaRPr lang="fr-FR" sz="1200" b="0"/>
          </a:p>
        </p:txBody>
      </p:sp>
    </p:spTree>
    <p:extLst>
      <p:ext uri="{BB962C8B-B14F-4D97-AF65-F5344CB8AC3E}">
        <p14:creationId xmlns:p14="http://schemas.microsoft.com/office/powerpoint/2010/main" val="1248581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6"/>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8" name="Espace réservé du numéro de diapositive 7"/>
          <p:cNvSpPr>
            <a:spLocks noGrp="1"/>
          </p:cNvSpPr>
          <p:nvPr>
            <p:ph type="sldNum" sz="quarter" idx="11"/>
          </p:nvPr>
        </p:nvSpPr>
        <p:spPr/>
        <p:txBody>
          <a:bodyPr/>
          <a:lstStyle>
            <a:lvl1pPr>
              <a:defRPr/>
            </a:lvl1pPr>
          </a:lstStyle>
          <a:p>
            <a:pPr>
              <a:defRPr/>
            </a:pPr>
            <a:fld id="{5C2CBC36-9480-4097-8A12-3FEA3E9F2F92}" type="slidenum">
              <a:rPr lang="fr-FR"/>
              <a:pPr>
                <a:defRPr/>
              </a:pPr>
              <a:t>‹#›</a:t>
            </a:fld>
            <a:endParaRPr lang="fr-FR" sz="1200" b="0"/>
          </a:p>
        </p:txBody>
      </p:sp>
    </p:spTree>
    <p:extLst>
      <p:ext uri="{BB962C8B-B14F-4D97-AF65-F5344CB8AC3E}">
        <p14:creationId xmlns:p14="http://schemas.microsoft.com/office/powerpoint/2010/main" val="364065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pied de page 2"/>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4" name="Espace réservé du numéro de diapositive 3"/>
          <p:cNvSpPr>
            <a:spLocks noGrp="1"/>
          </p:cNvSpPr>
          <p:nvPr>
            <p:ph type="sldNum" sz="quarter" idx="11"/>
          </p:nvPr>
        </p:nvSpPr>
        <p:spPr/>
        <p:txBody>
          <a:bodyPr/>
          <a:lstStyle>
            <a:lvl1pPr>
              <a:defRPr/>
            </a:lvl1pPr>
          </a:lstStyle>
          <a:p>
            <a:pPr>
              <a:defRPr/>
            </a:pPr>
            <a:fld id="{67CE1AFC-99D5-4932-82EB-D4FC79A9AA01}" type="slidenum">
              <a:rPr lang="fr-FR"/>
              <a:pPr>
                <a:defRPr/>
              </a:pPr>
              <a:t>‹#›</a:t>
            </a:fld>
            <a:endParaRPr lang="fr-FR" sz="1200" b="0"/>
          </a:p>
        </p:txBody>
      </p:sp>
    </p:spTree>
    <p:extLst>
      <p:ext uri="{BB962C8B-B14F-4D97-AF65-F5344CB8AC3E}">
        <p14:creationId xmlns:p14="http://schemas.microsoft.com/office/powerpoint/2010/main" val="356325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3" name="Espace réservé du numéro de diapositive 2"/>
          <p:cNvSpPr>
            <a:spLocks noGrp="1"/>
          </p:cNvSpPr>
          <p:nvPr>
            <p:ph type="sldNum" sz="quarter" idx="11"/>
          </p:nvPr>
        </p:nvSpPr>
        <p:spPr/>
        <p:txBody>
          <a:bodyPr/>
          <a:lstStyle>
            <a:lvl1pPr>
              <a:defRPr/>
            </a:lvl1pPr>
          </a:lstStyle>
          <a:p>
            <a:pPr>
              <a:defRPr/>
            </a:pPr>
            <a:fld id="{AB55F010-55B5-4595-9C14-145265EB38C8}" type="slidenum">
              <a:rPr lang="fr-FR"/>
              <a:pPr>
                <a:defRPr/>
              </a:pPr>
              <a:t>‹#›</a:t>
            </a:fld>
            <a:endParaRPr lang="fr-FR" sz="1200" b="0"/>
          </a:p>
        </p:txBody>
      </p:sp>
    </p:spTree>
    <p:extLst>
      <p:ext uri="{BB962C8B-B14F-4D97-AF65-F5344CB8AC3E}">
        <p14:creationId xmlns:p14="http://schemas.microsoft.com/office/powerpoint/2010/main" val="136639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6" name="Espace réservé du numéro de diapositive 5"/>
          <p:cNvSpPr>
            <a:spLocks noGrp="1"/>
          </p:cNvSpPr>
          <p:nvPr>
            <p:ph type="sldNum" sz="quarter" idx="11"/>
          </p:nvPr>
        </p:nvSpPr>
        <p:spPr/>
        <p:txBody>
          <a:bodyPr/>
          <a:lstStyle>
            <a:lvl1pPr>
              <a:defRPr/>
            </a:lvl1pPr>
          </a:lstStyle>
          <a:p>
            <a:pPr>
              <a:defRPr/>
            </a:pPr>
            <a:fld id="{DFD9648D-1C57-4D56-9706-F3849023A5DD}" type="slidenum">
              <a:rPr lang="fr-FR"/>
              <a:pPr>
                <a:defRPr/>
              </a:pPr>
              <a:t>‹#›</a:t>
            </a:fld>
            <a:endParaRPr lang="fr-FR" sz="1200" b="0"/>
          </a:p>
        </p:txBody>
      </p:sp>
    </p:spTree>
    <p:extLst>
      <p:ext uri="{BB962C8B-B14F-4D97-AF65-F5344CB8AC3E}">
        <p14:creationId xmlns:p14="http://schemas.microsoft.com/office/powerpoint/2010/main" val="183555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pPr>
              <a:defRPr/>
            </a:pPr>
            <a:r>
              <a:rPr lang="fr-FR"/>
              <a:t>T h e   E u r o p e a n   </a:t>
            </a:r>
            <a:r>
              <a:rPr lang="fr-FR" b="1"/>
              <a:t>T y r e   a n d   R i m  </a:t>
            </a:r>
            <a:r>
              <a:rPr lang="fr-FR"/>
              <a:t> T e c h n i c a l   O r g a n i s a t i o n</a:t>
            </a:r>
          </a:p>
        </p:txBody>
      </p:sp>
      <p:sp>
        <p:nvSpPr>
          <p:cNvPr id="6" name="Espace réservé du numéro de diapositive 5"/>
          <p:cNvSpPr>
            <a:spLocks noGrp="1"/>
          </p:cNvSpPr>
          <p:nvPr>
            <p:ph type="sldNum" sz="quarter" idx="11"/>
          </p:nvPr>
        </p:nvSpPr>
        <p:spPr/>
        <p:txBody>
          <a:bodyPr/>
          <a:lstStyle>
            <a:lvl1pPr>
              <a:defRPr/>
            </a:lvl1pPr>
          </a:lstStyle>
          <a:p>
            <a:pPr>
              <a:defRPr/>
            </a:pPr>
            <a:fld id="{A24517AB-ED3D-405F-BEBE-E1290317B331}" type="slidenum">
              <a:rPr lang="fr-FR"/>
              <a:pPr>
                <a:defRPr/>
              </a:pPr>
              <a:t>‹#›</a:t>
            </a:fld>
            <a:endParaRPr lang="fr-FR" sz="1200" b="0"/>
          </a:p>
        </p:txBody>
      </p:sp>
    </p:spTree>
    <p:extLst>
      <p:ext uri="{BB962C8B-B14F-4D97-AF65-F5344CB8AC3E}">
        <p14:creationId xmlns:p14="http://schemas.microsoft.com/office/powerpoint/2010/main" val="176743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36197" name="Rectangle 5"/>
          <p:cNvSpPr>
            <a:spLocks noGrp="1" noChangeArrowheads="1"/>
          </p:cNvSpPr>
          <p:nvPr>
            <p:ph type="ftr" sz="quarter" idx="3"/>
          </p:nvPr>
        </p:nvSpPr>
        <p:spPr bwMode="auto">
          <a:xfrm>
            <a:off x="1676400" y="4686300"/>
            <a:ext cx="59436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lvl1pPr>
          </a:lstStyle>
          <a:p>
            <a:pPr>
              <a:defRPr/>
            </a:pPr>
            <a:r>
              <a:rPr lang="fr-FR"/>
              <a:t>T h e   E u r o p e a n   </a:t>
            </a:r>
            <a:r>
              <a:rPr lang="fr-FR" b="1"/>
              <a:t>T y r e   a n d   R i m  </a:t>
            </a:r>
            <a:r>
              <a:rPr lang="fr-FR"/>
              <a:t> T e c h n i c a l   O r g a n i s a t i o n</a:t>
            </a:r>
          </a:p>
        </p:txBody>
      </p:sp>
      <p:sp>
        <p:nvSpPr>
          <p:cNvPr id="136198" name="Rectangle 6"/>
          <p:cNvSpPr>
            <a:spLocks noGrp="1" noChangeArrowheads="1"/>
          </p:cNvSpPr>
          <p:nvPr>
            <p:ph type="sldNum" sz="quarter" idx="4"/>
          </p:nvPr>
        </p:nvSpPr>
        <p:spPr bwMode="auto">
          <a:xfrm>
            <a:off x="7848600" y="4686300"/>
            <a:ext cx="10668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300" b="1"/>
            </a:lvl1pPr>
          </a:lstStyle>
          <a:p>
            <a:pPr>
              <a:defRPr/>
            </a:pPr>
            <a:fld id="{4DB7C08F-86D1-42F1-8AFD-A6343DA54CE7}" type="slidenum">
              <a:rPr lang="fr-FR"/>
              <a:pPr>
                <a:defRPr/>
              </a:pPr>
              <a:t>‹#›</a:t>
            </a:fld>
            <a:endParaRPr lang="fr-FR" sz="1200"/>
          </a:p>
        </p:txBody>
      </p:sp>
      <p:pic>
        <p:nvPicPr>
          <p:cNvPr id="1030" name="Picture 7"/>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27988" y="50800"/>
            <a:ext cx="10969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6"/>
          <p:cNvCxnSpPr/>
          <p:nvPr userDrawn="1"/>
        </p:nvCxnSpPr>
        <p:spPr>
          <a:xfrm flipH="1">
            <a:off x="250825" y="627063"/>
            <a:ext cx="79216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userDrawn="1"/>
        </p:nvCxnSpPr>
        <p:spPr>
          <a:xfrm flipH="1">
            <a:off x="250825" y="4659313"/>
            <a:ext cx="864235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Grp="1" noChangeArrowheads="1"/>
          </p:cNvSpPr>
          <p:nvPr>
            <p:ph type="subTitle" idx="1"/>
          </p:nvPr>
        </p:nvSpPr>
        <p:spPr>
          <a:xfrm>
            <a:off x="0" y="1419622"/>
            <a:ext cx="9144000" cy="2809478"/>
          </a:xfrm>
        </p:spPr>
        <p:txBody>
          <a:bodyPr/>
          <a:lstStyle/>
          <a:p>
            <a:pPr eaLnBrk="1" hangingPunct="1"/>
            <a:r>
              <a:rPr lang="en-US" altLang="fr-FR" sz="2800" b="1" dirty="0">
                <a:solidFill>
                  <a:srgbClr val="002060"/>
                </a:solidFill>
                <a:latin typeface="Arial" charset="0"/>
                <a:cs typeface="Arial" charset="0"/>
              </a:rPr>
              <a:t>EU </a:t>
            </a:r>
            <a:r>
              <a:rPr lang="en-US" altLang="fr-FR" sz="2800" b="1" dirty="0" err="1">
                <a:solidFill>
                  <a:srgbClr val="002060"/>
                </a:solidFill>
                <a:latin typeface="Arial" charset="0"/>
                <a:cs typeface="Arial" charset="0"/>
              </a:rPr>
              <a:t>Tyre</a:t>
            </a:r>
            <a:r>
              <a:rPr lang="en-US" altLang="fr-FR" sz="2800" b="1" dirty="0">
                <a:solidFill>
                  <a:srgbClr val="002060"/>
                </a:solidFill>
                <a:latin typeface="Arial" charset="0"/>
                <a:cs typeface="Arial" charset="0"/>
              </a:rPr>
              <a:t> Industry comments on document </a:t>
            </a:r>
            <a:r>
              <a:rPr lang="fr-FR" sz="2800" b="1" dirty="0">
                <a:solidFill>
                  <a:srgbClr val="002060"/>
                </a:solidFill>
                <a:latin typeface="Arial" charset="0"/>
                <a:cs typeface="Arial" charset="0"/>
              </a:rPr>
              <a:t>ECE/TRANS/WP.29/GRB/2019/6 </a:t>
            </a:r>
            <a:endParaRPr lang="en-US" altLang="fr-FR" sz="2800" b="1" dirty="0">
              <a:solidFill>
                <a:srgbClr val="002060"/>
              </a:solidFill>
              <a:latin typeface="Arial" charset="0"/>
              <a:cs typeface="Arial" charset="0"/>
            </a:endParaRPr>
          </a:p>
          <a:p>
            <a:pPr eaLnBrk="1" hangingPunct="1"/>
            <a:r>
              <a:rPr lang="en-US" altLang="fr-FR" sz="2800" dirty="0">
                <a:solidFill>
                  <a:srgbClr val="002060"/>
                </a:solidFill>
                <a:latin typeface="Arial" charset="0"/>
                <a:cs typeface="Arial" charset="0"/>
              </a:rPr>
              <a:t>                                                      </a:t>
            </a:r>
            <a:r>
              <a:rPr lang="en-US" altLang="fr-FR" sz="1800" dirty="0">
                <a:solidFill>
                  <a:srgbClr val="002060"/>
                </a:solidFill>
                <a:latin typeface="Arial" charset="0"/>
                <a:cs typeface="Arial" charset="0"/>
              </a:rPr>
              <a:t>January 22</a:t>
            </a:r>
            <a:r>
              <a:rPr lang="en-US" altLang="fr-FR" sz="1800" baseline="30000" dirty="0">
                <a:solidFill>
                  <a:srgbClr val="002060"/>
                </a:solidFill>
                <a:latin typeface="Arial" charset="0"/>
                <a:cs typeface="Arial" charset="0"/>
              </a:rPr>
              <a:t>nd</a:t>
            </a:r>
            <a:r>
              <a:rPr lang="en-US" altLang="fr-FR" sz="1800" dirty="0">
                <a:solidFill>
                  <a:srgbClr val="002060"/>
                </a:solidFill>
                <a:latin typeface="Arial" charset="0"/>
                <a:cs typeface="Arial" charset="0"/>
              </a:rPr>
              <a:t>, 2019</a:t>
            </a:r>
            <a:endParaRPr lang="fr-FR" altLang="fr-FR" sz="1800" dirty="0">
              <a:solidFill>
                <a:srgbClr val="002060"/>
              </a:solidFill>
              <a:latin typeface="Arial" charset="0"/>
              <a:cs typeface="Arial" charset="0"/>
            </a:endParaRPr>
          </a:p>
        </p:txBody>
      </p:sp>
      <p:sp>
        <p:nvSpPr>
          <p:cNvPr id="13315" name="Espace réservé du pied de page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fr-FR" altLang="fr-FR" sz="1200" dirty="0">
                <a:latin typeface="Arial" charset="0"/>
              </a:rPr>
              <a:t>T h e   E u r o p e a n   T y r e   a n d   R i m   T e c h n i c a l   O r g a n i s a t i o n</a:t>
            </a:r>
          </a:p>
        </p:txBody>
      </p:sp>
      <p:sp>
        <p:nvSpPr>
          <p:cNvPr id="4" name="Rectangle 13"/>
          <p:cNvSpPr>
            <a:spLocks noChangeArrowheads="1"/>
          </p:cNvSpPr>
          <p:nvPr/>
        </p:nvSpPr>
        <p:spPr bwMode="auto">
          <a:xfrm>
            <a:off x="5724128" y="27738"/>
            <a:ext cx="2361544"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spAutoFit/>
          </a:bodyPr>
          <a:lstStyle/>
          <a:p>
            <a:r>
              <a:rPr lang="en-TT" altLang="de-DE" sz="1100" u="sng" dirty="0"/>
              <a:t>Informal </a:t>
            </a:r>
            <a:r>
              <a:rPr lang="en-TT" altLang="de-DE" sz="1100" u="sng"/>
              <a:t>document</a:t>
            </a:r>
            <a:r>
              <a:rPr lang="en-TT" altLang="de-DE" sz="1100"/>
              <a:t> </a:t>
            </a:r>
            <a:r>
              <a:rPr lang="en-TT" altLang="de-DE" sz="1100" b="1" smtClean="0"/>
              <a:t>GRBP-</a:t>
            </a:r>
            <a:r>
              <a:rPr lang="en-TT" altLang="zh-CN" sz="1100" b="1" smtClean="0">
                <a:ea typeface="宋体" charset="-122"/>
              </a:rPr>
              <a:t>69-10</a:t>
            </a:r>
            <a:endParaRPr lang="en-US" altLang="zh-CN" sz="1100" b="1" dirty="0">
              <a:ea typeface="宋体" charset="-122"/>
            </a:endParaRPr>
          </a:p>
          <a:p>
            <a:r>
              <a:rPr lang="en-TT" altLang="zh-CN" sz="1100" dirty="0">
                <a:ea typeface="宋体" charset="-122"/>
              </a:rPr>
              <a:t>(69th GRBP, 22-25 January 2019,</a:t>
            </a:r>
          </a:p>
          <a:p>
            <a:r>
              <a:rPr lang="en-TT" altLang="zh-CN" sz="1100" dirty="0">
                <a:ea typeface="宋体" charset="-122"/>
              </a:rPr>
              <a:t> agenda item 7(c))</a:t>
            </a:r>
            <a:r>
              <a:rPr lang="en-US" altLang="zh-CN" sz="1100" dirty="0">
                <a:ea typeface="宋体" charset="-122"/>
              </a:rPr>
              <a:t> </a:t>
            </a:r>
          </a:p>
        </p:txBody>
      </p:sp>
      <p:sp>
        <p:nvSpPr>
          <p:cNvPr id="5" name="Rectangle 5"/>
          <p:cNvSpPr>
            <a:spLocks noChangeArrowheads="1"/>
          </p:cNvSpPr>
          <p:nvPr/>
        </p:nvSpPr>
        <p:spPr bwMode="auto">
          <a:xfrm>
            <a:off x="179389" y="165100"/>
            <a:ext cx="3456508"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p>
            <a:pPr algn="ctr"/>
            <a:r>
              <a:rPr kumimoji="1" lang="en-TT" altLang="zh-CN" sz="1200" dirty="0">
                <a:latin typeface="Tahoma" pitchFamily="34" charset="0"/>
                <a:ea typeface="宋体" charset="-122"/>
              </a:rPr>
              <a:t>Transmitted by the expert from ETRTO </a:t>
            </a:r>
            <a:r>
              <a:rPr kumimoji="1" lang="en-US" altLang="zh-CN" sz="1200" dirty="0">
                <a:latin typeface="Tahoma" pitchFamily="34" charset="0"/>
                <a:ea typeface="宋体" charset="-122"/>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BD5D748-4863-41AC-9643-5931F47E6C28}"/>
              </a:ext>
            </a:extLst>
          </p:cNvPr>
          <p:cNvSpPr>
            <a:spLocks noGrp="1"/>
          </p:cNvSpPr>
          <p:nvPr>
            <p:ph idx="1"/>
          </p:nvPr>
        </p:nvSpPr>
        <p:spPr>
          <a:xfrm>
            <a:off x="395536" y="771550"/>
            <a:ext cx="7992888" cy="3914750"/>
          </a:xfrm>
        </p:spPr>
        <p:txBody>
          <a:bodyPr/>
          <a:lstStyle/>
          <a:p>
            <a:pPr marL="0" indent="0">
              <a:lnSpc>
                <a:spcPct val="107000"/>
              </a:lnSpc>
              <a:spcAft>
                <a:spcPts val="600"/>
              </a:spcAft>
              <a:buNone/>
            </a:pPr>
            <a:r>
              <a:rPr lang="en-GB" altLang="fr-FR" sz="1600" b="1" dirty="0">
                <a:solidFill>
                  <a:srgbClr val="002060"/>
                </a:solidFill>
                <a:latin typeface="Calibri" panose="020F0502020204030204" pitchFamily="34" charset="0"/>
              </a:rPr>
              <a:t>Introductory comments from </a:t>
            </a:r>
            <a:r>
              <a:rPr lang="en-GB" altLang="fr-FR" sz="1600" b="1" dirty="0" smtClean="0">
                <a:solidFill>
                  <a:srgbClr val="002060"/>
                </a:solidFill>
                <a:latin typeface="Calibri" panose="020F0502020204030204" pitchFamily="34" charset="0"/>
              </a:rPr>
              <a:t>European Tyre Industry</a:t>
            </a:r>
            <a:endParaRPr lang="en-US" altLang="fr-FR" sz="1600" b="1" dirty="0">
              <a:solidFill>
                <a:srgbClr val="002060"/>
              </a:solidFill>
              <a:latin typeface="Arial" charset="0"/>
            </a:endParaRPr>
          </a:p>
          <a:p>
            <a:pPr>
              <a:lnSpc>
                <a:spcPct val="107000"/>
              </a:lnSpc>
              <a:spcAft>
                <a:spcPts val="600"/>
              </a:spcAft>
            </a:pPr>
            <a:r>
              <a:rPr lang="en-GB" sz="1600" dirty="0">
                <a:solidFill>
                  <a:srgbClr val="002060"/>
                </a:solidFill>
                <a:latin typeface="Calibri" panose="020F0502020204030204" pitchFamily="34" charset="0"/>
                <a:cs typeface="Arial" panose="020B0604020202020204" pitchFamily="34" charset="0"/>
              </a:rPr>
              <a:t>European Tyre Industry </a:t>
            </a:r>
            <a:r>
              <a:rPr lang="en-GB" sz="1600" dirty="0" smtClean="0">
                <a:solidFill>
                  <a:srgbClr val="002060"/>
                </a:solidFill>
                <a:latin typeface="Calibri" panose="020F0502020204030204" pitchFamily="34" charset="0"/>
                <a:cs typeface="Arial" panose="020B0604020202020204" pitchFamily="34" charset="0"/>
              </a:rPr>
              <a:t>acknowledges the </a:t>
            </a:r>
            <a:r>
              <a:rPr lang="en-GB" sz="1600" dirty="0">
                <a:solidFill>
                  <a:srgbClr val="002060"/>
                </a:solidFill>
                <a:latin typeface="Calibri" panose="020F0502020204030204" pitchFamily="34" charset="0"/>
                <a:cs typeface="Arial" panose="020B0604020202020204" pitchFamily="34" charset="0"/>
              </a:rPr>
              <a:t>input from France concerning </a:t>
            </a:r>
            <a:r>
              <a:rPr lang="en-GB" sz="1600" dirty="0" smtClean="0">
                <a:solidFill>
                  <a:srgbClr val="002060"/>
                </a:solidFill>
                <a:latin typeface="Calibri" panose="020F0502020204030204" pitchFamily="34" charset="0"/>
                <a:cs typeface="Arial" panose="020B0604020202020204" pitchFamily="34" charset="0"/>
              </a:rPr>
              <a:t>the </a:t>
            </a:r>
            <a:r>
              <a:rPr lang="en-GB" sz="1600" dirty="0">
                <a:solidFill>
                  <a:srgbClr val="002060"/>
                </a:solidFill>
                <a:latin typeface="Calibri" panose="020F0502020204030204" pitchFamily="34" charset="0"/>
                <a:cs typeface="Arial" panose="020B0604020202020204" pitchFamily="34" charset="0"/>
              </a:rPr>
              <a:t>wet grip performance during the whole tyre life. Nonetheless to this respect </a:t>
            </a:r>
            <a:r>
              <a:rPr lang="en-GB" sz="1600" dirty="0" smtClean="0">
                <a:solidFill>
                  <a:srgbClr val="002060"/>
                </a:solidFill>
                <a:latin typeface="Calibri" panose="020F0502020204030204" pitchFamily="34" charset="0"/>
                <a:cs typeface="Arial" panose="020B0604020202020204" pitchFamily="34" charset="0"/>
              </a:rPr>
              <a:t>the Tyre Industry considers that </a:t>
            </a:r>
            <a:r>
              <a:rPr lang="en-GB" sz="1600" dirty="0">
                <a:solidFill>
                  <a:srgbClr val="002060"/>
                </a:solidFill>
                <a:latin typeface="Calibri" panose="020F0502020204030204" pitchFamily="34" charset="0"/>
                <a:cs typeface="Arial" panose="020B0604020202020204" pitchFamily="34" charset="0"/>
              </a:rPr>
              <a:t>the current regulatory framework (R117) has </a:t>
            </a:r>
            <a:r>
              <a:rPr lang="en-US" sz="1600" dirty="0">
                <a:solidFill>
                  <a:srgbClr val="002060"/>
                </a:solidFill>
                <a:latin typeface="Calibri" panose="020F0502020204030204" pitchFamily="34" charset="0"/>
              </a:rPr>
              <a:t>introduced substantial benefits for both environmental and safety aspects (and is used by many non-UN 1958 agreement Contracting Parties) and has n</a:t>
            </a:r>
            <a:r>
              <a:rPr lang="en-GB" sz="1600" dirty="0" err="1">
                <a:solidFill>
                  <a:srgbClr val="002060"/>
                </a:solidFill>
                <a:latin typeface="Calibri" panose="020F0502020204030204" pitchFamily="34" charset="0"/>
                <a:cs typeface="Arial" panose="020B0604020202020204" pitchFamily="34" charset="0"/>
              </a:rPr>
              <a:t>ot</a:t>
            </a:r>
            <a:r>
              <a:rPr lang="en-GB" sz="1600" dirty="0">
                <a:solidFill>
                  <a:srgbClr val="002060"/>
                </a:solidFill>
                <a:latin typeface="Calibri" panose="020F0502020204030204" pitchFamily="34" charset="0"/>
                <a:cs typeface="Arial" panose="020B0604020202020204" pitchFamily="34" charset="0"/>
              </a:rPr>
              <a:t> shown any evidence of criticalities.</a:t>
            </a:r>
          </a:p>
          <a:p>
            <a:pPr>
              <a:lnSpc>
                <a:spcPct val="107000"/>
              </a:lnSpc>
              <a:spcAft>
                <a:spcPts val="600"/>
              </a:spcAft>
            </a:pPr>
            <a:r>
              <a:rPr lang="en-GB" sz="1600" dirty="0">
                <a:solidFill>
                  <a:srgbClr val="002060"/>
                </a:solidFill>
                <a:latin typeface="Calibri" panose="020F0502020204030204" pitchFamily="34" charset="0"/>
                <a:cs typeface="Arial" panose="020B0604020202020204" pitchFamily="34" charset="0"/>
              </a:rPr>
              <a:t>The current regulatory logic is that all tyre performances are addressed at regulatory level when the tyre is in the new </a:t>
            </a:r>
            <a:r>
              <a:rPr lang="en-GB" sz="1600" dirty="0" smtClean="0">
                <a:solidFill>
                  <a:srgbClr val="002060"/>
                </a:solidFill>
                <a:latin typeface="Calibri" panose="020F0502020204030204" pitchFamily="34" charset="0"/>
                <a:cs typeface="Arial" panose="020B0604020202020204" pitchFamily="34" charset="0"/>
              </a:rPr>
              <a:t>state, taking into consideration the change in performance during the tyre legal service life. It </a:t>
            </a:r>
            <a:r>
              <a:rPr lang="en-GB" sz="1600" dirty="0">
                <a:solidFill>
                  <a:srgbClr val="002060"/>
                </a:solidFill>
                <a:latin typeface="Calibri" panose="020F0502020204030204" pitchFamily="34" charset="0"/>
                <a:cs typeface="Arial" panose="020B0604020202020204" pitchFamily="34" charset="0"/>
              </a:rPr>
              <a:t>is acknowledged that different tyres </a:t>
            </a:r>
            <a:r>
              <a:rPr lang="en-GB" sz="1600" dirty="0" smtClean="0">
                <a:solidFill>
                  <a:srgbClr val="002060"/>
                </a:solidFill>
                <a:latin typeface="Calibri" panose="020F0502020204030204" pitchFamily="34" charset="0"/>
                <a:cs typeface="Arial" panose="020B0604020202020204" pitchFamily="34" charset="0"/>
              </a:rPr>
              <a:t>can perform </a:t>
            </a:r>
            <a:r>
              <a:rPr lang="en-GB" sz="1600" dirty="0">
                <a:solidFill>
                  <a:srgbClr val="002060"/>
                </a:solidFill>
                <a:latin typeface="Calibri" panose="020F0502020204030204" pitchFamily="34" charset="0"/>
                <a:cs typeface="Arial" panose="020B0604020202020204" pitchFamily="34" charset="0"/>
              </a:rPr>
              <a:t>differently in the worn state</a:t>
            </a:r>
            <a:r>
              <a:rPr lang="en-GB" sz="1600" dirty="0" smtClean="0">
                <a:solidFill>
                  <a:srgbClr val="002060"/>
                </a:solidFill>
                <a:latin typeface="Calibri" panose="020F0502020204030204" pitchFamily="34" charset="0"/>
                <a:cs typeface="Arial" panose="020B0604020202020204" pitchFamily="34" charset="0"/>
              </a:rPr>
              <a:t>. </a:t>
            </a:r>
            <a:endParaRPr lang="en-GB" sz="1600" dirty="0">
              <a:solidFill>
                <a:srgbClr val="002060"/>
              </a:solidFill>
              <a:latin typeface="Calibri" panose="020F0502020204030204" pitchFamily="34" charset="0"/>
              <a:cs typeface="Arial" panose="020B0604020202020204" pitchFamily="34" charset="0"/>
            </a:endParaRPr>
          </a:p>
          <a:p>
            <a:pPr>
              <a:lnSpc>
                <a:spcPct val="107000"/>
              </a:lnSpc>
              <a:spcAft>
                <a:spcPts val="600"/>
              </a:spcAft>
            </a:pPr>
            <a:r>
              <a:rPr lang="en-GB" sz="1600" dirty="0">
                <a:solidFill>
                  <a:srgbClr val="002060"/>
                </a:solidFill>
                <a:latin typeface="Calibri" panose="020F0502020204030204" pitchFamily="34" charset="0"/>
                <a:cs typeface="Arial" panose="020B0604020202020204" pitchFamily="34" charset="0"/>
              </a:rPr>
              <a:t>For various reasons, </a:t>
            </a:r>
            <a:r>
              <a:rPr lang="en-GB" sz="1600" dirty="0" smtClean="0">
                <a:solidFill>
                  <a:srgbClr val="002060"/>
                </a:solidFill>
                <a:latin typeface="Calibri" panose="020F0502020204030204" pitchFamily="34" charset="0"/>
                <a:cs typeface="Arial" panose="020B0604020202020204" pitchFamily="34" charset="0"/>
              </a:rPr>
              <a:t>some </a:t>
            </a:r>
            <a:r>
              <a:rPr lang="en-GB" sz="1600" dirty="0">
                <a:solidFill>
                  <a:srgbClr val="002060"/>
                </a:solidFill>
                <a:latin typeface="Calibri" panose="020F0502020204030204" pitchFamily="34" charset="0"/>
                <a:cs typeface="Arial" panose="020B0604020202020204" pitchFamily="34" charset="0"/>
              </a:rPr>
              <a:t>consumers tend to replace tyres </a:t>
            </a:r>
            <a:r>
              <a:rPr lang="en-US" sz="1600" dirty="0">
                <a:solidFill>
                  <a:srgbClr val="002060"/>
                </a:solidFill>
                <a:latin typeface="Calibri" panose="020F0502020204030204" pitchFamily="34" charset="0"/>
                <a:cs typeface="Arial" panose="020B0604020202020204" pitchFamily="34" charset="0"/>
              </a:rPr>
              <a:t>before reaching min tread depth limit, while </a:t>
            </a:r>
            <a:r>
              <a:rPr lang="en-US" sz="1600" dirty="0" smtClean="0">
                <a:solidFill>
                  <a:srgbClr val="002060"/>
                </a:solidFill>
                <a:latin typeface="Calibri" panose="020F0502020204030204" pitchFamily="34" charset="0"/>
                <a:cs typeface="Arial" panose="020B0604020202020204" pitchFamily="34" charset="0"/>
              </a:rPr>
              <a:t>some others drive below the min tread depth limit. The picture is complex and needs further assessment. </a:t>
            </a:r>
          </a:p>
          <a:p>
            <a:pPr>
              <a:lnSpc>
                <a:spcPct val="107000"/>
              </a:lnSpc>
              <a:spcAft>
                <a:spcPts val="600"/>
              </a:spcAft>
            </a:pPr>
            <a:endParaRPr lang="en-US" sz="1600" dirty="0">
              <a:solidFill>
                <a:srgbClr val="002060"/>
              </a:solidFill>
              <a:latin typeface="Calibri" panose="020F0502020204030204" pitchFamily="34" charset="0"/>
              <a:cs typeface="Arial" panose="020B0604020202020204" pitchFamily="34" charset="0"/>
            </a:endParaRPr>
          </a:p>
        </p:txBody>
      </p:sp>
      <p:sp>
        <p:nvSpPr>
          <p:cNvPr id="4" name="Espace réservé du pied de page 3">
            <a:extLst>
              <a:ext uri="{FF2B5EF4-FFF2-40B4-BE49-F238E27FC236}">
                <a16:creationId xmlns:a16="http://schemas.microsoft.com/office/drawing/2014/main" xmlns="" id="{5CBDF11B-06F7-4ACA-800F-92B19DF83801}"/>
              </a:ext>
            </a:extLst>
          </p:cNvPr>
          <p:cNvSpPr>
            <a:spLocks noGrp="1"/>
          </p:cNvSpPr>
          <p:nvPr>
            <p:ph type="ftr" sz="quarter" idx="10"/>
          </p:nvPr>
        </p:nvSpPr>
        <p:spPr/>
        <p:txBody>
          <a:bodyPr/>
          <a:lstStyle/>
          <a:p>
            <a:pPr>
              <a:defRPr/>
            </a:pPr>
            <a:r>
              <a:rPr lang="fr-FR"/>
              <a:t>T h e   E u r o p e a n   </a:t>
            </a:r>
            <a:r>
              <a:rPr lang="fr-FR" b="1"/>
              <a:t>T y r e   a n d   R i m  </a:t>
            </a:r>
            <a:r>
              <a:rPr lang="fr-FR"/>
              <a:t> T e c h n i c a l   O r g a n i s a t i o n</a:t>
            </a:r>
          </a:p>
        </p:txBody>
      </p:sp>
      <p:sp>
        <p:nvSpPr>
          <p:cNvPr id="5" name="Espace réservé du numéro de diapositive 4">
            <a:extLst>
              <a:ext uri="{FF2B5EF4-FFF2-40B4-BE49-F238E27FC236}">
                <a16:creationId xmlns:a16="http://schemas.microsoft.com/office/drawing/2014/main" xmlns="" id="{22600C29-0B16-465A-A007-5F703C1CE79C}"/>
              </a:ext>
            </a:extLst>
          </p:cNvPr>
          <p:cNvSpPr>
            <a:spLocks noGrp="1"/>
          </p:cNvSpPr>
          <p:nvPr>
            <p:ph type="sldNum" sz="quarter" idx="11"/>
          </p:nvPr>
        </p:nvSpPr>
        <p:spPr/>
        <p:txBody>
          <a:bodyPr/>
          <a:lstStyle/>
          <a:p>
            <a:pPr>
              <a:defRPr/>
            </a:pPr>
            <a:fld id="{EFA57E69-433B-4BFA-85FB-8BA31033FF12}" type="slidenum">
              <a:rPr lang="fr-FR" smtClean="0"/>
              <a:pPr>
                <a:defRPr/>
              </a:pPr>
              <a:t>2</a:t>
            </a:fld>
            <a:endParaRPr lang="fr-FR" sz="1200" b="0"/>
          </a:p>
        </p:txBody>
      </p:sp>
      <p:sp>
        <p:nvSpPr>
          <p:cNvPr id="6" name="Espace réservé du pied de page 1">
            <a:extLst>
              <a:ext uri="{FF2B5EF4-FFF2-40B4-BE49-F238E27FC236}">
                <a16:creationId xmlns:a16="http://schemas.microsoft.com/office/drawing/2014/main" xmlns="" id="{20F7ECBB-46EE-4D4C-8E4F-D6C0D6F6287C}"/>
              </a:ext>
            </a:extLst>
          </p:cNvPr>
          <p:cNvSpPr txBox="1">
            <a:spLocks/>
          </p:cNvSpPr>
          <p:nvPr/>
        </p:nvSpPr>
        <p:spPr bwMode="auto">
          <a:xfrm>
            <a:off x="179388" y="123825"/>
            <a:ext cx="5688756"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800" b="1" dirty="0">
                <a:latin typeface="Arial" charset="0"/>
              </a:rPr>
              <a:t>Document presented by France </a:t>
            </a:r>
            <a:r>
              <a:rPr lang="en-US" altLang="fr-FR" sz="1800" b="1" dirty="0">
                <a:solidFill>
                  <a:srgbClr val="FF0000"/>
                </a:solidFill>
                <a:latin typeface="Arial" charset="0"/>
              </a:rPr>
              <a:t>(</a:t>
            </a:r>
            <a:r>
              <a:rPr lang="en-GB" sz="1800" b="1" dirty="0">
                <a:solidFill>
                  <a:srgbClr val="FF0000"/>
                </a:solidFill>
                <a:latin typeface="Calibri" panose="020F0502020204030204" pitchFamily="34" charset="0"/>
              </a:rPr>
              <a:t>GRB-2019-06)</a:t>
            </a:r>
          </a:p>
        </p:txBody>
      </p:sp>
    </p:spTree>
    <p:extLst>
      <p:ext uri="{BB962C8B-B14F-4D97-AF65-F5344CB8AC3E}">
        <p14:creationId xmlns:p14="http://schemas.microsoft.com/office/powerpoint/2010/main" val="776207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200" dirty="0">
                <a:latin typeface="Arial" charset="0"/>
              </a:rPr>
              <a:t>T h e   </a:t>
            </a:r>
            <a:r>
              <a:rPr lang="en-US" altLang="fr-FR" sz="1200" dirty="0" err="1">
                <a:latin typeface="Arial" charset="0"/>
              </a:rPr>
              <a:t>E</a:t>
            </a:r>
            <a:r>
              <a:rPr lang="en-US" altLang="fr-FR" sz="1200" dirty="0">
                <a:latin typeface="Arial" charset="0"/>
              </a:rPr>
              <a:t> u r o p e a n   T y r e   a n d   R </a:t>
            </a:r>
            <a:r>
              <a:rPr lang="en-US" altLang="fr-FR" sz="1200" dirty="0" err="1">
                <a:latin typeface="Arial" charset="0"/>
              </a:rPr>
              <a:t>i</a:t>
            </a:r>
            <a:r>
              <a:rPr lang="en-US" altLang="fr-FR" sz="1200" dirty="0">
                <a:latin typeface="Arial" charset="0"/>
              </a:rPr>
              <a:t> m   T e c h n </a:t>
            </a:r>
            <a:r>
              <a:rPr lang="en-US" altLang="fr-FR" sz="1200" dirty="0" err="1">
                <a:latin typeface="Arial" charset="0"/>
              </a:rPr>
              <a:t>i</a:t>
            </a:r>
            <a:r>
              <a:rPr lang="en-US" altLang="fr-FR" sz="1200" dirty="0">
                <a:latin typeface="Arial" charset="0"/>
              </a:rPr>
              <a:t> c a l   O r g a n </a:t>
            </a:r>
            <a:r>
              <a:rPr lang="en-US" altLang="fr-FR" sz="1200" dirty="0" err="1">
                <a:latin typeface="Arial" charset="0"/>
              </a:rPr>
              <a:t>i</a:t>
            </a:r>
            <a:r>
              <a:rPr lang="en-US" altLang="fr-FR" sz="1200" dirty="0">
                <a:latin typeface="Arial" charset="0"/>
              </a:rPr>
              <a:t> s a t </a:t>
            </a:r>
            <a:r>
              <a:rPr lang="en-US" altLang="fr-FR" sz="1200" dirty="0" err="1">
                <a:latin typeface="Arial" charset="0"/>
              </a:rPr>
              <a:t>i</a:t>
            </a:r>
            <a:r>
              <a:rPr lang="en-US" altLang="fr-FR" sz="1200" dirty="0">
                <a:latin typeface="Arial" charset="0"/>
              </a:rPr>
              <a:t> o n</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300" dirty="0">
                <a:latin typeface="Arial" charset="0"/>
              </a:rPr>
              <a:t>3</a:t>
            </a:r>
          </a:p>
        </p:txBody>
      </p:sp>
      <p:sp>
        <p:nvSpPr>
          <p:cNvPr id="14340" name="Espace réservé du pied de page 1"/>
          <p:cNvSpPr txBox="1">
            <a:spLocks/>
          </p:cNvSpPr>
          <p:nvPr/>
        </p:nvSpPr>
        <p:spPr bwMode="auto">
          <a:xfrm>
            <a:off x="179388" y="123825"/>
            <a:ext cx="799301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800" b="1" dirty="0">
                <a:latin typeface="Arial" charset="0"/>
              </a:rPr>
              <a:t>EU </a:t>
            </a:r>
            <a:r>
              <a:rPr lang="en-US" altLang="fr-FR" sz="1800" b="1" dirty="0" err="1">
                <a:latin typeface="Arial" charset="0"/>
              </a:rPr>
              <a:t>Tyre</a:t>
            </a:r>
            <a:r>
              <a:rPr lang="en-US" altLang="fr-FR" sz="1800" b="1" dirty="0">
                <a:latin typeface="Arial" charset="0"/>
              </a:rPr>
              <a:t> Industry comments</a:t>
            </a:r>
          </a:p>
        </p:txBody>
      </p:sp>
      <p:sp>
        <p:nvSpPr>
          <p:cNvPr id="10" name="ZoneTexte 9"/>
          <p:cNvSpPr txBox="1"/>
          <p:nvPr/>
        </p:nvSpPr>
        <p:spPr>
          <a:xfrm>
            <a:off x="153481" y="627534"/>
            <a:ext cx="7161188" cy="369332"/>
          </a:xfrm>
          <a:prstGeom prst="rect">
            <a:avLst/>
          </a:prstGeom>
          <a:noFill/>
        </p:spPr>
        <p:txBody>
          <a:bodyPr wrap="square" rtlCol="0">
            <a:spAutoFit/>
          </a:bodyPr>
          <a:lstStyle/>
          <a:p>
            <a:r>
              <a:rPr lang="en-GB" sz="1600" b="1" dirty="0" smtClean="0">
                <a:solidFill>
                  <a:srgbClr val="0070C0"/>
                </a:solidFill>
                <a:latin typeface="Calibri" panose="020F0502020204030204" pitchFamily="34" charset="0"/>
              </a:rPr>
              <a:t>   </a:t>
            </a:r>
            <a:r>
              <a:rPr lang="en-GB" b="1" dirty="0">
                <a:latin typeface="Calibri" panose="020F0502020204030204" pitchFamily="34" charset="0"/>
              </a:rPr>
              <a:t>Working document GRB-2019-06 </a:t>
            </a:r>
            <a:r>
              <a:rPr lang="en-GB" b="1" u="sng" dirty="0">
                <a:solidFill>
                  <a:srgbClr val="FF0000"/>
                </a:solidFill>
                <a:effectLst>
                  <a:outerShdw blurRad="38100" dist="38100" dir="2700000" algn="tl">
                    <a:srgbClr val="000000">
                      <a:alpha val="43137"/>
                    </a:srgbClr>
                  </a:outerShdw>
                </a:effectLst>
                <a:latin typeface="Calibri" panose="020F0502020204030204" pitchFamily="34" charset="0"/>
              </a:rPr>
              <a:t>justifications</a:t>
            </a:r>
            <a:r>
              <a:rPr lang="en-GB" sz="1600" dirty="0">
                <a:latin typeface="Calibri" panose="020F0502020204030204" pitchFamily="34" charset="0"/>
              </a:rPr>
              <a:t> </a:t>
            </a:r>
          </a:p>
        </p:txBody>
      </p:sp>
      <p:sp>
        <p:nvSpPr>
          <p:cNvPr id="2" name="ZoneTexte 1">
            <a:extLst>
              <a:ext uri="{FF2B5EF4-FFF2-40B4-BE49-F238E27FC236}">
                <a16:creationId xmlns:a16="http://schemas.microsoft.com/office/drawing/2014/main" xmlns="" id="{9A269AFF-1864-4AF7-BCAD-148932781DFC}"/>
              </a:ext>
            </a:extLst>
          </p:cNvPr>
          <p:cNvSpPr txBox="1"/>
          <p:nvPr/>
        </p:nvSpPr>
        <p:spPr>
          <a:xfrm>
            <a:off x="194682" y="1176303"/>
            <a:ext cx="8567247" cy="584775"/>
          </a:xfrm>
          <a:prstGeom prst="rect">
            <a:avLst/>
          </a:prstGeom>
          <a:noFill/>
        </p:spPr>
        <p:txBody>
          <a:bodyPr wrap="square" rtlCol="0">
            <a:spAutoFit/>
          </a:bodyPr>
          <a:lstStyle/>
          <a:p>
            <a:pPr marL="342900" indent="-342900">
              <a:buAutoNum type="arabicPeriod"/>
            </a:pPr>
            <a:r>
              <a:rPr lang="en-US" sz="1600" i="1" dirty="0">
                <a:latin typeface="Calibri" panose="020F0502020204030204" pitchFamily="34" charset="0"/>
              </a:rPr>
              <a:t>UN Regulation N° 117 defines the minimum thresholds on both environmental (noise and rolling resistance) and safety (wet adhesion) performances that tyres must pass to be type-approved.</a:t>
            </a:r>
            <a:endParaRPr lang="en-US" sz="500" i="1" dirty="0">
              <a:latin typeface="Calibri" panose="020F0502020204030204" pitchFamily="34" charset="0"/>
            </a:endParaRPr>
          </a:p>
        </p:txBody>
      </p:sp>
      <p:sp>
        <p:nvSpPr>
          <p:cNvPr id="3" name="ZoneTexte 2">
            <a:extLst>
              <a:ext uri="{FF2B5EF4-FFF2-40B4-BE49-F238E27FC236}">
                <a16:creationId xmlns:a16="http://schemas.microsoft.com/office/drawing/2014/main" xmlns="" id="{A96DE683-248D-43C6-9B12-A625CEE70F14}"/>
              </a:ext>
            </a:extLst>
          </p:cNvPr>
          <p:cNvSpPr txBox="1"/>
          <p:nvPr/>
        </p:nvSpPr>
        <p:spPr>
          <a:xfrm>
            <a:off x="179512" y="1779662"/>
            <a:ext cx="8811007" cy="2554545"/>
          </a:xfrm>
          <a:prstGeom prst="rect">
            <a:avLst/>
          </a:prstGeom>
          <a:noFill/>
        </p:spPr>
        <p:txBody>
          <a:bodyPr wrap="square" rtlCol="0">
            <a:spAutoFit/>
          </a:bodyPr>
          <a:lstStyle/>
          <a:p>
            <a:pPr marL="342900" indent="-342900">
              <a:buAutoNum type="arabicPeriod" startAt="2"/>
            </a:pPr>
            <a:r>
              <a:rPr lang="en-US" sz="1600" i="1" dirty="0">
                <a:latin typeface="Calibri" panose="020F0502020204030204" pitchFamily="34" charset="0"/>
              </a:rPr>
              <a:t>Today, performance tests are conducted on new tyres, and while this represents the worst case for both noise and rolling resistance, wet adhesion performance decreases with wear. This decrease (which corresponds to an increase in braking distance) can vary significantly from one tyre to another, and cannot be induced by wet adhesion performance at new state. </a:t>
            </a:r>
          </a:p>
          <a:p>
            <a:endParaRPr lang="en-US" sz="1600" i="1" dirty="0">
              <a:latin typeface="Calibri" panose="020F0502020204030204" pitchFamily="34" charset="0"/>
            </a:endParaRPr>
          </a:p>
          <a:p>
            <a:r>
              <a:rPr lang="en-US" sz="1600" u="sng" dirty="0" smtClean="0">
                <a:solidFill>
                  <a:srgbClr val="0070C0"/>
                </a:solidFill>
                <a:latin typeface="Calibri" panose="020F0502020204030204" pitchFamily="34" charset="0"/>
              </a:rPr>
              <a:t>Comment</a:t>
            </a:r>
            <a:r>
              <a:rPr lang="en-US" sz="1600" u="sng" dirty="0">
                <a:solidFill>
                  <a:srgbClr val="0070C0"/>
                </a:solidFill>
                <a:latin typeface="Calibri" panose="020F0502020204030204" pitchFamily="34" charset="0"/>
              </a:rPr>
              <a:t>: </a:t>
            </a:r>
            <a:endParaRPr lang="en-US" sz="1600" u="sng" dirty="0" smtClean="0">
              <a:solidFill>
                <a:srgbClr val="0070C0"/>
              </a:solidFill>
              <a:latin typeface="Calibri" panose="020F0502020204030204" pitchFamily="34" charset="0"/>
            </a:endParaRPr>
          </a:p>
          <a:p>
            <a:r>
              <a:rPr lang="en-US" sz="1600" dirty="0" smtClean="0">
                <a:solidFill>
                  <a:srgbClr val="002060"/>
                </a:solidFill>
                <a:latin typeface="Calibri" panose="020F0502020204030204" pitchFamily="34" charset="0"/>
              </a:rPr>
              <a:t>Currently, R117-wet </a:t>
            </a:r>
            <a:r>
              <a:rPr lang="en-US" sz="1600" dirty="0">
                <a:solidFill>
                  <a:srgbClr val="002060"/>
                </a:solidFill>
                <a:latin typeface="Calibri" panose="020F0502020204030204" pitchFamily="34" charset="0"/>
              </a:rPr>
              <a:t>adhesion performance </a:t>
            </a:r>
            <a:r>
              <a:rPr lang="en-US" sz="1600" dirty="0" smtClean="0">
                <a:solidFill>
                  <a:srgbClr val="002060"/>
                </a:solidFill>
                <a:latin typeface="Calibri" panose="020F0502020204030204" pitchFamily="34" charset="0"/>
              </a:rPr>
              <a:t>decreases with </a:t>
            </a:r>
            <a:r>
              <a:rPr lang="en-US" sz="1600" dirty="0">
                <a:solidFill>
                  <a:srgbClr val="002060"/>
                </a:solidFill>
                <a:latin typeface="Calibri" panose="020F0502020204030204" pitchFamily="34" charset="0"/>
              </a:rPr>
              <a:t>wear. A</a:t>
            </a:r>
            <a:r>
              <a:rPr lang="en-US" sz="1600" dirty="0" smtClean="0">
                <a:solidFill>
                  <a:srgbClr val="002060"/>
                </a:solidFill>
                <a:latin typeface="Calibri" panose="020F0502020204030204" pitchFamily="34" charset="0"/>
              </a:rPr>
              <a:t> deep assessment is needed to document how the worn tyre wet performance </a:t>
            </a:r>
            <a:r>
              <a:rPr lang="en-US" sz="1600" dirty="0">
                <a:solidFill>
                  <a:srgbClr val="002060"/>
                </a:solidFill>
                <a:latin typeface="Calibri" panose="020F0502020204030204" pitchFamily="34" charset="0"/>
              </a:rPr>
              <a:t>is </a:t>
            </a:r>
            <a:r>
              <a:rPr lang="en-US" sz="1600" dirty="0" smtClean="0">
                <a:solidFill>
                  <a:srgbClr val="002060"/>
                </a:solidFill>
                <a:latin typeface="Calibri" panose="020F0502020204030204" pitchFamily="34" charset="0"/>
              </a:rPr>
              <a:t>linked, or not, to </a:t>
            </a:r>
            <a:r>
              <a:rPr lang="en-US" sz="1600" dirty="0">
                <a:solidFill>
                  <a:srgbClr val="002060"/>
                </a:solidFill>
                <a:latin typeface="Calibri" panose="020F0502020204030204" pitchFamily="34" charset="0"/>
              </a:rPr>
              <a:t>new state wet adhesion </a:t>
            </a:r>
            <a:r>
              <a:rPr lang="en-US" sz="1600" dirty="0" smtClean="0">
                <a:solidFill>
                  <a:srgbClr val="002060"/>
                </a:solidFill>
                <a:latin typeface="Calibri" panose="020F0502020204030204" pitchFamily="34" charset="0"/>
              </a:rPr>
              <a:t>performance and how the rate of performance loss changes from </a:t>
            </a:r>
            <a:r>
              <a:rPr lang="en-US" sz="1600" dirty="0">
                <a:solidFill>
                  <a:srgbClr val="002060"/>
                </a:solidFill>
                <a:latin typeface="Calibri" panose="020F0502020204030204" pitchFamily="34" charset="0"/>
              </a:rPr>
              <a:t>one tyre to </a:t>
            </a:r>
            <a:r>
              <a:rPr lang="en-US" sz="1600" dirty="0" smtClean="0">
                <a:solidFill>
                  <a:srgbClr val="002060"/>
                </a:solidFill>
                <a:latin typeface="Calibri" panose="020F0502020204030204" pitchFamily="34" charset="0"/>
              </a:rPr>
              <a:t>another. </a:t>
            </a:r>
          </a:p>
          <a:p>
            <a:r>
              <a:rPr lang="en-US" sz="1600" dirty="0" smtClean="0">
                <a:solidFill>
                  <a:srgbClr val="002060"/>
                </a:solidFill>
                <a:latin typeface="Calibri" panose="020F0502020204030204" pitchFamily="34" charset="0"/>
              </a:rPr>
              <a:t>The WD GRB-2019-06 does not provide any supporting elements to this respect.</a:t>
            </a:r>
            <a:endParaRPr lang="fr-FR" sz="1600" dirty="0">
              <a:solidFill>
                <a:srgbClr val="002060"/>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pied de page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200" dirty="0">
                <a:latin typeface="Arial" charset="0"/>
              </a:rPr>
              <a:t>T h e   </a:t>
            </a:r>
            <a:r>
              <a:rPr lang="en-US" altLang="fr-FR" sz="1200" dirty="0" err="1">
                <a:latin typeface="Arial" charset="0"/>
              </a:rPr>
              <a:t>E</a:t>
            </a:r>
            <a:r>
              <a:rPr lang="en-US" altLang="fr-FR" sz="1200" dirty="0">
                <a:latin typeface="Arial" charset="0"/>
              </a:rPr>
              <a:t> u r o p e a n   T y r e   a n d   R </a:t>
            </a:r>
            <a:r>
              <a:rPr lang="en-US" altLang="fr-FR" sz="1200" dirty="0" err="1">
                <a:latin typeface="Arial" charset="0"/>
              </a:rPr>
              <a:t>i</a:t>
            </a:r>
            <a:r>
              <a:rPr lang="en-US" altLang="fr-FR" sz="1200" dirty="0">
                <a:latin typeface="Arial" charset="0"/>
              </a:rPr>
              <a:t> m   T e c h n </a:t>
            </a:r>
            <a:r>
              <a:rPr lang="en-US" altLang="fr-FR" sz="1200" dirty="0" err="1">
                <a:latin typeface="Arial" charset="0"/>
              </a:rPr>
              <a:t>i</a:t>
            </a:r>
            <a:r>
              <a:rPr lang="en-US" altLang="fr-FR" sz="1200" dirty="0">
                <a:latin typeface="Arial" charset="0"/>
              </a:rPr>
              <a:t> c a l   O r g a n </a:t>
            </a:r>
            <a:r>
              <a:rPr lang="en-US" altLang="fr-FR" sz="1200" dirty="0" err="1">
                <a:latin typeface="Arial" charset="0"/>
              </a:rPr>
              <a:t>i</a:t>
            </a:r>
            <a:r>
              <a:rPr lang="en-US" altLang="fr-FR" sz="1200" dirty="0">
                <a:latin typeface="Arial" charset="0"/>
              </a:rPr>
              <a:t> s a t </a:t>
            </a:r>
            <a:r>
              <a:rPr lang="en-US" altLang="fr-FR" sz="1200" dirty="0" err="1">
                <a:latin typeface="Arial" charset="0"/>
              </a:rPr>
              <a:t>i</a:t>
            </a:r>
            <a:r>
              <a:rPr lang="en-US" altLang="fr-FR" sz="1200" dirty="0">
                <a:latin typeface="Arial" charset="0"/>
              </a:rPr>
              <a:t> o n</a:t>
            </a:r>
          </a:p>
        </p:txBody>
      </p:sp>
      <p:sp>
        <p:nvSpPr>
          <p:cNvPr id="1433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300" dirty="0">
                <a:latin typeface="Arial" charset="0"/>
              </a:rPr>
              <a:t>4</a:t>
            </a:r>
          </a:p>
        </p:txBody>
      </p:sp>
      <p:sp>
        <p:nvSpPr>
          <p:cNvPr id="2" name="ZoneTexte 1">
            <a:extLst>
              <a:ext uri="{FF2B5EF4-FFF2-40B4-BE49-F238E27FC236}">
                <a16:creationId xmlns:a16="http://schemas.microsoft.com/office/drawing/2014/main" xmlns="" id="{9A269AFF-1864-4AF7-BCAD-148932781DFC}"/>
              </a:ext>
            </a:extLst>
          </p:cNvPr>
          <p:cNvSpPr txBox="1"/>
          <p:nvPr/>
        </p:nvSpPr>
        <p:spPr>
          <a:xfrm>
            <a:off x="251520" y="1131590"/>
            <a:ext cx="8663880" cy="3046988"/>
          </a:xfrm>
          <a:prstGeom prst="rect">
            <a:avLst/>
          </a:prstGeom>
          <a:noFill/>
        </p:spPr>
        <p:txBody>
          <a:bodyPr wrap="square" rtlCol="0">
            <a:spAutoFit/>
          </a:bodyPr>
          <a:lstStyle/>
          <a:p>
            <a:r>
              <a:rPr lang="en-US" sz="1600" i="1" dirty="0">
                <a:latin typeface="Calibri" panose="020F0502020204030204" pitchFamily="34" charset="0"/>
              </a:rPr>
              <a:t>3. A threshold at worn state for wet adhesion would improve braking distance, thus impact road safety, while also testing hydroplaning, which is not evaluated in the current test at new state. It would also avoid environmental and economic waste, since many drivers replace their tyres before the minimum legal tread depth limit, in order to try to limit this loss of adhesion.</a:t>
            </a:r>
          </a:p>
          <a:p>
            <a:endParaRPr lang="en-US" sz="1600" i="1" dirty="0">
              <a:latin typeface="Calibri" panose="020F0502020204030204" pitchFamily="34" charset="0"/>
            </a:endParaRPr>
          </a:p>
          <a:p>
            <a:r>
              <a:rPr lang="en-US" sz="1600" u="sng" dirty="0" smtClean="0">
                <a:solidFill>
                  <a:srgbClr val="0070C0"/>
                </a:solidFill>
                <a:latin typeface="Calibri" panose="020F0502020204030204" pitchFamily="34" charset="0"/>
              </a:rPr>
              <a:t>Comment</a:t>
            </a:r>
            <a:r>
              <a:rPr lang="en-US" sz="1600" dirty="0">
                <a:solidFill>
                  <a:srgbClr val="0070C0"/>
                </a:solidFill>
                <a:latin typeface="Calibri" panose="020F0502020204030204" pitchFamily="34" charset="0"/>
              </a:rPr>
              <a:t>: </a:t>
            </a:r>
            <a:r>
              <a:rPr lang="en-US" sz="1600" dirty="0" smtClean="0">
                <a:solidFill>
                  <a:srgbClr val="002060"/>
                </a:solidFill>
                <a:latin typeface="Calibri" panose="020F0502020204030204" pitchFamily="34" charset="0"/>
              </a:rPr>
              <a:t>Any value of </a:t>
            </a:r>
            <a:r>
              <a:rPr lang="en-US" sz="1600" dirty="0">
                <a:solidFill>
                  <a:srgbClr val="002060"/>
                </a:solidFill>
                <a:latin typeface="Calibri" panose="020F0502020204030204" pitchFamily="34" charset="0"/>
              </a:rPr>
              <a:t>minimum threshold for worn tyres has to be well technically analyzed and defined. The industry </a:t>
            </a:r>
            <a:r>
              <a:rPr lang="en-US" sz="1600" dirty="0" smtClean="0">
                <a:solidFill>
                  <a:srgbClr val="002060"/>
                </a:solidFill>
                <a:latin typeface="Calibri" panose="020F0502020204030204" pitchFamily="34" charset="0"/>
              </a:rPr>
              <a:t>sees the necessity to further deepen the assessment </a:t>
            </a:r>
            <a:r>
              <a:rPr lang="en-US" sz="1600" dirty="0">
                <a:solidFill>
                  <a:srgbClr val="002060"/>
                </a:solidFill>
                <a:latin typeface="Calibri" panose="020F0502020204030204" pitchFamily="34" charset="0"/>
              </a:rPr>
              <a:t>towards a regulatory </a:t>
            </a:r>
            <a:r>
              <a:rPr lang="en-US" sz="1600" dirty="0" smtClean="0">
                <a:solidFill>
                  <a:srgbClr val="002060"/>
                </a:solidFill>
                <a:latin typeface="Calibri" panose="020F0502020204030204" pitchFamily="34" charset="0"/>
              </a:rPr>
              <a:t>approach. This requires time and resources to be allocated to this assessment. </a:t>
            </a:r>
          </a:p>
          <a:p>
            <a:endParaRPr lang="en-US" sz="1600" u="sng" dirty="0">
              <a:solidFill>
                <a:srgbClr val="00B050"/>
              </a:solidFill>
              <a:latin typeface="Calibri" panose="020F0502020204030204" pitchFamily="34" charset="0"/>
            </a:endParaRPr>
          </a:p>
          <a:p>
            <a:r>
              <a:rPr lang="en-US" sz="1600" u="sng" dirty="0" smtClean="0">
                <a:solidFill>
                  <a:srgbClr val="002060"/>
                </a:solidFill>
                <a:latin typeface="Calibri" panose="020F0502020204030204" pitchFamily="34" charset="0"/>
              </a:rPr>
              <a:t>Industry Recommendation</a:t>
            </a:r>
            <a:r>
              <a:rPr lang="en-US" sz="1600" dirty="0">
                <a:solidFill>
                  <a:srgbClr val="002060"/>
                </a:solidFill>
                <a:latin typeface="Calibri" panose="020F0502020204030204" pitchFamily="34" charset="0"/>
              </a:rPr>
              <a:t>: To get an understanding of the postulated impact of premature replacement of tyres, industry </a:t>
            </a:r>
            <a:r>
              <a:rPr lang="en-US" sz="1600" dirty="0" smtClean="0">
                <a:solidFill>
                  <a:srgbClr val="002060"/>
                </a:solidFill>
                <a:latin typeface="Calibri" panose="020F0502020204030204" pitchFamily="34" charset="0"/>
              </a:rPr>
              <a:t>calls for a </a:t>
            </a:r>
            <a:r>
              <a:rPr lang="en-US" sz="1600" dirty="0">
                <a:solidFill>
                  <a:srgbClr val="002060"/>
                </a:solidFill>
                <a:latin typeface="Calibri" panose="020F0502020204030204" pitchFamily="34" charset="0"/>
              </a:rPr>
              <a:t>study on the reasons </a:t>
            </a:r>
            <a:r>
              <a:rPr lang="en-US" sz="1600" dirty="0" smtClean="0">
                <a:solidFill>
                  <a:srgbClr val="002060"/>
                </a:solidFill>
                <a:latin typeface="Calibri" panose="020F0502020204030204" pitchFamily="34" charset="0"/>
              </a:rPr>
              <a:t>why the </a:t>
            </a:r>
            <a:r>
              <a:rPr lang="en-US" sz="1600" dirty="0">
                <a:solidFill>
                  <a:srgbClr val="002060"/>
                </a:solidFill>
                <a:latin typeface="Calibri" panose="020F0502020204030204" pitchFamily="34" charset="0"/>
              </a:rPr>
              <a:t>consumers change tyres and </a:t>
            </a:r>
            <a:r>
              <a:rPr lang="en-US" sz="1600" dirty="0" smtClean="0">
                <a:solidFill>
                  <a:srgbClr val="002060"/>
                </a:solidFill>
                <a:latin typeface="Calibri" panose="020F0502020204030204" pitchFamily="34" charset="0"/>
              </a:rPr>
              <a:t>calls for assessing the </a:t>
            </a:r>
            <a:r>
              <a:rPr lang="en-US" sz="1600" u="sng" dirty="0">
                <a:solidFill>
                  <a:srgbClr val="002060"/>
                </a:solidFill>
                <a:latin typeface="Calibri" panose="020F0502020204030204" pitchFamily="34" charset="0"/>
              </a:rPr>
              <a:t>worn</a:t>
            </a:r>
            <a:r>
              <a:rPr lang="en-US" sz="1600" dirty="0">
                <a:solidFill>
                  <a:srgbClr val="002060"/>
                </a:solidFill>
                <a:latin typeface="Calibri" panose="020F0502020204030204" pitchFamily="34" charset="0"/>
              </a:rPr>
              <a:t> wet grip performance of tyres currently on the market.</a:t>
            </a:r>
            <a:endParaRPr lang="fr-FR" sz="1600" dirty="0">
              <a:solidFill>
                <a:srgbClr val="002060"/>
              </a:solidFill>
              <a:latin typeface="Calibri" panose="020F0502020204030204" pitchFamily="34" charset="0"/>
            </a:endParaRPr>
          </a:p>
        </p:txBody>
      </p:sp>
      <p:sp>
        <p:nvSpPr>
          <p:cNvPr id="9" name="Espace réservé du pied de page 1">
            <a:extLst>
              <a:ext uri="{FF2B5EF4-FFF2-40B4-BE49-F238E27FC236}">
                <a16:creationId xmlns:a16="http://schemas.microsoft.com/office/drawing/2014/main" xmlns="" id="{28343EE4-AD58-4395-8311-0CC06C909FA5}"/>
              </a:ext>
            </a:extLst>
          </p:cNvPr>
          <p:cNvSpPr txBox="1">
            <a:spLocks/>
          </p:cNvSpPr>
          <p:nvPr/>
        </p:nvSpPr>
        <p:spPr bwMode="auto">
          <a:xfrm>
            <a:off x="179388" y="123825"/>
            <a:ext cx="7132121"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800" b="1" dirty="0" smtClean="0">
                <a:latin typeface="Arial" charset="0"/>
              </a:rPr>
              <a:t>EU Tyre Industry comments </a:t>
            </a:r>
            <a:r>
              <a:rPr lang="en-US" altLang="fr-FR" sz="1800" b="1" dirty="0">
                <a:latin typeface="Arial" charset="0"/>
              </a:rPr>
              <a:t>on document presented by France</a:t>
            </a:r>
          </a:p>
        </p:txBody>
      </p:sp>
      <p:sp>
        <p:nvSpPr>
          <p:cNvPr id="8" name="ZoneTexte 9"/>
          <p:cNvSpPr txBox="1"/>
          <p:nvPr/>
        </p:nvSpPr>
        <p:spPr>
          <a:xfrm>
            <a:off x="153480" y="627534"/>
            <a:ext cx="8234943" cy="369332"/>
          </a:xfrm>
          <a:prstGeom prst="rect">
            <a:avLst/>
          </a:prstGeom>
          <a:noFill/>
        </p:spPr>
        <p:txBody>
          <a:bodyPr wrap="square" rtlCol="0">
            <a:spAutoFit/>
          </a:bodyPr>
          <a:lstStyle/>
          <a:p>
            <a:r>
              <a:rPr lang="en-GB" b="1" dirty="0" smtClean="0">
                <a:latin typeface="Calibri" panose="020F0502020204030204" pitchFamily="34" charset="0"/>
              </a:rPr>
              <a:t>Working </a:t>
            </a:r>
            <a:r>
              <a:rPr lang="en-GB" b="1" dirty="0">
                <a:latin typeface="Calibri" panose="020F0502020204030204" pitchFamily="34" charset="0"/>
              </a:rPr>
              <a:t>document GRB-2019-06 </a:t>
            </a:r>
            <a:r>
              <a:rPr lang="en-GB" b="1" u="sng" dirty="0">
                <a:solidFill>
                  <a:srgbClr val="FF0000"/>
                </a:solidFill>
                <a:effectLst>
                  <a:outerShdw blurRad="38100" dist="38100" dir="2700000" algn="tl">
                    <a:srgbClr val="000000">
                      <a:alpha val="43137"/>
                    </a:srgbClr>
                  </a:outerShdw>
                </a:effectLst>
                <a:latin typeface="Calibri" panose="020F0502020204030204" pitchFamily="34" charset="0"/>
              </a:rPr>
              <a:t>justifications</a:t>
            </a:r>
            <a:r>
              <a:rPr lang="en-GB" b="1" dirty="0">
                <a:solidFill>
                  <a:srgbClr val="FF0000"/>
                </a:solidFill>
                <a:effectLst>
                  <a:outerShdw blurRad="38100" dist="38100" dir="2700000" algn="tl">
                    <a:srgbClr val="000000">
                      <a:alpha val="43137"/>
                    </a:srgbClr>
                  </a:outerShdw>
                </a:effectLst>
                <a:latin typeface="Calibri" panose="020F0502020204030204" pitchFamily="34" charset="0"/>
              </a:rPr>
              <a:t> &amp; </a:t>
            </a:r>
            <a:r>
              <a:rPr lang="en-GB" b="1" u="sng" dirty="0">
                <a:solidFill>
                  <a:srgbClr val="FF0000"/>
                </a:solidFill>
                <a:effectLst>
                  <a:outerShdw blurRad="38100" dist="38100" dir="2700000" algn="tl">
                    <a:srgbClr val="000000">
                      <a:alpha val="43137"/>
                    </a:srgbClr>
                  </a:outerShdw>
                </a:effectLst>
                <a:latin typeface="Calibri" panose="020F0502020204030204" pitchFamily="34" charset="0"/>
              </a:rPr>
              <a:t>content</a:t>
            </a:r>
            <a:r>
              <a:rPr lang="en-GB" sz="1600" dirty="0">
                <a:latin typeface="Calibri" panose="020F0502020204030204" pitchFamily="34" charset="0"/>
              </a:rPr>
              <a:t> </a:t>
            </a:r>
          </a:p>
        </p:txBody>
      </p:sp>
    </p:spTree>
    <p:extLst>
      <p:ext uri="{BB962C8B-B14F-4D97-AF65-F5344CB8AC3E}">
        <p14:creationId xmlns:p14="http://schemas.microsoft.com/office/powerpoint/2010/main" val="1766461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xmlns="" id="{7529FB0F-616D-4398-873A-0C3603A76719}"/>
              </a:ext>
            </a:extLst>
          </p:cNvPr>
          <p:cNvSpPr>
            <a:spLocks noGrp="1"/>
          </p:cNvSpPr>
          <p:nvPr>
            <p:ph type="ftr" sz="quarter" idx="10"/>
          </p:nvPr>
        </p:nvSpPr>
        <p:spPr/>
        <p:txBody>
          <a:bodyPr/>
          <a:lstStyle/>
          <a:p>
            <a:pPr>
              <a:defRPr/>
            </a:pPr>
            <a:r>
              <a:rPr lang="fr-FR" dirty="0"/>
              <a:t>T h e   </a:t>
            </a:r>
            <a:r>
              <a:rPr lang="fr-FR" dirty="0" err="1"/>
              <a:t>E</a:t>
            </a:r>
            <a:r>
              <a:rPr lang="fr-FR" dirty="0"/>
              <a:t> u r o p e a n   </a:t>
            </a:r>
            <a:r>
              <a:rPr lang="fr-FR" b="1" dirty="0"/>
              <a:t>T y r e   a n d   R i m  </a:t>
            </a:r>
            <a:r>
              <a:rPr lang="fr-FR" dirty="0"/>
              <a:t> T e c h n i c a l   O r g a n i s a t i o n</a:t>
            </a:r>
          </a:p>
        </p:txBody>
      </p:sp>
      <p:sp>
        <p:nvSpPr>
          <p:cNvPr id="3" name="Espace réservé du numéro de diapositive 2">
            <a:extLst>
              <a:ext uri="{FF2B5EF4-FFF2-40B4-BE49-F238E27FC236}">
                <a16:creationId xmlns:a16="http://schemas.microsoft.com/office/drawing/2014/main" xmlns="" id="{6EA85BFB-48B8-4F2B-BC1A-25F884B365AC}"/>
              </a:ext>
            </a:extLst>
          </p:cNvPr>
          <p:cNvSpPr>
            <a:spLocks noGrp="1"/>
          </p:cNvSpPr>
          <p:nvPr>
            <p:ph type="sldNum" sz="quarter" idx="11"/>
          </p:nvPr>
        </p:nvSpPr>
        <p:spPr/>
        <p:txBody>
          <a:bodyPr/>
          <a:lstStyle/>
          <a:p>
            <a:pPr>
              <a:defRPr/>
            </a:pPr>
            <a:fld id="{AB55F010-55B5-4595-9C14-145265EB38C8}" type="slidenum">
              <a:rPr lang="fr-FR" smtClean="0"/>
              <a:pPr>
                <a:defRPr/>
              </a:pPr>
              <a:t>5</a:t>
            </a:fld>
            <a:endParaRPr lang="fr-FR" sz="1200" b="0"/>
          </a:p>
        </p:txBody>
      </p:sp>
      <p:sp>
        <p:nvSpPr>
          <p:cNvPr id="4" name="ZoneTexte 3">
            <a:extLst>
              <a:ext uri="{FF2B5EF4-FFF2-40B4-BE49-F238E27FC236}">
                <a16:creationId xmlns:a16="http://schemas.microsoft.com/office/drawing/2014/main" xmlns="" id="{D0AA6CC8-694D-4DE2-B11F-BC8B1F5283C1}"/>
              </a:ext>
            </a:extLst>
          </p:cNvPr>
          <p:cNvSpPr txBox="1"/>
          <p:nvPr/>
        </p:nvSpPr>
        <p:spPr>
          <a:xfrm>
            <a:off x="323528" y="915561"/>
            <a:ext cx="8496944" cy="3801041"/>
          </a:xfrm>
          <a:prstGeom prst="rect">
            <a:avLst/>
          </a:prstGeom>
          <a:noFill/>
        </p:spPr>
        <p:txBody>
          <a:bodyPr wrap="square" rtlCol="0">
            <a:spAutoFit/>
          </a:bodyPr>
          <a:lstStyle/>
          <a:p>
            <a:r>
              <a:rPr lang="en-GB" sz="1200" i="1" dirty="0">
                <a:latin typeface="Calibri" panose="020F0502020204030204" pitchFamily="34" charset="0"/>
              </a:rPr>
              <a:t>4. To avoid early removal of tyres and its environmental and economic consequences, while also improving road safety, France proposes to amend this Regulation by introducing a wet adhesion requirement for C1 tyres at worn state. The worn state is obtained by buffing the tyres at the minimum tread depth limit following a standardized method. This would ensure that type approval requirements are as representative of the real-use conditions as possible.</a:t>
            </a:r>
          </a:p>
          <a:p>
            <a:endParaRPr lang="en-GB" sz="1100" i="1" dirty="0">
              <a:latin typeface="Calibri" panose="020F0502020204030204" pitchFamily="34" charset="0"/>
            </a:endParaRPr>
          </a:p>
          <a:p>
            <a:r>
              <a:rPr lang="en-GB" sz="1400" u="sng" dirty="0" smtClean="0">
                <a:solidFill>
                  <a:srgbClr val="0070C0"/>
                </a:solidFill>
                <a:latin typeface="Calibri" panose="020F0502020204030204" pitchFamily="34" charset="0"/>
              </a:rPr>
              <a:t>Comment</a:t>
            </a:r>
            <a:r>
              <a:rPr lang="en-GB" sz="1400" u="sng" dirty="0">
                <a:solidFill>
                  <a:srgbClr val="002060"/>
                </a:solidFill>
                <a:latin typeface="Calibri" panose="020F0502020204030204" pitchFamily="34" charset="0"/>
              </a:rPr>
              <a:t>:</a:t>
            </a:r>
            <a:r>
              <a:rPr lang="en-GB" sz="1400" dirty="0">
                <a:solidFill>
                  <a:srgbClr val="002060"/>
                </a:solidFill>
                <a:latin typeface="Calibri" panose="020F0502020204030204" pitchFamily="34" charset="0"/>
              </a:rPr>
              <a:t> It is not </a:t>
            </a:r>
            <a:r>
              <a:rPr lang="en-GB" sz="1400" dirty="0" smtClean="0">
                <a:solidFill>
                  <a:srgbClr val="002060"/>
                </a:solidFill>
                <a:latin typeface="Calibri" panose="020F0502020204030204" pitchFamily="34" charset="0"/>
              </a:rPr>
              <a:t>proven </a:t>
            </a:r>
            <a:r>
              <a:rPr lang="en-GB" sz="1400" dirty="0">
                <a:solidFill>
                  <a:srgbClr val="002060"/>
                </a:solidFill>
                <a:latin typeface="Calibri" panose="020F0502020204030204" pitchFamily="34" charset="0"/>
              </a:rPr>
              <a:t>that introducing a Wet grip </a:t>
            </a:r>
            <a:r>
              <a:rPr lang="en-GB" sz="1400" dirty="0" smtClean="0">
                <a:solidFill>
                  <a:srgbClr val="002060"/>
                </a:solidFill>
                <a:latin typeface="Calibri" panose="020F0502020204030204" pitchFamily="34" charset="0"/>
              </a:rPr>
              <a:t>requirement </a:t>
            </a:r>
            <a:r>
              <a:rPr lang="en-GB" sz="1400" dirty="0">
                <a:solidFill>
                  <a:srgbClr val="002060"/>
                </a:solidFill>
                <a:latin typeface="Calibri" panose="020F0502020204030204" pitchFamily="34" charset="0"/>
              </a:rPr>
              <a:t>for worn tyres will avoid </a:t>
            </a:r>
            <a:r>
              <a:rPr lang="en-GB" sz="1400" dirty="0" smtClean="0">
                <a:solidFill>
                  <a:srgbClr val="002060"/>
                </a:solidFill>
                <a:latin typeface="Calibri" panose="020F0502020204030204" pitchFamily="34" charset="0"/>
              </a:rPr>
              <a:t>an </a:t>
            </a:r>
            <a:r>
              <a:rPr lang="en-GB" sz="1400" dirty="0">
                <a:solidFill>
                  <a:srgbClr val="002060"/>
                </a:solidFill>
                <a:latin typeface="Calibri" panose="020F0502020204030204" pitchFamily="34" charset="0"/>
              </a:rPr>
              <a:t>early removal of </a:t>
            </a:r>
            <a:r>
              <a:rPr lang="en-GB" sz="1400" dirty="0" smtClean="0">
                <a:solidFill>
                  <a:srgbClr val="002060"/>
                </a:solidFill>
                <a:latin typeface="Calibri" panose="020F0502020204030204" pitchFamily="34" charset="0"/>
              </a:rPr>
              <a:t>tyres.</a:t>
            </a:r>
            <a:r>
              <a:rPr lang="en-US" sz="1400" dirty="0">
                <a:solidFill>
                  <a:srgbClr val="002060"/>
                </a:solidFill>
                <a:latin typeface="Calibri" panose="020F0502020204030204" pitchFamily="34" charset="0"/>
              </a:rPr>
              <a:t> </a:t>
            </a:r>
            <a:r>
              <a:rPr lang="en-US" sz="1400" dirty="0" smtClean="0">
                <a:solidFill>
                  <a:srgbClr val="002060"/>
                </a:solidFill>
                <a:latin typeface="Calibri" panose="020F0502020204030204" pitchFamily="34" charset="0"/>
              </a:rPr>
              <a:t>Industry </a:t>
            </a:r>
            <a:r>
              <a:rPr lang="en-US" sz="1400" dirty="0">
                <a:solidFill>
                  <a:srgbClr val="002060"/>
                </a:solidFill>
                <a:latin typeface="Calibri" panose="020F0502020204030204" pitchFamily="34" charset="0"/>
              </a:rPr>
              <a:t>calls for a study </a:t>
            </a:r>
            <a:r>
              <a:rPr lang="en-US" sz="1400" dirty="0" smtClean="0">
                <a:solidFill>
                  <a:srgbClr val="002060"/>
                </a:solidFill>
                <a:latin typeface="Calibri" panose="020F0502020204030204" pitchFamily="34" charset="0"/>
              </a:rPr>
              <a:t>to identify the root causes why </a:t>
            </a:r>
            <a:r>
              <a:rPr lang="en-US" sz="1400" dirty="0">
                <a:solidFill>
                  <a:srgbClr val="002060"/>
                </a:solidFill>
                <a:latin typeface="Calibri" panose="020F0502020204030204" pitchFamily="34" charset="0"/>
              </a:rPr>
              <a:t>the consumers change </a:t>
            </a:r>
            <a:r>
              <a:rPr lang="en-US" sz="1400" dirty="0" smtClean="0">
                <a:solidFill>
                  <a:srgbClr val="002060"/>
                </a:solidFill>
                <a:latin typeface="Calibri" panose="020F0502020204030204" pitchFamily="34" charset="0"/>
              </a:rPr>
              <a:t>tyres, as well as impact potential. I</a:t>
            </a:r>
            <a:r>
              <a:rPr lang="en-GB" sz="1400" dirty="0" err="1" smtClean="0">
                <a:solidFill>
                  <a:srgbClr val="002060"/>
                </a:solidFill>
                <a:latin typeface="Calibri" panose="020F0502020204030204" pitchFamily="34" charset="0"/>
              </a:rPr>
              <a:t>ndustry</a:t>
            </a:r>
            <a:r>
              <a:rPr lang="en-GB" sz="1400" dirty="0" smtClean="0">
                <a:solidFill>
                  <a:srgbClr val="002060"/>
                </a:solidFill>
                <a:latin typeface="Calibri" panose="020F0502020204030204" pitchFamily="34" charset="0"/>
              </a:rPr>
              <a:t> recognizes that this requirement could lead to improving road safety.</a:t>
            </a:r>
          </a:p>
          <a:p>
            <a:r>
              <a:rPr lang="en-GB" sz="1400" dirty="0" smtClean="0">
                <a:solidFill>
                  <a:srgbClr val="002060"/>
                </a:solidFill>
                <a:latin typeface="Calibri" panose="020F0502020204030204" pitchFamily="34" charset="0"/>
              </a:rPr>
              <a:t>On the other hand, it must still be demonstrated that the proposed procedure </a:t>
            </a:r>
            <a:r>
              <a:rPr lang="en-GB" sz="1400" dirty="0">
                <a:solidFill>
                  <a:srgbClr val="002060"/>
                </a:solidFill>
                <a:latin typeface="Calibri" panose="020F0502020204030204" pitchFamily="34" charset="0"/>
              </a:rPr>
              <a:t>correctly </a:t>
            </a:r>
            <a:r>
              <a:rPr lang="en-GB" sz="1400" dirty="0" smtClean="0">
                <a:solidFill>
                  <a:srgbClr val="002060"/>
                </a:solidFill>
                <a:latin typeface="Calibri" panose="020F0502020204030204" pitchFamily="34" charset="0"/>
              </a:rPr>
              <a:t>represents </a:t>
            </a:r>
            <a:r>
              <a:rPr lang="en-GB" sz="1400" dirty="0">
                <a:solidFill>
                  <a:srgbClr val="002060"/>
                </a:solidFill>
                <a:latin typeface="Calibri" panose="020F0502020204030204" pitchFamily="34" charset="0"/>
              </a:rPr>
              <a:t>the worn state </a:t>
            </a:r>
            <a:r>
              <a:rPr lang="en-GB" sz="1400" dirty="0" smtClean="0">
                <a:solidFill>
                  <a:srgbClr val="002060"/>
                </a:solidFill>
                <a:latin typeface="Calibri" panose="020F0502020204030204" pitchFamily="34" charset="0"/>
              </a:rPr>
              <a:t>performance.</a:t>
            </a:r>
            <a:endParaRPr lang="en-GB" sz="1400" dirty="0">
              <a:solidFill>
                <a:srgbClr val="002060"/>
              </a:solidFill>
              <a:latin typeface="Calibri" panose="020F0502020204030204" pitchFamily="34" charset="0"/>
            </a:endParaRPr>
          </a:p>
          <a:p>
            <a:endParaRPr lang="en-GB" sz="1400" u="sng" dirty="0">
              <a:solidFill>
                <a:srgbClr val="00B050"/>
              </a:solidFill>
              <a:latin typeface="Calibri" panose="020F0502020204030204" pitchFamily="34" charset="0"/>
            </a:endParaRPr>
          </a:p>
          <a:p>
            <a:r>
              <a:rPr lang="en-GB" sz="1400" u="sng" dirty="0" smtClean="0">
                <a:solidFill>
                  <a:srgbClr val="002060"/>
                </a:solidFill>
                <a:latin typeface="Calibri" panose="020F0502020204030204" pitchFamily="34" charset="0"/>
              </a:rPr>
              <a:t>Industry </a:t>
            </a:r>
            <a:r>
              <a:rPr lang="en-GB" sz="1400" u="sng" dirty="0">
                <a:solidFill>
                  <a:srgbClr val="002060"/>
                </a:solidFill>
                <a:latin typeface="Calibri" panose="020F0502020204030204" pitchFamily="34" charset="0"/>
              </a:rPr>
              <a:t>Recommendation: </a:t>
            </a:r>
            <a:r>
              <a:rPr lang="en-GB" sz="1400" dirty="0">
                <a:solidFill>
                  <a:srgbClr val="002060"/>
                </a:solidFill>
                <a:latin typeface="Calibri" panose="020F0502020204030204" pitchFamily="34" charset="0"/>
              </a:rPr>
              <a:t>The methodologies for the </a:t>
            </a:r>
            <a:r>
              <a:rPr lang="en-GB" sz="1400" dirty="0" smtClean="0">
                <a:solidFill>
                  <a:srgbClr val="002060"/>
                </a:solidFill>
                <a:latin typeface="Calibri" panose="020F0502020204030204" pitchFamily="34" charset="0"/>
              </a:rPr>
              <a:t>preparation </a:t>
            </a:r>
            <a:r>
              <a:rPr lang="en-GB" sz="1400" dirty="0">
                <a:solidFill>
                  <a:srgbClr val="002060"/>
                </a:solidFill>
                <a:latin typeface="Calibri" panose="020F0502020204030204" pitchFamily="34" charset="0"/>
              </a:rPr>
              <a:t>of worn tyres and for the Wet Grip </a:t>
            </a:r>
            <a:r>
              <a:rPr lang="en-GB" sz="1400" u="sng" dirty="0">
                <a:solidFill>
                  <a:srgbClr val="002060"/>
                </a:solidFill>
                <a:latin typeface="Calibri" panose="020F0502020204030204" pitchFamily="34" charset="0"/>
              </a:rPr>
              <a:t>test of worn tyres need to be deeply assessed</a:t>
            </a:r>
            <a:r>
              <a:rPr lang="en-GB" sz="1400" dirty="0">
                <a:solidFill>
                  <a:srgbClr val="002060"/>
                </a:solidFill>
                <a:latin typeface="Calibri" panose="020F0502020204030204" pitchFamily="34" charset="0"/>
              </a:rPr>
              <a:t> to ensure repeatability and reproducibility.</a:t>
            </a:r>
          </a:p>
          <a:p>
            <a:r>
              <a:rPr lang="en-GB" sz="1400" dirty="0">
                <a:solidFill>
                  <a:srgbClr val="002060"/>
                </a:solidFill>
                <a:latin typeface="Calibri" panose="020F0502020204030204" pitchFamily="34" charset="0"/>
              </a:rPr>
              <a:t>Other aspects to be considered: </a:t>
            </a:r>
          </a:p>
          <a:p>
            <a:pPr marL="285750" indent="-285750">
              <a:buFontTx/>
              <a:buChar char="-"/>
            </a:pPr>
            <a:r>
              <a:rPr lang="en-GB" sz="1400" dirty="0" smtClean="0">
                <a:solidFill>
                  <a:srgbClr val="002060"/>
                </a:solidFill>
                <a:latin typeface="Calibri" panose="020F0502020204030204" pitchFamily="34" charset="0"/>
              </a:rPr>
              <a:t>Representativeness </a:t>
            </a:r>
            <a:r>
              <a:rPr lang="en-GB" sz="1400" dirty="0">
                <a:solidFill>
                  <a:srgbClr val="002060"/>
                </a:solidFill>
                <a:latin typeface="Calibri" panose="020F0502020204030204" pitchFamily="34" charset="0"/>
              </a:rPr>
              <a:t>of real usage </a:t>
            </a:r>
          </a:p>
          <a:p>
            <a:pPr marL="285750" indent="-285750">
              <a:buFontTx/>
              <a:buChar char="-"/>
            </a:pPr>
            <a:r>
              <a:rPr lang="en-GB" sz="1400" dirty="0" smtClean="0">
                <a:solidFill>
                  <a:srgbClr val="002060"/>
                </a:solidFill>
                <a:latin typeface="Calibri" panose="020F0502020204030204" pitchFamily="34" charset="0"/>
              </a:rPr>
              <a:t>Availability </a:t>
            </a:r>
            <a:r>
              <a:rPr lang="en-GB" sz="1400" dirty="0">
                <a:solidFill>
                  <a:srgbClr val="002060"/>
                </a:solidFill>
                <a:latin typeface="Calibri" panose="020F0502020204030204" pitchFamily="34" charset="0"/>
              </a:rPr>
              <a:t>and affordability of test equipment</a:t>
            </a:r>
          </a:p>
          <a:p>
            <a:pPr marL="285750" indent="-285750">
              <a:buFontTx/>
              <a:buChar char="-"/>
            </a:pPr>
            <a:r>
              <a:rPr lang="en-GB" sz="1400" dirty="0">
                <a:solidFill>
                  <a:srgbClr val="002060"/>
                </a:solidFill>
                <a:latin typeface="Calibri" panose="020F0502020204030204" pitchFamily="34" charset="0"/>
              </a:rPr>
              <a:t>Regulatory framework (e.g. family approach)</a:t>
            </a:r>
          </a:p>
          <a:p>
            <a:pPr marL="285750" indent="-285750">
              <a:buFontTx/>
              <a:buChar char="-"/>
            </a:pPr>
            <a:r>
              <a:rPr lang="en-GB" sz="1400" dirty="0">
                <a:solidFill>
                  <a:srgbClr val="002060"/>
                </a:solidFill>
                <a:latin typeface="Calibri" panose="020F0502020204030204" pitchFamily="34" charset="0"/>
              </a:rPr>
              <a:t>Applicability and Enforceability</a:t>
            </a:r>
          </a:p>
        </p:txBody>
      </p:sp>
      <p:sp>
        <p:nvSpPr>
          <p:cNvPr id="7" name="Espace réservé du pied de page 1">
            <a:extLst>
              <a:ext uri="{FF2B5EF4-FFF2-40B4-BE49-F238E27FC236}">
                <a16:creationId xmlns:a16="http://schemas.microsoft.com/office/drawing/2014/main" xmlns="" id="{A3EB4EA7-3A57-462E-A740-27D5FFCBFCE4}"/>
              </a:ext>
            </a:extLst>
          </p:cNvPr>
          <p:cNvSpPr txBox="1">
            <a:spLocks/>
          </p:cNvSpPr>
          <p:nvPr/>
        </p:nvSpPr>
        <p:spPr bwMode="auto">
          <a:xfrm>
            <a:off x="179388" y="123825"/>
            <a:ext cx="727293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800" b="1" dirty="0" smtClean="0">
                <a:latin typeface="Arial" charset="0"/>
              </a:rPr>
              <a:t>EU Tyre Industry comments </a:t>
            </a:r>
            <a:r>
              <a:rPr lang="en-US" altLang="fr-FR" sz="1800" b="1" dirty="0">
                <a:latin typeface="Arial" charset="0"/>
              </a:rPr>
              <a:t>on document presented by France</a:t>
            </a:r>
          </a:p>
        </p:txBody>
      </p:sp>
      <p:sp>
        <p:nvSpPr>
          <p:cNvPr id="6" name="ZoneTexte 9"/>
          <p:cNvSpPr txBox="1"/>
          <p:nvPr/>
        </p:nvSpPr>
        <p:spPr>
          <a:xfrm>
            <a:off x="153480" y="627534"/>
            <a:ext cx="8234943" cy="369332"/>
          </a:xfrm>
          <a:prstGeom prst="rect">
            <a:avLst/>
          </a:prstGeom>
          <a:noFill/>
        </p:spPr>
        <p:txBody>
          <a:bodyPr wrap="square" rtlCol="0">
            <a:spAutoFit/>
          </a:bodyPr>
          <a:lstStyle/>
          <a:p>
            <a:r>
              <a:rPr lang="en-GB" b="1" dirty="0" smtClean="0">
                <a:latin typeface="Calibri" panose="020F0502020204030204" pitchFamily="34" charset="0"/>
              </a:rPr>
              <a:t>Working </a:t>
            </a:r>
            <a:r>
              <a:rPr lang="en-GB" b="1" dirty="0">
                <a:latin typeface="Calibri" panose="020F0502020204030204" pitchFamily="34" charset="0"/>
              </a:rPr>
              <a:t>document GRB-2019-06 </a:t>
            </a:r>
            <a:r>
              <a:rPr lang="en-GB" b="1" u="sng" dirty="0">
                <a:solidFill>
                  <a:srgbClr val="FF0000"/>
                </a:solidFill>
                <a:effectLst>
                  <a:outerShdw blurRad="38100" dist="38100" dir="2700000" algn="tl">
                    <a:srgbClr val="000000">
                      <a:alpha val="43137"/>
                    </a:srgbClr>
                  </a:outerShdw>
                </a:effectLst>
                <a:latin typeface="Calibri" panose="020F0502020204030204" pitchFamily="34" charset="0"/>
              </a:rPr>
              <a:t>justifications</a:t>
            </a:r>
            <a:r>
              <a:rPr lang="en-GB" b="1" dirty="0">
                <a:solidFill>
                  <a:srgbClr val="FF0000"/>
                </a:solidFill>
                <a:effectLst>
                  <a:outerShdw blurRad="38100" dist="38100" dir="2700000" algn="tl">
                    <a:srgbClr val="000000">
                      <a:alpha val="43137"/>
                    </a:srgbClr>
                  </a:outerShdw>
                </a:effectLst>
                <a:latin typeface="Calibri" panose="020F0502020204030204" pitchFamily="34" charset="0"/>
              </a:rPr>
              <a:t> &amp; </a:t>
            </a:r>
            <a:r>
              <a:rPr lang="en-GB" b="1" u="sng" dirty="0">
                <a:solidFill>
                  <a:srgbClr val="FF0000"/>
                </a:solidFill>
                <a:effectLst>
                  <a:outerShdw blurRad="38100" dist="38100" dir="2700000" algn="tl">
                    <a:srgbClr val="000000">
                      <a:alpha val="43137"/>
                    </a:srgbClr>
                  </a:outerShdw>
                </a:effectLst>
                <a:latin typeface="Calibri" panose="020F0502020204030204" pitchFamily="34" charset="0"/>
              </a:rPr>
              <a:t>content</a:t>
            </a:r>
            <a:r>
              <a:rPr lang="en-GB" sz="1600" dirty="0">
                <a:latin typeface="Calibri" panose="020F0502020204030204" pitchFamily="34" charset="0"/>
              </a:rPr>
              <a:t> </a:t>
            </a:r>
          </a:p>
        </p:txBody>
      </p:sp>
    </p:spTree>
    <p:extLst>
      <p:ext uri="{BB962C8B-B14F-4D97-AF65-F5344CB8AC3E}">
        <p14:creationId xmlns:p14="http://schemas.microsoft.com/office/powerpoint/2010/main" val="265164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fr-FR" dirty="0"/>
              <a:t>T h e   </a:t>
            </a:r>
            <a:r>
              <a:rPr lang="fr-FR" dirty="0" err="1"/>
              <a:t>E</a:t>
            </a:r>
            <a:r>
              <a:rPr lang="fr-FR" dirty="0"/>
              <a:t> u r o p e a n   T y r e   a n d   R i m   T e c h n i c a l   O r g a n i s a t i o n</a:t>
            </a:r>
          </a:p>
        </p:txBody>
      </p:sp>
      <p:sp>
        <p:nvSpPr>
          <p:cNvPr id="3" name="Slide Number Placeholder 2"/>
          <p:cNvSpPr>
            <a:spLocks noGrp="1"/>
          </p:cNvSpPr>
          <p:nvPr>
            <p:ph type="sldNum" sz="quarter" idx="11"/>
          </p:nvPr>
        </p:nvSpPr>
        <p:spPr/>
        <p:txBody>
          <a:bodyPr/>
          <a:lstStyle/>
          <a:p>
            <a:pPr>
              <a:defRPr/>
            </a:pPr>
            <a:r>
              <a:rPr lang="fr-FR" dirty="0"/>
              <a:t>6</a:t>
            </a:r>
            <a:endParaRPr lang="fr-FR" sz="1200" b="0" dirty="0"/>
          </a:p>
        </p:txBody>
      </p:sp>
      <p:sp>
        <p:nvSpPr>
          <p:cNvPr id="9" name="Espace réservé du pied de page 1"/>
          <p:cNvSpPr txBox="1">
            <a:spLocks/>
          </p:cNvSpPr>
          <p:nvPr/>
        </p:nvSpPr>
        <p:spPr bwMode="auto">
          <a:xfrm>
            <a:off x="179388" y="123825"/>
            <a:ext cx="691289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800" b="1" dirty="0" smtClean="0">
                <a:latin typeface="Arial" charset="0"/>
              </a:rPr>
              <a:t>Conclusions/1 </a:t>
            </a:r>
            <a:endParaRPr lang="en-US" altLang="fr-FR" sz="1800" b="1" dirty="0">
              <a:latin typeface="Arial" charset="0"/>
            </a:endParaRPr>
          </a:p>
        </p:txBody>
      </p:sp>
      <p:sp>
        <p:nvSpPr>
          <p:cNvPr id="7" name="Rectangle 6"/>
          <p:cNvSpPr/>
          <p:nvPr/>
        </p:nvSpPr>
        <p:spPr>
          <a:xfrm>
            <a:off x="192000" y="627534"/>
            <a:ext cx="8686800" cy="3970318"/>
          </a:xfrm>
          <a:prstGeom prst="rect">
            <a:avLst/>
          </a:prstGeom>
          <a:solidFill>
            <a:schemeClr val="bg1"/>
          </a:solidFill>
        </p:spPr>
        <p:txBody>
          <a:bodyPr wrap="square">
            <a:spAutoFit/>
          </a:bodyPr>
          <a:lstStyle/>
          <a:p>
            <a:pPr marL="285750" indent="-285750">
              <a:buFont typeface="Arial" panose="020B0604020202020204" pitchFamily="34" charset="0"/>
              <a:buChar char="•"/>
            </a:pPr>
            <a:r>
              <a:rPr lang="en-US" sz="1400" dirty="0">
                <a:solidFill>
                  <a:srgbClr val="002060"/>
                </a:solidFill>
                <a:latin typeface="Calibri" panose="020F0502020204030204" pitchFamily="34" charset="0"/>
              </a:rPr>
              <a:t>The European Tyre Industry </a:t>
            </a:r>
            <a:r>
              <a:rPr lang="en-US" sz="1400" dirty="0" smtClean="0">
                <a:solidFill>
                  <a:srgbClr val="002060"/>
                </a:solidFill>
                <a:latin typeface="Calibri" panose="020F0502020204030204" pitchFamily="34" charset="0"/>
              </a:rPr>
              <a:t>considers </a:t>
            </a:r>
            <a:r>
              <a:rPr lang="en-US" sz="1400" dirty="0">
                <a:solidFill>
                  <a:srgbClr val="002060"/>
                </a:solidFill>
                <a:latin typeface="Calibri" panose="020F0502020204030204" pitchFamily="34" charset="0"/>
              </a:rPr>
              <a:t>that the document of France might </a:t>
            </a:r>
            <a:r>
              <a:rPr lang="en-US" sz="1400" dirty="0" smtClean="0">
                <a:solidFill>
                  <a:srgbClr val="002060"/>
                </a:solidFill>
                <a:latin typeface="Calibri" panose="020F0502020204030204" pitchFamily="34" charset="0"/>
              </a:rPr>
              <a:t>offer an opportunity </a:t>
            </a:r>
            <a:r>
              <a:rPr lang="en-US" sz="1400" dirty="0">
                <a:solidFill>
                  <a:srgbClr val="002060"/>
                </a:solidFill>
                <a:latin typeface="Calibri" panose="020F0502020204030204" pitchFamily="34" charset="0"/>
              </a:rPr>
              <a:t>to further improve the existing regulatory framework.</a:t>
            </a:r>
          </a:p>
          <a:p>
            <a:endParaRPr lang="en-US" sz="1400" dirty="0">
              <a:solidFill>
                <a:srgbClr val="002060"/>
              </a:solidFill>
              <a:latin typeface="Calibri" panose="020F0502020204030204" pitchFamily="34" charset="0"/>
            </a:endParaRPr>
          </a:p>
          <a:p>
            <a:pPr marL="285750" indent="-285750">
              <a:buFont typeface="Arial" panose="020B0604020202020204" pitchFamily="34" charset="0"/>
              <a:buChar char="•"/>
            </a:pPr>
            <a:r>
              <a:rPr lang="en-US" sz="1400" dirty="0">
                <a:solidFill>
                  <a:srgbClr val="002060"/>
                </a:solidFill>
                <a:latin typeface="Calibri" panose="020F0502020204030204" pitchFamily="34" charset="0"/>
              </a:rPr>
              <a:t>Fact-based solid evidence should be established, including consumer survey why and when tyres are replaced, as well as of potential road safety, environmental and economic impacts. Such analysis is essential for proportionate and robust rules. Also, it should be representative of </a:t>
            </a:r>
            <a:r>
              <a:rPr lang="en-US" sz="1400" i="1" dirty="0">
                <a:solidFill>
                  <a:srgbClr val="002060"/>
                </a:solidFill>
                <a:latin typeface="Calibri" panose="020F0502020204030204" pitchFamily="34" charset="0"/>
              </a:rPr>
              <a:t>inter alia</a:t>
            </a:r>
            <a:r>
              <a:rPr lang="en-US" sz="1400" dirty="0">
                <a:solidFill>
                  <a:srgbClr val="002060"/>
                </a:solidFill>
                <a:latin typeface="Calibri" panose="020F0502020204030204" pitchFamily="34" charset="0"/>
              </a:rPr>
              <a:t> geographies and consumer groups where R117 is applied.</a:t>
            </a:r>
          </a:p>
          <a:p>
            <a:pPr marL="285750" indent="-285750">
              <a:buFont typeface="Arial" panose="020B0604020202020204" pitchFamily="34" charset="0"/>
              <a:buChar char="•"/>
            </a:pPr>
            <a:endParaRPr lang="en-US" sz="1400" dirty="0" smtClean="0">
              <a:solidFill>
                <a:srgbClr val="002060"/>
              </a:solidFill>
              <a:latin typeface="Calibri" panose="020F0502020204030204" pitchFamily="34" charset="0"/>
            </a:endParaRPr>
          </a:p>
          <a:p>
            <a:pPr marL="285750" indent="-285750">
              <a:buFont typeface="Arial" panose="020B0604020202020204" pitchFamily="34" charset="0"/>
              <a:buChar char="•"/>
            </a:pPr>
            <a:r>
              <a:rPr lang="en-US" sz="1400" dirty="0" smtClean="0">
                <a:solidFill>
                  <a:srgbClr val="002060"/>
                </a:solidFill>
                <a:latin typeface="Calibri" panose="020F0502020204030204" pitchFamily="34" charset="0"/>
              </a:rPr>
              <a:t>The Tyre Industry </a:t>
            </a:r>
            <a:r>
              <a:rPr lang="en-US" sz="1400" dirty="0">
                <a:solidFill>
                  <a:srgbClr val="002060"/>
                </a:solidFill>
                <a:latin typeface="Calibri" panose="020F0502020204030204" pitchFamily="34" charset="0"/>
              </a:rPr>
              <a:t>is questioning </a:t>
            </a:r>
            <a:r>
              <a:rPr lang="en-US" sz="1400" dirty="0" smtClean="0">
                <a:solidFill>
                  <a:srgbClr val="002060"/>
                </a:solidFill>
                <a:latin typeface="Calibri" panose="020F0502020204030204" pitchFamily="34" charset="0"/>
              </a:rPr>
              <a:t>the timeframe and the urgency </a:t>
            </a:r>
            <a:r>
              <a:rPr lang="en-US" sz="1400" dirty="0">
                <a:solidFill>
                  <a:srgbClr val="002060"/>
                </a:solidFill>
                <a:latin typeface="Calibri" panose="020F0502020204030204" pitchFamily="34" charset="0"/>
              </a:rPr>
              <a:t>to issue those new provisions </a:t>
            </a:r>
            <a:r>
              <a:rPr lang="en-US" sz="1400" dirty="0" smtClean="0">
                <a:solidFill>
                  <a:srgbClr val="002060"/>
                </a:solidFill>
                <a:latin typeface="Calibri" panose="020F0502020204030204" pitchFamily="34" charset="0"/>
              </a:rPr>
              <a:t>and </a:t>
            </a:r>
            <a:r>
              <a:rPr lang="en-US" sz="1400" u="sng" dirty="0" smtClean="0">
                <a:solidFill>
                  <a:srgbClr val="002060"/>
                </a:solidFill>
                <a:latin typeface="Calibri" panose="020F0502020204030204" pitchFamily="34" charset="0"/>
              </a:rPr>
              <a:t>calls </a:t>
            </a:r>
            <a:r>
              <a:rPr lang="en-US" sz="1400" dirty="0" smtClean="0">
                <a:solidFill>
                  <a:srgbClr val="002060"/>
                </a:solidFill>
                <a:latin typeface="Calibri" panose="020F0502020204030204" pitchFamily="34" charset="0"/>
              </a:rPr>
              <a:t>for a more in-depth assessment of the content of the </a:t>
            </a:r>
            <a:r>
              <a:rPr lang="en-GB" sz="1400" dirty="0" smtClean="0">
                <a:solidFill>
                  <a:srgbClr val="002060"/>
                </a:solidFill>
                <a:latin typeface="Calibri" panose="020F0502020204030204" pitchFamily="34" charset="0"/>
              </a:rPr>
              <a:t>Working Document </a:t>
            </a:r>
            <a:r>
              <a:rPr lang="en-GB" sz="1400" dirty="0">
                <a:solidFill>
                  <a:srgbClr val="002060"/>
                </a:solidFill>
                <a:latin typeface="Calibri" panose="020F0502020204030204" pitchFamily="34" charset="0"/>
              </a:rPr>
              <a:t>from </a:t>
            </a:r>
            <a:r>
              <a:rPr lang="en-GB" sz="1400" dirty="0" smtClean="0">
                <a:solidFill>
                  <a:srgbClr val="002060"/>
                </a:solidFill>
                <a:latin typeface="Calibri" panose="020F0502020204030204" pitchFamily="34" charset="0"/>
              </a:rPr>
              <a:t>France:</a:t>
            </a:r>
            <a:endParaRPr lang="en-GB" sz="1400" dirty="0">
              <a:solidFill>
                <a:srgbClr val="002060"/>
              </a:solidFill>
              <a:latin typeface="Calibri" panose="020F0502020204030204" pitchFamily="34" charset="0"/>
            </a:endParaRPr>
          </a:p>
          <a:p>
            <a:pPr marL="742950" lvl="1" indent="-285750">
              <a:buFont typeface="Arial" panose="020B0604020202020204" pitchFamily="34" charset="0"/>
              <a:buChar char="•"/>
            </a:pPr>
            <a:r>
              <a:rPr lang="en-GB" sz="1400" dirty="0">
                <a:solidFill>
                  <a:srgbClr val="002060"/>
                </a:solidFill>
                <a:latin typeface="Calibri" panose="020F0502020204030204" pitchFamily="34" charset="0"/>
              </a:rPr>
              <a:t>to properly define </a:t>
            </a:r>
            <a:r>
              <a:rPr lang="en-GB" sz="1400" dirty="0" smtClean="0">
                <a:solidFill>
                  <a:srgbClr val="002060"/>
                </a:solidFill>
                <a:latin typeface="Calibri" panose="020F0502020204030204" pitchFamily="34" charset="0"/>
              </a:rPr>
              <a:t>a “worn” tyre </a:t>
            </a:r>
            <a:r>
              <a:rPr lang="en-GB" sz="1400" dirty="0">
                <a:solidFill>
                  <a:srgbClr val="002060"/>
                </a:solidFill>
                <a:latin typeface="Calibri" panose="020F0502020204030204" pitchFamily="34" charset="0"/>
              </a:rPr>
              <a:t>and </a:t>
            </a:r>
            <a:r>
              <a:rPr lang="en-GB" sz="1400" dirty="0" smtClean="0">
                <a:solidFill>
                  <a:srgbClr val="002060"/>
                </a:solidFill>
                <a:latin typeface="Calibri" panose="020F0502020204030204" pitchFamily="34" charset="0"/>
              </a:rPr>
              <a:t>the </a:t>
            </a:r>
            <a:r>
              <a:rPr lang="en-GB" sz="1400" dirty="0">
                <a:solidFill>
                  <a:srgbClr val="002060"/>
                </a:solidFill>
                <a:latin typeface="Calibri" panose="020F0502020204030204" pitchFamily="34" charset="0"/>
              </a:rPr>
              <a:t>representativeness of </a:t>
            </a:r>
            <a:r>
              <a:rPr lang="en-GB" sz="1400" dirty="0" smtClean="0">
                <a:solidFill>
                  <a:srgbClr val="002060"/>
                </a:solidFill>
                <a:latin typeface="Calibri" panose="020F0502020204030204" pitchFamily="34" charset="0"/>
              </a:rPr>
              <a:t>the test procedure to replicate the real </a:t>
            </a:r>
            <a:r>
              <a:rPr lang="en-GB" sz="1400" dirty="0">
                <a:solidFill>
                  <a:srgbClr val="002060"/>
                </a:solidFill>
                <a:latin typeface="Calibri" panose="020F0502020204030204" pitchFamily="34" charset="0"/>
              </a:rPr>
              <a:t>worn </a:t>
            </a:r>
            <a:r>
              <a:rPr lang="en-GB" sz="1400" dirty="0" smtClean="0">
                <a:solidFill>
                  <a:srgbClr val="002060"/>
                </a:solidFill>
                <a:latin typeface="Calibri" panose="020F0502020204030204" pitchFamily="34" charset="0"/>
              </a:rPr>
              <a:t>tyres performance</a:t>
            </a:r>
            <a:endParaRPr lang="en-GB" sz="1400" dirty="0">
              <a:solidFill>
                <a:srgbClr val="002060"/>
              </a:solidFill>
              <a:latin typeface="Calibri" panose="020F0502020204030204" pitchFamily="34" charset="0"/>
            </a:endParaRPr>
          </a:p>
          <a:p>
            <a:pPr marL="742950" lvl="1" indent="-285750">
              <a:buFont typeface="Arial" panose="020B0604020202020204" pitchFamily="34" charset="0"/>
              <a:buChar char="•"/>
            </a:pPr>
            <a:r>
              <a:rPr lang="en-GB" sz="1400" dirty="0" smtClean="0">
                <a:solidFill>
                  <a:srgbClr val="002060"/>
                </a:solidFill>
                <a:latin typeface="Calibri" panose="020F0502020204030204" pitchFamily="34" charset="0"/>
              </a:rPr>
              <a:t>to issue a robust methodology for evaluating the worn tyre Wet Grip performance</a:t>
            </a:r>
          </a:p>
          <a:p>
            <a:pPr marL="742950" lvl="1" indent="-285750">
              <a:buFont typeface="Arial" panose="020B0604020202020204" pitchFamily="34" charset="0"/>
              <a:buChar char="•"/>
            </a:pPr>
            <a:r>
              <a:rPr lang="en-GB" sz="1400" dirty="0" smtClean="0">
                <a:solidFill>
                  <a:srgbClr val="002060"/>
                </a:solidFill>
                <a:latin typeface="Calibri" panose="020F0502020204030204" pitchFamily="34" charset="0"/>
              </a:rPr>
              <a:t>to </a:t>
            </a:r>
            <a:r>
              <a:rPr lang="en-GB" sz="1400" dirty="0">
                <a:solidFill>
                  <a:srgbClr val="002060"/>
                </a:solidFill>
                <a:latin typeface="Calibri" panose="020F0502020204030204" pitchFamily="34" charset="0"/>
              </a:rPr>
              <a:t>verify the </a:t>
            </a:r>
            <a:r>
              <a:rPr lang="en-US" sz="1400" dirty="0">
                <a:solidFill>
                  <a:srgbClr val="002060"/>
                </a:solidFill>
                <a:latin typeface="Calibri" panose="020F0502020204030204" pitchFamily="34" charset="0"/>
              </a:rPr>
              <a:t>regulatory feasibility as well as the environmental &amp; safety </a:t>
            </a:r>
            <a:r>
              <a:rPr lang="en-US" sz="1400" dirty="0" smtClean="0">
                <a:solidFill>
                  <a:srgbClr val="002060"/>
                </a:solidFill>
                <a:latin typeface="Calibri" panose="020F0502020204030204" pitchFamily="34" charset="0"/>
              </a:rPr>
              <a:t>impacts</a:t>
            </a:r>
          </a:p>
          <a:p>
            <a:pPr marL="742950" lvl="1" indent="-285750">
              <a:buFont typeface="Arial" panose="020B0604020202020204" pitchFamily="34" charset="0"/>
              <a:buChar char="•"/>
            </a:pPr>
            <a:r>
              <a:rPr lang="en-US" sz="1400" dirty="0" smtClean="0">
                <a:solidFill>
                  <a:srgbClr val="002060"/>
                </a:solidFill>
                <a:latin typeface="Calibri" panose="020F0502020204030204" pitchFamily="34" charset="0"/>
              </a:rPr>
              <a:t>to understand the root reasons why consumers replace their tyres </a:t>
            </a:r>
          </a:p>
          <a:p>
            <a:pPr>
              <a:tabLst>
                <a:tab pos="266700" algn="l"/>
              </a:tabLst>
            </a:pPr>
            <a:r>
              <a:rPr lang="en-US" sz="1400" dirty="0" smtClean="0">
                <a:solidFill>
                  <a:srgbClr val="002060"/>
                </a:solidFill>
                <a:latin typeface="Calibri" panose="020F0502020204030204" pitchFamily="34" charset="0"/>
              </a:rPr>
              <a:t> 	This assessment will need appropriate time and resources due to the complexity of the matter. As an example, 	the Tyre Industry further questions the impact of worn tyres requirements to be established in all R117-relevant 	safety conditions, that would mean wet and snow, C1 or more, …</a:t>
            </a:r>
            <a:endParaRPr lang="en-US" sz="14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205603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fr-FR" dirty="0"/>
              <a:t>T h e   </a:t>
            </a:r>
            <a:r>
              <a:rPr lang="fr-FR" dirty="0" err="1"/>
              <a:t>E</a:t>
            </a:r>
            <a:r>
              <a:rPr lang="fr-FR" dirty="0"/>
              <a:t> u r o p e a n   T y r e   a n d   R i m   T e c h n i c a l   O r g a n i s a t i o n</a:t>
            </a:r>
          </a:p>
        </p:txBody>
      </p:sp>
      <p:sp>
        <p:nvSpPr>
          <p:cNvPr id="3" name="Slide Number Placeholder 2"/>
          <p:cNvSpPr>
            <a:spLocks noGrp="1"/>
          </p:cNvSpPr>
          <p:nvPr>
            <p:ph type="sldNum" sz="quarter" idx="11"/>
          </p:nvPr>
        </p:nvSpPr>
        <p:spPr/>
        <p:txBody>
          <a:bodyPr/>
          <a:lstStyle/>
          <a:p>
            <a:pPr>
              <a:defRPr/>
            </a:pPr>
            <a:r>
              <a:rPr lang="fr-FR" dirty="0" smtClean="0"/>
              <a:t>7</a:t>
            </a:r>
            <a:endParaRPr lang="fr-FR" sz="1200" b="0" dirty="0"/>
          </a:p>
        </p:txBody>
      </p:sp>
      <p:sp>
        <p:nvSpPr>
          <p:cNvPr id="9" name="Espace réservé du pied de page 1"/>
          <p:cNvSpPr txBox="1">
            <a:spLocks/>
          </p:cNvSpPr>
          <p:nvPr/>
        </p:nvSpPr>
        <p:spPr bwMode="auto">
          <a:xfrm>
            <a:off x="179388" y="123825"/>
            <a:ext cx="6912892"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en-US" altLang="fr-FR" sz="1800" b="1" dirty="0" smtClean="0">
                <a:solidFill>
                  <a:srgbClr val="002060"/>
                </a:solidFill>
                <a:latin typeface="Arial" charset="0"/>
              </a:rPr>
              <a:t>Conclusion/2</a:t>
            </a:r>
            <a:endParaRPr lang="en-US" altLang="fr-FR" sz="1800" b="1" dirty="0">
              <a:solidFill>
                <a:srgbClr val="002060"/>
              </a:solidFill>
              <a:latin typeface="Arial" charset="0"/>
            </a:endParaRPr>
          </a:p>
        </p:txBody>
      </p:sp>
      <p:sp>
        <p:nvSpPr>
          <p:cNvPr id="7" name="Rectangle 6"/>
          <p:cNvSpPr/>
          <p:nvPr/>
        </p:nvSpPr>
        <p:spPr>
          <a:xfrm>
            <a:off x="323528" y="1131590"/>
            <a:ext cx="8352928" cy="1569660"/>
          </a:xfrm>
          <a:prstGeom prst="rect">
            <a:avLst/>
          </a:prstGeom>
        </p:spPr>
        <p:txBody>
          <a:bodyPr wrap="square">
            <a:spAutoFit/>
          </a:bodyPr>
          <a:lstStyle/>
          <a:p>
            <a:pPr marL="285750" indent="-285750">
              <a:buFont typeface="Arial" panose="020B0604020202020204" pitchFamily="34" charset="0"/>
              <a:buChar char="•"/>
            </a:pPr>
            <a:r>
              <a:rPr lang="en-US" sz="1600" dirty="0">
                <a:solidFill>
                  <a:srgbClr val="002060"/>
                </a:solidFill>
                <a:latin typeface="Calibri" panose="020F0502020204030204" pitchFamily="34" charset="0"/>
              </a:rPr>
              <a:t>To assign the work, including the above assessment, to a Contracting Party within a Task Force </a:t>
            </a:r>
          </a:p>
          <a:p>
            <a:pPr marL="285750" indent="-285750">
              <a:buFont typeface="Arial" panose="020B0604020202020204" pitchFamily="34" charset="0"/>
              <a:buChar char="•"/>
            </a:pPr>
            <a:endParaRPr lang="en-GB" sz="1600" dirty="0" smtClean="0">
              <a:solidFill>
                <a:srgbClr val="002060"/>
              </a:solidFill>
              <a:latin typeface="Calibri" panose="020F0502020204030204" pitchFamily="34" charset="0"/>
            </a:endParaRPr>
          </a:p>
          <a:p>
            <a:pPr marL="285750" indent="-285750">
              <a:buFont typeface="Arial" panose="020B0604020202020204" pitchFamily="34" charset="0"/>
              <a:buChar char="•"/>
            </a:pPr>
            <a:r>
              <a:rPr lang="en-US" sz="1600" dirty="0">
                <a:solidFill>
                  <a:srgbClr val="002060"/>
                </a:solidFill>
                <a:latin typeface="Calibri" panose="020F0502020204030204" pitchFamily="34" charset="0"/>
              </a:rPr>
              <a:t>ETRTO is open to participate to the above assessments with its technical </a:t>
            </a:r>
            <a:r>
              <a:rPr lang="en-US" sz="1600" dirty="0" smtClean="0">
                <a:solidFill>
                  <a:srgbClr val="002060"/>
                </a:solidFill>
                <a:latin typeface="Calibri" panose="020F0502020204030204" pitchFamily="34" charset="0"/>
              </a:rPr>
              <a:t>expertise</a:t>
            </a:r>
          </a:p>
          <a:p>
            <a:pPr marL="285750" indent="-285750">
              <a:buFont typeface="Arial" panose="020B0604020202020204" pitchFamily="34" charset="0"/>
              <a:buChar char="•"/>
            </a:pPr>
            <a:endParaRPr lang="en-GB" sz="1600" dirty="0">
              <a:solidFill>
                <a:srgbClr val="002060"/>
              </a:solidFill>
              <a:latin typeface="Calibri" panose="020F0502020204030204" pitchFamily="34" charset="0"/>
            </a:endParaRPr>
          </a:p>
          <a:p>
            <a:pPr marL="285750" indent="-285750">
              <a:buFont typeface="Arial" panose="020B0604020202020204" pitchFamily="34" charset="0"/>
              <a:buChar char="•"/>
            </a:pPr>
            <a:r>
              <a:rPr lang="en-US" sz="1600" dirty="0" smtClean="0">
                <a:solidFill>
                  <a:srgbClr val="002060"/>
                </a:solidFill>
                <a:latin typeface="Calibri" panose="020F0502020204030204" pitchFamily="34" charset="0"/>
                <a:cs typeface="Arial" panose="020B0604020202020204" pitchFamily="34" charset="0"/>
              </a:rPr>
              <a:t>The </a:t>
            </a:r>
            <a:r>
              <a:rPr lang="en-US" sz="1600" dirty="0">
                <a:solidFill>
                  <a:srgbClr val="002060"/>
                </a:solidFill>
                <a:latin typeface="Calibri" panose="020F0502020204030204" pitchFamily="34" charset="0"/>
                <a:cs typeface="Arial" panose="020B0604020202020204" pitchFamily="34" charset="0"/>
              </a:rPr>
              <a:t>Tyre Industry would have preferred to see such a proposal as an informal document to be able to discuss the many open items</a:t>
            </a:r>
            <a:r>
              <a:rPr lang="en-US" sz="1600" dirty="0" smtClean="0">
                <a:solidFill>
                  <a:srgbClr val="002060"/>
                </a:solidFill>
                <a:latin typeface="Calibri" panose="020F0502020204030204" pitchFamily="34" charset="0"/>
                <a:cs typeface="Arial" panose="020B0604020202020204" pitchFamily="34" charset="0"/>
              </a:rPr>
              <a:t>.</a:t>
            </a:r>
            <a:endParaRPr lang="en-GB" sz="16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1152213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Grp="1" noChangeArrowheads="1"/>
          </p:cNvSpPr>
          <p:nvPr>
            <p:ph type="subTitle" idx="1"/>
          </p:nvPr>
        </p:nvSpPr>
        <p:spPr>
          <a:xfrm>
            <a:off x="1547664" y="2139702"/>
            <a:ext cx="5687616" cy="1729358"/>
          </a:xfrm>
        </p:spPr>
        <p:txBody>
          <a:bodyPr/>
          <a:lstStyle/>
          <a:p>
            <a:pPr eaLnBrk="1" hangingPunct="1"/>
            <a:r>
              <a:rPr lang="en-GB" altLang="fr-FR" sz="2800" b="1" dirty="0">
                <a:latin typeface="Arial" charset="0"/>
                <a:cs typeface="Arial" charset="0"/>
              </a:rPr>
              <a:t>Thank you</a:t>
            </a:r>
            <a:endParaRPr lang="fr-FR" altLang="fr-FR" sz="1800" dirty="0">
              <a:latin typeface="Arial" charset="0"/>
              <a:cs typeface="Arial" charset="0"/>
            </a:endParaRPr>
          </a:p>
        </p:txBody>
      </p:sp>
      <p:sp>
        <p:nvSpPr>
          <p:cNvPr id="13315" name="Espace réservé du pied de page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charset="0"/>
              </a:defRPr>
            </a:lvl1pPr>
            <a:lvl2pPr marL="742950" indent="-285750" eaLnBrk="0" hangingPunct="0">
              <a:spcBef>
                <a:spcPct val="20000"/>
              </a:spcBef>
              <a:buChar char="–"/>
              <a:defRPr sz="2800">
                <a:solidFill>
                  <a:schemeClr val="tx1"/>
                </a:solidFill>
                <a:latin typeface="Times" charset="0"/>
              </a:defRPr>
            </a:lvl2pPr>
            <a:lvl3pPr marL="1143000" indent="-228600" eaLnBrk="0" hangingPunct="0">
              <a:spcBef>
                <a:spcPct val="20000"/>
              </a:spcBef>
              <a:buChar char="•"/>
              <a:defRPr sz="2400">
                <a:solidFill>
                  <a:schemeClr val="tx1"/>
                </a:solidFill>
                <a:latin typeface="Times" charset="0"/>
              </a:defRPr>
            </a:lvl3pPr>
            <a:lvl4pPr marL="1600200" indent="-228600" eaLnBrk="0" hangingPunct="0">
              <a:spcBef>
                <a:spcPct val="20000"/>
              </a:spcBef>
              <a:buChar char="–"/>
              <a:defRPr sz="2000">
                <a:solidFill>
                  <a:schemeClr val="tx1"/>
                </a:solidFill>
                <a:latin typeface="Times" charset="0"/>
              </a:defRPr>
            </a:lvl4pPr>
            <a:lvl5pPr marL="2057400" indent="-228600" eaLnBrk="0" hangingPunct="0">
              <a:spcBef>
                <a:spcPct val="20000"/>
              </a:spcBef>
              <a:buChar char="»"/>
              <a:defRPr sz="2000">
                <a:solidFill>
                  <a:schemeClr val="tx1"/>
                </a:solidFill>
                <a:latin typeface="Times" charset="0"/>
              </a:defRPr>
            </a:lvl5pPr>
            <a:lvl6pPr marL="2514600" indent="-228600" eaLnBrk="0" fontAlgn="base" hangingPunct="0">
              <a:spcBef>
                <a:spcPct val="20000"/>
              </a:spcBef>
              <a:spcAft>
                <a:spcPct val="0"/>
              </a:spcAft>
              <a:buChar char="»"/>
              <a:defRPr sz="2000">
                <a:solidFill>
                  <a:schemeClr val="tx1"/>
                </a:solidFill>
                <a:latin typeface="Times" charset="0"/>
              </a:defRPr>
            </a:lvl6pPr>
            <a:lvl7pPr marL="2971800" indent="-228600" eaLnBrk="0" fontAlgn="base" hangingPunct="0">
              <a:spcBef>
                <a:spcPct val="20000"/>
              </a:spcBef>
              <a:spcAft>
                <a:spcPct val="0"/>
              </a:spcAft>
              <a:buChar char="»"/>
              <a:defRPr sz="2000">
                <a:solidFill>
                  <a:schemeClr val="tx1"/>
                </a:solidFill>
                <a:latin typeface="Times" charset="0"/>
              </a:defRPr>
            </a:lvl7pPr>
            <a:lvl8pPr marL="3429000" indent="-228600" eaLnBrk="0" fontAlgn="base" hangingPunct="0">
              <a:spcBef>
                <a:spcPct val="20000"/>
              </a:spcBef>
              <a:spcAft>
                <a:spcPct val="0"/>
              </a:spcAft>
              <a:buChar char="»"/>
              <a:defRPr sz="2000">
                <a:solidFill>
                  <a:schemeClr val="tx1"/>
                </a:solidFill>
                <a:latin typeface="Times" charset="0"/>
              </a:defRPr>
            </a:lvl8pPr>
            <a:lvl9pPr marL="3886200" indent="-228600" eaLnBrk="0" fontAlgn="base" hangingPunct="0">
              <a:spcBef>
                <a:spcPct val="20000"/>
              </a:spcBef>
              <a:spcAft>
                <a:spcPct val="0"/>
              </a:spcAft>
              <a:buChar char="»"/>
              <a:defRPr sz="2000">
                <a:solidFill>
                  <a:schemeClr val="tx1"/>
                </a:solidFill>
                <a:latin typeface="Times" charset="0"/>
              </a:defRPr>
            </a:lvl9pPr>
          </a:lstStyle>
          <a:p>
            <a:pPr>
              <a:spcBef>
                <a:spcPct val="0"/>
              </a:spcBef>
              <a:buFontTx/>
              <a:buNone/>
            </a:pPr>
            <a:r>
              <a:rPr lang="fr-FR" altLang="fr-FR" sz="1200" dirty="0">
                <a:latin typeface="Arial" charset="0"/>
              </a:rPr>
              <a:t>T h e   E u r o p e a n   T y r e   a n d   R i m   T e c h n i c a l   O r g a n i s a t i o n</a:t>
            </a:r>
          </a:p>
        </p:txBody>
      </p:sp>
    </p:spTree>
    <p:extLst>
      <p:ext uri="{BB962C8B-B14F-4D97-AF65-F5344CB8AC3E}">
        <p14:creationId xmlns:p14="http://schemas.microsoft.com/office/powerpoint/2010/main" val="1524503516"/>
      </p:ext>
    </p:extLst>
  </p:cSld>
  <p:clrMapOvr>
    <a:masterClrMapping/>
  </p:clrMapOvr>
</p:sld>
</file>

<file path=ppt/theme/theme1.xml><?xml version="1.0" encoding="utf-8"?>
<a:theme xmlns:a="http://schemas.openxmlformats.org/drawingml/2006/main" name="ETRTO">
  <a:themeElements>
    <a:clrScheme name="ETR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TRTO">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TR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TRT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TRT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TRT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TRT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TRT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TRTO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TRT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TRT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TRT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TRT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TRT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TotalTime>
  <Words>1358</Words>
  <Application>Microsoft Office PowerPoint</Application>
  <PresentationFormat>On-screen Show (16:9)</PresentationFormat>
  <Paragraphs>78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ETRTO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Michelin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EU-25 CO2 emission reduction.  Potential of action through tyre-related solutions. 2008 - 2020</dc:title>
  <dc:creator>F079484</dc:creator>
  <cp:lastModifiedBy>Konstantin Glukhenkiy</cp:lastModifiedBy>
  <cp:revision>345</cp:revision>
  <cp:lastPrinted>2019-01-10T12:13:38Z</cp:lastPrinted>
  <dcterms:created xsi:type="dcterms:W3CDTF">2005-07-26T08:50:10Z</dcterms:created>
  <dcterms:modified xsi:type="dcterms:W3CDTF">2019-01-18T13:43:55Z</dcterms:modified>
</cp:coreProperties>
</file>