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63" r:id="rId6"/>
    <p:sldId id="261" r:id="rId7"/>
    <p:sldId id="262" r:id="rId8"/>
    <p:sldId id="260" r:id="rId9"/>
  </p:sldIdLst>
  <p:sldSz cx="24384000" cy="13716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 snapToObjects="1">
      <p:cViewPr varScale="1">
        <p:scale>
          <a:sx n="34" d="100"/>
          <a:sy n="34" d="100"/>
        </p:scale>
        <p:origin x="834" y="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01922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4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38110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0" y="1043641"/>
            <a:ext cx="21763318" cy="46482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accent1">
                    <a:lumMod val="75000"/>
                  </a:schemeClr>
                </a:solidFill>
              </a:rPr>
              <a:t>NHTSA Research Overview:</a:t>
            </a:r>
            <a:br>
              <a:rPr lang="en-US" sz="8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8000" dirty="0">
                <a:solidFill>
                  <a:schemeClr val="accent1">
                    <a:lumMod val="75000"/>
                  </a:schemeClr>
                </a:solidFill>
              </a:rPr>
              <a:t>Automation, ADAS, and Human Factors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1778000" y="7737288"/>
            <a:ext cx="20828000" cy="158750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Nat Beuse</a:t>
            </a:r>
          </a:p>
          <a:p>
            <a:r>
              <a:rPr lang="en-US" sz="4400" i="1" dirty="0"/>
              <a:t>Associate Administrator, Vehicle Safety Research</a:t>
            </a: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2A677156-64F3-4CE9-8205-718ADD69E667}"/>
              </a:ext>
            </a:extLst>
          </p:cNvPr>
          <p:cNvSpPr txBox="1"/>
          <p:nvPr/>
        </p:nvSpPr>
        <p:spPr>
          <a:xfrm>
            <a:off x="516163" y="458865"/>
            <a:ext cx="2428699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b="1" kern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kern="1000" dirty="0">
                <a:latin typeface="Arial" panose="020B0604020202020204" pitchFamily="34" charset="0"/>
                <a:cs typeface="Arial" panose="020B0604020202020204" pitchFamily="34" charset="0"/>
              </a:rPr>
              <a:t>Submitted by the representative of the United States									Informal document WP.29-175-34</a:t>
            </a:r>
          </a:p>
          <a:p>
            <a:pPr algn="just"/>
            <a:r>
              <a:rPr lang="en-US" sz="3200" b="1" kern="1000" dirty="0">
                <a:latin typeface="Arial" panose="020B0604020202020204" pitchFamily="34" charset="0"/>
                <a:cs typeface="Arial" panose="020B0604020202020204" pitchFamily="34" charset="0"/>
              </a:rPr>
              <a:t>																		   		      	</a:t>
            </a:r>
            <a:r>
              <a:rPr lang="en-GB" sz="3200" b="1" kern="10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3200" b="1" kern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b="1" kern="1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200" b="1" kern="1000" dirty="0">
                <a:latin typeface="Arial" panose="020B0604020202020204" pitchFamily="34" charset="0"/>
                <a:cs typeface="Arial" panose="020B0604020202020204" pitchFamily="34" charset="0"/>
              </a:rPr>
              <a:t> WP.29, 19 - 22 June 2018</a:t>
            </a:r>
          </a:p>
          <a:p>
            <a:pPr algn="just"/>
            <a:r>
              <a:rPr lang="en-GB" sz="3200" b="1" kern="1000" dirty="0">
                <a:latin typeface="Arial" panose="020B0604020202020204" pitchFamily="34" charset="0"/>
                <a:cs typeface="Arial" panose="020B0604020202020204" pitchFamily="34" charset="0"/>
              </a:rPr>
              <a:t>																					Agenda item 2.3</a:t>
            </a:r>
          </a:p>
          <a:p>
            <a:pPr algn="just"/>
            <a:r>
              <a:rPr lang="en-GB" sz="3200" b="1" kern="10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66941088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HEADER"/>
          <p:cNvSpPr txBox="1"/>
          <p:nvPr/>
        </p:nvSpPr>
        <p:spPr>
          <a:xfrm>
            <a:off x="2127195" y="1441428"/>
            <a:ext cx="2028053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9600" b="0">
                <a:solidFill>
                  <a:srgbClr val="0183B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n-US" sz="7200" dirty="0"/>
              <a:t>Automated Driving Systems</a:t>
            </a:r>
            <a:endParaRPr sz="7200" dirty="0"/>
          </a:p>
        </p:txBody>
      </p:sp>
      <p:sp>
        <p:nvSpPr>
          <p:cNvPr id="159" name="Line"/>
          <p:cNvSpPr/>
          <p:nvPr/>
        </p:nvSpPr>
        <p:spPr>
          <a:xfrm>
            <a:off x="2200560" y="3209071"/>
            <a:ext cx="18422019" cy="1"/>
          </a:xfrm>
          <a:prstGeom prst="line">
            <a:avLst/>
          </a:prstGeom>
          <a:ln w="50800" cap="rnd">
            <a:solidFill>
              <a:srgbClr val="929292"/>
            </a:solidFill>
            <a:custDash>
              <a:ds d="100000" sp="200000"/>
            </a:custDash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0" name="Lorem ipsum dolor sit amet, consectetur adipiscing…"/>
          <p:cNvSpPr txBox="1"/>
          <p:nvPr/>
        </p:nvSpPr>
        <p:spPr>
          <a:xfrm>
            <a:off x="2426784" y="5018708"/>
            <a:ext cx="19339522" cy="3648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Support Regulatory Decision on the Removal of Potential Barriers</a:t>
            </a:r>
          </a:p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System Safety Performance</a:t>
            </a:r>
          </a:p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Functional Safety of ADS Subsystems </a:t>
            </a:r>
          </a:p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Crashworthiness</a:t>
            </a:r>
          </a:p>
        </p:txBody>
      </p:sp>
      <p:sp>
        <p:nvSpPr>
          <p:cNvPr id="161" name="Optional Subheading"/>
          <p:cNvSpPr txBox="1"/>
          <p:nvPr/>
        </p:nvSpPr>
        <p:spPr>
          <a:xfrm>
            <a:off x="3501395" y="3605730"/>
            <a:ext cx="8228215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>
                <a:solidFill>
                  <a:srgbClr val="0183B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Core Research Areas: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09028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HEADER"/>
          <p:cNvSpPr txBox="1"/>
          <p:nvPr/>
        </p:nvSpPr>
        <p:spPr>
          <a:xfrm>
            <a:off x="2127195" y="1441428"/>
            <a:ext cx="2028053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9600" b="0">
                <a:solidFill>
                  <a:srgbClr val="0183B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n-US" sz="7200" dirty="0"/>
              <a:t>Advanced Driver Assistance Systems (ADAS)</a:t>
            </a:r>
            <a:endParaRPr sz="7200" dirty="0"/>
          </a:p>
        </p:txBody>
      </p:sp>
      <p:sp>
        <p:nvSpPr>
          <p:cNvPr id="159" name="Line"/>
          <p:cNvSpPr/>
          <p:nvPr/>
        </p:nvSpPr>
        <p:spPr>
          <a:xfrm>
            <a:off x="2200560" y="3209071"/>
            <a:ext cx="18422019" cy="1"/>
          </a:xfrm>
          <a:prstGeom prst="line">
            <a:avLst/>
          </a:prstGeom>
          <a:ln w="50800" cap="rnd">
            <a:solidFill>
              <a:srgbClr val="929292"/>
            </a:solidFill>
            <a:custDash>
              <a:ds d="100000" sp="200000"/>
            </a:custDash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0" name="Lorem ipsum dolor sit amet, consectetur adipiscing…"/>
          <p:cNvSpPr txBox="1"/>
          <p:nvPr/>
        </p:nvSpPr>
        <p:spPr>
          <a:xfrm>
            <a:off x="2426784" y="5018708"/>
            <a:ext cx="19980941" cy="7193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Development of Objective Test Procedure and Performance Guidance</a:t>
            </a:r>
          </a:p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Evaluation of System Reliability, Unintended Consequences, and Safety Benefits</a:t>
            </a:r>
          </a:p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Crash Avoidance Component Technology and Enabling Systems Research </a:t>
            </a:r>
          </a:p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Addressing Regulatory Barriers for Emerging Driver Assistance Systems</a:t>
            </a:r>
          </a:p>
        </p:txBody>
      </p:sp>
      <p:sp>
        <p:nvSpPr>
          <p:cNvPr id="161" name="Optional Subheading"/>
          <p:cNvSpPr txBox="1"/>
          <p:nvPr/>
        </p:nvSpPr>
        <p:spPr>
          <a:xfrm>
            <a:off x="3501395" y="3605730"/>
            <a:ext cx="8228215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>
                <a:solidFill>
                  <a:srgbClr val="0183B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Core Research Areas:</a:t>
            </a:r>
            <a:endParaRPr dirty="0"/>
          </a:p>
        </p:txBody>
      </p:sp>
      <p:sp>
        <p:nvSpPr>
          <p:cNvPr id="162" name="#"/>
          <p:cNvSpPr txBox="1"/>
          <p:nvPr/>
        </p:nvSpPr>
        <p:spPr>
          <a:xfrm>
            <a:off x="23240398" y="319834"/>
            <a:ext cx="368574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5243574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HEADER"/>
          <p:cNvSpPr txBox="1"/>
          <p:nvPr/>
        </p:nvSpPr>
        <p:spPr>
          <a:xfrm>
            <a:off x="2127195" y="1441428"/>
            <a:ext cx="2028053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9600" b="0">
                <a:solidFill>
                  <a:srgbClr val="0183B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n-US" sz="7200" dirty="0"/>
              <a:t>Human Factors</a:t>
            </a:r>
            <a:endParaRPr sz="7200" dirty="0"/>
          </a:p>
        </p:txBody>
      </p:sp>
      <p:sp>
        <p:nvSpPr>
          <p:cNvPr id="159" name="Line"/>
          <p:cNvSpPr/>
          <p:nvPr/>
        </p:nvSpPr>
        <p:spPr>
          <a:xfrm>
            <a:off x="2200560" y="3209071"/>
            <a:ext cx="18422019" cy="1"/>
          </a:xfrm>
          <a:prstGeom prst="line">
            <a:avLst/>
          </a:prstGeom>
          <a:ln w="50800" cap="rnd">
            <a:solidFill>
              <a:srgbClr val="929292"/>
            </a:solidFill>
            <a:custDash>
              <a:ds d="100000" sp="200000"/>
            </a:custDash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0" name="Lorem ipsum dolor sit amet, consectetur adipiscing…"/>
          <p:cNvSpPr txBox="1"/>
          <p:nvPr/>
        </p:nvSpPr>
        <p:spPr>
          <a:xfrm>
            <a:off x="2426784" y="5018708"/>
            <a:ext cx="18195795" cy="4453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Human-Machine Interfaces (HMI) and Accessibility</a:t>
            </a:r>
          </a:p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Driver Readiness</a:t>
            </a:r>
          </a:p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Driver Adaptation to Advanced Technologies </a:t>
            </a:r>
          </a:p>
          <a:p>
            <a:pPr marL="914400" indent="-914400" algn="l">
              <a:lnSpc>
                <a:spcPct val="120000"/>
              </a:lnSpc>
              <a:buClr>
                <a:srgbClr val="0183BF"/>
              </a:buClr>
              <a:buSzPct val="75000"/>
              <a:buFont typeface="+mj-lt"/>
              <a:buAutoNum type="arabicPeriod"/>
              <a:defRPr sz="48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Human Factors Performance Measures, Test Methods, and Analysis Methods </a:t>
            </a:r>
          </a:p>
        </p:txBody>
      </p:sp>
      <p:sp>
        <p:nvSpPr>
          <p:cNvPr id="161" name="Optional Subheading"/>
          <p:cNvSpPr txBox="1"/>
          <p:nvPr/>
        </p:nvSpPr>
        <p:spPr>
          <a:xfrm>
            <a:off x="3501395" y="3605730"/>
            <a:ext cx="8228215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>
                <a:solidFill>
                  <a:srgbClr val="0183B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Core Research Areas:</a:t>
            </a:r>
            <a:endParaRPr dirty="0"/>
          </a:p>
        </p:txBody>
      </p:sp>
      <p:sp>
        <p:nvSpPr>
          <p:cNvPr id="162" name="#"/>
          <p:cNvSpPr txBox="1"/>
          <p:nvPr/>
        </p:nvSpPr>
        <p:spPr>
          <a:xfrm>
            <a:off x="23240398" y="319834"/>
            <a:ext cx="368574" cy="62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#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94bba9a-a95c-466b-aab1-1b99a33ddbd0">JUTQ4KDNFYTT-696064377-16</_dlc_DocId>
    <_dlc_DocIdUrl xmlns="a94bba9a-a95c-466b-aab1-1b99a33ddbd0">
      <Url>http://one10.dot.gov/office/nhtsa/NOA/nip/_layouts/DocIdRedir.aspx?ID=JUTQ4KDNFYTT-696064377-16</Url>
      <Description>JUTQ4KDNFYTT-696064377-16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94353266A3CF4EA6B4C6804189D910" ma:contentTypeVersion="0" ma:contentTypeDescription="Create a new document." ma:contentTypeScope="" ma:versionID="0db52feae6767bbc7cc72292c77abbd1">
  <xsd:schema xmlns:xsd="http://www.w3.org/2001/XMLSchema" xmlns:xs="http://www.w3.org/2001/XMLSchema" xmlns:p="http://schemas.microsoft.com/office/2006/metadata/properties" xmlns:ns2="a94bba9a-a95c-466b-aab1-1b99a33ddbd0" targetNamespace="http://schemas.microsoft.com/office/2006/metadata/properties" ma:root="true" ma:fieldsID="1f2dff435d1f7b13a62fead7a06c508a" ns2:_="">
    <xsd:import namespace="a94bba9a-a95c-466b-aab1-1b99a33ddb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bba9a-a95c-466b-aab1-1b99a33ddbd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00DE54-9BD9-4203-9540-4E348728A1C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EFAF3DA-D18A-4F8A-B6C2-C20AF51263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934FF8-008E-4121-92E8-06A02D9BD52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94bba9a-a95c-466b-aab1-1b99a33ddbd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6E0613A-71D3-4A61-88DF-C800C4E852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4bba9a-a95c-466b-aab1-1b99a33ddb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124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Helvetica Neue</vt:lpstr>
      <vt:lpstr>Helvetica Neue Light</vt:lpstr>
      <vt:lpstr>Helvetica Neue Medium</vt:lpstr>
      <vt:lpstr>Arial</vt:lpstr>
      <vt:lpstr>White</vt:lpstr>
      <vt:lpstr>NHTSA Research Overview: Automation, ADAS, and Human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Nassar, Jimmi (NHTSA)</dc:creator>
  <cp:lastModifiedBy>Francois Cuenot</cp:lastModifiedBy>
  <cp:revision>23</cp:revision>
  <cp:lastPrinted>2018-05-31T19:33:41Z</cp:lastPrinted>
  <dcterms:modified xsi:type="dcterms:W3CDTF">2018-06-21T09:00:46Z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0x0101009394353266A3CF4EA6B4C6804189D910</vt:lpwstr>
  </property>
  <property fmtid="{D5CDD505-2E9C-101B-9397-08002B2CF9AE}" pid="3" name="_dlc_DocIdItemGuid">
    <vt:lpwstr>a0f688a2-e627-4aa5-bb65-a19b0c9026e1</vt:lpwstr>
  </property>
</Properties>
</file>