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8" r:id="rId2"/>
  </p:sldMasterIdLst>
  <p:notesMasterIdLst>
    <p:notesMasterId r:id="rId11"/>
  </p:notesMasterIdLst>
  <p:handoutMasterIdLst>
    <p:handoutMasterId r:id="rId12"/>
  </p:handoutMasterIdLst>
  <p:sldIdLst>
    <p:sldId id="281" r:id="rId3"/>
    <p:sldId id="283" r:id="rId4"/>
    <p:sldId id="276" r:id="rId5"/>
    <p:sldId id="282" r:id="rId6"/>
    <p:sldId id="278" r:id="rId7"/>
    <p:sldId id="284" r:id="rId8"/>
    <p:sldId id="285" r:id="rId9"/>
    <p:sldId id="286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sar, Jimmi (NHTSA)" initials="NJ(" lastIdx="6" clrIdx="0">
    <p:extLst>
      <p:ext uri="{19B8F6BF-5375-455C-9EA6-DF929625EA0E}">
        <p15:presenceInfo xmlns:p15="http://schemas.microsoft.com/office/powerpoint/2012/main" userId="S-1-5-21-982035342-1880134254-310265210-1754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9E83F-E5DE-F744-84AE-C39FA0C3A38B}" type="datetimeFigureOut">
              <a:rPr lang="en-US" smtClean="0"/>
              <a:t>21-Jun-18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E0049D-B5B7-344F-9207-52194B820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70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2C40EC-0B2B-0242-9157-371187466714}" type="datetimeFigureOut">
              <a:rPr lang="en-US" smtClean="0"/>
              <a:t>21-Jun-18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D42284-5EB2-AA4B-92BC-E312AE1E4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13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Opt2_4.3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60808" y="819145"/>
            <a:ext cx="3339021" cy="208066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579" y="3451601"/>
            <a:ext cx="2477250" cy="1164104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NHTSA_tag_rev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03" y="6012576"/>
            <a:ext cx="1461326" cy="4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60538"/>
      </p:ext>
    </p:extLst>
  </p:cSld>
  <p:clrMapOvr>
    <a:masterClrMapping/>
  </p:clrMapOvr>
  <p:transition spd="med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09341"/>
      </p:ext>
    </p:extLst>
  </p:cSld>
  <p:clrMapOvr>
    <a:masterClrMapping/>
  </p:clrMapOvr>
  <p:transition spd="med"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22413"/>
      </p:ext>
    </p:extLst>
  </p:cSld>
  <p:clrMapOvr>
    <a:masterClrMapping/>
  </p:clrMapOvr>
  <p:transition spd="med"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2"/>
            <a:ext cx="270908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45361"/>
      </p:ext>
    </p:extLst>
  </p:cSld>
  <p:clrMapOvr>
    <a:masterClrMapping/>
  </p:clrMapOvr>
  <p:transition spd="med"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9798"/>
      </p:ext>
    </p:extLst>
  </p:cSld>
  <p:clrMapOvr>
    <a:masterClrMapping/>
  </p:clrMapOvr>
  <p:transition spd="med"/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18231"/>
      </p:ext>
    </p:extLst>
  </p:cSld>
  <p:clrMapOvr>
    <a:masterClrMapping/>
  </p:clrMapOvr>
  <p:transition spd="med"/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3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69" y="2979431"/>
            <a:ext cx="7358063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47619"/>
      </p:ext>
    </p:extLst>
  </p:cSld>
  <p:clrMapOvr>
    <a:masterClrMapping/>
  </p:clrMapOvr>
  <p:transition spd="med"/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14119"/>
      </p:ext>
    </p:extLst>
  </p:cSld>
  <p:clrMapOvr>
    <a:masterClrMapping/>
  </p:clrMapOvr>
  <p:transition spd="med"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326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4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Opt2_4.3_Transi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0780" y="4204589"/>
            <a:ext cx="2750412" cy="2179476"/>
          </a:xfrm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8" name="Picture 7" descr="NHTSA_type_rev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4" y="382146"/>
            <a:ext cx="939165" cy="2425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77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2442"/>
            <a:ext cx="4038600" cy="39821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92442"/>
            <a:ext cx="4038600" cy="39821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7892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43582"/>
      </p:ext>
    </p:extLst>
  </p:cSld>
  <p:clrMapOvr>
    <a:masterClrMapping/>
  </p:clrMapOvr>
  <p:transition spd="med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87698"/>
      </p:ext>
    </p:extLst>
  </p:cSld>
  <p:clrMapOvr>
    <a:masterClrMapping/>
  </p:clrMapOvr>
  <p:transition spd="med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31602"/>
      </p:ext>
    </p:extLst>
  </p:cSld>
  <p:clrMapOvr>
    <a:masterClrMapping/>
  </p:clrMapOvr>
  <p:transition spd="med"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925"/>
            <a:ext cx="9144000" cy="5608320"/>
          </a:xfrm>
          <a:prstGeom prst="rect">
            <a:avLst/>
          </a:prstGeom>
          <a:solidFill>
            <a:srgbClr val="126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9163"/>
            <a:ext cx="8229600" cy="8916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3287"/>
            <a:ext cx="8229600" cy="4282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NHTSA_type_rev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17" y="6462169"/>
            <a:ext cx="939165" cy="242570"/>
          </a:xfrm>
          <a:prstGeom prst="rect">
            <a:avLst/>
          </a:prstGeom>
        </p:spPr>
      </p:pic>
      <p:pic>
        <p:nvPicPr>
          <p:cNvPr id="9" name="Picture 8" descr="icons_horz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4" y="150358"/>
            <a:ext cx="1126998" cy="2910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77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70908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0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ransition spd="med"/>
  <p:hf hdr="0" ftr="0" dt="0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6" y="-89207"/>
            <a:ext cx="12569664" cy="8379776"/>
          </a:xfrm>
          <a:prstGeom prst="rect">
            <a:avLst/>
          </a:prstGeom>
        </p:spPr>
      </p:pic>
      <p:sp>
        <p:nvSpPr>
          <p:cNvPr id="11" name="Rectangle"/>
          <p:cNvSpPr/>
          <p:nvPr/>
        </p:nvSpPr>
        <p:spPr>
          <a:xfrm>
            <a:off x="-1285876" y="-89208"/>
            <a:ext cx="12569664" cy="7109408"/>
          </a:xfrm>
          <a:prstGeom prst="rect">
            <a:avLst/>
          </a:prstGeom>
          <a:gradFill>
            <a:gsLst>
              <a:gs pos="0">
                <a:srgbClr val="0083BF">
                  <a:alpha val="74445"/>
                </a:srgbClr>
              </a:gs>
              <a:gs pos="49964">
                <a:srgbClr val="006292">
                  <a:alpha val="74445"/>
                </a:srgbClr>
              </a:gs>
              <a:gs pos="100000">
                <a:srgbClr val="004065">
                  <a:alpha val="7444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35186" r="16003" b="39159"/>
          <a:stretch/>
        </p:blipFill>
        <p:spPr>
          <a:xfrm>
            <a:off x="710670" y="575685"/>
            <a:ext cx="7809478" cy="2390828"/>
          </a:xfrm>
          <a:prstGeom prst="rect">
            <a:avLst/>
          </a:prstGeom>
        </p:spPr>
      </p:pic>
      <p:sp>
        <p:nvSpPr>
          <p:cNvPr id="122" name="PRESENTATION TITLE"/>
          <p:cNvSpPr txBox="1"/>
          <p:nvPr/>
        </p:nvSpPr>
        <p:spPr>
          <a:xfrm>
            <a:off x="1095799" y="2976481"/>
            <a:ext cx="8209565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825500">
              <a:defRPr sz="6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800" dirty="0"/>
              <a:t>Automated Driving Systems:  A Vision for Safety</a:t>
            </a:r>
            <a:endParaRPr sz="4500" dirty="0"/>
          </a:p>
        </p:txBody>
      </p:sp>
      <p:sp>
        <p:nvSpPr>
          <p:cNvPr id="124" name="Subheading"/>
          <p:cNvSpPr txBox="1"/>
          <p:nvPr/>
        </p:nvSpPr>
        <p:spPr>
          <a:xfrm>
            <a:off x="1003123" y="4680290"/>
            <a:ext cx="7723782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5500">
              <a:defRPr sz="4800" b="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600" dirty="0">
                <a:solidFill>
                  <a:srgbClr val="FFC000"/>
                </a:solidFill>
              </a:rPr>
              <a:t>Overview of New Voluntary Guidance</a:t>
            </a:r>
            <a:endParaRPr sz="3375" dirty="0"/>
          </a:p>
        </p:txBody>
      </p:sp>
      <p:sp>
        <p:nvSpPr>
          <p:cNvPr id="125" name="xx. xx. 2018"/>
          <p:cNvSpPr txBox="1"/>
          <p:nvPr/>
        </p:nvSpPr>
        <p:spPr>
          <a:xfrm>
            <a:off x="3674148" y="5460769"/>
            <a:ext cx="1591782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5500">
              <a:defRPr sz="3600" b="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531" dirty="0"/>
              <a:t>June </a:t>
            </a:r>
            <a:r>
              <a:rPr sz="2531" dirty="0"/>
              <a:t>2018</a:t>
            </a:r>
          </a:p>
        </p:txBody>
      </p:sp>
      <p:sp>
        <p:nvSpPr>
          <p:cNvPr id="8" name="CasellaDiTesto 2">
            <a:extLst>
              <a:ext uri="{FF2B5EF4-FFF2-40B4-BE49-F238E27FC236}">
                <a16:creationId xmlns:a16="http://schemas.microsoft.com/office/drawing/2014/main" id="{1E712EBE-0F4D-4259-9D82-817474EFB217}"/>
              </a:ext>
            </a:extLst>
          </p:cNvPr>
          <p:cNvSpPr txBox="1"/>
          <p:nvPr/>
        </p:nvSpPr>
        <p:spPr>
          <a:xfrm>
            <a:off x="393895" y="-126773"/>
            <a:ext cx="87501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b="1" kern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kern="1000" dirty="0">
                <a:latin typeface="Arial" panose="020B0604020202020204" pitchFamily="34" charset="0"/>
                <a:cs typeface="Arial" panose="020B0604020202020204" pitchFamily="34" charset="0"/>
              </a:rPr>
              <a:t>Submitted by the representative of the United States			Informal document WP.29-175-33												</a:t>
            </a:r>
            <a:r>
              <a:rPr lang="en-GB" sz="1400" b="1" kern="10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400" b="1" kern="1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400" b="1" kern="1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b="1" kern="1000" dirty="0">
                <a:latin typeface="Arial" panose="020B0604020202020204" pitchFamily="34" charset="0"/>
                <a:cs typeface="Arial" panose="020B0604020202020204" pitchFamily="34" charset="0"/>
              </a:rPr>
              <a:t> WP.29, 19 - 22 June 2018</a:t>
            </a:r>
          </a:p>
          <a:p>
            <a:pPr algn="just"/>
            <a:r>
              <a:rPr lang="en-GB" sz="1400" b="1" kern="1000" dirty="0">
                <a:latin typeface="Arial" panose="020B0604020202020204" pitchFamily="34" charset="0"/>
                <a:cs typeface="Arial" panose="020B0604020202020204" pitchFamily="34" charset="0"/>
              </a:rPr>
              <a:t>												Agenda item 2.3</a:t>
            </a:r>
          </a:p>
          <a:p>
            <a:pPr algn="just"/>
            <a:r>
              <a:rPr lang="en-GB" sz="1400" b="1" kern="1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52326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"/>
          <p:cNvSpPr/>
          <p:nvPr/>
        </p:nvSpPr>
        <p:spPr>
          <a:xfrm>
            <a:off x="8400444" y="-17119"/>
            <a:ext cx="772978" cy="546285"/>
          </a:xfrm>
          <a:prstGeom prst="rect">
            <a:avLst/>
          </a:prstGeom>
          <a:solidFill>
            <a:srgbClr val="0083BF"/>
          </a:solidFill>
          <a:ln w="12700">
            <a:miter lim="400000"/>
          </a:ln>
          <a:effectLst>
            <a:outerShdw blurRad="342900" dist="114358" dir="1670806" rotWithShape="0">
              <a:srgbClr val="000000">
                <a:alpha val="26435"/>
              </a:srgbClr>
            </a:outerShdw>
          </a:effectLst>
        </p:spPr>
        <p:txBody>
          <a:bodyPr lIns="0" tIns="0" rIns="0" bIns="0" anchor="ctr"/>
          <a:lstStyle/>
          <a:p>
            <a:pPr defTabSz="580409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50"/>
          </a:p>
        </p:txBody>
      </p:sp>
      <p:sp>
        <p:nvSpPr>
          <p:cNvPr id="159" name="#"/>
          <p:cNvSpPr txBox="1"/>
          <p:nvPr/>
        </p:nvSpPr>
        <p:spPr>
          <a:xfrm>
            <a:off x="8687153" y="122557"/>
            <a:ext cx="16190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550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266" dirty="0"/>
              <a:t>2</a:t>
            </a:r>
            <a:endParaRPr sz="1266" dirty="0"/>
          </a:p>
        </p:txBody>
      </p:sp>
      <p:sp>
        <p:nvSpPr>
          <p:cNvPr id="160" name="HEADER"/>
          <p:cNvSpPr txBox="1"/>
          <p:nvPr/>
        </p:nvSpPr>
        <p:spPr>
          <a:xfrm>
            <a:off x="309377" y="181433"/>
            <a:ext cx="8160504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5500">
              <a:defRPr sz="4800" b="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Purpose of New NHTSA Voluntary Guidance</a:t>
            </a:r>
            <a:br>
              <a:rPr lang="en-US" sz="3200" dirty="0">
                <a:solidFill>
                  <a:schemeClr val="tx1"/>
                </a:solidFill>
                <a:cs typeface="Helvetica" panose="020B0604020202020204" pitchFamily="34" charset="0"/>
              </a:rPr>
            </a:b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61" name="Line"/>
          <p:cNvSpPr/>
          <p:nvPr/>
        </p:nvSpPr>
        <p:spPr>
          <a:xfrm>
            <a:off x="477483" y="1118216"/>
            <a:ext cx="7460593" cy="1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580409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50"/>
          </a:p>
        </p:txBody>
      </p:sp>
      <p:sp>
        <p:nvSpPr>
          <p:cNvPr id="162" name="Lorem ipsum dolor sit amet, consectetur adipiscing…"/>
          <p:cNvSpPr txBox="1"/>
          <p:nvPr/>
        </p:nvSpPr>
        <p:spPr>
          <a:xfrm>
            <a:off x="309377" y="1183508"/>
            <a:ext cx="8289500" cy="4381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lang="en-US" sz="2000" spc="150" dirty="0"/>
              <a:t>Support industry and States, as they consider innovative approaches to safety and develop best practices.</a:t>
            </a:r>
          </a:p>
          <a:p>
            <a:endParaRPr lang="en-US" sz="2000" spc="150" dirty="0"/>
          </a:p>
          <a:p>
            <a:endParaRPr lang="en-US" sz="2000" spc="150" dirty="0"/>
          </a:p>
          <a:p>
            <a:r>
              <a:rPr lang="en-US" sz="2000" spc="150" dirty="0"/>
              <a:t>Reaffirm that the Federal government will continue to govern vehicles and vehicle equipment.</a:t>
            </a:r>
          </a:p>
          <a:p>
            <a:endParaRPr lang="en-US" sz="2000" spc="150" dirty="0"/>
          </a:p>
          <a:p>
            <a:endParaRPr lang="en-US" sz="2000" spc="150" dirty="0"/>
          </a:p>
          <a:p>
            <a:r>
              <a:rPr lang="en-US" sz="2000" spc="150" dirty="0"/>
              <a:t>Add transparency to complicated and new technologies for consumers. </a:t>
            </a:r>
          </a:p>
          <a:p>
            <a:endParaRPr lang="en-US" sz="2000" spc="150" dirty="0"/>
          </a:p>
          <a:p>
            <a:endParaRPr lang="en-US" sz="2000" spc="150" dirty="0"/>
          </a:p>
          <a:p>
            <a:r>
              <a:rPr lang="en-US" sz="2000" spc="150" dirty="0"/>
              <a:t>Reemphasize that NHTSA’s priority is the safe testing and deployment of Automated Driving Systems.</a:t>
            </a:r>
          </a:p>
        </p:txBody>
      </p:sp>
    </p:spTree>
    <p:extLst>
      <p:ext uri="{BB962C8B-B14F-4D97-AF65-F5344CB8AC3E}">
        <p14:creationId xmlns:p14="http://schemas.microsoft.com/office/powerpoint/2010/main" val="37492313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Changed and Why?</a:t>
            </a:r>
            <a:br>
              <a:rPr lang="en-US" sz="2800" dirty="0">
                <a:solidFill>
                  <a:schemeClr val="tx1"/>
                </a:solidFill>
                <a:cs typeface="Helvetica" panose="020B0604020202020204" pitchFamily="34" charset="0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892354"/>
            <a:ext cx="8229600" cy="4282877"/>
          </a:xfrm>
        </p:spPr>
        <p:txBody>
          <a:bodyPr>
            <a:normAutofit fontScale="85000" lnSpcReduction="20000"/>
          </a:bodyPr>
          <a:lstStyle/>
          <a:p>
            <a:r>
              <a:rPr lang="en-US" sz="1900" spc="150" dirty="0">
                <a:latin typeface="+mn-lt"/>
              </a:rPr>
              <a:t>Responds to public comments, keeps the best safety elements, and deletes premature and burdensome items.</a:t>
            </a:r>
          </a:p>
          <a:p>
            <a:endParaRPr lang="en-US" sz="1900" spc="150" dirty="0">
              <a:latin typeface="+mn-lt"/>
            </a:endParaRPr>
          </a:p>
          <a:p>
            <a:r>
              <a:rPr lang="en-US" sz="1900" spc="150" dirty="0">
                <a:latin typeface="+mn-lt"/>
              </a:rPr>
              <a:t>Represents an evolutionary approach by streamlining, clarifying, and emphasizing voluntary nature.</a:t>
            </a:r>
          </a:p>
          <a:p>
            <a:endParaRPr lang="en-US" sz="1900" spc="150" dirty="0">
              <a:latin typeface="+mn-lt"/>
            </a:endParaRPr>
          </a:p>
          <a:p>
            <a:r>
              <a:rPr lang="en-US" sz="1900" spc="150" dirty="0">
                <a:latin typeface="+mn-lt"/>
              </a:rPr>
              <a:t>New assistance for State Legislatures.</a:t>
            </a:r>
          </a:p>
          <a:p>
            <a:pPr marL="0" indent="0">
              <a:buNone/>
            </a:pPr>
            <a:endParaRPr lang="en-US" sz="1900" spc="150" dirty="0">
              <a:latin typeface="+mn-lt"/>
            </a:endParaRPr>
          </a:p>
          <a:p>
            <a:r>
              <a:rPr lang="en-US" sz="1900" spc="150" dirty="0">
                <a:latin typeface="+mn-lt"/>
              </a:rPr>
              <a:t>Improved guidance as States consider testing and in-use regulations.</a:t>
            </a:r>
          </a:p>
          <a:p>
            <a:endParaRPr lang="en-US" sz="2000" dirty="0"/>
          </a:p>
        </p:txBody>
      </p:sp>
      <p:sp>
        <p:nvSpPr>
          <p:cNvPr id="5" name="Rectangle"/>
          <p:cNvSpPr/>
          <p:nvPr/>
        </p:nvSpPr>
        <p:spPr>
          <a:xfrm>
            <a:off x="8400444" y="-17119"/>
            <a:ext cx="772978" cy="546285"/>
          </a:xfrm>
          <a:prstGeom prst="rect">
            <a:avLst/>
          </a:prstGeom>
          <a:solidFill>
            <a:srgbClr val="0083BF"/>
          </a:solidFill>
          <a:ln w="12700">
            <a:miter lim="400000"/>
          </a:ln>
          <a:effectLst>
            <a:outerShdw blurRad="342900" dist="114358" dir="1670806" rotWithShape="0">
              <a:srgbClr val="000000">
                <a:alpha val="26435"/>
              </a:srgbClr>
            </a:outerShdw>
          </a:effectLst>
        </p:spPr>
        <p:txBody>
          <a:bodyPr lIns="0" tIns="0" rIns="0" bIns="0" anchor="ctr"/>
          <a:lstStyle/>
          <a:p>
            <a:pPr algn="ctr" defTabSz="580409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65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"/>
          <p:cNvSpPr/>
          <p:nvPr/>
        </p:nvSpPr>
        <p:spPr>
          <a:xfrm>
            <a:off x="8400444" y="-17119"/>
            <a:ext cx="772978" cy="546285"/>
          </a:xfrm>
          <a:prstGeom prst="rect">
            <a:avLst/>
          </a:prstGeom>
          <a:solidFill>
            <a:srgbClr val="0083BF"/>
          </a:solidFill>
          <a:ln w="12700">
            <a:miter lim="400000"/>
          </a:ln>
          <a:effectLst>
            <a:outerShdw blurRad="342900" dist="114358" dir="1670806" rotWithShape="0">
              <a:srgbClr val="000000">
                <a:alpha val="26435"/>
              </a:srgbClr>
            </a:outerShdw>
          </a:effectLst>
        </p:spPr>
        <p:txBody>
          <a:bodyPr lIns="0" tIns="0" rIns="0" bIns="0" anchor="ctr"/>
          <a:lstStyle/>
          <a:p>
            <a:pPr defTabSz="580409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50"/>
          </a:p>
        </p:txBody>
      </p:sp>
      <p:sp>
        <p:nvSpPr>
          <p:cNvPr id="159" name="#"/>
          <p:cNvSpPr txBox="1"/>
          <p:nvPr/>
        </p:nvSpPr>
        <p:spPr>
          <a:xfrm>
            <a:off x="8687153" y="122557"/>
            <a:ext cx="16190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550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266" dirty="0"/>
              <a:t>3</a:t>
            </a:r>
            <a:endParaRPr sz="1266" dirty="0"/>
          </a:p>
        </p:txBody>
      </p:sp>
      <p:sp>
        <p:nvSpPr>
          <p:cNvPr id="160" name="HEADER"/>
          <p:cNvSpPr txBox="1"/>
          <p:nvPr/>
        </p:nvSpPr>
        <p:spPr>
          <a:xfrm>
            <a:off x="309377" y="427654"/>
            <a:ext cx="7407285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5500">
              <a:defRPr sz="4800" b="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What is in the New Voluntary Guidance?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61" name="Line"/>
          <p:cNvSpPr/>
          <p:nvPr/>
        </p:nvSpPr>
        <p:spPr>
          <a:xfrm>
            <a:off x="477483" y="1118216"/>
            <a:ext cx="7460593" cy="1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580409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50"/>
          </a:p>
        </p:txBody>
      </p:sp>
      <p:sp>
        <p:nvSpPr>
          <p:cNvPr id="162" name="Lorem ipsum dolor sit amet, consectetur adipiscing…"/>
          <p:cNvSpPr txBox="1"/>
          <p:nvPr/>
        </p:nvSpPr>
        <p:spPr>
          <a:xfrm>
            <a:off x="413239" y="1303192"/>
            <a:ext cx="8185638" cy="4688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lang="en-US" sz="2000" spc="150" dirty="0"/>
              <a:t>Encourages companies to consider and document their consideration of 12 safety elements (e.g. crash protection, cybersecurity, and public education).</a:t>
            </a:r>
          </a:p>
          <a:p>
            <a:endParaRPr lang="en-US" sz="2000" spc="150" dirty="0"/>
          </a:p>
          <a:p>
            <a:endParaRPr lang="en-US" sz="2000" spc="150" dirty="0"/>
          </a:p>
          <a:p>
            <a:r>
              <a:rPr lang="en-US" sz="2000" spc="150" dirty="0"/>
              <a:t>Encourages companies to make available to the public a summary of how they addressed safety.</a:t>
            </a:r>
          </a:p>
          <a:p>
            <a:endParaRPr lang="en-US" sz="2000" spc="150" dirty="0"/>
          </a:p>
          <a:p>
            <a:endParaRPr lang="en-US" sz="2000" spc="150" dirty="0"/>
          </a:p>
          <a:p>
            <a:r>
              <a:rPr lang="en-US" sz="2000" spc="150" dirty="0"/>
              <a:t>Encourages State Legislatures to consider 4 best practices as they consider legislative action.</a:t>
            </a:r>
          </a:p>
          <a:p>
            <a:endParaRPr lang="en-US" sz="2000" spc="150" dirty="0"/>
          </a:p>
          <a:p>
            <a:endParaRPr lang="en-US" sz="2000" spc="150" dirty="0"/>
          </a:p>
          <a:p>
            <a:r>
              <a:rPr lang="en-US" sz="2000" spc="150" dirty="0"/>
              <a:t>Encourages State Highway Officials to consider 7 best practices for administering testing and operation.</a:t>
            </a:r>
          </a:p>
        </p:txBody>
      </p:sp>
    </p:spTree>
    <p:extLst>
      <p:ext uri="{BB962C8B-B14F-4D97-AF65-F5344CB8AC3E}">
        <p14:creationId xmlns:p14="http://schemas.microsoft.com/office/powerpoint/2010/main" val="25536977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03" y="649158"/>
            <a:ext cx="8229600" cy="738821"/>
          </a:xfrm>
        </p:spPr>
        <p:txBody>
          <a:bodyPr>
            <a:normAutofit/>
          </a:bodyPr>
          <a:lstStyle/>
          <a:p>
            <a:r>
              <a:rPr lang="en-US" sz="2800" dirty="0"/>
              <a:t>Voluntary Guidance to Companies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0336" y="1175277"/>
            <a:ext cx="8317148" cy="949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0" dirty="0">
              <a:solidFill>
                <a:schemeClr val="tx1"/>
              </a:solidFill>
              <a:latin typeface="+mn-lt"/>
              <a:ea typeface="+mn-ea"/>
              <a:cs typeface="Trebuchet MS"/>
            </a:endParaRPr>
          </a:p>
          <a:p>
            <a:r>
              <a:rPr lang="en-US" sz="1900" b="0" dirty="0">
                <a:solidFill>
                  <a:schemeClr val="tx1"/>
                </a:solidFill>
                <a:latin typeface="+mn-lt"/>
                <a:ea typeface="+mn-ea"/>
                <a:cs typeface="Trebuchet MS"/>
              </a:rPr>
              <a:t>Companies to consider and document their consideration of 12 safety elements:</a:t>
            </a:r>
          </a:p>
          <a:p>
            <a:endParaRPr lang="en-US" sz="1900" b="0" dirty="0">
              <a:solidFill>
                <a:schemeClr val="tx1"/>
              </a:solidFill>
              <a:latin typeface="+mn-lt"/>
              <a:ea typeface="+mn-ea"/>
              <a:cs typeface="Trebuchet MS"/>
            </a:endParaRPr>
          </a:p>
          <a:p>
            <a:endParaRPr lang="en-US" sz="1900" b="0" dirty="0">
              <a:solidFill>
                <a:schemeClr val="tx1"/>
              </a:solidFill>
              <a:latin typeface="+mn-lt"/>
              <a:ea typeface="+mn-ea"/>
              <a:cs typeface="Trebuchet M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75375"/>
              </p:ext>
            </p:extLst>
          </p:nvPr>
        </p:nvGraphicFramePr>
        <p:xfrm>
          <a:off x="492368" y="2210727"/>
          <a:ext cx="7957040" cy="3785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520">
                  <a:extLst>
                    <a:ext uri="{9D8B030D-6E8A-4147-A177-3AD203B41FA5}">
                      <a16:colId xmlns:a16="http://schemas.microsoft.com/office/drawing/2014/main" val="1166966668"/>
                    </a:ext>
                  </a:extLst>
                </a:gridCol>
                <a:gridCol w="3978520">
                  <a:extLst>
                    <a:ext uri="{9D8B030D-6E8A-4147-A177-3AD203B41FA5}">
                      <a16:colId xmlns:a16="http://schemas.microsoft.com/office/drawing/2014/main" val="1879068857"/>
                    </a:ext>
                  </a:extLst>
                </a:gridCol>
              </a:tblGrid>
              <a:tr h="3785627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1800" spc="150" dirty="0">
                          <a:solidFill>
                            <a:sysClr val="windowText" lastClr="000000"/>
                          </a:solidFill>
                        </a:rPr>
                        <a:t>Vehicle Cybersecurity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1800" spc="150" dirty="0">
                          <a:solidFill>
                            <a:sysClr val="windowText" lastClr="000000"/>
                          </a:solidFill>
                        </a:rPr>
                        <a:t>System Safety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1800" spc="15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Operational Design Domain</a:t>
                      </a:r>
                    </a:p>
                    <a:p>
                      <a:pPr marL="457200" indent="-457200" algn="l" defTabSz="984250">
                        <a:buFont typeface="+mj-lt"/>
                        <a:buAutoNum type="arabicPeriod"/>
                      </a:pPr>
                      <a:r>
                        <a:rPr lang="en-US" sz="1800" spc="15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Object and Event Detection and Response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1800" spc="15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Fallback (Minimal Risk Condition)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1800" spc="15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Validation Methods</a:t>
                      </a:r>
                    </a:p>
                    <a:p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en-US" sz="1800" spc="15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Human Machine Interface</a:t>
                      </a:r>
                    </a:p>
                    <a:p>
                      <a:pPr marL="457200" indent="-457200" algn="l">
                        <a:buFont typeface="+mj-lt"/>
                        <a:buAutoNum type="arabicPeriod" startAt="7"/>
                      </a:pPr>
                      <a:r>
                        <a:rPr lang="en-US" sz="1800" spc="15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Crashworthiness</a:t>
                      </a:r>
                    </a:p>
                    <a:p>
                      <a:pPr marL="457200" indent="-457200" algn="l">
                        <a:buFont typeface="+mj-lt"/>
                        <a:buAutoNum type="arabicPeriod" startAt="7"/>
                      </a:pPr>
                      <a:r>
                        <a:rPr lang="en-US" sz="1800" spc="15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Post-Crash ADS Behavior</a:t>
                      </a:r>
                    </a:p>
                    <a:p>
                      <a:pPr marL="457200" indent="-457200" algn="l">
                        <a:buFont typeface="+mj-lt"/>
                        <a:buAutoNum type="arabicPeriod" startAt="7"/>
                      </a:pPr>
                      <a:r>
                        <a:rPr lang="en-US" sz="1800" spc="15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Data Recording</a:t>
                      </a:r>
                    </a:p>
                    <a:p>
                      <a:pPr marL="457200" indent="-457200" algn="l">
                        <a:buFont typeface="+mj-lt"/>
                        <a:buAutoNum type="arabicPeriod" startAt="7"/>
                      </a:pPr>
                      <a:r>
                        <a:rPr lang="en-US" sz="1800" spc="15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Consumer Education and Training</a:t>
                      </a:r>
                    </a:p>
                    <a:p>
                      <a:pPr marL="457200" indent="-457200" algn="l">
                        <a:buFont typeface="+mj-lt"/>
                        <a:buAutoNum type="arabicPeriod" startAt="7"/>
                      </a:pPr>
                      <a:r>
                        <a:rPr lang="en-US" sz="1800" spc="15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Federal, State, and Local Laws</a:t>
                      </a:r>
                    </a:p>
                    <a:p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906166"/>
                  </a:ext>
                </a:extLst>
              </a:tr>
            </a:tbl>
          </a:graphicData>
        </a:graphic>
      </p:graphicFrame>
      <p:sp>
        <p:nvSpPr>
          <p:cNvPr id="7" name="Rectangle"/>
          <p:cNvSpPr/>
          <p:nvPr/>
        </p:nvSpPr>
        <p:spPr>
          <a:xfrm>
            <a:off x="8400444" y="-17119"/>
            <a:ext cx="772978" cy="546285"/>
          </a:xfrm>
          <a:prstGeom prst="rect">
            <a:avLst/>
          </a:prstGeom>
          <a:solidFill>
            <a:srgbClr val="0083BF"/>
          </a:solidFill>
          <a:ln w="12700">
            <a:miter lim="400000"/>
          </a:ln>
          <a:effectLst>
            <a:outerShdw blurRad="342900" dist="114358" dir="1670806" rotWithShape="0">
              <a:srgbClr val="000000">
                <a:alpha val="26435"/>
              </a:srgbClr>
            </a:outerShdw>
          </a:effectLst>
        </p:spPr>
        <p:txBody>
          <a:bodyPr lIns="0" tIns="0" rIns="0" bIns="0" anchor="ctr"/>
          <a:lstStyle/>
          <a:p>
            <a:pPr algn="ctr" defTabSz="580409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35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"/>
          <p:cNvSpPr/>
          <p:nvPr/>
        </p:nvSpPr>
        <p:spPr>
          <a:xfrm>
            <a:off x="8400444" y="-17119"/>
            <a:ext cx="772978" cy="546285"/>
          </a:xfrm>
          <a:prstGeom prst="rect">
            <a:avLst/>
          </a:prstGeom>
          <a:solidFill>
            <a:srgbClr val="0083BF"/>
          </a:solidFill>
          <a:ln w="12700">
            <a:miter lim="400000"/>
          </a:ln>
          <a:effectLst>
            <a:outerShdw blurRad="342900" dist="114358" dir="1670806" rotWithShape="0">
              <a:srgbClr val="000000">
                <a:alpha val="26435"/>
              </a:srgbClr>
            </a:outerShdw>
          </a:effectLst>
        </p:spPr>
        <p:txBody>
          <a:bodyPr lIns="0" tIns="0" rIns="0" bIns="0" anchor="ctr"/>
          <a:lstStyle/>
          <a:p>
            <a:pPr defTabSz="580409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50"/>
          </a:p>
        </p:txBody>
      </p:sp>
      <p:sp>
        <p:nvSpPr>
          <p:cNvPr id="159" name="#"/>
          <p:cNvSpPr txBox="1"/>
          <p:nvPr/>
        </p:nvSpPr>
        <p:spPr>
          <a:xfrm>
            <a:off x="8687153" y="122557"/>
            <a:ext cx="16190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550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266" dirty="0"/>
              <a:t>6</a:t>
            </a:r>
            <a:endParaRPr sz="1266" dirty="0"/>
          </a:p>
        </p:txBody>
      </p:sp>
      <p:sp>
        <p:nvSpPr>
          <p:cNvPr id="160" name="HEADER"/>
          <p:cNvSpPr txBox="1"/>
          <p:nvPr/>
        </p:nvSpPr>
        <p:spPr>
          <a:xfrm>
            <a:off x="309377" y="427655"/>
            <a:ext cx="6678111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5500">
              <a:defRPr sz="4800" b="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Best Practices for State Legislatures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61" name="Line"/>
          <p:cNvSpPr/>
          <p:nvPr/>
        </p:nvSpPr>
        <p:spPr>
          <a:xfrm>
            <a:off x="477483" y="1118216"/>
            <a:ext cx="7460593" cy="1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580409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50"/>
          </a:p>
        </p:txBody>
      </p:sp>
      <p:sp>
        <p:nvSpPr>
          <p:cNvPr id="162" name="Lorem ipsum dolor sit amet, consectetur adipiscing…"/>
          <p:cNvSpPr txBox="1"/>
          <p:nvPr/>
        </p:nvSpPr>
        <p:spPr>
          <a:xfrm>
            <a:off x="309377" y="1491285"/>
            <a:ext cx="8289500" cy="3765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lang="en-US" sz="2000" spc="150" dirty="0"/>
              <a:t>Provide a “technology-neutral” environment</a:t>
            </a:r>
          </a:p>
          <a:p>
            <a:endParaRPr lang="en-US" sz="2000" spc="150" dirty="0"/>
          </a:p>
          <a:p>
            <a:endParaRPr lang="en-US" sz="2000" spc="150" dirty="0"/>
          </a:p>
          <a:p>
            <a:r>
              <a:rPr lang="en-US" sz="2000" spc="150" dirty="0"/>
              <a:t>Provide licensing and registration procedures</a:t>
            </a:r>
          </a:p>
          <a:p>
            <a:endParaRPr lang="en-US" sz="2000" spc="150" dirty="0"/>
          </a:p>
          <a:p>
            <a:endParaRPr lang="en-US" sz="2000" spc="150" dirty="0"/>
          </a:p>
          <a:p>
            <a:r>
              <a:rPr lang="en-US" sz="2000" spc="150" dirty="0"/>
              <a:t>Provide reporting and communications methods for Public Safety Officials</a:t>
            </a:r>
          </a:p>
          <a:p>
            <a:endParaRPr lang="en-US" sz="2000" spc="150" dirty="0"/>
          </a:p>
          <a:p>
            <a:endParaRPr lang="en-US" sz="2000" spc="150" dirty="0"/>
          </a:p>
          <a:p>
            <a:r>
              <a:rPr lang="en-US" sz="2000" spc="150" dirty="0"/>
              <a:t>Review traffic laws and regulations that may serve as barriers to operation of ADSs</a:t>
            </a:r>
          </a:p>
        </p:txBody>
      </p:sp>
    </p:spTree>
    <p:extLst>
      <p:ext uri="{BB962C8B-B14F-4D97-AF65-F5344CB8AC3E}">
        <p14:creationId xmlns:p14="http://schemas.microsoft.com/office/powerpoint/2010/main" val="891589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"/>
          <p:cNvSpPr/>
          <p:nvPr/>
        </p:nvSpPr>
        <p:spPr>
          <a:xfrm>
            <a:off x="8400444" y="-17119"/>
            <a:ext cx="772978" cy="546285"/>
          </a:xfrm>
          <a:prstGeom prst="rect">
            <a:avLst/>
          </a:prstGeom>
          <a:solidFill>
            <a:srgbClr val="0083BF"/>
          </a:solidFill>
          <a:ln w="12700">
            <a:miter lim="400000"/>
          </a:ln>
          <a:effectLst>
            <a:outerShdw blurRad="342900" dist="114358" dir="1670806" rotWithShape="0">
              <a:srgbClr val="000000">
                <a:alpha val="26435"/>
              </a:srgbClr>
            </a:outerShdw>
          </a:effectLst>
        </p:spPr>
        <p:txBody>
          <a:bodyPr lIns="0" tIns="0" rIns="0" bIns="0" anchor="ctr"/>
          <a:lstStyle/>
          <a:p>
            <a:pPr defTabSz="580409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50"/>
          </a:p>
        </p:txBody>
      </p:sp>
      <p:sp>
        <p:nvSpPr>
          <p:cNvPr id="159" name="#"/>
          <p:cNvSpPr txBox="1"/>
          <p:nvPr/>
        </p:nvSpPr>
        <p:spPr>
          <a:xfrm>
            <a:off x="8687153" y="122557"/>
            <a:ext cx="16190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550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266" dirty="0"/>
              <a:t>6</a:t>
            </a:r>
            <a:endParaRPr sz="1266" dirty="0"/>
          </a:p>
        </p:txBody>
      </p:sp>
      <p:sp>
        <p:nvSpPr>
          <p:cNvPr id="160" name="HEADER"/>
          <p:cNvSpPr txBox="1"/>
          <p:nvPr/>
        </p:nvSpPr>
        <p:spPr>
          <a:xfrm>
            <a:off x="309377" y="427655"/>
            <a:ext cx="8882817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5500">
              <a:defRPr sz="4800" b="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Best Practices for State Highway Safety Officials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61" name="Line"/>
          <p:cNvSpPr/>
          <p:nvPr/>
        </p:nvSpPr>
        <p:spPr>
          <a:xfrm>
            <a:off x="477483" y="1118216"/>
            <a:ext cx="7460593" cy="1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580409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50"/>
          </a:p>
        </p:txBody>
      </p:sp>
      <p:sp>
        <p:nvSpPr>
          <p:cNvPr id="162" name="Lorem ipsum dolor sit amet, consectetur adipiscing…"/>
          <p:cNvSpPr txBox="1"/>
          <p:nvPr/>
        </p:nvSpPr>
        <p:spPr>
          <a:xfrm>
            <a:off x="309376" y="1231808"/>
            <a:ext cx="8711531" cy="542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pc="150" dirty="0"/>
              <a:t>Administrative (establishment of lead agency for ADS oversight)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pc="15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pc="150" dirty="0"/>
              <a:t>Application for Entities to Test ADSs on Public Roadways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pc="15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pc="150" dirty="0"/>
              <a:t>Permission for Entities to Test ADS on Public Roadways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pc="15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pc="150" dirty="0"/>
              <a:t>Specific Considerations for ADS Test Drivers and Operations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pc="15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pc="150" dirty="0"/>
              <a:t>Considerations for Registration and Titling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pc="15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pc="150" dirty="0"/>
              <a:t>Working with Public Safety Officials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pc="15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pc="150" dirty="0"/>
              <a:t>Liability and Insurance</a:t>
            </a:r>
          </a:p>
        </p:txBody>
      </p:sp>
    </p:spTree>
    <p:extLst>
      <p:ext uri="{BB962C8B-B14F-4D97-AF65-F5344CB8AC3E}">
        <p14:creationId xmlns:p14="http://schemas.microsoft.com/office/powerpoint/2010/main" val="13126252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D8D3798-1C68-9C4D-BFD5-4B7C00AAEF1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628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6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6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378</Words>
  <Application>Microsoft Office PowerPoint</Application>
  <PresentationFormat>On-screen Show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Helvetica Light</vt:lpstr>
      <vt:lpstr>Helvetica Neue</vt:lpstr>
      <vt:lpstr>Helvetica Neue Light</vt:lpstr>
      <vt:lpstr>Helvetica Neue Medium</vt:lpstr>
      <vt:lpstr>Helvetica Neue Thin</vt:lpstr>
      <vt:lpstr>Arial</vt:lpstr>
      <vt:lpstr>Calibri</vt:lpstr>
      <vt:lpstr>Helvetica</vt:lpstr>
      <vt:lpstr>Rockwell</vt:lpstr>
      <vt:lpstr>Trebuchet MS</vt:lpstr>
      <vt:lpstr>Black</vt:lpstr>
      <vt:lpstr>White</vt:lpstr>
      <vt:lpstr>PowerPoint Presentation</vt:lpstr>
      <vt:lpstr>PowerPoint Presentation</vt:lpstr>
      <vt:lpstr>What Changed and Why? </vt:lpstr>
      <vt:lpstr>PowerPoint Presentation</vt:lpstr>
      <vt:lpstr>Voluntary Guidance to Companies</vt:lpstr>
      <vt:lpstr>PowerPoint Presentation</vt:lpstr>
      <vt:lpstr>PowerPoint Presentation</vt:lpstr>
      <vt:lpstr>The End</vt:lpstr>
    </vt:vector>
  </TitlesOfParts>
  <Company>The Tombras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kstone</dc:creator>
  <cp:lastModifiedBy>Francois Cuenot</cp:lastModifiedBy>
  <cp:revision>122</cp:revision>
  <cp:lastPrinted>2017-07-27T15:28:19Z</cp:lastPrinted>
  <dcterms:created xsi:type="dcterms:W3CDTF">2016-02-23T19:52:48Z</dcterms:created>
  <dcterms:modified xsi:type="dcterms:W3CDTF">2018-06-21T08:59:16Z</dcterms:modified>
</cp:coreProperties>
</file>