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2" r:id="rId4"/>
    <p:sldId id="271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6" y="350920"/>
            <a:ext cx="3983736" cy="9966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1131590"/>
            <a:ext cx="4695518" cy="39948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46026" y="1694587"/>
            <a:ext cx="6626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Railway </a:t>
            </a:r>
            <a:r>
              <a:rPr lang="en-GB" sz="2800" b="1" dirty="0">
                <a:solidFill>
                  <a:prstClr val="black"/>
                </a:solidFill>
              </a:rPr>
              <a:t>timetabling tools </a:t>
            </a:r>
            <a:r>
              <a:rPr lang="pl-PL" sz="2800" b="1" dirty="0">
                <a:solidFill>
                  <a:prstClr val="black"/>
                </a:solidFill>
              </a:rPr>
              <a:t>with automatic </a:t>
            </a:r>
            <a:r>
              <a:rPr lang="en-GB" sz="2800" b="1" dirty="0">
                <a:solidFill>
                  <a:prstClr val="black"/>
                </a:solidFill>
              </a:rPr>
              <a:t>solutions</a:t>
            </a: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r>
              <a:rPr lang="pl-PL" sz="2000" b="1" i="1" dirty="0">
                <a:solidFill>
                  <a:prstClr val="black"/>
                </a:solidFill>
              </a:rPr>
              <a:t>Jerzy Kleniewski</a:t>
            </a:r>
          </a:p>
          <a:p>
            <a:pPr lvl="0"/>
            <a:r>
              <a:rPr lang="pl-PL" sz="2000" dirty="0">
                <a:solidFill>
                  <a:prstClr val="black"/>
                </a:solidFill>
              </a:rPr>
              <a:t>(</a:t>
            </a:r>
            <a:r>
              <a:rPr lang="en-GB" sz="1400" dirty="0">
                <a:solidFill>
                  <a:prstClr val="black"/>
                </a:solidFill>
              </a:rPr>
              <a:t>in close collaboration </a:t>
            </a:r>
            <a:r>
              <a:rPr lang="pl-PL" sz="1400" dirty="0">
                <a:solidFill>
                  <a:prstClr val="black"/>
                </a:solidFill>
              </a:rPr>
              <a:t>with the </a:t>
            </a:r>
            <a:r>
              <a:rPr lang="en-GB" sz="1400" dirty="0">
                <a:solidFill>
                  <a:prstClr val="black"/>
                </a:solidFill>
              </a:rPr>
              <a:t>Polish railways Infrastructure </a:t>
            </a:r>
            <a:r>
              <a:rPr lang="pl-PL" sz="1400" dirty="0">
                <a:solidFill>
                  <a:prstClr val="black"/>
                </a:solidFill>
              </a:rPr>
              <a:t>Manager –</a:t>
            </a:r>
          </a:p>
          <a:p>
            <a:pPr lvl="0"/>
            <a:r>
              <a:rPr lang="pl-PL" sz="1400" dirty="0">
                <a:solidFill>
                  <a:prstClr val="black"/>
                </a:solidFill>
              </a:rPr>
              <a:t>the PKP </a:t>
            </a:r>
            <a:r>
              <a:rPr lang="en-US" sz="1400" dirty="0">
                <a:solidFill>
                  <a:prstClr val="black"/>
                </a:solidFill>
              </a:rPr>
              <a:t>Polish Railways – </a:t>
            </a:r>
            <a:r>
              <a:rPr lang="pl-PL" sz="1400" i="1" dirty="0">
                <a:solidFill>
                  <a:prstClr val="black"/>
                </a:solidFill>
              </a:rPr>
              <a:t>Polskie Linie Kolejowe </a:t>
            </a:r>
            <a:r>
              <a:rPr lang="en-US" sz="1400" i="1" dirty="0">
                <a:solidFill>
                  <a:prstClr val="black"/>
                </a:solidFill>
              </a:rPr>
              <a:t>S.A.)</a:t>
            </a:r>
            <a:endParaRPr lang="en-US" sz="2000" i="1" dirty="0">
              <a:solidFill>
                <a:prstClr val="black"/>
              </a:solidFill>
            </a:endParaRPr>
          </a:p>
          <a:p>
            <a:pPr lvl="0"/>
            <a:endParaRPr lang="en-US" sz="2000" b="1" i="1" dirty="0">
              <a:solidFill>
                <a:prstClr val="black"/>
              </a:solidFill>
            </a:endParaRPr>
          </a:p>
          <a:p>
            <a:pPr lvl="0"/>
            <a:r>
              <a:rPr lang="en-US" sz="1600" b="1" i="1" dirty="0">
                <a:solidFill>
                  <a:prstClr val="black"/>
                </a:solidFill>
              </a:rPr>
              <a:t>Nov</a:t>
            </a:r>
            <a:r>
              <a:rPr lang="pl-PL" sz="1600" b="1" i="1" dirty="0">
                <a:solidFill>
                  <a:prstClr val="black"/>
                </a:solidFill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103485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14987" y="88452"/>
            <a:ext cx="306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pl-PL" dirty="0"/>
              <a:t>   2/4.</a:t>
            </a:r>
            <a:endParaRPr lang="en-GB" dirty="0"/>
          </a:p>
        </p:txBody>
      </p:sp>
      <p:pic>
        <p:nvPicPr>
          <p:cNvPr id="11" name="Obraz 10" descr="Trasa pociągu PWE/ECE 17000/1 (zam. 1352697)    (dla korekty 2017-10-15 - 2017-12-09)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1159642"/>
            <a:ext cx="4518248" cy="396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323528" y="59864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Path elaboration starts with route indication on the map which can be done manually by constructor or automatically using history of previously constructed path</a:t>
            </a:r>
            <a:r>
              <a:rPr lang="pl-PL" dirty="0"/>
              <a:t>s.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42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328550" y="114173"/>
            <a:ext cx="289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en-GB" dirty="0"/>
              <a:t>  </a:t>
            </a:r>
            <a:r>
              <a:rPr lang="pl-PL" dirty="0"/>
              <a:t>3/4.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5" y="1126403"/>
            <a:ext cx="6624737" cy="397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352" y="1037191"/>
            <a:ext cx="4317619" cy="3103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39551" y="588525"/>
            <a:ext cx="852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marking the route, </a:t>
            </a:r>
            <a:r>
              <a:rPr lang="en-US" dirty="0">
                <a:solidFill>
                  <a:srgbClr val="FF0000"/>
                </a:solidFill>
              </a:rPr>
              <a:t>automatic calculation </a:t>
            </a:r>
            <a:r>
              <a:rPr lang="en-US" dirty="0"/>
              <a:t>of travel times takes place, taking into account </a:t>
            </a:r>
            <a:r>
              <a:rPr lang="en-US" dirty="0">
                <a:solidFill>
                  <a:srgbClr val="FF0000"/>
                </a:solidFill>
              </a:rPr>
              <a:t>all infrastructure parameters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217583" y="104125"/>
            <a:ext cx="306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en-GB" dirty="0"/>
              <a:t>   </a:t>
            </a:r>
            <a:r>
              <a:rPr lang="pl-PL" dirty="0"/>
              <a:t>4/4.</a:t>
            </a:r>
          </a:p>
        </p:txBody>
      </p:sp>
      <p:pic>
        <p:nvPicPr>
          <p:cNvPr id="11" name="Obraz 10" descr="SKRJ - 2016/2017 praca bieżąca - [ECE 17000/1 (SKRJ 1352697) ]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1086174"/>
            <a:ext cx="7290203" cy="397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67545" y="695464"/>
            <a:ext cx="844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final stage </a:t>
            </a:r>
            <a:r>
              <a:rPr lang="pl-PL" dirty="0"/>
              <a:t>- </a:t>
            </a:r>
            <a:r>
              <a:rPr lang="en-US" dirty="0"/>
              <a:t>working on the motion graph and determining the final running</a:t>
            </a:r>
            <a:r>
              <a:rPr lang="pl-PL" dirty="0"/>
              <a:t> </a:t>
            </a:r>
            <a:r>
              <a:rPr lang="en-US" dirty="0"/>
              <a:t>times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29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01516" y="84028"/>
            <a:ext cx="344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Automatic</a:t>
            </a:r>
            <a:r>
              <a:rPr lang="en-GB" dirty="0"/>
              <a:t> 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</a:p>
        </p:txBody>
      </p:sp>
      <p:pic>
        <p:nvPicPr>
          <p:cNvPr id="11" name="Obraz 1" descr="image0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6559" y="1637625"/>
            <a:ext cx="6721076" cy="3461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59582"/>
            <a:ext cx="3167826" cy="167445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34" y="915568"/>
            <a:ext cx="339840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520" y="572737"/>
            <a:ext cx="3167826" cy="2016224"/>
          </a:xfrm>
          <a:prstGeom prst="rect">
            <a:avLst/>
          </a:prstGeom>
        </p:spPr>
      </p:pic>
      <p:sp>
        <p:nvSpPr>
          <p:cNvPr id="18" name="Wygięta strzałka 17"/>
          <p:cNvSpPr/>
          <p:nvPr/>
        </p:nvSpPr>
        <p:spPr>
          <a:xfrm rot="5400000">
            <a:off x="3991776" y="340192"/>
            <a:ext cx="428596" cy="2306831"/>
          </a:xfrm>
          <a:prstGeom prst="bentArrow">
            <a:avLst>
              <a:gd name="adj1" fmla="val 1871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79911" y="457784"/>
            <a:ext cx="5287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For selected </a:t>
            </a:r>
            <a:r>
              <a:rPr lang="en-US" sz="1600" dirty="0"/>
              <a:t>types of trains, applications are carried out </a:t>
            </a:r>
            <a:r>
              <a:rPr lang="en-US" sz="1600" dirty="0">
                <a:solidFill>
                  <a:srgbClr val="FF0000"/>
                </a:solidFill>
              </a:rPr>
              <a:t>automatically</a:t>
            </a:r>
            <a:r>
              <a:rPr lang="en-US" sz="1600" dirty="0"/>
              <a:t> without the participation of the constructor while maintaining </a:t>
            </a:r>
            <a:r>
              <a:rPr lang="en-US" sz="1600" dirty="0">
                <a:solidFill>
                  <a:srgbClr val="FF0000"/>
                </a:solidFill>
              </a:rPr>
              <a:t>the same quality </a:t>
            </a:r>
            <a:r>
              <a:rPr lang="en-US" sz="1600" dirty="0"/>
              <a:t>and rules of running trains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389103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327182" y="175460"/>
            <a:ext cx="158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 timetable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07" y="1082478"/>
            <a:ext cx="5688632" cy="404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rostokąt 13"/>
          <p:cNvSpPr/>
          <p:nvPr/>
        </p:nvSpPr>
        <p:spPr>
          <a:xfrm>
            <a:off x="539553" y="663691"/>
            <a:ext cx="837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final result is a prepared </a:t>
            </a:r>
            <a:r>
              <a:rPr lang="en-US" dirty="0">
                <a:solidFill>
                  <a:srgbClr val="FF0000"/>
                </a:solidFill>
              </a:rPr>
              <a:t>timetable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service version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train service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72908" y="1707654"/>
            <a:ext cx="455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Thank you for your attention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293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2844" y="284542"/>
            <a:ext cx="4695518" cy="48589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420898" y="19548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About</a:t>
            </a:r>
            <a:r>
              <a:rPr lang="pl-PL" dirty="0"/>
              <a:t> SKRJ…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2286000" y="1002090"/>
            <a:ext cx="6531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Timetable construction process is realised with SKRJ application and its connected modules:</a:t>
            </a:r>
          </a:p>
          <a:p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Internet application for path requests – </a:t>
            </a:r>
            <a:r>
              <a:rPr lang="en-AU" dirty="0">
                <a:solidFill>
                  <a:srgbClr val="FF0000"/>
                </a:solidFill>
              </a:rPr>
              <a:t>complex www app for request handling;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SKRJ Octopus – </a:t>
            </a:r>
            <a:r>
              <a:rPr lang="en-AU" dirty="0">
                <a:solidFill>
                  <a:srgbClr val="FF0000"/>
                </a:solidFill>
              </a:rPr>
              <a:t>web service interface </a:t>
            </a:r>
            <a:r>
              <a:rPr lang="en-AU" dirty="0"/>
              <a:t>– online connection for RU’s IT tools;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PDP – </a:t>
            </a:r>
            <a:r>
              <a:rPr lang="en-AU" dirty="0">
                <a:solidFill>
                  <a:srgbClr val="FF0000"/>
                </a:solidFill>
              </a:rPr>
              <a:t>Passenger Portal </a:t>
            </a:r>
            <a:r>
              <a:rPr lang="en-AU" dirty="0"/>
              <a:t>– enables IM creating station timetables, internet searching tool for connections with train tracking in real time for passengers.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" y="66470"/>
            <a:ext cx="1880903" cy="4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01035" y="51470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" y="91063"/>
            <a:ext cx="1805613" cy="45174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285999" y="1279089"/>
            <a:ext cx="6206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Programmed in </a:t>
            </a:r>
            <a:r>
              <a:rPr lang="en-AU" dirty="0">
                <a:solidFill>
                  <a:srgbClr val="FF0000"/>
                </a:solidFill>
              </a:rPr>
              <a:t>DELPHI</a:t>
            </a:r>
            <a:r>
              <a:rPr lang="en-A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Invented</a:t>
            </a:r>
            <a:r>
              <a:rPr lang="en-AU" dirty="0">
                <a:solidFill>
                  <a:srgbClr val="FF0000"/>
                </a:solidFill>
              </a:rPr>
              <a:t> and developed </a:t>
            </a:r>
            <a:r>
              <a:rPr lang="en-AU" dirty="0"/>
              <a:t>by PKP PLK IT department;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Development has </a:t>
            </a:r>
            <a:r>
              <a:rPr lang="en-AU" dirty="0">
                <a:solidFill>
                  <a:srgbClr val="FF0000"/>
                </a:solidFill>
              </a:rPr>
              <a:t>started in 2007</a:t>
            </a:r>
            <a:r>
              <a:rPr lang="en-AU" dirty="0"/>
              <a:t>: first module for automatic catalogue path launched in 2009 and in 2010 module for „</a:t>
            </a:r>
            <a:r>
              <a:rPr lang="en-AU" i="1" dirty="0"/>
              <a:t>ad hoc” </a:t>
            </a:r>
            <a:r>
              <a:rPr lang="en-AU" dirty="0"/>
              <a:t>paths construction;</a:t>
            </a:r>
            <a:endParaRPr lang="en-AU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FF0000"/>
                </a:solidFill>
              </a:rPr>
              <a:t>Full implementation </a:t>
            </a:r>
            <a:r>
              <a:rPr lang="en-AU" dirty="0"/>
              <a:t>from timetable </a:t>
            </a:r>
            <a:r>
              <a:rPr lang="en-AU" dirty="0">
                <a:solidFill>
                  <a:srgbClr val="FF0000"/>
                </a:solidFill>
              </a:rPr>
              <a:t>2014</a:t>
            </a:r>
            <a:r>
              <a:rPr lang="en-AU" dirty="0"/>
              <a:t> (for annual and alternative TT).</a:t>
            </a:r>
          </a:p>
        </p:txBody>
      </p:sp>
      <p:sp>
        <p:nvSpPr>
          <p:cNvPr id="11" name="Trójkąt prostokątny 10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610809" y="17910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About</a:t>
            </a:r>
            <a:r>
              <a:rPr lang="pl-PL" dirty="0"/>
              <a:t> SKRJ…</a:t>
            </a:r>
          </a:p>
        </p:txBody>
      </p:sp>
    </p:spTree>
    <p:extLst>
      <p:ext uri="{BB962C8B-B14F-4D97-AF65-F5344CB8AC3E}">
        <p14:creationId xmlns:p14="http://schemas.microsoft.com/office/powerpoint/2010/main" val="216287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2" y="195486"/>
            <a:ext cx="1624013" cy="40631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802195" y="771550"/>
            <a:ext cx="6846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0000"/>
                </a:solidFill>
              </a:rPr>
              <a:t>3 000 </a:t>
            </a:r>
            <a:r>
              <a:rPr lang="en-GB" i="1" dirty="0"/>
              <a:t>ad hoc </a:t>
            </a:r>
            <a:r>
              <a:rPr lang="en-GB" dirty="0"/>
              <a:t>requests </a:t>
            </a:r>
            <a:r>
              <a:rPr lang="en-GB" dirty="0">
                <a:solidFill>
                  <a:srgbClr val="FF0000"/>
                </a:solidFill>
              </a:rPr>
              <a:t>daily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Average</a:t>
            </a:r>
            <a:r>
              <a:rPr lang="pl-PL" dirty="0"/>
              <a:t> </a:t>
            </a:r>
            <a:r>
              <a:rPr lang="en-GB" dirty="0">
                <a:solidFill>
                  <a:srgbClr val="FF0000"/>
                </a:solidFill>
              </a:rPr>
              <a:t>waiting time </a:t>
            </a:r>
            <a:r>
              <a:rPr lang="en-GB" dirty="0"/>
              <a:t>for timetable</a:t>
            </a:r>
            <a:r>
              <a:rPr lang="pl-PL" dirty="0"/>
              <a:t> </a:t>
            </a:r>
            <a:r>
              <a:rPr lang="en-US" dirty="0"/>
              <a:t>is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60</a:t>
            </a:r>
            <a:r>
              <a:rPr lang="en-GB" dirty="0"/>
              <a:t> minutes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TT amended 5 Times per year to include </a:t>
            </a:r>
            <a:r>
              <a:rPr lang="pl-PL" dirty="0"/>
              <a:t>3500 – 4 000 </a:t>
            </a:r>
            <a:r>
              <a:rPr lang="en-GB" dirty="0"/>
              <a:t>temporary capacity restrictions each time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171 </a:t>
            </a:r>
            <a:r>
              <a:rPr lang="en-US" dirty="0"/>
              <a:t>constructor</a:t>
            </a:r>
            <a:r>
              <a:rPr lang="pl-PL" dirty="0"/>
              <a:t> </a:t>
            </a:r>
            <a:r>
              <a:rPr lang="en-US" dirty="0"/>
              <a:t>positions</a:t>
            </a:r>
            <a:r>
              <a:rPr lang="en-GB" dirty="0"/>
              <a:t> </a:t>
            </a:r>
            <a:r>
              <a:rPr lang="pl-PL" dirty="0"/>
              <a:t>in TT </a:t>
            </a:r>
            <a:r>
              <a:rPr lang="en-US" dirty="0"/>
              <a:t>department</a:t>
            </a:r>
            <a:r>
              <a:rPr lang="pl-PL" dirty="0"/>
              <a:t>.</a:t>
            </a:r>
            <a:endParaRPr lang="en-GB" dirty="0"/>
          </a:p>
        </p:txBody>
      </p:sp>
      <p:pic>
        <p:nvPicPr>
          <p:cNvPr id="11" name="Obraz 10" descr="SKRJ - 2016/2017 praca bieżąca - [Wykres ruchu]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7"/>
          <a:stretch/>
        </p:blipFill>
        <p:spPr>
          <a:xfrm>
            <a:off x="3344287" y="2248878"/>
            <a:ext cx="4900122" cy="266077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7513833" y="1242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About</a:t>
            </a:r>
            <a:r>
              <a:rPr lang="pl-PL" dirty="0"/>
              <a:t> SKRJ…</a:t>
            </a:r>
          </a:p>
        </p:txBody>
      </p:sp>
    </p:spTree>
    <p:extLst>
      <p:ext uri="{BB962C8B-B14F-4D97-AF65-F5344CB8AC3E}">
        <p14:creationId xmlns:p14="http://schemas.microsoft.com/office/powerpoint/2010/main" val="87158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537752" y="175460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827583" y="673808"/>
            <a:ext cx="808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Path request </a:t>
            </a:r>
            <a:r>
              <a:rPr lang="en-US" dirty="0"/>
              <a:t>are</a:t>
            </a:r>
            <a:r>
              <a:rPr lang="en-AU" dirty="0"/>
              <a:t> done 24/7 </a:t>
            </a:r>
            <a:r>
              <a:rPr lang="en-US" dirty="0"/>
              <a:t>using</a:t>
            </a:r>
            <a:r>
              <a:rPr lang="pl-PL" dirty="0"/>
              <a:t> </a:t>
            </a:r>
            <a:r>
              <a:rPr lang="en-US" dirty="0"/>
              <a:t>dedicated</a:t>
            </a:r>
            <a:r>
              <a:rPr lang="en-AU" dirty="0"/>
              <a:t> internet application or web service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Automatic correctness of path request</a:t>
            </a:r>
            <a:r>
              <a:rPr lang="pl-PL" dirty="0"/>
              <a:t>s</a:t>
            </a:r>
            <a:r>
              <a:rPr lang="en-AU" dirty="0"/>
              <a:t> </a:t>
            </a:r>
            <a:r>
              <a:rPr lang="en-GB" dirty="0"/>
              <a:t>verifications</a:t>
            </a:r>
            <a:r>
              <a:rPr lang="en-AU" dirty="0"/>
              <a:t> </a:t>
            </a:r>
            <a:r>
              <a:rPr lang="en-US" dirty="0"/>
              <a:t>are done </a:t>
            </a:r>
            <a:r>
              <a:rPr lang="en-AU" dirty="0"/>
              <a:t>at each stage (missing data, type of train, calendar</a:t>
            </a:r>
            <a:r>
              <a:rPr lang="pl-PL" dirty="0"/>
              <a:t> etc.</a:t>
            </a:r>
            <a:r>
              <a:rPr lang="en-AU" dirty="0"/>
              <a:t>)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1733671"/>
            <a:ext cx="6448098" cy="31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19439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546131" y="175460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673808"/>
            <a:ext cx="830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carrier can </a:t>
            </a:r>
            <a:r>
              <a:rPr lang="en-US" dirty="0">
                <a:solidFill>
                  <a:srgbClr val="FF0000"/>
                </a:solidFill>
              </a:rPr>
              <a:t>keep track </a:t>
            </a:r>
            <a:r>
              <a:rPr lang="en-US" dirty="0"/>
              <a:t>of the implementation status and has access to </a:t>
            </a:r>
            <a:r>
              <a:rPr lang="en-US" dirty="0">
                <a:solidFill>
                  <a:srgbClr val="FF0000"/>
                </a:solidFill>
              </a:rPr>
              <a:t>all orders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1" y="1368617"/>
            <a:ext cx="8784976" cy="366744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318" y="1198191"/>
            <a:ext cx="2552381" cy="3604486"/>
          </a:xfrm>
          <a:prstGeom prst="rect">
            <a:avLst/>
          </a:prstGeom>
        </p:spPr>
      </p:pic>
      <p:sp>
        <p:nvSpPr>
          <p:cNvPr id="16" name="Wygięta strzałka 15"/>
          <p:cNvSpPr/>
          <p:nvPr/>
        </p:nvSpPr>
        <p:spPr>
          <a:xfrm rot="2729394">
            <a:off x="2250289" y="1424520"/>
            <a:ext cx="504056" cy="504056"/>
          </a:xfrm>
          <a:prstGeom prst="bentArrow">
            <a:avLst>
              <a:gd name="adj1" fmla="val 25000"/>
              <a:gd name="adj2" fmla="val 2870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0989" y="4382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608089" y="171036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4499992" y="470453"/>
            <a:ext cx="4352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Application enables:</a:t>
            </a:r>
          </a:p>
          <a:p>
            <a:r>
              <a:rPr lang="en-AU" dirty="0"/>
              <a:t>- </a:t>
            </a:r>
            <a:r>
              <a:rPr lang="pl-PL" dirty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/>
              <a:t>related </a:t>
            </a:r>
            <a:r>
              <a:rPr lang="pl-PL" dirty="0"/>
              <a:t>to </a:t>
            </a:r>
            <a:r>
              <a:rPr lang="en-AU" dirty="0"/>
              <a:t>commercial data </a:t>
            </a:r>
            <a:r>
              <a:rPr lang="en-AU" dirty="0">
                <a:solidFill>
                  <a:srgbClr val="FF0000"/>
                </a:solidFill>
              </a:rPr>
              <a:t>for passengers</a:t>
            </a:r>
            <a:r>
              <a:rPr lang="en-AU" dirty="0"/>
              <a:t> (facilities for handicapped</a:t>
            </a:r>
            <a:r>
              <a:rPr lang="pl-PL" dirty="0"/>
              <a:t> </a:t>
            </a:r>
            <a:r>
              <a:rPr lang="en-US" dirty="0" err="1"/>
              <a:t>infos</a:t>
            </a:r>
            <a:r>
              <a:rPr lang="en-AU" dirty="0"/>
              <a:t>, bike cars etc.) and </a:t>
            </a:r>
            <a:r>
              <a:rPr lang="en-AU" dirty="0">
                <a:solidFill>
                  <a:srgbClr val="FF0000"/>
                </a:solidFill>
              </a:rPr>
              <a:t>train composition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pl-PL" dirty="0"/>
              <a:t>Handling </a:t>
            </a:r>
            <a:r>
              <a:rPr lang="en-AU" dirty="0"/>
              <a:t>of </a:t>
            </a:r>
            <a:r>
              <a:rPr lang="pl-PL" dirty="0" err="1">
                <a:solidFill>
                  <a:srgbClr val="FF0000"/>
                </a:solidFill>
              </a:rPr>
              <a:t>pax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transfers </a:t>
            </a:r>
            <a:r>
              <a:rPr lang="en-AU" dirty="0"/>
              <a:t>between trains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Timetable </a:t>
            </a:r>
            <a:r>
              <a:rPr lang="en-AU" dirty="0">
                <a:solidFill>
                  <a:srgbClr val="FF0000"/>
                </a:solidFill>
              </a:rPr>
              <a:t>graphs display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9" y="643254"/>
            <a:ext cx="4317345" cy="208823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97" y="2153129"/>
            <a:ext cx="7560840" cy="16427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3" y="3675320"/>
            <a:ext cx="3363859" cy="14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85689" y="88452"/>
            <a:ext cx="288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SKRJ </a:t>
            </a:r>
            <a:r>
              <a:rPr lang="en-US" dirty="0" err="1"/>
              <a:t>WebService</a:t>
            </a:r>
            <a:r>
              <a:rPr lang="pl-PL" dirty="0"/>
              <a:t> „</a:t>
            </a:r>
            <a:r>
              <a:rPr lang="pl-PL" dirty="0" err="1"/>
              <a:t>Octopus</a:t>
            </a:r>
            <a:r>
              <a:rPr lang="pl-PL" dirty="0"/>
              <a:t>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3" y="598642"/>
            <a:ext cx="8444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FF0000"/>
                </a:solidFill>
              </a:rPr>
              <a:t>Each RU </a:t>
            </a:r>
            <a:r>
              <a:rPr lang="en-AU" dirty="0"/>
              <a:t>may use </a:t>
            </a:r>
            <a:r>
              <a:rPr lang="en-AU" dirty="0" err="1"/>
              <a:t>webservice</a:t>
            </a:r>
            <a:r>
              <a:rPr lang="en-AU" dirty="0"/>
              <a:t> Octopus to connect its </a:t>
            </a:r>
            <a:r>
              <a:rPr lang="en-AU" dirty="0">
                <a:solidFill>
                  <a:srgbClr val="FF0000"/>
                </a:solidFill>
              </a:rPr>
              <a:t>own tool </a:t>
            </a:r>
            <a:r>
              <a:rPr lang="en-AU" dirty="0"/>
              <a:t>with SKRJ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Currently </a:t>
            </a:r>
            <a:r>
              <a:rPr lang="en-US" dirty="0">
                <a:solidFill>
                  <a:srgbClr val="FF0000"/>
                </a:solidFill>
              </a:rPr>
              <a:t>timetables</a:t>
            </a:r>
            <a:r>
              <a:rPr lang="en-AU" dirty="0"/>
              <a:t> are being delivered via </a:t>
            </a:r>
            <a:r>
              <a:rPr lang="pl-PL" dirty="0"/>
              <a:t>the PLK </a:t>
            </a:r>
            <a:r>
              <a:rPr lang="en-AU" dirty="0" err="1"/>
              <a:t>webservice</a:t>
            </a:r>
            <a:r>
              <a:rPr lang="en-AU" dirty="0"/>
              <a:t> interface </a:t>
            </a:r>
            <a:r>
              <a:rPr lang="en-AU" dirty="0">
                <a:solidFill>
                  <a:srgbClr val="FF0000"/>
                </a:solidFill>
              </a:rPr>
              <a:t>directly to locos</a:t>
            </a:r>
            <a:r>
              <a:rPr lang="en-AU" dirty="0"/>
              <a:t>, </a:t>
            </a:r>
            <a:r>
              <a:rPr lang="en-US" dirty="0"/>
              <a:t>moreover</a:t>
            </a:r>
            <a:r>
              <a:rPr lang="pl-PL" dirty="0"/>
              <a:t> </a:t>
            </a:r>
            <a:r>
              <a:rPr lang="en-AU" dirty="0"/>
              <a:t>Octopus feeds passenger trains screens with </a:t>
            </a:r>
            <a:r>
              <a:rPr lang="en-US" dirty="0"/>
              <a:t>timetable</a:t>
            </a:r>
            <a:r>
              <a:rPr lang="pl-PL" dirty="0"/>
              <a:t> </a:t>
            </a:r>
            <a:r>
              <a:rPr lang="en-AU" dirty="0"/>
              <a:t>information</a:t>
            </a:r>
            <a:r>
              <a:rPr lang="pl-PL" dirty="0"/>
              <a:t>;</a:t>
            </a:r>
            <a:r>
              <a:rPr lang="en-A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Webservice</a:t>
            </a:r>
            <a:r>
              <a:rPr lang="en-AU" dirty="0"/>
              <a:t> is </a:t>
            </a:r>
            <a:r>
              <a:rPr lang="en-AU" dirty="0">
                <a:solidFill>
                  <a:srgbClr val="FF0000"/>
                </a:solidFill>
              </a:rPr>
              <a:t>monitored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permanently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with</a:t>
            </a:r>
            <a:r>
              <a:rPr lang="en-AU" dirty="0"/>
              <a:t> regard to</a:t>
            </a:r>
            <a:r>
              <a:rPr lang="pl-PL" dirty="0"/>
              <a:t> </a:t>
            </a:r>
            <a:r>
              <a:rPr lang="en-US" dirty="0"/>
              <a:t>its</a:t>
            </a:r>
            <a:r>
              <a:rPr lang="en-AU" dirty="0"/>
              <a:t> functioning and usage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Due to high interest completely </a:t>
            </a:r>
            <a:r>
              <a:rPr lang="en-AU" dirty="0">
                <a:solidFill>
                  <a:srgbClr val="FF0000"/>
                </a:solidFill>
              </a:rPr>
              <a:t>new interface </a:t>
            </a:r>
            <a:r>
              <a:rPr lang="en-AU" dirty="0"/>
              <a:t>has been </a:t>
            </a:r>
            <a:r>
              <a:rPr lang="en-US" dirty="0">
                <a:solidFill>
                  <a:srgbClr val="FF0000"/>
                </a:solidFill>
              </a:rPr>
              <a:t>created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/>
          <a:srcRect r="67857" b="30715"/>
          <a:stretch/>
        </p:blipFill>
        <p:spPr>
          <a:xfrm>
            <a:off x="128241" y="2038020"/>
            <a:ext cx="2608649" cy="299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 descr="ISZTP v3 :: Zamówienie - Google Chrome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567" y="1878765"/>
            <a:ext cx="1976472" cy="315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2492176" y="25955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19</a:t>
            </a:r>
            <a:r>
              <a:rPr lang="pl-PL" dirty="0"/>
              <a:t> Rus  (</a:t>
            </a:r>
            <a:r>
              <a:rPr lang="en-US" dirty="0"/>
              <a:t>carriers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en-US" dirty="0"/>
              <a:t>Average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500 000 </a:t>
            </a:r>
            <a:r>
              <a:rPr lang="en-US" dirty="0">
                <a:solidFill>
                  <a:srgbClr val="FF0000"/>
                </a:solidFill>
              </a:rPr>
              <a:t>queries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32084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77228" y="107766"/>
            <a:ext cx="294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pl-PL" dirty="0"/>
              <a:t>   1/4.</a:t>
            </a:r>
            <a:endParaRPr lang="en-GB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55" y="729144"/>
            <a:ext cx="3167826" cy="1674452"/>
          </a:xfrm>
          <a:prstGeom prst="rect">
            <a:avLst/>
          </a:prstGeom>
        </p:spPr>
      </p:pic>
      <p:sp>
        <p:nvSpPr>
          <p:cNvPr id="14" name="Wygięta strzałka 13"/>
          <p:cNvSpPr/>
          <p:nvPr/>
        </p:nvSpPr>
        <p:spPr>
          <a:xfrm rot="5400000">
            <a:off x="4339655" y="696529"/>
            <a:ext cx="428596" cy="2306831"/>
          </a:xfrm>
          <a:prstGeom prst="bentArrow">
            <a:avLst>
              <a:gd name="adj1" fmla="val 1871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2189300"/>
            <a:ext cx="3168352" cy="284117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134923" y="594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Each application</a:t>
            </a:r>
            <a:r>
              <a:rPr lang="pl-PL" dirty="0"/>
              <a:t>,</a:t>
            </a:r>
            <a:r>
              <a:rPr lang="en-US" dirty="0"/>
              <a:t> after submission by the carrier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goes to </a:t>
            </a:r>
            <a:r>
              <a:rPr lang="en-US" dirty="0"/>
              <a:t>the development by the </a:t>
            </a:r>
            <a:r>
              <a:rPr lang="en-US" dirty="0">
                <a:solidFill>
                  <a:srgbClr val="FF0000"/>
                </a:solidFill>
              </a:rPr>
              <a:t>constructor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6459" y="36098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Queuing of requests according to the </a:t>
            </a:r>
            <a:r>
              <a:rPr lang="en-US" dirty="0">
                <a:solidFill>
                  <a:srgbClr val="FF0000"/>
                </a:solidFill>
              </a:rPr>
              <a:t>priority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nearest start</a:t>
            </a:r>
          </a:p>
        </p:txBody>
      </p:sp>
    </p:spTree>
    <p:extLst>
      <p:ext uri="{BB962C8B-B14F-4D97-AF65-F5344CB8AC3E}">
        <p14:creationId xmlns:p14="http://schemas.microsoft.com/office/powerpoint/2010/main" val="4122888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533</Words>
  <Application>Microsoft Office PowerPoint</Application>
  <PresentationFormat>On-screen Show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Ciszewska Alicja</dc:creator>
  <cp:lastModifiedBy>Francesco Dionori</cp:lastModifiedBy>
  <cp:revision>36</cp:revision>
  <dcterms:created xsi:type="dcterms:W3CDTF">2017-02-07T09:00:42Z</dcterms:created>
  <dcterms:modified xsi:type="dcterms:W3CDTF">2018-11-20T10:57:18Z</dcterms:modified>
</cp:coreProperties>
</file>