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3.xml" ContentType="application/vnd.openxmlformats-officedocument.presentationml.tags+xml"/>
  <Override PartName="/ppt/notesSlides/notesSlide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4.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5.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6.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3" r:id="rId1"/>
  </p:sldMasterIdLst>
  <p:notesMasterIdLst>
    <p:notesMasterId r:id="rId17"/>
  </p:notesMasterIdLst>
  <p:handoutMasterIdLst>
    <p:handoutMasterId r:id="rId18"/>
  </p:handoutMasterIdLst>
  <p:sldIdLst>
    <p:sldId id="554" r:id="rId2"/>
    <p:sldId id="869" r:id="rId3"/>
    <p:sldId id="849" r:id="rId4"/>
    <p:sldId id="868" r:id="rId5"/>
    <p:sldId id="851" r:id="rId6"/>
    <p:sldId id="852" r:id="rId7"/>
    <p:sldId id="855" r:id="rId8"/>
    <p:sldId id="856" r:id="rId9"/>
    <p:sldId id="857" r:id="rId10"/>
    <p:sldId id="863" r:id="rId11"/>
    <p:sldId id="832" r:id="rId12"/>
    <p:sldId id="862" r:id="rId13"/>
    <p:sldId id="864" r:id="rId14"/>
    <p:sldId id="867" r:id="rId15"/>
    <p:sldId id="872" r:id="rId16"/>
  </p:sldIdLst>
  <p:sldSz cx="9906000" cy="6858000" type="A4"/>
  <p:notesSz cx="7099300" cy="10234613"/>
  <p:custDataLst>
    <p:tags r:id="rId19"/>
  </p:custDataLst>
  <p:defaultTex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p:defaultTextStyle>
  <p:extLst>
    <p:ext uri="{EFAFB233-063F-42B5-8137-9DF3F51BA10A}">
      <p15:sldGuideLst xmlns:p15="http://schemas.microsoft.com/office/powerpoint/2012/main">
        <p15:guide id="1" orient="horz" pos="3130" userDrawn="1">
          <p15:clr>
            <a:srgbClr val="A4A3A4"/>
          </p15:clr>
        </p15:guide>
        <p15:guide id="2" pos="3846" userDrawn="1">
          <p15:clr>
            <a:srgbClr val="A4A3A4"/>
          </p15:clr>
        </p15:guide>
        <p15:guide id="3" pos="89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abelle Lillaz" initials="IL" lastIdx="3" clrIdx="0"/>
  <p:cmAuthor id="1" name="Andreas Schwilling" initials="A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D4D9"/>
    <a:srgbClr val="ACDEEA"/>
    <a:srgbClr val="52BAD2"/>
    <a:srgbClr val="46E2FF"/>
    <a:srgbClr val="00AAC9"/>
    <a:srgbClr val="5ABDD4"/>
    <a:srgbClr val="A6DBE8"/>
    <a:srgbClr val="85CEDF"/>
    <a:srgbClr val="0000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7" autoAdjust="0"/>
    <p:restoredTop sz="94743" autoAdjust="0"/>
  </p:normalViewPr>
  <p:slideViewPr>
    <p:cSldViewPr snapToGrid="0" snapToObjects="1">
      <p:cViewPr varScale="1">
        <p:scale>
          <a:sx n="111" d="100"/>
          <a:sy n="111" d="100"/>
        </p:scale>
        <p:origin x="1446" y="78"/>
      </p:cViewPr>
      <p:guideLst>
        <p:guide orient="horz" pos="3130"/>
        <p:guide pos="3846"/>
        <p:guide pos="897"/>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7006" cy="512081"/>
          </a:xfrm>
          <a:prstGeom prst="rect">
            <a:avLst/>
          </a:prstGeom>
        </p:spPr>
        <p:txBody>
          <a:bodyPr vert="horz" lIns="97180" tIns="48589" rIns="97180" bIns="48589" rtlCol="0"/>
          <a:lstStyle>
            <a:lvl1pPr algn="l">
              <a:defRPr sz="1300"/>
            </a:lvl1pPr>
          </a:lstStyle>
          <a:p>
            <a:endParaRPr lang="de-DE" dirty="0"/>
          </a:p>
        </p:txBody>
      </p:sp>
      <p:sp>
        <p:nvSpPr>
          <p:cNvPr id="3" name="Date Placeholder 2"/>
          <p:cNvSpPr>
            <a:spLocks noGrp="1"/>
          </p:cNvSpPr>
          <p:nvPr>
            <p:ph type="dt" sz="quarter" idx="1"/>
          </p:nvPr>
        </p:nvSpPr>
        <p:spPr>
          <a:xfrm>
            <a:off x="4020687" y="1"/>
            <a:ext cx="3077006" cy="512081"/>
          </a:xfrm>
          <a:prstGeom prst="rect">
            <a:avLst/>
          </a:prstGeom>
        </p:spPr>
        <p:txBody>
          <a:bodyPr vert="horz" lIns="97180" tIns="48589" rIns="97180" bIns="48589" rtlCol="0"/>
          <a:lstStyle>
            <a:lvl1pPr algn="r">
              <a:defRPr sz="1300"/>
            </a:lvl1pPr>
          </a:lstStyle>
          <a:p>
            <a:fld id="{1E14141A-4E9C-4961-99A3-DBD1D81F8EF3}" type="datetimeFigureOut">
              <a:rPr lang="de-DE" smtClean="0"/>
              <a:t>16.11.2018</a:t>
            </a:fld>
            <a:endParaRPr lang="de-DE" dirty="0"/>
          </a:p>
        </p:txBody>
      </p:sp>
      <p:sp>
        <p:nvSpPr>
          <p:cNvPr id="4" name="Footer Placeholder 3"/>
          <p:cNvSpPr>
            <a:spLocks noGrp="1"/>
          </p:cNvSpPr>
          <p:nvPr>
            <p:ph type="ftr" sz="quarter" idx="2"/>
          </p:nvPr>
        </p:nvSpPr>
        <p:spPr>
          <a:xfrm>
            <a:off x="2" y="9720785"/>
            <a:ext cx="3077006" cy="512081"/>
          </a:xfrm>
          <a:prstGeom prst="rect">
            <a:avLst/>
          </a:prstGeom>
        </p:spPr>
        <p:txBody>
          <a:bodyPr vert="horz" lIns="97180" tIns="48589" rIns="97180" bIns="48589" rtlCol="0" anchor="b"/>
          <a:lstStyle>
            <a:lvl1pPr algn="l">
              <a:defRPr sz="1300"/>
            </a:lvl1pPr>
          </a:lstStyle>
          <a:p>
            <a:endParaRPr lang="de-DE" dirty="0"/>
          </a:p>
        </p:txBody>
      </p:sp>
      <p:sp>
        <p:nvSpPr>
          <p:cNvPr id="5" name="Slide Number Placeholder 4"/>
          <p:cNvSpPr>
            <a:spLocks noGrp="1"/>
          </p:cNvSpPr>
          <p:nvPr>
            <p:ph type="sldNum" sz="quarter" idx="3"/>
          </p:nvPr>
        </p:nvSpPr>
        <p:spPr>
          <a:xfrm>
            <a:off x="4020687" y="9720785"/>
            <a:ext cx="3077006" cy="512081"/>
          </a:xfrm>
          <a:prstGeom prst="rect">
            <a:avLst/>
          </a:prstGeom>
        </p:spPr>
        <p:txBody>
          <a:bodyPr vert="horz" lIns="97180" tIns="48589" rIns="97180" bIns="48589" rtlCol="0" anchor="b"/>
          <a:lstStyle>
            <a:lvl1pPr algn="r">
              <a:defRPr sz="1300"/>
            </a:lvl1pPr>
          </a:lstStyle>
          <a:p>
            <a:fld id="{81F9FC5E-E357-46B2-9F8F-83280B5BF01E}" type="slidenum">
              <a:rPr lang="de-DE" smtClean="0"/>
              <a:t>‹#›</a:t>
            </a:fld>
            <a:endParaRPr lang="de-DE" dirty="0"/>
          </a:p>
        </p:txBody>
      </p:sp>
    </p:spTree>
    <p:extLst>
      <p:ext uri="{BB962C8B-B14F-4D97-AF65-F5344CB8AC3E}">
        <p14:creationId xmlns:p14="http://schemas.microsoft.com/office/powerpoint/2010/main" val="1821662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76697" cy="512387"/>
          </a:xfrm>
          <a:prstGeom prst="rect">
            <a:avLst/>
          </a:prstGeom>
        </p:spPr>
        <p:txBody>
          <a:bodyPr vert="horz" lIns="97025" tIns="48513" rIns="97025" bIns="48513" rtlCol="0"/>
          <a:lstStyle>
            <a:lvl1pPr algn="l">
              <a:defRPr sz="1300"/>
            </a:lvl1pPr>
          </a:lstStyle>
          <a:p>
            <a:endParaRPr lang="de-DE" dirty="0"/>
          </a:p>
        </p:txBody>
      </p:sp>
      <p:sp>
        <p:nvSpPr>
          <p:cNvPr id="3" name="Date Placeholder 2"/>
          <p:cNvSpPr>
            <a:spLocks noGrp="1"/>
          </p:cNvSpPr>
          <p:nvPr>
            <p:ph type="dt" idx="1"/>
          </p:nvPr>
        </p:nvSpPr>
        <p:spPr>
          <a:xfrm>
            <a:off x="4020936" y="1"/>
            <a:ext cx="3076697" cy="512387"/>
          </a:xfrm>
          <a:prstGeom prst="rect">
            <a:avLst/>
          </a:prstGeom>
        </p:spPr>
        <p:txBody>
          <a:bodyPr vert="horz" lIns="97025" tIns="48513" rIns="97025" bIns="48513" rtlCol="0"/>
          <a:lstStyle>
            <a:lvl1pPr algn="r">
              <a:defRPr sz="1300"/>
            </a:lvl1pPr>
          </a:lstStyle>
          <a:p>
            <a:fld id="{BEE9C3C1-8ED0-435A-994D-8569E8A060EA}" type="datetimeFigureOut">
              <a:rPr lang="de-DE" smtClean="0"/>
              <a:t>16.11.2018</a:t>
            </a:fld>
            <a:endParaRPr lang="de-DE" dirty="0"/>
          </a:p>
        </p:txBody>
      </p:sp>
      <p:sp>
        <p:nvSpPr>
          <p:cNvPr id="4" name="Slide Image Placeholder 3"/>
          <p:cNvSpPr>
            <a:spLocks noGrp="1" noRot="1" noChangeAspect="1"/>
          </p:cNvSpPr>
          <p:nvPr>
            <p:ph type="sldImg" idx="2"/>
          </p:nvPr>
        </p:nvSpPr>
        <p:spPr>
          <a:xfrm>
            <a:off x="776288" y="766763"/>
            <a:ext cx="5546725" cy="3840162"/>
          </a:xfrm>
          <a:prstGeom prst="rect">
            <a:avLst/>
          </a:prstGeom>
          <a:noFill/>
          <a:ln w="12700">
            <a:solidFill>
              <a:prstClr val="black"/>
            </a:solidFill>
          </a:ln>
        </p:spPr>
        <p:txBody>
          <a:bodyPr vert="horz" lIns="97025" tIns="48513" rIns="97025" bIns="48513" rtlCol="0" anchor="ctr"/>
          <a:lstStyle/>
          <a:p>
            <a:endParaRPr lang="de-DE" dirty="0"/>
          </a:p>
        </p:txBody>
      </p:sp>
      <p:sp>
        <p:nvSpPr>
          <p:cNvPr id="5" name="Notes Placeholder 4"/>
          <p:cNvSpPr>
            <a:spLocks noGrp="1"/>
          </p:cNvSpPr>
          <p:nvPr>
            <p:ph type="body" sz="quarter" idx="3"/>
          </p:nvPr>
        </p:nvSpPr>
        <p:spPr>
          <a:xfrm>
            <a:off x="710265" y="4861114"/>
            <a:ext cx="5678772" cy="4606562"/>
          </a:xfrm>
          <a:prstGeom prst="rect">
            <a:avLst/>
          </a:prstGeom>
        </p:spPr>
        <p:txBody>
          <a:bodyPr vert="horz" lIns="97025" tIns="48513" rIns="97025" bIns="485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5" y="9720586"/>
            <a:ext cx="3076697" cy="512387"/>
          </a:xfrm>
          <a:prstGeom prst="rect">
            <a:avLst/>
          </a:prstGeom>
        </p:spPr>
        <p:txBody>
          <a:bodyPr vert="horz" lIns="97025" tIns="48513" rIns="97025" bIns="48513" rtlCol="0" anchor="b"/>
          <a:lstStyle>
            <a:lvl1pPr algn="l">
              <a:defRPr sz="1300"/>
            </a:lvl1pPr>
          </a:lstStyle>
          <a:p>
            <a:endParaRPr lang="de-DE" dirty="0"/>
          </a:p>
        </p:txBody>
      </p:sp>
      <p:sp>
        <p:nvSpPr>
          <p:cNvPr id="7" name="Slide Number Placeholder 6"/>
          <p:cNvSpPr>
            <a:spLocks noGrp="1"/>
          </p:cNvSpPr>
          <p:nvPr>
            <p:ph type="sldNum" sz="quarter" idx="5"/>
          </p:nvPr>
        </p:nvSpPr>
        <p:spPr>
          <a:xfrm>
            <a:off x="4020936" y="9720586"/>
            <a:ext cx="3076697" cy="512387"/>
          </a:xfrm>
          <a:prstGeom prst="rect">
            <a:avLst/>
          </a:prstGeom>
        </p:spPr>
        <p:txBody>
          <a:bodyPr vert="horz" lIns="97025" tIns="48513" rIns="97025" bIns="48513" rtlCol="0" anchor="b"/>
          <a:lstStyle>
            <a:lvl1pPr algn="r">
              <a:defRPr sz="1300"/>
            </a:lvl1pPr>
          </a:lstStyle>
          <a:p>
            <a:fld id="{75731FC1-EAC3-48B1-AB18-5C135DCBAF94}" type="slidenum">
              <a:rPr lang="de-DE" smtClean="0"/>
              <a:t>‹#›</a:t>
            </a:fld>
            <a:endParaRPr lang="de-DE" dirty="0"/>
          </a:p>
        </p:txBody>
      </p:sp>
    </p:spTree>
    <p:extLst>
      <p:ext uri="{BB962C8B-B14F-4D97-AF65-F5344CB8AC3E}">
        <p14:creationId xmlns:p14="http://schemas.microsoft.com/office/powerpoint/2010/main" val="394645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p:txBody>
      </p:sp>
      <p:sp>
        <p:nvSpPr>
          <p:cNvPr id="4" name="Slide Number Placeholder 3"/>
          <p:cNvSpPr>
            <a:spLocks noGrp="1"/>
          </p:cNvSpPr>
          <p:nvPr>
            <p:ph type="sldNum" sz="quarter" idx="10"/>
          </p:nvPr>
        </p:nvSpPr>
        <p:spPr/>
        <p:txBody>
          <a:bodyPr/>
          <a:lstStyle/>
          <a:p>
            <a:fld id="{75731FC1-EAC3-48B1-AB18-5C135DCBAF94}" type="slidenum">
              <a:rPr lang="de-DE" smtClean="0"/>
              <a:t>2</a:t>
            </a:fld>
            <a:endParaRPr lang="de-DE" dirty="0"/>
          </a:p>
        </p:txBody>
      </p:sp>
    </p:spTree>
    <p:extLst>
      <p:ext uri="{BB962C8B-B14F-4D97-AF65-F5344CB8AC3E}">
        <p14:creationId xmlns:p14="http://schemas.microsoft.com/office/powerpoint/2010/main" val="1410514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9F9B07-0657-4D2E-BBF8-1664ECF3A602}"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768350"/>
            <a:ext cx="5540375" cy="38369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9F9B07-0657-4D2E-BBF8-1664ECF3A602}"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9F9B07-0657-4D2E-BBF8-1664ECF3A602}"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9F9B07-0657-4D2E-BBF8-1664ECF3A602}" type="slidenum">
              <a:rPr lang="en-US" smtClean="0"/>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9F9B07-0657-4D2E-BBF8-1664ECF3A602}" type="slidenum">
              <a:rPr lang="en-US" smtClean="0"/>
              <a:pPr/>
              <a:t>12</a:t>
            </a:fld>
            <a:endParaRPr lang="en-US" dirty="0"/>
          </a:p>
        </p:txBody>
      </p:sp>
    </p:spTree>
    <p:extLst>
      <p:ext uri="{BB962C8B-B14F-4D97-AF65-F5344CB8AC3E}">
        <p14:creationId xmlns:p14="http://schemas.microsoft.com/office/powerpoint/2010/main" val="301639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xml"/><Relationship Id="rId7" Type="http://schemas.openxmlformats.org/officeDocument/2006/relationships/oleObject" Target="../embeddings/oleObject2.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oleObject" Target="../embeddings/oleObject5.bin"/><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10" Type="http://schemas.openxmlformats.org/officeDocument/2006/relationships/image" Target="../media/image3.png"/><Relationship Id="rId4" Type="http://schemas.openxmlformats.org/officeDocument/2006/relationships/tags" Target="../tags/tag17.xml"/><Relationship Id="rId9"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9529350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1603" name="think-cell Slide" r:id="rId7" imgW="358" imgH="358" progId="TCLayout.ActiveDocument.1">
                  <p:embed/>
                </p:oleObj>
              </mc:Choice>
              <mc:Fallback>
                <p:oleObj name="think-cell Slide" r:id="rId7" imgW="358" imgH="358"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Slide Number Placeholder" hidden="1"/>
          <p:cNvSpPr>
            <a:spLocks noGrp="1"/>
          </p:cNvSpPr>
          <p:nvPr>
            <p:ph type="sldNum" sz="quarter" idx="11"/>
            <p:custDataLst>
              <p:tags r:id="rId3"/>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4" name="Footer Placeholder" hidden="1"/>
          <p:cNvSpPr>
            <a:spLocks noGrp="1"/>
          </p:cNvSpPr>
          <p:nvPr>
            <p:ph type="ftr" sz="quarter" idx="12"/>
            <p:custDataLst>
              <p:tags r:id="rId4"/>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2" name="Title 1"/>
          <p:cNvSpPr>
            <a:spLocks noGrp="1"/>
          </p:cNvSpPr>
          <p:nvPr>
            <p:ph type="title"/>
          </p:nvPr>
        </p:nvSpPr>
        <p:spPr>
          <a:xfrm>
            <a:off x="738000" y="720000"/>
            <a:ext cx="8535988" cy="747897"/>
          </a:xfrm>
        </p:spPr>
        <p:txBody>
          <a:bodyPr/>
          <a:lstStyle>
            <a:lvl1pPr>
              <a:tabLst>
                <a:tab pos="1252538" algn="l"/>
              </a:tabLst>
              <a:defRPr>
                <a:latin typeface="+mj-lt"/>
                <a:sym typeface="+mn-lt"/>
              </a:defRPr>
            </a:lvl1pPr>
          </a:lstStyle>
          <a:p>
            <a:r>
              <a:rPr lang="en-US"/>
              <a:t>Click to edit Master title style</a:t>
            </a:r>
            <a:endParaRPr lang="en-US" dirty="0"/>
          </a:p>
        </p:txBody>
      </p:sp>
      <p:pic>
        <p:nvPicPr>
          <p:cNvPr id="6" name="Picture 1"/>
          <p:cNvPicPr>
            <a:picLocks noChangeAspect="1" noChangeArrowheads="1"/>
          </p:cNvPicPr>
          <p:nvPr userDrawn="1">
            <p:custDataLst>
              <p:tags r:id="rId5"/>
            </p:custDataLst>
          </p:nvPr>
        </p:nvPicPr>
        <p:blipFill>
          <a:blip r:embed="rId9" cstate="print"/>
          <a:srcRect/>
          <a:stretch>
            <a:fillRect/>
          </a:stretch>
        </p:blipFill>
        <p:spPr bwMode="auto">
          <a:xfrm>
            <a:off x="7602585" y="224219"/>
            <a:ext cx="918000" cy="437677"/>
          </a:xfrm>
          <a:prstGeom prst="rect">
            <a:avLst/>
          </a:prstGeom>
          <a:noFill/>
          <a:ln w="9525">
            <a:noFill/>
            <a:miter lim="800000"/>
            <a:headEnd/>
            <a:tailEnd/>
          </a:ln>
          <a:effectLst/>
        </p:spPr>
      </p:pic>
    </p:spTree>
    <p:extLst>
      <p:ext uri="{BB962C8B-B14F-4D97-AF65-F5344CB8AC3E}">
        <p14:creationId xmlns:p14="http://schemas.microsoft.com/office/powerpoint/2010/main" val="78042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4" name="Text Placeholder 3"/>
          <p:cNvSpPr>
            <a:spLocks noGrp="1"/>
          </p:cNvSpPr>
          <p:nvPr>
            <p:ph type="body" sz="quarter" idx="12" hasCustomPrompt="1"/>
          </p:nvPr>
        </p:nvSpPr>
        <p:spPr>
          <a:xfrm>
            <a:off x="738000" y="1710000"/>
            <a:ext cx="8535988" cy="1394228"/>
          </a:xfrm>
        </p:spPr>
        <p:txBody>
          <a:bodyPr/>
          <a:lstStyle>
            <a:lvl1pPr>
              <a:defRPr>
                <a:latin typeface="+mn-lt"/>
                <a:sym typeface="+mn-lt"/>
              </a:defRPr>
            </a:lvl1pPr>
            <a:lvl2pPr>
              <a:defRPr>
                <a:latin typeface="+mn-lt"/>
                <a:sym typeface="+mn-lt"/>
              </a:defRPr>
            </a:lvl2pPr>
            <a:lvl3pPr>
              <a:defRPr>
                <a:latin typeface="+mn-lt"/>
                <a:sym typeface="+mn-lt"/>
              </a:defRPr>
            </a:lvl3pPr>
            <a:lvl4pPr>
              <a:defRPr>
                <a:latin typeface="+mn-lt"/>
                <a:sym typeface="+mn-lt"/>
              </a:defRPr>
            </a:lvl4pPr>
          </a:lstStyle>
          <a:p>
            <a:pPr lvl="0"/>
            <a:r>
              <a:rPr lang="en-US" dirty="0"/>
              <a:t>Click to edit Master text styles – Level 0</a:t>
            </a:r>
          </a:p>
          <a:p>
            <a:pPr lvl="1"/>
            <a:r>
              <a:rPr lang="en-US" dirty="0"/>
              <a:t>Level 1</a:t>
            </a:r>
          </a:p>
          <a:p>
            <a:pPr lvl="2"/>
            <a:r>
              <a:rPr lang="en-US" dirty="0"/>
              <a:t>Level 2</a:t>
            </a:r>
          </a:p>
          <a:p>
            <a:pPr lvl="3"/>
            <a:r>
              <a:rPr lang="en-US" dirty="0"/>
              <a:t>Level 3</a:t>
            </a:r>
          </a:p>
        </p:txBody>
      </p:sp>
      <p:sp>
        <p:nvSpPr>
          <p:cNvPr id="2" name="Title 1"/>
          <p:cNvSpPr>
            <a:spLocks noGrp="1"/>
          </p:cNvSpPr>
          <p:nvPr>
            <p:ph type="title"/>
          </p:nvPr>
        </p:nvSpPr>
        <p:spPr>
          <a:xfrm>
            <a:off x="738000" y="720000"/>
            <a:ext cx="8535988" cy="747897"/>
          </a:xfrm>
        </p:spPr>
        <p:txBody>
          <a:bodyPr/>
          <a:lstStyle>
            <a:lvl1pPr>
              <a:defRPr>
                <a:latin typeface="+mj-lt"/>
                <a:sym typeface="+mn-lt"/>
              </a:defRPr>
            </a:lvl1pPr>
          </a:lstStyle>
          <a:p>
            <a:r>
              <a:rPr lang="en-US"/>
              <a:t>Click to edit Master title style</a:t>
            </a:r>
            <a:endParaRPr lang="en-US" dirty="0"/>
          </a:p>
        </p:txBody>
      </p:sp>
      <p:pic>
        <p:nvPicPr>
          <p:cNvPr id="6" name="Bild 2" descr="RolandBerger_Logo_p_RGB_1245px.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731876" y="210859"/>
            <a:ext cx="946367" cy="469226"/>
          </a:xfrm>
          <a:prstGeom prst="rect">
            <a:avLst/>
          </a:prstGeom>
        </p:spPr>
      </p:pic>
      <p:pic>
        <p:nvPicPr>
          <p:cNvPr id="7" name="Picture 1"/>
          <p:cNvPicPr>
            <a:picLocks noChangeAspect="1" noChangeArrowheads="1"/>
          </p:cNvPicPr>
          <p:nvPr userDrawn="1">
            <p:custDataLst>
              <p:tags r:id="rId3"/>
            </p:custDataLst>
          </p:nvPr>
        </p:nvPicPr>
        <p:blipFill>
          <a:blip r:embed="rId6" cstate="print"/>
          <a:srcRect/>
          <a:stretch>
            <a:fillRect/>
          </a:stretch>
        </p:blipFill>
        <p:spPr bwMode="auto">
          <a:xfrm>
            <a:off x="7602585" y="224219"/>
            <a:ext cx="918000" cy="437677"/>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11806638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511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Slide Number Placeholder" hidden="1"/>
          <p:cNvSpPr>
            <a:spLocks noGrp="1"/>
          </p:cNvSpPr>
          <p:nvPr>
            <p:ph type="sldNum" sz="quarter" idx="11"/>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3" name="Footer Placeholder" hidden="1"/>
          <p:cNvSpPr>
            <a:spLocks noGrp="1"/>
          </p:cNvSpPr>
          <p:nvPr>
            <p:ph type="ftr" sz="quarter" idx="10"/>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16" name="Client name"/>
          <p:cNvSpPr>
            <a:spLocks noGrp="1"/>
          </p:cNvSpPr>
          <p:nvPr>
            <p:ph type="body" sz="quarter" idx="19" hasCustomPrompt="1"/>
          </p:nvPr>
        </p:nvSpPr>
        <p:spPr>
          <a:xfrm>
            <a:off x="883919" y="4815673"/>
            <a:ext cx="3006781" cy="469253"/>
          </a:xfrm>
        </p:spPr>
        <p:txBody>
          <a:bodyPr anchor="b" anchorCtr="0">
            <a:noAutofit/>
          </a:bodyPr>
          <a:lstStyle>
            <a:lvl1pPr>
              <a:lnSpc>
                <a:spcPct val="100000"/>
              </a:lnSpc>
              <a:defRPr baseline="0">
                <a:latin typeface="+mn-lt"/>
                <a:sym typeface="+mn-lt"/>
              </a:defRPr>
            </a:lvl1pPr>
          </a:lstStyle>
          <a:p>
            <a:pPr lvl="0"/>
            <a:r>
              <a:rPr lang="en-US" dirty="0"/>
              <a:t>Client logo/name</a:t>
            </a:r>
          </a:p>
        </p:txBody>
      </p:sp>
      <p:sp>
        <p:nvSpPr>
          <p:cNvPr id="14" name="Title"/>
          <p:cNvSpPr>
            <a:spLocks noGrp="1"/>
          </p:cNvSpPr>
          <p:nvPr>
            <p:ph type="title" hasCustomPrompt="1"/>
          </p:nvPr>
        </p:nvSpPr>
        <p:spPr>
          <a:xfrm>
            <a:off x="0" y="4133088"/>
            <a:ext cx="3886200" cy="373949"/>
          </a:xfrm>
        </p:spPr>
        <p:txBody>
          <a:bodyPr wrap="square" lIns="360000" tIns="0" rIns="0" bIns="0" anchor="b" anchorCtr="0">
            <a:spAutoFit/>
          </a:bodyPr>
          <a:lstStyle>
            <a:lvl1pPr marL="528638" indent="-528638" algn="l">
              <a:tabLst>
                <a:tab pos="530352" algn="l"/>
                <a:tab pos="813816" algn="l"/>
              </a:tabLst>
              <a:defRPr>
                <a:latin typeface="+mj-lt"/>
                <a:sym typeface="+mn-lt"/>
              </a:defRPr>
            </a:lvl1pPr>
          </a:lstStyle>
          <a:p>
            <a:r>
              <a:rPr lang="en-US" dirty="0"/>
              <a:t>A.   Click to edit text</a:t>
            </a:r>
            <a:endParaRPr lang="de-DE" dirty="0"/>
          </a:p>
        </p:txBody>
      </p:sp>
      <p:graphicFrame>
        <p:nvGraphicFramePr>
          <p:cNvPr id="8" name="Object 7" hidden="1"/>
          <p:cNvGraphicFramePr>
            <a:graphicFrameLocks noChangeAspect="1"/>
          </p:cNvGraphicFramePr>
          <p:nvPr>
            <p:extLst>
              <p:ext uri="{D42A27DB-BD31-4B8C-83A1-F6EECF244321}">
                <p14:modId xmlns:p14="http://schemas.microsoft.com/office/powerpoint/2010/main" val="11806638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5111" name="think-cell Slide" r:id="rId6" imgW="216" imgH="216" progId="TCLayout.ActiveDocument.1">
                  <p:embed/>
                </p:oleObj>
              </mc:Choice>
              <mc:Fallback>
                <p:oleObj name="think-cell Slide" r:id="rId6"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9" name="Object 8" hidden="1"/>
          <p:cNvGraphicFramePr>
            <a:graphicFrameLocks noChangeAspect="1"/>
          </p:cNvGraphicFramePr>
          <p:nvPr userDrawn="1">
            <p:extLst>
              <p:ext uri="{D42A27DB-BD31-4B8C-83A1-F6EECF244321}">
                <p14:modId xmlns:p14="http://schemas.microsoft.com/office/powerpoint/2010/main" val="11806638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5112" name="think-cell Slide" r:id="rId7" imgW="216" imgH="216" progId="TCLayout.ActiveDocument.1">
                  <p:embed/>
                </p:oleObj>
              </mc:Choice>
              <mc:Fallback>
                <p:oleObj name="think-cell Slide" r:id="rId7"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138120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Page">
    <p:bg>
      <p:bgPr>
        <a:solidFill>
          <a:schemeClr val="accent4"/>
        </a:solidFill>
        <a:effectLst/>
      </p:bgPr>
    </p:bg>
    <p:spTree>
      <p:nvGrpSpPr>
        <p:cNvPr id="1" name=""/>
        <p:cNvGrpSpPr/>
        <p:nvPr/>
      </p:nvGrpSpPr>
      <p:grpSpPr>
        <a:xfrm>
          <a:off x="0" y="0"/>
          <a:ext cx="0" cy="0"/>
          <a:chOff x="0" y="0"/>
          <a:chExt cx="0" cy="0"/>
        </a:xfrm>
      </p:grpSpPr>
      <p:sp>
        <p:nvSpPr>
          <p:cNvPr id="14"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5"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10" name="Type of document"/>
          <p:cNvSpPr>
            <a:spLocks noGrp="1"/>
          </p:cNvSpPr>
          <p:nvPr>
            <p:ph type="body" sz="quarter" idx="18" hasCustomPrompt="1"/>
          </p:nvPr>
        </p:nvSpPr>
        <p:spPr>
          <a:xfrm>
            <a:off x="0" y="4567619"/>
            <a:ext cx="3611301" cy="581698"/>
          </a:xfrm>
        </p:spPr>
        <p:txBody>
          <a:bodyPr wrap="square" lIns="360000" tIns="0" rIns="0" anchor="t" anchorCtr="0">
            <a:noAutofit/>
          </a:bodyPr>
          <a:lstStyle>
            <a:lvl1pPr>
              <a:lnSpc>
                <a:spcPct val="90000"/>
              </a:lnSpc>
              <a:spcBef>
                <a:spcPts val="0"/>
              </a:spcBef>
              <a:defRPr sz="2100">
                <a:latin typeface="+mn-lt"/>
                <a:sym typeface="+mn-lt"/>
              </a:defRPr>
            </a:lvl1pPr>
            <a:lvl2pPr>
              <a:lnSpc>
                <a:spcPct val="90000"/>
              </a:lnSpc>
              <a:spcBef>
                <a:spcPts val="0"/>
              </a:spcBef>
              <a:defRPr/>
            </a:lvl2pPr>
            <a:lvl3pPr>
              <a:lnSpc>
                <a:spcPct val="90000"/>
              </a:lnSpc>
              <a:spcBef>
                <a:spcPts val="0"/>
              </a:spcBef>
              <a:defRPr/>
            </a:lvl3pPr>
            <a:lvl4pPr>
              <a:lnSpc>
                <a:spcPct val="90000"/>
              </a:lnSpc>
              <a:spcBef>
                <a:spcPts val="0"/>
              </a:spcBef>
              <a:defRPr/>
            </a:lvl4pPr>
            <a:lvl5pPr>
              <a:lnSpc>
                <a:spcPct val="90000"/>
              </a:lnSpc>
              <a:spcBef>
                <a:spcPts val="0"/>
              </a:spcBef>
              <a:defRPr/>
            </a:lvl5pPr>
          </a:lstStyle>
          <a:p>
            <a:pPr lvl="0"/>
            <a:r>
              <a:rPr lang="en-US" dirty="0"/>
              <a:t>Type of document</a:t>
            </a:r>
            <a:br>
              <a:rPr lang="en-US" dirty="0"/>
            </a:br>
            <a:r>
              <a:rPr lang="en-US" dirty="0"/>
              <a:t>(max. two lines)</a:t>
            </a:r>
          </a:p>
        </p:txBody>
      </p:sp>
      <p:sp>
        <p:nvSpPr>
          <p:cNvPr id="3" name="Location, date"/>
          <p:cNvSpPr>
            <a:spLocks noGrp="1"/>
          </p:cNvSpPr>
          <p:nvPr>
            <p:ph type="body" sz="quarter" idx="16" hasCustomPrompt="1"/>
          </p:nvPr>
        </p:nvSpPr>
        <p:spPr>
          <a:xfrm>
            <a:off x="0" y="6436576"/>
            <a:ext cx="3611301" cy="180049"/>
          </a:xfrm>
        </p:spPr>
        <p:txBody>
          <a:bodyPr wrap="square" lIns="360000" tIns="0" rIns="252000" anchor="b" anchorCtr="0">
            <a:spAutoFit/>
          </a:bodyPr>
          <a:lstStyle>
            <a:lvl1pPr marL="0" marR="0" indent="0" algn="l" defTabSz="914400" rtl="0" eaLnBrk="1" fontAlgn="auto" latinLnBrk="0" hangingPunct="1">
              <a:lnSpc>
                <a:spcPct val="90000"/>
              </a:lnSpc>
              <a:spcBef>
                <a:spcPts val="0"/>
              </a:spcBef>
              <a:spcAft>
                <a:spcPts val="0"/>
              </a:spcAft>
              <a:buClrTx/>
              <a:buSzTx/>
              <a:buFont typeface="Arial Narrow" pitchFamily="34" charset="0"/>
              <a:buNone/>
              <a:tabLst/>
              <a:defRPr sz="1300" baseline="0">
                <a:latin typeface="+mn-lt"/>
                <a:sym typeface="+mn-lt"/>
              </a:defRPr>
            </a:lvl1pPr>
          </a:lstStyle>
          <a:p>
            <a:pPr marL="0" marR="0" lvl="0" indent="0" algn="l" defTabSz="914400" rtl="0" eaLnBrk="1" fontAlgn="auto" latinLnBrk="0" hangingPunct="1">
              <a:lnSpc>
                <a:spcPct val="90000"/>
              </a:lnSpc>
              <a:spcBef>
                <a:spcPts val="0"/>
              </a:spcBef>
              <a:spcAft>
                <a:spcPts val="0"/>
              </a:spcAft>
              <a:buClrTx/>
              <a:buSzTx/>
              <a:buFont typeface="Arial Narrow" pitchFamily="34" charset="0"/>
              <a:buNone/>
              <a:tabLst/>
              <a:defRPr/>
            </a:pPr>
            <a:r>
              <a:rPr lang="en-US" dirty="0"/>
              <a:t>Location, date of presentation (month, day, year)</a:t>
            </a:r>
          </a:p>
        </p:txBody>
      </p:sp>
      <p:sp>
        <p:nvSpPr>
          <p:cNvPr id="4" name="Project name"/>
          <p:cNvSpPr>
            <a:spLocks noGrp="1"/>
          </p:cNvSpPr>
          <p:nvPr>
            <p:ph type="title" hasCustomPrompt="1"/>
          </p:nvPr>
        </p:nvSpPr>
        <p:spPr>
          <a:xfrm>
            <a:off x="0" y="3320814"/>
            <a:ext cx="3611301" cy="1061248"/>
          </a:xfrm>
        </p:spPr>
        <p:txBody>
          <a:bodyPr wrap="square" lIns="360000" rIns="0" bIns="0" anchor="b" anchorCtr="0">
            <a:spAutoFit/>
          </a:bodyPr>
          <a:lstStyle>
            <a:lvl1pPr>
              <a:defRPr sz="3700" baseline="0">
                <a:latin typeface="+mj-lt"/>
                <a:sym typeface="+mn-lt"/>
              </a:defRPr>
            </a:lvl1pPr>
          </a:lstStyle>
          <a:p>
            <a:r>
              <a:rPr lang="en-US" dirty="0"/>
              <a:t>Project name or document title</a:t>
            </a:r>
          </a:p>
        </p:txBody>
      </p:sp>
      <p:sp>
        <p:nvSpPr>
          <p:cNvPr id="19" name="Position Lines"/>
          <p:cNvSpPr>
            <a:spLocks noChangeShapeType="1"/>
          </p:cNvSpPr>
          <p:nvPr>
            <p:custDataLst>
              <p:tags r:id="rId3"/>
            </p:custDataLst>
          </p:nvPr>
        </p:nvSpPr>
        <p:spPr bwMode="auto">
          <a:xfrm>
            <a:off x="360000" y="6886575"/>
            <a:ext cx="0" cy="72000"/>
          </a:xfrm>
          <a:prstGeom prst="line">
            <a:avLst/>
          </a:prstGeom>
          <a:noFill/>
          <a:ln w="3175" cmpd="sng">
            <a:solidFill>
              <a:schemeClr val="accent1"/>
            </a:solidFill>
            <a:round/>
            <a:headEnd/>
            <a:tailEnd/>
          </a:ln>
          <a:effectLst/>
        </p:spPr>
        <p:txBody>
          <a:bodyPr/>
          <a:lstStyle/>
          <a:p>
            <a:endParaRPr lang="en-US" noProof="0" dirty="0">
              <a:latin typeface="+mn-lt"/>
              <a:sym typeface="+mn-lt"/>
            </a:endParaRPr>
          </a:p>
        </p:txBody>
      </p:sp>
      <p:sp>
        <p:nvSpPr>
          <p:cNvPr id="11" name="Client name"/>
          <p:cNvSpPr>
            <a:spLocks noGrp="1"/>
          </p:cNvSpPr>
          <p:nvPr>
            <p:ph type="body" sz="quarter" idx="19" hasCustomPrompt="1"/>
          </p:nvPr>
        </p:nvSpPr>
        <p:spPr>
          <a:xfrm>
            <a:off x="359998" y="5336011"/>
            <a:ext cx="3251303" cy="473604"/>
          </a:xfrm>
        </p:spPr>
        <p:txBody>
          <a:bodyPr anchor="b" anchorCtr="0">
            <a:noAutofit/>
          </a:bodyPr>
          <a:lstStyle>
            <a:lvl1pPr>
              <a:lnSpc>
                <a:spcPct val="100000"/>
              </a:lnSpc>
              <a:defRPr baseline="0">
                <a:latin typeface="+mn-lt"/>
                <a:sym typeface="+mn-lt"/>
              </a:defRPr>
            </a:lvl1pPr>
          </a:lstStyle>
          <a:p>
            <a:pPr lvl="0"/>
            <a:r>
              <a:rPr lang="en-US" dirty="0"/>
              <a:t>Client logo/name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p:bg>
      <p:bgPr>
        <a:solidFill>
          <a:schemeClr val="bg1"/>
        </a:solidFill>
        <a:effectLst/>
      </p:bgPr>
    </p:bg>
    <p:spTree>
      <p:nvGrpSpPr>
        <p:cNvPr id="1" name=""/>
        <p:cNvGrpSpPr/>
        <p:nvPr/>
      </p:nvGrpSpPr>
      <p:grpSpPr>
        <a:xfrm>
          <a:off x="0" y="0"/>
          <a:ext cx="0" cy="0"/>
          <a:chOff x="0" y="0"/>
          <a:chExt cx="0" cy="0"/>
        </a:xfrm>
      </p:grpSpPr>
      <p:sp>
        <p:nvSpPr>
          <p:cNvPr id="15"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6" name="Footer Placeholder" hidden="1"/>
          <p:cNvSpPr>
            <a:spLocks noGrp="1"/>
          </p:cNvSpPr>
          <p:nvPr>
            <p:ph type="ftr" sz="quarter" idx="12"/>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sp>
        <p:nvSpPr>
          <p:cNvPr id="5" name="Contents Text"/>
          <p:cNvSpPr>
            <a:spLocks noGrp="1"/>
          </p:cNvSpPr>
          <p:nvPr>
            <p:ph type="body" sz="quarter" idx="10" hasCustomPrompt="1"/>
            <p:custDataLst>
              <p:tags r:id="rId3"/>
            </p:custDataLst>
          </p:nvPr>
        </p:nvSpPr>
        <p:spPr>
          <a:xfrm>
            <a:off x="738000" y="1710000"/>
            <a:ext cx="8535600" cy="3448573"/>
          </a:xfrm>
        </p:spPr>
        <p:txBody>
          <a:bodyPr>
            <a:spAutoFit/>
          </a:bodyPr>
          <a:lstStyle>
            <a:lvl1pPr marL="360000" indent="-360000">
              <a:spcBef>
                <a:spcPts val="2000"/>
              </a:spcBef>
              <a:tabLst>
                <a:tab pos="8537575" algn="r"/>
              </a:tabLst>
              <a:defRPr>
                <a:solidFill>
                  <a:schemeClr val="tx1"/>
                </a:solidFill>
                <a:latin typeface="+mn-lt"/>
                <a:cs typeface="+mn-cs"/>
                <a:sym typeface="+mn-lt"/>
              </a:defRPr>
            </a:lvl1pPr>
            <a:lvl2pPr marL="720000" indent="-360000">
              <a:spcBef>
                <a:spcPts val="600"/>
              </a:spcBef>
              <a:buNone/>
              <a:tabLst>
                <a:tab pos="8537575" algn="r"/>
              </a:tabLst>
              <a:defRPr b="0">
                <a:solidFill>
                  <a:schemeClr val="tx1"/>
                </a:solidFill>
                <a:latin typeface="+mn-lt"/>
                <a:sym typeface="+mn-lt"/>
              </a:defRPr>
            </a:lvl2pPr>
            <a:lvl3pPr marL="1260000" indent="-540000">
              <a:spcBef>
                <a:spcPts val="0"/>
              </a:spcBef>
              <a:buNone/>
              <a:tabLst>
                <a:tab pos="8537575" algn="r"/>
              </a:tabLst>
              <a:defRPr>
                <a:solidFill>
                  <a:schemeClr val="tx1"/>
                </a:solidFill>
                <a:latin typeface="+mn-lt"/>
                <a:sym typeface="+mn-lt"/>
              </a:defRPr>
            </a:lvl3pPr>
            <a:lvl4pPr marL="1255713" indent="-534988">
              <a:buNone/>
              <a:tabLst>
                <a:tab pos="8521700" algn="r"/>
              </a:tabLst>
              <a:defRPr/>
            </a:lvl4pPr>
            <a:lvl5pPr>
              <a:buNone/>
              <a:defRPr/>
            </a:lvl5pPr>
          </a:lstStyle>
          <a:p>
            <a:pPr lvl="0"/>
            <a:r>
              <a:rPr lang="en-US" dirty="0"/>
              <a:t>A.	xxx	xx</a:t>
            </a:r>
          </a:p>
          <a:p>
            <a:pPr lvl="0"/>
            <a:r>
              <a:rPr lang="en-US" dirty="0"/>
              <a:t>B.	xxx	xx</a:t>
            </a:r>
          </a:p>
          <a:p>
            <a:pPr lvl="1"/>
            <a:r>
              <a:rPr lang="en-US" dirty="0"/>
              <a:t>1.	xxx	xx</a:t>
            </a:r>
          </a:p>
          <a:p>
            <a:pPr lvl="1"/>
            <a:r>
              <a:rPr lang="en-US" dirty="0"/>
              <a:t>2.	xxx	xx</a:t>
            </a:r>
          </a:p>
          <a:p>
            <a:pPr lvl="2"/>
            <a:r>
              <a:rPr lang="en-US" dirty="0"/>
              <a:t>2.1	xxx	xx</a:t>
            </a:r>
          </a:p>
          <a:p>
            <a:pPr lvl="2"/>
            <a:r>
              <a:rPr lang="en-US" dirty="0"/>
              <a:t>2.2	xxx	xx</a:t>
            </a:r>
          </a:p>
          <a:p>
            <a:pPr lvl="0"/>
            <a:r>
              <a:rPr lang="en-US" dirty="0"/>
              <a:t>C.	xxx	xx</a:t>
            </a:r>
          </a:p>
          <a:p>
            <a:pPr lvl="1"/>
            <a:r>
              <a:rPr lang="en-US" dirty="0"/>
              <a:t>1.	xxx	xx</a:t>
            </a:r>
          </a:p>
          <a:p>
            <a:pPr lvl="2"/>
            <a:r>
              <a:rPr lang="en-US" dirty="0"/>
              <a:t>1.1	xxx	xx</a:t>
            </a:r>
          </a:p>
        </p:txBody>
      </p:sp>
      <p:sp>
        <p:nvSpPr>
          <p:cNvPr id="10" name="Contents Title"/>
          <p:cNvSpPr txBox="1">
            <a:spLocks/>
          </p:cNvSpPr>
          <p:nvPr>
            <p:custDataLst>
              <p:tags r:id="rId4"/>
            </p:custDataLst>
          </p:nvPr>
        </p:nvSpPr>
        <p:spPr>
          <a:xfrm>
            <a:off x="738000" y="1040400"/>
            <a:ext cx="8535600" cy="3043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a:lnSpc>
                <a:spcPct val="93000"/>
              </a:lnSpc>
              <a:defRPr/>
            </a:lvl1pPr>
          </a:lstStyle>
          <a:p>
            <a:pPr marL="0" marR="0" lvl="0" indent="0" algn="l" defTabSz="914400" rtl="0" eaLnBrk="1" fontAlgn="auto" latinLnBrk="0" hangingPunct="1">
              <a:lnSpc>
                <a:spcPct val="93000"/>
              </a:lnSpc>
              <a:spcBef>
                <a:spcPct val="0"/>
              </a:spcBef>
              <a:spcAft>
                <a:spcPts val="0"/>
              </a:spcAft>
              <a:buClrTx/>
              <a:buSzTx/>
              <a:buFontTx/>
              <a:buNone/>
              <a:tabLst>
                <a:tab pos="8532813" algn="r"/>
              </a:tabLst>
              <a:defRPr/>
            </a:pPr>
            <a:r>
              <a:rPr kumimoji="0" lang="en-US" altLang="de-DE" sz="2100" b="0" i="0" u="none" strike="noStrike" kern="1200" cap="none" spc="0" normalizeH="0" baseline="0" noProof="1">
                <a:ln>
                  <a:noFill/>
                </a:ln>
                <a:solidFill>
                  <a:schemeClr val="tx2"/>
                </a:solidFill>
                <a:effectLst/>
                <a:uLnTx/>
                <a:uFillTx/>
                <a:latin typeface="+mj-lt"/>
                <a:ea typeface="+mj-ea"/>
                <a:cs typeface="+mn-cs"/>
                <a:sym typeface="+mn-lt"/>
              </a:rPr>
              <a:t>Contents	Page</a:t>
            </a:r>
          </a:p>
        </p:txBody>
      </p:sp>
      <p:sp>
        <p:nvSpPr>
          <p:cNvPr id="14" name="Title"/>
          <p:cNvSpPr>
            <a:spLocks noGrp="1"/>
          </p:cNvSpPr>
          <p:nvPr>
            <p:ph type="title" hasCustomPrompt="1"/>
            <p:custDataLst>
              <p:tags r:id="rId5"/>
            </p:custDataLst>
          </p:nvPr>
        </p:nvSpPr>
        <p:spPr>
          <a:xfrm>
            <a:off x="1314902" y="1040400"/>
            <a:ext cx="792000" cy="300531"/>
          </a:xfrm>
        </p:spPr>
        <p:txBody>
          <a:bodyPr vert="horz" lIns="0" tIns="0" rIns="0" bIns="0" rtlCol="0" anchor="t" anchorCtr="0">
            <a:noAutofit/>
          </a:bodyPr>
          <a:lstStyle>
            <a:lvl1pPr marL="0" indent="0" algn="r" defTabSz="914400" rtl="0" eaLnBrk="1" latinLnBrk="0" hangingPunct="1">
              <a:lnSpc>
                <a:spcPct val="93000"/>
              </a:lnSpc>
              <a:spcBef>
                <a:spcPct val="0"/>
              </a:spcBef>
              <a:buNone/>
              <a:tabLst/>
              <a:defRPr lang="en-US" sz="2100" b="0" kern="1200" dirty="0">
                <a:solidFill>
                  <a:schemeClr val="tx2"/>
                </a:solidFill>
                <a:latin typeface="+mj-lt"/>
                <a:ea typeface="+mj-ea"/>
                <a:cs typeface="+mj-cs"/>
                <a:sym typeface="+mn-lt"/>
              </a:defRPr>
            </a:lvl1pPr>
          </a:lstStyle>
          <a:p>
            <a:r>
              <a:rPr lang="en-US" noProof="1"/>
              <a:t>  </a:t>
            </a:r>
          </a:p>
        </p:txBody>
      </p:sp>
      <p:sp>
        <p:nvSpPr>
          <p:cNvPr id="9" name="Note: Exclusive dealing"/>
          <p:cNvSpPr txBox="1">
            <a:spLocks noChangeArrowheads="1"/>
          </p:cNvSpPr>
          <p:nvPr>
            <p:custDataLst>
              <p:tags r:id="rId6"/>
            </p:custDataLst>
          </p:nvPr>
        </p:nvSpPr>
        <p:spPr bwMode="auto">
          <a:xfrm>
            <a:off x="738000" y="6280190"/>
            <a:ext cx="8535600" cy="553998"/>
          </a:xfrm>
          <a:prstGeom prst="rect">
            <a:avLst/>
          </a:prstGeom>
          <a:noFill/>
          <a:ln w="9525">
            <a:noFill/>
            <a:miter lim="800000"/>
            <a:headEnd/>
            <a:tailEnd/>
          </a:ln>
        </p:spPr>
        <p:txBody>
          <a:bodyPr lIns="0" tIns="0" rIns="0" bIns="0" anchor="b" anchorCtr="0">
            <a:spAutoFit/>
          </a:bodyPr>
          <a:lstStyle/>
          <a:p>
            <a:pPr algn="l" rtl="0" eaLnBrk="0" fontAlgn="base" hangingPunct="0">
              <a:spcBef>
                <a:spcPct val="0"/>
              </a:spcBef>
              <a:spcAft>
                <a:spcPct val="0"/>
              </a:spcAft>
              <a:tabLst>
                <a:tab pos="4857750" algn="l"/>
              </a:tabLst>
            </a:pPr>
            <a:r>
              <a:rPr kumimoji="1" lang="en-US" altLang="de-DE" sz="900" b="0" kern="1200" noProof="0" dirty="0">
                <a:solidFill>
                  <a:schemeClr val="tx1"/>
                </a:solidFill>
                <a:latin typeface="+mn-lt"/>
                <a:ea typeface="+mn-ea"/>
                <a:cs typeface="+mn-cs"/>
                <a:sym typeface="+mn-lt"/>
              </a:rPr>
              <a:t>This document shall be treated as confidential. It has been compiled for the exclusive, internal use by our client and is not complete without the underlying detail analyses and the oral presentation. </a:t>
            </a:r>
          </a:p>
          <a:p>
            <a:pPr algn="l" rtl="0" eaLnBrk="0" fontAlgn="base" hangingPunct="0">
              <a:spcBef>
                <a:spcPct val="0"/>
              </a:spcBef>
              <a:spcAft>
                <a:spcPct val="0"/>
              </a:spcAft>
              <a:tabLst>
                <a:tab pos="4857750" algn="l"/>
              </a:tabLst>
            </a:pPr>
            <a:r>
              <a:rPr kumimoji="1" lang="en-US" altLang="de-DE" sz="900" b="0" kern="1200" noProof="0" dirty="0">
                <a:solidFill>
                  <a:schemeClr val="tx1"/>
                </a:solidFill>
                <a:latin typeface="+mn-lt"/>
                <a:ea typeface="+mn-ea"/>
                <a:cs typeface="+mn-cs"/>
                <a:sym typeface="+mn-lt"/>
              </a:rPr>
              <a:t>It may not be passed on and/or may not be made available to third parties without prior written consent from	.</a:t>
            </a:r>
          </a:p>
          <a:p>
            <a:pPr algn="l" rtl="0" eaLnBrk="0" fontAlgn="base" hangingPunct="0">
              <a:spcBef>
                <a:spcPct val="0"/>
              </a:spcBef>
              <a:spcAft>
                <a:spcPct val="0"/>
              </a:spcAft>
              <a:tabLst>
                <a:tab pos="4857750" algn="l"/>
              </a:tabLst>
            </a:pPr>
            <a:endParaRPr kumimoji="1" lang="en-US" altLang="de-DE" sz="900" b="0" kern="1200" noProof="0" dirty="0">
              <a:solidFill>
                <a:schemeClr val="tx1"/>
              </a:solidFill>
              <a:latin typeface="+mn-lt"/>
              <a:ea typeface="+mn-ea"/>
              <a:cs typeface="+mn-cs"/>
              <a:sym typeface="+mn-lt"/>
            </a:endParaRPr>
          </a:p>
          <a:p>
            <a:pPr algn="l" rtl="0" eaLnBrk="0" fontAlgn="base" hangingPunct="0">
              <a:spcBef>
                <a:spcPct val="0"/>
              </a:spcBef>
              <a:spcAft>
                <a:spcPct val="0"/>
              </a:spcAft>
              <a:tabLst>
                <a:tab pos="4857750" algn="l"/>
              </a:tabLst>
            </a:pPr>
            <a:r>
              <a:rPr kumimoji="1" lang="en-US" altLang="de-DE" sz="900" b="0" kern="1200" noProof="0" dirty="0">
                <a:solidFill>
                  <a:schemeClr val="tx1"/>
                </a:solidFill>
                <a:latin typeface="+mn-lt"/>
                <a:ea typeface="+mn-ea"/>
                <a:cs typeface="+mn-cs"/>
                <a:sym typeface="+mn-lt"/>
              </a:rPr>
              <a:t>©  Roland Berger</a:t>
            </a:r>
          </a:p>
        </p:txBody>
      </p:sp>
      <p:pic>
        <p:nvPicPr>
          <p:cNvPr id="11" name="Bild 2" descr="RolandBerger_Logo_p_RGB_1245px.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235253" y="6412481"/>
            <a:ext cx="355510" cy="176268"/>
          </a:xfrm>
          <a:prstGeom prst="rect">
            <a:avLst/>
          </a:prstGeom>
        </p:spPr>
      </p:pic>
      <p:pic>
        <p:nvPicPr>
          <p:cNvPr id="12" name="Bild 2" descr="RolandBerger_Logo_p_RGB_1245px.pn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8731876" y="210859"/>
            <a:ext cx="946367" cy="469226"/>
          </a:xfrm>
          <a:prstGeom prst="rect">
            <a:avLst/>
          </a:prstGeom>
        </p:spPr>
      </p:pic>
      <p:pic>
        <p:nvPicPr>
          <p:cNvPr id="13" name="Picture 1"/>
          <p:cNvPicPr>
            <a:picLocks noChangeAspect="1" noChangeArrowheads="1"/>
          </p:cNvPicPr>
          <p:nvPr userDrawn="1">
            <p:custDataLst>
              <p:tags r:id="rId7"/>
            </p:custDataLst>
          </p:nvPr>
        </p:nvPicPr>
        <p:blipFill>
          <a:blip r:embed="rId10" cstate="print"/>
          <a:srcRect/>
          <a:stretch>
            <a:fillRect/>
          </a:stretch>
        </p:blipFill>
        <p:spPr bwMode="auto">
          <a:xfrm>
            <a:off x="7602585" y="224219"/>
            <a:ext cx="918000" cy="437677"/>
          </a:xfrm>
          <a:prstGeom prst="rect">
            <a:avLst/>
          </a:prstGeom>
          <a:noFill/>
          <a:ln w="9525">
            <a:noFill/>
            <a:miter lim="800000"/>
            <a:headEnd/>
            <a:tailEnd/>
          </a:ln>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sclaimerPage">
    <p:spTree>
      <p:nvGrpSpPr>
        <p:cNvPr id="1" name=""/>
        <p:cNvGrpSpPr/>
        <p:nvPr/>
      </p:nvGrpSpPr>
      <p:grpSpPr>
        <a:xfrm>
          <a:off x="0" y="0"/>
          <a:ext cx="0" cy="0"/>
          <a:chOff x="0" y="0"/>
          <a:chExt cx="0" cy="0"/>
        </a:xfrm>
      </p:grpSpPr>
      <p:sp>
        <p:nvSpPr>
          <p:cNvPr id="12" name="Slide Number Placeholder" hidden="1"/>
          <p:cNvSpPr>
            <a:spLocks noGrp="1"/>
          </p:cNvSpPr>
          <p:nvPr>
            <p:ph type="sldNum" sz="quarter" idx="11"/>
            <p:custDataLst>
              <p:tags r:id="rId1"/>
            </p:custDataLst>
          </p:nvPr>
        </p:nvSpPr>
        <p:spPr>
          <a:xfrm>
            <a:off x="9972000" y="178643"/>
            <a:ext cx="24046" cy="30778"/>
          </a:xfrm>
          <a:prstGeom prst="rect">
            <a:avLst/>
          </a:prstGeom>
        </p:spPr>
        <p:txBody>
          <a:bodyPr vert="horz" wrap="none" lIns="0" tIns="0" rIns="0" bIns="0" rtlCol="0" anchor="ctr">
            <a:spAutoFit/>
          </a:bodyPr>
          <a:lstStyle>
            <a:lvl1pPr algn="l">
              <a:defRPr sz="200" b="0">
                <a:solidFill>
                  <a:schemeClr val="bg1">
                    <a:lumMod val="75000"/>
                  </a:schemeClr>
                </a:solidFill>
                <a:latin typeface="+mn-lt"/>
                <a:cs typeface="+mn-cs"/>
                <a:sym typeface="+mn-lt"/>
              </a:defRPr>
            </a:lvl1pPr>
          </a:lstStyle>
          <a:p>
            <a:fld id="{01940DDA-0656-452C-A408-68789653BD9B}" type="slidenum">
              <a:rPr lang="en-US" smtClean="0">
                <a:latin typeface="+mn-lt"/>
              </a:rPr>
              <a:pPr/>
              <a:t>‹#›</a:t>
            </a:fld>
            <a:endParaRPr lang="en-US" dirty="0">
              <a:latin typeface="+mn-lt"/>
            </a:endParaRPr>
          </a:p>
        </p:txBody>
      </p:sp>
      <p:sp>
        <p:nvSpPr>
          <p:cNvPr id="13" name="Footer Placeholder" hidden="1"/>
          <p:cNvSpPr>
            <a:spLocks noGrp="1"/>
          </p:cNvSpPr>
          <p:nvPr>
            <p:ph type="ftr" sz="quarter" idx="10"/>
            <p:custDataLst>
              <p:tags r:id="rId2"/>
            </p:custDataLst>
          </p:nvPr>
        </p:nvSpPr>
        <p:spPr>
          <a:xfrm>
            <a:off x="9972000" y="228649"/>
            <a:ext cx="65" cy="30778"/>
          </a:xfrm>
          <a:prstGeom prst="rect">
            <a:avLst/>
          </a:prstGeom>
        </p:spPr>
        <p:txBody>
          <a:bodyPr vert="horz" wrap="none" lIns="0" tIns="0" rIns="0" bIns="0" rtlCol="0" anchor="t" anchorCtr="0">
            <a:spAutoFit/>
          </a:bodyPr>
          <a:lstStyle>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stStyle>
          <a:p>
            <a:endParaRPr lang="en-US" dirty="0">
              <a:latin typeface="+mn-lt"/>
            </a:endParaRPr>
          </a:p>
        </p:txBody>
      </p:sp>
      <p:pic>
        <p:nvPicPr>
          <p:cNvPr id="5" name="Bild 2" descr="RolandBerger_Logo_p_RGB_1245px.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38000" y="738001"/>
            <a:ext cx="1924177" cy="9540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Do not delete this th-style object!!!!" hidden="1"/>
          <p:cNvGraphicFramePr>
            <a:graphicFrameLocks noChangeAspect="1"/>
          </p:cNvGraphicFramePr>
          <p:nvPr>
            <p:custDataLst>
              <p:tags r:id="rId9"/>
            </p:custDataLst>
            <p:extLst>
              <p:ext uri="{D42A27DB-BD31-4B8C-83A1-F6EECF244321}">
                <p14:modId xmlns:p14="http://schemas.microsoft.com/office/powerpoint/2010/main" val="3413836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684"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42" name="!!!Do not delete this text object!!!!_2" hidden="1"/>
          <p:cNvSpPr/>
          <p:nvPr/>
        </p:nvSpPr>
        <p:spPr>
          <a:xfrm>
            <a:off x="9972000" y="57955"/>
            <a:ext cx="32400" cy="32400"/>
          </a:xfrm>
          <a:prstGeom prst="ellipse">
            <a:avLst/>
          </a:prstGeom>
          <a:solidFill>
            <a:schemeClr val="bg1">
              <a:lumMod val="75000"/>
            </a:schemeClr>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ct val="93000"/>
              </a:lnSpc>
              <a:spcBef>
                <a:spcPts val="300"/>
              </a:spcBef>
            </a:pPr>
            <a:r>
              <a:rPr lang="en-US" sz="200" b="1" dirty="0">
                <a:solidFill>
                  <a:schemeClr val="bg1"/>
                </a:solidFill>
                <a:latin typeface="+mn-lt"/>
                <a:cs typeface="+mn-cs"/>
                <a:sym typeface="+mn-lt"/>
              </a:rPr>
              <a:t>1</a:t>
            </a:r>
          </a:p>
        </p:txBody>
      </p:sp>
      <p:sp>
        <p:nvSpPr>
          <p:cNvPr id="43" name="!!!Do not delete this text object!!!!" hidden="1"/>
          <p:cNvSpPr txBox="1"/>
          <p:nvPr/>
        </p:nvSpPr>
        <p:spPr>
          <a:xfrm>
            <a:off x="9972000" y="92737"/>
            <a:ext cx="585097" cy="30778"/>
          </a:xfrm>
          <a:prstGeom prst="rect">
            <a:avLst/>
          </a:prstGeom>
          <a:noFill/>
        </p:spPr>
        <p:txBody>
          <a:bodyPr vert="horz" wrap="none" lIns="0" tIns="0" rIns="0" bIns="0" rtlCol="0">
            <a:spAutoFit/>
          </a:bodyPr>
          <a:lstStyle>
            <a:defPPr>
              <a:defRPr lang="de-DE"/>
            </a:defPPr>
            <a:lvl1pPr algn="l" rtl="0" fontAlgn="base">
              <a:spcBef>
                <a:spcPct val="0"/>
              </a:spcBef>
              <a:spcAft>
                <a:spcPct val="0"/>
              </a:spcAft>
              <a:defRPr sz="1300" b="1" kern="1200">
                <a:solidFill>
                  <a:schemeClr val="tx1"/>
                </a:solidFill>
                <a:latin typeface="Arial Narrow" charset="0"/>
                <a:ea typeface="+mn-ea"/>
                <a:cs typeface="+mn-cs"/>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marL="0" marR="0" indent="0" algn="l" defTabSz="914400" rtl="0" eaLnBrk="1" fontAlgn="base" latinLnBrk="0" hangingPunct="1">
              <a:lnSpc>
                <a:spcPct val="100000"/>
              </a:lnSpc>
              <a:spcBef>
                <a:spcPct val="0"/>
              </a:spcBef>
              <a:spcAft>
                <a:spcPct val="0"/>
              </a:spcAft>
              <a:buClr>
                <a:schemeClr val="tx1"/>
              </a:buClr>
              <a:buSzPct val="100000"/>
              <a:buFontTx/>
              <a:buNone/>
              <a:tabLst/>
              <a:defRPr/>
            </a:pPr>
            <a:r>
              <a:rPr lang="en-US" sz="200" b="0" kern="1200" noProof="1">
                <a:solidFill>
                  <a:schemeClr val="bg1">
                    <a:lumMod val="75000"/>
                  </a:schemeClr>
                </a:solidFill>
                <a:latin typeface="+mn-lt"/>
                <a:ea typeface="+mn-ea"/>
                <a:cs typeface="+mn-cs"/>
                <a:sym typeface="+mn-lt"/>
              </a:rPr>
              <a:t>A4_RBSC_PPT– 2013-10_v01 – do not delete this text object! </a:t>
            </a:r>
          </a:p>
        </p:txBody>
      </p:sp>
      <p:sp>
        <p:nvSpPr>
          <p:cNvPr id="52" name="Slide Number"/>
          <p:cNvSpPr txBox="1">
            <a:spLocks noChangeArrowheads="1"/>
          </p:cNvSpPr>
          <p:nvPr/>
        </p:nvSpPr>
        <p:spPr bwMode="auto">
          <a:xfrm>
            <a:off x="9385300" y="6710400"/>
            <a:ext cx="117020"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sz="900" b="0" smtClean="0"/>
            </a:lvl1pPr>
          </a:lstStyle>
          <a:p>
            <a:pPr marL="0" marR="0" lvl="0" indent="0" algn="l" defTabSz="914400" rtl="0" eaLnBrk="1" fontAlgn="base" latinLnBrk="0" hangingPunct="1">
              <a:lnSpc>
                <a:spcPct val="90000"/>
              </a:lnSpc>
              <a:spcBef>
                <a:spcPct val="0"/>
              </a:spcBef>
              <a:spcAft>
                <a:spcPct val="0"/>
              </a:spcAft>
              <a:buClrTx/>
              <a:buSzTx/>
              <a:buFontTx/>
              <a:buNone/>
              <a:tabLst/>
              <a:defRPr/>
            </a:pPr>
            <a:fld id="{7AA7B471-74A3-4F5F-8955-6C99E2375CAC}" type="slidenum">
              <a:rPr kumimoji="0" lang="en-US" sz="900" b="0" i="0" u="none" strike="noStrike" kern="1200" cap="none" spc="0" normalizeH="0" baseline="0" noProof="1" dirty="0" smtClean="0">
                <a:ln>
                  <a:noFill/>
                </a:ln>
                <a:solidFill>
                  <a:schemeClr val="tx2"/>
                </a:solidFill>
                <a:effectLst/>
                <a:uLnTx/>
                <a:uFillTx/>
                <a:latin typeface="+mn-lt"/>
                <a:ea typeface="+mn-ea"/>
                <a:cs typeface="+mn-cs"/>
                <a:sym typeface="+mn-lt"/>
              </a:rPr>
              <a:pPr marL="0" marR="0" lvl="0" indent="0" algn="l" defTabSz="914400" rtl="0" eaLnBrk="1" fontAlgn="base" latinLnBrk="0" hangingPunct="1">
                <a:lnSpc>
                  <a:spcPct val="90000"/>
                </a:lnSpc>
                <a:spcBef>
                  <a:spcPct val="0"/>
                </a:spcBef>
                <a:spcAft>
                  <a:spcPct val="0"/>
                </a:spcAft>
                <a:buClrTx/>
                <a:buSzTx/>
                <a:buFontTx/>
                <a:buNone/>
                <a:tabLst/>
                <a:defRPr/>
              </a:pPr>
              <a:t>‹#›</a:t>
            </a:fld>
            <a:endParaRPr kumimoji="0" lang="en-US" sz="900" b="0" i="0" u="none" strike="noStrike" kern="1200" cap="none" spc="0" normalizeH="0" baseline="0" noProof="1">
              <a:ln>
                <a:noFill/>
              </a:ln>
              <a:solidFill>
                <a:schemeClr val="tx2"/>
              </a:solidFill>
              <a:effectLst/>
              <a:uLnTx/>
              <a:uFillTx/>
              <a:latin typeface="+mn-lt"/>
              <a:ea typeface="+mn-ea"/>
              <a:cs typeface="+mn-cs"/>
              <a:sym typeface="+mn-lt"/>
            </a:endParaRPr>
          </a:p>
        </p:txBody>
      </p:sp>
      <p:sp>
        <p:nvSpPr>
          <p:cNvPr id="53" name="Slide Number Line"/>
          <p:cNvSpPr>
            <a:spLocks noChangeShapeType="1"/>
          </p:cNvSpPr>
          <p:nvPr/>
        </p:nvSpPr>
        <p:spPr bwMode="auto">
          <a:xfrm>
            <a:off x="9269413" y="6710400"/>
            <a:ext cx="0" cy="123825"/>
          </a:xfrm>
          <a:prstGeom prst="line">
            <a:avLst/>
          </a:prstGeom>
          <a:noFill/>
          <a:ln w="9525">
            <a:solidFill>
              <a:schemeClr val="tx2"/>
            </a:solidFill>
            <a:round/>
            <a:headEnd/>
            <a:tailEnd/>
          </a:ln>
          <a:effectLst/>
        </p:spPr>
        <p:txBody>
          <a:bodyPr wrap="none" lIns="0" tIns="0" rIns="0" bIns="0" anchor="ctr">
            <a:spAutoFit/>
          </a:bodyPr>
          <a:lstStyle/>
          <a:p>
            <a:pPr>
              <a:lnSpc>
                <a:spcPct val="90000"/>
              </a:lnSpc>
              <a:defRPr/>
            </a:pPr>
            <a:endParaRPr lang="en-US" sz="900" noProof="1">
              <a:solidFill>
                <a:schemeClr val="tx2"/>
              </a:solidFill>
              <a:latin typeface="+mn-lt"/>
              <a:cs typeface="+mn-cs"/>
              <a:sym typeface="+mn-lt"/>
            </a:endParaRPr>
          </a:p>
        </p:txBody>
      </p:sp>
      <p:sp>
        <p:nvSpPr>
          <p:cNvPr id="54" name="Doc Code" descr="casecode" hidden="1"/>
          <p:cNvSpPr txBox="1">
            <a:spLocks noChangeArrowheads="1"/>
          </p:cNvSpPr>
          <p:nvPr/>
        </p:nvSpPr>
        <p:spPr bwMode="auto">
          <a:xfrm>
            <a:off x="7629054" y="6710400"/>
            <a:ext cx="1526059" cy="1246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900" b="0" smtClean="0"/>
            </a:lvl1p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1">
                <a:ln>
                  <a:noFill/>
                </a:ln>
                <a:solidFill>
                  <a:schemeClr val="tx2"/>
                </a:solidFill>
                <a:effectLst/>
                <a:uLnTx/>
                <a:uFillTx/>
                <a:latin typeface="+mn-lt"/>
                <a:ea typeface="+mn-ea"/>
                <a:cs typeface="+mn-cs"/>
                <a:sym typeface="+mn-lt"/>
              </a:rPr>
              <a:t>170929_UIC_Results summary.pptx</a:t>
            </a:r>
          </a:p>
        </p:txBody>
      </p:sp>
      <p:sp>
        <p:nvSpPr>
          <p:cNvPr id="57" name="Source" hidden="1"/>
          <p:cNvSpPr txBox="1"/>
          <p:nvPr/>
        </p:nvSpPr>
        <p:spPr>
          <a:xfrm>
            <a:off x="738189" y="6710121"/>
            <a:ext cx="496931"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xxx</a:t>
            </a:r>
          </a:p>
        </p:txBody>
      </p:sp>
      <p:sp>
        <p:nvSpPr>
          <p:cNvPr id="56" name="Notes" hidden="1"/>
          <p:cNvSpPr txBox="1"/>
          <p:nvPr/>
        </p:nvSpPr>
        <p:spPr>
          <a:xfrm>
            <a:off x="738188" y="6417474"/>
            <a:ext cx="8535799" cy="138499"/>
          </a:xfrm>
          <a:prstGeom prst="rect">
            <a:avLst/>
          </a:prstGeom>
          <a:noFill/>
          <a:ln w="9525">
            <a:noFill/>
          </a:ln>
        </p:spPr>
        <p:txBody>
          <a:bodyPr vert="horz" wrap="square" lIns="0" tIns="0" rIns="0" bIns="0" rtlCol="0" anchor="b" anchorCtr="0">
            <a:spAutoFit/>
          </a:bodyPr>
          <a:lstStyle/>
          <a:p>
            <a:pPr>
              <a:lnSpc>
                <a:spcPct val="90000"/>
              </a:lnSpc>
              <a:buSzPct val="100000"/>
            </a:pPr>
            <a:r>
              <a:rPr lang="en-US" sz="1000" b="0" dirty="0">
                <a:solidFill>
                  <a:schemeClr val="tx1"/>
                </a:solidFill>
                <a:latin typeface="+mn-lt"/>
                <a:cs typeface="+mn-cs"/>
                <a:sym typeface="+mn-lt"/>
              </a:rPr>
              <a:t>1) xxx</a:t>
            </a:r>
          </a:p>
        </p:txBody>
      </p:sp>
      <p:grpSp>
        <p:nvGrpSpPr>
          <p:cNvPr id="5" name="Legend" hidden="1"/>
          <p:cNvGrpSpPr/>
          <p:nvPr/>
        </p:nvGrpSpPr>
        <p:grpSpPr>
          <a:xfrm>
            <a:off x="738189" y="6195259"/>
            <a:ext cx="644699" cy="146050"/>
            <a:chOff x="738189" y="6195259"/>
            <a:chExt cx="644699" cy="146050"/>
          </a:xfrm>
        </p:grpSpPr>
        <p:sp>
          <p:nvSpPr>
            <p:cNvPr id="49" name="LegendIcon"/>
            <p:cNvSpPr/>
            <p:nvPr/>
          </p:nvSpPr>
          <p:spPr>
            <a:xfrm>
              <a:off x="738189" y="6195259"/>
              <a:ext cx="215900" cy="146050"/>
            </a:xfrm>
            <a:prstGeom prst="rect">
              <a:avLst/>
            </a:prstGeom>
            <a:noFill/>
            <a:ln w="9525" cap="flat" cmpd="sng" algn="ctr">
              <a:solidFill>
                <a:schemeClr val="accent3"/>
              </a:solidFill>
              <a:prstDash val="solid"/>
            </a:ln>
            <a:effectLst/>
          </p:spPr>
          <p:txBody>
            <a:bodyPr lIns="0" tIns="0" rIns="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mn-lt"/>
                <a:ea typeface="+mn-ea"/>
                <a:cs typeface="+mn-cs"/>
                <a:sym typeface="+mn-lt"/>
              </a:endParaRPr>
            </a:p>
          </p:txBody>
        </p:sp>
        <p:sp>
          <p:nvSpPr>
            <p:cNvPr id="50" name="LegendText"/>
            <p:cNvSpPr txBox="1"/>
            <p:nvPr/>
          </p:nvSpPr>
          <p:spPr>
            <a:xfrm>
              <a:off x="1036639" y="6196726"/>
              <a:ext cx="346249" cy="143116"/>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cs typeface="+mn-cs"/>
                  <a:sym typeface="+mn-lt"/>
                </a:rPr>
                <a:t>Legend</a:t>
              </a:r>
            </a:p>
          </p:txBody>
        </p:sp>
      </p:grpSp>
      <p:sp>
        <p:nvSpPr>
          <p:cNvPr id="45" name="Formatted_text" hidden="1"/>
          <p:cNvSpPr txBox="1">
            <a:spLocks/>
          </p:cNvSpPr>
          <p:nvPr/>
        </p:nvSpPr>
        <p:spPr>
          <a:xfrm>
            <a:off x="738189" y="2158952"/>
            <a:ext cx="1980000" cy="1038233"/>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1500" b="1" dirty="0">
                <a:latin typeface="+mn-lt"/>
                <a:cs typeface="+mn-cs"/>
                <a:sym typeface="+mn-lt"/>
              </a:rPr>
              <a:t>15 Point Text: Level 0</a:t>
            </a:r>
            <a:endParaRPr lang="en-US" sz="1500" b="0" dirty="0">
              <a:latin typeface="+mn-lt"/>
              <a:cs typeface="+mn-cs"/>
              <a:sym typeface="+mn-lt"/>
            </a:endParaRPr>
          </a:p>
          <a:p>
            <a:pPr marL="164571" lvl="1" indent="-164571">
              <a:lnSpc>
                <a:spcPct val="90000"/>
              </a:lnSpc>
              <a:spcBef>
                <a:spcPts val="800"/>
              </a:spcBef>
              <a:buClr>
                <a:schemeClr val="tx1"/>
              </a:buClr>
              <a:buSzPct val="100000"/>
              <a:buFont typeface="Arial Narrow"/>
              <a:buChar char="&gt;"/>
            </a:pPr>
            <a:r>
              <a:rPr lang="en-US" sz="1500" b="0" dirty="0">
                <a:latin typeface="+mn-lt"/>
                <a:cs typeface="+mn-cs"/>
                <a:sym typeface="+mn-lt"/>
              </a:rPr>
              <a:t>Level 1</a:t>
            </a:r>
          </a:p>
          <a:p>
            <a:pPr marL="344571" lvl="2" indent="-167142">
              <a:lnSpc>
                <a:spcPct val="90000"/>
              </a:lnSpc>
              <a:spcBef>
                <a:spcPts val="400"/>
              </a:spcBef>
              <a:buClr>
                <a:schemeClr val="tx1"/>
              </a:buClr>
              <a:buSzPct val="100000"/>
              <a:buFont typeface="Arial Narrow"/>
              <a:buChar char="–"/>
            </a:pPr>
            <a:r>
              <a:rPr lang="en-US" sz="1500" b="0" dirty="0">
                <a:latin typeface="+mn-lt"/>
                <a:cs typeface="+mn-cs"/>
                <a:sym typeface="+mn-lt"/>
              </a:rPr>
              <a:t>Level 2</a:t>
            </a:r>
          </a:p>
          <a:p>
            <a:pPr marL="498857" lvl="3" indent="-144000">
              <a:lnSpc>
                <a:spcPct val="90000"/>
              </a:lnSpc>
              <a:spcBef>
                <a:spcPts val="200"/>
              </a:spcBef>
              <a:buClr>
                <a:schemeClr val="tx1"/>
              </a:buClr>
              <a:buSzPct val="100000"/>
              <a:buFont typeface="Arial Narrow"/>
              <a:buChar char="-"/>
            </a:pPr>
            <a:r>
              <a:rPr lang="en-US" sz="1500" b="0" dirty="0">
                <a:latin typeface="+mn-lt"/>
                <a:cs typeface="+mn-cs"/>
                <a:sym typeface="+mn-lt"/>
              </a:rPr>
              <a:t>Level 3</a:t>
            </a:r>
          </a:p>
        </p:txBody>
      </p:sp>
      <p:sp>
        <p:nvSpPr>
          <p:cNvPr id="51" name="Subtitle" hidden="1"/>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a:solidFill>
                  <a:schemeClr val="tx2"/>
                </a:solidFill>
                <a:latin typeface="+mn-lt"/>
                <a:cs typeface="+mn-cs"/>
                <a:sym typeface="+mn-lt"/>
              </a:rPr>
              <a:t>Subtitle</a:t>
            </a:r>
          </a:p>
        </p:txBody>
      </p:sp>
      <p:sp>
        <p:nvSpPr>
          <p:cNvPr id="3" name="Text Placeholder"/>
          <p:cNvSpPr>
            <a:spLocks noGrp="1"/>
          </p:cNvSpPr>
          <p:nvPr>
            <p:ph type="body" idx="1"/>
          </p:nvPr>
        </p:nvSpPr>
        <p:spPr>
          <a:xfrm>
            <a:off x="738000" y="1710000"/>
            <a:ext cx="8535988" cy="1432956"/>
          </a:xfrm>
          <a:prstGeom prst="rect">
            <a:avLst/>
          </a:prstGeom>
        </p:spPr>
        <p:txBody>
          <a:bodyPr vert="horz" lIns="0" tIns="0" rIns="0" bIns="0" rtlCol="0">
            <a:spAutoFit/>
          </a:bodyPr>
          <a:lstStyle/>
          <a:p>
            <a:pPr lvl="0"/>
            <a:r>
              <a:rPr lang="en-US" dirty="0"/>
              <a:t>Click to edit Master text styles – Level 0</a:t>
            </a:r>
          </a:p>
          <a:p>
            <a:pPr lvl="1"/>
            <a:r>
              <a:rPr lang="en-US" dirty="0"/>
              <a:t>Level 1</a:t>
            </a:r>
          </a:p>
          <a:p>
            <a:pPr lvl="2"/>
            <a:r>
              <a:rPr lang="en-US" dirty="0"/>
              <a:t>Level 2</a:t>
            </a:r>
          </a:p>
          <a:p>
            <a:pPr lvl="3"/>
            <a:r>
              <a:rPr lang="en-US" dirty="0"/>
              <a:t>Level 3</a:t>
            </a:r>
          </a:p>
        </p:txBody>
      </p:sp>
      <p:sp>
        <p:nvSpPr>
          <p:cNvPr id="2" name="Title Placeholder"/>
          <p:cNvSpPr>
            <a:spLocks noGrp="1"/>
          </p:cNvSpPr>
          <p:nvPr>
            <p:ph type="title"/>
          </p:nvPr>
        </p:nvSpPr>
        <p:spPr>
          <a:xfrm>
            <a:off x="738000" y="720000"/>
            <a:ext cx="8535988" cy="747897"/>
          </a:xfrm>
          <a:prstGeom prst="rect">
            <a:avLst/>
          </a:prstGeom>
        </p:spPr>
        <p:txBody>
          <a:bodyPr vert="horz" wrap="square" lIns="0" tIns="0" rIns="0" bIns="0" rtlCol="0" anchor="t" anchorCtr="0">
            <a:noAutofit/>
          </a:bodyPr>
          <a:lstStyle/>
          <a:p>
            <a:r>
              <a:rPr lang="en-US" noProof="0"/>
              <a:t>Click to edit Master title style</a:t>
            </a:r>
            <a:endParaRPr lang="en-US" noProof="0" dirty="0"/>
          </a:p>
        </p:txBody>
      </p:sp>
      <p:grpSp>
        <p:nvGrpSpPr>
          <p:cNvPr id="19" name="Drawing grid" hidden="1"/>
          <p:cNvGrpSpPr/>
          <p:nvPr/>
        </p:nvGrpSpPr>
        <p:grpSpPr>
          <a:xfrm>
            <a:off x="0" y="0"/>
            <a:ext cx="9906000" cy="6858000"/>
            <a:chOff x="0" y="0"/>
            <a:chExt cx="9906000" cy="6858000"/>
          </a:xfrm>
        </p:grpSpPr>
        <p:cxnSp>
          <p:nvCxnSpPr>
            <p:cNvPr id="66" name="!!!Do not delete!!!" hidden="1"/>
            <p:cNvCxnSpPr/>
            <p:nvPr userDrawn="1"/>
          </p:nvCxnSpPr>
          <p:spPr>
            <a:xfrm>
              <a:off x="0" y="309409"/>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0" name="!!!Do not delete!!!" hidden="1"/>
            <p:cNvCxnSpPr/>
            <p:nvPr/>
          </p:nvCxnSpPr>
          <p:spPr>
            <a:xfrm>
              <a:off x="738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1" name="!!!Do not delete!!!" hidden="1"/>
            <p:cNvCxnSpPr/>
            <p:nvPr/>
          </p:nvCxnSpPr>
          <p:spPr>
            <a:xfrm>
              <a:off x="1083600" y="0"/>
              <a:ext cx="0" cy="496568"/>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6" name="!!!Do not delete!!!" hidden="1"/>
            <p:cNvCxnSpPr/>
            <p:nvPr/>
          </p:nvCxnSpPr>
          <p:spPr>
            <a:xfrm>
              <a:off x="9271000" y="0"/>
              <a:ext cx="0" cy="685800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47" name="!!!Do not delete!!!" hidden="1"/>
            <p:cNvCxnSpPr/>
            <p:nvPr/>
          </p:nvCxnSpPr>
          <p:spPr>
            <a:xfrm>
              <a:off x="0" y="222248"/>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59" name="!!!Do not delete!!!" hidden="1"/>
            <p:cNvCxnSpPr/>
            <p:nvPr/>
          </p:nvCxnSpPr>
          <p:spPr>
            <a:xfrm>
              <a:off x="0" y="66675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0" name="!!!Do not delete!!!" hidden="1"/>
            <p:cNvCxnSpPr/>
            <p:nvPr/>
          </p:nvCxnSpPr>
          <p:spPr>
            <a:xfrm>
              <a:off x="0" y="64188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1" name="!!!Do not delete!!!" hidden="1"/>
            <p:cNvCxnSpPr/>
            <p:nvPr/>
          </p:nvCxnSpPr>
          <p:spPr>
            <a:xfrm>
              <a:off x="0" y="6708775"/>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2" name="!!!Do not delete!!!" hidden="1"/>
            <p:cNvCxnSpPr/>
            <p:nvPr/>
          </p:nvCxnSpPr>
          <p:spPr>
            <a:xfrm>
              <a:off x="0" y="1710000"/>
              <a:ext cx="9906000"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3" name="!!!Do not delete!!!" hidden="1"/>
            <p:cNvCxnSpPr/>
            <p:nvPr/>
          </p:nvCxnSpPr>
          <p:spPr>
            <a:xfrm>
              <a:off x="548711" y="2178000"/>
              <a:ext cx="8939211"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nvGrpSpPr>
            <p:cNvPr id="10" name="Group 9" hidden="1"/>
            <p:cNvGrpSpPr/>
            <p:nvPr userDrawn="1"/>
          </p:nvGrpSpPr>
          <p:grpSpPr>
            <a:xfrm>
              <a:off x="8495656" y="1"/>
              <a:ext cx="236220" cy="670560"/>
              <a:chOff x="8321029" y="0"/>
              <a:chExt cx="236220" cy="719149"/>
            </a:xfrm>
          </p:grpSpPr>
          <p:cxnSp>
            <p:nvCxnSpPr>
              <p:cNvPr id="68" name="!!!Do not delete!!!" hidden="1"/>
              <p:cNvCxnSpPr>
                <a:cxnSpLocks/>
              </p:cNvCxnSpPr>
              <p:nvPr userDrawn="1"/>
            </p:nvCxnSpPr>
            <p:spPr>
              <a:xfrm>
                <a:off x="832102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cxnSp>
            <p:nvCxnSpPr>
              <p:cNvPr id="69" name="!!!Do not delete!!!" hidden="1"/>
              <p:cNvCxnSpPr>
                <a:cxnSpLocks/>
              </p:cNvCxnSpPr>
              <p:nvPr userDrawn="1"/>
            </p:nvCxnSpPr>
            <p:spPr>
              <a:xfrm>
                <a:off x="8557249" y="0"/>
                <a:ext cx="0" cy="719149"/>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grpSp>
        <p:cxnSp>
          <p:nvCxnSpPr>
            <p:cNvPr id="67" name="!!!Do not delete!!!" hidden="1"/>
            <p:cNvCxnSpPr/>
            <p:nvPr userDrawn="1"/>
          </p:nvCxnSpPr>
          <p:spPr>
            <a:xfrm>
              <a:off x="0" y="574673"/>
              <a:ext cx="9269413" cy="0"/>
            </a:xfrm>
            <a:prstGeom prst="line">
              <a:avLst/>
            </a:prstGeom>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cxnSp>
        <p:sp>
          <p:nvSpPr>
            <p:cNvPr id="15" name="Rectangle 14" hidden="1"/>
            <p:cNvSpPr>
              <a:spLocks/>
            </p:cNvSpPr>
            <p:nvPr userDrawn="1"/>
          </p:nvSpPr>
          <p:spPr>
            <a:xfrm>
              <a:off x="736600" y="222248"/>
              <a:ext cx="274320" cy="274320"/>
            </a:xfrm>
            <a:prstGeom prst="rect">
              <a:avLst/>
            </a:prstGeom>
            <a:noFill/>
            <a:ln w="3175" cap="sq">
              <a:solidFill>
                <a:schemeClr val="accent2"/>
              </a:solidFill>
              <a:prstDash val="sysDot"/>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grpSp>
    </p:spTree>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10" r:id="rId6"/>
  </p:sldLayoutIdLst>
  <p:hf sldNum="0" hdr="0" ftr="0" dt="0"/>
  <p:txStyles>
    <p:titleStyle>
      <a:lvl1pPr algn="l" defTabSz="914400" rtl="0" eaLnBrk="1" latinLnBrk="0" hangingPunct="1">
        <a:lnSpc>
          <a:spcPct val="90000"/>
        </a:lnSpc>
        <a:spcBef>
          <a:spcPct val="0"/>
        </a:spcBef>
        <a:buNone/>
        <a:defRPr lang="en-US" sz="2700" b="0" kern="1200" baseline="0" dirty="0">
          <a:solidFill>
            <a:schemeClr val="tx1"/>
          </a:solidFill>
          <a:latin typeface="+mj-lt"/>
          <a:ea typeface="+mj-ea"/>
          <a:cs typeface="+mj-cs"/>
          <a:sym typeface="+mn-lt"/>
        </a:defRPr>
      </a:lvl1pPr>
    </p:titleStyle>
    <p:body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oleObject" Target="../embeddings/oleObject6.bin"/></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55.xml"/><Relationship Id="rId7" Type="http://schemas.openxmlformats.org/officeDocument/2006/relationships/image" Target="../media/image1.emf"/><Relationship Id="rId2" Type="http://schemas.openxmlformats.org/officeDocument/2006/relationships/tags" Target="../tags/tag154.xml"/><Relationship Id="rId1" Type="http://schemas.openxmlformats.org/officeDocument/2006/relationships/vmlDrawing" Target="../drawings/vmlDrawing11.vml"/><Relationship Id="rId6" Type="http://schemas.openxmlformats.org/officeDocument/2006/relationships/oleObject" Target="../embeddings/oleObject16.bin"/><Relationship Id="rId5" Type="http://schemas.openxmlformats.org/officeDocument/2006/relationships/slideLayout" Target="../slideLayouts/slideLayout1.xml"/><Relationship Id="rId4" Type="http://schemas.openxmlformats.org/officeDocument/2006/relationships/tags" Target="../tags/tag156.xml"/></Relationships>
</file>

<file path=ppt/slides/_rels/slide11.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oleObject" Target="../embeddings/oleObject18.bin"/><Relationship Id="rId3" Type="http://schemas.openxmlformats.org/officeDocument/2006/relationships/tags" Target="../tags/tag158.xml"/><Relationship Id="rId21" Type="http://schemas.openxmlformats.org/officeDocument/2006/relationships/tags" Target="../tags/tag176.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oleObject" Target="../embeddings/oleObject17.bin"/><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1" Type="http://schemas.openxmlformats.org/officeDocument/2006/relationships/vmlDrawing" Target="../drawings/vmlDrawing12.v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slideLayout" Target="../slideLayouts/slideLayout1.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tags" Target="../tags/tag178.xml"/><Relationship Id="rId10" Type="http://schemas.openxmlformats.org/officeDocument/2006/relationships/tags" Target="../tags/tag165.xml"/><Relationship Id="rId19" Type="http://schemas.openxmlformats.org/officeDocument/2006/relationships/tags" Target="../tags/tag174.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tags" Target="../tags/tag177.xml"/><Relationship Id="rId27" Type="http://schemas.openxmlformats.org/officeDocument/2006/relationships/image" Target="../media/image13.emf"/></Relationships>
</file>

<file path=ppt/slides/_rels/slide12.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tags" Target="../tags/tag203.xml"/><Relationship Id="rId39" Type="http://schemas.openxmlformats.org/officeDocument/2006/relationships/tags" Target="../tags/tag216.xml"/><Relationship Id="rId3" Type="http://schemas.openxmlformats.org/officeDocument/2006/relationships/tags" Target="../tags/tag180.xml"/><Relationship Id="rId21" Type="http://schemas.openxmlformats.org/officeDocument/2006/relationships/tags" Target="../tags/tag198.xml"/><Relationship Id="rId34" Type="http://schemas.openxmlformats.org/officeDocument/2006/relationships/tags" Target="../tags/tag211.xml"/><Relationship Id="rId42" Type="http://schemas.openxmlformats.org/officeDocument/2006/relationships/tags" Target="../tags/tag219.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tags" Target="../tags/tag202.xml"/><Relationship Id="rId33" Type="http://schemas.openxmlformats.org/officeDocument/2006/relationships/tags" Target="../tags/tag210.xml"/><Relationship Id="rId38" Type="http://schemas.openxmlformats.org/officeDocument/2006/relationships/tags" Target="../tags/tag215.xml"/><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29" Type="http://schemas.openxmlformats.org/officeDocument/2006/relationships/tags" Target="../tags/tag206.xml"/><Relationship Id="rId41" Type="http://schemas.openxmlformats.org/officeDocument/2006/relationships/tags" Target="../tags/tag218.xml"/><Relationship Id="rId1" Type="http://schemas.openxmlformats.org/officeDocument/2006/relationships/vmlDrawing" Target="../drawings/vmlDrawing13.v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tags" Target="../tags/tag201.xml"/><Relationship Id="rId32" Type="http://schemas.openxmlformats.org/officeDocument/2006/relationships/tags" Target="../tags/tag209.xml"/><Relationship Id="rId37" Type="http://schemas.openxmlformats.org/officeDocument/2006/relationships/tags" Target="../tags/tag214.xml"/><Relationship Id="rId40" Type="http://schemas.openxmlformats.org/officeDocument/2006/relationships/tags" Target="../tags/tag217.xml"/><Relationship Id="rId45" Type="http://schemas.openxmlformats.org/officeDocument/2006/relationships/oleObject" Target="../embeddings/oleObject19.bin"/><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tags" Target="../tags/tag200.xml"/><Relationship Id="rId28" Type="http://schemas.openxmlformats.org/officeDocument/2006/relationships/tags" Target="../tags/tag205.xml"/><Relationship Id="rId36" Type="http://schemas.openxmlformats.org/officeDocument/2006/relationships/tags" Target="../tags/tag213.xml"/><Relationship Id="rId10" Type="http://schemas.openxmlformats.org/officeDocument/2006/relationships/tags" Target="../tags/tag187.xml"/><Relationship Id="rId19" Type="http://schemas.openxmlformats.org/officeDocument/2006/relationships/tags" Target="../tags/tag196.xml"/><Relationship Id="rId31" Type="http://schemas.openxmlformats.org/officeDocument/2006/relationships/tags" Target="../tags/tag208.xml"/><Relationship Id="rId44" Type="http://schemas.openxmlformats.org/officeDocument/2006/relationships/notesSlide" Target="../notesSlides/notesSlide6.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tags" Target="../tags/tag204.xml"/><Relationship Id="rId30" Type="http://schemas.openxmlformats.org/officeDocument/2006/relationships/tags" Target="../tags/tag207.xml"/><Relationship Id="rId35" Type="http://schemas.openxmlformats.org/officeDocument/2006/relationships/tags" Target="../tags/tag212.xml"/><Relationship Id="rId43"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tags" Target="../tags/tag226.xml"/><Relationship Id="rId13" Type="http://schemas.openxmlformats.org/officeDocument/2006/relationships/tags" Target="../tags/tag231.xml"/><Relationship Id="rId18" Type="http://schemas.openxmlformats.org/officeDocument/2006/relationships/tags" Target="../tags/tag236.xml"/><Relationship Id="rId26" Type="http://schemas.openxmlformats.org/officeDocument/2006/relationships/tags" Target="../tags/tag244.xml"/><Relationship Id="rId39" Type="http://schemas.openxmlformats.org/officeDocument/2006/relationships/tags" Target="../tags/tag257.xml"/><Relationship Id="rId3" Type="http://schemas.openxmlformats.org/officeDocument/2006/relationships/tags" Target="../tags/tag221.xml"/><Relationship Id="rId21" Type="http://schemas.openxmlformats.org/officeDocument/2006/relationships/tags" Target="../tags/tag239.xml"/><Relationship Id="rId34" Type="http://schemas.openxmlformats.org/officeDocument/2006/relationships/tags" Target="../tags/tag252.xml"/><Relationship Id="rId42" Type="http://schemas.openxmlformats.org/officeDocument/2006/relationships/tags" Target="../tags/tag260.xml"/><Relationship Id="rId47" Type="http://schemas.openxmlformats.org/officeDocument/2006/relationships/oleObject" Target="../embeddings/oleObject20.bin"/><Relationship Id="rId7" Type="http://schemas.openxmlformats.org/officeDocument/2006/relationships/tags" Target="../tags/tag225.xml"/><Relationship Id="rId12" Type="http://schemas.openxmlformats.org/officeDocument/2006/relationships/tags" Target="../tags/tag230.xml"/><Relationship Id="rId17" Type="http://schemas.openxmlformats.org/officeDocument/2006/relationships/tags" Target="../tags/tag235.xml"/><Relationship Id="rId25" Type="http://schemas.openxmlformats.org/officeDocument/2006/relationships/tags" Target="../tags/tag243.xml"/><Relationship Id="rId33" Type="http://schemas.openxmlformats.org/officeDocument/2006/relationships/tags" Target="../tags/tag251.xml"/><Relationship Id="rId38" Type="http://schemas.openxmlformats.org/officeDocument/2006/relationships/tags" Target="../tags/tag256.xml"/><Relationship Id="rId46" Type="http://schemas.openxmlformats.org/officeDocument/2006/relationships/slideLayout" Target="../slideLayouts/slideLayout1.xml"/><Relationship Id="rId2" Type="http://schemas.openxmlformats.org/officeDocument/2006/relationships/tags" Target="../tags/tag220.xml"/><Relationship Id="rId16" Type="http://schemas.openxmlformats.org/officeDocument/2006/relationships/tags" Target="../tags/tag234.xml"/><Relationship Id="rId20" Type="http://schemas.openxmlformats.org/officeDocument/2006/relationships/tags" Target="../tags/tag238.xml"/><Relationship Id="rId29" Type="http://schemas.openxmlformats.org/officeDocument/2006/relationships/tags" Target="../tags/tag247.xml"/><Relationship Id="rId41" Type="http://schemas.openxmlformats.org/officeDocument/2006/relationships/tags" Target="../tags/tag259.xml"/><Relationship Id="rId1" Type="http://schemas.openxmlformats.org/officeDocument/2006/relationships/vmlDrawing" Target="../drawings/vmlDrawing14.vml"/><Relationship Id="rId6" Type="http://schemas.openxmlformats.org/officeDocument/2006/relationships/tags" Target="../tags/tag224.xml"/><Relationship Id="rId11" Type="http://schemas.openxmlformats.org/officeDocument/2006/relationships/tags" Target="../tags/tag229.xml"/><Relationship Id="rId24" Type="http://schemas.openxmlformats.org/officeDocument/2006/relationships/tags" Target="../tags/tag242.xml"/><Relationship Id="rId32" Type="http://schemas.openxmlformats.org/officeDocument/2006/relationships/tags" Target="../tags/tag250.xml"/><Relationship Id="rId37" Type="http://schemas.openxmlformats.org/officeDocument/2006/relationships/tags" Target="../tags/tag255.xml"/><Relationship Id="rId40" Type="http://schemas.openxmlformats.org/officeDocument/2006/relationships/tags" Target="../tags/tag258.xml"/><Relationship Id="rId45" Type="http://schemas.openxmlformats.org/officeDocument/2006/relationships/tags" Target="../tags/tag263.xml"/><Relationship Id="rId5" Type="http://schemas.openxmlformats.org/officeDocument/2006/relationships/tags" Target="../tags/tag223.xml"/><Relationship Id="rId15" Type="http://schemas.openxmlformats.org/officeDocument/2006/relationships/tags" Target="../tags/tag233.xml"/><Relationship Id="rId23" Type="http://schemas.openxmlformats.org/officeDocument/2006/relationships/tags" Target="../tags/tag241.xml"/><Relationship Id="rId28" Type="http://schemas.openxmlformats.org/officeDocument/2006/relationships/tags" Target="../tags/tag246.xml"/><Relationship Id="rId36" Type="http://schemas.openxmlformats.org/officeDocument/2006/relationships/tags" Target="../tags/tag254.xml"/><Relationship Id="rId10" Type="http://schemas.openxmlformats.org/officeDocument/2006/relationships/tags" Target="../tags/tag228.xml"/><Relationship Id="rId19" Type="http://schemas.openxmlformats.org/officeDocument/2006/relationships/tags" Target="../tags/tag237.xml"/><Relationship Id="rId31" Type="http://schemas.openxmlformats.org/officeDocument/2006/relationships/tags" Target="../tags/tag249.xml"/><Relationship Id="rId44" Type="http://schemas.openxmlformats.org/officeDocument/2006/relationships/tags" Target="../tags/tag262.xml"/><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tags" Target="../tags/tag240.xml"/><Relationship Id="rId27" Type="http://schemas.openxmlformats.org/officeDocument/2006/relationships/tags" Target="../tags/tag245.xml"/><Relationship Id="rId30" Type="http://schemas.openxmlformats.org/officeDocument/2006/relationships/tags" Target="../tags/tag248.xml"/><Relationship Id="rId35" Type="http://schemas.openxmlformats.org/officeDocument/2006/relationships/tags" Target="../tags/tag253.xml"/><Relationship Id="rId43" Type="http://schemas.openxmlformats.org/officeDocument/2006/relationships/tags" Target="../tags/tag261.xml"/><Relationship Id="rId48" Type="http://schemas.openxmlformats.org/officeDocument/2006/relationships/image" Target="../media/image9.em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gehenot@uic.org" TargetMode="External"/><Relationship Id="rId1" Type="http://schemas.openxmlformats.org/officeDocument/2006/relationships/slideLayout" Target="../slideLayouts/slideLayout2.xml"/><Relationship Id="rId4" Type="http://schemas.openxmlformats.org/officeDocument/2006/relationships/image" Target="cid:image003.jpg@01D3314D.12BAA12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slideLayout" Target="../slideLayouts/slideLayout1.xml"/><Relationship Id="rId3" Type="http://schemas.openxmlformats.org/officeDocument/2006/relationships/tags" Target="../tags/tag25.xml"/><Relationship Id="rId21" Type="http://schemas.openxmlformats.org/officeDocument/2006/relationships/oleObject" Target="../embeddings/oleObject8.bin"/><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image" Target="../media/image5.emf"/><Relationship Id="rId1" Type="http://schemas.openxmlformats.org/officeDocument/2006/relationships/vmlDrawing" Target="../drawings/vmlDrawing5.v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image" Target="../media/image8.emf"/><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oleObject" Target="../embeddings/oleObject9.bin"/><Relationship Id="rId10" Type="http://schemas.openxmlformats.org/officeDocument/2006/relationships/tags" Target="../tags/tag32.xml"/><Relationship Id="rId19" Type="http://schemas.openxmlformats.org/officeDocument/2006/relationships/oleObject" Target="../embeddings/oleObject7.bin"/><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image" Target="../media/image10.emf"/><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9.emf"/><Relationship Id="rId2" Type="http://schemas.openxmlformats.org/officeDocument/2006/relationships/tags" Target="../tags/tag40.xml"/><Relationship Id="rId1" Type="http://schemas.openxmlformats.org/officeDocument/2006/relationships/vmlDrawing" Target="../drawings/vmlDrawing6.vml"/><Relationship Id="rId6" Type="http://schemas.openxmlformats.org/officeDocument/2006/relationships/tags" Target="../tags/tag44.xml"/><Relationship Id="rId11" Type="http://schemas.openxmlformats.org/officeDocument/2006/relationships/oleObject" Target="../embeddings/oleObject10.bin"/><Relationship Id="rId5" Type="http://schemas.openxmlformats.org/officeDocument/2006/relationships/tags" Target="../tags/tag43.xml"/><Relationship Id="rId10" Type="http://schemas.openxmlformats.org/officeDocument/2006/relationships/slideLayout" Target="../slideLayouts/slideLayout1.xml"/><Relationship Id="rId4" Type="http://schemas.openxmlformats.org/officeDocument/2006/relationships/tags" Target="../tags/tag42.xml"/><Relationship Id="rId9" Type="http://schemas.openxmlformats.org/officeDocument/2006/relationships/tags" Target="../tags/tag47.xml"/></Relationships>
</file>

<file path=ppt/slides/_rels/slide5.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tags" Target="../tags/tag64.xml"/><Relationship Id="rId3" Type="http://schemas.openxmlformats.org/officeDocument/2006/relationships/tags" Target="../tags/tag49.xml"/><Relationship Id="rId21" Type="http://schemas.openxmlformats.org/officeDocument/2006/relationships/tags" Target="../tags/tag67.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oleObject" Target="../embeddings/oleObject11.bin"/><Relationship Id="rId2" Type="http://schemas.openxmlformats.org/officeDocument/2006/relationships/tags" Target="../tags/tag48.xml"/><Relationship Id="rId16" Type="http://schemas.openxmlformats.org/officeDocument/2006/relationships/tags" Target="../tags/tag62.xml"/><Relationship Id="rId20" Type="http://schemas.openxmlformats.org/officeDocument/2006/relationships/tags" Target="../tags/tag66.xml"/><Relationship Id="rId1" Type="http://schemas.openxmlformats.org/officeDocument/2006/relationships/vmlDrawing" Target="../drawings/vmlDrawing7.vml"/><Relationship Id="rId6" Type="http://schemas.openxmlformats.org/officeDocument/2006/relationships/tags" Target="../tags/tag52.xml"/><Relationship Id="rId11" Type="http://schemas.openxmlformats.org/officeDocument/2006/relationships/tags" Target="../tags/tag57.xml"/><Relationship Id="rId24" Type="http://schemas.openxmlformats.org/officeDocument/2006/relationships/notesSlide" Target="../notesSlides/notesSlide2.xml"/><Relationship Id="rId5" Type="http://schemas.openxmlformats.org/officeDocument/2006/relationships/tags" Target="../tags/tag51.xml"/><Relationship Id="rId15" Type="http://schemas.openxmlformats.org/officeDocument/2006/relationships/tags" Target="../tags/tag61.xml"/><Relationship Id="rId23" Type="http://schemas.openxmlformats.org/officeDocument/2006/relationships/slideLayout" Target="../slideLayouts/slideLayout1.xml"/><Relationship Id="rId10" Type="http://schemas.openxmlformats.org/officeDocument/2006/relationships/tags" Target="../tags/tag56.xml"/><Relationship Id="rId19" Type="http://schemas.openxmlformats.org/officeDocument/2006/relationships/tags" Target="../tags/tag65.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tags" Target="../tags/tag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tags" Target="../tags/tag93.xml"/><Relationship Id="rId3" Type="http://schemas.openxmlformats.org/officeDocument/2006/relationships/tags" Target="../tags/tag70.xml"/><Relationship Id="rId21" Type="http://schemas.openxmlformats.org/officeDocument/2006/relationships/tags" Target="../tags/tag88.xml"/><Relationship Id="rId34" Type="http://schemas.openxmlformats.org/officeDocument/2006/relationships/slideLayout" Target="../slideLayouts/slideLayout1.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tags" Target="../tags/tag92.xml"/><Relationship Id="rId33" Type="http://schemas.openxmlformats.org/officeDocument/2006/relationships/tags" Target="../tags/tag100.xml"/><Relationship Id="rId38" Type="http://schemas.openxmlformats.org/officeDocument/2006/relationships/image" Target="../media/image11.emf"/><Relationship Id="rId2" Type="http://schemas.openxmlformats.org/officeDocument/2006/relationships/tags" Target="../tags/tag69.xml"/><Relationship Id="rId16" Type="http://schemas.openxmlformats.org/officeDocument/2006/relationships/tags" Target="../tags/tag83.xml"/><Relationship Id="rId20" Type="http://schemas.openxmlformats.org/officeDocument/2006/relationships/tags" Target="../tags/tag87.xml"/><Relationship Id="rId29" Type="http://schemas.openxmlformats.org/officeDocument/2006/relationships/tags" Target="../tags/tag96.xml"/><Relationship Id="rId1" Type="http://schemas.openxmlformats.org/officeDocument/2006/relationships/vmlDrawing" Target="../drawings/vmlDrawing8.vml"/><Relationship Id="rId6" Type="http://schemas.openxmlformats.org/officeDocument/2006/relationships/tags" Target="../tags/tag73.xml"/><Relationship Id="rId11" Type="http://schemas.openxmlformats.org/officeDocument/2006/relationships/tags" Target="../tags/tag78.xml"/><Relationship Id="rId24" Type="http://schemas.openxmlformats.org/officeDocument/2006/relationships/tags" Target="../tags/tag91.xml"/><Relationship Id="rId32" Type="http://schemas.openxmlformats.org/officeDocument/2006/relationships/tags" Target="../tags/tag99.xml"/><Relationship Id="rId37" Type="http://schemas.openxmlformats.org/officeDocument/2006/relationships/oleObject" Target="../embeddings/oleObject13.bin"/><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tags" Target="../tags/tag90.xml"/><Relationship Id="rId28" Type="http://schemas.openxmlformats.org/officeDocument/2006/relationships/tags" Target="../tags/tag95.xml"/><Relationship Id="rId36" Type="http://schemas.openxmlformats.org/officeDocument/2006/relationships/oleObject" Target="../embeddings/oleObject12.bin"/><Relationship Id="rId10" Type="http://schemas.openxmlformats.org/officeDocument/2006/relationships/tags" Target="../tags/tag77.xml"/><Relationship Id="rId19" Type="http://schemas.openxmlformats.org/officeDocument/2006/relationships/tags" Target="../tags/tag86.xml"/><Relationship Id="rId31" Type="http://schemas.openxmlformats.org/officeDocument/2006/relationships/tags" Target="../tags/tag98.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tags" Target="../tags/tag89.xml"/><Relationship Id="rId27" Type="http://schemas.openxmlformats.org/officeDocument/2006/relationships/tags" Target="../tags/tag94.xml"/><Relationship Id="rId30" Type="http://schemas.openxmlformats.org/officeDocument/2006/relationships/tags" Target="../tags/tag97.xml"/><Relationship Id="rId35"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tags" Target="../tags/tag107.xml"/><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oleObject" Target="../embeddings/oleObject14.bin"/><Relationship Id="rId2" Type="http://schemas.openxmlformats.org/officeDocument/2006/relationships/tags" Target="../tags/tag101.xml"/><Relationship Id="rId1" Type="http://schemas.openxmlformats.org/officeDocument/2006/relationships/vmlDrawing" Target="../drawings/vmlDrawing9.vml"/><Relationship Id="rId6" Type="http://schemas.openxmlformats.org/officeDocument/2006/relationships/tags" Target="../tags/tag105.xml"/><Relationship Id="rId11" Type="http://schemas.openxmlformats.org/officeDocument/2006/relationships/notesSlide" Target="../notesSlides/notesSlide4.xml"/><Relationship Id="rId5" Type="http://schemas.openxmlformats.org/officeDocument/2006/relationships/tags" Target="../tags/tag104.xml"/><Relationship Id="rId10" Type="http://schemas.openxmlformats.org/officeDocument/2006/relationships/slideLayout" Target="../slideLayouts/slideLayout1.xml"/><Relationship Id="rId4" Type="http://schemas.openxmlformats.org/officeDocument/2006/relationships/tags" Target="../tags/tag103.xml"/><Relationship Id="rId9" Type="http://schemas.openxmlformats.org/officeDocument/2006/relationships/tags" Target="../tags/tag108.xml"/></Relationships>
</file>

<file path=ppt/slides/_rels/slide9.xml.rels><?xml version="1.0" encoding="UTF-8" standalone="yes"?>
<Relationships xmlns="http://schemas.openxmlformats.org/package/2006/relationships"><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tags" Target="../tags/tag133.xml"/><Relationship Id="rId39" Type="http://schemas.openxmlformats.org/officeDocument/2006/relationships/tags" Target="../tags/tag146.xml"/><Relationship Id="rId3" Type="http://schemas.openxmlformats.org/officeDocument/2006/relationships/tags" Target="../tags/tag110.xml"/><Relationship Id="rId21" Type="http://schemas.openxmlformats.org/officeDocument/2006/relationships/tags" Target="../tags/tag128.xml"/><Relationship Id="rId34" Type="http://schemas.openxmlformats.org/officeDocument/2006/relationships/tags" Target="../tags/tag141.xml"/><Relationship Id="rId42" Type="http://schemas.openxmlformats.org/officeDocument/2006/relationships/tags" Target="../tags/tag149.xml"/><Relationship Id="rId47" Type="http://schemas.openxmlformats.org/officeDocument/2006/relationships/slideLayout" Target="../slideLayouts/slideLayout1.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tags" Target="../tags/tag132.xml"/><Relationship Id="rId33" Type="http://schemas.openxmlformats.org/officeDocument/2006/relationships/tags" Target="../tags/tag140.xml"/><Relationship Id="rId38" Type="http://schemas.openxmlformats.org/officeDocument/2006/relationships/tags" Target="../tags/tag145.xml"/><Relationship Id="rId46" Type="http://schemas.openxmlformats.org/officeDocument/2006/relationships/tags" Target="../tags/tag153.xml"/><Relationship Id="rId2" Type="http://schemas.openxmlformats.org/officeDocument/2006/relationships/tags" Target="../tags/tag109.xml"/><Relationship Id="rId16" Type="http://schemas.openxmlformats.org/officeDocument/2006/relationships/tags" Target="../tags/tag123.xml"/><Relationship Id="rId20" Type="http://schemas.openxmlformats.org/officeDocument/2006/relationships/tags" Target="../tags/tag127.xml"/><Relationship Id="rId29" Type="http://schemas.openxmlformats.org/officeDocument/2006/relationships/tags" Target="../tags/tag136.xml"/><Relationship Id="rId41" Type="http://schemas.openxmlformats.org/officeDocument/2006/relationships/tags" Target="../tags/tag148.xml"/><Relationship Id="rId1" Type="http://schemas.openxmlformats.org/officeDocument/2006/relationships/vmlDrawing" Target="../drawings/vmlDrawing10.vml"/><Relationship Id="rId6" Type="http://schemas.openxmlformats.org/officeDocument/2006/relationships/tags" Target="../tags/tag113.xml"/><Relationship Id="rId11" Type="http://schemas.openxmlformats.org/officeDocument/2006/relationships/tags" Target="../tags/tag118.xml"/><Relationship Id="rId24" Type="http://schemas.openxmlformats.org/officeDocument/2006/relationships/tags" Target="../tags/tag131.xml"/><Relationship Id="rId32" Type="http://schemas.openxmlformats.org/officeDocument/2006/relationships/tags" Target="../tags/tag139.xml"/><Relationship Id="rId37" Type="http://schemas.openxmlformats.org/officeDocument/2006/relationships/tags" Target="../tags/tag144.xml"/><Relationship Id="rId40" Type="http://schemas.openxmlformats.org/officeDocument/2006/relationships/tags" Target="../tags/tag147.xml"/><Relationship Id="rId45" Type="http://schemas.openxmlformats.org/officeDocument/2006/relationships/tags" Target="../tags/tag152.xml"/><Relationship Id="rId5" Type="http://schemas.openxmlformats.org/officeDocument/2006/relationships/tags" Target="../tags/tag112.xml"/><Relationship Id="rId15" Type="http://schemas.openxmlformats.org/officeDocument/2006/relationships/tags" Target="../tags/tag122.xml"/><Relationship Id="rId23" Type="http://schemas.openxmlformats.org/officeDocument/2006/relationships/tags" Target="../tags/tag130.xml"/><Relationship Id="rId28" Type="http://schemas.openxmlformats.org/officeDocument/2006/relationships/tags" Target="../tags/tag135.xml"/><Relationship Id="rId36" Type="http://schemas.openxmlformats.org/officeDocument/2006/relationships/tags" Target="../tags/tag143.xml"/><Relationship Id="rId49" Type="http://schemas.openxmlformats.org/officeDocument/2006/relationships/oleObject" Target="../embeddings/oleObject15.bin"/><Relationship Id="rId10" Type="http://schemas.openxmlformats.org/officeDocument/2006/relationships/tags" Target="../tags/tag117.xml"/><Relationship Id="rId19" Type="http://schemas.openxmlformats.org/officeDocument/2006/relationships/tags" Target="../tags/tag126.xml"/><Relationship Id="rId31" Type="http://schemas.openxmlformats.org/officeDocument/2006/relationships/tags" Target="../tags/tag138.xml"/><Relationship Id="rId44" Type="http://schemas.openxmlformats.org/officeDocument/2006/relationships/tags" Target="../tags/tag151.xml"/><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tags" Target="../tags/tag134.xml"/><Relationship Id="rId30" Type="http://schemas.openxmlformats.org/officeDocument/2006/relationships/tags" Target="../tags/tag137.xml"/><Relationship Id="rId35" Type="http://schemas.openxmlformats.org/officeDocument/2006/relationships/tags" Target="../tags/tag142.xml"/><Relationship Id="rId43" Type="http://schemas.openxmlformats.org/officeDocument/2006/relationships/tags" Target="../tags/tag150.xml"/><Relationship Id="rId48" Type="http://schemas.openxmlformats.org/officeDocument/2006/relationships/notesSlide" Target="../notesSlides/notesSlide5.xml"/><Relationship Id="rId8" Type="http://schemas.openxmlformats.org/officeDocument/2006/relationships/tags" Target="../tags/tag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9955980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3774"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3"/>
          <p:cNvSpPr/>
          <p:nvPr/>
        </p:nvSpPr>
        <p:spPr>
          <a:xfrm>
            <a:off x="3175" y="3175"/>
            <a:ext cx="9906000" cy="6858000"/>
          </a:xfrm>
          <a:custGeom>
            <a:avLst/>
            <a:gdLst/>
            <a:ahLst/>
            <a:cxnLst/>
            <a:rect l="l" t="t" r="r" b="b"/>
            <a:pathLst>
              <a:path w="9906000" h="6858000">
                <a:moveTo>
                  <a:pt x="3712371" y="1078230"/>
                </a:moveTo>
                <a:lnTo>
                  <a:pt x="3712371" y="5807710"/>
                </a:lnTo>
                <a:lnTo>
                  <a:pt x="5814362" y="5807710"/>
                </a:lnTo>
                <a:lnTo>
                  <a:pt x="5919671" y="5803540"/>
                </a:lnTo>
                <a:lnTo>
                  <a:pt x="6022893" y="5789985"/>
                </a:lnTo>
                <a:lnTo>
                  <a:pt x="6122988" y="5770175"/>
                </a:lnTo>
                <a:lnTo>
                  <a:pt x="6220998" y="5742023"/>
                </a:lnTo>
                <a:lnTo>
                  <a:pt x="6315879" y="5706573"/>
                </a:lnTo>
                <a:lnTo>
                  <a:pt x="6406590" y="5663824"/>
                </a:lnTo>
                <a:lnTo>
                  <a:pt x="6494173" y="5614819"/>
                </a:lnTo>
                <a:lnTo>
                  <a:pt x="6575500" y="5559558"/>
                </a:lnTo>
                <a:lnTo>
                  <a:pt x="6653699" y="5496999"/>
                </a:lnTo>
                <a:lnTo>
                  <a:pt x="6725642" y="5430269"/>
                </a:lnTo>
                <a:lnTo>
                  <a:pt x="6792372" y="5358326"/>
                </a:lnTo>
                <a:lnTo>
                  <a:pt x="6853889" y="5281170"/>
                </a:lnTo>
                <a:lnTo>
                  <a:pt x="6910192" y="5197757"/>
                </a:lnTo>
                <a:lnTo>
                  <a:pt x="6959197" y="5111217"/>
                </a:lnTo>
                <a:lnTo>
                  <a:pt x="7001946" y="5020506"/>
                </a:lnTo>
                <a:lnTo>
                  <a:pt x="7038439" y="4925624"/>
                </a:lnTo>
                <a:lnTo>
                  <a:pt x="7065548" y="4828658"/>
                </a:lnTo>
                <a:lnTo>
                  <a:pt x="7087443" y="4727520"/>
                </a:lnTo>
                <a:lnTo>
                  <a:pt x="7098913" y="4624297"/>
                </a:lnTo>
                <a:lnTo>
                  <a:pt x="7103083" y="4520032"/>
                </a:lnTo>
                <a:lnTo>
                  <a:pt x="7098913" y="4411596"/>
                </a:lnTo>
                <a:lnTo>
                  <a:pt x="7085358" y="4307330"/>
                </a:lnTo>
                <a:lnTo>
                  <a:pt x="7065548" y="4205150"/>
                </a:lnTo>
                <a:lnTo>
                  <a:pt x="7035311" y="4106098"/>
                </a:lnTo>
                <a:lnTo>
                  <a:pt x="6999861" y="4011217"/>
                </a:lnTo>
                <a:lnTo>
                  <a:pt x="6956069" y="3919463"/>
                </a:lnTo>
                <a:lnTo>
                  <a:pt x="6904979" y="3831880"/>
                </a:lnTo>
                <a:lnTo>
                  <a:pt x="6848676" y="3750553"/>
                </a:lnTo>
                <a:lnTo>
                  <a:pt x="6785074" y="3671311"/>
                </a:lnTo>
                <a:lnTo>
                  <a:pt x="6716259" y="3599368"/>
                </a:lnTo>
                <a:lnTo>
                  <a:pt x="6642230" y="3531596"/>
                </a:lnTo>
                <a:lnTo>
                  <a:pt x="6562988" y="3470079"/>
                </a:lnTo>
                <a:lnTo>
                  <a:pt x="6478533" y="3413776"/>
                </a:lnTo>
                <a:lnTo>
                  <a:pt x="6390950" y="3365814"/>
                </a:lnTo>
                <a:lnTo>
                  <a:pt x="6297111" y="3324107"/>
                </a:lnTo>
                <a:lnTo>
                  <a:pt x="6201187" y="3289700"/>
                </a:lnTo>
                <a:lnTo>
                  <a:pt x="6102135" y="3263634"/>
                </a:lnTo>
                <a:lnTo>
                  <a:pt x="5998912" y="3243823"/>
                </a:lnTo>
                <a:lnTo>
                  <a:pt x="5893604" y="3233397"/>
                </a:lnTo>
                <a:lnTo>
                  <a:pt x="5968675" y="3177093"/>
                </a:lnTo>
                <a:lnTo>
                  <a:pt x="6038533" y="3115577"/>
                </a:lnTo>
                <a:lnTo>
                  <a:pt x="6103178" y="3047804"/>
                </a:lnTo>
                <a:lnTo>
                  <a:pt x="6162609" y="2975861"/>
                </a:lnTo>
                <a:lnTo>
                  <a:pt x="6216827" y="2898705"/>
                </a:lnTo>
                <a:lnTo>
                  <a:pt x="6263746" y="2818420"/>
                </a:lnTo>
                <a:lnTo>
                  <a:pt x="6304410" y="2733965"/>
                </a:lnTo>
                <a:lnTo>
                  <a:pt x="6338818" y="2644297"/>
                </a:lnTo>
                <a:lnTo>
                  <a:pt x="6368012" y="2552543"/>
                </a:lnTo>
                <a:lnTo>
                  <a:pt x="6386780" y="2457662"/>
                </a:lnTo>
                <a:lnTo>
                  <a:pt x="6399292" y="2360695"/>
                </a:lnTo>
                <a:lnTo>
                  <a:pt x="6403462" y="2261643"/>
                </a:lnTo>
                <a:lnTo>
                  <a:pt x="6399292" y="2159463"/>
                </a:lnTo>
                <a:lnTo>
                  <a:pt x="6386780" y="2059368"/>
                </a:lnTo>
                <a:lnTo>
                  <a:pt x="6364884" y="1962401"/>
                </a:lnTo>
                <a:lnTo>
                  <a:pt x="6335690" y="1869605"/>
                </a:lnTo>
                <a:lnTo>
                  <a:pt x="6300239" y="1778894"/>
                </a:lnTo>
                <a:lnTo>
                  <a:pt x="6257491" y="1692354"/>
                </a:lnTo>
                <a:lnTo>
                  <a:pt x="6208486" y="1609984"/>
                </a:lnTo>
                <a:lnTo>
                  <a:pt x="6152182" y="1531785"/>
                </a:lnTo>
                <a:lnTo>
                  <a:pt x="6090666" y="1459842"/>
                </a:lnTo>
                <a:lnTo>
                  <a:pt x="6022893" y="1393112"/>
                </a:lnTo>
                <a:lnTo>
                  <a:pt x="5949908" y="1329510"/>
                </a:lnTo>
                <a:lnTo>
                  <a:pt x="5871708" y="1273206"/>
                </a:lnTo>
                <a:lnTo>
                  <a:pt x="5790381" y="1225244"/>
                </a:lnTo>
                <a:lnTo>
                  <a:pt x="5703841" y="1181453"/>
                </a:lnTo>
                <a:lnTo>
                  <a:pt x="5614173" y="1146003"/>
                </a:lnTo>
                <a:lnTo>
                  <a:pt x="5520334" y="1116808"/>
                </a:lnTo>
                <a:lnTo>
                  <a:pt x="5422324" y="1095955"/>
                </a:lnTo>
                <a:lnTo>
                  <a:pt x="5323272" y="1082401"/>
                </a:lnTo>
                <a:lnTo>
                  <a:pt x="5222135" y="1078230"/>
                </a:lnTo>
                <a:close/>
                <a:moveTo>
                  <a:pt x="0" y="0"/>
                </a:moveTo>
                <a:lnTo>
                  <a:pt x="9906000" y="0"/>
                </a:lnTo>
                <a:lnTo>
                  <a:pt x="9906000" y="6858000"/>
                </a:lnTo>
                <a:lnTo>
                  <a:pt x="0" y="6858000"/>
                </a:lnTo>
                <a:close/>
              </a:path>
            </a:pathLst>
          </a:cu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108000" rtlCol="0" anchor="t" anchorCtr="0">
            <a:noAutofit/>
          </a:bodyPr>
          <a:lstStyle/>
          <a:p>
            <a:pPr algn="l">
              <a:lnSpc>
                <a:spcPct val="90000"/>
              </a:lnSpc>
              <a:spcBef>
                <a:spcPts val="400"/>
              </a:spcBef>
            </a:pPr>
            <a:endParaRPr lang="en-US" sz="1500" b="0" dirty="0"/>
          </a:p>
        </p:txBody>
      </p:sp>
      <p:pic>
        <p:nvPicPr>
          <p:cNvPr id="15" name="Image 14">
            <a:extLst>
              <a:ext uri="{FF2B5EF4-FFF2-40B4-BE49-F238E27FC236}">
                <a16:creationId xmlns:a16="http://schemas.microsoft.com/office/drawing/2014/main" id="{04E676CF-DCCE-4104-97F6-C2EBE81DCB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7008" y="595042"/>
            <a:ext cx="5138333" cy="5979604"/>
          </a:xfrm>
          <a:prstGeom prst="rect">
            <a:avLst/>
          </a:prstGeom>
        </p:spPr>
      </p:pic>
      <p:sp>
        <p:nvSpPr>
          <p:cNvPr id="4" name="Text Placeholder 3"/>
          <p:cNvSpPr>
            <a:spLocks noGrp="1"/>
          </p:cNvSpPr>
          <p:nvPr>
            <p:ph type="body" sz="quarter" idx="16"/>
          </p:nvPr>
        </p:nvSpPr>
        <p:spPr>
          <a:xfrm>
            <a:off x="1949528" y="2030475"/>
            <a:ext cx="6765594" cy="332399"/>
          </a:xfrm>
        </p:spPr>
        <p:txBody>
          <a:bodyPr/>
          <a:lstStyle/>
          <a:p>
            <a:r>
              <a:rPr lang="en-US" sz="2400" b="1" dirty="0">
                <a:solidFill>
                  <a:schemeClr val="tx1">
                    <a:lumMod val="50000"/>
                    <a:lumOff val="50000"/>
                  </a:schemeClr>
                </a:solidFill>
              </a:rPr>
              <a:t>Geneva, 19 November 2018 UNECE</a:t>
            </a:r>
          </a:p>
        </p:txBody>
      </p:sp>
    </p:spTree>
    <p:extLst>
      <p:ext uri="{BB962C8B-B14F-4D97-AF65-F5344CB8AC3E}">
        <p14:creationId xmlns:p14="http://schemas.microsoft.com/office/powerpoint/2010/main" val="316002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27" hidden="1"/>
          <p:cNvGraphicFramePr>
            <a:graphicFrameLocks noChangeAspect="1"/>
          </p:cNvGraphicFramePr>
          <p:nvPr>
            <p:custDataLst>
              <p:tags r:id="rId2"/>
            </p:custDataLst>
            <p:extLst>
              <p:ext uri="{D42A27DB-BD31-4B8C-83A1-F6EECF244321}">
                <p14:modId xmlns:p14="http://schemas.microsoft.com/office/powerpoint/2010/main" val="1773560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921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wrap="none" lIns="0" tIns="0" rIns="0" bIns="0" rtlCol="0" anchor="t" anchorCtr="0">
            <a:noAutofit/>
          </a:bodyPr>
          <a:lstStyle/>
          <a:p>
            <a:pPr>
              <a:lnSpc>
                <a:spcPct val="90000"/>
              </a:lnSpc>
            </a:pPr>
            <a:endParaRPr lang="de-DE" dirty="0">
              <a:latin typeface="Arial Narrow"/>
              <a:ea typeface="+mj-ea"/>
              <a:cs typeface="+mj-cs"/>
              <a:sym typeface="Arial Narrow"/>
            </a:endParaRPr>
          </a:p>
        </p:txBody>
      </p:sp>
      <p:pic>
        <p:nvPicPr>
          <p:cNvPr id="36966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6291" r="20971" b="13924"/>
          <a:stretch/>
        </p:blipFill>
        <p:spPr bwMode="auto">
          <a:xfrm>
            <a:off x="736599" y="2175210"/>
            <a:ext cx="5272315" cy="4000660"/>
          </a:xfrm>
          <a:prstGeom prst="rect">
            <a:avLst/>
          </a:prstGeom>
          <a:noFill/>
          <a:ln w="3175">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Southern routes' share of the traffic potential for 2027 is projected to reach 19,000 TEU corresponding to 3% of Eurasian rail traffic</a:t>
            </a:r>
          </a:p>
        </p:txBody>
      </p:sp>
      <p:sp>
        <p:nvSpPr>
          <p:cNvPr id="3"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a:solidFill>
                  <a:schemeClr val="tx2"/>
                </a:solidFill>
                <a:latin typeface="+mn-lt"/>
                <a:cs typeface="+mn-cs"/>
                <a:sym typeface="+mn-lt"/>
              </a:rPr>
              <a:t>Trade volume distribution 2027 ['000 TEU] </a:t>
            </a:r>
          </a:p>
        </p:txBody>
      </p:sp>
      <p:sp>
        <p:nvSpPr>
          <p:cNvPr id="11" name="Arc 10"/>
          <p:cNvSpPr/>
          <p:nvPr/>
        </p:nvSpPr>
        <p:spPr>
          <a:xfrm>
            <a:off x="1881750" y="2957432"/>
            <a:ext cx="2868380" cy="1235154"/>
          </a:xfrm>
          <a:custGeom>
            <a:avLst/>
            <a:gdLst>
              <a:gd name="connsiteX0" fmla="*/ 377440 w 1797250"/>
              <a:gd name="connsiteY0" fmla="*/ 116149 h 1253157"/>
              <a:gd name="connsiteX1" fmla="*/ 1144580 w 1797250"/>
              <a:gd name="connsiteY1" fmla="*/ 23926 h 1253157"/>
              <a:gd name="connsiteX2" fmla="*/ 1797250 w 1797250"/>
              <a:gd name="connsiteY2" fmla="*/ 626579 h 1253157"/>
              <a:gd name="connsiteX3" fmla="*/ 898625 w 1797250"/>
              <a:gd name="connsiteY3" fmla="*/ 626579 h 1253157"/>
              <a:gd name="connsiteX4" fmla="*/ 377440 w 1797250"/>
              <a:gd name="connsiteY4" fmla="*/ 116149 h 1253157"/>
              <a:gd name="connsiteX0" fmla="*/ 377440 w 1797250"/>
              <a:gd name="connsiteY0" fmla="*/ 116149 h 1253157"/>
              <a:gd name="connsiteX1" fmla="*/ 1144580 w 1797250"/>
              <a:gd name="connsiteY1" fmla="*/ 23926 h 1253157"/>
              <a:gd name="connsiteX2" fmla="*/ 1797250 w 1797250"/>
              <a:gd name="connsiteY2" fmla="*/ 626579 h 1253157"/>
              <a:gd name="connsiteX0" fmla="*/ 962025 w 2381835"/>
              <a:gd name="connsiteY0" fmla="*/ 116153 h 735278"/>
              <a:gd name="connsiteX1" fmla="*/ 1729165 w 2381835"/>
              <a:gd name="connsiteY1" fmla="*/ 23930 h 735278"/>
              <a:gd name="connsiteX2" fmla="*/ 2381835 w 2381835"/>
              <a:gd name="connsiteY2" fmla="*/ 626583 h 735278"/>
              <a:gd name="connsiteX3" fmla="*/ 1483210 w 2381835"/>
              <a:gd name="connsiteY3" fmla="*/ 626583 h 735278"/>
              <a:gd name="connsiteX4" fmla="*/ 962025 w 2381835"/>
              <a:gd name="connsiteY4" fmla="*/ 116153 h 735278"/>
              <a:gd name="connsiteX0" fmla="*/ 0 w 2381835"/>
              <a:gd name="connsiteY0" fmla="*/ 735278 h 735278"/>
              <a:gd name="connsiteX1" fmla="*/ 1729165 w 2381835"/>
              <a:gd name="connsiteY1" fmla="*/ 23930 h 735278"/>
              <a:gd name="connsiteX2" fmla="*/ 2381835 w 2381835"/>
              <a:gd name="connsiteY2" fmla="*/ 626583 h 735278"/>
              <a:gd name="connsiteX0" fmla="*/ 962025 w 2753310"/>
              <a:gd name="connsiteY0" fmla="*/ 116153 h 1198083"/>
              <a:gd name="connsiteX1" fmla="*/ 1729165 w 2753310"/>
              <a:gd name="connsiteY1" fmla="*/ 23930 h 1198083"/>
              <a:gd name="connsiteX2" fmla="*/ 2381835 w 2753310"/>
              <a:gd name="connsiteY2" fmla="*/ 626583 h 1198083"/>
              <a:gd name="connsiteX3" fmla="*/ 1483210 w 2753310"/>
              <a:gd name="connsiteY3" fmla="*/ 626583 h 1198083"/>
              <a:gd name="connsiteX4" fmla="*/ 962025 w 2753310"/>
              <a:gd name="connsiteY4" fmla="*/ 116153 h 1198083"/>
              <a:gd name="connsiteX0" fmla="*/ 0 w 2753310"/>
              <a:gd name="connsiteY0" fmla="*/ 735278 h 1198083"/>
              <a:gd name="connsiteX1" fmla="*/ 1729165 w 2753310"/>
              <a:gd name="connsiteY1" fmla="*/ 23930 h 1198083"/>
              <a:gd name="connsiteX2" fmla="*/ 2753310 w 2753310"/>
              <a:gd name="connsiteY2" fmla="*/ 1198083 h 1198083"/>
              <a:gd name="connsiteX0" fmla="*/ 962025 w 2753310"/>
              <a:gd name="connsiteY0" fmla="*/ 116153 h 1198083"/>
              <a:gd name="connsiteX1" fmla="*/ 1729165 w 2753310"/>
              <a:gd name="connsiteY1" fmla="*/ 23930 h 1198083"/>
              <a:gd name="connsiteX2" fmla="*/ 2381835 w 2753310"/>
              <a:gd name="connsiteY2" fmla="*/ 626583 h 1198083"/>
              <a:gd name="connsiteX3" fmla="*/ 1483210 w 2753310"/>
              <a:gd name="connsiteY3" fmla="*/ 626583 h 1198083"/>
              <a:gd name="connsiteX4" fmla="*/ 962025 w 2753310"/>
              <a:gd name="connsiteY4" fmla="*/ 116153 h 1198083"/>
              <a:gd name="connsiteX0" fmla="*/ 0 w 2753310"/>
              <a:gd name="connsiteY0" fmla="*/ 735278 h 1198083"/>
              <a:gd name="connsiteX1" fmla="*/ 1454057 w 2753310"/>
              <a:gd name="connsiteY1" fmla="*/ 347780 h 1198083"/>
              <a:gd name="connsiteX2" fmla="*/ 2753310 w 2753310"/>
              <a:gd name="connsiteY2" fmla="*/ 1198083 h 1198083"/>
              <a:gd name="connsiteX0" fmla="*/ 962025 w 2753310"/>
              <a:gd name="connsiteY0" fmla="*/ 116153 h 1198083"/>
              <a:gd name="connsiteX1" fmla="*/ 1729165 w 2753310"/>
              <a:gd name="connsiteY1" fmla="*/ 23930 h 1198083"/>
              <a:gd name="connsiteX2" fmla="*/ 2381835 w 2753310"/>
              <a:gd name="connsiteY2" fmla="*/ 626583 h 1198083"/>
              <a:gd name="connsiteX3" fmla="*/ 1483210 w 2753310"/>
              <a:gd name="connsiteY3" fmla="*/ 626583 h 1198083"/>
              <a:gd name="connsiteX4" fmla="*/ 962025 w 2753310"/>
              <a:gd name="connsiteY4" fmla="*/ 116153 h 1198083"/>
              <a:gd name="connsiteX0" fmla="*/ 0 w 2753310"/>
              <a:gd name="connsiteY0" fmla="*/ 735278 h 1198083"/>
              <a:gd name="connsiteX1" fmla="*/ 1646634 w 2753310"/>
              <a:gd name="connsiteY1" fmla="*/ 462080 h 1198083"/>
              <a:gd name="connsiteX2" fmla="*/ 2753310 w 2753310"/>
              <a:gd name="connsiteY2" fmla="*/ 1198083 h 1198083"/>
              <a:gd name="connsiteX0" fmla="*/ 962025 w 2753310"/>
              <a:gd name="connsiteY0" fmla="*/ 116153 h 1198083"/>
              <a:gd name="connsiteX1" fmla="*/ 1729165 w 2753310"/>
              <a:gd name="connsiteY1" fmla="*/ 23930 h 1198083"/>
              <a:gd name="connsiteX2" fmla="*/ 2381835 w 2753310"/>
              <a:gd name="connsiteY2" fmla="*/ 626583 h 1198083"/>
              <a:gd name="connsiteX3" fmla="*/ 1483210 w 2753310"/>
              <a:gd name="connsiteY3" fmla="*/ 626583 h 1198083"/>
              <a:gd name="connsiteX4" fmla="*/ 962025 w 2753310"/>
              <a:gd name="connsiteY4" fmla="*/ 116153 h 1198083"/>
              <a:gd name="connsiteX0" fmla="*/ 0 w 2753310"/>
              <a:gd name="connsiteY0" fmla="*/ 735278 h 1198083"/>
              <a:gd name="connsiteX1" fmla="*/ 1295870 w 2753310"/>
              <a:gd name="connsiteY1" fmla="*/ 690680 h 1198083"/>
              <a:gd name="connsiteX2" fmla="*/ 2753310 w 2753310"/>
              <a:gd name="connsiteY2" fmla="*/ 1198083 h 1198083"/>
              <a:gd name="connsiteX0" fmla="*/ 962025 w 2753310"/>
              <a:gd name="connsiteY0" fmla="*/ 116153 h 1198083"/>
              <a:gd name="connsiteX1" fmla="*/ 1729165 w 2753310"/>
              <a:gd name="connsiteY1" fmla="*/ 23930 h 1198083"/>
              <a:gd name="connsiteX2" fmla="*/ 2381835 w 2753310"/>
              <a:gd name="connsiteY2" fmla="*/ 626583 h 1198083"/>
              <a:gd name="connsiteX3" fmla="*/ 1483210 w 2753310"/>
              <a:gd name="connsiteY3" fmla="*/ 626583 h 1198083"/>
              <a:gd name="connsiteX4" fmla="*/ 962025 w 2753310"/>
              <a:gd name="connsiteY4" fmla="*/ 116153 h 1198083"/>
              <a:gd name="connsiteX0" fmla="*/ 0 w 2753310"/>
              <a:gd name="connsiteY0" fmla="*/ 735278 h 1198083"/>
              <a:gd name="connsiteX1" fmla="*/ 1302748 w 2753310"/>
              <a:gd name="connsiteY1" fmla="*/ 531930 h 1198083"/>
              <a:gd name="connsiteX2" fmla="*/ 2753310 w 2753310"/>
              <a:gd name="connsiteY2" fmla="*/ 1198083 h 1198083"/>
              <a:gd name="connsiteX0" fmla="*/ 962025 w 2753310"/>
              <a:gd name="connsiteY0" fmla="*/ 116153 h 1198083"/>
              <a:gd name="connsiteX1" fmla="*/ 1729165 w 2753310"/>
              <a:gd name="connsiteY1" fmla="*/ 23930 h 1198083"/>
              <a:gd name="connsiteX2" fmla="*/ 2381835 w 2753310"/>
              <a:gd name="connsiteY2" fmla="*/ 626583 h 1198083"/>
              <a:gd name="connsiteX3" fmla="*/ 1483210 w 2753310"/>
              <a:gd name="connsiteY3" fmla="*/ 626583 h 1198083"/>
              <a:gd name="connsiteX4" fmla="*/ 962025 w 2753310"/>
              <a:gd name="connsiteY4" fmla="*/ 116153 h 1198083"/>
              <a:gd name="connsiteX0" fmla="*/ 0 w 2753310"/>
              <a:gd name="connsiteY0" fmla="*/ 735278 h 1198083"/>
              <a:gd name="connsiteX1" fmla="*/ 1392158 w 2753310"/>
              <a:gd name="connsiteY1" fmla="*/ 481130 h 1198083"/>
              <a:gd name="connsiteX2" fmla="*/ 2753310 w 2753310"/>
              <a:gd name="connsiteY2" fmla="*/ 1198083 h 1198083"/>
              <a:gd name="connsiteX0" fmla="*/ 831348 w 2753310"/>
              <a:gd name="connsiteY0" fmla="*/ 273156 h 1183636"/>
              <a:gd name="connsiteX1" fmla="*/ 1729165 w 2753310"/>
              <a:gd name="connsiteY1" fmla="*/ 9483 h 1183636"/>
              <a:gd name="connsiteX2" fmla="*/ 2381835 w 2753310"/>
              <a:gd name="connsiteY2" fmla="*/ 612136 h 1183636"/>
              <a:gd name="connsiteX3" fmla="*/ 1483210 w 2753310"/>
              <a:gd name="connsiteY3" fmla="*/ 612136 h 1183636"/>
              <a:gd name="connsiteX4" fmla="*/ 831348 w 2753310"/>
              <a:gd name="connsiteY4" fmla="*/ 273156 h 1183636"/>
              <a:gd name="connsiteX0" fmla="*/ 0 w 2753310"/>
              <a:gd name="connsiteY0" fmla="*/ 720831 h 1183636"/>
              <a:gd name="connsiteX1" fmla="*/ 1392158 w 2753310"/>
              <a:gd name="connsiteY1" fmla="*/ 466683 h 1183636"/>
              <a:gd name="connsiteX2" fmla="*/ 2753310 w 2753310"/>
              <a:gd name="connsiteY2" fmla="*/ 1183636 h 1183636"/>
              <a:gd name="connsiteX0" fmla="*/ 1092702 w 2753310"/>
              <a:gd name="connsiteY0" fmla="*/ 144343 h 1207223"/>
              <a:gd name="connsiteX1" fmla="*/ 1729165 w 2753310"/>
              <a:gd name="connsiteY1" fmla="*/ 33070 h 1207223"/>
              <a:gd name="connsiteX2" fmla="*/ 2381835 w 2753310"/>
              <a:gd name="connsiteY2" fmla="*/ 635723 h 1207223"/>
              <a:gd name="connsiteX3" fmla="*/ 1483210 w 2753310"/>
              <a:gd name="connsiteY3" fmla="*/ 635723 h 1207223"/>
              <a:gd name="connsiteX4" fmla="*/ 1092702 w 2753310"/>
              <a:gd name="connsiteY4" fmla="*/ 144343 h 1207223"/>
              <a:gd name="connsiteX0" fmla="*/ 0 w 2753310"/>
              <a:gd name="connsiteY0" fmla="*/ 744418 h 1207223"/>
              <a:gd name="connsiteX1" fmla="*/ 1392158 w 2753310"/>
              <a:gd name="connsiteY1" fmla="*/ 490270 h 1207223"/>
              <a:gd name="connsiteX2" fmla="*/ 2753310 w 2753310"/>
              <a:gd name="connsiteY2" fmla="*/ 1207223 h 1207223"/>
              <a:gd name="connsiteX0" fmla="*/ 1092702 w 2753310"/>
              <a:gd name="connsiteY0" fmla="*/ 144343 h 1207223"/>
              <a:gd name="connsiteX1" fmla="*/ 1729165 w 2753310"/>
              <a:gd name="connsiteY1" fmla="*/ 33070 h 1207223"/>
              <a:gd name="connsiteX2" fmla="*/ 2381835 w 2753310"/>
              <a:gd name="connsiteY2" fmla="*/ 635723 h 1207223"/>
              <a:gd name="connsiteX3" fmla="*/ 1483210 w 2753310"/>
              <a:gd name="connsiteY3" fmla="*/ 635723 h 1207223"/>
              <a:gd name="connsiteX4" fmla="*/ 1092702 w 2753310"/>
              <a:gd name="connsiteY4" fmla="*/ 144343 h 1207223"/>
              <a:gd name="connsiteX0" fmla="*/ 0 w 2753310"/>
              <a:gd name="connsiteY0" fmla="*/ 744418 h 1207223"/>
              <a:gd name="connsiteX1" fmla="*/ 1577857 w 2753310"/>
              <a:gd name="connsiteY1" fmla="*/ 515670 h 1207223"/>
              <a:gd name="connsiteX2" fmla="*/ 2753310 w 2753310"/>
              <a:gd name="connsiteY2" fmla="*/ 1207223 h 1207223"/>
              <a:gd name="connsiteX0" fmla="*/ 1092702 w 2753310"/>
              <a:gd name="connsiteY0" fmla="*/ 144343 h 1207223"/>
              <a:gd name="connsiteX1" fmla="*/ 1729165 w 2753310"/>
              <a:gd name="connsiteY1" fmla="*/ 33070 h 1207223"/>
              <a:gd name="connsiteX2" fmla="*/ 2381835 w 2753310"/>
              <a:gd name="connsiteY2" fmla="*/ 635723 h 1207223"/>
              <a:gd name="connsiteX3" fmla="*/ 1483210 w 2753310"/>
              <a:gd name="connsiteY3" fmla="*/ 635723 h 1207223"/>
              <a:gd name="connsiteX4" fmla="*/ 1092702 w 2753310"/>
              <a:gd name="connsiteY4" fmla="*/ 144343 h 1207223"/>
              <a:gd name="connsiteX0" fmla="*/ 0 w 2753310"/>
              <a:gd name="connsiteY0" fmla="*/ 744418 h 1207223"/>
              <a:gd name="connsiteX1" fmla="*/ 1577857 w 2753310"/>
              <a:gd name="connsiteY1" fmla="*/ 515670 h 1207223"/>
              <a:gd name="connsiteX2" fmla="*/ 2753310 w 2753310"/>
              <a:gd name="connsiteY2" fmla="*/ 1207223 h 1207223"/>
            </a:gdLst>
            <a:ahLst/>
            <a:cxnLst>
              <a:cxn ang="0">
                <a:pos x="connsiteX0" y="connsiteY0"/>
              </a:cxn>
              <a:cxn ang="0">
                <a:pos x="connsiteX1" y="connsiteY1"/>
              </a:cxn>
              <a:cxn ang="0">
                <a:pos x="connsiteX2" y="connsiteY2"/>
              </a:cxn>
            </a:cxnLst>
            <a:rect l="l" t="t" r="r" b="b"/>
            <a:pathLst>
              <a:path w="2753310" h="1207223" stroke="0" extrusionOk="0">
                <a:moveTo>
                  <a:pt x="1092702" y="144343"/>
                </a:moveTo>
                <a:cubicBezTo>
                  <a:pt x="1315057" y="33961"/>
                  <a:pt x="1514310" y="-48827"/>
                  <a:pt x="1729165" y="33070"/>
                </a:cubicBezTo>
                <a:cubicBezTo>
                  <a:pt x="1944021" y="114967"/>
                  <a:pt x="2381835" y="355721"/>
                  <a:pt x="2381835" y="635723"/>
                </a:cubicBezTo>
                <a:lnTo>
                  <a:pt x="1483210" y="635723"/>
                </a:lnTo>
                <a:lnTo>
                  <a:pt x="1092702" y="144343"/>
                </a:lnTo>
                <a:close/>
              </a:path>
              <a:path w="2753310" h="1207223" fill="none">
                <a:moveTo>
                  <a:pt x="0" y="744418"/>
                </a:moveTo>
                <a:cubicBezTo>
                  <a:pt x="222355" y="634036"/>
                  <a:pt x="1191619" y="439033"/>
                  <a:pt x="1577857" y="515670"/>
                </a:cubicBezTo>
                <a:cubicBezTo>
                  <a:pt x="1964095" y="592307"/>
                  <a:pt x="2753310" y="927221"/>
                  <a:pt x="2753310" y="1207223"/>
                </a:cubicBezTo>
              </a:path>
            </a:pathLst>
          </a:custGeom>
          <a:ln w="38100">
            <a:solidFill>
              <a:schemeClr val="dk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3" name="Arc 10"/>
          <p:cNvSpPr/>
          <p:nvPr/>
        </p:nvSpPr>
        <p:spPr>
          <a:xfrm flipV="1">
            <a:off x="1738750" y="3887303"/>
            <a:ext cx="3011380" cy="733175"/>
          </a:xfrm>
          <a:custGeom>
            <a:avLst/>
            <a:gdLst>
              <a:gd name="connsiteX0" fmla="*/ 377440 w 1797250"/>
              <a:gd name="connsiteY0" fmla="*/ 116149 h 1253157"/>
              <a:gd name="connsiteX1" fmla="*/ 1144580 w 1797250"/>
              <a:gd name="connsiteY1" fmla="*/ 23926 h 1253157"/>
              <a:gd name="connsiteX2" fmla="*/ 1797250 w 1797250"/>
              <a:gd name="connsiteY2" fmla="*/ 626579 h 1253157"/>
              <a:gd name="connsiteX3" fmla="*/ 898625 w 1797250"/>
              <a:gd name="connsiteY3" fmla="*/ 626579 h 1253157"/>
              <a:gd name="connsiteX4" fmla="*/ 377440 w 1797250"/>
              <a:gd name="connsiteY4" fmla="*/ 116149 h 1253157"/>
              <a:gd name="connsiteX0" fmla="*/ 377440 w 1797250"/>
              <a:gd name="connsiteY0" fmla="*/ 116149 h 1253157"/>
              <a:gd name="connsiteX1" fmla="*/ 1144580 w 1797250"/>
              <a:gd name="connsiteY1" fmla="*/ 23926 h 1253157"/>
              <a:gd name="connsiteX2" fmla="*/ 1797250 w 1797250"/>
              <a:gd name="connsiteY2" fmla="*/ 626579 h 1253157"/>
              <a:gd name="connsiteX0" fmla="*/ 962025 w 2381835"/>
              <a:gd name="connsiteY0" fmla="*/ 116153 h 735278"/>
              <a:gd name="connsiteX1" fmla="*/ 1729165 w 2381835"/>
              <a:gd name="connsiteY1" fmla="*/ 23930 h 735278"/>
              <a:gd name="connsiteX2" fmla="*/ 2381835 w 2381835"/>
              <a:gd name="connsiteY2" fmla="*/ 626583 h 735278"/>
              <a:gd name="connsiteX3" fmla="*/ 1483210 w 2381835"/>
              <a:gd name="connsiteY3" fmla="*/ 626583 h 735278"/>
              <a:gd name="connsiteX4" fmla="*/ 962025 w 2381835"/>
              <a:gd name="connsiteY4" fmla="*/ 116153 h 735278"/>
              <a:gd name="connsiteX0" fmla="*/ 0 w 2381835"/>
              <a:gd name="connsiteY0" fmla="*/ 735278 h 735278"/>
              <a:gd name="connsiteX1" fmla="*/ 1729165 w 2381835"/>
              <a:gd name="connsiteY1" fmla="*/ 23930 h 735278"/>
              <a:gd name="connsiteX2" fmla="*/ 2381835 w 2381835"/>
              <a:gd name="connsiteY2" fmla="*/ 626583 h 735278"/>
              <a:gd name="connsiteX0" fmla="*/ 962025 w 2753310"/>
              <a:gd name="connsiteY0" fmla="*/ 116153 h 1198083"/>
              <a:gd name="connsiteX1" fmla="*/ 1729165 w 2753310"/>
              <a:gd name="connsiteY1" fmla="*/ 23930 h 1198083"/>
              <a:gd name="connsiteX2" fmla="*/ 2381835 w 2753310"/>
              <a:gd name="connsiteY2" fmla="*/ 626583 h 1198083"/>
              <a:gd name="connsiteX3" fmla="*/ 1483210 w 2753310"/>
              <a:gd name="connsiteY3" fmla="*/ 626583 h 1198083"/>
              <a:gd name="connsiteX4" fmla="*/ 962025 w 2753310"/>
              <a:gd name="connsiteY4" fmla="*/ 116153 h 1198083"/>
              <a:gd name="connsiteX0" fmla="*/ 0 w 2753310"/>
              <a:gd name="connsiteY0" fmla="*/ 735278 h 1198083"/>
              <a:gd name="connsiteX1" fmla="*/ 1729165 w 2753310"/>
              <a:gd name="connsiteY1" fmla="*/ 23930 h 1198083"/>
              <a:gd name="connsiteX2" fmla="*/ 2753310 w 2753310"/>
              <a:gd name="connsiteY2" fmla="*/ 1198083 h 1198083"/>
              <a:gd name="connsiteX0" fmla="*/ 1120073 w 2911358"/>
              <a:gd name="connsiteY0" fmla="*/ 116153 h 2497775"/>
              <a:gd name="connsiteX1" fmla="*/ 1887213 w 2911358"/>
              <a:gd name="connsiteY1" fmla="*/ 23930 h 2497775"/>
              <a:gd name="connsiteX2" fmla="*/ 2539883 w 2911358"/>
              <a:gd name="connsiteY2" fmla="*/ 626583 h 2497775"/>
              <a:gd name="connsiteX3" fmla="*/ 1641258 w 2911358"/>
              <a:gd name="connsiteY3" fmla="*/ 626583 h 2497775"/>
              <a:gd name="connsiteX4" fmla="*/ 1120073 w 2911358"/>
              <a:gd name="connsiteY4" fmla="*/ 116153 h 2497775"/>
              <a:gd name="connsiteX0" fmla="*/ 0 w 2911358"/>
              <a:gd name="connsiteY0" fmla="*/ 2497775 h 2497775"/>
              <a:gd name="connsiteX1" fmla="*/ 1887213 w 2911358"/>
              <a:gd name="connsiteY1" fmla="*/ 23930 h 2497775"/>
              <a:gd name="connsiteX2" fmla="*/ 2911358 w 2911358"/>
              <a:gd name="connsiteY2" fmla="*/ 1198083 h 2497775"/>
              <a:gd name="connsiteX0" fmla="*/ 1120073 w 2911358"/>
              <a:gd name="connsiteY0" fmla="*/ 224539 h 2606161"/>
              <a:gd name="connsiteX1" fmla="*/ 1887213 w 2911358"/>
              <a:gd name="connsiteY1" fmla="*/ 132316 h 2606161"/>
              <a:gd name="connsiteX2" fmla="*/ 2539883 w 2911358"/>
              <a:gd name="connsiteY2" fmla="*/ 734969 h 2606161"/>
              <a:gd name="connsiteX3" fmla="*/ 1641258 w 2911358"/>
              <a:gd name="connsiteY3" fmla="*/ 734969 h 2606161"/>
              <a:gd name="connsiteX4" fmla="*/ 1120073 w 2911358"/>
              <a:gd name="connsiteY4" fmla="*/ 224539 h 2606161"/>
              <a:gd name="connsiteX0" fmla="*/ 0 w 2911358"/>
              <a:gd name="connsiteY0" fmla="*/ 2606161 h 2606161"/>
              <a:gd name="connsiteX1" fmla="*/ 1371478 w 2911358"/>
              <a:gd name="connsiteY1" fmla="*/ 787 h 2606161"/>
              <a:gd name="connsiteX2" fmla="*/ 2911358 w 2911358"/>
              <a:gd name="connsiteY2" fmla="*/ 1306469 h 2606161"/>
              <a:gd name="connsiteX0" fmla="*/ 704157 w 2911358"/>
              <a:gd name="connsiteY0" fmla="*/ 961105 h 2606161"/>
              <a:gd name="connsiteX1" fmla="*/ 1887213 w 2911358"/>
              <a:gd name="connsiteY1" fmla="*/ 132316 h 2606161"/>
              <a:gd name="connsiteX2" fmla="*/ 2539883 w 2911358"/>
              <a:gd name="connsiteY2" fmla="*/ 734969 h 2606161"/>
              <a:gd name="connsiteX3" fmla="*/ 1641258 w 2911358"/>
              <a:gd name="connsiteY3" fmla="*/ 734969 h 2606161"/>
              <a:gd name="connsiteX4" fmla="*/ 704157 w 2911358"/>
              <a:gd name="connsiteY4" fmla="*/ 961105 h 2606161"/>
              <a:gd name="connsiteX0" fmla="*/ 0 w 2911358"/>
              <a:gd name="connsiteY0" fmla="*/ 2606161 h 2606161"/>
              <a:gd name="connsiteX1" fmla="*/ 1371478 w 2911358"/>
              <a:gd name="connsiteY1" fmla="*/ 787 h 2606161"/>
              <a:gd name="connsiteX2" fmla="*/ 2911358 w 2911358"/>
              <a:gd name="connsiteY2" fmla="*/ 1306469 h 2606161"/>
              <a:gd name="connsiteX0" fmla="*/ 446289 w 2911358"/>
              <a:gd name="connsiteY0" fmla="*/ 1802895 h 2606161"/>
              <a:gd name="connsiteX1" fmla="*/ 1887213 w 2911358"/>
              <a:gd name="connsiteY1" fmla="*/ 132316 h 2606161"/>
              <a:gd name="connsiteX2" fmla="*/ 2539883 w 2911358"/>
              <a:gd name="connsiteY2" fmla="*/ 734969 h 2606161"/>
              <a:gd name="connsiteX3" fmla="*/ 1641258 w 2911358"/>
              <a:gd name="connsiteY3" fmla="*/ 734969 h 2606161"/>
              <a:gd name="connsiteX4" fmla="*/ 446289 w 2911358"/>
              <a:gd name="connsiteY4" fmla="*/ 1802895 h 2606161"/>
              <a:gd name="connsiteX0" fmla="*/ 0 w 2911358"/>
              <a:gd name="connsiteY0" fmla="*/ 2606161 h 2606161"/>
              <a:gd name="connsiteX1" fmla="*/ 1371478 w 2911358"/>
              <a:gd name="connsiteY1" fmla="*/ 787 h 2606161"/>
              <a:gd name="connsiteX2" fmla="*/ 2911358 w 2911358"/>
              <a:gd name="connsiteY2" fmla="*/ 1306469 h 2606161"/>
              <a:gd name="connsiteX0" fmla="*/ 446289 w 2911358"/>
              <a:gd name="connsiteY0" fmla="*/ 1707942 h 2511208"/>
              <a:gd name="connsiteX1" fmla="*/ 1887213 w 2911358"/>
              <a:gd name="connsiteY1" fmla="*/ 37363 h 2511208"/>
              <a:gd name="connsiteX2" fmla="*/ 2539883 w 2911358"/>
              <a:gd name="connsiteY2" fmla="*/ 640016 h 2511208"/>
              <a:gd name="connsiteX3" fmla="*/ 1641258 w 2911358"/>
              <a:gd name="connsiteY3" fmla="*/ 640016 h 2511208"/>
              <a:gd name="connsiteX4" fmla="*/ 446289 w 2911358"/>
              <a:gd name="connsiteY4" fmla="*/ 1707942 h 2511208"/>
              <a:gd name="connsiteX0" fmla="*/ 0 w 2911358"/>
              <a:gd name="connsiteY0" fmla="*/ 2511208 h 2511208"/>
              <a:gd name="connsiteX1" fmla="*/ 1354841 w 2911358"/>
              <a:gd name="connsiteY1" fmla="*/ 379341 h 2511208"/>
              <a:gd name="connsiteX2" fmla="*/ 2911358 w 2911358"/>
              <a:gd name="connsiteY2" fmla="*/ 1211516 h 2511208"/>
              <a:gd name="connsiteX0" fmla="*/ 446289 w 2911358"/>
              <a:gd name="connsiteY0" fmla="*/ 1707942 h 2511208"/>
              <a:gd name="connsiteX1" fmla="*/ 1887213 w 2911358"/>
              <a:gd name="connsiteY1" fmla="*/ 37363 h 2511208"/>
              <a:gd name="connsiteX2" fmla="*/ 2539883 w 2911358"/>
              <a:gd name="connsiteY2" fmla="*/ 640016 h 2511208"/>
              <a:gd name="connsiteX3" fmla="*/ 1641258 w 2911358"/>
              <a:gd name="connsiteY3" fmla="*/ 640016 h 2511208"/>
              <a:gd name="connsiteX4" fmla="*/ 446289 w 2911358"/>
              <a:gd name="connsiteY4" fmla="*/ 1707942 h 2511208"/>
              <a:gd name="connsiteX0" fmla="*/ 0 w 2911358"/>
              <a:gd name="connsiteY0" fmla="*/ 2511208 h 2511208"/>
              <a:gd name="connsiteX1" fmla="*/ 1354841 w 2911358"/>
              <a:gd name="connsiteY1" fmla="*/ 379341 h 2511208"/>
              <a:gd name="connsiteX2" fmla="*/ 2911358 w 2911358"/>
              <a:gd name="connsiteY2" fmla="*/ 1211516 h 2511208"/>
              <a:gd name="connsiteX0" fmla="*/ 1641258 w 2911358"/>
              <a:gd name="connsiteY0" fmla="*/ 640016 h 2511208"/>
              <a:gd name="connsiteX1" fmla="*/ 1887213 w 2911358"/>
              <a:gd name="connsiteY1" fmla="*/ 37363 h 2511208"/>
              <a:gd name="connsiteX2" fmla="*/ 2539883 w 2911358"/>
              <a:gd name="connsiteY2" fmla="*/ 640016 h 2511208"/>
              <a:gd name="connsiteX3" fmla="*/ 1641258 w 2911358"/>
              <a:gd name="connsiteY3" fmla="*/ 640016 h 2511208"/>
              <a:gd name="connsiteX0" fmla="*/ 0 w 2911358"/>
              <a:gd name="connsiteY0" fmla="*/ 2511208 h 2511208"/>
              <a:gd name="connsiteX1" fmla="*/ 1354841 w 2911358"/>
              <a:gd name="connsiteY1" fmla="*/ 379341 h 2511208"/>
              <a:gd name="connsiteX2" fmla="*/ 2911358 w 2911358"/>
              <a:gd name="connsiteY2" fmla="*/ 1211516 h 2511208"/>
              <a:gd name="connsiteX0" fmla="*/ 1641258 w 2911358"/>
              <a:gd name="connsiteY0" fmla="*/ 602653 h 2473845"/>
              <a:gd name="connsiteX1" fmla="*/ 1887213 w 2911358"/>
              <a:gd name="connsiteY1" fmla="*/ 0 h 2473845"/>
              <a:gd name="connsiteX2" fmla="*/ 1641258 w 2911358"/>
              <a:gd name="connsiteY2" fmla="*/ 602653 h 2473845"/>
              <a:gd name="connsiteX0" fmla="*/ 0 w 2911358"/>
              <a:gd name="connsiteY0" fmla="*/ 2473845 h 2473845"/>
              <a:gd name="connsiteX1" fmla="*/ 1354841 w 2911358"/>
              <a:gd name="connsiteY1" fmla="*/ 341978 h 2473845"/>
              <a:gd name="connsiteX2" fmla="*/ 2911358 w 2911358"/>
              <a:gd name="connsiteY2" fmla="*/ 1174153 h 2473845"/>
              <a:gd name="connsiteX0" fmla="*/ 1641258 w 2911358"/>
              <a:gd name="connsiteY0" fmla="*/ 602653 h 2473845"/>
              <a:gd name="connsiteX1" fmla="*/ 1887213 w 2911358"/>
              <a:gd name="connsiteY1" fmla="*/ 0 h 2473845"/>
              <a:gd name="connsiteX2" fmla="*/ 1641258 w 2911358"/>
              <a:gd name="connsiteY2" fmla="*/ 602653 h 2473845"/>
              <a:gd name="connsiteX0" fmla="*/ 0 w 2911358"/>
              <a:gd name="connsiteY0" fmla="*/ 2473845 h 2473845"/>
              <a:gd name="connsiteX1" fmla="*/ 1354841 w 2911358"/>
              <a:gd name="connsiteY1" fmla="*/ 341978 h 2473845"/>
              <a:gd name="connsiteX2" fmla="*/ 2911358 w 2911358"/>
              <a:gd name="connsiteY2" fmla="*/ 1174153 h 2473845"/>
            </a:gdLst>
            <a:ahLst/>
            <a:cxnLst>
              <a:cxn ang="0">
                <a:pos x="connsiteX0" y="connsiteY0"/>
              </a:cxn>
              <a:cxn ang="0">
                <a:pos x="connsiteX1" y="connsiteY1"/>
              </a:cxn>
              <a:cxn ang="0">
                <a:pos x="connsiteX2" y="connsiteY2"/>
              </a:cxn>
            </a:cxnLst>
            <a:rect l="l" t="t" r="r" b="b"/>
            <a:pathLst>
              <a:path w="2911358" h="2473845" stroke="0" extrusionOk="0">
                <a:moveTo>
                  <a:pt x="1641258" y="602653"/>
                </a:moveTo>
                <a:lnTo>
                  <a:pt x="1887213" y="0"/>
                </a:lnTo>
                <a:lnTo>
                  <a:pt x="1641258" y="602653"/>
                </a:lnTo>
                <a:close/>
              </a:path>
              <a:path w="2911358" h="2473845" fill="none">
                <a:moveTo>
                  <a:pt x="0" y="2473845"/>
                </a:moveTo>
                <a:cubicBezTo>
                  <a:pt x="222355" y="2363463"/>
                  <a:pt x="885419" y="712543"/>
                  <a:pt x="1354841" y="341978"/>
                </a:cubicBezTo>
                <a:cubicBezTo>
                  <a:pt x="1824263" y="-28587"/>
                  <a:pt x="2911358" y="894151"/>
                  <a:pt x="2911358" y="1174153"/>
                </a:cubicBezTo>
              </a:path>
            </a:pathLst>
          </a:custGeom>
          <a:ln w="38100">
            <a:solidFill>
              <a:schemeClr val="dk1"/>
            </a:solidFill>
            <a:headEnd type="triangle" w="med" len="med"/>
            <a:tailEnd type="triangl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Rectangle 12"/>
          <p:cNvSpPr>
            <a:spLocks/>
          </p:cNvSpPr>
          <p:nvPr/>
        </p:nvSpPr>
        <p:spPr>
          <a:xfrm>
            <a:off x="3326549" y="3207745"/>
            <a:ext cx="457050" cy="219035"/>
          </a:xfrm>
          <a:prstGeom prst="rect">
            <a:avLst/>
          </a:prstGeom>
          <a:noFill/>
          <a:ln w="9525"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ap="flat" cmpd="sng" algn="ctr">
                <a:solidFill>
                  <a:schemeClr val="accent3"/>
                </a:solidFill>
                <a:prstDash val="solid"/>
              </a14:hiddenLine>
            </a:ext>
          </a:ex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algn="l">
              <a:lnSpc>
                <a:spcPct val="90000"/>
              </a:lnSpc>
              <a:spcBef>
                <a:spcPts val="400"/>
              </a:spcBef>
            </a:pPr>
            <a:r>
              <a:rPr lang="en-US" sz="1500" dirty="0">
                <a:solidFill>
                  <a:schemeClr val="dk1">
                    <a:lumMod val="100000"/>
                  </a:schemeClr>
                </a:solidFill>
              </a:rPr>
              <a:t>617</a:t>
            </a:r>
          </a:p>
        </p:txBody>
      </p:sp>
      <p:sp>
        <p:nvSpPr>
          <p:cNvPr id="214" name="Rectangle 213"/>
          <p:cNvSpPr>
            <a:spLocks/>
          </p:cNvSpPr>
          <p:nvPr/>
        </p:nvSpPr>
        <p:spPr>
          <a:xfrm>
            <a:off x="2869499" y="4602983"/>
            <a:ext cx="457050" cy="219035"/>
          </a:xfrm>
          <a:prstGeom prst="rect">
            <a:avLst/>
          </a:prstGeom>
          <a:noFill/>
          <a:ln w="9525" cap="flat" cmpd="sng" algn="ctr">
            <a:noFill/>
            <a:prstDash val="solid"/>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ap="flat" cmpd="sng" algn="ctr">
                <a:solidFill>
                  <a:schemeClr val="accent3"/>
                </a:solidFill>
                <a:prstDash val="solid"/>
              </a14:hiddenLine>
            </a:ext>
          </a:extLst>
        </p:spPr>
        <p:style>
          <a:lnRef idx="1">
            <a:schemeClr val="accent1"/>
          </a:lnRef>
          <a:fillRef idx="0">
            <a:schemeClr val="accent1"/>
          </a:fillRef>
          <a:effectRef idx="0">
            <a:schemeClr val="accent1"/>
          </a:effectRef>
          <a:fontRef idx="minor">
            <a:schemeClr val="tx1"/>
          </a:fontRef>
        </p:style>
        <p:txBody>
          <a:bodyPr lIns="0" tIns="0" rIns="0" bIns="0" rtlCol="0" anchor="t" anchorCtr="0">
            <a:noAutofit/>
          </a:bodyPr>
          <a:lstStyle/>
          <a:p>
            <a:pPr algn="l">
              <a:lnSpc>
                <a:spcPct val="90000"/>
              </a:lnSpc>
              <a:spcBef>
                <a:spcPts val="400"/>
              </a:spcBef>
            </a:pPr>
            <a:r>
              <a:rPr lang="en-US" sz="1500" dirty="0">
                <a:solidFill>
                  <a:schemeClr val="dk1">
                    <a:lumMod val="100000"/>
                  </a:schemeClr>
                </a:solidFill>
              </a:rPr>
              <a:t>19</a:t>
            </a:r>
          </a:p>
        </p:txBody>
      </p:sp>
      <p:sp>
        <p:nvSpPr>
          <p:cNvPr id="15"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en-US" dirty="0">
                <a:solidFill>
                  <a:schemeClr val="bg1"/>
                </a:solidFill>
                <a:latin typeface="+mn-lt"/>
                <a:cs typeface="Arial Narrow" pitchFamily="34" charset="0"/>
              </a:rPr>
              <a:t>D</a:t>
            </a:r>
          </a:p>
        </p:txBody>
      </p:sp>
      <p:sp>
        <p:nvSpPr>
          <p:cNvPr id="220" name="Rectangle 219"/>
          <p:cNvSpPr/>
          <p:nvPr/>
        </p:nvSpPr>
        <p:spPr>
          <a:xfrm>
            <a:off x="736600" y="6324145"/>
            <a:ext cx="315987" cy="107576"/>
          </a:xfrm>
          <a:prstGeom prst="rect">
            <a:avLst/>
          </a:prstGeom>
          <a:solidFill>
            <a:schemeClr val="accent6"/>
          </a:solidFill>
          <a:ln w="9525" cmpd="sng">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3000"/>
              </a:lnSpc>
            </a:pPr>
            <a:endParaRPr lang="en-US" b="0" dirty="0">
              <a:solidFill>
                <a:srgbClr val="000000"/>
              </a:solidFill>
              <a:cs typeface="Arial" pitchFamily="34" charset="0"/>
            </a:endParaRPr>
          </a:p>
        </p:txBody>
      </p:sp>
      <p:sp>
        <p:nvSpPr>
          <p:cNvPr id="221" name="TextBox 220"/>
          <p:cNvSpPr txBox="1">
            <a:spLocks/>
          </p:cNvSpPr>
          <p:nvPr/>
        </p:nvSpPr>
        <p:spPr>
          <a:xfrm>
            <a:off x="1093998" y="6300989"/>
            <a:ext cx="2280973" cy="153888"/>
          </a:xfrm>
          <a:prstGeom prst="rect">
            <a:avLst/>
          </a:prstGeom>
          <a:noFill/>
          <a:ln w="9525">
            <a:noFill/>
          </a:ln>
        </p:spPr>
        <p:txBody>
          <a:bodyPr wrap="square" lIns="0" tIns="0" rIns="0" bIns="0" rtlCol="0">
            <a:spAutoFit/>
          </a:bodyPr>
          <a:lstStyle/>
          <a:p>
            <a:r>
              <a:rPr lang="en-US" sz="1000" b="0" dirty="0">
                <a:solidFill>
                  <a:srgbClr val="000000"/>
                </a:solidFill>
                <a:latin typeface="+mn-lt"/>
                <a:cs typeface="Arial" pitchFamily="34" charset="0"/>
              </a:rPr>
              <a:t>Origin and destination (O/D) countries</a:t>
            </a:r>
          </a:p>
        </p:txBody>
      </p:sp>
      <p:sp>
        <p:nvSpPr>
          <p:cNvPr id="2754" name="Textframe 194"/>
          <p:cNvSpPr txBox="1">
            <a:spLocks/>
          </p:cNvSpPr>
          <p:nvPr>
            <p:custDataLst>
              <p:tags r:id="rId4"/>
            </p:custDataLst>
          </p:nvPr>
        </p:nvSpPr>
        <p:spPr>
          <a:xfrm>
            <a:off x="6293922" y="2201538"/>
            <a:ext cx="2980066" cy="3682547"/>
          </a:xfrm>
          <a:prstGeom prst="rect">
            <a:avLst/>
          </a:prstGeom>
          <a:noFill/>
          <a:ln w="9525">
            <a:noFill/>
          </a:ln>
        </p:spPr>
        <p:txBody>
          <a:bodyPr vert="horz" wrap="square" lIns="0" tIns="0" rIns="0" bIns="0" rtlCol="0">
            <a:spAutoFit/>
          </a:bodyPr>
          <a:lstStyle/>
          <a:p>
            <a:pPr marL="0" lvl="1">
              <a:lnSpc>
                <a:spcPct val="90000"/>
              </a:lnSpc>
              <a:spcBef>
                <a:spcPts val="600"/>
              </a:spcBef>
              <a:buSzPct val="100000"/>
            </a:pPr>
            <a:r>
              <a:rPr lang="en-GB" sz="1500" dirty="0">
                <a:cs typeface="Arial" pitchFamily="34" charset="0"/>
              </a:rPr>
              <a:t>Methodology</a:t>
            </a:r>
          </a:p>
          <a:p>
            <a:pPr marL="142628" lvl="1" indent="-142628">
              <a:lnSpc>
                <a:spcPct val="90000"/>
              </a:lnSpc>
              <a:spcBef>
                <a:spcPts val="600"/>
              </a:spcBef>
              <a:buSzPct val="100000"/>
              <a:buFont typeface="Arial Narrow"/>
              <a:buChar char="&gt;"/>
            </a:pPr>
            <a:r>
              <a:rPr lang="en-GB" b="0" dirty="0">
                <a:cs typeface="Arial" pitchFamily="34" charset="0"/>
              </a:rPr>
              <a:t>Countries identified as preferred partners for Eurasian rail freight through Southern Routes: Bulgaria, Greece, Romania,</a:t>
            </a:r>
          </a:p>
          <a:p>
            <a:pPr marL="142628" lvl="1" indent="-142628">
              <a:lnSpc>
                <a:spcPct val="90000"/>
              </a:lnSpc>
              <a:spcBef>
                <a:spcPts val="600"/>
              </a:spcBef>
              <a:buSzPct val="100000"/>
              <a:buFont typeface="Arial Narrow"/>
              <a:buChar char="&gt;"/>
            </a:pPr>
            <a:r>
              <a:rPr lang="en-GB" b="0" dirty="0">
                <a:cs typeface="Arial" pitchFamily="34" charset="0"/>
              </a:rPr>
              <a:t>Calculated share of 3% of forecasted EU 28 GDP for 2027 </a:t>
            </a:r>
          </a:p>
          <a:p>
            <a:pPr marL="142628" lvl="1" indent="-142628">
              <a:lnSpc>
                <a:spcPct val="90000"/>
              </a:lnSpc>
              <a:spcBef>
                <a:spcPts val="600"/>
              </a:spcBef>
              <a:buSzPct val="100000"/>
              <a:buFont typeface="Arial Narrow"/>
              <a:buChar char="&gt;"/>
            </a:pPr>
            <a:endParaRPr lang="en-GB" b="0" dirty="0">
              <a:cs typeface="Arial" pitchFamily="34" charset="0"/>
            </a:endParaRPr>
          </a:p>
          <a:p>
            <a:pPr marL="0" lvl="1">
              <a:lnSpc>
                <a:spcPct val="90000"/>
              </a:lnSpc>
              <a:spcBef>
                <a:spcPts val="600"/>
              </a:spcBef>
              <a:buSzPct val="100000"/>
            </a:pPr>
            <a:r>
              <a:rPr lang="en-GB" sz="1500" dirty="0">
                <a:cs typeface="Arial" pitchFamily="34" charset="0"/>
              </a:rPr>
              <a:t>Preconditions for upside                  expansion case</a:t>
            </a:r>
          </a:p>
          <a:p>
            <a:pPr marL="142628" lvl="1" indent="-142628">
              <a:lnSpc>
                <a:spcPct val="90000"/>
              </a:lnSpc>
              <a:spcBef>
                <a:spcPts val="600"/>
              </a:spcBef>
              <a:buSzPct val="100000"/>
              <a:buFont typeface="Arial Narrow"/>
              <a:buChar char="&gt;"/>
            </a:pPr>
            <a:r>
              <a:rPr lang="en-GB" b="0" dirty="0">
                <a:cs typeface="Arial" pitchFamily="34" charset="0"/>
              </a:rPr>
              <a:t>Higher infrastructure capacity is needed to make Eurasian rail freight possible in bigger quantities and requires further investments on Southern routes</a:t>
            </a:r>
          </a:p>
          <a:p>
            <a:pPr marL="142628" lvl="1" indent="-142628">
              <a:lnSpc>
                <a:spcPct val="90000"/>
              </a:lnSpc>
              <a:spcBef>
                <a:spcPts val="600"/>
              </a:spcBef>
              <a:buSzPct val="100000"/>
              <a:buFont typeface="Arial Narrow"/>
              <a:buChar char="&gt;"/>
            </a:pPr>
            <a:r>
              <a:rPr lang="en-GB" b="0" dirty="0">
                <a:cs typeface="Arial" pitchFamily="34" charset="0"/>
              </a:rPr>
              <a:t>Shorter transit times as well as lower rail prices for international transit is necessary to make Southern Routes competitive, especially in Turkey, and requires a clear political will </a:t>
            </a:r>
          </a:p>
        </p:txBody>
      </p:sp>
      <p:sp>
        <p:nvSpPr>
          <p:cNvPr id="16" name="Source"/>
          <p:cNvSpPr txBox="1"/>
          <p:nvPr/>
        </p:nvSpPr>
        <p:spPr>
          <a:xfrm>
            <a:off x="738189" y="6710121"/>
            <a:ext cx="2992807"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Oxford Economics Global Economic Database, Roland Berger </a:t>
            </a:r>
          </a:p>
        </p:txBody>
      </p:sp>
    </p:spTree>
    <p:extLst>
      <p:ext uri="{BB962C8B-B14F-4D97-AF65-F5344CB8AC3E}">
        <p14:creationId xmlns:p14="http://schemas.microsoft.com/office/powerpoint/2010/main" val="3477966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p:cNvGraphicFramePr>
            <a:graphicFrameLocks/>
          </p:cNvGraphicFramePr>
          <p:nvPr>
            <p:custDataLst>
              <p:tags r:id="rId2"/>
            </p:custDataLst>
            <p:extLst>
              <p:ext uri="{D42A27DB-BD31-4B8C-83A1-F6EECF244321}">
                <p14:modId xmlns:p14="http://schemas.microsoft.com/office/powerpoint/2010/main" val="69053186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4720" name="think-cell Slide" r:id="rId25" imgW="0" imgH="0" progId="TCLayout.ActiveDocument.1">
                  <p:embed/>
                </p:oleObj>
              </mc:Choice>
              <mc:Fallback>
                <p:oleObj name="think-cell Slide" r:id="rId2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Rectangle 19" hidden="1"/>
          <p:cNvSpPr/>
          <p:nvPr>
            <p:custDataLst>
              <p:tags r:id="rId3"/>
            </p:custDataLst>
          </p:nvPr>
        </p:nvSpPr>
        <p:spPr bwMode="auto">
          <a:xfrm>
            <a:off x="0" y="0"/>
            <a:ext cx="158750"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de-DE" dirty="0">
              <a:solidFill>
                <a:schemeClr val="tx1"/>
              </a:solidFill>
              <a:latin typeface="Arial Narrow"/>
              <a:ea typeface="+mj-ea"/>
              <a:cs typeface="+mj-cs"/>
              <a:sym typeface="Arial Narrow"/>
            </a:endParaRPr>
          </a:p>
        </p:txBody>
      </p:sp>
      <p:sp>
        <p:nvSpPr>
          <p:cNvPr id="2" name="Slide Number Placeholder 1"/>
          <p:cNvSpPr>
            <a:spLocks noGrp="1"/>
          </p:cNvSpPr>
          <p:nvPr>
            <p:ph type="sldNum" sz="quarter" idx="11"/>
            <p:custDataLst>
              <p:tags r:id="rId4"/>
            </p:custDataLst>
          </p:nvPr>
        </p:nvSpPr>
        <p:spPr>
          <a:xfrm>
            <a:off x="9972000" y="178643"/>
            <a:ext cx="22442" cy="30778"/>
          </a:xfrm>
        </p:spPr>
        <p:txBody>
          <a:bodyPr/>
          <a:lstStyle/>
          <a:p>
            <a:pPr>
              <a:spcBef>
                <a:spcPts val="0"/>
              </a:spcBef>
              <a:buSzPct val="100000"/>
            </a:pPr>
            <a:fld id="{01940DDA-0656-452C-A408-68789653BD9B}" type="slidenum">
              <a:rPr lang="en-US" smtClean="0"/>
              <a:pPr>
                <a:spcBef>
                  <a:spcPts val="0"/>
                </a:spcBef>
                <a:buSzPct val="100000"/>
              </a:pPr>
              <a:t>11</a:t>
            </a:fld>
            <a:endParaRPr lang="en-US" dirty="0"/>
          </a:p>
        </p:txBody>
      </p:sp>
      <p:sp>
        <p:nvSpPr>
          <p:cNvPr id="4" name="Title 3"/>
          <p:cNvSpPr>
            <a:spLocks noGrp="1"/>
          </p:cNvSpPr>
          <p:nvPr>
            <p:ph type="title"/>
            <p:custDataLst>
              <p:tags r:id="rId5"/>
            </p:custDataLst>
          </p:nvPr>
        </p:nvSpPr>
        <p:spPr>
          <a:xfrm>
            <a:off x="738000" y="720000"/>
            <a:ext cx="8535988" cy="747897"/>
          </a:xfrm>
        </p:spPr>
        <p:txBody>
          <a:bodyPr/>
          <a:lstStyle/>
          <a:p>
            <a:r>
              <a:rPr lang="en-US" dirty="0"/>
              <a:t>The traffic on the Southern routes would reach 389,000 TEU, if other expected international traffic is accounted for as upside</a:t>
            </a:r>
          </a:p>
        </p:txBody>
      </p:sp>
      <p:cxnSp>
        <p:nvCxnSpPr>
          <p:cNvPr id="10" name="Straight Connector 9"/>
          <p:cNvCxnSpPr/>
          <p:nvPr>
            <p:custDataLst>
              <p:tags r:id="rId6"/>
            </p:custDataLst>
          </p:nvPr>
        </p:nvCxnSpPr>
        <p:spPr bwMode="auto">
          <a:xfrm>
            <a:off x="4829175" y="3019425"/>
            <a:ext cx="447675" cy="0"/>
          </a:xfrm>
          <a:prstGeom prst="line">
            <a:avLst/>
          </a:prstGeom>
          <a:ln w="952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7"/>
            </p:custDataLst>
          </p:nvPr>
        </p:nvCxnSpPr>
        <p:spPr bwMode="auto">
          <a:xfrm>
            <a:off x="3743325" y="3448050"/>
            <a:ext cx="447675" cy="0"/>
          </a:xfrm>
          <a:prstGeom prst="line">
            <a:avLst/>
          </a:prstGeom>
          <a:ln w="952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8"/>
            </p:custDataLst>
          </p:nvPr>
        </p:nvCxnSpPr>
        <p:spPr bwMode="auto">
          <a:xfrm>
            <a:off x="2667000" y="4972050"/>
            <a:ext cx="447675" cy="0"/>
          </a:xfrm>
          <a:prstGeom prst="line">
            <a:avLst/>
          </a:prstGeom>
          <a:ln w="952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9"/>
            </p:custDataLst>
          </p:nvPr>
        </p:nvCxnSpPr>
        <p:spPr bwMode="auto">
          <a:xfrm>
            <a:off x="1581150" y="5514975"/>
            <a:ext cx="447675" cy="0"/>
          </a:xfrm>
          <a:prstGeom prst="line">
            <a:avLst/>
          </a:prstGeom>
          <a:ln w="952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graphicFrame>
        <p:nvGraphicFramePr>
          <p:cNvPr id="28" name="Object 27"/>
          <p:cNvGraphicFramePr>
            <a:graphicFrameLocks noChangeAspect="1"/>
          </p:cNvGraphicFramePr>
          <p:nvPr>
            <p:custDataLst>
              <p:tags r:id="rId10"/>
            </p:custDataLst>
            <p:extLst>
              <p:ext uri="{D42A27DB-BD31-4B8C-83A1-F6EECF244321}">
                <p14:modId xmlns:p14="http://schemas.microsoft.com/office/powerpoint/2010/main" val="4140434741"/>
              </p:ext>
            </p:extLst>
          </p:nvPr>
        </p:nvGraphicFramePr>
        <p:xfrm>
          <a:off x="609599" y="2895599"/>
          <a:ext cx="5619846" cy="2847960"/>
        </p:xfrm>
        <a:graphic>
          <a:graphicData uri="http://schemas.openxmlformats.org/presentationml/2006/ole">
            <mc:AlternateContent xmlns:mc="http://schemas.openxmlformats.org/markup-compatibility/2006">
              <mc:Choice xmlns:v="urn:schemas-microsoft-com:vml" Requires="v">
                <p:oleObj spid="_x0000_s494721" name="Chart" r:id="rId26" imgW="5619780" imgH="2848065" progId="MSGraph.Chart.8">
                  <p:embed followColorScheme="full"/>
                </p:oleObj>
              </mc:Choice>
              <mc:Fallback>
                <p:oleObj name="Chart" r:id="rId26" imgW="5619780" imgH="2848065" progId="MSGraph.Chart.8">
                  <p:embed followColorScheme="full"/>
                  <p:pic>
                    <p:nvPicPr>
                      <p:cNvPr id="0" name=""/>
                      <p:cNvPicPr>
                        <a:picLocks noChangeAspect="1" noChangeArrowheads="1"/>
                      </p:cNvPicPr>
                      <p:nvPr/>
                    </p:nvPicPr>
                    <p:blipFill>
                      <a:blip r:embed="rId27"/>
                      <a:srcRect/>
                      <a:stretch>
                        <a:fillRect/>
                      </a:stretch>
                    </p:blipFill>
                    <p:spPr bwMode="auto">
                      <a:xfrm>
                        <a:off x="609599" y="2895599"/>
                        <a:ext cx="5619846" cy="28479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 name="Text Placeholder"/>
          <p:cNvSpPr>
            <a:spLocks noGrp="1"/>
          </p:cNvSpPr>
          <p:nvPr>
            <p:custDataLst>
              <p:tags r:id="rId11"/>
            </p:custDataLst>
          </p:nvPr>
        </p:nvSpPr>
        <p:spPr bwMode="auto">
          <a:xfrm>
            <a:off x="4011613" y="5735638"/>
            <a:ext cx="998538" cy="198438"/>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fld id="{2721566C-7B6F-48EA-B2EB-11D011ADE6B0}" type="datetime'''''''''As''''''''ia''-''Tu''r''k''ey/''''''Iran'''''''''''''">
              <a:rPr lang="en-US" altLang="en-US" sz="1300" b="0">
                <a:ea typeface="+mj-ea"/>
                <a:cs typeface="+mj-cs"/>
              </a:rPr>
              <a:pPr/>
              <a:t>Asia-Turkey/Iran</a:t>
            </a:fld>
            <a:endParaRPr lang="en-US" sz="1300" b="0" dirty="0">
              <a:latin typeface="+mj-lt"/>
              <a:ea typeface="+mj-ea"/>
              <a:cs typeface="+mj-cs"/>
              <a:sym typeface="+mj-lt"/>
            </a:endParaRPr>
          </a:p>
        </p:txBody>
      </p:sp>
      <p:sp>
        <p:nvSpPr>
          <p:cNvPr id="54" name="Text Placeholder"/>
          <p:cNvSpPr>
            <a:spLocks noGrp="1"/>
          </p:cNvSpPr>
          <p:nvPr>
            <p:custDataLst>
              <p:tags r:id="rId12"/>
            </p:custDataLst>
          </p:nvPr>
        </p:nvSpPr>
        <p:spPr bwMode="gray">
          <a:xfrm>
            <a:off x="4435475" y="2816225"/>
            <a:ext cx="149225"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95671A71-836B-4E98-BAA6-BA574C05257A}" type="datetime'''''''''''''''''''''''''''64'''''''''''''''''''''''">
              <a:rPr lang="de-DE" altLang="en-US" sz="1300" b="1">
                <a:ea typeface="+mj-ea"/>
                <a:cs typeface="+mj-cs"/>
              </a:rPr>
              <a:pPr/>
              <a:t>64</a:t>
            </a:fld>
            <a:endParaRPr lang="de-DE" sz="1300" b="1" dirty="0">
              <a:latin typeface="+mj-lt"/>
              <a:ea typeface="+mj-ea"/>
              <a:cs typeface="+mj-cs"/>
              <a:sym typeface="+mj-lt"/>
            </a:endParaRPr>
          </a:p>
        </p:txBody>
      </p:sp>
      <p:sp>
        <p:nvSpPr>
          <p:cNvPr id="48" name="Text Placeholder"/>
          <p:cNvSpPr>
            <a:spLocks noGrp="1"/>
          </p:cNvSpPr>
          <p:nvPr>
            <p:custDataLst>
              <p:tags r:id="rId13"/>
            </p:custDataLst>
          </p:nvPr>
        </p:nvSpPr>
        <p:spPr bwMode="auto">
          <a:xfrm>
            <a:off x="5441950" y="5735638"/>
            <a:ext cx="298450" cy="198437"/>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fld id="{9C4A621D-3DA9-4455-9AE4-849503553525}" type="datetime'T''''o''t''a''''''l'''''''">
              <a:rPr lang="en-US" altLang="en-US" sz="1300" b="0">
                <a:latin typeface="+mj-lt"/>
                <a:ea typeface="+mj-ea"/>
                <a:cs typeface="+mj-cs"/>
                <a:sym typeface="+mj-lt"/>
              </a:rPr>
              <a:pPr/>
              <a:t>Total</a:t>
            </a:fld>
            <a:endParaRPr lang="en-US" sz="1300" b="0" dirty="0">
              <a:latin typeface="+mj-lt"/>
              <a:ea typeface="+mj-ea"/>
              <a:cs typeface="+mj-cs"/>
              <a:sym typeface="+mj-lt"/>
            </a:endParaRPr>
          </a:p>
        </p:txBody>
      </p:sp>
      <p:sp>
        <p:nvSpPr>
          <p:cNvPr id="53" name="Text Placeholder"/>
          <p:cNvSpPr>
            <a:spLocks noGrp="1"/>
          </p:cNvSpPr>
          <p:nvPr>
            <p:custDataLst>
              <p:tags r:id="rId14"/>
            </p:custDataLst>
          </p:nvPr>
        </p:nvSpPr>
        <p:spPr bwMode="gray">
          <a:xfrm>
            <a:off x="5480050" y="2816225"/>
            <a:ext cx="223838"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01BA7FD8-9B8D-43D5-8540-DAAE51565054}" type="datetime'''''''''''''''''''''''''''''38''''''''''''9'''''''''''''''''">
              <a:rPr lang="de-DE" altLang="en-US" sz="1300" b="1">
                <a:ea typeface="+mj-ea"/>
                <a:cs typeface="+mj-cs"/>
              </a:rPr>
              <a:pPr/>
              <a:t>389</a:t>
            </a:fld>
            <a:endParaRPr lang="de-DE" sz="1300" b="1" dirty="0">
              <a:latin typeface="+mj-lt"/>
              <a:ea typeface="+mj-ea"/>
              <a:cs typeface="+mj-cs"/>
              <a:sym typeface="+mj-lt"/>
            </a:endParaRPr>
          </a:p>
        </p:txBody>
      </p:sp>
      <p:sp>
        <p:nvSpPr>
          <p:cNvPr id="31" name="Text Placeholder"/>
          <p:cNvSpPr>
            <a:spLocks noGrp="1"/>
          </p:cNvSpPr>
          <p:nvPr>
            <p:custDataLst>
              <p:tags r:id="rId15"/>
            </p:custDataLst>
          </p:nvPr>
        </p:nvSpPr>
        <p:spPr bwMode="auto">
          <a:xfrm>
            <a:off x="2967038" y="5735638"/>
            <a:ext cx="923925" cy="198438"/>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fld id="{07FEF0EE-0EA8-48D5-90C5-78790C60C8F2}" type="datetime'EU-''Tu''''''''''r''key''''/I''''''''''''ran'''''''''">
              <a:rPr lang="en-US" altLang="en-US" sz="1300" b="0">
                <a:ea typeface="+mj-ea"/>
                <a:cs typeface="+mj-cs"/>
              </a:rPr>
              <a:pPr/>
              <a:t>EU-Turkey/Iran</a:t>
            </a:fld>
            <a:endParaRPr lang="en-US" sz="1300" b="0" dirty="0">
              <a:latin typeface="+mj-lt"/>
              <a:ea typeface="+mj-ea"/>
              <a:cs typeface="+mj-cs"/>
              <a:sym typeface="+mj-lt"/>
            </a:endParaRPr>
          </a:p>
        </p:txBody>
      </p:sp>
      <p:sp>
        <p:nvSpPr>
          <p:cNvPr id="39" name="Text Placeholder"/>
          <p:cNvSpPr>
            <a:spLocks noGrp="1"/>
          </p:cNvSpPr>
          <p:nvPr>
            <p:custDataLst>
              <p:tags r:id="rId16"/>
            </p:custDataLst>
          </p:nvPr>
        </p:nvSpPr>
        <p:spPr bwMode="gray">
          <a:xfrm>
            <a:off x="3317875" y="3224213"/>
            <a:ext cx="223838" cy="198437"/>
          </a:xfrm>
          <a:prstGeom prst="rect">
            <a:avLst/>
          </a:prstGeom>
          <a:noFill/>
          <a:effectLst/>
        </p:spPr>
        <p:txBody>
          <a:bodyPr vert="horz" wrap="none" lIns="0" tIns="0" rIns="0" bIns="0" rtlCol="0" anchor="b"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fld id="{0C68EE37-F59E-4350-9B02-C78412EC3F43}" type="datetime'2''2''''''6'''''">
              <a:rPr lang="en-US" altLang="en-US" sz="1300">
                <a:ea typeface="+mj-ea"/>
                <a:cs typeface="+mj-cs"/>
              </a:rPr>
              <a:pPr/>
              <a:t>226</a:t>
            </a:fld>
            <a:endParaRPr lang="en-US" sz="1300" dirty="0">
              <a:latin typeface="+mj-lt"/>
              <a:ea typeface="+mj-ea"/>
              <a:cs typeface="+mj-cs"/>
              <a:sym typeface="+mj-lt"/>
            </a:endParaRPr>
          </a:p>
        </p:txBody>
      </p:sp>
      <p:sp>
        <p:nvSpPr>
          <p:cNvPr id="30" name="Text Placeholder"/>
          <p:cNvSpPr>
            <a:spLocks noGrp="1"/>
          </p:cNvSpPr>
          <p:nvPr>
            <p:custDataLst>
              <p:tags r:id="rId17"/>
            </p:custDataLst>
          </p:nvPr>
        </p:nvSpPr>
        <p:spPr bwMode="auto">
          <a:xfrm>
            <a:off x="1898650" y="5735638"/>
            <a:ext cx="900113" cy="198438"/>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fld id="{C19A22C9-311B-475B-980E-30C99C66FC32}" type="datetime'EU''-''''S''''''o''''''u''t''''''''''''h'' A''si''''a'''''">
              <a:rPr lang="en-US" altLang="en-US" sz="1300" b="0">
                <a:latin typeface="+mj-lt"/>
                <a:ea typeface="+mj-ea"/>
                <a:cs typeface="+mj-cs"/>
                <a:sym typeface="+mj-lt"/>
              </a:rPr>
              <a:pPr/>
              <a:t>EU-South Asia</a:t>
            </a:fld>
            <a:endParaRPr lang="en-US" sz="1300" b="0" dirty="0">
              <a:latin typeface="+mj-lt"/>
              <a:ea typeface="+mj-ea"/>
              <a:cs typeface="+mj-cs"/>
              <a:sym typeface="+mj-lt"/>
            </a:endParaRPr>
          </a:p>
        </p:txBody>
      </p:sp>
      <p:sp>
        <p:nvSpPr>
          <p:cNvPr id="38" name="Text Placeholder"/>
          <p:cNvSpPr>
            <a:spLocks noGrp="1"/>
          </p:cNvSpPr>
          <p:nvPr>
            <p:custDataLst>
              <p:tags r:id="rId18"/>
            </p:custDataLst>
          </p:nvPr>
        </p:nvSpPr>
        <p:spPr bwMode="gray">
          <a:xfrm>
            <a:off x="2273300" y="4748213"/>
            <a:ext cx="149225" cy="198437"/>
          </a:xfrm>
          <a:prstGeom prst="rect">
            <a:avLst/>
          </a:prstGeom>
          <a:noFill/>
          <a:effectLst/>
        </p:spPr>
        <p:txBody>
          <a:bodyPr vert="horz" wrap="none" lIns="0" tIns="0" rIns="0" bIns="0" rtlCol="0" anchor="b"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fld id="{AC8200AA-9831-4730-8277-F5CFA7A35C45}" type="datetime'''''8''''''''''''''''''''0'''''''">
              <a:rPr lang="en-US" altLang="en-US" sz="1300">
                <a:ea typeface="+mj-ea"/>
                <a:cs typeface="+mj-cs"/>
              </a:rPr>
              <a:pPr/>
              <a:t>80</a:t>
            </a:fld>
            <a:endParaRPr lang="en-US" sz="1300" dirty="0">
              <a:latin typeface="+mj-lt"/>
              <a:ea typeface="+mj-ea"/>
              <a:cs typeface="+mj-cs"/>
              <a:sym typeface="+mj-lt"/>
            </a:endParaRPr>
          </a:p>
        </p:txBody>
      </p:sp>
      <p:sp>
        <p:nvSpPr>
          <p:cNvPr id="29" name="Text Placeholder"/>
          <p:cNvSpPr>
            <a:spLocks noGrp="1"/>
          </p:cNvSpPr>
          <p:nvPr>
            <p:custDataLst>
              <p:tags r:id="rId19"/>
            </p:custDataLst>
          </p:nvPr>
        </p:nvSpPr>
        <p:spPr bwMode="auto">
          <a:xfrm>
            <a:off x="792163" y="5735638"/>
            <a:ext cx="949325" cy="396875"/>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fld id="{708A4E34-8FDD-4427-ACA7-AAC24BB645E9}" type="datetime'Base c''''''''''ase'''' sou''ther''n'''' r''o''ut''''''e''s'">
              <a:rPr lang="en-US" altLang="en-US" sz="1300" b="0">
                <a:ea typeface="+mj-ea"/>
                <a:cs typeface="+mj-cs"/>
              </a:rPr>
              <a:pPr/>
              <a:t>Base case southern routes</a:t>
            </a:fld>
            <a:endParaRPr lang="en-US" sz="1300" b="0" dirty="0">
              <a:latin typeface="+mj-lt"/>
              <a:ea typeface="+mj-ea"/>
              <a:cs typeface="+mj-cs"/>
              <a:sym typeface="+mj-lt"/>
            </a:endParaRPr>
          </a:p>
        </p:txBody>
      </p:sp>
      <p:sp>
        <p:nvSpPr>
          <p:cNvPr id="37" name="Text Placeholder"/>
          <p:cNvSpPr>
            <a:spLocks noGrp="1"/>
          </p:cNvSpPr>
          <p:nvPr>
            <p:custDataLst>
              <p:tags r:id="rId20"/>
            </p:custDataLst>
          </p:nvPr>
        </p:nvSpPr>
        <p:spPr bwMode="gray">
          <a:xfrm>
            <a:off x="1192213" y="5291138"/>
            <a:ext cx="149225" cy="198437"/>
          </a:xfrm>
          <a:prstGeom prst="rect">
            <a:avLst/>
          </a:prstGeom>
          <a:noFill/>
          <a:effectLst/>
        </p:spPr>
        <p:txBody>
          <a:bodyPr vert="horz" wrap="none" lIns="0" tIns="0" rIns="0" bIns="0" rtlCol="0" anchor="b"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fld id="{598CF2E0-227E-41D5-BA10-97D2A8CB3F64}" type="datetime'''''''''''''''''''''''''''''''''''''''''1''''''''''''''9'''">
              <a:rPr lang="en-US" altLang="en-US" sz="1300">
                <a:ea typeface="+mj-ea"/>
                <a:cs typeface="+mj-cs"/>
              </a:rPr>
              <a:pPr/>
              <a:t>19</a:t>
            </a:fld>
            <a:endParaRPr lang="en-US" sz="1300" dirty="0">
              <a:latin typeface="+mj-lt"/>
              <a:ea typeface="+mj-ea"/>
              <a:cs typeface="+mj-cs"/>
              <a:sym typeface="+mj-lt"/>
            </a:endParaRPr>
          </a:p>
        </p:txBody>
      </p:sp>
      <p:sp>
        <p:nvSpPr>
          <p:cNvPr id="50" name="Rounded Rectangle 49"/>
          <p:cNvSpPr/>
          <p:nvPr>
            <p:custDataLst>
              <p:tags r:id="rId21"/>
            </p:custDataLst>
          </p:nvPr>
        </p:nvSpPr>
        <p:spPr>
          <a:xfrm>
            <a:off x="5249118" y="2343212"/>
            <a:ext cx="684114" cy="288000"/>
          </a:xfrm>
          <a:prstGeom prst="roundRect">
            <a:avLst>
              <a:gd name="adj" fmla="val 50000"/>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buSzPct val="100000"/>
            </a:pPr>
            <a:r>
              <a:rPr lang="en-US" b="0" dirty="0">
                <a:solidFill>
                  <a:schemeClr val="tx1"/>
                </a:solidFill>
                <a:latin typeface="+mj-lt"/>
                <a:cs typeface="Arial" pitchFamily="34" charset="0"/>
              </a:rPr>
              <a:t>+2047%</a:t>
            </a:r>
          </a:p>
        </p:txBody>
      </p:sp>
      <p:sp>
        <p:nvSpPr>
          <p:cNvPr id="51" name="TextBox 50"/>
          <p:cNvSpPr txBox="1"/>
          <p:nvPr>
            <p:custDataLst>
              <p:tags r:id="rId22"/>
            </p:custDataLst>
          </p:nvPr>
        </p:nvSpPr>
        <p:spPr>
          <a:xfrm>
            <a:off x="736599" y="2343212"/>
            <a:ext cx="1304925" cy="372153"/>
          </a:xfrm>
          <a:prstGeom prst="rect">
            <a:avLst/>
          </a:prstGeom>
          <a:noFill/>
          <a:ln w="9525">
            <a:noFill/>
          </a:ln>
        </p:spPr>
        <p:txBody>
          <a:bodyPr wrap="square" lIns="0" tIns="0" rIns="0" bIns="0" rtlCol="0">
            <a:spAutoFit/>
          </a:bodyPr>
          <a:lstStyle/>
          <a:p>
            <a:pPr>
              <a:lnSpc>
                <a:spcPct val="93000"/>
              </a:lnSpc>
              <a:spcBef>
                <a:spcPts val="0"/>
              </a:spcBef>
              <a:buSzPct val="100000"/>
            </a:pPr>
            <a:r>
              <a:rPr lang="en-US" b="0" dirty="0">
                <a:latin typeface="+mj-lt"/>
                <a:cs typeface="Arial" pitchFamily="34" charset="0"/>
              </a:rPr>
              <a:t>Upside for Southern routes</a:t>
            </a:r>
          </a:p>
        </p:txBody>
      </p:sp>
      <p:sp>
        <p:nvSpPr>
          <p:cNvPr id="34"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en-US" sz="2100" b="0" dirty="0">
                <a:solidFill>
                  <a:schemeClr val="tx2"/>
                </a:solidFill>
                <a:latin typeface="+mn-lt"/>
                <a:cs typeface="+mn-cs"/>
                <a:sym typeface="+mn-lt"/>
              </a:rPr>
              <a:t>Upside scenarios 2027 ['000 TEU]</a:t>
            </a:r>
          </a:p>
        </p:txBody>
      </p:sp>
      <p:sp>
        <p:nvSpPr>
          <p:cNvPr id="35" name="Notes"/>
          <p:cNvSpPr txBox="1"/>
          <p:nvPr/>
        </p:nvSpPr>
        <p:spPr>
          <a:xfrm>
            <a:off x="738188" y="6489298"/>
            <a:ext cx="8535799" cy="138499"/>
          </a:xfrm>
          <a:prstGeom prst="rect">
            <a:avLst/>
          </a:prstGeom>
          <a:noFill/>
          <a:ln w="9525">
            <a:noFill/>
          </a:ln>
        </p:spPr>
        <p:txBody>
          <a:bodyPr vert="horz" wrap="square" lIns="0" tIns="0" rIns="0" bIns="0" rtlCol="0" anchor="b" anchorCtr="0">
            <a:spAutoFit/>
          </a:bodyPr>
          <a:lstStyle/>
          <a:p>
            <a:pPr>
              <a:lnSpc>
                <a:spcPct val="90000"/>
              </a:lnSpc>
              <a:spcBef>
                <a:spcPts val="0"/>
              </a:spcBef>
              <a:buSzPct val="100000"/>
            </a:pPr>
            <a:r>
              <a:rPr lang="en-US" sz="1000" b="0" dirty="0">
                <a:solidFill>
                  <a:schemeClr val="tx1"/>
                </a:solidFill>
                <a:latin typeface="+mn-lt"/>
                <a:cs typeface="+mn-cs"/>
                <a:sym typeface="+mn-lt"/>
              </a:rPr>
              <a:t>1) Rough Turkey-Asia </a:t>
            </a:r>
            <a:r>
              <a:rPr lang="en-US" sz="1000" b="0" dirty="0">
                <a:latin typeface="+mn-lt"/>
                <a:sym typeface="+mn-lt"/>
              </a:rPr>
              <a:t>forecast</a:t>
            </a:r>
            <a:r>
              <a:rPr lang="en-US" sz="1000" b="0" dirty="0">
                <a:solidFill>
                  <a:schemeClr val="tx1"/>
                </a:solidFill>
                <a:latin typeface="+mn-lt"/>
                <a:cs typeface="+mn-cs"/>
                <a:sym typeface="+mn-lt"/>
              </a:rPr>
              <a:t> based on data in USD provided by Turk Sta</a:t>
            </a:r>
            <a:r>
              <a:rPr lang="en-US" sz="1000" b="0" dirty="0">
                <a:latin typeface="+mn-lt"/>
                <a:sym typeface="+mn-lt"/>
              </a:rPr>
              <a:t>t and applying average values identified through Eurostat</a:t>
            </a:r>
            <a:endParaRPr lang="en-US" sz="1000" b="0" dirty="0">
              <a:solidFill>
                <a:schemeClr val="tx1"/>
              </a:solidFill>
              <a:latin typeface="+mn-lt"/>
              <a:cs typeface="+mn-cs"/>
              <a:sym typeface="+mn-lt"/>
            </a:endParaRPr>
          </a:p>
        </p:txBody>
      </p:sp>
      <p:sp>
        <p:nvSpPr>
          <p:cNvPr id="7"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D</a:t>
            </a:r>
          </a:p>
        </p:txBody>
      </p:sp>
      <p:sp>
        <p:nvSpPr>
          <p:cNvPr id="42" name="Textframe 194"/>
          <p:cNvSpPr txBox="1">
            <a:spLocks/>
          </p:cNvSpPr>
          <p:nvPr>
            <p:custDataLst>
              <p:tags r:id="rId23"/>
            </p:custDataLst>
          </p:nvPr>
        </p:nvSpPr>
        <p:spPr>
          <a:xfrm>
            <a:off x="6552388" y="2201538"/>
            <a:ext cx="2721600" cy="3938001"/>
          </a:xfrm>
          <a:prstGeom prst="rect">
            <a:avLst/>
          </a:prstGeom>
          <a:noFill/>
          <a:ln w="9525">
            <a:noFill/>
          </a:ln>
        </p:spPr>
        <p:txBody>
          <a:bodyPr vert="horz" wrap="square" lIns="0" tIns="0" rIns="0" bIns="0" rtlCol="0">
            <a:spAutoFit/>
          </a:bodyPr>
          <a:lstStyle/>
          <a:p>
            <a:pPr marL="0" lvl="1">
              <a:lnSpc>
                <a:spcPct val="90000"/>
              </a:lnSpc>
              <a:spcBef>
                <a:spcPts val="0"/>
              </a:spcBef>
              <a:buSzPct val="100000"/>
            </a:pPr>
            <a:r>
              <a:rPr lang="en-GB" sz="1500" dirty="0">
                <a:cs typeface="Arial" pitchFamily="34" charset="0"/>
              </a:rPr>
              <a:t>Forecast</a:t>
            </a:r>
          </a:p>
          <a:p>
            <a:pPr marL="142628" lvl="1" indent="-142628">
              <a:lnSpc>
                <a:spcPct val="90000"/>
              </a:lnSpc>
              <a:spcBef>
                <a:spcPts val="600"/>
              </a:spcBef>
              <a:buSzPct val="100000"/>
              <a:buFont typeface="Arial Narrow"/>
              <a:buChar char="&gt;"/>
            </a:pPr>
            <a:r>
              <a:rPr lang="en-GB" b="0" dirty="0">
                <a:cs typeface="Arial" pitchFamily="34" charset="0"/>
              </a:rPr>
              <a:t>India, Pakistan and Bangladesh rail freight traffic was forecasted based on same method as O/Ds through Eurostat database</a:t>
            </a:r>
          </a:p>
          <a:p>
            <a:pPr marL="142628" lvl="1" indent="-142628">
              <a:lnSpc>
                <a:spcPct val="90000"/>
              </a:lnSpc>
              <a:spcBef>
                <a:spcPts val="600"/>
              </a:spcBef>
              <a:buSzPct val="100000"/>
              <a:buFont typeface="Arial Narrow"/>
              <a:buChar char="&gt;"/>
            </a:pPr>
            <a:r>
              <a:rPr lang="en-GB" b="0" dirty="0">
                <a:cs typeface="Arial" pitchFamily="34" charset="0"/>
              </a:rPr>
              <a:t>Turkey and Iran traffic calculated in both directions to Europe and Asia</a:t>
            </a:r>
            <a:r>
              <a:rPr lang="en-GB" b="0" baseline="30000" dirty="0">
                <a:cs typeface="Arial" pitchFamily="34" charset="0"/>
              </a:rPr>
              <a:t>1)</a:t>
            </a:r>
            <a:r>
              <a:rPr lang="en-GB" b="0" dirty="0">
                <a:cs typeface="Arial" pitchFamily="34" charset="0"/>
              </a:rPr>
              <a:t>  </a:t>
            </a:r>
          </a:p>
          <a:p>
            <a:pPr marL="142628" lvl="1" indent="-142628">
              <a:lnSpc>
                <a:spcPct val="90000"/>
              </a:lnSpc>
              <a:spcBef>
                <a:spcPts val="0"/>
              </a:spcBef>
              <a:buSzPct val="100000"/>
              <a:buFont typeface="Arial Narrow"/>
              <a:buChar char="&gt;"/>
            </a:pPr>
            <a:endParaRPr lang="en-GB" b="0" dirty="0">
              <a:cs typeface="Arial" pitchFamily="34" charset="0"/>
            </a:endParaRPr>
          </a:p>
          <a:p>
            <a:pPr marL="0" lvl="1">
              <a:lnSpc>
                <a:spcPct val="90000"/>
              </a:lnSpc>
              <a:spcBef>
                <a:spcPts val="0"/>
              </a:spcBef>
              <a:buSzPct val="100000"/>
            </a:pPr>
            <a:r>
              <a:rPr lang="en-GB" sz="1500" dirty="0">
                <a:cs typeface="Arial" pitchFamily="34" charset="0"/>
              </a:rPr>
              <a:t>Preconditions for upside scenario</a:t>
            </a:r>
          </a:p>
          <a:p>
            <a:pPr marL="142628" lvl="1" indent="-142628">
              <a:lnSpc>
                <a:spcPct val="90000"/>
              </a:lnSpc>
              <a:spcBef>
                <a:spcPts val="600"/>
              </a:spcBef>
              <a:buSzPct val="100000"/>
              <a:buFont typeface="Arial Narrow"/>
              <a:buChar char="&gt;"/>
            </a:pPr>
            <a:r>
              <a:rPr lang="en-GB" b="0" dirty="0">
                <a:cs typeface="Arial" pitchFamily="34" charset="0"/>
              </a:rPr>
              <a:t>Ensuring price competitiveness with sea transport as time advantage decreases with closer proximity</a:t>
            </a:r>
          </a:p>
          <a:p>
            <a:pPr marL="142628" lvl="1" indent="-142628">
              <a:lnSpc>
                <a:spcPct val="90000"/>
              </a:lnSpc>
              <a:spcBef>
                <a:spcPts val="600"/>
              </a:spcBef>
              <a:buSzPct val="100000"/>
              <a:buFont typeface="Arial Narrow"/>
              <a:buChar char="&gt;"/>
            </a:pPr>
            <a:r>
              <a:rPr lang="en-GB" b="0" dirty="0">
                <a:cs typeface="Arial" pitchFamily="34" charset="0"/>
              </a:rPr>
              <a:t>Addressing issues of security and trans-border shipments, customs and bureaucracy</a:t>
            </a:r>
          </a:p>
          <a:p>
            <a:pPr marL="142628" lvl="1" indent="-142628">
              <a:lnSpc>
                <a:spcPct val="90000"/>
              </a:lnSpc>
              <a:spcBef>
                <a:spcPts val="600"/>
              </a:spcBef>
              <a:buSzPct val="100000"/>
              <a:buFont typeface="Arial Narrow"/>
              <a:buChar char="&gt;"/>
            </a:pPr>
            <a:r>
              <a:rPr lang="en-GB" b="0" dirty="0">
                <a:cs typeface="Arial" pitchFamily="34" charset="0"/>
              </a:rPr>
              <a:t>Economic growth and political stability in Iran, Turkey, as well as between India and Pakistan</a:t>
            </a:r>
          </a:p>
          <a:p>
            <a:pPr marL="142628" lvl="1" indent="-142628">
              <a:lnSpc>
                <a:spcPct val="90000"/>
              </a:lnSpc>
              <a:spcBef>
                <a:spcPts val="600"/>
              </a:spcBef>
              <a:buSzPct val="100000"/>
              <a:buFont typeface="Arial Narrow"/>
              <a:buChar char="&gt;"/>
            </a:pPr>
            <a:endParaRPr lang="en-GB" b="0" dirty="0">
              <a:cs typeface="Arial" pitchFamily="34" charset="0"/>
            </a:endParaRPr>
          </a:p>
        </p:txBody>
      </p:sp>
      <p:cxnSp>
        <p:nvCxnSpPr>
          <p:cNvPr id="47" name="Straight Connector 46"/>
          <p:cNvCxnSpPr>
            <a:cxnSpLocks/>
          </p:cNvCxnSpPr>
          <p:nvPr/>
        </p:nvCxnSpPr>
        <p:spPr>
          <a:xfrm>
            <a:off x="6397990" y="2201538"/>
            <a:ext cx="0" cy="4189534"/>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6" name="Source"/>
          <p:cNvSpPr txBox="1"/>
          <p:nvPr/>
        </p:nvSpPr>
        <p:spPr>
          <a:xfrm>
            <a:off x="738189" y="6710121"/>
            <a:ext cx="1763303"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a:t>
            </a:r>
            <a:r>
              <a:rPr lang="en-US" sz="900" b="0" dirty="0">
                <a:cs typeface="Arial" pitchFamily="34" charset="0"/>
              </a:rPr>
              <a:t>Eurostat, Turkstat, Roland Berger</a:t>
            </a:r>
            <a:endParaRPr lang="en-US" sz="900" b="0" dirty="0">
              <a:solidFill>
                <a:schemeClr val="tx1"/>
              </a:solidFill>
              <a:latin typeface="+mn-lt"/>
              <a:cs typeface="+mn-cs"/>
              <a:sym typeface="+mn-lt"/>
            </a:endParaRPr>
          </a:p>
        </p:txBody>
      </p:sp>
    </p:spTree>
    <p:extLst>
      <p:ext uri="{BB962C8B-B14F-4D97-AF65-F5344CB8AC3E}">
        <p14:creationId xmlns:p14="http://schemas.microsoft.com/office/powerpoint/2010/main" val="1733296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 name="Object 341" hidden="1"/>
          <p:cNvGraphicFramePr>
            <a:graphicFrameLocks/>
          </p:cNvGraphicFramePr>
          <p:nvPr>
            <p:custDataLst>
              <p:tags r:id="rId2"/>
            </p:custDataLst>
            <p:extLst>
              <p:ext uri="{D42A27DB-BD31-4B8C-83A1-F6EECF244321}">
                <p14:modId xmlns:p14="http://schemas.microsoft.com/office/powerpoint/2010/main" val="1287585753"/>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8186" name="think-cell Slide" r:id="rId45" imgW="0" imgH="0" progId="TCLayout.ActiveDocument.1">
                  <p:embed/>
                </p:oleObj>
              </mc:Choice>
              <mc:Fallback>
                <p:oleObj name="think-cell Slide" r:id="rId45"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1"/>
            <p:custDataLst>
              <p:tags r:id="rId3"/>
            </p:custDataLst>
          </p:nvPr>
        </p:nvSpPr>
        <p:spPr/>
        <p:txBody>
          <a:bodyPr/>
          <a:lstStyle/>
          <a:p>
            <a:fld id="{01940DDA-0656-452C-A408-68789653BD9B}" type="slidenum">
              <a:rPr lang="en-US" smtClean="0"/>
              <a:pPr/>
              <a:t>12</a:t>
            </a:fld>
            <a:endParaRPr lang="en-US" dirty="0"/>
          </a:p>
        </p:txBody>
      </p:sp>
      <p:sp>
        <p:nvSpPr>
          <p:cNvPr id="4" name="Title 3"/>
          <p:cNvSpPr>
            <a:spLocks noGrp="1"/>
          </p:cNvSpPr>
          <p:nvPr>
            <p:ph type="title"/>
            <p:custDataLst>
              <p:tags r:id="rId4"/>
            </p:custDataLst>
          </p:nvPr>
        </p:nvSpPr>
        <p:spPr/>
        <p:txBody>
          <a:bodyPr/>
          <a:lstStyle/>
          <a:p>
            <a:r>
              <a:rPr lang="en-GB" dirty="0"/>
              <a:t>Gaps are larger for Southern routes and have to be overcome to establish a viable Southern alternative</a:t>
            </a:r>
            <a:endParaRPr lang="en-US" dirty="0"/>
          </a:p>
        </p:txBody>
      </p:sp>
      <p:sp>
        <p:nvSpPr>
          <p:cNvPr id="129" name="Textframe 30"/>
          <p:cNvSpPr txBox="1">
            <a:spLocks/>
          </p:cNvSpPr>
          <p:nvPr>
            <p:custDataLst>
              <p:tags r:id="rId5"/>
            </p:custDataLst>
          </p:nvPr>
        </p:nvSpPr>
        <p:spPr>
          <a:xfrm>
            <a:off x="4546600" y="2209911"/>
            <a:ext cx="4722813" cy="214674"/>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r>
              <a:rPr lang="en-US" sz="1500" dirty="0">
                <a:latin typeface="+mj-lt"/>
                <a:cs typeface="Arial" pitchFamily="34" charset="0"/>
              </a:rPr>
              <a:t>Comments regarding Southern Routes</a:t>
            </a:r>
          </a:p>
        </p:txBody>
      </p:sp>
      <p:sp>
        <p:nvSpPr>
          <p:cNvPr id="139" name="Textframe 30"/>
          <p:cNvSpPr txBox="1">
            <a:spLocks/>
          </p:cNvSpPr>
          <p:nvPr>
            <p:custDataLst>
              <p:tags r:id="rId6"/>
            </p:custDataLst>
          </p:nvPr>
        </p:nvSpPr>
        <p:spPr>
          <a:xfrm>
            <a:off x="736600" y="2209911"/>
            <a:ext cx="1289012" cy="214674"/>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r>
              <a:rPr lang="en-US" sz="1500" dirty="0">
                <a:latin typeface="+mj-lt"/>
                <a:cs typeface="Arial" pitchFamily="34" charset="0"/>
              </a:rPr>
              <a:t>Parameter</a:t>
            </a:r>
            <a:endParaRPr lang="en-US" sz="1500" b="0" dirty="0">
              <a:latin typeface="+mj-lt"/>
              <a:cs typeface="Arial" pitchFamily="34" charset="0"/>
            </a:endParaRPr>
          </a:p>
        </p:txBody>
      </p:sp>
      <p:sp>
        <p:nvSpPr>
          <p:cNvPr id="257" name="Textframe 30"/>
          <p:cNvSpPr txBox="1">
            <a:spLocks/>
          </p:cNvSpPr>
          <p:nvPr>
            <p:custDataLst>
              <p:tags r:id="rId7"/>
            </p:custDataLst>
          </p:nvPr>
        </p:nvSpPr>
        <p:spPr>
          <a:xfrm>
            <a:off x="3372200" y="2209911"/>
            <a:ext cx="1002214" cy="214674"/>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r>
              <a:rPr lang="en-US" sz="1500" dirty="0">
                <a:latin typeface="+mj-lt"/>
                <a:cs typeface="Arial" pitchFamily="34" charset="0"/>
              </a:rPr>
              <a:t>Gap 2017</a:t>
            </a:r>
            <a:endParaRPr lang="en-US" sz="1500" b="0" baseline="30000" dirty="0">
              <a:latin typeface="+mj-lt"/>
              <a:cs typeface="Arial" pitchFamily="34" charset="0"/>
            </a:endParaRPr>
          </a:p>
        </p:txBody>
      </p:sp>
      <p:sp>
        <p:nvSpPr>
          <p:cNvPr id="259" name="Textframe 30"/>
          <p:cNvSpPr txBox="1">
            <a:spLocks/>
          </p:cNvSpPr>
          <p:nvPr>
            <p:custDataLst>
              <p:tags r:id="rId8"/>
            </p:custDataLst>
          </p:nvPr>
        </p:nvSpPr>
        <p:spPr>
          <a:xfrm>
            <a:off x="2197799" y="2209911"/>
            <a:ext cx="1002214" cy="429348"/>
          </a:xfrm>
          <a:prstGeom prst="rect">
            <a:avLst/>
          </a:prstGeom>
          <a:noFill/>
          <a:ln w="9525">
            <a:noFill/>
          </a:ln>
        </p:spPr>
        <p:txBody>
          <a:bodyPr vert="horz" wrap="square" lIns="0" tIns="0" rIns="0" bIns="0" rtlCol="0">
            <a:spAutoFit/>
          </a:bodyPr>
          <a:lstStyle/>
          <a:p>
            <a:pPr>
              <a:lnSpc>
                <a:spcPct val="93000"/>
              </a:lnSpc>
              <a:spcBef>
                <a:spcPts val="0"/>
              </a:spcBef>
              <a:buClr>
                <a:schemeClr val="tx1"/>
              </a:buClr>
              <a:buSzPct val="100000"/>
            </a:pPr>
            <a:r>
              <a:rPr lang="en-US" sz="1500" dirty="0">
                <a:latin typeface="+mj-lt"/>
                <a:cs typeface="Arial" pitchFamily="34" charset="0"/>
              </a:rPr>
              <a:t>Importance for rail link</a:t>
            </a:r>
            <a:r>
              <a:rPr lang="en-US" sz="1500" baseline="30000" dirty="0">
                <a:latin typeface="+mj-lt"/>
                <a:cs typeface="Arial" pitchFamily="34" charset="0"/>
              </a:rPr>
              <a:t>2)</a:t>
            </a:r>
            <a:endParaRPr lang="en-US" sz="1500" b="0" baseline="30000" dirty="0">
              <a:latin typeface="+mj-lt"/>
              <a:cs typeface="Arial" pitchFamily="34" charset="0"/>
            </a:endParaRPr>
          </a:p>
        </p:txBody>
      </p:sp>
      <p:cxnSp>
        <p:nvCxnSpPr>
          <p:cNvPr id="144" name="Straight Connector 32"/>
          <p:cNvCxnSpPr>
            <a:cxnSpLocks/>
          </p:cNvCxnSpPr>
          <p:nvPr>
            <p:custDataLst>
              <p:tags r:id="rId9"/>
            </p:custDataLst>
          </p:nvPr>
        </p:nvCxnSpPr>
        <p:spPr>
          <a:xfrm>
            <a:off x="4546600" y="2702419"/>
            <a:ext cx="4722813" cy="0"/>
          </a:xfrm>
          <a:prstGeom prst="line">
            <a:avLst/>
          </a:prstGeom>
          <a:ln w="22225" cmpd="sng">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9" name="Straight Connector 32"/>
          <p:cNvCxnSpPr>
            <a:cxnSpLocks/>
          </p:cNvCxnSpPr>
          <p:nvPr>
            <p:custDataLst>
              <p:tags r:id="rId10"/>
            </p:custDataLst>
          </p:nvPr>
        </p:nvCxnSpPr>
        <p:spPr>
          <a:xfrm>
            <a:off x="736600" y="2702419"/>
            <a:ext cx="1289012" cy="0"/>
          </a:xfrm>
          <a:prstGeom prst="line">
            <a:avLst/>
          </a:prstGeom>
          <a:ln w="22225" cmpd="sng">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8" name="Straight Connector 32"/>
          <p:cNvCxnSpPr>
            <a:cxnSpLocks/>
          </p:cNvCxnSpPr>
          <p:nvPr>
            <p:custDataLst>
              <p:tags r:id="rId11"/>
            </p:custDataLst>
          </p:nvPr>
        </p:nvCxnSpPr>
        <p:spPr>
          <a:xfrm>
            <a:off x="3372200" y="2702419"/>
            <a:ext cx="1002214" cy="0"/>
          </a:xfrm>
          <a:prstGeom prst="line">
            <a:avLst/>
          </a:prstGeom>
          <a:ln w="22225" cmpd="sng">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0" name="Straight Connector 32"/>
          <p:cNvCxnSpPr>
            <a:cxnSpLocks/>
          </p:cNvCxnSpPr>
          <p:nvPr>
            <p:custDataLst>
              <p:tags r:id="rId12"/>
            </p:custDataLst>
          </p:nvPr>
        </p:nvCxnSpPr>
        <p:spPr>
          <a:xfrm>
            <a:off x="2197799" y="2702419"/>
            <a:ext cx="1002214" cy="0"/>
          </a:xfrm>
          <a:prstGeom prst="line">
            <a:avLst/>
          </a:prstGeom>
          <a:ln w="22225" cmpd="sng">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31"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GB" sz="2100" b="0" dirty="0">
                <a:solidFill>
                  <a:schemeClr val="tx2"/>
                </a:solidFill>
                <a:latin typeface="+mn-lt"/>
                <a:sym typeface="+mn-lt"/>
              </a:rPr>
              <a:t>Evaluation of success factors for Southern routes (Silk Road and TRACECA</a:t>
            </a:r>
            <a:r>
              <a:rPr lang="en-GB" sz="2100" b="0" baseline="30000" dirty="0">
                <a:solidFill>
                  <a:schemeClr val="tx2"/>
                </a:solidFill>
                <a:latin typeface="+mn-lt"/>
                <a:sym typeface="+mn-lt"/>
              </a:rPr>
              <a:t>1)</a:t>
            </a:r>
            <a:r>
              <a:rPr lang="en-GB" sz="2100" b="0" dirty="0">
                <a:solidFill>
                  <a:schemeClr val="tx2"/>
                </a:solidFill>
                <a:latin typeface="+mn-lt"/>
                <a:sym typeface="+mn-lt"/>
              </a:rPr>
              <a:t>)</a:t>
            </a:r>
          </a:p>
        </p:txBody>
      </p:sp>
      <p:sp>
        <p:nvSpPr>
          <p:cNvPr id="132" name="Notes"/>
          <p:cNvSpPr txBox="1"/>
          <p:nvPr/>
        </p:nvSpPr>
        <p:spPr>
          <a:xfrm>
            <a:off x="738188" y="6576969"/>
            <a:ext cx="8535799" cy="138499"/>
          </a:xfrm>
          <a:prstGeom prst="rect">
            <a:avLst/>
          </a:prstGeom>
          <a:noFill/>
          <a:ln w="9525">
            <a:noFill/>
          </a:ln>
        </p:spPr>
        <p:txBody>
          <a:bodyPr vert="horz" wrap="square" lIns="0" tIns="0" rIns="0" bIns="0" rtlCol="0" anchor="b" anchorCtr="0">
            <a:spAutoFit/>
          </a:bodyPr>
          <a:lstStyle/>
          <a:p>
            <a:pPr>
              <a:lnSpc>
                <a:spcPct val="90000"/>
              </a:lnSpc>
              <a:buSzPct val="100000"/>
            </a:pPr>
            <a:r>
              <a:rPr lang="en-US" sz="1000" b="0" dirty="0">
                <a:latin typeface="+mn-lt"/>
                <a:sym typeface="+mn-lt"/>
              </a:rPr>
              <a:t>1) </a:t>
            </a:r>
            <a:r>
              <a:rPr lang="en-US" sz="1000" b="0" dirty="0">
                <a:sym typeface="+mn-lt"/>
              </a:rPr>
              <a:t>Transport Corridor Europe-Caucasus-Asia       2) </a:t>
            </a:r>
            <a:r>
              <a:rPr lang="en-US" sz="1000" b="0" dirty="0">
                <a:latin typeface="+mn-lt"/>
                <a:sym typeface="+mn-lt"/>
              </a:rPr>
              <a:t>Same importance as for general Eurasian transport</a:t>
            </a:r>
          </a:p>
        </p:txBody>
      </p:sp>
      <p:sp>
        <p:nvSpPr>
          <p:cNvPr id="158" name="LegendText"/>
          <p:cNvSpPr txBox="1"/>
          <p:nvPr/>
        </p:nvSpPr>
        <p:spPr>
          <a:xfrm>
            <a:off x="736600" y="6430652"/>
            <a:ext cx="4656724"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lang="en-GB" sz="1000" b="0" kern="0" dirty="0">
                <a:solidFill>
                  <a:sysClr val="windowText" lastClr="000000"/>
                </a:solidFill>
                <a:latin typeface="+mn-lt"/>
                <a:sym typeface="+mn-lt"/>
              </a:rPr>
              <a:t>Legend: Higher filling of harvey balls shows higher importance; higher filling of gap shows higher gap</a:t>
            </a:r>
          </a:p>
        </p:txBody>
      </p:sp>
      <p:cxnSp>
        <p:nvCxnSpPr>
          <p:cNvPr id="162" name="Straight Connector 32"/>
          <p:cNvCxnSpPr>
            <a:cxnSpLocks/>
          </p:cNvCxnSpPr>
          <p:nvPr/>
        </p:nvCxnSpPr>
        <p:spPr>
          <a:xfrm>
            <a:off x="736600" y="3129301"/>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30" name="Straight Connector 32"/>
          <p:cNvCxnSpPr>
            <a:cxnSpLocks/>
          </p:cNvCxnSpPr>
          <p:nvPr/>
        </p:nvCxnSpPr>
        <p:spPr>
          <a:xfrm>
            <a:off x="736600" y="3892019"/>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36" name="Straight Connector 32"/>
          <p:cNvCxnSpPr>
            <a:cxnSpLocks/>
          </p:cNvCxnSpPr>
          <p:nvPr/>
        </p:nvCxnSpPr>
        <p:spPr>
          <a:xfrm>
            <a:off x="736600" y="4273378"/>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41" name="Straight Connector 32"/>
          <p:cNvCxnSpPr>
            <a:cxnSpLocks/>
          </p:cNvCxnSpPr>
          <p:nvPr/>
        </p:nvCxnSpPr>
        <p:spPr>
          <a:xfrm>
            <a:off x="736600" y="4832862"/>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46" name="Straight Connector 32"/>
          <p:cNvCxnSpPr>
            <a:cxnSpLocks/>
          </p:cNvCxnSpPr>
          <p:nvPr/>
        </p:nvCxnSpPr>
        <p:spPr>
          <a:xfrm>
            <a:off x="736600" y="5222173"/>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51" name="Straight Connector 32"/>
          <p:cNvCxnSpPr>
            <a:cxnSpLocks/>
          </p:cNvCxnSpPr>
          <p:nvPr/>
        </p:nvCxnSpPr>
        <p:spPr>
          <a:xfrm>
            <a:off x="736600" y="5603532"/>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56" name="Straight Connector 32"/>
          <p:cNvCxnSpPr>
            <a:cxnSpLocks/>
          </p:cNvCxnSpPr>
          <p:nvPr/>
        </p:nvCxnSpPr>
        <p:spPr>
          <a:xfrm>
            <a:off x="736600" y="5984891"/>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26" name="Straight Connector 32"/>
          <p:cNvCxnSpPr>
            <a:cxnSpLocks/>
          </p:cNvCxnSpPr>
          <p:nvPr/>
        </p:nvCxnSpPr>
        <p:spPr>
          <a:xfrm>
            <a:off x="736600" y="3510660"/>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sp>
        <p:nvSpPr>
          <p:cNvPr id="309" name="Textframe 30"/>
          <p:cNvSpPr txBox="1">
            <a:spLocks/>
          </p:cNvSpPr>
          <p:nvPr/>
        </p:nvSpPr>
        <p:spPr>
          <a:xfrm>
            <a:off x="4548187" y="3133904"/>
            <a:ext cx="4722813" cy="372153"/>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GB" b="0" dirty="0">
                <a:latin typeface="+mj-lt"/>
                <a:cs typeface="Arial" pitchFamily="34" charset="0"/>
              </a:rPr>
              <a:t>No established regular services yet</a:t>
            </a:r>
          </a:p>
          <a:p>
            <a:pPr marL="142628" lvl="1" indent="-142628">
              <a:lnSpc>
                <a:spcPct val="93000"/>
              </a:lnSpc>
              <a:spcBef>
                <a:spcPts val="0"/>
              </a:spcBef>
              <a:buSzPct val="100000"/>
              <a:buFont typeface="Arial Narrow"/>
              <a:buChar char="&gt;"/>
            </a:pPr>
            <a:r>
              <a:rPr lang="en-GB" b="0" dirty="0">
                <a:latin typeface="+mj-lt"/>
                <a:cs typeface="Arial" pitchFamily="34" charset="0"/>
              </a:rPr>
              <a:t>Trial services TRACECA (DHL 2016) with delays of more than 4 days each </a:t>
            </a:r>
          </a:p>
        </p:txBody>
      </p:sp>
      <p:sp>
        <p:nvSpPr>
          <p:cNvPr id="310" name="Textframe 30"/>
          <p:cNvSpPr txBox="1">
            <a:spLocks/>
          </p:cNvSpPr>
          <p:nvPr/>
        </p:nvSpPr>
        <p:spPr>
          <a:xfrm>
            <a:off x="738187" y="3238285"/>
            <a:ext cx="1289012" cy="186077"/>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Reliability</a:t>
            </a:r>
          </a:p>
        </p:txBody>
      </p:sp>
      <p:sp>
        <p:nvSpPr>
          <p:cNvPr id="269" name="Textframe 30"/>
          <p:cNvSpPr txBox="1">
            <a:spLocks/>
          </p:cNvSpPr>
          <p:nvPr/>
        </p:nvSpPr>
        <p:spPr>
          <a:xfrm>
            <a:off x="4548187" y="4287838"/>
            <a:ext cx="4722813" cy="558230"/>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GB" b="0" dirty="0">
                <a:latin typeface="+mj-lt"/>
                <a:cs typeface="Arial" pitchFamily="34" charset="0"/>
              </a:rPr>
              <a:t>Even bigger competition from sea freight through shorter distance and good accessibility of Middle East and East European countries</a:t>
            </a:r>
          </a:p>
          <a:p>
            <a:pPr marL="142628" lvl="1" indent="-142628">
              <a:lnSpc>
                <a:spcPct val="93000"/>
              </a:lnSpc>
              <a:spcBef>
                <a:spcPts val="0"/>
              </a:spcBef>
              <a:buSzPct val="100000"/>
              <a:buFont typeface="Arial Narrow"/>
              <a:buChar char="&gt;"/>
            </a:pPr>
            <a:r>
              <a:rPr lang="en-GB" b="0" dirty="0">
                <a:latin typeface="+mj-lt"/>
                <a:cs typeface="Arial" pitchFamily="34" charset="0"/>
              </a:rPr>
              <a:t>High network costs in Iran and Turkey</a:t>
            </a:r>
          </a:p>
        </p:txBody>
      </p:sp>
      <p:sp>
        <p:nvSpPr>
          <p:cNvPr id="270" name="Textframe 30"/>
          <p:cNvSpPr txBox="1">
            <a:spLocks/>
          </p:cNvSpPr>
          <p:nvPr/>
        </p:nvSpPr>
        <p:spPr>
          <a:xfrm>
            <a:off x="738187" y="4462463"/>
            <a:ext cx="1289012" cy="186077"/>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Price</a:t>
            </a:r>
          </a:p>
        </p:txBody>
      </p:sp>
      <p:sp>
        <p:nvSpPr>
          <p:cNvPr id="319" name="Textframe 30"/>
          <p:cNvSpPr txBox="1">
            <a:spLocks/>
          </p:cNvSpPr>
          <p:nvPr/>
        </p:nvSpPr>
        <p:spPr>
          <a:xfrm>
            <a:off x="4546600" y="4947613"/>
            <a:ext cx="4722813" cy="186077"/>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GB" b="0" dirty="0">
                <a:latin typeface="+mj-lt"/>
                <a:cs typeface="Arial" pitchFamily="34" charset="0"/>
              </a:rPr>
              <a:t>Routes not established as regular services yet</a:t>
            </a:r>
          </a:p>
        </p:txBody>
      </p:sp>
      <p:sp>
        <p:nvSpPr>
          <p:cNvPr id="320" name="Textframe 30"/>
          <p:cNvSpPr txBox="1">
            <a:spLocks/>
          </p:cNvSpPr>
          <p:nvPr/>
        </p:nvSpPr>
        <p:spPr>
          <a:xfrm>
            <a:off x="736600" y="4854575"/>
            <a:ext cx="1289012" cy="372153"/>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Frequency, flexibility</a:t>
            </a:r>
          </a:p>
        </p:txBody>
      </p:sp>
      <p:sp>
        <p:nvSpPr>
          <p:cNvPr id="127" name="Textframe 30"/>
          <p:cNvSpPr txBox="1">
            <a:spLocks/>
          </p:cNvSpPr>
          <p:nvPr/>
        </p:nvSpPr>
        <p:spPr>
          <a:xfrm>
            <a:off x="4546600" y="3515263"/>
            <a:ext cx="4722813" cy="372153"/>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GB" b="0" dirty="0">
                <a:latin typeface="+mj-lt"/>
                <a:cs typeface="Arial" pitchFamily="34" charset="0"/>
              </a:rPr>
              <a:t>Smaller eastward transport volumes are expected </a:t>
            </a:r>
          </a:p>
          <a:p>
            <a:pPr marL="142628" lvl="1" indent="-142628">
              <a:lnSpc>
                <a:spcPct val="93000"/>
              </a:lnSpc>
              <a:spcBef>
                <a:spcPts val="0"/>
              </a:spcBef>
              <a:buSzPct val="100000"/>
              <a:buFont typeface="Arial Narrow"/>
              <a:buChar char="&gt;"/>
            </a:pPr>
            <a:r>
              <a:rPr lang="en-GB" b="0" dirty="0">
                <a:latin typeface="+mj-lt"/>
                <a:cs typeface="Arial" pitchFamily="34" charset="0"/>
              </a:rPr>
              <a:t>Need to examine possibilities for stepwise transports</a:t>
            </a:r>
          </a:p>
        </p:txBody>
      </p:sp>
      <p:sp>
        <p:nvSpPr>
          <p:cNvPr id="128" name="Textframe 30"/>
          <p:cNvSpPr txBox="1">
            <a:spLocks/>
          </p:cNvSpPr>
          <p:nvPr/>
        </p:nvSpPr>
        <p:spPr>
          <a:xfrm>
            <a:off x="736600" y="3608301"/>
            <a:ext cx="1289012" cy="186077"/>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Balanced quantities</a:t>
            </a:r>
          </a:p>
        </p:txBody>
      </p:sp>
      <p:sp>
        <p:nvSpPr>
          <p:cNvPr id="279" name="Textframe 30"/>
          <p:cNvSpPr txBox="1">
            <a:spLocks/>
          </p:cNvSpPr>
          <p:nvPr/>
        </p:nvSpPr>
        <p:spPr>
          <a:xfrm>
            <a:off x="4543425" y="2752545"/>
            <a:ext cx="4722813" cy="372153"/>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GB" b="0" dirty="0">
                <a:latin typeface="+mj-lt"/>
                <a:cs typeface="Arial" pitchFamily="34" charset="0"/>
              </a:rPr>
              <a:t>Speed slower than Northern routes (e.g. 17-20 days China-Turkey)</a:t>
            </a:r>
          </a:p>
          <a:p>
            <a:pPr marL="142628" lvl="1" indent="-142628">
              <a:lnSpc>
                <a:spcPct val="93000"/>
              </a:lnSpc>
              <a:spcBef>
                <a:spcPts val="0"/>
              </a:spcBef>
              <a:buSzPct val="100000"/>
              <a:buFont typeface="Arial Narrow"/>
              <a:buChar char="&gt;"/>
            </a:pPr>
            <a:r>
              <a:rPr lang="en-GB" b="0" dirty="0">
                <a:latin typeface="+mj-lt"/>
                <a:cs typeface="Arial" pitchFamily="34" charset="0"/>
              </a:rPr>
              <a:t>Long distance, more border crossings/customs or mode changes</a:t>
            </a:r>
          </a:p>
        </p:txBody>
      </p:sp>
      <p:sp>
        <p:nvSpPr>
          <p:cNvPr id="280" name="Textframe 30"/>
          <p:cNvSpPr txBox="1">
            <a:spLocks/>
          </p:cNvSpPr>
          <p:nvPr/>
        </p:nvSpPr>
        <p:spPr>
          <a:xfrm>
            <a:off x="733425" y="2839398"/>
            <a:ext cx="1289012" cy="186077"/>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Transport time</a:t>
            </a:r>
          </a:p>
        </p:txBody>
      </p:sp>
      <p:sp>
        <p:nvSpPr>
          <p:cNvPr id="289" name="Textframe 30"/>
          <p:cNvSpPr txBox="1">
            <a:spLocks/>
          </p:cNvSpPr>
          <p:nvPr/>
        </p:nvSpPr>
        <p:spPr>
          <a:xfrm>
            <a:off x="4546600" y="3896622"/>
            <a:ext cx="4722813" cy="372153"/>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GB" b="0" dirty="0">
                <a:latin typeface="+mj-lt"/>
                <a:cs typeface="Arial" pitchFamily="34" charset="0"/>
              </a:rPr>
              <a:t>Target goods in European O/Ds for Southern routes (East Europe) and in new O/Ds (Turkey, Iran) need to be specified and seasonality considered</a:t>
            </a:r>
          </a:p>
        </p:txBody>
      </p:sp>
      <p:sp>
        <p:nvSpPr>
          <p:cNvPr id="290" name="Textframe 30"/>
          <p:cNvSpPr txBox="1">
            <a:spLocks/>
          </p:cNvSpPr>
          <p:nvPr/>
        </p:nvSpPr>
        <p:spPr>
          <a:xfrm>
            <a:off x="736600" y="3989660"/>
            <a:ext cx="1289012" cy="186077"/>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Target goods</a:t>
            </a:r>
          </a:p>
        </p:txBody>
      </p:sp>
      <p:sp>
        <p:nvSpPr>
          <p:cNvPr id="329" name="Textframe 30"/>
          <p:cNvSpPr txBox="1">
            <a:spLocks/>
          </p:cNvSpPr>
          <p:nvPr/>
        </p:nvSpPr>
        <p:spPr>
          <a:xfrm>
            <a:off x="4546600" y="5701173"/>
            <a:ext cx="4722813" cy="186077"/>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US" b="0" dirty="0">
                <a:cs typeface="Arial" pitchFamily="34" charset="0"/>
              </a:rPr>
              <a:t>Routes not established as regular services yet</a:t>
            </a:r>
          </a:p>
        </p:txBody>
      </p:sp>
      <p:sp>
        <p:nvSpPr>
          <p:cNvPr id="330" name="Textframe 30"/>
          <p:cNvSpPr txBox="1">
            <a:spLocks/>
          </p:cNvSpPr>
          <p:nvPr/>
        </p:nvSpPr>
        <p:spPr>
          <a:xfrm>
            <a:off x="736600" y="5701173"/>
            <a:ext cx="1289012" cy="186077"/>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Availability</a:t>
            </a:r>
          </a:p>
        </p:txBody>
      </p:sp>
      <p:sp>
        <p:nvSpPr>
          <p:cNvPr id="339" name="Textframe 30"/>
          <p:cNvSpPr txBox="1">
            <a:spLocks/>
          </p:cNvSpPr>
          <p:nvPr/>
        </p:nvSpPr>
        <p:spPr>
          <a:xfrm>
            <a:off x="4546600" y="5989490"/>
            <a:ext cx="4722813" cy="372153"/>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GB" b="0" dirty="0">
                <a:latin typeface="+mj-lt"/>
                <a:cs typeface="Arial" pitchFamily="34" charset="0"/>
              </a:rPr>
              <a:t>Many transit countries are not part of a customs unit (Ukraine, Iran, Azerbaijan and Turkmenistan)</a:t>
            </a:r>
          </a:p>
        </p:txBody>
      </p:sp>
      <p:sp>
        <p:nvSpPr>
          <p:cNvPr id="340" name="Textframe 30"/>
          <p:cNvSpPr txBox="1">
            <a:spLocks/>
          </p:cNvSpPr>
          <p:nvPr/>
        </p:nvSpPr>
        <p:spPr>
          <a:xfrm>
            <a:off x="736600" y="6082528"/>
            <a:ext cx="1289012" cy="186077"/>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Customs</a:t>
            </a:r>
          </a:p>
        </p:txBody>
      </p:sp>
      <p:sp>
        <p:nvSpPr>
          <p:cNvPr id="299" name="Textframe 30"/>
          <p:cNvSpPr txBox="1">
            <a:spLocks/>
          </p:cNvSpPr>
          <p:nvPr/>
        </p:nvSpPr>
        <p:spPr>
          <a:xfrm>
            <a:off x="4546600" y="5300663"/>
            <a:ext cx="4722813" cy="186077"/>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GB" b="0" dirty="0">
                <a:latin typeface="+mj-lt"/>
                <a:cs typeface="Arial" pitchFamily="34" charset="0"/>
              </a:rPr>
              <a:t>Routes not established as regular services yet</a:t>
            </a:r>
          </a:p>
        </p:txBody>
      </p:sp>
      <p:sp>
        <p:nvSpPr>
          <p:cNvPr id="300" name="Textframe 30"/>
          <p:cNvSpPr txBox="1">
            <a:spLocks/>
          </p:cNvSpPr>
          <p:nvPr/>
        </p:nvSpPr>
        <p:spPr>
          <a:xfrm>
            <a:off x="736600" y="5230813"/>
            <a:ext cx="1289012" cy="372153"/>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Target geogra-phical coverage</a:t>
            </a:r>
          </a:p>
        </p:txBody>
      </p:sp>
      <p:sp>
        <p:nvSpPr>
          <p:cNvPr id="6" name="Oval 5"/>
          <p:cNvSpPr/>
          <p:nvPr>
            <p:custDataLst>
              <p:tags r:id="rId13"/>
            </p:custDataLst>
          </p:nvPr>
        </p:nvSpPr>
        <p:spPr bwMode="auto">
          <a:xfrm>
            <a:off x="2560638" y="2789238"/>
            <a:ext cx="273050" cy="273050"/>
          </a:xfrm>
          <a:prstGeom prst="ellipse">
            <a:avLst/>
          </a:prstGeom>
          <a:solidFill>
            <a:schemeClr val="accent6"/>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00" name="Oval 199"/>
          <p:cNvSpPr/>
          <p:nvPr>
            <p:custDataLst>
              <p:tags r:id="rId14"/>
            </p:custDataLst>
          </p:nvPr>
        </p:nvSpPr>
        <p:spPr bwMode="auto">
          <a:xfrm>
            <a:off x="2560638" y="3175000"/>
            <a:ext cx="273050" cy="273050"/>
          </a:xfrm>
          <a:prstGeom prst="ellipse">
            <a:avLst/>
          </a:prstGeom>
          <a:solidFill>
            <a:schemeClr val="accent6"/>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01" name="Oval 200"/>
          <p:cNvSpPr/>
          <p:nvPr>
            <p:custDataLst>
              <p:tags r:id="rId15"/>
            </p:custDataLst>
          </p:nvPr>
        </p:nvSpPr>
        <p:spPr bwMode="auto">
          <a:xfrm>
            <a:off x="2560638" y="3559175"/>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3" name="Arc 12"/>
          <p:cNvSpPr/>
          <p:nvPr>
            <p:custDataLst>
              <p:tags r:id="rId16"/>
            </p:custDataLst>
          </p:nvPr>
        </p:nvSpPr>
        <p:spPr bwMode="gray">
          <a:xfrm>
            <a:off x="2560638" y="3559175"/>
            <a:ext cx="273050" cy="273050"/>
          </a:xfrm>
          <a:prstGeom prst="arc">
            <a:avLst>
              <a:gd name="adj1" fmla="val 16200000"/>
              <a:gd name="adj2" fmla="val 108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3" name="Oval 202"/>
          <p:cNvSpPr/>
          <p:nvPr>
            <p:custDataLst>
              <p:tags r:id="rId17"/>
            </p:custDataLst>
          </p:nvPr>
        </p:nvSpPr>
        <p:spPr bwMode="auto">
          <a:xfrm>
            <a:off x="2560638" y="3943350"/>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4" name="Arc 13"/>
          <p:cNvSpPr/>
          <p:nvPr>
            <p:custDataLst>
              <p:tags r:id="rId18"/>
            </p:custDataLst>
          </p:nvPr>
        </p:nvSpPr>
        <p:spPr bwMode="gray">
          <a:xfrm>
            <a:off x="2560638" y="3943350"/>
            <a:ext cx="273050" cy="273050"/>
          </a:xfrm>
          <a:prstGeom prst="arc">
            <a:avLst>
              <a:gd name="adj1" fmla="val 16200000"/>
              <a:gd name="adj2" fmla="val 108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6" name="Oval 205"/>
          <p:cNvSpPr/>
          <p:nvPr>
            <p:custDataLst>
              <p:tags r:id="rId19"/>
            </p:custDataLst>
          </p:nvPr>
        </p:nvSpPr>
        <p:spPr bwMode="auto">
          <a:xfrm>
            <a:off x="2560638" y="5280025"/>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8" name="Arc 7"/>
          <p:cNvSpPr/>
          <p:nvPr>
            <p:custDataLst>
              <p:tags r:id="rId20"/>
            </p:custDataLst>
          </p:nvPr>
        </p:nvSpPr>
        <p:spPr bwMode="gray">
          <a:xfrm>
            <a:off x="2560638" y="5280025"/>
            <a:ext cx="273050" cy="273050"/>
          </a:xfrm>
          <a:prstGeom prst="arc">
            <a:avLst>
              <a:gd name="adj1" fmla="val 16200000"/>
              <a:gd name="adj2" fmla="val 54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8" name="Oval 207"/>
          <p:cNvSpPr/>
          <p:nvPr>
            <p:custDataLst>
              <p:tags r:id="rId21"/>
            </p:custDataLst>
          </p:nvPr>
        </p:nvSpPr>
        <p:spPr bwMode="auto">
          <a:xfrm>
            <a:off x="2560638" y="4337050"/>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9" name="Arc 8"/>
          <p:cNvSpPr/>
          <p:nvPr>
            <p:custDataLst>
              <p:tags r:id="rId22"/>
            </p:custDataLst>
          </p:nvPr>
        </p:nvSpPr>
        <p:spPr bwMode="gray">
          <a:xfrm>
            <a:off x="2560638" y="4337050"/>
            <a:ext cx="273050" cy="273050"/>
          </a:xfrm>
          <a:prstGeom prst="arc">
            <a:avLst>
              <a:gd name="adj1" fmla="val 16200000"/>
              <a:gd name="adj2" fmla="val 108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4" name="Oval 213"/>
          <p:cNvSpPr/>
          <p:nvPr>
            <p:custDataLst>
              <p:tags r:id="rId23"/>
            </p:custDataLst>
          </p:nvPr>
        </p:nvSpPr>
        <p:spPr bwMode="auto">
          <a:xfrm>
            <a:off x="2560638" y="4897438"/>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0" name="Arc 9"/>
          <p:cNvSpPr/>
          <p:nvPr>
            <p:custDataLst>
              <p:tags r:id="rId24"/>
            </p:custDataLst>
          </p:nvPr>
        </p:nvSpPr>
        <p:spPr bwMode="gray">
          <a:xfrm>
            <a:off x="2560638" y="4897438"/>
            <a:ext cx="273050" cy="273050"/>
          </a:xfrm>
          <a:prstGeom prst="arc">
            <a:avLst>
              <a:gd name="adj1" fmla="val 16200000"/>
              <a:gd name="adj2" fmla="val 108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5" name="Oval 214"/>
          <p:cNvSpPr/>
          <p:nvPr>
            <p:custDataLst>
              <p:tags r:id="rId25"/>
            </p:custDataLst>
          </p:nvPr>
        </p:nvSpPr>
        <p:spPr bwMode="auto">
          <a:xfrm>
            <a:off x="2560638" y="5667375"/>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1" name="Arc 10"/>
          <p:cNvSpPr/>
          <p:nvPr>
            <p:custDataLst>
              <p:tags r:id="rId26"/>
            </p:custDataLst>
          </p:nvPr>
        </p:nvSpPr>
        <p:spPr bwMode="gray">
          <a:xfrm>
            <a:off x="2560638" y="5667375"/>
            <a:ext cx="273050" cy="273050"/>
          </a:xfrm>
          <a:prstGeom prst="arc">
            <a:avLst>
              <a:gd name="adj1" fmla="val 16200000"/>
              <a:gd name="adj2" fmla="val 54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6" name="Oval 215"/>
          <p:cNvSpPr/>
          <p:nvPr>
            <p:custDataLst>
              <p:tags r:id="rId27"/>
            </p:custDataLst>
          </p:nvPr>
        </p:nvSpPr>
        <p:spPr bwMode="auto">
          <a:xfrm>
            <a:off x="2560638" y="6065838"/>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2" name="Arc 11"/>
          <p:cNvSpPr/>
          <p:nvPr>
            <p:custDataLst>
              <p:tags r:id="rId28"/>
            </p:custDataLst>
          </p:nvPr>
        </p:nvSpPr>
        <p:spPr bwMode="gray">
          <a:xfrm>
            <a:off x="2560638" y="6065838"/>
            <a:ext cx="273050" cy="273050"/>
          </a:xfrm>
          <a:prstGeom prst="arc">
            <a:avLst>
              <a:gd name="adj1" fmla="val 16200000"/>
              <a:gd name="adj2" fmla="val 54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7" name="Oval 216"/>
          <p:cNvSpPr/>
          <p:nvPr>
            <p:custDataLst>
              <p:tags r:id="rId29"/>
            </p:custDataLst>
          </p:nvPr>
        </p:nvSpPr>
        <p:spPr bwMode="auto">
          <a:xfrm>
            <a:off x="3735388" y="2789238"/>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5" name="Arc 14"/>
          <p:cNvSpPr/>
          <p:nvPr>
            <p:custDataLst>
              <p:tags r:id="rId30"/>
            </p:custDataLst>
          </p:nvPr>
        </p:nvSpPr>
        <p:spPr bwMode="gray">
          <a:xfrm>
            <a:off x="3735388" y="2789238"/>
            <a:ext cx="273050" cy="273050"/>
          </a:xfrm>
          <a:prstGeom prst="arc">
            <a:avLst>
              <a:gd name="adj1" fmla="val 16200000"/>
              <a:gd name="adj2" fmla="val 108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8" name="Oval 217"/>
          <p:cNvSpPr/>
          <p:nvPr>
            <p:custDataLst>
              <p:tags r:id="rId31"/>
            </p:custDataLst>
          </p:nvPr>
        </p:nvSpPr>
        <p:spPr bwMode="auto">
          <a:xfrm>
            <a:off x="3735388" y="3175000"/>
            <a:ext cx="273050" cy="273050"/>
          </a:xfrm>
          <a:prstGeom prst="ellipse">
            <a:avLst/>
          </a:prstGeom>
          <a:solidFill>
            <a:schemeClr val="tx2"/>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19" name="Oval 218"/>
          <p:cNvSpPr/>
          <p:nvPr>
            <p:custDataLst>
              <p:tags r:id="rId32"/>
            </p:custDataLst>
          </p:nvPr>
        </p:nvSpPr>
        <p:spPr bwMode="auto">
          <a:xfrm>
            <a:off x="3735388" y="3559175"/>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20" name="Arc 219"/>
          <p:cNvSpPr/>
          <p:nvPr>
            <p:custDataLst>
              <p:tags r:id="rId33"/>
            </p:custDataLst>
          </p:nvPr>
        </p:nvSpPr>
        <p:spPr bwMode="gray">
          <a:xfrm>
            <a:off x="3735388" y="3559175"/>
            <a:ext cx="273050" cy="273050"/>
          </a:xfrm>
          <a:prstGeom prst="arc">
            <a:avLst>
              <a:gd name="adj1" fmla="val 16200000"/>
              <a:gd name="adj2" fmla="val 108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1" name="Oval 220"/>
          <p:cNvSpPr/>
          <p:nvPr>
            <p:custDataLst>
              <p:tags r:id="rId34"/>
            </p:custDataLst>
          </p:nvPr>
        </p:nvSpPr>
        <p:spPr bwMode="auto">
          <a:xfrm>
            <a:off x="3735388" y="3943350"/>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22" name="Arc 221"/>
          <p:cNvSpPr/>
          <p:nvPr>
            <p:custDataLst>
              <p:tags r:id="rId35"/>
            </p:custDataLst>
          </p:nvPr>
        </p:nvSpPr>
        <p:spPr bwMode="gray">
          <a:xfrm>
            <a:off x="3735388" y="3943350"/>
            <a:ext cx="273050" cy="273050"/>
          </a:xfrm>
          <a:prstGeom prst="arc">
            <a:avLst>
              <a:gd name="adj1" fmla="val 16200000"/>
              <a:gd name="adj2" fmla="val 54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3" name="Oval 222"/>
          <p:cNvSpPr/>
          <p:nvPr>
            <p:custDataLst>
              <p:tags r:id="rId36"/>
            </p:custDataLst>
          </p:nvPr>
        </p:nvSpPr>
        <p:spPr bwMode="auto">
          <a:xfrm>
            <a:off x="3735388" y="5280025"/>
            <a:ext cx="273050" cy="273050"/>
          </a:xfrm>
          <a:prstGeom prst="ellipse">
            <a:avLst/>
          </a:prstGeom>
          <a:solidFill>
            <a:schemeClr val="tx2"/>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25" name="Oval 224"/>
          <p:cNvSpPr/>
          <p:nvPr>
            <p:custDataLst>
              <p:tags r:id="rId37"/>
            </p:custDataLst>
          </p:nvPr>
        </p:nvSpPr>
        <p:spPr bwMode="auto">
          <a:xfrm>
            <a:off x="3735388" y="4337050"/>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26" name="Arc 225"/>
          <p:cNvSpPr/>
          <p:nvPr>
            <p:custDataLst>
              <p:tags r:id="rId38"/>
            </p:custDataLst>
          </p:nvPr>
        </p:nvSpPr>
        <p:spPr bwMode="gray">
          <a:xfrm>
            <a:off x="3735388" y="4337050"/>
            <a:ext cx="273050" cy="273050"/>
          </a:xfrm>
          <a:prstGeom prst="arc">
            <a:avLst>
              <a:gd name="adj1" fmla="val 16200000"/>
              <a:gd name="adj2" fmla="val 108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7" name="Oval 226"/>
          <p:cNvSpPr/>
          <p:nvPr>
            <p:custDataLst>
              <p:tags r:id="rId39"/>
            </p:custDataLst>
          </p:nvPr>
        </p:nvSpPr>
        <p:spPr bwMode="auto">
          <a:xfrm>
            <a:off x="3735388" y="4897438"/>
            <a:ext cx="273050" cy="273050"/>
          </a:xfrm>
          <a:prstGeom prst="ellipse">
            <a:avLst/>
          </a:prstGeom>
          <a:solidFill>
            <a:schemeClr val="tx2"/>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37" name="Oval 236"/>
          <p:cNvSpPr/>
          <p:nvPr>
            <p:custDataLst>
              <p:tags r:id="rId40"/>
            </p:custDataLst>
          </p:nvPr>
        </p:nvSpPr>
        <p:spPr bwMode="auto">
          <a:xfrm>
            <a:off x="3735388" y="6065838"/>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42" name="Arc 241"/>
          <p:cNvSpPr/>
          <p:nvPr>
            <p:custDataLst>
              <p:tags r:id="rId41"/>
            </p:custDataLst>
          </p:nvPr>
        </p:nvSpPr>
        <p:spPr bwMode="gray">
          <a:xfrm>
            <a:off x="3735388" y="6065838"/>
            <a:ext cx="273050" cy="273050"/>
          </a:xfrm>
          <a:prstGeom prst="arc">
            <a:avLst>
              <a:gd name="adj1" fmla="val 16200000"/>
              <a:gd name="adj2" fmla="val 108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Oval 101"/>
          <p:cNvSpPr/>
          <p:nvPr>
            <p:custDataLst>
              <p:tags r:id="rId42"/>
            </p:custDataLst>
          </p:nvPr>
        </p:nvSpPr>
        <p:spPr bwMode="auto">
          <a:xfrm>
            <a:off x="3735388" y="5643563"/>
            <a:ext cx="273050" cy="273050"/>
          </a:xfrm>
          <a:prstGeom prst="ellipse">
            <a:avLst/>
          </a:prstGeom>
          <a:solidFill>
            <a:schemeClr val="tx2"/>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03" name="Source"/>
          <p:cNvSpPr txBox="1"/>
          <p:nvPr/>
        </p:nvSpPr>
        <p:spPr>
          <a:xfrm>
            <a:off x="738189" y="6710121"/>
            <a:ext cx="1739259"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Expert interviews, Roland Berger</a:t>
            </a:r>
          </a:p>
        </p:txBody>
      </p:sp>
      <p:sp>
        <p:nvSpPr>
          <p:cNvPr id="73"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D</a:t>
            </a:r>
          </a:p>
        </p:txBody>
      </p:sp>
    </p:spTree>
    <p:extLst>
      <p:ext uri="{BB962C8B-B14F-4D97-AF65-F5344CB8AC3E}">
        <p14:creationId xmlns:p14="http://schemas.microsoft.com/office/powerpoint/2010/main" val="13312646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kt 11" hidden="1"/>
          <p:cNvGraphicFramePr>
            <a:graphicFrameLocks noChangeAspect="1"/>
          </p:cNvGraphicFramePr>
          <p:nvPr>
            <p:custDataLst>
              <p:tags r:id="rId2"/>
            </p:custDataLst>
            <p:extLst>
              <p:ext uri="{D42A27DB-BD31-4B8C-83A1-F6EECF244321}">
                <p14:modId xmlns:p14="http://schemas.microsoft.com/office/powerpoint/2010/main" val="1142252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0233" name="think-cell Slide" r:id="rId47" imgW="270" imgH="270" progId="TCLayout.ActiveDocument.1">
                  <p:embed/>
                </p:oleObj>
              </mc:Choice>
              <mc:Fallback>
                <p:oleObj name="think-cell Slide" r:id="rId47" imgW="270" imgH="270" progId="TCLayout.ActiveDocument.1">
                  <p:embed/>
                  <p:pic>
                    <p:nvPicPr>
                      <p:cNvPr id="0" name=""/>
                      <p:cNvPicPr/>
                      <p:nvPr/>
                    </p:nvPicPr>
                    <p:blipFill>
                      <a:blip r:embed="rId48"/>
                      <a:stretch>
                        <a:fillRect/>
                      </a:stretch>
                    </p:blipFill>
                    <p:spPr>
                      <a:xfrm>
                        <a:off x="1588" y="1588"/>
                        <a:ext cx="1587" cy="1587"/>
                      </a:xfrm>
                      <a:prstGeom prst="rect">
                        <a:avLst/>
                      </a:prstGeom>
                    </p:spPr>
                  </p:pic>
                </p:oleObj>
              </mc:Fallback>
            </mc:AlternateContent>
          </a:graphicData>
        </a:graphic>
      </p:graphicFrame>
      <p:grpSp>
        <p:nvGrpSpPr>
          <p:cNvPr id="205" name="Group 210"/>
          <p:cNvGrpSpPr/>
          <p:nvPr/>
        </p:nvGrpSpPr>
        <p:grpSpPr>
          <a:xfrm>
            <a:off x="764678" y="932775"/>
            <a:ext cx="5794328" cy="5464949"/>
            <a:chOff x="2478088" y="1895475"/>
            <a:chExt cx="4937125" cy="4221163"/>
          </a:xfrm>
          <a:solidFill>
            <a:schemeClr val="accent2"/>
          </a:solidFill>
        </p:grpSpPr>
        <p:sp>
          <p:nvSpPr>
            <p:cNvPr id="206" name="Freeform 2577"/>
            <p:cNvSpPr>
              <a:spLocks/>
            </p:cNvSpPr>
            <p:nvPr>
              <p:custDataLst>
                <p:tags r:id="rId3"/>
              </p:custDataLst>
            </p:nvPr>
          </p:nvSpPr>
          <p:spPr bwMode="auto">
            <a:xfrm>
              <a:off x="4964113" y="4848224"/>
              <a:ext cx="384175" cy="431785"/>
            </a:xfrm>
            <a:custGeom>
              <a:avLst/>
              <a:gdLst>
                <a:gd name="T0" fmla="*/ 100 w 242"/>
                <a:gd name="T1" fmla="*/ 238 h 306"/>
                <a:gd name="T2" fmla="*/ 91 w 242"/>
                <a:gd name="T3" fmla="*/ 242 h 306"/>
                <a:gd name="T4" fmla="*/ 95 w 242"/>
                <a:gd name="T5" fmla="*/ 249 h 306"/>
                <a:gd name="T6" fmla="*/ 95 w 242"/>
                <a:gd name="T7" fmla="*/ 256 h 306"/>
                <a:gd name="T8" fmla="*/ 98 w 242"/>
                <a:gd name="T9" fmla="*/ 264 h 306"/>
                <a:gd name="T10" fmla="*/ 104 w 242"/>
                <a:gd name="T11" fmla="*/ 270 h 306"/>
                <a:gd name="T12" fmla="*/ 122 w 242"/>
                <a:gd name="T13" fmla="*/ 278 h 306"/>
                <a:gd name="T14" fmla="*/ 126 w 242"/>
                <a:gd name="T15" fmla="*/ 290 h 306"/>
                <a:gd name="T16" fmla="*/ 136 w 242"/>
                <a:gd name="T17" fmla="*/ 297 h 306"/>
                <a:gd name="T18" fmla="*/ 164 w 242"/>
                <a:gd name="T19" fmla="*/ 276 h 306"/>
                <a:gd name="T20" fmla="*/ 178 w 242"/>
                <a:gd name="T21" fmla="*/ 269 h 306"/>
                <a:gd name="T22" fmla="*/ 221 w 242"/>
                <a:gd name="T23" fmla="*/ 257 h 306"/>
                <a:gd name="T24" fmla="*/ 224 w 242"/>
                <a:gd name="T25" fmla="*/ 228 h 306"/>
                <a:gd name="T26" fmla="*/ 224 w 242"/>
                <a:gd name="T27" fmla="*/ 216 h 306"/>
                <a:gd name="T28" fmla="*/ 233 w 242"/>
                <a:gd name="T29" fmla="*/ 209 h 306"/>
                <a:gd name="T30" fmla="*/ 240 w 242"/>
                <a:gd name="T31" fmla="*/ 201 h 306"/>
                <a:gd name="T32" fmla="*/ 242 w 242"/>
                <a:gd name="T33" fmla="*/ 195 h 306"/>
                <a:gd name="T34" fmla="*/ 236 w 242"/>
                <a:gd name="T35" fmla="*/ 185 h 306"/>
                <a:gd name="T36" fmla="*/ 215 w 242"/>
                <a:gd name="T37" fmla="*/ 176 h 306"/>
                <a:gd name="T38" fmla="*/ 209 w 242"/>
                <a:gd name="T39" fmla="*/ 159 h 306"/>
                <a:gd name="T40" fmla="*/ 209 w 242"/>
                <a:gd name="T41" fmla="*/ 134 h 306"/>
                <a:gd name="T42" fmla="*/ 210 w 242"/>
                <a:gd name="T43" fmla="*/ 110 h 306"/>
                <a:gd name="T44" fmla="*/ 199 w 242"/>
                <a:gd name="T45" fmla="*/ 87 h 306"/>
                <a:gd name="T46" fmla="*/ 185 w 242"/>
                <a:gd name="T47" fmla="*/ 93 h 306"/>
                <a:gd name="T48" fmla="*/ 157 w 242"/>
                <a:gd name="T49" fmla="*/ 92 h 306"/>
                <a:gd name="T50" fmla="*/ 139 w 242"/>
                <a:gd name="T51" fmla="*/ 90 h 306"/>
                <a:gd name="T52" fmla="*/ 138 w 242"/>
                <a:gd name="T53" fmla="*/ 62 h 306"/>
                <a:gd name="T54" fmla="*/ 116 w 242"/>
                <a:gd name="T55" fmla="*/ 54 h 306"/>
                <a:gd name="T56" fmla="*/ 103 w 242"/>
                <a:gd name="T57" fmla="*/ 38 h 306"/>
                <a:gd name="T58" fmla="*/ 91 w 242"/>
                <a:gd name="T59" fmla="*/ 24 h 306"/>
                <a:gd name="T60" fmla="*/ 83 w 242"/>
                <a:gd name="T61" fmla="*/ 15 h 306"/>
                <a:gd name="T62" fmla="*/ 73 w 242"/>
                <a:gd name="T63" fmla="*/ 12 h 306"/>
                <a:gd name="T64" fmla="*/ 63 w 242"/>
                <a:gd name="T65" fmla="*/ 1 h 306"/>
                <a:gd name="T66" fmla="*/ 32 w 242"/>
                <a:gd name="T67" fmla="*/ 0 h 306"/>
                <a:gd name="T68" fmla="*/ 18 w 242"/>
                <a:gd name="T69" fmla="*/ 14 h 306"/>
                <a:gd name="T70" fmla="*/ 12 w 242"/>
                <a:gd name="T71" fmla="*/ 13 h 306"/>
                <a:gd name="T72" fmla="*/ 8 w 242"/>
                <a:gd name="T73" fmla="*/ 16 h 306"/>
                <a:gd name="T74" fmla="*/ 0 w 242"/>
                <a:gd name="T75" fmla="*/ 25 h 306"/>
                <a:gd name="T76" fmla="*/ 6 w 242"/>
                <a:gd name="T77" fmla="*/ 46 h 306"/>
                <a:gd name="T78" fmla="*/ 7 w 242"/>
                <a:gd name="T79" fmla="*/ 55 h 306"/>
                <a:gd name="T80" fmla="*/ 13 w 242"/>
                <a:gd name="T81" fmla="*/ 60 h 306"/>
                <a:gd name="T82" fmla="*/ 24 w 242"/>
                <a:gd name="T83" fmla="*/ 67 h 306"/>
                <a:gd name="T84" fmla="*/ 32 w 242"/>
                <a:gd name="T85" fmla="*/ 73 h 306"/>
                <a:gd name="T86" fmla="*/ 21 w 242"/>
                <a:gd name="T87" fmla="*/ 80 h 306"/>
                <a:gd name="T88" fmla="*/ 24 w 242"/>
                <a:gd name="T89" fmla="*/ 91 h 306"/>
                <a:gd name="T90" fmla="*/ 29 w 242"/>
                <a:gd name="T91" fmla="*/ 100 h 306"/>
                <a:gd name="T92" fmla="*/ 33 w 242"/>
                <a:gd name="T93" fmla="*/ 141 h 306"/>
                <a:gd name="T94" fmla="*/ 51 w 242"/>
                <a:gd name="T95" fmla="*/ 152 h 306"/>
                <a:gd name="T96" fmla="*/ 36 w 242"/>
                <a:gd name="T97" fmla="*/ 163 h 306"/>
                <a:gd name="T98" fmla="*/ 49 w 242"/>
                <a:gd name="T99" fmla="*/ 176 h 306"/>
                <a:gd name="T100" fmla="*/ 39 w 242"/>
                <a:gd name="T101" fmla="*/ 194 h 306"/>
                <a:gd name="T102" fmla="*/ 54 w 242"/>
                <a:gd name="T103" fmla="*/ 202 h 306"/>
                <a:gd name="T104" fmla="*/ 58 w 242"/>
                <a:gd name="T105" fmla="*/ 208 h 306"/>
                <a:gd name="T106" fmla="*/ 76 w 242"/>
                <a:gd name="T107" fmla="*/ 220 h 306"/>
                <a:gd name="T108" fmla="*/ 89 w 242"/>
                <a:gd name="T109" fmla="*/ 221 h 306"/>
                <a:gd name="T110" fmla="*/ 107 w 242"/>
                <a:gd name="T111" fmla="*/ 229 h 306"/>
                <a:gd name="T112" fmla="*/ 100 w 242"/>
                <a:gd name="T113" fmla="*/ 238 h 3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2"/>
                <a:gd name="T172" fmla="*/ 0 h 306"/>
                <a:gd name="T173" fmla="*/ 242 w 242"/>
                <a:gd name="T174" fmla="*/ 306 h 306"/>
                <a:gd name="connsiteX0" fmla="*/ 4132 w 10000"/>
                <a:gd name="connsiteY0" fmla="*/ 7778 h 10000"/>
                <a:gd name="connsiteX1" fmla="*/ 3760 w 10000"/>
                <a:gd name="connsiteY1" fmla="*/ 7908 h 10000"/>
                <a:gd name="connsiteX2" fmla="*/ 3926 w 10000"/>
                <a:gd name="connsiteY2" fmla="*/ 8137 h 10000"/>
                <a:gd name="connsiteX3" fmla="*/ 3926 w 10000"/>
                <a:gd name="connsiteY3" fmla="*/ 8366 h 10000"/>
                <a:gd name="connsiteX4" fmla="*/ 4050 w 10000"/>
                <a:gd name="connsiteY4" fmla="*/ 8627 h 10000"/>
                <a:gd name="connsiteX5" fmla="*/ 4298 w 10000"/>
                <a:gd name="connsiteY5" fmla="*/ 8824 h 10000"/>
                <a:gd name="connsiteX6" fmla="*/ 5041 w 10000"/>
                <a:gd name="connsiteY6" fmla="*/ 9085 h 10000"/>
                <a:gd name="connsiteX7" fmla="*/ 5207 w 10000"/>
                <a:gd name="connsiteY7" fmla="*/ 9477 h 10000"/>
                <a:gd name="connsiteX8" fmla="*/ 5620 w 10000"/>
                <a:gd name="connsiteY8" fmla="*/ 9706 h 10000"/>
                <a:gd name="connsiteX9" fmla="*/ 7211 w 10000"/>
                <a:gd name="connsiteY9" fmla="*/ 8089 h 10000"/>
                <a:gd name="connsiteX10" fmla="*/ 7355 w 10000"/>
                <a:gd name="connsiteY10" fmla="*/ 8791 h 10000"/>
                <a:gd name="connsiteX11" fmla="*/ 9132 w 10000"/>
                <a:gd name="connsiteY11" fmla="*/ 8399 h 10000"/>
                <a:gd name="connsiteX12" fmla="*/ 9256 w 10000"/>
                <a:gd name="connsiteY12" fmla="*/ 7451 h 10000"/>
                <a:gd name="connsiteX13" fmla="*/ 9256 w 10000"/>
                <a:gd name="connsiteY13" fmla="*/ 7059 h 10000"/>
                <a:gd name="connsiteX14" fmla="*/ 9628 w 10000"/>
                <a:gd name="connsiteY14" fmla="*/ 6830 h 10000"/>
                <a:gd name="connsiteX15" fmla="*/ 9917 w 10000"/>
                <a:gd name="connsiteY15" fmla="*/ 6569 h 10000"/>
                <a:gd name="connsiteX16" fmla="*/ 10000 w 10000"/>
                <a:gd name="connsiteY16" fmla="*/ 6373 h 10000"/>
                <a:gd name="connsiteX17" fmla="*/ 9752 w 10000"/>
                <a:gd name="connsiteY17" fmla="*/ 6046 h 10000"/>
                <a:gd name="connsiteX18" fmla="*/ 8884 w 10000"/>
                <a:gd name="connsiteY18" fmla="*/ 5752 h 10000"/>
                <a:gd name="connsiteX19" fmla="*/ 8636 w 10000"/>
                <a:gd name="connsiteY19" fmla="*/ 5196 h 10000"/>
                <a:gd name="connsiteX20" fmla="*/ 8636 w 10000"/>
                <a:gd name="connsiteY20" fmla="*/ 4379 h 10000"/>
                <a:gd name="connsiteX21" fmla="*/ 8678 w 10000"/>
                <a:gd name="connsiteY21" fmla="*/ 3595 h 10000"/>
                <a:gd name="connsiteX22" fmla="*/ 8223 w 10000"/>
                <a:gd name="connsiteY22" fmla="*/ 2843 h 10000"/>
                <a:gd name="connsiteX23" fmla="*/ 7645 w 10000"/>
                <a:gd name="connsiteY23" fmla="*/ 3039 h 10000"/>
                <a:gd name="connsiteX24" fmla="*/ 6488 w 10000"/>
                <a:gd name="connsiteY24" fmla="*/ 3007 h 10000"/>
                <a:gd name="connsiteX25" fmla="*/ 5744 w 10000"/>
                <a:gd name="connsiteY25" fmla="*/ 2941 h 10000"/>
                <a:gd name="connsiteX26" fmla="*/ 5702 w 10000"/>
                <a:gd name="connsiteY26" fmla="*/ 2026 h 10000"/>
                <a:gd name="connsiteX27" fmla="*/ 4793 w 10000"/>
                <a:gd name="connsiteY27" fmla="*/ 1765 h 10000"/>
                <a:gd name="connsiteX28" fmla="*/ 4256 w 10000"/>
                <a:gd name="connsiteY28" fmla="*/ 1242 h 10000"/>
                <a:gd name="connsiteX29" fmla="*/ 3760 w 10000"/>
                <a:gd name="connsiteY29" fmla="*/ 784 h 10000"/>
                <a:gd name="connsiteX30" fmla="*/ 3430 w 10000"/>
                <a:gd name="connsiteY30" fmla="*/ 490 h 10000"/>
                <a:gd name="connsiteX31" fmla="*/ 3017 w 10000"/>
                <a:gd name="connsiteY31" fmla="*/ 392 h 10000"/>
                <a:gd name="connsiteX32" fmla="*/ 2603 w 10000"/>
                <a:gd name="connsiteY32" fmla="*/ 33 h 10000"/>
                <a:gd name="connsiteX33" fmla="*/ 1322 w 10000"/>
                <a:gd name="connsiteY33" fmla="*/ 0 h 10000"/>
                <a:gd name="connsiteX34" fmla="*/ 744 w 10000"/>
                <a:gd name="connsiteY34" fmla="*/ 458 h 10000"/>
                <a:gd name="connsiteX35" fmla="*/ 496 w 10000"/>
                <a:gd name="connsiteY35" fmla="*/ 425 h 10000"/>
                <a:gd name="connsiteX36" fmla="*/ 331 w 10000"/>
                <a:gd name="connsiteY36" fmla="*/ 523 h 10000"/>
                <a:gd name="connsiteX37" fmla="*/ 0 w 10000"/>
                <a:gd name="connsiteY37" fmla="*/ 817 h 10000"/>
                <a:gd name="connsiteX38" fmla="*/ 248 w 10000"/>
                <a:gd name="connsiteY38" fmla="*/ 1503 h 10000"/>
                <a:gd name="connsiteX39" fmla="*/ 289 w 10000"/>
                <a:gd name="connsiteY39" fmla="*/ 1797 h 10000"/>
                <a:gd name="connsiteX40" fmla="*/ 537 w 10000"/>
                <a:gd name="connsiteY40" fmla="*/ 1961 h 10000"/>
                <a:gd name="connsiteX41" fmla="*/ 992 w 10000"/>
                <a:gd name="connsiteY41" fmla="*/ 2190 h 10000"/>
                <a:gd name="connsiteX42" fmla="*/ 1322 w 10000"/>
                <a:gd name="connsiteY42" fmla="*/ 2386 h 10000"/>
                <a:gd name="connsiteX43" fmla="*/ 868 w 10000"/>
                <a:gd name="connsiteY43" fmla="*/ 2614 h 10000"/>
                <a:gd name="connsiteX44" fmla="*/ 992 w 10000"/>
                <a:gd name="connsiteY44" fmla="*/ 2974 h 10000"/>
                <a:gd name="connsiteX45" fmla="*/ 1198 w 10000"/>
                <a:gd name="connsiteY45" fmla="*/ 3268 h 10000"/>
                <a:gd name="connsiteX46" fmla="*/ 1364 w 10000"/>
                <a:gd name="connsiteY46" fmla="*/ 4608 h 10000"/>
                <a:gd name="connsiteX47" fmla="*/ 2107 w 10000"/>
                <a:gd name="connsiteY47" fmla="*/ 4967 h 10000"/>
                <a:gd name="connsiteX48" fmla="*/ 1488 w 10000"/>
                <a:gd name="connsiteY48" fmla="*/ 5327 h 10000"/>
                <a:gd name="connsiteX49" fmla="*/ 2025 w 10000"/>
                <a:gd name="connsiteY49" fmla="*/ 5752 h 10000"/>
                <a:gd name="connsiteX50" fmla="*/ 1612 w 10000"/>
                <a:gd name="connsiteY50" fmla="*/ 6340 h 10000"/>
                <a:gd name="connsiteX51" fmla="*/ 2231 w 10000"/>
                <a:gd name="connsiteY51" fmla="*/ 6601 h 10000"/>
                <a:gd name="connsiteX52" fmla="*/ 2397 w 10000"/>
                <a:gd name="connsiteY52" fmla="*/ 6797 h 10000"/>
                <a:gd name="connsiteX53" fmla="*/ 3140 w 10000"/>
                <a:gd name="connsiteY53" fmla="*/ 7190 h 10000"/>
                <a:gd name="connsiteX54" fmla="*/ 3678 w 10000"/>
                <a:gd name="connsiteY54" fmla="*/ 7222 h 10000"/>
                <a:gd name="connsiteX55" fmla="*/ 4421 w 10000"/>
                <a:gd name="connsiteY55" fmla="*/ 7484 h 10000"/>
                <a:gd name="connsiteX56" fmla="*/ 4132 w 10000"/>
                <a:gd name="connsiteY56" fmla="*/ 7778 h 10000"/>
                <a:gd name="connsiteX0" fmla="*/ 4132 w 10000"/>
                <a:gd name="connsiteY0" fmla="*/ 7778 h 10000"/>
                <a:gd name="connsiteX1" fmla="*/ 3760 w 10000"/>
                <a:gd name="connsiteY1" fmla="*/ 7908 h 10000"/>
                <a:gd name="connsiteX2" fmla="*/ 3926 w 10000"/>
                <a:gd name="connsiteY2" fmla="*/ 8137 h 10000"/>
                <a:gd name="connsiteX3" fmla="*/ 3926 w 10000"/>
                <a:gd name="connsiteY3" fmla="*/ 8366 h 10000"/>
                <a:gd name="connsiteX4" fmla="*/ 4050 w 10000"/>
                <a:gd name="connsiteY4" fmla="*/ 8627 h 10000"/>
                <a:gd name="connsiteX5" fmla="*/ 4298 w 10000"/>
                <a:gd name="connsiteY5" fmla="*/ 8824 h 10000"/>
                <a:gd name="connsiteX6" fmla="*/ 5041 w 10000"/>
                <a:gd name="connsiteY6" fmla="*/ 9085 h 10000"/>
                <a:gd name="connsiteX7" fmla="*/ 5207 w 10000"/>
                <a:gd name="connsiteY7" fmla="*/ 9477 h 10000"/>
                <a:gd name="connsiteX8" fmla="*/ 6364 w 10000"/>
                <a:gd name="connsiteY8" fmla="*/ 7745 h 10000"/>
                <a:gd name="connsiteX9" fmla="*/ 7211 w 10000"/>
                <a:gd name="connsiteY9" fmla="*/ 8089 h 10000"/>
                <a:gd name="connsiteX10" fmla="*/ 7355 w 10000"/>
                <a:gd name="connsiteY10" fmla="*/ 8791 h 10000"/>
                <a:gd name="connsiteX11" fmla="*/ 9132 w 10000"/>
                <a:gd name="connsiteY11" fmla="*/ 8399 h 10000"/>
                <a:gd name="connsiteX12" fmla="*/ 9256 w 10000"/>
                <a:gd name="connsiteY12" fmla="*/ 7451 h 10000"/>
                <a:gd name="connsiteX13" fmla="*/ 9256 w 10000"/>
                <a:gd name="connsiteY13" fmla="*/ 7059 h 10000"/>
                <a:gd name="connsiteX14" fmla="*/ 9628 w 10000"/>
                <a:gd name="connsiteY14" fmla="*/ 6830 h 10000"/>
                <a:gd name="connsiteX15" fmla="*/ 9917 w 10000"/>
                <a:gd name="connsiteY15" fmla="*/ 6569 h 10000"/>
                <a:gd name="connsiteX16" fmla="*/ 10000 w 10000"/>
                <a:gd name="connsiteY16" fmla="*/ 6373 h 10000"/>
                <a:gd name="connsiteX17" fmla="*/ 9752 w 10000"/>
                <a:gd name="connsiteY17" fmla="*/ 6046 h 10000"/>
                <a:gd name="connsiteX18" fmla="*/ 8884 w 10000"/>
                <a:gd name="connsiteY18" fmla="*/ 5752 h 10000"/>
                <a:gd name="connsiteX19" fmla="*/ 8636 w 10000"/>
                <a:gd name="connsiteY19" fmla="*/ 5196 h 10000"/>
                <a:gd name="connsiteX20" fmla="*/ 8636 w 10000"/>
                <a:gd name="connsiteY20" fmla="*/ 4379 h 10000"/>
                <a:gd name="connsiteX21" fmla="*/ 8678 w 10000"/>
                <a:gd name="connsiteY21" fmla="*/ 3595 h 10000"/>
                <a:gd name="connsiteX22" fmla="*/ 8223 w 10000"/>
                <a:gd name="connsiteY22" fmla="*/ 2843 h 10000"/>
                <a:gd name="connsiteX23" fmla="*/ 7645 w 10000"/>
                <a:gd name="connsiteY23" fmla="*/ 3039 h 10000"/>
                <a:gd name="connsiteX24" fmla="*/ 6488 w 10000"/>
                <a:gd name="connsiteY24" fmla="*/ 3007 h 10000"/>
                <a:gd name="connsiteX25" fmla="*/ 5744 w 10000"/>
                <a:gd name="connsiteY25" fmla="*/ 2941 h 10000"/>
                <a:gd name="connsiteX26" fmla="*/ 5702 w 10000"/>
                <a:gd name="connsiteY26" fmla="*/ 2026 h 10000"/>
                <a:gd name="connsiteX27" fmla="*/ 4793 w 10000"/>
                <a:gd name="connsiteY27" fmla="*/ 1765 h 10000"/>
                <a:gd name="connsiteX28" fmla="*/ 4256 w 10000"/>
                <a:gd name="connsiteY28" fmla="*/ 1242 h 10000"/>
                <a:gd name="connsiteX29" fmla="*/ 3760 w 10000"/>
                <a:gd name="connsiteY29" fmla="*/ 784 h 10000"/>
                <a:gd name="connsiteX30" fmla="*/ 3430 w 10000"/>
                <a:gd name="connsiteY30" fmla="*/ 490 h 10000"/>
                <a:gd name="connsiteX31" fmla="*/ 3017 w 10000"/>
                <a:gd name="connsiteY31" fmla="*/ 392 h 10000"/>
                <a:gd name="connsiteX32" fmla="*/ 2603 w 10000"/>
                <a:gd name="connsiteY32" fmla="*/ 33 h 10000"/>
                <a:gd name="connsiteX33" fmla="*/ 1322 w 10000"/>
                <a:gd name="connsiteY33" fmla="*/ 0 h 10000"/>
                <a:gd name="connsiteX34" fmla="*/ 744 w 10000"/>
                <a:gd name="connsiteY34" fmla="*/ 458 h 10000"/>
                <a:gd name="connsiteX35" fmla="*/ 496 w 10000"/>
                <a:gd name="connsiteY35" fmla="*/ 425 h 10000"/>
                <a:gd name="connsiteX36" fmla="*/ 331 w 10000"/>
                <a:gd name="connsiteY36" fmla="*/ 523 h 10000"/>
                <a:gd name="connsiteX37" fmla="*/ 0 w 10000"/>
                <a:gd name="connsiteY37" fmla="*/ 817 h 10000"/>
                <a:gd name="connsiteX38" fmla="*/ 248 w 10000"/>
                <a:gd name="connsiteY38" fmla="*/ 1503 h 10000"/>
                <a:gd name="connsiteX39" fmla="*/ 289 w 10000"/>
                <a:gd name="connsiteY39" fmla="*/ 1797 h 10000"/>
                <a:gd name="connsiteX40" fmla="*/ 537 w 10000"/>
                <a:gd name="connsiteY40" fmla="*/ 1961 h 10000"/>
                <a:gd name="connsiteX41" fmla="*/ 992 w 10000"/>
                <a:gd name="connsiteY41" fmla="*/ 2190 h 10000"/>
                <a:gd name="connsiteX42" fmla="*/ 1322 w 10000"/>
                <a:gd name="connsiteY42" fmla="*/ 2386 h 10000"/>
                <a:gd name="connsiteX43" fmla="*/ 868 w 10000"/>
                <a:gd name="connsiteY43" fmla="*/ 2614 h 10000"/>
                <a:gd name="connsiteX44" fmla="*/ 992 w 10000"/>
                <a:gd name="connsiteY44" fmla="*/ 2974 h 10000"/>
                <a:gd name="connsiteX45" fmla="*/ 1198 w 10000"/>
                <a:gd name="connsiteY45" fmla="*/ 3268 h 10000"/>
                <a:gd name="connsiteX46" fmla="*/ 1364 w 10000"/>
                <a:gd name="connsiteY46" fmla="*/ 4608 h 10000"/>
                <a:gd name="connsiteX47" fmla="*/ 2107 w 10000"/>
                <a:gd name="connsiteY47" fmla="*/ 4967 h 10000"/>
                <a:gd name="connsiteX48" fmla="*/ 1488 w 10000"/>
                <a:gd name="connsiteY48" fmla="*/ 5327 h 10000"/>
                <a:gd name="connsiteX49" fmla="*/ 2025 w 10000"/>
                <a:gd name="connsiteY49" fmla="*/ 5752 h 10000"/>
                <a:gd name="connsiteX50" fmla="*/ 1612 w 10000"/>
                <a:gd name="connsiteY50" fmla="*/ 6340 h 10000"/>
                <a:gd name="connsiteX51" fmla="*/ 2231 w 10000"/>
                <a:gd name="connsiteY51" fmla="*/ 6601 h 10000"/>
                <a:gd name="connsiteX52" fmla="*/ 2397 w 10000"/>
                <a:gd name="connsiteY52" fmla="*/ 6797 h 10000"/>
                <a:gd name="connsiteX53" fmla="*/ 3140 w 10000"/>
                <a:gd name="connsiteY53" fmla="*/ 7190 h 10000"/>
                <a:gd name="connsiteX54" fmla="*/ 3678 w 10000"/>
                <a:gd name="connsiteY54" fmla="*/ 7222 h 10000"/>
                <a:gd name="connsiteX55" fmla="*/ 4421 w 10000"/>
                <a:gd name="connsiteY55" fmla="*/ 7484 h 10000"/>
                <a:gd name="connsiteX56" fmla="*/ 4132 w 10000"/>
                <a:gd name="connsiteY56" fmla="*/ 7778 h 10000"/>
                <a:gd name="connsiteX0" fmla="*/ 4132 w 10000"/>
                <a:gd name="connsiteY0" fmla="*/ 7778 h 9216"/>
                <a:gd name="connsiteX1" fmla="*/ 3760 w 10000"/>
                <a:gd name="connsiteY1" fmla="*/ 7908 h 9216"/>
                <a:gd name="connsiteX2" fmla="*/ 3926 w 10000"/>
                <a:gd name="connsiteY2" fmla="*/ 8137 h 9216"/>
                <a:gd name="connsiteX3" fmla="*/ 3926 w 10000"/>
                <a:gd name="connsiteY3" fmla="*/ 8366 h 9216"/>
                <a:gd name="connsiteX4" fmla="*/ 4050 w 10000"/>
                <a:gd name="connsiteY4" fmla="*/ 8627 h 9216"/>
                <a:gd name="connsiteX5" fmla="*/ 4298 w 10000"/>
                <a:gd name="connsiteY5" fmla="*/ 8824 h 9216"/>
                <a:gd name="connsiteX6" fmla="*/ 5041 w 10000"/>
                <a:gd name="connsiteY6" fmla="*/ 9085 h 9216"/>
                <a:gd name="connsiteX7" fmla="*/ 5765 w 10000"/>
                <a:gd name="connsiteY7" fmla="*/ 7075 h 9216"/>
                <a:gd name="connsiteX8" fmla="*/ 6364 w 10000"/>
                <a:gd name="connsiteY8" fmla="*/ 7745 h 9216"/>
                <a:gd name="connsiteX9" fmla="*/ 7211 w 10000"/>
                <a:gd name="connsiteY9" fmla="*/ 8089 h 9216"/>
                <a:gd name="connsiteX10" fmla="*/ 7355 w 10000"/>
                <a:gd name="connsiteY10" fmla="*/ 8791 h 9216"/>
                <a:gd name="connsiteX11" fmla="*/ 9132 w 10000"/>
                <a:gd name="connsiteY11" fmla="*/ 8399 h 9216"/>
                <a:gd name="connsiteX12" fmla="*/ 9256 w 10000"/>
                <a:gd name="connsiteY12" fmla="*/ 7451 h 9216"/>
                <a:gd name="connsiteX13" fmla="*/ 9256 w 10000"/>
                <a:gd name="connsiteY13" fmla="*/ 7059 h 9216"/>
                <a:gd name="connsiteX14" fmla="*/ 9628 w 10000"/>
                <a:gd name="connsiteY14" fmla="*/ 6830 h 9216"/>
                <a:gd name="connsiteX15" fmla="*/ 9917 w 10000"/>
                <a:gd name="connsiteY15" fmla="*/ 6569 h 9216"/>
                <a:gd name="connsiteX16" fmla="*/ 10000 w 10000"/>
                <a:gd name="connsiteY16" fmla="*/ 6373 h 9216"/>
                <a:gd name="connsiteX17" fmla="*/ 9752 w 10000"/>
                <a:gd name="connsiteY17" fmla="*/ 6046 h 9216"/>
                <a:gd name="connsiteX18" fmla="*/ 8884 w 10000"/>
                <a:gd name="connsiteY18" fmla="*/ 5752 h 9216"/>
                <a:gd name="connsiteX19" fmla="*/ 8636 w 10000"/>
                <a:gd name="connsiteY19" fmla="*/ 5196 h 9216"/>
                <a:gd name="connsiteX20" fmla="*/ 8636 w 10000"/>
                <a:gd name="connsiteY20" fmla="*/ 4379 h 9216"/>
                <a:gd name="connsiteX21" fmla="*/ 8678 w 10000"/>
                <a:gd name="connsiteY21" fmla="*/ 3595 h 9216"/>
                <a:gd name="connsiteX22" fmla="*/ 8223 w 10000"/>
                <a:gd name="connsiteY22" fmla="*/ 2843 h 9216"/>
                <a:gd name="connsiteX23" fmla="*/ 7645 w 10000"/>
                <a:gd name="connsiteY23" fmla="*/ 3039 h 9216"/>
                <a:gd name="connsiteX24" fmla="*/ 6488 w 10000"/>
                <a:gd name="connsiteY24" fmla="*/ 3007 h 9216"/>
                <a:gd name="connsiteX25" fmla="*/ 5744 w 10000"/>
                <a:gd name="connsiteY25" fmla="*/ 2941 h 9216"/>
                <a:gd name="connsiteX26" fmla="*/ 5702 w 10000"/>
                <a:gd name="connsiteY26" fmla="*/ 2026 h 9216"/>
                <a:gd name="connsiteX27" fmla="*/ 4793 w 10000"/>
                <a:gd name="connsiteY27" fmla="*/ 1765 h 9216"/>
                <a:gd name="connsiteX28" fmla="*/ 4256 w 10000"/>
                <a:gd name="connsiteY28" fmla="*/ 1242 h 9216"/>
                <a:gd name="connsiteX29" fmla="*/ 3760 w 10000"/>
                <a:gd name="connsiteY29" fmla="*/ 784 h 9216"/>
                <a:gd name="connsiteX30" fmla="*/ 3430 w 10000"/>
                <a:gd name="connsiteY30" fmla="*/ 490 h 9216"/>
                <a:gd name="connsiteX31" fmla="*/ 3017 w 10000"/>
                <a:gd name="connsiteY31" fmla="*/ 392 h 9216"/>
                <a:gd name="connsiteX32" fmla="*/ 2603 w 10000"/>
                <a:gd name="connsiteY32" fmla="*/ 33 h 9216"/>
                <a:gd name="connsiteX33" fmla="*/ 1322 w 10000"/>
                <a:gd name="connsiteY33" fmla="*/ 0 h 9216"/>
                <a:gd name="connsiteX34" fmla="*/ 744 w 10000"/>
                <a:gd name="connsiteY34" fmla="*/ 458 h 9216"/>
                <a:gd name="connsiteX35" fmla="*/ 496 w 10000"/>
                <a:gd name="connsiteY35" fmla="*/ 425 h 9216"/>
                <a:gd name="connsiteX36" fmla="*/ 331 w 10000"/>
                <a:gd name="connsiteY36" fmla="*/ 523 h 9216"/>
                <a:gd name="connsiteX37" fmla="*/ 0 w 10000"/>
                <a:gd name="connsiteY37" fmla="*/ 817 h 9216"/>
                <a:gd name="connsiteX38" fmla="*/ 248 w 10000"/>
                <a:gd name="connsiteY38" fmla="*/ 1503 h 9216"/>
                <a:gd name="connsiteX39" fmla="*/ 289 w 10000"/>
                <a:gd name="connsiteY39" fmla="*/ 1797 h 9216"/>
                <a:gd name="connsiteX40" fmla="*/ 537 w 10000"/>
                <a:gd name="connsiteY40" fmla="*/ 1961 h 9216"/>
                <a:gd name="connsiteX41" fmla="*/ 992 w 10000"/>
                <a:gd name="connsiteY41" fmla="*/ 2190 h 9216"/>
                <a:gd name="connsiteX42" fmla="*/ 1322 w 10000"/>
                <a:gd name="connsiteY42" fmla="*/ 2386 h 9216"/>
                <a:gd name="connsiteX43" fmla="*/ 868 w 10000"/>
                <a:gd name="connsiteY43" fmla="*/ 2614 h 9216"/>
                <a:gd name="connsiteX44" fmla="*/ 992 w 10000"/>
                <a:gd name="connsiteY44" fmla="*/ 2974 h 9216"/>
                <a:gd name="connsiteX45" fmla="*/ 1198 w 10000"/>
                <a:gd name="connsiteY45" fmla="*/ 3268 h 9216"/>
                <a:gd name="connsiteX46" fmla="*/ 1364 w 10000"/>
                <a:gd name="connsiteY46" fmla="*/ 4608 h 9216"/>
                <a:gd name="connsiteX47" fmla="*/ 2107 w 10000"/>
                <a:gd name="connsiteY47" fmla="*/ 4967 h 9216"/>
                <a:gd name="connsiteX48" fmla="*/ 1488 w 10000"/>
                <a:gd name="connsiteY48" fmla="*/ 5327 h 9216"/>
                <a:gd name="connsiteX49" fmla="*/ 2025 w 10000"/>
                <a:gd name="connsiteY49" fmla="*/ 5752 h 9216"/>
                <a:gd name="connsiteX50" fmla="*/ 1612 w 10000"/>
                <a:gd name="connsiteY50" fmla="*/ 6340 h 9216"/>
                <a:gd name="connsiteX51" fmla="*/ 2231 w 10000"/>
                <a:gd name="connsiteY51" fmla="*/ 6601 h 9216"/>
                <a:gd name="connsiteX52" fmla="*/ 2397 w 10000"/>
                <a:gd name="connsiteY52" fmla="*/ 6797 h 9216"/>
                <a:gd name="connsiteX53" fmla="*/ 3140 w 10000"/>
                <a:gd name="connsiteY53" fmla="*/ 7190 h 9216"/>
                <a:gd name="connsiteX54" fmla="*/ 3678 w 10000"/>
                <a:gd name="connsiteY54" fmla="*/ 7222 h 9216"/>
                <a:gd name="connsiteX55" fmla="*/ 4421 w 10000"/>
                <a:gd name="connsiteY55" fmla="*/ 7484 h 9216"/>
                <a:gd name="connsiteX56" fmla="*/ 4132 w 10000"/>
                <a:gd name="connsiteY56" fmla="*/ 7778 h 9216"/>
                <a:gd name="connsiteX0" fmla="*/ 4132 w 10000"/>
                <a:gd name="connsiteY0" fmla="*/ 8440 h 9752"/>
                <a:gd name="connsiteX1" fmla="*/ 3760 w 10000"/>
                <a:gd name="connsiteY1" fmla="*/ 8581 h 9752"/>
                <a:gd name="connsiteX2" fmla="*/ 3926 w 10000"/>
                <a:gd name="connsiteY2" fmla="*/ 8829 h 9752"/>
                <a:gd name="connsiteX3" fmla="*/ 3926 w 10000"/>
                <a:gd name="connsiteY3" fmla="*/ 9078 h 9752"/>
                <a:gd name="connsiteX4" fmla="*/ 4050 w 10000"/>
                <a:gd name="connsiteY4" fmla="*/ 9361 h 9752"/>
                <a:gd name="connsiteX5" fmla="*/ 4298 w 10000"/>
                <a:gd name="connsiteY5" fmla="*/ 9575 h 9752"/>
                <a:gd name="connsiteX6" fmla="*/ 5413 w 10000"/>
                <a:gd name="connsiteY6" fmla="*/ 7784 h 9752"/>
                <a:gd name="connsiteX7" fmla="*/ 5765 w 10000"/>
                <a:gd name="connsiteY7" fmla="*/ 7677 h 9752"/>
                <a:gd name="connsiteX8" fmla="*/ 6364 w 10000"/>
                <a:gd name="connsiteY8" fmla="*/ 8404 h 9752"/>
                <a:gd name="connsiteX9" fmla="*/ 7211 w 10000"/>
                <a:gd name="connsiteY9" fmla="*/ 8777 h 9752"/>
                <a:gd name="connsiteX10" fmla="*/ 7355 w 10000"/>
                <a:gd name="connsiteY10" fmla="*/ 9539 h 9752"/>
                <a:gd name="connsiteX11" fmla="*/ 9132 w 10000"/>
                <a:gd name="connsiteY11" fmla="*/ 9113 h 9752"/>
                <a:gd name="connsiteX12" fmla="*/ 9256 w 10000"/>
                <a:gd name="connsiteY12" fmla="*/ 8085 h 9752"/>
                <a:gd name="connsiteX13" fmla="*/ 9256 w 10000"/>
                <a:gd name="connsiteY13" fmla="*/ 7660 h 9752"/>
                <a:gd name="connsiteX14" fmla="*/ 9628 w 10000"/>
                <a:gd name="connsiteY14" fmla="*/ 7411 h 9752"/>
                <a:gd name="connsiteX15" fmla="*/ 9917 w 10000"/>
                <a:gd name="connsiteY15" fmla="*/ 7128 h 9752"/>
                <a:gd name="connsiteX16" fmla="*/ 10000 w 10000"/>
                <a:gd name="connsiteY16" fmla="*/ 6915 h 9752"/>
                <a:gd name="connsiteX17" fmla="*/ 9752 w 10000"/>
                <a:gd name="connsiteY17" fmla="*/ 6560 h 9752"/>
                <a:gd name="connsiteX18" fmla="*/ 8884 w 10000"/>
                <a:gd name="connsiteY18" fmla="*/ 6241 h 9752"/>
                <a:gd name="connsiteX19" fmla="*/ 8636 w 10000"/>
                <a:gd name="connsiteY19" fmla="*/ 5638 h 9752"/>
                <a:gd name="connsiteX20" fmla="*/ 8636 w 10000"/>
                <a:gd name="connsiteY20" fmla="*/ 4752 h 9752"/>
                <a:gd name="connsiteX21" fmla="*/ 8678 w 10000"/>
                <a:gd name="connsiteY21" fmla="*/ 3901 h 9752"/>
                <a:gd name="connsiteX22" fmla="*/ 8223 w 10000"/>
                <a:gd name="connsiteY22" fmla="*/ 3085 h 9752"/>
                <a:gd name="connsiteX23" fmla="*/ 7645 w 10000"/>
                <a:gd name="connsiteY23" fmla="*/ 3298 h 9752"/>
                <a:gd name="connsiteX24" fmla="*/ 6488 w 10000"/>
                <a:gd name="connsiteY24" fmla="*/ 3263 h 9752"/>
                <a:gd name="connsiteX25" fmla="*/ 5744 w 10000"/>
                <a:gd name="connsiteY25" fmla="*/ 3191 h 9752"/>
                <a:gd name="connsiteX26" fmla="*/ 5702 w 10000"/>
                <a:gd name="connsiteY26" fmla="*/ 2198 h 9752"/>
                <a:gd name="connsiteX27" fmla="*/ 4793 w 10000"/>
                <a:gd name="connsiteY27" fmla="*/ 1915 h 9752"/>
                <a:gd name="connsiteX28" fmla="*/ 4256 w 10000"/>
                <a:gd name="connsiteY28" fmla="*/ 1348 h 9752"/>
                <a:gd name="connsiteX29" fmla="*/ 3760 w 10000"/>
                <a:gd name="connsiteY29" fmla="*/ 851 h 9752"/>
                <a:gd name="connsiteX30" fmla="*/ 3430 w 10000"/>
                <a:gd name="connsiteY30" fmla="*/ 532 h 9752"/>
                <a:gd name="connsiteX31" fmla="*/ 3017 w 10000"/>
                <a:gd name="connsiteY31" fmla="*/ 425 h 9752"/>
                <a:gd name="connsiteX32" fmla="*/ 2603 w 10000"/>
                <a:gd name="connsiteY32" fmla="*/ 36 h 9752"/>
                <a:gd name="connsiteX33" fmla="*/ 1322 w 10000"/>
                <a:gd name="connsiteY33" fmla="*/ 0 h 9752"/>
                <a:gd name="connsiteX34" fmla="*/ 744 w 10000"/>
                <a:gd name="connsiteY34" fmla="*/ 497 h 9752"/>
                <a:gd name="connsiteX35" fmla="*/ 496 w 10000"/>
                <a:gd name="connsiteY35" fmla="*/ 461 h 9752"/>
                <a:gd name="connsiteX36" fmla="*/ 331 w 10000"/>
                <a:gd name="connsiteY36" fmla="*/ 567 h 9752"/>
                <a:gd name="connsiteX37" fmla="*/ 0 w 10000"/>
                <a:gd name="connsiteY37" fmla="*/ 887 h 9752"/>
                <a:gd name="connsiteX38" fmla="*/ 248 w 10000"/>
                <a:gd name="connsiteY38" fmla="*/ 1631 h 9752"/>
                <a:gd name="connsiteX39" fmla="*/ 289 w 10000"/>
                <a:gd name="connsiteY39" fmla="*/ 1950 h 9752"/>
                <a:gd name="connsiteX40" fmla="*/ 537 w 10000"/>
                <a:gd name="connsiteY40" fmla="*/ 2128 h 9752"/>
                <a:gd name="connsiteX41" fmla="*/ 992 w 10000"/>
                <a:gd name="connsiteY41" fmla="*/ 2376 h 9752"/>
                <a:gd name="connsiteX42" fmla="*/ 1322 w 10000"/>
                <a:gd name="connsiteY42" fmla="*/ 2589 h 9752"/>
                <a:gd name="connsiteX43" fmla="*/ 868 w 10000"/>
                <a:gd name="connsiteY43" fmla="*/ 2836 h 9752"/>
                <a:gd name="connsiteX44" fmla="*/ 992 w 10000"/>
                <a:gd name="connsiteY44" fmla="*/ 3227 h 9752"/>
                <a:gd name="connsiteX45" fmla="*/ 1198 w 10000"/>
                <a:gd name="connsiteY45" fmla="*/ 3546 h 9752"/>
                <a:gd name="connsiteX46" fmla="*/ 1364 w 10000"/>
                <a:gd name="connsiteY46" fmla="*/ 5000 h 9752"/>
                <a:gd name="connsiteX47" fmla="*/ 2107 w 10000"/>
                <a:gd name="connsiteY47" fmla="*/ 5390 h 9752"/>
                <a:gd name="connsiteX48" fmla="*/ 1488 w 10000"/>
                <a:gd name="connsiteY48" fmla="*/ 5780 h 9752"/>
                <a:gd name="connsiteX49" fmla="*/ 2025 w 10000"/>
                <a:gd name="connsiteY49" fmla="*/ 6241 h 9752"/>
                <a:gd name="connsiteX50" fmla="*/ 1612 w 10000"/>
                <a:gd name="connsiteY50" fmla="*/ 6879 h 9752"/>
                <a:gd name="connsiteX51" fmla="*/ 2231 w 10000"/>
                <a:gd name="connsiteY51" fmla="*/ 7163 h 9752"/>
                <a:gd name="connsiteX52" fmla="*/ 2397 w 10000"/>
                <a:gd name="connsiteY52" fmla="*/ 7375 h 9752"/>
                <a:gd name="connsiteX53" fmla="*/ 3140 w 10000"/>
                <a:gd name="connsiteY53" fmla="*/ 7802 h 9752"/>
                <a:gd name="connsiteX54" fmla="*/ 3678 w 10000"/>
                <a:gd name="connsiteY54" fmla="*/ 7836 h 9752"/>
                <a:gd name="connsiteX55" fmla="*/ 4421 w 10000"/>
                <a:gd name="connsiteY55" fmla="*/ 8121 h 9752"/>
                <a:gd name="connsiteX56" fmla="*/ 4132 w 10000"/>
                <a:gd name="connsiteY56" fmla="*/ 8440 h 9752"/>
                <a:gd name="connsiteX0" fmla="*/ 4132 w 10000"/>
                <a:gd name="connsiteY0" fmla="*/ 8655 h 9890"/>
                <a:gd name="connsiteX1" fmla="*/ 3760 w 10000"/>
                <a:gd name="connsiteY1" fmla="*/ 8799 h 9890"/>
                <a:gd name="connsiteX2" fmla="*/ 3926 w 10000"/>
                <a:gd name="connsiteY2" fmla="*/ 9054 h 9890"/>
                <a:gd name="connsiteX3" fmla="*/ 3926 w 10000"/>
                <a:gd name="connsiteY3" fmla="*/ 9309 h 9890"/>
                <a:gd name="connsiteX4" fmla="*/ 4050 w 10000"/>
                <a:gd name="connsiteY4" fmla="*/ 9599 h 9890"/>
                <a:gd name="connsiteX5" fmla="*/ 5042 w 10000"/>
                <a:gd name="connsiteY5" fmla="*/ 7636 h 9890"/>
                <a:gd name="connsiteX6" fmla="*/ 5413 w 10000"/>
                <a:gd name="connsiteY6" fmla="*/ 7982 h 9890"/>
                <a:gd name="connsiteX7" fmla="*/ 5765 w 10000"/>
                <a:gd name="connsiteY7" fmla="*/ 7872 h 9890"/>
                <a:gd name="connsiteX8" fmla="*/ 6364 w 10000"/>
                <a:gd name="connsiteY8" fmla="*/ 8618 h 9890"/>
                <a:gd name="connsiteX9" fmla="*/ 7211 w 10000"/>
                <a:gd name="connsiteY9" fmla="*/ 9000 h 9890"/>
                <a:gd name="connsiteX10" fmla="*/ 7355 w 10000"/>
                <a:gd name="connsiteY10" fmla="*/ 9782 h 9890"/>
                <a:gd name="connsiteX11" fmla="*/ 9132 w 10000"/>
                <a:gd name="connsiteY11" fmla="*/ 9345 h 9890"/>
                <a:gd name="connsiteX12" fmla="*/ 9256 w 10000"/>
                <a:gd name="connsiteY12" fmla="*/ 8291 h 9890"/>
                <a:gd name="connsiteX13" fmla="*/ 9256 w 10000"/>
                <a:gd name="connsiteY13" fmla="*/ 7855 h 9890"/>
                <a:gd name="connsiteX14" fmla="*/ 9628 w 10000"/>
                <a:gd name="connsiteY14" fmla="*/ 7599 h 9890"/>
                <a:gd name="connsiteX15" fmla="*/ 9917 w 10000"/>
                <a:gd name="connsiteY15" fmla="*/ 7309 h 9890"/>
                <a:gd name="connsiteX16" fmla="*/ 10000 w 10000"/>
                <a:gd name="connsiteY16" fmla="*/ 7091 h 9890"/>
                <a:gd name="connsiteX17" fmla="*/ 9752 w 10000"/>
                <a:gd name="connsiteY17" fmla="*/ 6727 h 9890"/>
                <a:gd name="connsiteX18" fmla="*/ 8884 w 10000"/>
                <a:gd name="connsiteY18" fmla="*/ 6400 h 9890"/>
                <a:gd name="connsiteX19" fmla="*/ 8636 w 10000"/>
                <a:gd name="connsiteY19" fmla="*/ 5781 h 9890"/>
                <a:gd name="connsiteX20" fmla="*/ 8636 w 10000"/>
                <a:gd name="connsiteY20" fmla="*/ 4873 h 9890"/>
                <a:gd name="connsiteX21" fmla="*/ 8678 w 10000"/>
                <a:gd name="connsiteY21" fmla="*/ 4000 h 9890"/>
                <a:gd name="connsiteX22" fmla="*/ 8223 w 10000"/>
                <a:gd name="connsiteY22" fmla="*/ 3163 h 9890"/>
                <a:gd name="connsiteX23" fmla="*/ 7645 w 10000"/>
                <a:gd name="connsiteY23" fmla="*/ 3382 h 9890"/>
                <a:gd name="connsiteX24" fmla="*/ 6488 w 10000"/>
                <a:gd name="connsiteY24" fmla="*/ 3346 h 9890"/>
                <a:gd name="connsiteX25" fmla="*/ 5744 w 10000"/>
                <a:gd name="connsiteY25" fmla="*/ 3272 h 9890"/>
                <a:gd name="connsiteX26" fmla="*/ 5702 w 10000"/>
                <a:gd name="connsiteY26" fmla="*/ 2254 h 9890"/>
                <a:gd name="connsiteX27" fmla="*/ 4793 w 10000"/>
                <a:gd name="connsiteY27" fmla="*/ 1964 h 9890"/>
                <a:gd name="connsiteX28" fmla="*/ 4256 w 10000"/>
                <a:gd name="connsiteY28" fmla="*/ 1382 h 9890"/>
                <a:gd name="connsiteX29" fmla="*/ 3760 w 10000"/>
                <a:gd name="connsiteY29" fmla="*/ 873 h 9890"/>
                <a:gd name="connsiteX30" fmla="*/ 3430 w 10000"/>
                <a:gd name="connsiteY30" fmla="*/ 546 h 9890"/>
                <a:gd name="connsiteX31" fmla="*/ 3017 w 10000"/>
                <a:gd name="connsiteY31" fmla="*/ 436 h 9890"/>
                <a:gd name="connsiteX32" fmla="*/ 2603 w 10000"/>
                <a:gd name="connsiteY32" fmla="*/ 37 h 9890"/>
                <a:gd name="connsiteX33" fmla="*/ 1322 w 10000"/>
                <a:gd name="connsiteY33" fmla="*/ 0 h 9890"/>
                <a:gd name="connsiteX34" fmla="*/ 744 w 10000"/>
                <a:gd name="connsiteY34" fmla="*/ 510 h 9890"/>
                <a:gd name="connsiteX35" fmla="*/ 496 w 10000"/>
                <a:gd name="connsiteY35" fmla="*/ 473 h 9890"/>
                <a:gd name="connsiteX36" fmla="*/ 331 w 10000"/>
                <a:gd name="connsiteY36" fmla="*/ 581 h 9890"/>
                <a:gd name="connsiteX37" fmla="*/ 0 w 10000"/>
                <a:gd name="connsiteY37" fmla="*/ 910 h 9890"/>
                <a:gd name="connsiteX38" fmla="*/ 248 w 10000"/>
                <a:gd name="connsiteY38" fmla="*/ 1672 h 9890"/>
                <a:gd name="connsiteX39" fmla="*/ 289 w 10000"/>
                <a:gd name="connsiteY39" fmla="*/ 2000 h 9890"/>
                <a:gd name="connsiteX40" fmla="*/ 537 w 10000"/>
                <a:gd name="connsiteY40" fmla="*/ 2182 h 9890"/>
                <a:gd name="connsiteX41" fmla="*/ 992 w 10000"/>
                <a:gd name="connsiteY41" fmla="*/ 2436 h 9890"/>
                <a:gd name="connsiteX42" fmla="*/ 1322 w 10000"/>
                <a:gd name="connsiteY42" fmla="*/ 2655 h 9890"/>
                <a:gd name="connsiteX43" fmla="*/ 868 w 10000"/>
                <a:gd name="connsiteY43" fmla="*/ 2908 h 9890"/>
                <a:gd name="connsiteX44" fmla="*/ 992 w 10000"/>
                <a:gd name="connsiteY44" fmla="*/ 3309 h 9890"/>
                <a:gd name="connsiteX45" fmla="*/ 1198 w 10000"/>
                <a:gd name="connsiteY45" fmla="*/ 3636 h 9890"/>
                <a:gd name="connsiteX46" fmla="*/ 1364 w 10000"/>
                <a:gd name="connsiteY46" fmla="*/ 5127 h 9890"/>
                <a:gd name="connsiteX47" fmla="*/ 2107 w 10000"/>
                <a:gd name="connsiteY47" fmla="*/ 5527 h 9890"/>
                <a:gd name="connsiteX48" fmla="*/ 1488 w 10000"/>
                <a:gd name="connsiteY48" fmla="*/ 5927 h 9890"/>
                <a:gd name="connsiteX49" fmla="*/ 2025 w 10000"/>
                <a:gd name="connsiteY49" fmla="*/ 6400 h 9890"/>
                <a:gd name="connsiteX50" fmla="*/ 1612 w 10000"/>
                <a:gd name="connsiteY50" fmla="*/ 7054 h 9890"/>
                <a:gd name="connsiteX51" fmla="*/ 2231 w 10000"/>
                <a:gd name="connsiteY51" fmla="*/ 7345 h 9890"/>
                <a:gd name="connsiteX52" fmla="*/ 2397 w 10000"/>
                <a:gd name="connsiteY52" fmla="*/ 7563 h 9890"/>
                <a:gd name="connsiteX53" fmla="*/ 3140 w 10000"/>
                <a:gd name="connsiteY53" fmla="*/ 8000 h 9890"/>
                <a:gd name="connsiteX54" fmla="*/ 3678 w 10000"/>
                <a:gd name="connsiteY54" fmla="*/ 8035 h 9890"/>
                <a:gd name="connsiteX55" fmla="*/ 4421 w 10000"/>
                <a:gd name="connsiteY55" fmla="*/ 8328 h 9890"/>
                <a:gd name="connsiteX56" fmla="*/ 4132 w 10000"/>
                <a:gd name="connsiteY56" fmla="*/ 8655 h 9890"/>
                <a:gd name="connsiteX0" fmla="*/ 4132 w 10000"/>
                <a:gd name="connsiteY0" fmla="*/ 8751 h 10000"/>
                <a:gd name="connsiteX1" fmla="*/ 3760 w 10000"/>
                <a:gd name="connsiteY1" fmla="*/ 8897 h 10000"/>
                <a:gd name="connsiteX2" fmla="*/ 3926 w 10000"/>
                <a:gd name="connsiteY2" fmla="*/ 9155 h 10000"/>
                <a:gd name="connsiteX3" fmla="*/ 3926 w 10000"/>
                <a:gd name="connsiteY3" fmla="*/ 9413 h 10000"/>
                <a:gd name="connsiteX4" fmla="*/ 4608 w 10000"/>
                <a:gd name="connsiteY4" fmla="*/ 7886 h 10000"/>
                <a:gd name="connsiteX5" fmla="*/ 5042 w 10000"/>
                <a:gd name="connsiteY5" fmla="*/ 7721 h 10000"/>
                <a:gd name="connsiteX6" fmla="*/ 5413 w 10000"/>
                <a:gd name="connsiteY6" fmla="*/ 8071 h 10000"/>
                <a:gd name="connsiteX7" fmla="*/ 5765 w 10000"/>
                <a:gd name="connsiteY7" fmla="*/ 7960 h 10000"/>
                <a:gd name="connsiteX8" fmla="*/ 6364 w 10000"/>
                <a:gd name="connsiteY8" fmla="*/ 8714 h 10000"/>
                <a:gd name="connsiteX9" fmla="*/ 7211 w 10000"/>
                <a:gd name="connsiteY9" fmla="*/ 9100 h 10000"/>
                <a:gd name="connsiteX10" fmla="*/ 7355 w 10000"/>
                <a:gd name="connsiteY10" fmla="*/ 9891 h 10000"/>
                <a:gd name="connsiteX11" fmla="*/ 9132 w 10000"/>
                <a:gd name="connsiteY11" fmla="*/ 9449 h 10000"/>
                <a:gd name="connsiteX12" fmla="*/ 9256 w 10000"/>
                <a:gd name="connsiteY12" fmla="*/ 8383 h 10000"/>
                <a:gd name="connsiteX13" fmla="*/ 9256 w 10000"/>
                <a:gd name="connsiteY13" fmla="*/ 7942 h 10000"/>
                <a:gd name="connsiteX14" fmla="*/ 9628 w 10000"/>
                <a:gd name="connsiteY14" fmla="*/ 7684 h 10000"/>
                <a:gd name="connsiteX15" fmla="*/ 9917 w 10000"/>
                <a:gd name="connsiteY15" fmla="*/ 7390 h 10000"/>
                <a:gd name="connsiteX16" fmla="*/ 10000 w 10000"/>
                <a:gd name="connsiteY16" fmla="*/ 7170 h 10000"/>
                <a:gd name="connsiteX17" fmla="*/ 9752 w 10000"/>
                <a:gd name="connsiteY17" fmla="*/ 6802 h 10000"/>
                <a:gd name="connsiteX18" fmla="*/ 8884 w 10000"/>
                <a:gd name="connsiteY18" fmla="*/ 6471 h 10000"/>
                <a:gd name="connsiteX19" fmla="*/ 8636 w 10000"/>
                <a:gd name="connsiteY19" fmla="*/ 5845 h 10000"/>
                <a:gd name="connsiteX20" fmla="*/ 8636 w 10000"/>
                <a:gd name="connsiteY20" fmla="*/ 4927 h 10000"/>
                <a:gd name="connsiteX21" fmla="*/ 8678 w 10000"/>
                <a:gd name="connsiteY21" fmla="*/ 4044 h 10000"/>
                <a:gd name="connsiteX22" fmla="*/ 8223 w 10000"/>
                <a:gd name="connsiteY22" fmla="*/ 3198 h 10000"/>
                <a:gd name="connsiteX23" fmla="*/ 7645 w 10000"/>
                <a:gd name="connsiteY23" fmla="*/ 3420 h 10000"/>
                <a:gd name="connsiteX24" fmla="*/ 6488 w 10000"/>
                <a:gd name="connsiteY24" fmla="*/ 3383 h 10000"/>
                <a:gd name="connsiteX25" fmla="*/ 5744 w 10000"/>
                <a:gd name="connsiteY25" fmla="*/ 3308 h 10000"/>
                <a:gd name="connsiteX26" fmla="*/ 5702 w 10000"/>
                <a:gd name="connsiteY26" fmla="*/ 2279 h 10000"/>
                <a:gd name="connsiteX27" fmla="*/ 4793 w 10000"/>
                <a:gd name="connsiteY27" fmla="*/ 1986 h 10000"/>
                <a:gd name="connsiteX28" fmla="*/ 4256 w 10000"/>
                <a:gd name="connsiteY28" fmla="*/ 1397 h 10000"/>
                <a:gd name="connsiteX29" fmla="*/ 3760 w 10000"/>
                <a:gd name="connsiteY29" fmla="*/ 883 h 10000"/>
                <a:gd name="connsiteX30" fmla="*/ 3430 w 10000"/>
                <a:gd name="connsiteY30" fmla="*/ 552 h 10000"/>
                <a:gd name="connsiteX31" fmla="*/ 3017 w 10000"/>
                <a:gd name="connsiteY31" fmla="*/ 441 h 10000"/>
                <a:gd name="connsiteX32" fmla="*/ 2603 w 10000"/>
                <a:gd name="connsiteY32" fmla="*/ 37 h 10000"/>
                <a:gd name="connsiteX33" fmla="*/ 1322 w 10000"/>
                <a:gd name="connsiteY33" fmla="*/ 0 h 10000"/>
                <a:gd name="connsiteX34" fmla="*/ 744 w 10000"/>
                <a:gd name="connsiteY34" fmla="*/ 516 h 10000"/>
                <a:gd name="connsiteX35" fmla="*/ 496 w 10000"/>
                <a:gd name="connsiteY35" fmla="*/ 478 h 10000"/>
                <a:gd name="connsiteX36" fmla="*/ 331 w 10000"/>
                <a:gd name="connsiteY36" fmla="*/ 587 h 10000"/>
                <a:gd name="connsiteX37" fmla="*/ 0 w 10000"/>
                <a:gd name="connsiteY37" fmla="*/ 920 h 10000"/>
                <a:gd name="connsiteX38" fmla="*/ 248 w 10000"/>
                <a:gd name="connsiteY38" fmla="*/ 1691 h 10000"/>
                <a:gd name="connsiteX39" fmla="*/ 289 w 10000"/>
                <a:gd name="connsiteY39" fmla="*/ 2022 h 10000"/>
                <a:gd name="connsiteX40" fmla="*/ 537 w 10000"/>
                <a:gd name="connsiteY40" fmla="*/ 2206 h 10000"/>
                <a:gd name="connsiteX41" fmla="*/ 992 w 10000"/>
                <a:gd name="connsiteY41" fmla="*/ 2463 h 10000"/>
                <a:gd name="connsiteX42" fmla="*/ 1322 w 10000"/>
                <a:gd name="connsiteY42" fmla="*/ 2685 h 10000"/>
                <a:gd name="connsiteX43" fmla="*/ 868 w 10000"/>
                <a:gd name="connsiteY43" fmla="*/ 2940 h 10000"/>
                <a:gd name="connsiteX44" fmla="*/ 992 w 10000"/>
                <a:gd name="connsiteY44" fmla="*/ 3346 h 10000"/>
                <a:gd name="connsiteX45" fmla="*/ 1198 w 10000"/>
                <a:gd name="connsiteY45" fmla="*/ 3676 h 10000"/>
                <a:gd name="connsiteX46" fmla="*/ 1364 w 10000"/>
                <a:gd name="connsiteY46" fmla="*/ 5184 h 10000"/>
                <a:gd name="connsiteX47" fmla="*/ 2107 w 10000"/>
                <a:gd name="connsiteY47" fmla="*/ 5588 h 10000"/>
                <a:gd name="connsiteX48" fmla="*/ 1488 w 10000"/>
                <a:gd name="connsiteY48" fmla="*/ 5993 h 10000"/>
                <a:gd name="connsiteX49" fmla="*/ 2025 w 10000"/>
                <a:gd name="connsiteY49" fmla="*/ 6471 h 10000"/>
                <a:gd name="connsiteX50" fmla="*/ 1612 w 10000"/>
                <a:gd name="connsiteY50" fmla="*/ 7132 h 10000"/>
                <a:gd name="connsiteX51" fmla="*/ 2231 w 10000"/>
                <a:gd name="connsiteY51" fmla="*/ 7427 h 10000"/>
                <a:gd name="connsiteX52" fmla="*/ 2397 w 10000"/>
                <a:gd name="connsiteY52" fmla="*/ 7647 h 10000"/>
                <a:gd name="connsiteX53" fmla="*/ 3140 w 10000"/>
                <a:gd name="connsiteY53" fmla="*/ 8089 h 10000"/>
                <a:gd name="connsiteX54" fmla="*/ 3678 w 10000"/>
                <a:gd name="connsiteY54" fmla="*/ 8124 h 10000"/>
                <a:gd name="connsiteX55" fmla="*/ 4421 w 10000"/>
                <a:gd name="connsiteY55" fmla="*/ 8421 h 10000"/>
                <a:gd name="connsiteX56" fmla="*/ 4132 w 10000"/>
                <a:gd name="connsiteY56" fmla="*/ 8751 h 10000"/>
                <a:gd name="connsiteX0" fmla="*/ 4132 w 10000"/>
                <a:gd name="connsiteY0" fmla="*/ 8751 h 10000"/>
                <a:gd name="connsiteX1" fmla="*/ 3760 w 10000"/>
                <a:gd name="connsiteY1" fmla="*/ 8897 h 10000"/>
                <a:gd name="connsiteX2" fmla="*/ 3926 w 10000"/>
                <a:gd name="connsiteY2" fmla="*/ 9155 h 10000"/>
                <a:gd name="connsiteX3" fmla="*/ 4732 w 10000"/>
                <a:gd name="connsiteY3" fmla="*/ 8255 h 10000"/>
                <a:gd name="connsiteX4" fmla="*/ 4608 w 10000"/>
                <a:gd name="connsiteY4" fmla="*/ 7886 h 10000"/>
                <a:gd name="connsiteX5" fmla="*/ 5042 w 10000"/>
                <a:gd name="connsiteY5" fmla="*/ 7721 h 10000"/>
                <a:gd name="connsiteX6" fmla="*/ 5413 w 10000"/>
                <a:gd name="connsiteY6" fmla="*/ 8071 h 10000"/>
                <a:gd name="connsiteX7" fmla="*/ 5765 w 10000"/>
                <a:gd name="connsiteY7" fmla="*/ 7960 h 10000"/>
                <a:gd name="connsiteX8" fmla="*/ 6364 w 10000"/>
                <a:gd name="connsiteY8" fmla="*/ 8714 h 10000"/>
                <a:gd name="connsiteX9" fmla="*/ 7211 w 10000"/>
                <a:gd name="connsiteY9" fmla="*/ 9100 h 10000"/>
                <a:gd name="connsiteX10" fmla="*/ 7355 w 10000"/>
                <a:gd name="connsiteY10" fmla="*/ 9891 h 10000"/>
                <a:gd name="connsiteX11" fmla="*/ 9132 w 10000"/>
                <a:gd name="connsiteY11" fmla="*/ 9449 h 10000"/>
                <a:gd name="connsiteX12" fmla="*/ 9256 w 10000"/>
                <a:gd name="connsiteY12" fmla="*/ 8383 h 10000"/>
                <a:gd name="connsiteX13" fmla="*/ 9256 w 10000"/>
                <a:gd name="connsiteY13" fmla="*/ 7942 h 10000"/>
                <a:gd name="connsiteX14" fmla="*/ 9628 w 10000"/>
                <a:gd name="connsiteY14" fmla="*/ 7684 h 10000"/>
                <a:gd name="connsiteX15" fmla="*/ 9917 w 10000"/>
                <a:gd name="connsiteY15" fmla="*/ 7390 h 10000"/>
                <a:gd name="connsiteX16" fmla="*/ 10000 w 10000"/>
                <a:gd name="connsiteY16" fmla="*/ 7170 h 10000"/>
                <a:gd name="connsiteX17" fmla="*/ 9752 w 10000"/>
                <a:gd name="connsiteY17" fmla="*/ 6802 h 10000"/>
                <a:gd name="connsiteX18" fmla="*/ 8884 w 10000"/>
                <a:gd name="connsiteY18" fmla="*/ 6471 h 10000"/>
                <a:gd name="connsiteX19" fmla="*/ 8636 w 10000"/>
                <a:gd name="connsiteY19" fmla="*/ 5845 h 10000"/>
                <a:gd name="connsiteX20" fmla="*/ 8636 w 10000"/>
                <a:gd name="connsiteY20" fmla="*/ 4927 h 10000"/>
                <a:gd name="connsiteX21" fmla="*/ 8678 w 10000"/>
                <a:gd name="connsiteY21" fmla="*/ 4044 h 10000"/>
                <a:gd name="connsiteX22" fmla="*/ 8223 w 10000"/>
                <a:gd name="connsiteY22" fmla="*/ 3198 h 10000"/>
                <a:gd name="connsiteX23" fmla="*/ 7645 w 10000"/>
                <a:gd name="connsiteY23" fmla="*/ 3420 h 10000"/>
                <a:gd name="connsiteX24" fmla="*/ 6488 w 10000"/>
                <a:gd name="connsiteY24" fmla="*/ 3383 h 10000"/>
                <a:gd name="connsiteX25" fmla="*/ 5744 w 10000"/>
                <a:gd name="connsiteY25" fmla="*/ 3308 h 10000"/>
                <a:gd name="connsiteX26" fmla="*/ 5702 w 10000"/>
                <a:gd name="connsiteY26" fmla="*/ 2279 h 10000"/>
                <a:gd name="connsiteX27" fmla="*/ 4793 w 10000"/>
                <a:gd name="connsiteY27" fmla="*/ 1986 h 10000"/>
                <a:gd name="connsiteX28" fmla="*/ 4256 w 10000"/>
                <a:gd name="connsiteY28" fmla="*/ 1397 h 10000"/>
                <a:gd name="connsiteX29" fmla="*/ 3760 w 10000"/>
                <a:gd name="connsiteY29" fmla="*/ 883 h 10000"/>
                <a:gd name="connsiteX30" fmla="*/ 3430 w 10000"/>
                <a:gd name="connsiteY30" fmla="*/ 552 h 10000"/>
                <a:gd name="connsiteX31" fmla="*/ 3017 w 10000"/>
                <a:gd name="connsiteY31" fmla="*/ 441 h 10000"/>
                <a:gd name="connsiteX32" fmla="*/ 2603 w 10000"/>
                <a:gd name="connsiteY32" fmla="*/ 37 h 10000"/>
                <a:gd name="connsiteX33" fmla="*/ 1322 w 10000"/>
                <a:gd name="connsiteY33" fmla="*/ 0 h 10000"/>
                <a:gd name="connsiteX34" fmla="*/ 744 w 10000"/>
                <a:gd name="connsiteY34" fmla="*/ 516 h 10000"/>
                <a:gd name="connsiteX35" fmla="*/ 496 w 10000"/>
                <a:gd name="connsiteY35" fmla="*/ 478 h 10000"/>
                <a:gd name="connsiteX36" fmla="*/ 331 w 10000"/>
                <a:gd name="connsiteY36" fmla="*/ 587 h 10000"/>
                <a:gd name="connsiteX37" fmla="*/ 0 w 10000"/>
                <a:gd name="connsiteY37" fmla="*/ 920 h 10000"/>
                <a:gd name="connsiteX38" fmla="*/ 248 w 10000"/>
                <a:gd name="connsiteY38" fmla="*/ 1691 h 10000"/>
                <a:gd name="connsiteX39" fmla="*/ 289 w 10000"/>
                <a:gd name="connsiteY39" fmla="*/ 2022 h 10000"/>
                <a:gd name="connsiteX40" fmla="*/ 537 w 10000"/>
                <a:gd name="connsiteY40" fmla="*/ 2206 h 10000"/>
                <a:gd name="connsiteX41" fmla="*/ 992 w 10000"/>
                <a:gd name="connsiteY41" fmla="*/ 2463 h 10000"/>
                <a:gd name="connsiteX42" fmla="*/ 1322 w 10000"/>
                <a:gd name="connsiteY42" fmla="*/ 2685 h 10000"/>
                <a:gd name="connsiteX43" fmla="*/ 868 w 10000"/>
                <a:gd name="connsiteY43" fmla="*/ 2940 h 10000"/>
                <a:gd name="connsiteX44" fmla="*/ 992 w 10000"/>
                <a:gd name="connsiteY44" fmla="*/ 3346 h 10000"/>
                <a:gd name="connsiteX45" fmla="*/ 1198 w 10000"/>
                <a:gd name="connsiteY45" fmla="*/ 3676 h 10000"/>
                <a:gd name="connsiteX46" fmla="*/ 1364 w 10000"/>
                <a:gd name="connsiteY46" fmla="*/ 5184 h 10000"/>
                <a:gd name="connsiteX47" fmla="*/ 2107 w 10000"/>
                <a:gd name="connsiteY47" fmla="*/ 5588 h 10000"/>
                <a:gd name="connsiteX48" fmla="*/ 1488 w 10000"/>
                <a:gd name="connsiteY48" fmla="*/ 5993 h 10000"/>
                <a:gd name="connsiteX49" fmla="*/ 2025 w 10000"/>
                <a:gd name="connsiteY49" fmla="*/ 6471 h 10000"/>
                <a:gd name="connsiteX50" fmla="*/ 1612 w 10000"/>
                <a:gd name="connsiteY50" fmla="*/ 7132 h 10000"/>
                <a:gd name="connsiteX51" fmla="*/ 2231 w 10000"/>
                <a:gd name="connsiteY51" fmla="*/ 7427 h 10000"/>
                <a:gd name="connsiteX52" fmla="*/ 2397 w 10000"/>
                <a:gd name="connsiteY52" fmla="*/ 7647 h 10000"/>
                <a:gd name="connsiteX53" fmla="*/ 3140 w 10000"/>
                <a:gd name="connsiteY53" fmla="*/ 8089 h 10000"/>
                <a:gd name="connsiteX54" fmla="*/ 3678 w 10000"/>
                <a:gd name="connsiteY54" fmla="*/ 8124 h 10000"/>
                <a:gd name="connsiteX55" fmla="*/ 4421 w 10000"/>
                <a:gd name="connsiteY55" fmla="*/ 8421 h 10000"/>
                <a:gd name="connsiteX56" fmla="*/ 4132 w 10000"/>
                <a:gd name="connsiteY56" fmla="*/ 8751 h 10000"/>
                <a:gd name="connsiteX0" fmla="*/ 4132 w 10000"/>
                <a:gd name="connsiteY0" fmla="*/ 8751 h 10000"/>
                <a:gd name="connsiteX1" fmla="*/ 3760 w 10000"/>
                <a:gd name="connsiteY1" fmla="*/ 8897 h 10000"/>
                <a:gd name="connsiteX2" fmla="*/ 4732 w 10000"/>
                <a:gd name="connsiteY2" fmla="*/ 8255 h 10000"/>
                <a:gd name="connsiteX3" fmla="*/ 4608 w 10000"/>
                <a:gd name="connsiteY3" fmla="*/ 7886 h 10000"/>
                <a:gd name="connsiteX4" fmla="*/ 5042 w 10000"/>
                <a:gd name="connsiteY4" fmla="*/ 7721 h 10000"/>
                <a:gd name="connsiteX5" fmla="*/ 5413 w 10000"/>
                <a:gd name="connsiteY5" fmla="*/ 8071 h 10000"/>
                <a:gd name="connsiteX6" fmla="*/ 5765 w 10000"/>
                <a:gd name="connsiteY6" fmla="*/ 7960 h 10000"/>
                <a:gd name="connsiteX7" fmla="*/ 6364 w 10000"/>
                <a:gd name="connsiteY7" fmla="*/ 8714 h 10000"/>
                <a:gd name="connsiteX8" fmla="*/ 7211 w 10000"/>
                <a:gd name="connsiteY8" fmla="*/ 9100 h 10000"/>
                <a:gd name="connsiteX9" fmla="*/ 7355 w 10000"/>
                <a:gd name="connsiteY9" fmla="*/ 9891 h 10000"/>
                <a:gd name="connsiteX10" fmla="*/ 9132 w 10000"/>
                <a:gd name="connsiteY10" fmla="*/ 9449 h 10000"/>
                <a:gd name="connsiteX11" fmla="*/ 9256 w 10000"/>
                <a:gd name="connsiteY11" fmla="*/ 8383 h 10000"/>
                <a:gd name="connsiteX12" fmla="*/ 9256 w 10000"/>
                <a:gd name="connsiteY12" fmla="*/ 7942 h 10000"/>
                <a:gd name="connsiteX13" fmla="*/ 9628 w 10000"/>
                <a:gd name="connsiteY13" fmla="*/ 7684 h 10000"/>
                <a:gd name="connsiteX14" fmla="*/ 9917 w 10000"/>
                <a:gd name="connsiteY14" fmla="*/ 7390 h 10000"/>
                <a:gd name="connsiteX15" fmla="*/ 10000 w 10000"/>
                <a:gd name="connsiteY15" fmla="*/ 7170 h 10000"/>
                <a:gd name="connsiteX16" fmla="*/ 9752 w 10000"/>
                <a:gd name="connsiteY16" fmla="*/ 6802 h 10000"/>
                <a:gd name="connsiteX17" fmla="*/ 8884 w 10000"/>
                <a:gd name="connsiteY17" fmla="*/ 6471 h 10000"/>
                <a:gd name="connsiteX18" fmla="*/ 8636 w 10000"/>
                <a:gd name="connsiteY18" fmla="*/ 5845 h 10000"/>
                <a:gd name="connsiteX19" fmla="*/ 8636 w 10000"/>
                <a:gd name="connsiteY19" fmla="*/ 4927 h 10000"/>
                <a:gd name="connsiteX20" fmla="*/ 8678 w 10000"/>
                <a:gd name="connsiteY20" fmla="*/ 4044 h 10000"/>
                <a:gd name="connsiteX21" fmla="*/ 8223 w 10000"/>
                <a:gd name="connsiteY21" fmla="*/ 3198 h 10000"/>
                <a:gd name="connsiteX22" fmla="*/ 7645 w 10000"/>
                <a:gd name="connsiteY22" fmla="*/ 3420 h 10000"/>
                <a:gd name="connsiteX23" fmla="*/ 6488 w 10000"/>
                <a:gd name="connsiteY23" fmla="*/ 3383 h 10000"/>
                <a:gd name="connsiteX24" fmla="*/ 5744 w 10000"/>
                <a:gd name="connsiteY24" fmla="*/ 3308 h 10000"/>
                <a:gd name="connsiteX25" fmla="*/ 5702 w 10000"/>
                <a:gd name="connsiteY25" fmla="*/ 2279 h 10000"/>
                <a:gd name="connsiteX26" fmla="*/ 4793 w 10000"/>
                <a:gd name="connsiteY26" fmla="*/ 1986 h 10000"/>
                <a:gd name="connsiteX27" fmla="*/ 4256 w 10000"/>
                <a:gd name="connsiteY27" fmla="*/ 1397 h 10000"/>
                <a:gd name="connsiteX28" fmla="*/ 3760 w 10000"/>
                <a:gd name="connsiteY28" fmla="*/ 883 h 10000"/>
                <a:gd name="connsiteX29" fmla="*/ 3430 w 10000"/>
                <a:gd name="connsiteY29" fmla="*/ 552 h 10000"/>
                <a:gd name="connsiteX30" fmla="*/ 3017 w 10000"/>
                <a:gd name="connsiteY30" fmla="*/ 441 h 10000"/>
                <a:gd name="connsiteX31" fmla="*/ 2603 w 10000"/>
                <a:gd name="connsiteY31" fmla="*/ 37 h 10000"/>
                <a:gd name="connsiteX32" fmla="*/ 1322 w 10000"/>
                <a:gd name="connsiteY32" fmla="*/ 0 h 10000"/>
                <a:gd name="connsiteX33" fmla="*/ 744 w 10000"/>
                <a:gd name="connsiteY33" fmla="*/ 516 h 10000"/>
                <a:gd name="connsiteX34" fmla="*/ 496 w 10000"/>
                <a:gd name="connsiteY34" fmla="*/ 478 h 10000"/>
                <a:gd name="connsiteX35" fmla="*/ 331 w 10000"/>
                <a:gd name="connsiteY35" fmla="*/ 587 h 10000"/>
                <a:gd name="connsiteX36" fmla="*/ 0 w 10000"/>
                <a:gd name="connsiteY36" fmla="*/ 920 h 10000"/>
                <a:gd name="connsiteX37" fmla="*/ 248 w 10000"/>
                <a:gd name="connsiteY37" fmla="*/ 1691 h 10000"/>
                <a:gd name="connsiteX38" fmla="*/ 289 w 10000"/>
                <a:gd name="connsiteY38" fmla="*/ 2022 h 10000"/>
                <a:gd name="connsiteX39" fmla="*/ 537 w 10000"/>
                <a:gd name="connsiteY39" fmla="*/ 2206 h 10000"/>
                <a:gd name="connsiteX40" fmla="*/ 992 w 10000"/>
                <a:gd name="connsiteY40" fmla="*/ 2463 h 10000"/>
                <a:gd name="connsiteX41" fmla="*/ 1322 w 10000"/>
                <a:gd name="connsiteY41" fmla="*/ 2685 h 10000"/>
                <a:gd name="connsiteX42" fmla="*/ 868 w 10000"/>
                <a:gd name="connsiteY42" fmla="*/ 2940 h 10000"/>
                <a:gd name="connsiteX43" fmla="*/ 992 w 10000"/>
                <a:gd name="connsiteY43" fmla="*/ 3346 h 10000"/>
                <a:gd name="connsiteX44" fmla="*/ 1198 w 10000"/>
                <a:gd name="connsiteY44" fmla="*/ 3676 h 10000"/>
                <a:gd name="connsiteX45" fmla="*/ 1364 w 10000"/>
                <a:gd name="connsiteY45" fmla="*/ 5184 h 10000"/>
                <a:gd name="connsiteX46" fmla="*/ 2107 w 10000"/>
                <a:gd name="connsiteY46" fmla="*/ 5588 h 10000"/>
                <a:gd name="connsiteX47" fmla="*/ 1488 w 10000"/>
                <a:gd name="connsiteY47" fmla="*/ 5993 h 10000"/>
                <a:gd name="connsiteX48" fmla="*/ 2025 w 10000"/>
                <a:gd name="connsiteY48" fmla="*/ 6471 h 10000"/>
                <a:gd name="connsiteX49" fmla="*/ 1612 w 10000"/>
                <a:gd name="connsiteY49" fmla="*/ 7132 h 10000"/>
                <a:gd name="connsiteX50" fmla="*/ 2231 w 10000"/>
                <a:gd name="connsiteY50" fmla="*/ 7427 h 10000"/>
                <a:gd name="connsiteX51" fmla="*/ 2397 w 10000"/>
                <a:gd name="connsiteY51" fmla="*/ 7647 h 10000"/>
                <a:gd name="connsiteX52" fmla="*/ 3140 w 10000"/>
                <a:gd name="connsiteY52" fmla="*/ 8089 h 10000"/>
                <a:gd name="connsiteX53" fmla="*/ 3678 w 10000"/>
                <a:gd name="connsiteY53" fmla="*/ 8124 h 10000"/>
                <a:gd name="connsiteX54" fmla="*/ 4421 w 10000"/>
                <a:gd name="connsiteY54" fmla="*/ 8421 h 10000"/>
                <a:gd name="connsiteX55" fmla="*/ 4132 w 10000"/>
                <a:gd name="connsiteY55" fmla="*/ 8751 h 10000"/>
                <a:gd name="connsiteX0" fmla="*/ 4132 w 10000"/>
                <a:gd name="connsiteY0" fmla="*/ 8751 h 10000"/>
                <a:gd name="connsiteX1" fmla="*/ 4732 w 10000"/>
                <a:gd name="connsiteY1" fmla="*/ 8255 h 10000"/>
                <a:gd name="connsiteX2" fmla="*/ 4608 w 10000"/>
                <a:gd name="connsiteY2" fmla="*/ 7886 h 10000"/>
                <a:gd name="connsiteX3" fmla="*/ 5042 w 10000"/>
                <a:gd name="connsiteY3" fmla="*/ 7721 h 10000"/>
                <a:gd name="connsiteX4" fmla="*/ 5413 w 10000"/>
                <a:gd name="connsiteY4" fmla="*/ 8071 h 10000"/>
                <a:gd name="connsiteX5" fmla="*/ 5765 w 10000"/>
                <a:gd name="connsiteY5" fmla="*/ 7960 h 10000"/>
                <a:gd name="connsiteX6" fmla="*/ 6364 w 10000"/>
                <a:gd name="connsiteY6" fmla="*/ 8714 h 10000"/>
                <a:gd name="connsiteX7" fmla="*/ 7211 w 10000"/>
                <a:gd name="connsiteY7" fmla="*/ 9100 h 10000"/>
                <a:gd name="connsiteX8" fmla="*/ 7355 w 10000"/>
                <a:gd name="connsiteY8" fmla="*/ 9891 h 10000"/>
                <a:gd name="connsiteX9" fmla="*/ 9132 w 10000"/>
                <a:gd name="connsiteY9" fmla="*/ 9449 h 10000"/>
                <a:gd name="connsiteX10" fmla="*/ 9256 w 10000"/>
                <a:gd name="connsiteY10" fmla="*/ 8383 h 10000"/>
                <a:gd name="connsiteX11" fmla="*/ 9256 w 10000"/>
                <a:gd name="connsiteY11" fmla="*/ 7942 h 10000"/>
                <a:gd name="connsiteX12" fmla="*/ 9628 w 10000"/>
                <a:gd name="connsiteY12" fmla="*/ 7684 h 10000"/>
                <a:gd name="connsiteX13" fmla="*/ 9917 w 10000"/>
                <a:gd name="connsiteY13" fmla="*/ 7390 h 10000"/>
                <a:gd name="connsiteX14" fmla="*/ 10000 w 10000"/>
                <a:gd name="connsiteY14" fmla="*/ 7170 h 10000"/>
                <a:gd name="connsiteX15" fmla="*/ 9752 w 10000"/>
                <a:gd name="connsiteY15" fmla="*/ 6802 h 10000"/>
                <a:gd name="connsiteX16" fmla="*/ 8884 w 10000"/>
                <a:gd name="connsiteY16" fmla="*/ 6471 h 10000"/>
                <a:gd name="connsiteX17" fmla="*/ 8636 w 10000"/>
                <a:gd name="connsiteY17" fmla="*/ 5845 h 10000"/>
                <a:gd name="connsiteX18" fmla="*/ 8636 w 10000"/>
                <a:gd name="connsiteY18" fmla="*/ 4927 h 10000"/>
                <a:gd name="connsiteX19" fmla="*/ 8678 w 10000"/>
                <a:gd name="connsiteY19" fmla="*/ 4044 h 10000"/>
                <a:gd name="connsiteX20" fmla="*/ 8223 w 10000"/>
                <a:gd name="connsiteY20" fmla="*/ 3198 h 10000"/>
                <a:gd name="connsiteX21" fmla="*/ 7645 w 10000"/>
                <a:gd name="connsiteY21" fmla="*/ 3420 h 10000"/>
                <a:gd name="connsiteX22" fmla="*/ 6488 w 10000"/>
                <a:gd name="connsiteY22" fmla="*/ 3383 h 10000"/>
                <a:gd name="connsiteX23" fmla="*/ 5744 w 10000"/>
                <a:gd name="connsiteY23" fmla="*/ 3308 h 10000"/>
                <a:gd name="connsiteX24" fmla="*/ 5702 w 10000"/>
                <a:gd name="connsiteY24" fmla="*/ 2279 h 10000"/>
                <a:gd name="connsiteX25" fmla="*/ 4793 w 10000"/>
                <a:gd name="connsiteY25" fmla="*/ 1986 h 10000"/>
                <a:gd name="connsiteX26" fmla="*/ 4256 w 10000"/>
                <a:gd name="connsiteY26" fmla="*/ 1397 h 10000"/>
                <a:gd name="connsiteX27" fmla="*/ 3760 w 10000"/>
                <a:gd name="connsiteY27" fmla="*/ 883 h 10000"/>
                <a:gd name="connsiteX28" fmla="*/ 3430 w 10000"/>
                <a:gd name="connsiteY28" fmla="*/ 552 h 10000"/>
                <a:gd name="connsiteX29" fmla="*/ 3017 w 10000"/>
                <a:gd name="connsiteY29" fmla="*/ 441 h 10000"/>
                <a:gd name="connsiteX30" fmla="*/ 2603 w 10000"/>
                <a:gd name="connsiteY30" fmla="*/ 37 h 10000"/>
                <a:gd name="connsiteX31" fmla="*/ 1322 w 10000"/>
                <a:gd name="connsiteY31" fmla="*/ 0 h 10000"/>
                <a:gd name="connsiteX32" fmla="*/ 744 w 10000"/>
                <a:gd name="connsiteY32" fmla="*/ 516 h 10000"/>
                <a:gd name="connsiteX33" fmla="*/ 496 w 10000"/>
                <a:gd name="connsiteY33" fmla="*/ 478 h 10000"/>
                <a:gd name="connsiteX34" fmla="*/ 331 w 10000"/>
                <a:gd name="connsiteY34" fmla="*/ 587 h 10000"/>
                <a:gd name="connsiteX35" fmla="*/ 0 w 10000"/>
                <a:gd name="connsiteY35" fmla="*/ 920 h 10000"/>
                <a:gd name="connsiteX36" fmla="*/ 248 w 10000"/>
                <a:gd name="connsiteY36" fmla="*/ 1691 h 10000"/>
                <a:gd name="connsiteX37" fmla="*/ 289 w 10000"/>
                <a:gd name="connsiteY37" fmla="*/ 2022 h 10000"/>
                <a:gd name="connsiteX38" fmla="*/ 537 w 10000"/>
                <a:gd name="connsiteY38" fmla="*/ 2206 h 10000"/>
                <a:gd name="connsiteX39" fmla="*/ 992 w 10000"/>
                <a:gd name="connsiteY39" fmla="*/ 2463 h 10000"/>
                <a:gd name="connsiteX40" fmla="*/ 1322 w 10000"/>
                <a:gd name="connsiteY40" fmla="*/ 2685 h 10000"/>
                <a:gd name="connsiteX41" fmla="*/ 868 w 10000"/>
                <a:gd name="connsiteY41" fmla="*/ 2940 h 10000"/>
                <a:gd name="connsiteX42" fmla="*/ 992 w 10000"/>
                <a:gd name="connsiteY42" fmla="*/ 3346 h 10000"/>
                <a:gd name="connsiteX43" fmla="*/ 1198 w 10000"/>
                <a:gd name="connsiteY43" fmla="*/ 3676 h 10000"/>
                <a:gd name="connsiteX44" fmla="*/ 1364 w 10000"/>
                <a:gd name="connsiteY44" fmla="*/ 5184 h 10000"/>
                <a:gd name="connsiteX45" fmla="*/ 2107 w 10000"/>
                <a:gd name="connsiteY45" fmla="*/ 5588 h 10000"/>
                <a:gd name="connsiteX46" fmla="*/ 1488 w 10000"/>
                <a:gd name="connsiteY46" fmla="*/ 5993 h 10000"/>
                <a:gd name="connsiteX47" fmla="*/ 2025 w 10000"/>
                <a:gd name="connsiteY47" fmla="*/ 6471 h 10000"/>
                <a:gd name="connsiteX48" fmla="*/ 1612 w 10000"/>
                <a:gd name="connsiteY48" fmla="*/ 7132 h 10000"/>
                <a:gd name="connsiteX49" fmla="*/ 2231 w 10000"/>
                <a:gd name="connsiteY49" fmla="*/ 7427 h 10000"/>
                <a:gd name="connsiteX50" fmla="*/ 2397 w 10000"/>
                <a:gd name="connsiteY50" fmla="*/ 7647 h 10000"/>
                <a:gd name="connsiteX51" fmla="*/ 3140 w 10000"/>
                <a:gd name="connsiteY51" fmla="*/ 8089 h 10000"/>
                <a:gd name="connsiteX52" fmla="*/ 3678 w 10000"/>
                <a:gd name="connsiteY52" fmla="*/ 8124 h 10000"/>
                <a:gd name="connsiteX53" fmla="*/ 4421 w 10000"/>
                <a:gd name="connsiteY53" fmla="*/ 8421 h 10000"/>
                <a:gd name="connsiteX54" fmla="*/ 4132 w 10000"/>
                <a:gd name="connsiteY54" fmla="*/ 8751 h 10000"/>
                <a:gd name="connsiteX0" fmla="*/ 4421 w 10000"/>
                <a:gd name="connsiteY0" fmla="*/ 8421 h 10000"/>
                <a:gd name="connsiteX1" fmla="*/ 4732 w 10000"/>
                <a:gd name="connsiteY1" fmla="*/ 8255 h 10000"/>
                <a:gd name="connsiteX2" fmla="*/ 4608 w 10000"/>
                <a:gd name="connsiteY2" fmla="*/ 7886 h 10000"/>
                <a:gd name="connsiteX3" fmla="*/ 5042 w 10000"/>
                <a:gd name="connsiteY3" fmla="*/ 7721 h 10000"/>
                <a:gd name="connsiteX4" fmla="*/ 5413 w 10000"/>
                <a:gd name="connsiteY4" fmla="*/ 8071 h 10000"/>
                <a:gd name="connsiteX5" fmla="*/ 5765 w 10000"/>
                <a:gd name="connsiteY5" fmla="*/ 7960 h 10000"/>
                <a:gd name="connsiteX6" fmla="*/ 6364 w 10000"/>
                <a:gd name="connsiteY6" fmla="*/ 8714 h 10000"/>
                <a:gd name="connsiteX7" fmla="*/ 7211 w 10000"/>
                <a:gd name="connsiteY7" fmla="*/ 9100 h 10000"/>
                <a:gd name="connsiteX8" fmla="*/ 7355 w 10000"/>
                <a:gd name="connsiteY8" fmla="*/ 9891 h 10000"/>
                <a:gd name="connsiteX9" fmla="*/ 9132 w 10000"/>
                <a:gd name="connsiteY9" fmla="*/ 9449 h 10000"/>
                <a:gd name="connsiteX10" fmla="*/ 9256 w 10000"/>
                <a:gd name="connsiteY10" fmla="*/ 8383 h 10000"/>
                <a:gd name="connsiteX11" fmla="*/ 9256 w 10000"/>
                <a:gd name="connsiteY11" fmla="*/ 7942 h 10000"/>
                <a:gd name="connsiteX12" fmla="*/ 9628 w 10000"/>
                <a:gd name="connsiteY12" fmla="*/ 7684 h 10000"/>
                <a:gd name="connsiteX13" fmla="*/ 9917 w 10000"/>
                <a:gd name="connsiteY13" fmla="*/ 7390 h 10000"/>
                <a:gd name="connsiteX14" fmla="*/ 10000 w 10000"/>
                <a:gd name="connsiteY14" fmla="*/ 7170 h 10000"/>
                <a:gd name="connsiteX15" fmla="*/ 9752 w 10000"/>
                <a:gd name="connsiteY15" fmla="*/ 6802 h 10000"/>
                <a:gd name="connsiteX16" fmla="*/ 8884 w 10000"/>
                <a:gd name="connsiteY16" fmla="*/ 6471 h 10000"/>
                <a:gd name="connsiteX17" fmla="*/ 8636 w 10000"/>
                <a:gd name="connsiteY17" fmla="*/ 5845 h 10000"/>
                <a:gd name="connsiteX18" fmla="*/ 8636 w 10000"/>
                <a:gd name="connsiteY18" fmla="*/ 4927 h 10000"/>
                <a:gd name="connsiteX19" fmla="*/ 8678 w 10000"/>
                <a:gd name="connsiteY19" fmla="*/ 4044 h 10000"/>
                <a:gd name="connsiteX20" fmla="*/ 8223 w 10000"/>
                <a:gd name="connsiteY20" fmla="*/ 3198 h 10000"/>
                <a:gd name="connsiteX21" fmla="*/ 7645 w 10000"/>
                <a:gd name="connsiteY21" fmla="*/ 3420 h 10000"/>
                <a:gd name="connsiteX22" fmla="*/ 6488 w 10000"/>
                <a:gd name="connsiteY22" fmla="*/ 3383 h 10000"/>
                <a:gd name="connsiteX23" fmla="*/ 5744 w 10000"/>
                <a:gd name="connsiteY23" fmla="*/ 3308 h 10000"/>
                <a:gd name="connsiteX24" fmla="*/ 5702 w 10000"/>
                <a:gd name="connsiteY24" fmla="*/ 2279 h 10000"/>
                <a:gd name="connsiteX25" fmla="*/ 4793 w 10000"/>
                <a:gd name="connsiteY25" fmla="*/ 1986 h 10000"/>
                <a:gd name="connsiteX26" fmla="*/ 4256 w 10000"/>
                <a:gd name="connsiteY26" fmla="*/ 1397 h 10000"/>
                <a:gd name="connsiteX27" fmla="*/ 3760 w 10000"/>
                <a:gd name="connsiteY27" fmla="*/ 883 h 10000"/>
                <a:gd name="connsiteX28" fmla="*/ 3430 w 10000"/>
                <a:gd name="connsiteY28" fmla="*/ 552 h 10000"/>
                <a:gd name="connsiteX29" fmla="*/ 3017 w 10000"/>
                <a:gd name="connsiteY29" fmla="*/ 441 h 10000"/>
                <a:gd name="connsiteX30" fmla="*/ 2603 w 10000"/>
                <a:gd name="connsiteY30" fmla="*/ 37 h 10000"/>
                <a:gd name="connsiteX31" fmla="*/ 1322 w 10000"/>
                <a:gd name="connsiteY31" fmla="*/ 0 h 10000"/>
                <a:gd name="connsiteX32" fmla="*/ 744 w 10000"/>
                <a:gd name="connsiteY32" fmla="*/ 516 h 10000"/>
                <a:gd name="connsiteX33" fmla="*/ 496 w 10000"/>
                <a:gd name="connsiteY33" fmla="*/ 478 h 10000"/>
                <a:gd name="connsiteX34" fmla="*/ 331 w 10000"/>
                <a:gd name="connsiteY34" fmla="*/ 587 h 10000"/>
                <a:gd name="connsiteX35" fmla="*/ 0 w 10000"/>
                <a:gd name="connsiteY35" fmla="*/ 920 h 10000"/>
                <a:gd name="connsiteX36" fmla="*/ 248 w 10000"/>
                <a:gd name="connsiteY36" fmla="*/ 1691 h 10000"/>
                <a:gd name="connsiteX37" fmla="*/ 289 w 10000"/>
                <a:gd name="connsiteY37" fmla="*/ 2022 h 10000"/>
                <a:gd name="connsiteX38" fmla="*/ 537 w 10000"/>
                <a:gd name="connsiteY38" fmla="*/ 2206 h 10000"/>
                <a:gd name="connsiteX39" fmla="*/ 992 w 10000"/>
                <a:gd name="connsiteY39" fmla="*/ 2463 h 10000"/>
                <a:gd name="connsiteX40" fmla="*/ 1322 w 10000"/>
                <a:gd name="connsiteY40" fmla="*/ 2685 h 10000"/>
                <a:gd name="connsiteX41" fmla="*/ 868 w 10000"/>
                <a:gd name="connsiteY41" fmla="*/ 2940 h 10000"/>
                <a:gd name="connsiteX42" fmla="*/ 992 w 10000"/>
                <a:gd name="connsiteY42" fmla="*/ 3346 h 10000"/>
                <a:gd name="connsiteX43" fmla="*/ 1198 w 10000"/>
                <a:gd name="connsiteY43" fmla="*/ 3676 h 10000"/>
                <a:gd name="connsiteX44" fmla="*/ 1364 w 10000"/>
                <a:gd name="connsiteY44" fmla="*/ 5184 h 10000"/>
                <a:gd name="connsiteX45" fmla="*/ 2107 w 10000"/>
                <a:gd name="connsiteY45" fmla="*/ 5588 h 10000"/>
                <a:gd name="connsiteX46" fmla="*/ 1488 w 10000"/>
                <a:gd name="connsiteY46" fmla="*/ 5993 h 10000"/>
                <a:gd name="connsiteX47" fmla="*/ 2025 w 10000"/>
                <a:gd name="connsiteY47" fmla="*/ 6471 h 10000"/>
                <a:gd name="connsiteX48" fmla="*/ 1612 w 10000"/>
                <a:gd name="connsiteY48" fmla="*/ 7132 h 10000"/>
                <a:gd name="connsiteX49" fmla="*/ 2231 w 10000"/>
                <a:gd name="connsiteY49" fmla="*/ 7427 h 10000"/>
                <a:gd name="connsiteX50" fmla="*/ 2397 w 10000"/>
                <a:gd name="connsiteY50" fmla="*/ 7647 h 10000"/>
                <a:gd name="connsiteX51" fmla="*/ 3140 w 10000"/>
                <a:gd name="connsiteY51" fmla="*/ 8089 h 10000"/>
                <a:gd name="connsiteX52" fmla="*/ 3678 w 10000"/>
                <a:gd name="connsiteY52" fmla="*/ 8124 h 10000"/>
                <a:gd name="connsiteX53" fmla="*/ 4421 w 10000"/>
                <a:gd name="connsiteY53" fmla="*/ 8421 h 10000"/>
                <a:gd name="connsiteX0" fmla="*/ 3678 w 10000"/>
                <a:gd name="connsiteY0" fmla="*/ 8124 h 10000"/>
                <a:gd name="connsiteX1" fmla="*/ 4732 w 10000"/>
                <a:gd name="connsiteY1" fmla="*/ 8255 h 10000"/>
                <a:gd name="connsiteX2" fmla="*/ 4608 w 10000"/>
                <a:gd name="connsiteY2" fmla="*/ 7886 h 10000"/>
                <a:gd name="connsiteX3" fmla="*/ 5042 w 10000"/>
                <a:gd name="connsiteY3" fmla="*/ 7721 h 10000"/>
                <a:gd name="connsiteX4" fmla="*/ 5413 w 10000"/>
                <a:gd name="connsiteY4" fmla="*/ 8071 h 10000"/>
                <a:gd name="connsiteX5" fmla="*/ 5765 w 10000"/>
                <a:gd name="connsiteY5" fmla="*/ 7960 h 10000"/>
                <a:gd name="connsiteX6" fmla="*/ 6364 w 10000"/>
                <a:gd name="connsiteY6" fmla="*/ 8714 h 10000"/>
                <a:gd name="connsiteX7" fmla="*/ 7211 w 10000"/>
                <a:gd name="connsiteY7" fmla="*/ 9100 h 10000"/>
                <a:gd name="connsiteX8" fmla="*/ 7355 w 10000"/>
                <a:gd name="connsiteY8" fmla="*/ 9891 h 10000"/>
                <a:gd name="connsiteX9" fmla="*/ 9132 w 10000"/>
                <a:gd name="connsiteY9" fmla="*/ 9449 h 10000"/>
                <a:gd name="connsiteX10" fmla="*/ 9256 w 10000"/>
                <a:gd name="connsiteY10" fmla="*/ 8383 h 10000"/>
                <a:gd name="connsiteX11" fmla="*/ 9256 w 10000"/>
                <a:gd name="connsiteY11" fmla="*/ 7942 h 10000"/>
                <a:gd name="connsiteX12" fmla="*/ 9628 w 10000"/>
                <a:gd name="connsiteY12" fmla="*/ 7684 h 10000"/>
                <a:gd name="connsiteX13" fmla="*/ 9917 w 10000"/>
                <a:gd name="connsiteY13" fmla="*/ 7390 h 10000"/>
                <a:gd name="connsiteX14" fmla="*/ 10000 w 10000"/>
                <a:gd name="connsiteY14" fmla="*/ 7170 h 10000"/>
                <a:gd name="connsiteX15" fmla="*/ 9752 w 10000"/>
                <a:gd name="connsiteY15" fmla="*/ 6802 h 10000"/>
                <a:gd name="connsiteX16" fmla="*/ 8884 w 10000"/>
                <a:gd name="connsiteY16" fmla="*/ 6471 h 10000"/>
                <a:gd name="connsiteX17" fmla="*/ 8636 w 10000"/>
                <a:gd name="connsiteY17" fmla="*/ 5845 h 10000"/>
                <a:gd name="connsiteX18" fmla="*/ 8636 w 10000"/>
                <a:gd name="connsiteY18" fmla="*/ 4927 h 10000"/>
                <a:gd name="connsiteX19" fmla="*/ 8678 w 10000"/>
                <a:gd name="connsiteY19" fmla="*/ 4044 h 10000"/>
                <a:gd name="connsiteX20" fmla="*/ 8223 w 10000"/>
                <a:gd name="connsiteY20" fmla="*/ 3198 h 10000"/>
                <a:gd name="connsiteX21" fmla="*/ 7645 w 10000"/>
                <a:gd name="connsiteY21" fmla="*/ 3420 h 10000"/>
                <a:gd name="connsiteX22" fmla="*/ 6488 w 10000"/>
                <a:gd name="connsiteY22" fmla="*/ 3383 h 10000"/>
                <a:gd name="connsiteX23" fmla="*/ 5744 w 10000"/>
                <a:gd name="connsiteY23" fmla="*/ 3308 h 10000"/>
                <a:gd name="connsiteX24" fmla="*/ 5702 w 10000"/>
                <a:gd name="connsiteY24" fmla="*/ 2279 h 10000"/>
                <a:gd name="connsiteX25" fmla="*/ 4793 w 10000"/>
                <a:gd name="connsiteY25" fmla="*/ 1986 h 10000"/>
                <a:gd name="connsiteX26" fmla="*/ 4256 w 10000"/>
                <a:gd name="connsiteY26" fmla="*/ 1397 h 10000"/>
                <a:gd name="connsiteX27" fmla="*/ 3760 w 10000"/>
                <a:gd name="connsiteY27" fmla="*/ 883 h 10000"/>
                <a:gd name="connsiteX28" fmla="*/ 3430 w 10000"/>
                <a:gd name="connsiteY28" fmla="*/ 552 h 10000"/>
                <a:gd name="connsiteX29" fmla="*/ 3017 w 10000"/>
                <a:gd name="connsiteY29" fmla="*/ 441 h 10000"/>
                <a:gd name="connsiteX30" fmla="*/ 2603 w 10000"/>
                <a:gd name="connsiteY30" fmla="*/ 37 h 10000"/>
                <a:gd name="connsiteX31" fmla="*/ 1322 w 10000"/>
                <a:gd name="connsiteY31" fmla="*/ 0 h 10000"/>
                <a:gd name="connsiteX32" fmla="*/ 744 w 10000"/>
                <a:gd name="connsiteY32" fmla="*/ 516 h 10000"/>
                <a:gd name="connsiteX33" fmla="*/ 496 w 10000"/>
                <a:gd name="connsiteY33" fmla="*/ 478 h 10000"/>
                <a:gd name="connsiteX34" fmla="*/ 331 w 10000"/>
                <a:gd name="connsiteY34" fmla="*/ 587 h 10000"/>
                <a:gd name="connsiteX35" fmla="*/ 0 w 10000"/>
                <a:gd name="connsiteY35" fmla="*/ 920 h 10000"/>
                <a:gd name="connsiteX36" fmla="*/ 248 w 10000"/>
                <a:gd name="connsiteY36" fmla="*/ 1691 h 10000"/>
                <a:gd name="connsiteX37" fmla="*/ 289 w 10000"/>
                <a:gd name="connsiteY37" fmla="*/ 2022 h 10000"/>
                <a:gd name="connsiteX38" fmla="*/ 537 w 10000"/>
                <a:gd name="connsiteY38" fmla="*/ 2206 h 10000"/>
                <a:gd name="connsiteX39" fmla="*/ 992 w 10000"/>
                <a:gd name="connsiteY39" fmla="*/ 2463 h 10000"/>
                <a:gd name="connsiteX40" fmla="*/ 1322 w 10000"/>
                <a:gd name="connsiteY40" fmla="*/ 2685 h 10000"/>
                <a:gd name="connsiteX41" fmla="*/ 868 w 10000"/>
                <a:gd name="connsiteY41" fmla="*/ 2940 h 10000"/>
                <a:gd name="connsiteX42" fmla="*/ 992 w 10000"/>
                <a:gd name="connsiteY42" fmla="*/ 3346 h 10000"/>
                <a:gd name="connsiteX43" fmla="*/ 1198 w 10000"/>
                <a:gd name="connsiteY43" fmla="*/ 3676 h 10000"/>
                <a:gd name="connsiteX44" fmla="*/ 1364 w 10000"/>
                <a:gd name="connsiteY44" fmla="*/ 5184 h 10000"/>
                <a:gd name="connsiteX45" fmla="*/ 2107 w 10000"/>
                <a:gd name="connsiteY45" fmla="*/ 5588 h 10000"/>
                <a:gd name="connsiteX46" fmla="*/ 1488 w 10000"/>
                <a:gd name="connsiteY46" fmla="*/ 5993 h 10000"/>
                <a:gd name="connsiteX47" fmla="*/ 2025 w 10000"/>
                <a:gd name="connsiteY47" fmla="*/ 6471 h 10000"/>
                <a:gd name="connsiteX48" fmla="*/ 1612 w 10000"/>
                <a:gd name="connsiteY48" fmla="*/ 7132 h 10000"/>
                <a:gd name="connsiteX49" fmla="*/ 2231 w 10000"/>
                <a:gd name="connsiteY49" fmla="*/ 7427 h 10000"/>
                <a:gd name="connsiteX50" fmla="*/ 2397 w 10000"/>
                <a:gd name="connsiteY50" fmla="*/ 7647 h 10000"/>
                <a:gd name="connsiteX51" fmla="*/ 3140 w 10000"/>
                <a:gd name="connsiteY51" fmla="*/ 8089 h 10000"/>
                <a:gd name="connsiteX52" fmla="*/ 3678 w 10000"/>
                <a:gd name="connsiteY52" fmla="*/ 8124 h 10000"/>
                <a:gd name="connsiteX0" fmla="*/ 3678 w 10000"/>
                <a:gd name="connsiteY0" fmla="*/ 8124 h 10000"/>
                <a:gd name="connsiteX1" fmla="*/ 4732 w 10000"/>
                <a:gd name="connsiteY1" fmla="*/ 8255 h 10000"/>
                <a:gd name="connsiteX2" fmla="*/ 4608 w 10000"/>
                <a:gd name="connsiteY2" fmla="*/ 7886 h 10000"/>
                <a:gd name="connsiteX3" fmla="*/ 4608 w 10000"/>
                <a:gd name="connsiteY3" fmla="*/ 8328 h 10000"/>
                <a:gd name="connsiteX4" fmla="*/ 5413 w 10000"/>
                <a:gd name="connsiteY4" fmla="*/ 8071 h 10000"/>
                <a:gd name="connsiteX5" fmla="*/ 5765 w 10000"/>
                <a:gd name="connsiteY5" fmla="*/ 7960 h 10000"/>
                <a:gd name="connsiteX6" fmla="*/ 6364 w 10000"/>
                <a:gd name="connsiteY6" fmla="*/ 8714 h 10000"/>
                <a:gd name="connsiteX7" fmla="*/ 7211 w 10000"/>
                <a:gd name="connsiteY7" fmla="*/ 9100 h 10000"/>
                <a:gd name="connsiteX8" fmla="*/ 7355 w 10000"/>
                <a:gd name="connsiteY8" fmla="*/ 9891 h 10000"/>
                <a:gd name="connsiteX9" fmla="*/ 9132 w 10000"/>
                <a:gd name="connsiteY9" fmla="*/ 9449 h 10000"/>
                <a:gd name="connsiteX10" fmla="*/ 9256 w 10000"/>
                <a:gd name="connsiteY10" fmla="*/ 8383 h 10000"/>
                <a:gd name="connsiteX11" fmla="*/ 9256 w 10000"/>
                <a:gd name="connsiteY11" fmla="*/ 7942 h 10000"/>
                <a:gd name="connsiteX12" fmla="*/ 9628 w 10000"/>
                <a:gd name="connsiteY12" fmla="*/ 7684 h 10000"/>
                <a:gd name="connsiteX13" fmla="*/ 9917 w 10000"/>
                <a:gd name="connsiteY13" fmla="*/ 7390 h 10000"/>
                <a:gd name="connsiteX14" fmla="*/ 10000 w 10000"/>
                <a:gd name="connsiteY14" fmla="*/ 7170 h 10000"/>
                <a:gd name="connsiteX15" fmla="*/ 9752 w 10000"/>
                <a:gd name="connsiteY15" fmla="*/ 6802 h 10000"/>
                <a:gd name="connsiteX16" fmla="*/ 8884 w 10000"/>
                <a:gd name="connsiteY16" fmla="*/ 6471 h 10000"/>
                <a:gd name="connsiteX17" fmla="*/ 8636 w 10000"/>
                <a:gd name="connsiteY17" fmla="*/ 5845 h 10000"/>
                <a:gd name="connsiteX18" fmla="*/ 8636 w 10000"/>
                <a:gd name="connsiteY18" fmla="*/ 4927 h 10000"/>
                <a:gd name="connsiteX19" fmla="*/ 8678 w 10000"/>
                <a:gd name="connsiteY19" fmla="*/ 4044 h 10000"/>
                <a:gd name="connsiteX20" fmla="*/ 8223 w 10000"/>
                <a:gd name="connsiteY20" fmla="*/ 3198 h 10000"/>
                <a:gd name="connsiteX21" fmla="*/ 7645 w 10000"/>
                <a:gd name="connsiteY21" fmla="*/ 3420 h 10000"/>
                <a:gd name="connsiteX22" fmla="*/ 6488 w 10000"/>
                <a:gd name="connsiteY22" fmla="*/ 3383 h 10000"/>
                <a:gd name="connsiteX23" fmla="*/ 5744 w 10000"/>
                <a:gd name="connsiteY23" fmla="*/ 3308 h 10000"/>
                <a:gd name="connsiteX24" fmla="*/ 5702 w 10000"/>
                <a:gd name="connsiteY24" fmla="*/ 2279 h 10000"/>
                <a:gd name="connsiteX25" fmla="*/ 4793 w 10000"/>
                <a:gd name="connsiteY25" fmla="*/ 1986 h 10000"/>
                <a:gd name="connsiteX26" fmla="*/ 4256 w 10000"/>
                <a:gd name="connsiteY26" fmla="*/ 1397 h 10000"/>
                <a:gd name="connsiteX27" fmla="*/ 3760 w 10000"/>
                <a:gd name="connsiteY27" fmla="*/ 883 h 10000"/>
                <a:gd name="connsiteX28" fmla="*/ 3430 w 10000"/>
                <a:gd name="connsiteY28" fmla="*/ 552 h 10000"/>
                <a:gd name="connsiteX29" fmla="*/ 3017 w 10000"/>
                <a:gd name="connsiteY29" fmla="*/ 441 h 10000"/>
                <a:gd name="connsiteX30" fmla="*/ 2603 w 10000"/>
                <a:gd name="connsiteY30" fmla="*/ 37 h 10000"/>
                <a:gd name="connsiteX31" fmla="*/ 1322 w 10000"/>
                <a:gd name="connsiteY31" fmla="*/ 0 h 10000"/>
                <a:gd name="connsiteX32" fmla="*/ 744 w 10000"/>
                <a:gd name="connsiteY32" fmla="*/ 516 h 10000"/>
                <a:gd name="connsiteX33" fmla="*/ 496 w 10000"/>
                <a:gd name="connsiteY33" fmla="*/ 478 h 10000"/>
                <a:gd name="connsiteX34" fmla="*/ 331 w 10000"/>
                <a:gd name="connsiteY34" fmla="*/ 587 h 10000"/>
                <a:gd name="connsiteX35" fmla="*/ 0 w 10000"/>
                <a:gd name="connsiteY35" fmla="*/ 920 h 10000"/>
                <a:gd name="connsiteX36" fmla="*/ 248 w 10000"/>
                <a:gd name="connsiteY36" fmla="*/ 1691 h 10000"/>
                <a:gd name="connsiteX37" fmla="*/ 289 w 10000"/>
                <a:gd name="connsiteY37" fmla="*/ 2022 h 10000"/>
                <a:gd name="connsiteX38" fmla="*/ 537 w 10000"/>
                <a:gd name="connsiteY38" fmla="*/ 2206 h 10000"/>
                <a:gd name="connsiteX39" fmla="*/ 992 w 10000"/>
                <a:gd name="connsiteY39" fmla="*/ 2463 h 10000"/>
                <a:gd name="connsiteX40" fmla="*/ 1322 w 10000"/>
                <a:gd name="connsiteY40" fmla="*/ 2685 h 10000"/>
                <a:gd name="connsiteX41" fmla="*/ 868 w 10000"/>
                <a:gd name="connsiteY41" fmla="*/ 2940 h 10000"/>
                <a:gd name="connsiteX42" fmla="*/ 992 w 10000"/>
                <a:gd name="connsiteY42" fmla="*/ 3346 h 10000"/>
                <a:gd name="connsiteX43" fmla="*/ 1198 w 10000"/>
                <a:gd name="connsiteY43" fmla="*/ 3676 h 10000"/>
                <a:gd name="connsiteX44" fmla="*/ 1364 w 10000"/>
                <a:gd name="connsiteY44" fmla="*/ 5184 h 10000"/>
                <a:gd name="connsiteX45" fmla="*/ 2107 w 10000"/>
                <a:gd name="connsiteY45" fmla="*/ 5588 h 10000"/>
                <a:gd name="connsiteX46" fmla="*/ 1488 w 10000"/>
                <a:gd name="connsiteY46" fmla="*/ 5993 h 10000"/>
                <a:gd name="connsiteX47" fmla="*/ 2025 w 10000"/>
                <a:gd name="connsiteY47" fmla="*/ 6471 h 10000"/>
                <a:gd name="connsiteX48" fmla="*/ 1612 w 10000"/>
                <a:gd name="connsiteY48" fmla="*/ 7132 h 10000"/>
                <a:gd name="connsiteX49" fmla="*/ 2231 w 10000"/>
                <a:gd name="connsiteY49" fmla="*/ 7427 h 10000"/>
                <a:gd name="connsiteX50" fmla="*/ 2397 w 10000"/>
                <a:gd name="connsiteY50" fmla="*/ 7647 h 10000"/>
                <a:gd name="connsiteX51" fmla="*/ 3140 w 10000"/>
                <a:gd name="connsiteY51" fmla="*/ 8089 h 10000"/>
                <a:gd name="connsiteX52" fmla="*/ 3678 w 10000"/>
                <a:gd name="connsiteY52" fmla="*/ 8124 h 10000"/>
                <a:gd name="connsiteX0" fmla="*/ 3678 w 10000"/>
                <a:gd name="connsiteY0" fmla="*/ 8124 h 10000"/>
                <a:gd name="connsiteX1" fmla="*/ 4732 w 10000"/>
                <a:gd name="connsiteY1" fmla="*/ 8255 h 10000"/>
                <a:gd name="connsiteX2" fmla="*/ 4608 w 10000"/>
                <a:gd name="connsiteY2" fmla="*/ 7886 h 10000"/>
                <a:gd name="connsiteX3" fmla="*/ 5413 w 10000"/>
                <a:gd name="connsiteY3" fmla="*/ 8071 h 10000"/>
                <a:gd name="connsiteX4" fmla="*/ 5765 w 10000"/>
                <a:gd name="connsiteY4" fmla="*/ 7960 h 10000"/>
                <a:gd name="connsiteX5" fmla="*/ 6364 w 10000"/>
                <a:gd name="connsiteY5" fmla="*/ 8714 h 10000"/>
                <a:gd name="connsiteX6" fmla="*/ 7211 w 10000"/>
                <a:gd name="connsiteY6" fmla="*/ 9100 h 10000"/>
                <a:gd name="connsiteX7" fmla="*/ 7355 w 10000"/>
                <a:gd name="connsiteY7" fmla="*/ 9891 h 10000"/>
                <a:gd name="connsiteX8" fmla="*/ 9132 w 10000"/>
                <a:gd name="connsiteY8" fmla="*/ 9449 h 10000"/>
                <a:gd name="connsiteX9" fmla="*/ 9256 w 10000"/>
                <a:gd name="connsiteY9" fmla="*/ 8383 h 10000"/>
                <a:gd name="connsiteX10" fmla="*/ 9256 w 10000"/>
                <a:gd name="connsiteY10" fmla="*/ 7942 h 10000"/>
                <a:gd name="connsiteX11" fmla="*/ 9628 w 10000"/>
                <a:gd name="connsiteY11" fmla="*/ 7684 h 10000"/>
                <a:gd name="connsiteX12" fmla="*/ 9917 w 10000"/>
                <a:gd name="connsiteY12" fmla="*/ 7390 h 10000"/>
                <a:gd name="connsiteX13" fmla="*/ 10000 w 10000"/>
                <a:gd name="connsiteY13" fmla="*/ 7170 h 10000"/>
                <a:gd name="connsiteX14" fmla="*/ 9752 w 10000"/>
                <a:gd name="connsiteY14" fmla="*/ 6802 h 10000"/>
                <a:gd name="connsiteX15" fmla="*/ 8884 w 10000"/>
                <a:gd name="connsiteY15" fmla="*/ 6471 h 10000"/>
                <a:gd name="connsiteX16" fmla="*/ 8636 w 10000"/>
                <a:gd name="connsiteY16" fmla="*/ 5845 h 10000"/>
                <a:gd name="connsiteX17" fmla="*/ 8636 w 10000"/>
                <a:gd name="connsiteY17" fmla="*/ 4927 h 10000"/>
                <a:gd name="connsiteX18" fmla="*/ 8678 w 10000"/>
                <a:gd name="connsiteY18" fmla="*/ 4044 h 10000"/>
                <a:gd name="connsiteX19" fmla="*/ 8223 w 10000"/>
                <a:gd name="connsiteY19" fmla="*/ 3198 h 10000"/>
                <a:gd name="connsiteX20" fmla="*/ 7645 w 10000"/>
                <a:gd name="connsiteY20" fmla="*/ 3420 h 10000"/>
                <a:gd name="connsiteX21" fmla="*/ 6488 w 10000"/>
                <a:gd name="connsiteY21" fmla="*/ 3383 h 10000"/>
                <a:gd name="connsiteX22" fmla="*/ 5744 w 10000"/>
                <a:gd name="connsiteY22" fmla="*/ 3308 h 10000"/>
                <a:gd name="connsiteX23" fmla="*/ 5702 w 10000"/>
                <a:gd name="connsiteY23" fmla="*/ 2279 h 10000"/>
                <a:gd name="connsiteX24" fmla="*/ 4793 w 10000"/>
                <a:gd name="connsiteY24" fmla="*/ 1986 h 10000"/>
                <a:gd name="connsiteX25" fmla="*/ 4256 w 10000"/>
                <a:gd name="connsiteY25" fmla="*/ 1397 h 10000"/>
                <a:gd name="connsiteX26" fmla="*/ 3760 w 10000"/>
                <a:gd name="connsiteY26" fmla="*/ 883 h 10000"/>
                <a:gd name="connsiteX27" fmla="*/ 3430 w 10000"/>
                <a:gd name="connsiteY27" fmla="*/ 552 h 10000"/>
                <a:gd name="connsiteX28" fmla="*/ 3017 w 10000"/>
                <a:gd name="connsiteY28" fmla="*/ 441 h 10000"/>
                <a:gd name="connsiteX29" fmla="*/ 2603 w 10000"/>
                <a:gd name="connsiteY29" fmla="*/ 37 h 10000"/>
                <a:gd name="connsiteX30" fmla="*/ 1322 w 10000"/>
                <a:gd name="connsiteY30" fmla="*/ 0 h 10000"/>
                <a:gd name="connsiteX31" fmla="*/ 744 w 10000"/>
                <a:gd name="connsiteY31" fmla="*/ 516 h 10000"/>
                <a:gd name="connsiteX32" fmla="*/ 496 w 10000"/>
                <a:gd name="connsiteY32" fmla="*/ 478 h 10000"/>
                <a:gd name="connsiteX33" fmla="*/ 331 w 10000"/>
                <a:gd name="connsiteY33" fmla="*/ 587 h 10000"/>
                <a:gd name="connsiteX34" fmla="*/ 0 w 10000"/>
                <a:gd name="connsiteY34" fmla="*/ 920 h 10000"/>
                <a:gd name="connsiteX35" fmla="*/ 248 w 10000"/>
                <a:gd name="connsiteY35" fmla="*/ 1691 h 10000"/>
                <a:gd name="connsiteX36" fmla="*/ 289 w 10000"/>
                <a:gd name="connsiteY36" fmla="*/ 2022 h 10000"/>
                <a:gd name="connsiteX37" fmla="*/ 537 w 10000"/>
                <a:gd name="connsiteY37" fmla="*/ 2206 h 10000"/>
                <a:gd name="connsiteX38" fmla="*/ 992 w 10000"/>
                <a:gd name="connsiteY38" fmla="*/ 2463 h 10000"/>
                <a:gd name="connsiteX39" fmla="*/ 1322 w 10000"/>
                <a:gd name="connsiteY39" fmla="*/ 2685 h 10000"/>
                <a:gd name="connsiteX40" fmla="*/ 868 w 10000"/>
                <a:gd name="connsiteY40" fmla="*/ 2940 h 10000"/>
                <a:gd name="connsiteX41" fmla="*/ 992 w 10000"/>
                <a:gd name="connsiteY41" fmla="*/ 3346 h 10000"/>
                <a:gd name="connsiteX42" fmla="*/ 1198 w 10000"/>
                <a:gd name="connsiteY42" fmla="*/ 3676 h 10000"/>
                <a:gd name="connsiteX43" fmla="*/ 1364 w 10000"/>
                <a:gd name="connsiteY43" fmla="*/ 5184 h 10000"/>
                <a:gd name="connsiteX44" fmla="*/ 2107 w 10000"/>
                <a:gd name="connsiteY44" fmla="*/ 5588 h 10000"/>
                <a:gd name="connsiteX45" fmla="*/ 1488 w 10000"/>
                <a:gd name="connsiteY45" fmla="*/ 5993 h 10000"/>
                <a:gd name="connsiteX46" fmla="*/ 2025 w 10000"/>
                <a:gd name="connsiteY46" fmla="*/ 6471 h 10000"/>
                <a:gd name="connsiteX47" fmla="*/ 1612 w 10000"/>
                <a:gd name="connsiteY47" fmla="*/ 7132 h 10000"/>
                <a:gd name="connsiteX48" fmla="*/ 2231 w 10000"/>
                <a:gd name="connsiteY48" fmla="*/ 7427 h 10000"/>
                <a:gd name="connsiteX49" fmla="*/ 2397 w 10000"/>
                <a:gd name="connsiteY49" fmla="*/ 7647 h 10000"/>
                <a:gd name="connsiteX50" fmla="*/ 3140 w 10000"/>
                <a:gd name="connsiteY50" fmla="*/ 8089 h 10000"/>
                <a:gd name="connsiteX51" fmla="*/ 3678 w 10000"/>
                <a:gd name="connsiteY51" fmla="*/ 8124 h 10000"/>
                <a:gd name="connsiteX0" fmla="*/ 3678 w 10000"/>
                <a:gd name="connsiteY0" fmla="*/ 8124 h 10000"/>
                <a:gd name="connsiteX1" fmla="*/ 4732 w 10000"/>
                <a:gd name="connsiteY1" fmla="*/ 8255 h 10000"/>
                <a:gd name="connsiteX2" fmla="*/ 5413 w 10000"/>
                <a:gd name="connsiteY2" fmla="*/ 8071 h 10000"/>
                <a:gd name="connsiteX3" fmla="*/ 5765 w 10000"/>
                <a:gd name="connsiteY3" fmla="*/ 7960 h 10000"/>
                <a:gd name="connsiteX4" fmla="*/ 6364 w 10000"/>
                <a:gd name="connsiteY4" fmla="*/ 8714 h 10000"/>
                <a:gd name="connsiteX5" fmla="*/ 7211 w 10000"/>
                <a:gd name="connsiteY5" fmla="*/ 9100 h 10000"/>
                <a:gd name="connsiteX6" fmla="*/ 7355 w 10000"/>
                <a:gd name="connsiteY6" fmla="*/ 9891 h 10000"/>
                <a:gd name="connsiteX7" fmla="*/ 9132 w 10000"/>
                <a:gd name="connsiteY7" fmla="*/ 9449 h 10000"/>
                <a:gd name="connsiteX8" fmla="*/ 9256 w 10000"/>
                <a:gd name="connsiteY8" fmla="*/ 8383 h 10000"/>
                <a:gd name="connsiteX9" fmla="*/ 9256 w 10000"/>
                <a:gd name="connsiteY9" fmla="*/ 7942 h 10000"/>
                <a:gd name="connsiteX10" fmla="*/ 9628 w 10000"/>
                <a:gd name="connsiteY10" fmla="*/ 7684 h 10000"/>
                <a:gd name="connsiteX11" fmla="*/ 9917 w 10000"/>
                <a:gd name="connsiteY11" fmla="*/ 7390 h 10000"/>
                <a:gd name="connsiteX12" fmla="*/ 10000 w 10000"/>
                <a:gd name="connsiteY12" fmla="*/ 7170 h 10000"/>
                <a:gd name="connsiteX13" fmla="*/ 9752 w 10000"/>
                <a:gd name="connsiteY13" fmla="*/ 6802 h 10000"/>
                <a:gd name="connsiteX14" fmla="*/ 8884 w 10000"/>
                <a:gd name="connsiteY14" fmla="*/ 6471 h 10000"/>
                <a:gd name="connsiteX15" fmla="*/ 8636 w 10000"/>
                <a:gd name="connsiteY15" fmla="*/ 5845 h 10000"/>
                <a:gd name="connsiteX16" fmla="*/ 8636 w 10000"/>
                <a:gd name="connsiteY16" fmla="*/ 4927 h 10000"/>
                <a:gd name="connsiteX17" fmla="*/ 8678 w 10000"/>
                <a:gd name="connsiteY17" fmla="*/ 4044 h 10000"/>
                <a:gd name="connsiteX18" fmla="*/ 8223 w 10000"/>
                <a:gd name="connsiteY18" fmla="*/ 3198 h 10000"/>
                <a:gd name="connsiteX19" fmla="*/ 7645 w 10000"/>
                <a:gd name="connsiteY19" fmla="*/ 3420 h 10000"/>
                <a:gd name="connsiteX20" fmla="*/ 6488 w 10000"/>
                <a:gd name="connsiteY20" fmla="*/ 3383 h 10000"/>
                <a:gd name="connsiteX21" fmla="*/ 5744 w 10000"/>
                <a:gd name="connsiteY21" fmla="*/ 3308 h 10000"/>
                <a:gd name="connsiteX22" fmla="*/ 5702 w 10000"/>
                <a:gd name="connsiteY22" fmla="*/ 2279 h 10000"/>
                <a:gd name="connsiteX23" fmla="*/ 4793 w 10000"/>
                <a:gd name="connsiteY23" fmla="*/ 1986 h 10000"/>
                <a:gd name="connsiteX24" fmla="*/ 4256 w 10000"/>
                <a:gd name="connsiteY24" fmla="*/ 1397 h 10000"/>
                <a:gd name="connsiteX25" fmla="*/ 3760 w 10000"/>
                <a:gd name="connsiteY25" fmla="*/ 883 h 10000"/>
                <a:gd name="connsiteX26" fmla="*/ 3430 w 10000"/>
                <a:gd name="connsiteY26" fmla="*/ 552 h 10000"/>
                <a:gd name="connsiteX27" fmla="*/ 3017 w 10000"/>
                <a:gd name="connsiteY27" fmla="*/ 441 h 10000"/>
                <a:gd name="connsiteX28" fmla="*/ 2603 w 10000"/>
                <a:gd name="connsiteY28" fmla="*/ 37 h 10000"/>
                <a:gd name="connsiteX29" fmla="*/ 1322 w 10000"/>
                <a:gd name="connsiteY29" fmla="*/ 0 h 10000"/>
                <a:gd name="connsiteX30" fmla="*/ 744 w 10000"/>
                <a:gd name="connsiteY30" fmla="*/ 516 h 10000"/>
                <a:gd name="connsiteX31" fmla="*/ 496 w 10000"/>
                <a:gd name="connsiteY31" fmla="*/ 478 h 10000"/>
                <a:gd name="connsiteX32" fmla="*/ 331 w 10000"/>
                <a:gd name="connsiteY32" fmla="*/ 587 h 10000"/>
                <a:gd name="connsiteX33" fmla="*/ 0 w 10000"/>
                <a:gd name="connsiteY33" fmla="*/ 920 h 10000"/>
                <a:gd name="connsiteX34" fmla="*/ 248 w 10000"/>
                <a:gd name="connsiteY34" fmla="*/ 1691 h 10000"/>
                <a:gd name="connsiteX35" fmla="*/ 289 w 10000"/>
                <a:gd name="connsiteY35" fmla="*/ 2022 h 10000"/>
                <a:gd name="connsiteX36" fmla="*/ 537 w 10000"/>
                <a:gd name="connsiteY36" fmla="*/ 2206 h 10000"/>
                <a:gd name="connsiteX37" fmla="*/ 992 w 10000"/>
                <a:gd name="connsiteY37" fmla="*/ 2463 h 10000"/>
                <a:gd name="connsiteX38" fmla="*/ 1322 w 10000"/>
                <a:gd name="connsiteY38" fmla="*/ 2685 h 10000"/>
                <a:gd name="connsiteX39" fmla="*/ 868 w 10000"/>
                <a:gd name="connsiteY39" fmla="*/ 2940 h 10000"/>
                <a:gd name="connsiteX40" fmla="*/ 992 w 10000"/>
                <a:gd name="connsiteY40" fmla="*/ 3346 h 10000"/>
                <a:gd name="connsiteX41" fmla="*/ 1198 w 10000"/>
                <a:gd name="connsiteY41" fmla="*/ 3676 h 10000"/>
                <a:gd name="connsiteX42" fmla="*/ 1364 w 10000"/>
                <a:gd name="connsiteY42" fmla="*/ 5184 h 10000"/>
                <a:gd name="connsiteX43" fmla="*/ 2107 w 10000"/>
                <a:gd name="connsiteY43" fmla="*/ 5588 h 10000"/>
                <a:gd name="connsiteX44" fmla="*/ 1488 w 10000"/>
                <a:gd name="connsiteY44" fmla="*/ 5993 h 10000"/>
                <a:gd name="connsiteX45" fmla="*/ 2025 w 10000"/>
                <a:gd name="connsiteY45" fmla="*/ 6471 h 10000"/>
                <a:gd name="connsiteX46" fmla="*/ 1612 w 10000"/>
                <a:gd name="connsiteY46" fmla="*/ 7132 h 10000"/>
                <a:gd name="connsiteX47" fmla="*/ 2231 w 10000"/>
                <a:gd name="connsiteY47" fmla="*/ 7427 h 10000"/>
                <a:gd name="connsiteX48" fmla="*/ 2397 w 10000"/>
                <a:gd name="connsiteY48" fmla="*/ 7647 h 10000"/>
                <a:gd name="connsiteX49" fmla="*/ 3140 w 10000"/>
                <a:gd name="connsiteY49" fmla="*/ 8089 h 10000"/>
                <a:gd name="connsiteX50" fmla="*/ 3678 w 10000"/>
                <a:gd name="connsiteY50" fmla="*/ 8124 h 10000"/>
                <a:gd name="connsiteX0" fmla="*/ 3678 w 10000"/>
                <a:gd name="connsiteY0" fmla="*/ 8124 h 10000"/>
                <a:gd name="connsiteX1" fmla="*/ 4608 w 10000"/>
                <a:gd name="connsiteY1" fmla="*/ 8586 h 10000"/>
                <a:gd name="connsiteX2" fmla="*/ 5413 w 10000"/>
                <a:gd name="connsiteY2" fmla="*/ 8071 h 10000"/>
                <a:gd name="connsiteX3" fmla="*/ 5765 w 10000"/>
                <a:gd name="connsiteY3" fmla="*/ 7960 h 10000"/>
                <a:gd name="connsiteX4" fmla="*/ 6364 w 10000"/>
                <a:gd name="connsiteY4" fmla="*/ 8714 h 10000"/>
                <a:gd name="connsiteX5" fmla="*/ 7211 w 10000"/>
                <a:gd name="connsiteY5" fmla="*/ 9100 h 10000"/>
                <a:gd name="connsiteX6" fmla="*/ 7355 w 10000"/>
                <a:gd name="connsiteY6" fmla="*/ 9891 h 10000"/>
                <a:gd name="connsiteX7" fmla="*/ 9132 w 10000"/>
                <a:gd name="connsiteY7" fmla="*/ 9449 h 10000"/>
                <a:gd name="connsiteX8" fmla="*/ 9256 w 10000"/>
                <a:gd name="connsiteY8" fmla="*/ 8383 h 10000"/>
                <a:gd name="connsiteX9" fmla="*/ 9256 w 10000"/>
                <a:gd name="connsiteY9" fmla="*/ 7942 h 10000"/>
                <a:gd name="connsiteX10" fmla="*/ 9628 w 10000"/>
                <a:gd name="connsiteY10" fmla="*/ 7684 h 10000"/>
                <a:gd name="connsiteX11" fmla="*/ 9917 w 10000"/>
                <a:gd name="connsiteY11" fmla="*/ 7390 h 10000"/>
                <a:gd name="connsiteX12" fmla="*/ 10000 w 10000"/>
                <a:gd name="connsiteY12" fmla="*/ 7170 h 10000"/>
                <a:gd name="connsiteX13" fmla="*/ 9752 w 10000"/>
                <a:gd name="connsiteY13" fmla="*/ 6802 h 10000"/>
                <a:gd name="connsiteX14" fmla="*/ 8884 w 10000"/>
                <a:gd name="connsiteY14" fmla="*/ 6471 h 10000"/>
                <a:gd name="connsiteX15" fmla="*/ 8636 w 10000"/>
                <a:gd name="connsiteY15" fmla="*/ 5845 h 10000"/>
                <a:gd name="connsiteX16" fmla="*/ 8636 w 10000"/>
                <a:gd name="connsiteY16" fmla="*/ 4927 h 10000"/>
                <a:gd name="connsiteX17" fmla="*/ 8678 w 10000"/>
                <a:gd name="connsiteY17" fmla="*/ 4044 h 10000"/>
                <a:gd name="connsiteX18" fmla="*/ 8223 w 10000"/>
                <a:gd name="connsiteY18" fmla="*/ 3198 h 10000"/>
                <a:gd name="connsiteX19" fmla="*/ 7645 w 10000"/>
                <a:gd name="connsiteY19" fmla="*/ 3420 h 10000"/>
                <a:gd name="connsiteX20" fmla="*/ 6488 w 10000"/>
                <a:gd name="connsiteY20" fmla="*/ 3383 h 10000"/>
                <a:gd name="connsiteX21" fmla="*/ 5744 w 10000"/>
                <a:gd name="connsiteY21" fmla="*/ 3308 h 10000"/>
                <a:gd name="connsiteX22" fmla="*/ 5702 w 10000"/>
                <a:gd name="connsiteY22" fmla="*/ 2279 h 10000"/>
                <a:gd name="connsiteX23" fmla="*/ 4793 w 10000"/>
                <a:gd name="connsiteY23" fmla="*/ 1986 h 10000"/>
                <a:gd name="connsiteX24" fmla="*/ 4256 w 10000"/>
                <a:gd name="connsiteY24" fmla="*/ 1397 h 10000"/>
                <a:gd name="connsiteX25" fmla="*/ 3760 w 10000"/>
                <a:gd name="connsiteY25" fmla="*/ 883 h 10000"/>
                <a:gd name="connsiteX26" fmla="*/ 3430 w 10000"/>
                <a:gd name="connsiteY26" fmla="*/ 552 h 10000"/>
                <a:gd name="connsiteX27" fmla="*/ 3017 w 10000"/>
                <a:gd name="connsiteY27" fmla="*/ 441 h 10000"/>
                <a:gd name="connsiteX28" fmla="*/ 2603 w 10000"/>
                <a:gd name="connsiteY28" fmla="*/ 37 h 10000"/>
                <a:gd name="connsiteX29" fmla="*/ 1322 w 10000"/>
                <a:gd name="connsiteY29" fmla="*/ 0 h 10000"/>
                <a:gd name="connsiteX30" fmla="*/ 744 w 10000"/>
                <a:gd name="connsiteY30" fmla="*/ 516 h 10000"/>
                <a:gd name="connsiteX31" fmla="*/ 496 w 10000"/>
                <a:gd name="connsiteY31" fmla="*/ 478 h 10000"/>
                <a:gd name="connsiteX32" fmla="*/ 331 w 10000"/>
                <a:gd name="connsiteY32" fmla="*/ 587 h 10000"/>
                <a:gd name="connsiteX33" fmla="*/ 0 w 10000"/>
                <a:gd name="connsiteY33" fmla="*/ 920 h 10000"/>
                <a:gd name="connsiteX34" fmla="*/ 248 w 10000"/>
                <a:gd name="connsiteY34" fmla="*/ 1691 h 10000"/>
                <a:gd name="connsiteX35" fmla="*/ 289 w 10000"/>
                <a:gd name="connsiteY35" fmla="*/ 2022 h 10000"/>
                <a:gd name="connsiteX36" fmla="*/ 537 w 10000"/>
                <a:gd name="connsiteY36" fmla="*/ 2206 h 10000"/>
                <a:gd name="connsiteX37" fmla="*/ 992 w 10000"/>
                <a:gd name="connsiteY37" fmla="*/ 2463 h 10000"/>
                <a:gd name="connsiteX38" fmla="*/ 1322 w 10000"/>
                <a:gd name="connsiteY38" fmla="*/ 2685 h 10000"/>
                <a:gd name="connsiteX39" fmla="*/ 868 w 10000"/>
                <a:gd name="connsiteY39" fmla="*/ 2940 h 10000"/>
                <a:gd name="connsiteX40" fmla="*/ 992 w 10000"/>
                <a:gd name="connsiteY40" fmla="*/ 3346 h 10000"/>
                <a:gd name="connsiteX41" fmla="*/ 1198 w 10000"/>
                <a:gd name="connsiteY41" fmla="*/ 3676 h 10000"/>
                <a:gd name="connsiteX42" fmla="*/ 1364 w 10000"/>
                <a:gd name="connsiteY42" fmla="*/ 5184 h 10000"/>
                <a:gd name="connsiteX43" fmla="*/ 2107 w 10000"/>
                <a:gd name="connsiteY43" fmla="*/ 5588 h 10000"/>
                <a:gd name="connsiteX44" fmla="*/ 1488 w 10000"/>
                <a:gd name="connsiteY44" fmla="*/ 5993 h 10000"/>
                <a:gd name="connsiteX45" fmla="*/ 2025 w 10000"/>
                <a:gd name="connsiteY45" fmla="*/ 6471 h 10000"/>
                <a:gd name="connsiteX46" fmla="*/ 1612 w 10000"/>
                <a:gd name="connsiteY46" fmla="*/ 7132 h 10000"/>
                <a:gd name="connsiteX47" fmla="*/ 2231 w 10000"/>
                <a:gd name="connsiteY47" fmla="*/ 7427 h 10000"/>
                <a:gd name="connsiteX48" fmla="*/ 2397 w 10000"/>
                <a:gd name="connsiteY48" fmla="*/ 7647 h 10000"/>
                <a:gd name="connsiteX49" fmla="*/ 3140 w 10000"/>
                <a:gd name="connsiteY49" fmla="*/ 8089 h 10000"/>
                <a:gd name="connsiteX50" fmla="*/ 3678 w 10000"/>
                <a:gd name="connsiteY50" fmla="*/ 8124 h 10000"/>
                <a:gd name="connsiteX0" fmla="*/ 3678 w 10000"/>
                <a:gd name="connsiteY0" fmla="*/ 8124 h 10000"/>
                <a:gd name="connsiteX1" fmla="*/ 4608 w 10000"/>
                <a:gd name="connsiteY1" fmla="*/ 8586 h 10000"/>
                <a:gd name="connsiteX2" fmla="*/ 5413 w 10000"/>
                <a:gd name="connsiteY2" fmla="*/ 8071 h 10000"/>
                <a:gd name="connsiteX3" fmla="*/ 5765 w 10000"/>
                <a:gd name="connsiteY3" fmla="*/ 7960 h 10000"/>
                <a:gd name="connsiteX4" fmla="*/ 6364 w 10000"/>
                <a:gd name="connsiteY4" fmla="*/ 8714 h 10000"/>
                <a:gd name="connsiteX5" fmla="*/ 7211 w 10000"/>
                <a:gd name="connsiteY5" fmla="*/ 9100 h 10000"/>
                <a:gd name="connsiteX6" fmla="*/ 7355 w 10000"/>
                <a:gd name="connsiteY6" fmla="*/ 9891 h 10000"/>
                <a:gd name="connsiteX7" fmla="*/ 9132 w 10000"/>
                <a:gd name="connsiteY7" fmla="*/ 9449 h 10000"/>
                <a:gd name="connsiteX8" fmla="*/ 9256 w 10000"/>
                <a:gd name="connsiteY8" fmla="*/ 8383 h 10000"/>
                <a:gd name="connsiteX9" fmla="*/ 9256 w 10000"/>
                <a:gd name="connsiteY9" fmla="*/ 7942 h 10000"/>
                <a:gd name="connsiteX10" fmla="*/ 9628 w 10000"/>
                <a:gd name="connsiteY10" fmla="*/ 7684 h 10000"/>
                <a:gd name="connsiteX11" fmla="*/ 9917 w 10000"/>
                <a:gd name="connsiteY11" fmla="*/ 7390 h 10000"/>
                <a:gd name="connsiteX12" fmla="*/ 10000 w 10000"/>
                <a:gd name="connsiteY12" fmla="*/ 7170 h 10000"/>
                <a:gd name="connsiteX13" fmla="*/ 9752 w 10000"/>
                <a:gd name="connsiteY13" fmla="*/ 6802 h 10000"/>
                <a:gd name="connsiteX14" fmla="*/ 8884 w 10000"/>
                <a:gd name="connsiteY14" fmla="*/ 6471 h 10000"/>
                <a:gd name="connsiteX15" fmla="*/ 8636 w 10000"/>
                <a:gd name="connsiteY15" fmla="*/ 5845 h 10000"/>
                <a:gd name="connsiteX16" fmla="*/ 8636 w 10000"/>
                <a:gd name="connsiteY16" fmla="*/ 4927 h 10000"/>
                <a:gd name="connsiteX17" fmla="*/ 8678 w 10000"/>
                <a:gd name="connsiteY17" fmla="*/ 4044 h 10000"/>
                <a:gd name="connsiteX18" fmla="*/ 8223 w 10000"/>
                <a:gd name="connsiteY18" fmla="*/ 3198 h 10000"/>
                <a:gd name="connsiteX19" fmla="*/ 7645 w 10000"/>
                <a:gd name="connsiteY19" fmla="*/ 3420 h 10000"/>
                <a:gd name="connsiteX20" fmla="*/ 6488 w 10000"/>
                <a:gd name="connsiteY20" fmla="*/ 3383 h 10000"/>
                <a:gd name="connsiteX21" fmla="*/ 5744 w 10000"/>
                <a:gd name="connsiteY21" fmla="*/ 3308 h 10000"/>
                <a:gd name="connsiteX22" fmla="*/ 5702 w 10000"/>
                <a:gd name="connsiteY22" fmla="*/ 2279 h 10000"/>
                <a:gd name="connsiteX23" fmla="*/ 4793 w 10000"/>
                <a:gd name="connsiteY23" fmla="*/ 1986 h 10000"/>
                <a:gd name="connsiteX24" fmla="*/ 4256 w 10000"/>
                <a:gd name="connsiteY24" fmla="*/ 1397 h 10000"/>
                <a:gd name="connsiteX25" fmla="*/ 3760 w 10000"/>
                <a:gd name="connsiteY25" fmla="*/ 883 h 10000"/>
                <a:gd name="connsiteX26" fmla="*/ 3430 w 10000"/>
                <a:gd name="connsiteY26" fmla="*/ 552 h 10000"/>
                <a:gd name="connsiteX27" fmla="*/ 3017 w 10000"/>
                <a:gd name="connsiteY27" fmla="*/ 441 h 10000"/>
                <a:gd name="connsiteX28" fmla="*/ 2603 w 10000"/>
                <a:gd name="connsiteY28" fmla="*/ 37 h 10000"/>
                <a:gd name="connsiteX29" fmla="*/ 1322 w 10000"/>
                <a:gd name="connsiteY29" fmla="*/ 0 h 10000"/>
                <a:gd name="connsiteX30" fmla="*/ 744 w 10000"/>
                <a:gd name="connsiteY30" fmla="*/ 516 h 10000"/>
                <a:gd name="connsiteX31" fmla="*/ 496 w 10000"/>
                <a:gd name="connsiteY31" fmla="*/ 478 h 10000"/>
                <a:gd name="connsiteX32" fmla="*/ 331 w 10000"/>
                <a:gd name="connsiteY32" fmla="*/ 587 h 10000"/>
                <a:gd name="connsiteX33" fmla="*/ 0 w 10000"/>
                <a:gd name="connsiteY33" fmla="*/ 920 h 10000"/>
                <a:gd name="connsiteX34" fmla="*/ 248 w 10000"/>
                <a:gd name="connsiteY34" fmla="*/ 1691 h 10000"/>
                <a:gd name="connsiteX35" fmla="*/ 289 w 10000"/>
                <a:gd name="connsiteY35" fmla="*/ 2022 h 10000"/>
                <a:gd name="connsiteX36" fmla="*/ 537 w 10000"/>
                <a:gd name="connsiteY36" fmla="*/ 2206 h 10000"/>
                <a:gd name="connsiteX37" fmla="*/ 992 w 10000"/>
                <a:gd name="connsiteY37" fmla="*/ 2463 h 10000"/>
                <a:gd name="connsiteX38" fmla="*/ 1322 w 10000"/>
                <a:gd name="connsiteY38" fmla="*/ 2685 h 10000"/>
                <a:gd name="connsiteX39" fmla="*/ 868 w 10000"/>
                <a:gd name="connsiteY39" fmla="*/ 2940 h 10000"/>
                <a:gd name="connsiteX40" fmla="*/ 992 w 10000"/>
                <a:gd name="connsiteY40" fmla="*/ 3346 h 10000"/>
                <a:gd name="connsiteX41" fmla="*/ 1198 w 10000"/>
                <a:gd name="connsiteY41" fmla="*/ 3676 h 10000"/>
                <a:gd name="connsiteX42" fmla="*/ 1364 w 10000"/>
                <a:gd name="connsiteY42" fmla="*/ 5184 h 10000"/>
                <a:gd name="connsiteX43" fmla="*/ 2107 w 10000"/>
                <a:gd name="connsiteY43" fmla="*/ 5588 h 10000"/>
                <a:gd name="connsiteX44" fmla="*/ 1488 w 10000"/>
                <a:gd name="connsiteY44" fmla="*/ 5993 h 10000"/>
                <a:gd name="connsiteX45" fmla="*/ 2025 w 10000"/>
                <a:gd name="connsiteY45" fmla="*/ 6471 h 10000"/>
                <a:gd name="connsiteX46" fmla="*/ 1612 w 10000"/>
                <a:gd name="connsiteY46" fmla="*/ 7132 h 10000"/>
                <a:gd name="connsiteX47" fmla="*/ 2231 w 10000"/>
                <a:gd name="connsiteY47" fmla="*/ 7427 h 10000"/>
                <a:gd name="connsiteX48" fmla="*/ 2397 w 10000"/>
                <a:gd name="connsiteY48" fmla="*/ 7647 h 10000"/>
                <a:gd name="connsiteX49" fmla="*/ 3140 w 10000"/>
                <a:gd name="connsiteY49" fmla="*/ 8089 h 10000"/>
                <a:gd name="connsiteX50" fmla="*/ 3678 w 10000"/>
                <a:gd name="connsiteY50" fmla="*/ 8124 h 10000"/>
                <a:gd name="connsiteX0" fmla="*/ 3678 w 10000"/>
                <a:gd name="connsiteY0" fmla="*/ 8124 h 10000"/>
                <a:gd name="connsiteX1" fmla="*/ 4608 w 10000"/>
                <a:gd name="connsiteY1" fmla="*/ 8586 h 10000"/>
                <a:gd name="connsiteX2" fmla="*/ 5413 w 10000"/>
                <a:gd name="connsiteY2" fmla="*/ 8071 h 10000"/>
                <a:gd name="connsiteX3" fmla="*/ 5765 w 10000"/>
                <a:gd name="connsiteY3" fmla="*/ 7960 h 10000"/>
                <a:gd name="connsiteX4" fmla="*/ 6364 w 10000"/>
                <a:gd name="connsiteY4" fmla="*/ 8714 h 10000"/>
                <a:gd name="connsiteX5" fmla="*/ 7211 w 10000"/>
                <a:gd name="connsiteY5" fmla="*/ 9100 h 10000"/>
                <a:gd name="connsiteX6" fmla="*/ 7355 w 10000"/>
                <a:gd name="connsiteY6" fmla="*/ 9891 h 10000"/>
                <a:gd name="connsiteX7" fmla="*/ 9132 w 10000"/>
                <a:gd name="connsiteY7" fmla="*/ 9449 h 10000"/>
                <a:gd name="connsiteX8" fmla="*/ 9256 w 10000"/>
                <a:gd name="connsiteY8" fmla="*/ 8383 h 10000"/>
                <a:gd name="connsiteX9" fmla="*/ 9256 w 10000"/>
                <a:gd name="connsiteY9" fmla="*/ 7942 h 10000"/>
                <a:gd name="connsiteX10" fmla="*/ 9628 w 10000"/>
                <a:gd name="connsiteY10" fmla="*/ 7684 h 10000"/>
                <a:gd name="connsiteX11" fmla="*/ 9917 w 10000"/>
                <a:gd name="connsiteY11" fmla="*/ 7390 h 10000"/>
                <a:gd name="connsiteX12" fmla="*/ 10000 w 10000"/>
                <a:gd name="connsiteY12" fmla="*/ 7170 h 10000"/>
                <a:gd name="connsiteX13" fmla="*/ 9752 w 10000"/>
                <a:gd name="connsiteY13" fmla="*/ 6802 h 10000"/>
                <a:gd name="connsiteX14" fmla="*/ 8884 w 10000"/>
                <a:gd name="connsiteY14" fmla="*/ 6471 h 10000"/>
                <a:gd name="connsiteX15" fmla="*/ 8636 w 10000"/>
                <a:gd name="connsiteY15" fmla="*/ 5845 h 10000"/>
                <a:gd name="connsiteX16" fmla="*/ 8636 w 10000"/>
                <a:gd name="connsiteY16" fmla="*/ 4927 h 10000"/>
                <a:gd name="connsiteX17" fmla="*/ 8678 w 10000"/>
                <a:gd name="connsiteY17" fmla="*/ 4044 h 10000"/>
                <a:gd name="connsiteX18" fmla="*/ 8223 w 10000"/>
                <a:gd name="connsiteY18" fmla="*/ 3198 h 10000"/>
                <a:gd name="connsiteX19" fmla="*/ 7645 w 10000"/>
                <a:gd name="connsiteY19" fmla="*/ 3420 h 10000"/>
                <a:gd name="connsiteX20" fmla="*/ 6488 w 10000"/>
                <a:gd name="connsiteY20" fmla="*/ 3383 h 10000"/>
                <a:gd name="connsiteX21" fmla="*/ 5744 w 10000"/>
                <a:gd name="connsiteY21" fmla="*/ 3308 h 10000"/>
                <a:gd name="connsiteX22" fmla="*/ 5702 w 10000"/>
                <a:gd name="connsiteY22" fmla="*/ 2279 h 10000"/>
                <a:gd name="connsiteX23" fmla="*/ 4793 w 10000"/>
                <a:gd name="connsiteY23" fmla="*/ 1986 h 10000"/>
                <a:gd name="connsiteX24" fmla="*/ 4256 w 10000"/>
                <a:gd name="connsiteY24" fmla="*/ 1397 h 10000"/>
                <a:gd name="connsiteX25" fmla="*/ 3760 w 10000"/>
                <a:gd name="connsiteY25" fmla="*/ 883 h 10000"/>
                <a:gd name="connsiteX26" fmla="*/ 3430 w 10000"/>
                <a:gd name="connsiteY26" fmla="*/ 552 h 10000"/>
                <a:gd name="connsiteX27" fmla="*/ 3017 w 10000"/>
                <a:gd name="connsiteY27" fmla="*/ 441 h 10000"/>
                <a:gd name="connsiteX28" fmla="*/ 2603 w 10000"/>
                <a:gd name="connsiteY28" fmla="*/ 37 h 10000"/>
                <a:gd name="connsiteX29" fmla="*/ 1322 w 10000"/>
                <a:gd name="connsiteY29" fmla="*/ 0 h 10000"/>
                <a:gd name="connsiteX30" fmla="*/ 744 w 10000"/>
                <a:gd name="connsiteY30" fmla="*/ 516 h 10000"/>
                <a:gd name="connsiteX31" fmla="*/ 496 w 10000"/>
                <a:gd name="connsiteY31" fmla="*/ 478 h 10000"/>
                <a:gd name="connsiteX32" fmla="*/ 331 w 10000"/>
                <a:gd name="connsiteY32" fmla="*/ 587 h 10000"/>
                <a:gd name="connsiteX33" fmla="*/ 0 w 10000"/>
                <a:gd name="connsiteY33" fmla="*/ 920 h 10000"/>
                <a:gd name="connsiteX34" fmla="*/ 248 w 10000"/>
                <a:gd name="connsiteY34" fmla="*/ 1691 h 10000"/>
                <a:gd name="connsiteX35" fmla="*/ 289 w 10000"/>
                <a:gd name="connsiteY35" fmla="*/ 2022 h 10000"/>
                <a:gd name="connsiteX36" fmla="*/ 537 w 10000"/>
                <a:gd name="connsiteY36" fmla="*/ 2206 h 10000"/>
                <a:gd name="connsiteX37" fmla="*/ 992 w 10000"/>
                <a:gd name="connsiteY37" fmla="*/ 2463 h 10000"/>
                <a:gd name="connsiteX38" fmla="*/ 1322 w 10000"/>
                <a:gd name="connsiteY38" fmla="*/ 2685 h 10000"/>
                <a:gd name="connsiteX39" fmla="*/ 868 w 10000"/>
                <a:gd name="connsiteY39" fmla="*/ 2940 h 10000"/>
                <a:gd name="connsiteX40" fmla="*/ 992 w 10000"/>
                <a:gd name="connsiteY40" fmla="*/ 3346 h 10000"/>
                <a:gd name="connsiteX41" fmla="*/ 1198 w 10000"/>
                <a:gd name="connsiteY41" fmla="*/ 3676 h 10000"/>
                <a:gd name="connsiteX42" fmla="*/ 1364 w 10000"/>
                <a:gd name="connsiteY42" fmla="*/ 5184 h 10000"/>
                <a:gd name="connsiteX43" fmla="*/ 2107 w 10000"/>
                <a:gd name="connsiteY43" fmla="*/ 5588 h 10000"/>
                <a:gd name="connsiteX44" fmla="*/ 1488 w 10000"/>
                <a:gd name="connsiteY44" fmla="*/ 5993 h 10000"/>
                <a:gd name="connsiteX45" fmla="*/ 2025 w 10000"/>
                <a:gd name="connsiteY45" fmla="*/ 6471 h 10000"/>
                <a:gd name="connsiteX46" fmla="*/ 1612 w 10000"/>
                <a:gd name="connsiteY46" fmla="*/ 7132 h 10000"/>
                <a:gd name="connsiteX47" fmla="*/ 2231 w 10000"/>
                <a:gd name="connsiteY47" fmla="*/ 7427 h 10000"/>
                <a:gd name="connsiteX48" fmla="*/ 2397 w 10000"/>
                <a:gd name="connsiteY48" fmla="*/ 7647 h 10000"/>
                <a:gd name="connsiteX49" fmla="*/ 3140 w 10000"/>
                <a:gd name="connsiteY49" fmla="*/ 8089 h 10000"/>
                <a:gd name="connsiteX50" fmla="*/ 3678 w 10000"/>
                <a:gd name="connsiteY50" fmla="*/ 8124 h 10000"/>
                <a:gd name="connsiteX0" fmla="*/ 3678 w 10000"/>
                <a:gd name="connsiteY0" fmla="*/ 8124 h 10000"/>
                <a:gd name="connsiteX1" fmla="*/ 4608 w 10000"/>
                <a:gd name="connsiteY1" fmla="*/ 8586 h 10000"/>
                <a:gd name="connsiteX2" fmla="*/ 5413 w 10000"/>
                <a:gd name="connsiteY2" fmla="*/ 8071 h 10000"/>
                <a:gd name="connsiteX3" fmla="*/ 5765 w 10000"/>
                <a:gd name="connsiteY3" fmla="*/ 7960 h 10000"/>
                <a:gd name="connsiteX4" fmla="*/ 6550 w 10000"/>
                <a:gd name="connsiteY4" fmla="*/ 8604 h 10000"/>
                <a:gd name="connsiteX5" fmla="*/ 7211 w 10000"/>
                <a:gd name="connsiteY5" fmla="*/ 9100 h 10000"/>
                <a:gd name="connsiteX6" fmla="*/ 7355 w 10000"/>
                <a:gd name="connsiteY6" fmla="*/ 9891 h 10000"/>
                <a:gd name="connsiteX7" fmla="*/ 9132 w 10000"/>
                <a:gd name="connsiteY7" fmla="*/ 9449 h 10000"/>
                <a:gd name="connsiteX8" fmla="*/ 9256 w 10000"/>
                <a:gd name="connsiteY8" fmla="*/ 8383 h 10000"/>
                <a:gd name="connsiteX9" fmla="*/ 9256 w 10000"/>
                <a:gd name="connsiteY9" fmla="*/ 7942 h 10000"/>
                <a:gd name="connsiteX10" fmla="*/ 9628 w 10000"/>
                <a:gd name="connsiteY10" fmla="*/ 7684 h 10000"/>
                <a:gd name="connsiteX11" fmla="*/ 9917 w 10000"/>
                <a:gd name="connsiteY11" fmla="*/ 7390 h 10000"/>
                <a:gd name="connsiteX12" fmla="*/ 10000 w 10000"/>
                <a:gd name="connsiteY12" fmla="*/ 7170 h 10000"/>
                <a:gd name="connsiteX13" fmla="*/ 9752 w 10000"/>
                <a:gd name="connsiteY13" fmla="*/ 6802 h 10000"/>
                <a:gd name="connsiteX14" fmla="*/ 8884 w 10000"/>
                <a:gd name="connsiteY14" fmla="*/ 6471 h 10000"/>
                <a:gd name="connsiteX15" fmla="*/ 8636 w 10000"/>
                <a:gd name="connsiteY15" fmla="*/ 5845 h 10000"/>
                <a:gd name="connsiteX16" fmla="*/ 8636 w 10000"/>
                <a:gd name="connsiteY16" fmla="*/ 4927 h 10000"/>
                <a:gd name="connsiteX17" fmla="*/ 8678 w 10000"/>
                <a:gd name="connsiteY17" fmla="*/ 4044 h 10000"/>
                <a:gd name="connsiteX18" fmla="*/ 8223 w 10000"/>
                <a:gd name="connsiteY18" fmla="*/ 3198 h 10000"/>
                <a:gd name="connsiteX19" fmla="*/ 7645 w 10000"/>
                <a:gd name="connsiteY19" fmla="*/ 3420 h 10000"/>
                <a:gd name="connsiteX20" fmla="*/ 6488 w 10000"/>
                <a:gd name="connsiteY20" fmla="*/ 3383 h 10000"/>
                <a:gd name="connsiteX21" fmla="*/ 5744 w 10000"/>
                <a:gd name="connsiteY21" fmla="*/ 3308 h 10000"/>
                <a:gd name="connsiteX22" fmla="*/ 5702 w 10000"/>
                <a:gd name="connsiteY22" fmla="*/ 2279 h 10000"/>
                <a:gd name="connsiteX23" fmla="*/ 4793 w 10000"/>
                <a:gd name="connsiteY23" fmla="*/ 1986 h 10000"/>
                <a:gd name="connsiteX24" fmla="*/ 4256 w 10000"/>
                <a:gd name="connsiteY24" fmla="*/ 1397 h 10000"/>
                <a:gd name="connsiteX25" fmla="*/ 3760 w 10000"/>
                <a:gd name="connsiteY25" fmla="*/ 883 h 10000"/>
                <a:gd name="connsiteX26" fmla="*/ 3430 w 10000"/>
                <a:gd name="connsiteY26" fmla="*/ 552 h 10000"/>
                <a:gd name="connsiteX27" fmla="*/ 3017 w 10000"/>
                <a:gd name="connsiteY27" fmla="*/ 441 h 10000"/>
                <a:gd name="connsiteX28" fmla="*/ 2603 w 10000"/>
                <a:gd name="connsiteY28" fmla="*/ 37 h 10000"/>
                <a:gd name="connsiteX29" fmla="*/ 1322 w 10000"/>
                <a:gd name="connsiteY29" fmla="*/ 0 h 10000"/>
                <a:gd name="connsiteX30" fmla="*/ 744 w 10000"/>
                <a:gd name="connsiteY30" fmla="*/ 516 h 10000"/>
                <a:gd name="connsiteX31" fmla="*/ 496 w 10000"/>
                <a:gd name="connsiteY31" fmla="*/ 478 h 10000"/>
                <a:gd name="connsiteX32" fmla="*/ 331 w 10000"/>
                <a:gd name="connsiteY32" fmla="*/ 587 h 10000"/>
                <a:gd name="connsiteX33" fmla="*/ 0 w 10000"/>
                <a:gd name="connsiteY33" fmla="*/ 920 h 10000"/>
                <a:gd name="connsiteX34" fmla="*/ 248 w 10000"/>
                <a:gd name="connsiteY34" fmla="*/ 1691 h 10000"/>
                <a:gd name="connsiteX35" fmla="*/ 289 w 10000"/>
                <a:gd name="connsiteY35" fmla="*/ 2022 h 10000"/>
                <a:gd name="connsiteX36" fmla="*/ 537 w 10000"/>
                <a:gd name="connsiteY36" fmla="*/ 2206 h 10000"/>
                <a:gd name="connsiteX37" fmla="*/ 992 w 10000"/>
                <a:gd name="connsiteY37" fmla="*/ 2463 h 10000"/>
                <a:gd name="connsiteX38" fmla="*/ 1322 w 10000"/>
                <a:gd name="connsiteY38" fmla="*/ 2685 h 10000"/>
                <a:gd name="connsiteX39" fmla="*/ 868 w 10000"/>
                <a:gd name="connsiteY39" fmla="*/ 2940 h 10000"/>
                <a:gd name="connsiteX40" fmla="*/ 992 w 10000"/>
                <a:gd name="connsiteY40" fmla="*/ 3346 h 10000"/>
                <a:gd name="connsiteX41" fmla="*/ 1198 w 10000"/>
                <a:gd name="connsiteY41" fmla="*/ 3676 h 10000"/>
                <a:gd name="connsiteX42" fmla="*/ 1364 w 10000"/>
                <a:gd name="connsiteY42" fmla="*/ 5184 h 10000"/>
                <a:gd name="connsiteX43" fmla="*/ 2107 w 10000"/>
                <a:gd name="connsiteY43" fmla="*/ 5588 h 10000"/>
                <a:gd name="connsiteX44" fmla="*/ 1488 w 10000"/>
                <a:gd name="connsiteY44" fmla="*/ 5993 h 10000"/>
                <a:gd name="connsiteX45" fmla="*/ 2025 w 10000"/>
                <a:gd name="connsiteY45" fmla="*/ 6471 h 10000"/>
                <a:gd name="connsiteX46" fmla="*/ 1612 w 10000"/>
                <a:gd name="connsiteY46" fmla="*/ 7132 h 10000"/>
                <a:gd name="connsiteX47" fmla="*/ 2231 w 10000"/>
                <a:gd name="connsiteY47" fmla="*/ 7427 h 10000"/>
                <a:gd name="connsiteX48" fmla="*/ 2397 w 10000"/>
                <a:gd name="connsiteY48" fmla="*/ 7647 h 10000"/>
                <a:gd name="connsiteX49" fmla="*/ 3140 w 10000"/>
                <a:gd name="connsiteY49" fmla="*/ 8089 h 10000"/>
                <a:gd name="connsiteX50" fmla="*/ 3678 w 10000"/>
                <a:gd name="connsiteY50" fmla="*/ 812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000" h="10000">
                  <a:moveTo>
                    <a:pt x="3678" y="8124"/>
                  </a:moveTo>
                  <a:cubicBezTo>
                    <a:pt x="3943" y="8152"/>
                    <a:pt x="4453" y="8626"/>
                    <a:pt x="4608" y="8586"/>
                  </a:cubicBezTo>
                  <a:cubicBezTo>
                    <a:pt x="4897" y="8577"/>
                    <a:pt x="5241" y="8120"/>
                    <a:pt x="5413" y="8071"/>
                  </a:cubicBezTo>
                  <a:cubicBezTo>
                    <a:pt x="5496" y="8218"/>
                    <a:pt x="5765" y="7960"/>
                    <a:pt x="5765" y="7960"/>
                  </a:cubicBezTo>
                  <a:cubicBezTo>
                    <a:pt x="5806" y="8548"/>
                    <a:pt x="6488" y="8566"/>
                    <a:pt x="6550" y="8604"/>
                  </a:cubicBezTo>
                  <a:cubicBezTo>
                    <a:pt x="6364" y="8750"/>
                    <a:pt x="6467" y="9210"/>
                    <a:pt x="7211" y="9100"/>
                  </a:cubicBezTo>
                  <a:cubicBezTo>
                    <a:pt x="7376" y="8916"/>
                    <a:pt x="7149" y="10000"/>
                    <a:pt x="7355" y="9891"/>
                  </a:cubicBezTo>
                  <a:cubicBezTo>
                    <a:pt x="7810" y="9632"/>
                    <a:pt x="8595" y="9523"/>
                    <a:pt x="9132" y="9449"/>
                  </a:cubicBezTo>
                  <a:cubicBezTo>
                    <a:pt x="9380" y="9118"/>
                    <a:pt x="9174" y="8751"/>
                    <a:pt x="9256" y="8383"/>
                  </a:cubicBezTo>
                  <a:cubicBezTo>
                    <a:pt x="9215" y="8199"/>
                    <a:pt x="9132" y="8089"/>
                    <a:pt x="9256" y="7942"/>
                  </a:cubicBezTo>
                  <a:cubicBezTo>
                    <a:pt x="9339" y="7831"/>
                    <a:pt x="9628" y="7684"/>
                    <a:pt x="9628" y="7684"/>
                  </a:cubicBezTo>
                  <a:cubicBezTo>
                    <a:pt x="9711" y="7574"/>
                    <a:pt x="9835" y="7501"/>
                    <a:pt x="9917" y="7390"/>
                  </a:cubicBezTo>
                  <a:cubicBezTo>
                    <a:pt x="9959" y="7315"/>
                    <a:pt x="10000" y="7170"/>
                    <a:pt x="10000" y="7170"/>
                  </a:cubicBezTo>
                  <a:cubicBezTo>
                    <a:pt x="9959" y="6985"/>
                    <a:pt x="10000" y="6876"/>
                    <a:pt x="9752" y="6802"/>
                  </a:cubicBezTo>
                  <a:cubicBezTo>
                    <a:pt x="9380" y="6545"/>
                    <a:pt x="9421" y="6508"/>
                    <a:pt x="8884" y="6471"/>
                  </a:cubicBezTo>
                  <a:cubicBezTo>
                    <a:pt x="8678" y="6361"/>
                    <a:pt x="8760" y="6029"/>
                    <a:pt x="8636" y="5845"/>
                  </a:cubicBezTo>
                  <a:cubicBezTo>
                    <a:pt x="8554" y="5515"/>
                    <a:pt x="8264" y="5147"/>
                    <a:pt x="8636" y="4927"/>
                  </a:cubicBezTo>
                  <a:cubicBezTo>
                    <a:pt x="8719" y="4523"/>
                    <a:pt x="9215" y="4117"/>
                    <a:pt x="8678" y="4044"/>
                  </a:cubicBezTo>
                  <a:cubicBezTo>
                    <a:pt x="8843" y="3824"/>
                    <a:pt x="8554" y="3308"/>
                    <a:pt x="8223" y="3198"/>
                  </a:cubicBezTo>
                  <a:cubicBezTo>
                    <a:pt x="8017" y="3236"/>
                    <a:pt x="7810" y="3308"/>
                    <a:pt x="7645" y="3420"/>
                  </a:cubicBezTo>
                  <a:cubicBezTo>
                    <a:pt x="7479" y="3824"/>
                    <a:pt x="7025" y="3420"/>
                    <a:pt x="6488" y="3383"/>
                  </a:cubicBezTo>
                  <a:cubicBezTo>
                    <a:pt x="6198" y="3383"/>
                    <a:pt x="5950" y="3530"/>
                    <a:pt x="5744" y="3308"/>
                  </a:cubicBezTo>
                  <a:cubicBezTo>
                    <a:pt x="5661" y="3089"/>
                    <a:pt x="5744" y="2537"/>
                    <a:pt x="5702" y="2279"/>
                  </a:cubicBezTo>
                  <a:cubicBezTo>
                    <a:pt x="5496" y="1986"/>
                    <a:pt x="4876" y="2060"/>
                    <a:pt x="4793" y="1986"/>
                  </a:cubicBezTo>
                  <a:cubicBezTo>
                    <a:pt x="4669" y="1764"/>
                    <a:pt x="4421" y="1508"/>
                    <a:pt x="4256" y="1397"/>
                  </a:cubicBezTo>
                  <a:cubicBezTo>
                    <a:pt x="4132" y="1213"/>
                    <a:pt x="3967" y="956"/>
                    <a:pt x="3760" y="883"/>
                  </a:cubicBezTo>
                  <a:cubicBezTo>
                    <a:pt x="3678" y="771"/>
                    <a:pt x="3554" y="625"/>
                    <a:pt x="3430" y="552"/>
                  </a:cubicBezTo>
                  <a:cubicBezTo>
                    <a:pt x="3306" y="478"/>
                    <a:pt x="3017" y="441"/>
                    <a:pt x="3017" y="441"/>
                  </a:cubicBezTo>
                  <a:cubicBezTo>
                    <a:pt x="2893" y="293"/>
                    <a:pt x="2769" y="110"/>
                    <a:pt x="2603" y="37"/>
                  </a:cubicBezTo>
                  <a:cubicBezTo>
                    <a:pt x="2066" y="0"/>
                    <a:pt x="1777" y="37"/>
                    <a:pt x="1322" y="0"/>
                  </a:cubicBezTo>
                  <a:cubicBezTo>
                    <a:pt x="1074" y="110"/>
                    <a:pt x="950" y="293"/>
                    <a:pt x="744" y="516"/>
                  </a:cubicBezTo>
                  <a:cubicBezTo>
                    <a:pt x="620" y="587"/>
                    <a:pt x="579" y="478"/>
                    <a:pt x="496" y="478"/>
                  </a:cubicBezTo>
                  <a:cubicBezTo>
                    <a:pt x="413" y="478"/>
                    <a:pt x="413" y="516"/>
                    <a:pt x="331" y="587"/>
                  </a:cubicBezTo>
                  <a:cubicBezTo>
                    <a:pt x="289" y="771"/>
                    <a:pt x="0" y="736"/>
                    <a:pt x="0" y="920"/>
                  </a:cubicBezTo>
                  <a:cubicBezTo>
                    <a:pt x="0" y="1102"/>
                    <a:pt x="83" y="1470"/>
                    <a:pt x="248" y="1691"/>
                  </a:cubicBezTo>
                  <a:cubicBezTo>
                    <a:pt x="289" y="1838"/>
                    <a:pt x="331" y="1838"/>
                    <a:pt x="289" y="2022"/>
                  </a:cubicBezTo>
                  <a:cubicBezTo>
                    <a:pt x="331" y="2095"/>
                    <a:pt x="537" y="2060"/>
                    <a:pt x="537" y="2206"/>
                  </a:cubicBezTo>
                  <a:cubicBezTo>
                    <a:pt x="826" y="2243"/>
                    <a:pt x="868" y="2390"/>
                    <a:pt x="992" y="2463"/>
                  </a:cubicBezTo>
                  <a:cubicBezTo>
                    <a:pt x="1116" y="2537"/>
                    <a:pt x="1322" y="2610"/>
                    <a:pt x="1322" y="2685"/>
                  </a:cubicBezTo>
                  <a:cubicBezTo>
                    <a:pt x="1074" y="2905"/>
                    <a:pt x="1116" y="2795"/>
                    <a:pt x="868" y="2940"/>
                  </a:cubicBezTo>
                  <a:cubicBezTo>
                    <a:pt x="785" y="3125"/>
                    <a:pt x="744" y="3271"/>
                    <a:pt x="992" y="3346"/>
                  </a:cubicBezTo>
                  <a:cubicBezTo>
                    <a:pt x="1033" y="3456"/>
                    <a:pt x="1198" y="3676"/>
                    <a:pt x="1198" y="3676"/>
                  </a:cubicBezTo>
                  <a:cubicBezTo>
                    <a:pt x="1157" y="4081"/>
                    <a:pt x="909" y="4927"/>
                    <a:pt x="1364" y="5184"/>
                  </a:cubicBezTo>
                  <a:cubicBezTo>
                    <a:pt x="1446" y="5441"/>
                    <a:pt x="1818" y="5515"/>
                    <a:pt x="2107" y="5588"/>
                  </a:cubicBezTo>
                  <a:cubicBezTo>
                    <a:pt x="2273" y="5993"/>
                    <a:pt x="1818" y="5993"/>
                    <a:pt x="1488" y="5993"/>
                  </a:cubicBezTo>
                  <a:cubicBezTo>
                    <a:pt x="1529" y="6213"/>
                    <a:pt x="1818" y="6361"/>
                    <a:pt x="2025" y="6471"/>
                  </a:cubicBezTo>
                  <a:cubicBezTo>
                    <a:pt x="2149" y="6692"/>
                    <a:pt x="2521" y="6802"/>
                    <a:pt x="1612" y="7132"/>
                  </a:cubicBezTo>
                  <a:cubicBezTo>
                    <a:pt x="1612" y="7280"/>
                    <a:pt x="2107" y="7353"/>
                    <a:pt x="2231" y="7427"/>
                  </a:cubicBezTo>
                  <a:cubicBezTo>
                    <a:pt x="2355" y="7537"/>
                    <a:pt x="2273" y="7574"/>
                    <a:pt x="2397" y="7647"/>
                  </a:cubicBezTo>
                  <a:cubicBezTo>
                    <a:pt x="2438" y="7905"/>
                    <a:pt x="3264" y="7868"/>
                    <a:pt x="3140" y="8089"/>
                  </a:cubicBezTo>
                  <a:cubicBezTo>
                    <a:pt x="3719" y="7905"/>
                    <a:pt x="3512" y="8124"/>
                    <a:pt x="3678" y="8124"/>
                  </a:cubicBezTo>
                  <a:close/>
                </a:path>
              </a:pathLst>
            </a:custGeom>
            <a:grpFill/>
            <a:ln w="3175">
              <a:solidFill>
                <a:schemeClr val="bg1"/>
              </a:solidFill>
              <a:round/>
              <a:headEnd/>
              <a:tailEnd/>
            </a:ln>
          </p:spPr>
          <p:txBody>
            <a:bodyPr wrap="none" lIns="0" tIns="0" rIns="0" bIns="0" anchor="ctr"/>
            <a:lstStyle/>
            <a:p>
              <a:endParaRPr lang="en-US" sz="800" dirty="0"/>
            </a:p>
          </p:txBody>
        </p:sp>
        <p:sp>
          <p:nvSpPr>
            <p:cNvPr id="207" name="Freeform 2578"/>
            <p:cNvSpPr>
              <a:spLocks/>
            </p:cNvSpPr>
            <p:nvPr>
              <p:custDataLst>
                <p:tags r:id="rId4"/>
              </p:custDataLst>
            </p:nvPr>
          </p:nvSpPr>
          <p:spPr bwMode="auto">
            <a:xfrm>
              <a:off x="4968875" y="5154613"/>
              <a:ext cx="168275" cy="190500"/>
            </a:xfrm>
            <a:custGeom>
              <a:avLst/>
              <a:gdLst>
                <a:gd name="T0" fmla="*/ 98 w 106"/>
                <a:gd name="T1" fmla="*/ 45 h 120"/>
                <a:gd name="T2" fmla="*/ 88 w 106"/>
                <a:gd name="T3" fmla="*/ 48 h 120"/>
                <a:gd name="T4" fmla="*/ 92 w 106"/>
                <a:gd name="T5" fmla="*/ 56 h 120"/>
                <a:gd name="T6" fmla="*/ 92 w 106"/>
                <a:gd name="T7" fmla="*/ 70 h 120"/>
                <a:gd name="T8" fmla="*/ 80 w 106"/>
                <a:gd name="T9" fmla="*/ 71 h 120"/>
                <a:gd name="T10" fmla="*/ 73 w 106"/>
                <a:gd name="T11" fmla="*/ 61 h 120"/>
                <a:gd name="T12" fmla="*/ 67 w 106"/>
                <a:gd name="T13" fmla="*/ 70 h 120"/>
                <a:gd name="T14" fmla="*/ 60 w 106"/>
                <a:gd name="T15" fmla="*/ 82 h 120"/>
                <a:gd name="T16" fmla="*/ 53 w 106"/>
                <a:gd name="T17" fmla="*/ 97 h 120"/>
                <a:gd name="T18" fmla="*/ 60 w 106"/>
                <a:gd name="T19" fmla="*/ 101 h 120"/>
                <a:gd name="T20" fmla="*/ 61 w 106"/>
                <a:gd name="T21" fmla="*/ 120 h 120"/>
                <a:gd name="T22" fmla="*/ 41 w 106"/>
                <a:gd name="T23" fmla="*/ 107 h 120"/>
                <a:gd name="T24" fmla="*/ 14 w 106"/>
                <a:gd name="T25" fmla="*/ 88 h 120"/>
                <a:gd name="T26" fmla="*/ 2 w 106"/>
                <a:gd name="T27" fmla="*/ 83 h 120"/>
                <a:gd name="T28" fmla="*/ 2 w 106"/>
                <a:gd name="T29" fmla="*/ 64 h 120"/>
                <a:gd name="T30" fmla="*/ 2 w 106"/>
                <a:gd name="T31" fmla="*/ 46 h 120"/>
                <a:gd name="T32" fmla="*/ 8 w 106"/>
                <a:gd name="T33" fmla="*/ 37 h 120"/>
                <a:gd name="T34" fmla="*/ 12 w 106"/>
                <a:gd name="T35" fmla="*/ 27 h 120"/>
                <a:gd name="T36" fmla="*/ 19 w 106"/>
                <a:gd name="T37" fmla="*/ 19 h 120"/>
                <a:gd name="T38" fmla="*/ 27 w 106"/>
                <a:gd name="T39" fmla="*/ 21 h 120"/>
                <a:gd name="T40" fmla="*/ 30 w 106"/>
                <a:gd name="T41" fmla="*/ 16 h 120"/>
                <a:gd name="T42" fmla="*/ 21 w 106"/>
                <a:gd name="T43" fmla="*/ 6 h 120"/>
                <a:gd name="T44" fmla="*/ 36 w 106"/>
                <a:gd name="T45" fmla="*/ 0 h 120"/>
                <a:gd name="T46" fmla="*/ 51 w 106"/>
                <a:gd name="T47" fmla="*/ 9 h 120"/>
                <a:gd name="T48" fmla="*/ 55 w 106"/>
                <a:gd name="T49" fmla="*/ 15 h 120"/>
                <a:gd name="T50" fmla="*/ 73 w 106"/>
                <a:gd name="T51" fmla="*/ 27 h 120"/>
                <a:gd name="T52" fmla="*/ 86 w 106"/>
                <a:gd name="T53" fmla="*/ 28 h 120"/>
                <a:gd name="T54" fmla="*/ 104 w 106"/>
                <a:gd name="T55" fmla="*/ 36 h 120"/>
                <a:gd name="T56" fmla="*/ 98 w 106"/>
                <a:gd name="T57" fmla="*/ 45 h 1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6"/>
                <a:gd name="T88" fmla="*/ 0 h 120"/>
                <a:gd name="T89" fmla="*/ 106 w 106"/>
                <a:gd name="T90" fmla="*/ 120 h 120"/>
                <a:gd name="connsiteX0" fmla="*/ 9245 w 10000"/>
                <a:gd name="connsiteY0" fmla="*/ 3750 h 10000"/>
                <a:gd name="connsiteX1" fmla="*/ 8679 w 10000"/>
                <a:gd name="connsiteY1" fmla="*/ 4667 h 10000"/>
                <a:gd name="connsiteX2" fmla="*/ 8679 w 10000"/>
                <a:gd name="connsiteY2" fmla="*/ 5833 h 10000"/>
                <a:gd name="connsiteX3" fmla="*/ 7547 w 10000"/>
                <a:gd name="connsiteY3" fmla="*/ 5917 h 10000"/>
                <a:gd name="connsiteX4" fmla="*/ 6887 w 10000"/>
                <a:gd name="connsiteY4" fmla="*/ 5083 h 10000"/>
                <a:gd name="connsiteX5" fmla="*/ 6321 w 10000"/>
                <a:gd name="connsiteY5" fmla="*/ 5833 h 10000"/>
                <a:gd name="connsiteX6" fmla="*/ 5660 w 10000"/>
                <a:gd name="connsiteY6" fmla="*/ 6833 h 10000"/>
                <a:gd name="connsiteX7" fmla="*/ 5000 w 10000"/>
                <a:gd name="connsiteY7" fmla="*/ 8083 h 10000"/>
                <a:gd name="connsiteX8" fmla="*/ 5660 w 10000"/>
                <a:gd name="connsiteY8" fmla="*/ 8417 h 10000"/>
                <a:gd name="connsiteX9" fmla="*/ 5755 w 10000"/>
                <a:gd name="connsiteY9" fmla="*/ 10000 h 10000"/>
                <a:gd name="connsiteX10" fmla="*/ 3868 w 10000"/>
                <a:gd name="connsiteY10" fmla="*/ 8917 h 10000"/>
                <a:gd name="connsiteX11" fmla="*/ 1321 w 10000"/>
                <a:gd name="connsiteY11" fmla="*/ 7333 h 10000"/>
                <a:gd name="connsiteX12" fmla="*/ 189 w 10000"/>
                <a:gd name="connsiteY12" fmla="*/ 6917 h 10000"/>
                <a:gd name="connsiteX13" fmla="*/ 189 w 10000"/>
                <a:gd name="connsiteY13" fmla="*/ 5333 h 10000"/>
                <a:gd name="connsiteX14" fmla="*/ 189 w 10000"/>
                <a:gd name="connsiteY14" fmla="*/ 3833 h 10000"/>
                <a:gd name="connsiteX15" fmla="*/ 755 w 10000"/>
                <a:gd name="connsiteY15" fmla="*/ 3083 h 10000"/>
                <a:gd name="connsiteX16" fmla="*/ 1132 w 10000"/>
                <a:gd name="connsiteY16" fmla="*/ 2250 h 10000"/>
                <a:gd name="connsiteX17" fmla="*/ 1792 w 10000"/>
                <a:gd name="connsiteY17" fmla="*/ 1583 h 10000"/>
                <a:gd name="connsiteX18" fmla="*/ 2547 w 10000"/>
                <a:gd name="connsiteY18" fmla="*/ 1750 h 10000"/>
                <a:gd name="connsiteX19" fmla="*/ 2830 w 10000"/>
                <a:gd name="connsiteY19" fmla="*/ 1333 h 10000"/>
                <a:gd name="connsiteX20" fmla="*/ 1981 w 10000"/>
                <a:gd name="connsiteY20" fmla="*/ 500 h 10000"/>
                <a:gd name="connsiteX21" fmla="*/ 3396 w 10000"/>
                <a:gd name="connsiteY21" fmla="*/ 0 h 10000"/>
                <a:gd name="connsiteX22" fmla="*/ 4811 w 10000"/>
                <a:gd name="connsiteY22" fmla="*/ 750 h 10000"/>
                <a:gd name="connsiteX23" fmla="*/ 5189 w 10000"/>
                <a:gd name="connsiteY23" fmla="*/ 1250 h 10000"/>
                <a:gd name="connsiteX24" fmla="*/ 6887 w 10000"/>
                <a:gd name="connsiteY24" fmla="*/ 2250 h 10000"/>
                <a:gd name="connsiteX25" fmla="*/ 8113 w 10000"/>
                <a:gd name="connsiteY25" fmla="*/ 2333 h 10000"/>
                <a:gd name="connsiteX26" fmla="*/ 9811 w 10000"/>
                <a:gd name="connsiteY26" fmla="*/ 3000 h 10000"/>
                <a:gd name="connsiteX27" fmla="*/ 9245 w 10000"/>
                <a:gd name="connsiteY27" fmla="*/ 375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00" h="10000">
                  <a:moveTo>
                    <a:pt x="9245" y="3750"/>
                  </a:moveTo>
                  <a:cubicBezTo>
                    <a:pt x="9056" y="4028"/>
                    <a:pt x="8773" y="4320"/>
                    <a:pt x="8679" y="4667"/>
                  </a:cubicBezTo>
                  <a:lnTo>
                    <a:pt x="8679" y="5833"/>
                  </a:lnTo>
                  <a:cubicBezTo>
                    <a:pt x="8491" y="6083"/>
                    <a:pt x="7830" y="6000"/>
                    <a:pt x="7547" y="5917"/>
                  </a:cubicBezTo>
                  <a:cubicBezTo>
                    <a:pt x="7264" y="5833"/>
                    <a:pt x="7075" y="5083"/>
                    <a:pt x="6887" y="5083"/>
                  </a:cubicBezTo>
                  <a:cubicBezTo>
                    <a:pt x="6698" y="5083"/>
                    <a:pt x="6509" y="5583"/>
                    <a:pt x="6321" y="5833"/>
                  </a:cubicBezTo>
                  <a:cubicBezTo>
                    <a:pt x="6132" y="6083"/>
                    <a:pt x="5849" y="6500"/>
                    <a:pt x="5660" y="6833"/>
                  </a:cubicBezTo>
                  <a:cubicBezTo>
                    <a:pt x="5377" y="7250"/>
                    <a:pt x="5000" y="7750"/>
                    <a:pt x="5000" y="8083"/>
                  </a:cubicBezTo>
                  <a:cubicBezTo>
                    <a:pt x="5000" y="8333"/>
                    <a:pt x="5566" y="8083"/>
                    <a:pt x="5660" y="8417"/>
                  </a:cubicBezTo>
                  <a:cubicBezTo>
                    <a:pt x="5755" y="8750"/>
                    <a:pt x="6038" y="9917"/>
                    <a:pt x="5755" y="10000"/>
                  </a:cubicBezTo>
                  <a:cubicBezTo>
                    <a:pt x="4340" y="9583"/>
                    <a:pt x="4528" y="9417"/>
                    <a:pt x="3868" y="8917"/>
                  </a:cubicBezTo>
                  <a:cubicBezTo>
                    <a:pt x="3113" y="8500"/>
                    <a:pt x="1887" y="7667"/>
                    <a:pt x="1321" y="7333"/>
                  </a:cubicBezTo>
                  <a:cubicBezTo>
                    <a:pt x="755" y="7000"/>
                    <a:pt x="377" y="7250"/>
                    <a:pt x="189" y="6917"/>
                  </a:cubicBezTo>
                  <a:cubicBezTo>
                    <a:pt x="0" y="6583"/>
                    <a:pt x="189" y="5833"/>
                    <a:pt x="189" y="5333"/>
                  </a:cubicBezTo>
                  <a:cubicBezTo>
                    <a:pt x="189" y="4833"/>
                    <a:pt x="94" y="4167"/>
                    <a:pt x="189" y="3833"/>
                  </a:cubicBezTo>
                  <a:cubicBezTo>
                    <a:pt x="283" y="3500"/>
                    <a:pt x="566" y="3333"/>
                    <a:pt x="755" y="3083"/>
                  </a:cubicBezTo>
                  <a:cubicBezTo>
                    <a:pt x="943" y="2833"/>
                    <a:pt x="943" y="2500"/>
                    <a:pt x="1132" y="2250"/>
                  </a:cubicBezTo>
                  <a:cubicBezTo>
                    <a:pt x="1321" y="2000"/>
                    <a:pt x="1509" y="1667"/>
                    <a:pt x="1792" y="1583"/>
                  </a:cubicBezTo>
                  <a:cubicBezTo>
                    <a:pt x="1981" y="1500"/>
                    <a:pt x="2358" y="1750"/>
                    <a:pt x="2547" y="1750"/>
                  </a:cubicBezTo>
                  <a:cubicBezTo>
                    <a:pt x="2736" y="1750"/>
                    <a:pt x="2925" y="1500"/>
                    <a:pt x="2830" y="1333"/>
                  </a:cubicBezTo>
                  <a:cubicBezTo>
                    <a:pt x="2736" y="1083"/>
                    <a:pt x="1887" y="750"/>
                    <a:pt x="1981" y="500"/>
                  </a:cubicBezTo>
                  <a:cubicBezTo>
                    <a:pt x="2075" y="333"/>
                    <a:pt x="3019" y="0"/>
                    <a:pt x="3396" y="0"/>
                  </a:cubicBezTo>
                  <a:cubicBezTo>
                    <a:pt x="3396" y="417"/>
                    <a:pt x="4528" y="500"/>
                    <a:pt x="4811" y="750"/>
                  </a:cubicBezTo>
                  <a:cubicBezTo>
                    <a:pt x="5094" y="917"/>
                    <a:pt x="4906" y="1000"/>
                    <a:pt x="5189" y="1250"/>
                  </a:cubicBezTo>
                  <a:cubicBezTo>
                    <a:pt x="5283" y="1833"/>
                    <a:pt x="7264" y="1750"/>
                    <a:pt x="6887" y="2250"/>
                  </a:cubicBezTo>
                  <a:cubicBezTo>
                    <a:pt x="8208" y="1833"/>
                    <a:pt x="7736" y="2333"/>
                    <a:pt x="8113" y="2333"/>
                  </a:cubicBezTo>
                  <a:cubicBezTo>
                    <a:pt x="8491" y="2500"/>
                    <a:pt x="9623" y="2750"/>
                    <a:pt x="9811" y="3000"/>
                  </a:cubicBezTo>
                  <a:cubicBezTo>
                    <a:pt x="10000" y="3167"/>
                    <a:pt x="9340" y="3583"/>
                    <a:pt x="9245" y="3750"/>
                  </a:cubicBezTo>
                  <a:close/>
                </a:path>
              </a:pathLst>
            </a:custGeom>
            <a:grpFill/>
            <a:ln w="3175">
              <a:solidFill>
                <a:schemeClr val="bg1"/>
              </a:solidFill>
              <a:round/>
              <a:headEnd/>
              <a:tailEnd/>
            </a:ln>
          </p:spPr>
          <p:txBody>
            <a:bodyPr wrap="none" lIns="0" tIns="0" rIns="0" bIns="0" anchor="ctr"/>
            <a:lstStyle/>
            <a:p>
              <a:endParaRPr lang="en-US" sz="800" dirty="0"/>
            </a:p>
          </p:txBody>
        </p:sp>
        <p:sp>
          <p:nvSpPr>
            <p:cNvPr id="208" name="Freeform 209"/>
            <p:cNvSpPr/>
            <p:nvPr>
              <p:custDataLst>
                <p:tags r:id="rId5"/>
              </p:custDataLst>
            </p:nvPr>
          </p:nvSpPr>
          <p:spPr bwMode="auto">
            <a:xfrm>
              <a:off x="5112543" y="5183982"/>
              <a:ext cx="140496" cy="161926"/>
            </a:xfrm>
            <a:custGeom>
              <a:avLst/>
              <a:gdLst>
                <a:gd name="connsiteX0" fmla="*/ 21431 w 128587"/>
                <a:gd name="connsiteY0" fmla="*/ 88106 h 130969"/>
                <a:gd name="connsiteX1" fmla="*/ 50006 w 128587"/>
                <a:gd name="connsiteY1" fmla="*/ 88106 h 130969"/>
                <a:gd name="connsiteX2" fmla="*/ 52387 w 128587"/>
                <a:gd name="connsiteY2" fmla="*/ 130969 h 130969"/>
                <a:gd name="connsiteX3" fmla="*/ 88106 w 128587"/>
                <a:gd name="connsiteY3" fmla="*/ 92869 h 130969"/>
                <a:gd name="connsiteX4" fmla="*/ 121444 w 128587"/>
                <a:gd name="connsiteY4" fmla="*/ 92869 h 130969"/>
                <a:gd name="connsiteX5" fmla="*/ 128587 w 128587"/>
                <a:gd name="connsiteY5" fmla="*/ 47625 h 130969"/>
                <a:gd name="connsiteX6" fmla="*/ 100012 w 128587"/>
                <a:gd name="connsiteY6" fmla="*/ 45244 h 130969"/>
                <a:gd name="connsiteX7" fmla="*/ 100012 w 128587"/>
                <a:gd name="connsiteY7" fmla="*/ 19050 h 130969"/>
                <a:gd name="connsiteX8" fmla="*/ 66675 w 128587"/>
                <a:gd name="connsiteY8" fmla="*/ 0 h 130969"/>
                <a:gd name="connsiteX9" fmla="*/ 38100 w 128587"/>
                <a:gd name="connsiteY9" fmla="*/ 16669 h 130969"/>
                <a:gd name="connsiteX10" fmla="*/ 0 w 128587"/>
                <a:gd name="connsiteY10" fmla="*/ 40481 h 130969"/>
                <a:gd name="connsiteX11" fmla="*/ 21431 w 128587"/>
                <a:gd name="connsiteY11" fmla="*/ 88106 h 130969"/>
                <a:gd name="connsiteX0" fmla="*/ 21431 w 128587"/>
                <a:gd name="connsiteY0" fmla="*/ 88106 h 130969"/>
                <a:gd name="connsiteX1" fmla="*/ 50006 w 128587"/>
                <a:gd name="connsiteY1" fmla="*/ 88106 h 130969"/>
                <a:gd name="connsiteX2" fmla="*/ 52387 w 128587"/>
                <a:gd name="connsiteY2" fmla="*/ 130969 h 130969"/>
                <a:gd name="connsiteX3" fmla="*/ 88106 w 128587"/>
                <a:gd name="connsiteY3" fmla="*/ 92869 h 130969"/>
                <a:gd name="connsiteX4" fmla="*/ 121444 w 128587"/>
                <a:gd name="connsiteY4" fmla="*/ 92869 h 130969"/>
                <a:gd name="connsiteX5" fmla="*/ 128587 w 128587"/>
                <a:gd name="connsiteY5" fmla="*/ 47625 h 130969"/>
                <a:gd name="connsiteX6" fmla="*/ 104775 w 128587"/>
                <a:gd name="connsiteY6" fmla="*/ 33338 h 130969"/>
                <a:gd name="connsiteX7" fmla="*/ 100012 w 128587"/>
                <a:gd name="connsiteY7" fmla="*/ 19050 h 130969"/>
                <a:gd name="connsiteX8" fmla="*/ 66675 w 128587"/>
                <a:gd name="connsiteY8" fmla="*/ 0 h 130969"/>
                <a:gd name="connsiteX9" fmla="*/ 38100 w 128587"/>
                <a:gd name="connsiteY9" fmla="*/ 16669 h 130969"/>
                <a:gd name="connsiteX10" fmla="*/ 0 w 128587"/>
                <a:gd name="connsiteY10" fmla="*/ 40481 h 130969"/>
                <a:gd name="connsiteX11" fmla="*/ 21431 w 128587"/>
                <a:gd name="connsiteY11" fmla="*/ 88106 h 130969"/>
                <a:gd name="connsiteX0" fmla="*/ 21431 w 133350"/>
                <a:gd name="connsiteY0" fmla="*/ 88106 h 130969"/>
                <a:gd name="connsiteX1" fmla="*/ 50006 w 133350"/>
                <a:gd name="connsiteY1" fmla="*/ 88106 h 130969"/>
                <a:gd name="connsiteX2" fmla="*/ 52387 w 133350"/>
                <a:gd name="connsiteY2" fmla="*/ 130969 h 130969"/>
                <a:gd name="connsiteX3" fmla="*/ 88106 w 133350"/>
                <a:gd name="connsiteY3" fmla="*/ 92869 h 130969"/>
                <a:gd name="connsiteX4" fmla="*/ 133350 w 133350"/>
                <a:gd name="connsiteY4" fmla="*/ 80963 h 130969"/>
                <a:gd name="connsiteX5" fmla="*/ 128587 w 133350"/>
                <a:gd name="connsiteY5" fmla="*/ 47625 h 130969"/>
                <a:gd name="connsiteX6" fmla="*/ 104775 w 133350"/>
                <a:gd name="connsiteY6" fmla="*/ 33338 h 130969"/>
                <a:gd name="connsiteX7" fmla="*/ 100012 w 133350"/>
                <a:gd name="connsiteY7" fmla="*/ 19050 h 130969"/>
                <a:gd name="connsiteX8" fmla="*/ 66675 w 133350"/>
                <a:gd name="connsiteY8" fmla="*/ 0 h 130969"/>
                <a:gd name="connsiteX9" fmla="*/ 38100 w 133350"/>
                <a:gd name="connsiteY9" fmla="*/ 16669 h 130969"/>
                <a:gd name="connsiteX10" fmla="*/ 0 w 133350"/>
                <a:gd name="connsiteY10" fmla="*/ 40481 h 130969"/>
                <a:gd name="connsiteX11" fmla="*/ 21431 w 133350"/>
                <a:gd name="connsiteY11" fmla="*/ 88106 h 130969"/>
                <a:gd name="connsiteX0" fmla="*/ 21431 w 133350"/>
                <a:gd name="connsiteY0" fmla="*/ 88106 h 130969"/>
                <a:gd name="connsiteX1" fmla="*/ 50006 w 133350"/>
                <a:gd name="connsiteY1" fmla="*/ 88106 h 130969"/>
                <a:gd name="connsiteX2" fmla="*/ 52387 w 133350"/>
                <a:gd name="connsiteY2" fmla="*/ 130969 h 130969"/>
                <a:gd name="connsiteX3" fmla="*/ 88106 w 133350"/>
                <a:gd name="connsiteY3" fmla="*/ 92869 h 130969"/>
                <a:gd name="connsiteX4" fmla="*/ 133350 w 133350"/>
                <a:gd name="connsiteY4" fmla="*/ 80963 h 130969"/>
                <a:gd name="connsiteX5" fmla="*/ 128587 w 133350"/>
                <a:gd name="connsiteY5" fmla="*/ 47625 h 130969"/>
                <a:gd name="connsiteX6" fmla="*/ 104775 w 133350"/>
                <a:gd name="connsiteY6" fmla="*/ 33338 h 130969"/>
                <a:gd name="connsiteX7" fmla="*/ 100012 w 133350"/>
                <a:gd name="connsiteY7" fmla="*/ 19050 h 130969"/>
                <a:gd name="connsiteX8" fmla="*/ 66675 w 133350"/>
                <a:gd name="connsiteY8" fmla="*/ 0 h 130969"/>
                <a:gd name="connsiteX9" fmla="*/ 16669 w 133350"/>
                <a:gd name="connsiteY9" fmla="*/ 16669 h 130969"/>
                <a:gd name="connsiteX10" fmla="*/ 0 w 133350"/>
                <a:gd name="connsiteY10" fmla="*/ 40481 h 130969"/>
                <a:gd name="connsiteX11" fmla="*/ 21431 w 133350"/>
                <a:gd name="connsiteY11" fmla="*/ 88106 h 130969"/>
                <a:gd name="connsiteX0" fmla="*/ 21431 w 133350"/>
                <a:gd name="connsiteY0" fmla="*/ 88106 h 130969"/>
                <a:gd name="connsiteX1" fmla="*/ 50006 w 133350"/>
                <a:gd name="connsiteY1" fmla="*/ 88106 h 130969"/>
                <a:gd name="connsiteX2" fmla="*/ 52387 w 133350"/>
                <a:gd name="connsiteY2" fmla="*/ 130969 h 130969"/>
                <a:gd name="connsiteX3" fmla="*/ 88106 w 133350"/>
                <a:gd name="connsiteY3" fmla="*/ 92869 h 130969"/>
                <a:gd name="connsiteX4" fmla="*/ 133350 w 133350"/>
                <a:gd name="connsiteY4" fmla="*/ 80963 h 130969"/>
                <a:gd name="connsiteX5" fmla="*/ 128587 w 133350"/>
                <a:gd name="connsiteY5" fmla="*/ 47625 h 130969"/>
                <a:gd name="connsiteX6" fmla="*/ 104775 w 133350"/>
                <a:gd name="connsiteY6" fmla="*/ 33338 h 130969"/>
                <a:gd name="connsiteX7" fmla="*/ 100012 w 133350"/>
                <a:gd name="connsiteY7" fmla="*/ 19050 h 130969"/>
                <a:gd name="connsiteX8" fmla="*/ 66675 w 133350"/>
                <a:gd name="connsiteY8" fmla="*/ 0 h 130969"/>
                <a:gd name="connsiteX9" fmla="*/ 16669 w 133350"/>
                <a:gd name="connsiteY9" fmla="*/ 16669 h 130969"/>
                <a:gd name="connsiteX10" fmla="*/ 0 w 133350"/>
                <a:gd name="connsiteY10" fmla="*/ 40481 h 130969"/>
                <a:gd name="connsiteX11" fmla="*/ 14286 w 133350"/>
                <a:gd name="connsiteY11" fmla="*/ 69056 h 130969"/>
                <a:gd name="connsiteX12" fmla="*/ 21431 w 133350"/>
                <a:gd name="connsiteY12" fmla="*/ 88106 h 130969"/>
                <a:gd name="connsiteX0" fmla="*/ 21433 w 133352"/>
                <a:gd name="connsiteY0" fmla="*/ 88106 h 130969"/>
                <a:gd name="connsiteX1" fmla="*/ 50008 w 133352"/>
                <a:gd name="connsiteY1" fmla="*/ 88106 h 130969"/>
                <a:gd name="connsiteX2" fmla="*/ 52389 w 133352"/>
                <a:gd name="connsiteY2" fmla="*/ 130969 h 130969"/>
                <a:gd name="connsiteX3" fmla="*/ 88108 w 133352"/>
                <a:gd name="connsiteY3" fmla="*/ 92869 h 130969"/>
                <a:gd name="connsiteX4" fmla="*/ 133352 w 133352"/>
                <a:gd name="connsiteY4" fmla="*/ 80963 h 130969"/>
                <a:gd name="connsiteX5" fmla="*/ 128589 w 133352"/>
                <a:gd name="connsiteY5" fmla="*/ 47625 h 130969"/>
                <a:gd name="connsiteX6" fmla="*/ 104777 w 133352"/>
                <a:gd name="connsiteY6" fmla="*/ 33338 h 130969"/>
                <a:gd name="connsiteX7" fmla="*/ 100014 w 133352"/>
                <a:gd name="connsiteY7" fmla="*/ 19050 h 130969"/>
                <a:gd name="connsiteX8" fmla="*/ 66677 w 133352"/>
                <a:gd name="connsiteY8" fmla="*/ 0 h 130969"/>
                <a:gd name="connsiteX9" fmla="*/ 16671 w 133352"/>
                <a:gd name="connsiteY9" fmla="*/ 16669 h 130969"/>
                <a:gd name="connsiteX10" fmla="*/ 2 w 133352"/>
                <a:gd name="connsiteY10" fmla="*/ 40481 h 130969"/>
                <a:gd name="connsiteX11" fmla="*/ 0 w 133352"/>
                <a:gd name="connsiteY11" fmla="*/ 61912 h 130969"/>
                <a:gd name="connsiteX12" fmla="*/ 21433 w 133352"/>
                <a:gd name="connsiteY12" fmla="*/ 88106 h 130969"/>
                <a:gd name="connsiteX0" fmla="*/ 21433 w 133352"/>
                <a:gd name="connsiteY0" fmla="*/ 88106 h 147638"/>
                <a:gd name="connsiteX1" fmla="*/ 50008 w 133352"/>
                <a:gd name="connsiteY1" fmla="*/ 88106 h 147638"/>
                <a:gd name="connsiteX2" fmla="*/ 54770 w 133352"/>
                <a:gd name="connsiteY2" fmla="*/ 147638 h 147638"/>
                <a:gd name="connsiteX3" fmla="*/ 88108 w 133352"/>
                <a:gd name="connsiteY3" fmla="*/ 92869 h 147638"/>
                <a:gd name="connsiteX4" fmla="*/ 133352 w 133352"/>
                <a:gd name="connsiteY4" fmla="*/ 80963 h 147638"/>
                <a:gd name="connsiteX5" fmla="*/ 128589 w 133352"/>
                <a:gd name="connsiteY5" fmla="*/ 47625 h 147638"/>
                <a:gd name="connsiteX6" fmla="*/ 104777 w 133352"/>
                <a:gd name="connsiteY6" fmla="*/ 33338 h 147638"/>
                <a:gd name="connsiteX7" fmla="*/ 100014 w 133352"/>
                <a:gd name="connsiteY7" fmla="*/ 19050 h 147638"/>
                <a:gd name="connsiteX8" fmla="*/ 66677 w 133352"/>
                <a:gd name="connsiteY8" fmla="*/ 0 h 147638"/>
                <a:gd name="connsiteX9" fmla="*/ 16671 w 133352"/>
                <a:gd name="connsiteY9" fmla="*/ 16669 h 147638"/>
                <a:gd name="connsiteX10" fmla="*/ 2 w 133352"/>
                <a:gd name="connsiteY10" fmla="*/ 40481 h 147638"/>
                <a:gd name="connsiteX11" fmla="*/ 0 w 133352"/>
                <a:gd name="connsiteY11" fmla="*/ 61912 h 147638"/>
                <a:gd name="connsiteX12" fmla="*/ 21433 w 133352"/>
                <a:gd name="connsiteY12" fmla="*/ 88106 h 147638"/>
                <a:gd name="connsiteX0" fmla="*/ 21433 w 133352"/>
                <a:gd name="connsiteY0" fmla="*/ 102394 h 161926"/>
                <a:gd name="connsiteX1" fmla="*/ 50008 w 133352"/>
                <a:gd name="connsiteY1" fmla="*/ 102394 h 161926"/>
                <a:gd name="connsiteX2" fmla="*/ 54770 w 133352"/>
                <a:gd name="connsiteY2" fmla="*/ 161926 h 161926"/>
                <a:gd name="connsiteX3" fmla="*/ 88108 w 133352"/>
                <a:gd name="connsiteY3" fmla="*/ 107157 h 161926"/>
                <a:gd name="connsiteX4" fmla="*/ 133352 w 133352"/>
                <a:gd name="connsiteY4" fmla="*/ 95251 h 161926"/>
                <a:gd name="connsiteX5" fmla="*/ 128589 w 133352"/>
                <a:gd name="connsiteY5" fmla="*/ 61913 h 161926"/>
                <a:gd name="connsiteX6" fmla="*/ 104777 w 133352"/>
                <a:gd name="connsiteY6" fmla="*/ 47626 h 161926"/>
                <a:gd name="connsiteX7" fmla="*/ 100014 w 133352"/>
                <a:gd name="connsiteY7" fmla="*/ 33338 h 161926"/>
                <a:gd name="connsiteX8" fmla="*/ 69058 w 133352"/>
                <a:gd name="connsiteY8" fmla="*/ 0 h 161926"/>
                <a:gd name="connsiteX9" fmla="*/ 16671 w 133352"/>
                <a:gd name="connsiteY9" fmla="*/ 30957 h 161926"/>
                <a:gd name="connsiteX10" fmla="*/ 2 w 133352"/>
                <a:gd name="connsiteY10" fmla="*/ 54769 h 161926"/>
                <a:gd name="connsiteX11" fmla="*/ 0 w 133352"/>
                <a:gd name="connsiteY11" fmla="*/ 76200 h 161926"/>
                <a:gd name="connsiteX12" fmla="*/ 21433 w 133352"/>
                <a:gd name="connsiteY12" fmla="*/ 102394 h 161926"/>
                <a:gd name="connsiteX0" fmla="*/ 21433 w 140496"/>
                <a:gd name="connsiteY0" fmla="*/ 102394 h 161926"/>
                <a:gd name="connsiteX1" fmla="*/ 50008 w 140496"/>
                <a:gd name="connsiteY1" fmla="*/ 102394 h 161926"/>
                <a:gd name="connsiteX2" fmla="*/ 54770 w 140496"/>
                <a:gd name="connsiteY2" fmla="*/ 161926 h 161926"/>
                <a:gd name="connsiteX3" fmla="*/ 88108 w 140496"/>
                <a:gd name="connsiteY3" fmla="*/ 107157 h 161926"/>
                <a:gd name="connsiteX4" fmla="*/ 133352 w 140496"/>
                <a:gd name="connsiteY4" fmla="*/ 95251 h 161926"/>
                <a:gd name="connsiteX5" fmla="*/ 140496 w 140496"/>
                <a:gd name="connsiteY5" fmla="*/ 59531 h 161926"/>
                <a:gd name="connsiteX6" fmla="*/ 104777 w 140496"/>
                <a:gd name="connsiteY6" fmla="*/ 47626 h 161926"/>
                <a:gd name="connsiteX7" fmla="*/ 100014 w 140496"/>
                <a:gd name="connsiteY7" fmla="*/ 33338 h 161926"/>
                <a:gd name="connsiteX8" fmla="*/ 69058 w 140496"/>
                <a:gd name="connsiteY8" fmla="*/ 0 h 161926"/>
                <a:gd name="connsiteX9" fmla="*/ 16671 w 140496"/>
                <a:gd name="connsiteY9" fmla="*/ 30957 h 161926"/>
                <a:gd name="connsiteX10" fmla="*/ 2 w 140496"/>
                <a:gd name="connsiteY10" fmla="*/ 54769 h 161926"/>
                <a:gd name="connsiteX11" fmla="*/ 0 w 140496"/>
                <a:gd name="connsiteY11" fmla="*/ 76200 h 161926"/>
                <a:gd name="connsiteX12" fmla="*/ 21433 w 140496"/>
                <a:gd name="connsiteY12" fmla="*/ 102394 h 161926"/>
                <a:gd name="connsiteX0" fmla="*/ 21433 w 140496"/>
                <a:gd name="connsiteY0" fmla="*/ 102394 h 161926"/>
                <a:gd name="connsiteX1" fmla="*/ 43658 w 140496"/>
                <a:gd name="connsiteY1" fmla="*/ 111919 h 161926"/>
                <a:gd name="connsiteX2" fmla="*/ 54770 w 140496"/>
                <a:gd name="connsiteY2" fmla="*/ 161926 h 161926"/>
                <a:gd name="connsiteX3" fmla="*/ 88108 w 140496"/>
                <a:gd name="connsiteY3" fmla="*/ 107157 h 161926"/>
                <a:gd name="connsiteX4" fmla="*/ 133352 w 140496"/>
                <a:gd name="connsiteY4" fmla="*/ 95251 h 161926"/>
                <a:gd name="connsiteX5" fmla="*/ 140496 w 140496"/>
                <a:gd name="connsiteY5" fmla="*/ 59531 h 161926"/>
                <a:gd name="connsiteX6" fmla="*/ 104777 w 140496"/>
                <a:gd name="connsiteY6" fmla="*/ 47626 h 161926"/>
                <a:gd name="connsiteX7" fmla="*/ 100014 w 140496"/>
                <a:gd name="connsiteY7" fmla="*/ 33338 h 161926"/>
                <a:gd name="connsiteX8" fmla="*/ 69058 w 140496"/>
                <a:gd name="connsiteY8" fmla="*/ 0 h 161926"/>
                <a:gd name="connsiteX9" fmla="*/ 16671 w 140496"/>
                <a:gd name="connsiteY9" fmla="*/ 30957 h 161926"/>
                <a:gd name="connsiteX10" fmla="*/ 2 w 140496"/>
                <a:gd name="connsiteY10" fmla="*/ 54769 h 161926"/>
                <a:gd name="connsiteX11" fmla="*/ 0 w 140496"/>
                <a:gd name="connsiteY11" fmla="*/ 76200 h 161926"/>
                <a:gd name="connsiteX12" fmla="*/ 21433 w 140496"/>
                <a:gd name="connsiteY12" fmla="*/ 102394 h 161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496" h="161926">
                  <a:moveTo>
                    <a:pt x="21433" y="102394"/>
                  </a:moveTo>
                  <a:lnTo>
                    <a:pt x="43658" y="111919"/>
                  </a:lnTo>
                  <a:lnTo>
                    <a:pt x="54770" y="161926"/>
                  </a:lnTo>
                  <a:lnTo>
                    <a:pt x="88108" y="107157"/>
                  </a:lnTo>
                  <a:lnTo>
                    <a:pt x="133352" y="95251"/>
                  </a:lnTo>
                  <a:lnTo>
                    <a:pt x="140496" y="59531"/>
                  </a:lnTo>
                  <a:lnTo>
                    <a:pt x="104777" y="47626"/>
                  </a:lnTo>
                  <a:lnTo>
                    <a:pt x="100014" y="33338"/>
                  </a:lnTo>
                  <a:lnTo>
                    <a:pt x="69058" y="0"/>
                  </a:lnTo>
                  <a:lnTo>
                    <a:pt x="16671" y="30957"/>
                  </a:lnTo>
                  <a:lnTo>
                    <a:pt x="2" y="54769"/>
                  </a:lnTo>
                  <a:cubicBezTo>
                    <a:pt x="1" y="61913"/>
                    <a:pt x="1" y="69056"/>
                    <a:pt x="0" y="76200"/>
                  </a:cubicBezTo>
                  <a:lnTo>
                    <a:pt x="21433" y="102394"/>
                  </a:lnTo>
                  <a:close/>
                </a:path>
              </a:pathLst>
            </a:custGeom>
            <a:grpFill/>
            <a:ln w="3175">
              <a:solidFill>
                <a:schemeClr val="bg1"/>
              </a:solidFill>
              <a:round/>
              <a:headEnd/>
              <a:tailEnd/>
            </a:ln>
          </p:spPr>
          <p:txBody>
            <a:bodyPr wrap="none" lIns="0" tIns="0" rIns="0" bIns="0" anchor="ctr"/>
            <a:lstStyle/>
            <a:p>
              <a:pPr marL="0" marR="0" indent="0" defTabSz="330200" latinLnBrk="0">
                <a:lnSpc>
                  <a:spcPct val="100000"/>
                </a:lnSpc>
                <a:buClrTx/>
                <a:buSzTx/>
                <a:buFontTx/>
                <a:buNone/>
                <a:tabLst/>
              </a:pPr>
              <a:endParaRPr lang="en-US" sz="800" dirty="0"/>
            </a:p>
          </p:txBody>
        </p:sp>
        <p:grpSp>
          <p:nvGrpSpPr>
            <p:cNvPr id="209" name="Group 6"/>
            <p:cNvGrpSpPr>
              <a:grpSpLocks/>
            </p:cNvGrpSpPr>
            <p:nvPr>
              <p:custDataLst>
                <p:tags r:id="rId6"/>
              </p:custDataLst>
            </p:nvPr>
          </p:nvGrpSpPr>
          <p:grpSpPr bwMode="auto">
            <a:xfrm>
              <a:off x="2478088" y="1895475"/>
              <a:ext cx="4937125" cy="4221163"/>
              <a:chOff x="1561" y="1194"/>
              <a:chExt cx="3110" cy="2659"/>
            </a:xfrm>
            <a:grpFill/>
          </p:grpSpPr>
          <p:sp>
            <p:nvSpPr>
              <p:cNvPr id="210" name="Freeform 7"/>
              <p:cNvSpPr>
                <a:spLocks noChangeAspect="1"/>
              </p:cNvSpPr>
              <p:nvPr>
                <p:custDataLst>
                  <p:tags r:id="rId7"/>
                </p:custDataLst>
              </p:nvPr>
            </p:nvSpPr>
            <p:spPr bwMode="auto">
              <a:xfrm>
                <a:off x="2936" y="3825"/>
                <a:ext cx="24" cy="28"/>
              </a:xfrm>
              <a:custGeom>
                <a:avLst/>
                <a:gdLst/>
                <a:ahLst/>
                <a:cxnLst>
                  <a:cxn ang="0">
                    <a:pos x="0" y="0"/>
                  </a:cxn>
                  <a:cxn ang="0">
                    <a:pos x="18" y="13"/>
                  </a:cxn>
                  <a:cxn ang="0">
                    <a:pos x="24" y="22"/>
                  </a:cxn>
                  <a:cxn ang="0">
                    <a:pos x="14" y="25"/>
                  </a:cxn>
                  <a:cxn ang="0">
                    <a:pos x="8" y="17"/>
                  </a:cxn>
                  <a:cxn ang="0">
                    <a:pos x="2" y="10"/>
                  </a:cxn>
                  <a:cxn ang="0">
                    <a:pos x="7" y="3"/>
                  </a:cxn>
                  <a:cxn ang="0">
                    <a:pos x="0" y="0"/>
                  </a:cxn>
                </a:cxnLst>
                <a:rect l="0" t="0" r="r" b="b"/>
                <a:pathLst>
                  <a:path w="24" h="28">
                    <a:moveTo>
                      <a:pt x="0" y="0"/>
                    </a:moveTo>
                    <a:cubicBezTo>
                      <a:pt x="10" y="1"/>
                      <a:pt x="13" y="5"/>
                      <a:pt x="18" y="13"/>
                    </a:cubicBezTo>
                    <a:cubicBezTo>
                      <a:pt x="20" y="16"/>
                      <a:pt x="24" y="22"/>
                      <a:pt x="24" y="22"/>
                    </a:cubicBezTo>
                    <a:cubicBezTo>
                      <a:pt x="22" y="28"/>
                      <a:pt x="19" y="27"/>
                      <a:pt x="14" y="25"/>
                    </a:cubicBezTo>
                    <a:cubicBezTo>
                      <a:pt x="12" y="21"/>
                      <a:pt x="12" y="19"/>
                      <a:pt x="8" y="17"/>
                    </a:cubicBezTo>
                    <a:cubicBezTo>
                      <a:pt x="7" y="14"/>
                      <a:pt x="3" y="13"/>
                      <a:pt x="2" y="10"/>
                    </a:cubicBezTo>
                    <a:cubicBezTo>
                      <a:pt x="1" y="7"/>
                      <a:pt x="9" y="5"/>
                      <a:pt x="7" y="3"/>
                    </a:cubicBezTo>
                    <a:cubicBezTo>
                      <a:pt x="5" y="1"/>
                      <a:pt x="2" y="1"/>
                      <a:pt x="0"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11" name="Freeform 8"/>
              <p:cNvSpPr>
                <a:spLocks noChangeAspect="1"/>
              </p:cNvSpPr>
              <p:nvPr>
                <p:custDataLst>
                  <p:tags r:id="rId8"/>
                </p:custDataLst>
              </p:nvPr>
            </p:nvSpPr>
            <p:spPr bwMode="auto">
              <a:xfrm>
                <a:off x="4038" y="3612"/>
                <a:ext cx="116" cy="112"/>
              </a:xfrm>
              <a:custGeom>
                <a:avLst/>
                <a:gdLst/>
                <a:ahLst/>
                <a:cxnLst>
                  <a:cxn ang="0">
                    <a:pos x="26" y="69"/>
                  </a:cxn>
                  <a:cxn ang="0">
                    <a:pos x="36" y="64"/>
                  </a:cxn>
                  <a:cxn ang="0">
                    <a:pos x="33" y="54"/>
                  </a:cxn>
                  <a:cxn ang="0">
                    <a:pos x="59" y="46"/>
                  </a:cxn>
                  <a:cxn ang="0">
                    <a:pos x="73" y="38"/>
                  </a:cxn>
                  <a:cxn ang="0">
                    <a:pos x="85" y="28"/>
                  </a:cxn>
                  <a:cxn ang="0">
                    <a:pos x="114" y="0"/>
                  </a:cxn>
                  <a:cxn ang="0">
                    <a:pos x="95" y="42"/>
                  </a:cxn>
                  <a:cxn ang="0">
                    <a:pos x="102" y="58"/>
                  </a:cxn>
                  <a:cxn ang="0">
                    <a:pos x="87" y="69"/>
                  </a:cxn>
                  <a:cxn ang="0">
                    <a:pos x="74" y="82"/>
                  </a:cxn>
                  <a:cxn ang="0">
                    <a:pos x="57" y="100"/>
                  </a:cxn>
                  <a:cxn ang="0">
                    <a:pos x="48" y="111"/>
                  </a:cxn>
                  <a:cxn ang="0">
                    <a:pos x="12" y="108"/>
                  </a:cxn>
                  <a:cxn ang="0">
                    <a:pos x="0" y="91"/>
                  </a:cxn>
                  <a:cxn ang="0">
                    <a:pos x="15" y="74"/>
                  </a:cxn>
                  <a:cxn ang="0">
                    <a:pos x="23" y="72"/>
                  </a:cxn>
                  <a:cxn ang="0">
                    <a:pos x="26" y="69"/>
                  </a:cxn>
                </a:cxnLst>
                <a:rect l="0" t="0" r="r" b="b"/>
                <a:pathLst>
                  <a:path w="116" h="112">
                    <a:moveTo>
                      <a:pt x="26" y="69"/>
                    </a:moveTo>
                    <a:cubicBezTo>
                      <a:pt x="31" y="68"/>
                      <a:pt x="31" y="66"/>
                      <a:pt x="36" y="64"/>
                    </a:cubicBezTo>
                    <a:cubicBezTo>
                      <a:pt x="37" y="62"/>
                      <a:pt x="30" y="57"/>
                      <a:pt x="33" y="54"/>
                    </a:cubicBezTo>
                    <a:cubicBezTo>
                      <a:pt x="27" y="48"/>
                      <a:pt x="50" y="47"/>
                      <a:pt x="59" y="46"/>
                    </a:cubicBezTo>
                    <a:cubicBezTo>
                      <a:pt x="66" y="44"/>
                      <a:pt x="65" y="39"/>
                      <a:pt x="73" y="38"/>
                    </a:cubicBezTo>
                    <a:cubicBezTo>
                      <a:pt x="78" y="37"/>
                      <a:pt x="85" y="28"/>
                      <a:pt x="85" y="28"/>
                    </a:cubicBezTo>
                    <a:cubicBezTo>
                      <a:pt x="99" y="20"/>
                      <a:pt x="98" y="5"/>
                      <a:pt x="114" y="0"/>
                    </a:cubicBezTo>
                    <a:cubicBezTo>
                      <a:pt x="116" y="2"/>
                      <a:pt x="97" y="32"/>
                      <a:pt x="95" y="42"/>
                    </a:cubicBezTo>
                    <a:cubicBezTo>
                      <a:pt x="91" y="49"/>
                      <a:pt x="96" y="49"/>
                      <a:pt x="102" y="58"/>
                    </a:cubicBezTo>
                    <a:cubicBezTo>
                      <a:pt x="101" y="61"/>
                      <a:pt x="91" y="67"/>
                      <a:pt x="87" y="69"/>
                    </a:cubicBezTo>
                    <a:cubicBezTo>
                      <a:pt x="85" y="75"/>
                      <a:pt x="80" y="80"/>
                      <a:pt x="74" y="82"/>
                    </a:cubicBezTo>
                    <a:cubicBezTo>
                      <a:pt x="73" y="84"/>
                      <a:pt x="60" y="99"/>
                      <a:pt x="57" y="100"/>
                    </a:cubicBezTo>
                    <a:cubicBezTo>
                      <a:pt x="54" y="104"/>
                      <a:pt x="51" y="108"/>
                      <a:pt x="48" y="111"/>
                    </a:cubicBezTo>
                    <a:cubicBezTo>
                      <a:pt x="32" y="110"/>
                      <a:pt x="24" y="112"/>
                      <a:pt x="12" y="108"/>
                    </a:cubicBezTo>
                    <a:cubicBezTo>
                      <a:pt x="9" y="100"/>
                      <a:pt x="4" y="97"/>
                      <a:pt x="0" y="91"/>
                    </a:cubicBezTo>
                    <a:cubicBezTo>
                      <a:pt x="1" y="85"/>
                      <a:pt x="8" y="76"/>
                      <a:pt x="15" y="74"/>
                    </a:cubicBezTo>
                    <a:cubicBezTo>
                      <a:pt x="18" y="73"/>
                      <a:pt x="23" y="72"/>
                      <a:pt x="23" y="72"/>
                    </a:cubicBezTo>
                    <a:cubicBezTo>
                      <a:pt x="26" y="70"/>
                      <a:pt x="26" y="71"/>
                      <a:pt x="26" y="69"/>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nvGrpSpPr>
              <p:cNvPr id="213" name="Group 10"/>
              <p:cNvGrpSpPr>
                <a:grpSpLocks noChangeAspect="1"/>
              </p:cNvGrpSpPr>
              <p:nvPr>
                <p:custDataLst>
                  <p:tags r:id="rId9"/>
                </p:custDataLst>
              </p:nvPr>
            </p:nvGrpSpPr>
            <p:grpSpPr bwMode="auto">
              <a:xfrm>
                <a:off x="3129" y="2031"/>
                <a:ext cx="227" cy="163"/>
                <a:chOff x="3131" y="2031"/>
                <a:chExt cx="227" cy="163"/>
              </a:xfrm>
              <a:grpFill/>
            </p:grpSpPr>
            <p:sp>
              <p:nvSpPr>
                <p:cNvPr id="329" name="Freeform 11"/>
                <p:cNvSpPr>
                  <a:spLocks noChangeAspect="1"/>
                </p:cNvSpPr>
                <p:nvPr/>
              </p:nvSpPr>
              <p:spPr bwMode="auto">
                <a:xfrm>
                  <a:off x="3131" y="2103"/>
                  <a:ext cx="40" cy="31"/>
                </a:xfrm>
                <a:custGeom>
                  <a:avLst/>
                  <a:gdLst/>
                  <a:ahLst/>
                  <a:cxnLst>
                    <a:cxn ang="0">
                      <a:pos x="18" y="1"/>
                    </a:cxn>
                    <a:cxn ang="0">
                      <a:pos x="26" y="4"/>
                    </a:cxn>
                    <a:cxn ang="0">
                      <a:pos x="36" y="13"/>
                    </a:cxn>
                    <a:cxn ang="0">
                      <a:pos x="26" y="25"/>
                    </a:cxn>
                    <a:cxn ang="0">
                      <a:pos x="16" y="30"/>
                    </a:cxn>
                    <a:cxn ang="0">
                      <a:pos x="12" y="19"/>
                    </a:cxn>
                    <a:cxn ang="0">
                      <a:pos x="0" y="23"/>
                    </a:cxn>
                    <a:cxn ang="0">
                      <a:pos x="15" y="12"/>
                    </a:cxn>
                    <a:cxn ang="0">
                      <a:pos x="18" y="1"/>
                    </a:cxn>
                    <a:cxn ang="0">
                      <a:pos x="22" y="3"/>
                    </a:cxn>
                    <a:cxn ang="0">
                      <a:pos x="18" y="1"/>
                    </a:cxn>
                  </a:cxnLst>
                  <a:rect l="0" t="0" r="r" b="b"/>
                  <a:pathLst>
                    <a:path w="40" h="31">
                      <a:moveTo>
                        <a:pt x="18" y="1"/>
                      </a:moveTo>
                      <a:cubicBezTo>
                        <a:pt x="21" y="2"/>
                        <a:pt x="24" y="2"/>
                        <a:pt x="26" y="4"/>
                      </a:cubicBezTo>
                      <a:cubicBezTo>
                        <a:pt x="32" y="9"/>
                        <a:pt x="29" y="11"/>
                        <a:pt x="36" y="13"/>
                      </a:cubicBezTo>
                      <a:cubicBezTo>
                        <a:pt x="40" y="22"/>
                        <a:pt x="32" y="21"/>
                        <a:pt x="26" y="25"/>
                      </a:cubicBezTo>
                      <a:cubicBezTo>
                        <a:pt x="22" y="31"/>
                        <a:pt x="25" y="31"/>
                        <a:pt x="16" y="30"/>
                      </a:cubicBezTo>
                      <a:cubicBezTo>
                        <a:pt x="15" y="26"/>
                        <a:pt x="14" y="23"/>
                        <a:pt x="12" y="19"/>
                      </a:cubicBezTo>
                      <a:cubicBezTo>
                        <a:pt x="5" y="21"/>
                        <a:pt x="6" y="24"/>
                        <a:pt x="0" y="23"/>
                      </a:cubicBezTo>
                      <a:cubicBezTo>
                        <a:pt x="4" y="16"/>
                        <a:pt x="7" y="15"/>
                        <a:pt x="15" y="12"/>
                      </a:cubicBezTo>
                      <a:cubicBezTo>
                        <a:pt x="17" y="9"/>
                        <a:pt x="16" y="4"/>
                        <a:pt x="18" y="1"/>
                      </a:cubicBezTo>
                      <a:cubicBezTo>
                        <a:pt x="19" y="0"/>
                        <a:pt x="22" y="3"/>
                        <a:pt x="22" y="3"/>
                      </a:cubicBezTo>
                      <a:cubicBezTo>
                        <a:pt x="22" y="3"/>
                        <a:pt x="19" y="2"/>
                        <a:pt x="18" y="1"/>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30" name="Freeform 12"/>
                <p:cNvSpPr>
                  <a:spLocks noChangeAspect="1"/>
                </p:cNvSpPr>
                <p:nvPr/>
              </p:nvSpPr>
              <p:spPr bwMode="auto">
                <a:xfrm>
                  <a:off x="3131" y="2136"/>
                  <a:ext cx="52" cy="58"/>
                </a:xfrm>
                <a:custGeom>
                  <a:avLst/>
                  <a:gdLst/>
                  <a:ahLst/>
                  <a:cxnLst>
                    <a:cxn ang="0">
                      <a:pos x="35" y="3"/>
                    </a:cxn>
                    <a:cxn ang="0">
                      <a:pos x="51" y="10"/>
                    </a:cxn>
                    <a:cxn ang="0">
                      <a:pos x="44" y="15"/>
                    </a:cxn>
                    <a:cxn ang="0">
                      <a:pos x="33" y="33"/>
                    </a:cxn>
                    <a:cxn ang="0">
                      <a:pos x="18" y="34"/>
                    </a:cxn>
                    <a:cxn ang="0">
                      <a:pos x="11" y="58"/>
                    </a:cxn>
                    <a:cxn ang="0">
                      <a:pos x="14" y="44"/>
                    </a:cxn>
                    <a:cxn ang="0">
                      <a:pos x="0" y="33"/>
                    </a:cxn>
                    <a:cxn ang="0">
                      <a:pos x="15" y="13"/>
                    </a:cxn>
                    <a:cxn ang="0">
                      <a:pos x="35" y="3"/>
                    </a:cxn>
                  </a:cxnLst>
                  <a:rect l="0" t="0" r="r" b="b"/>
                  <a:pathLst>
                    <a:path w="52" h="58">
                      <a:moveTo>
                        <a:pt x="35" y="3"/>
                      </a:moveTo>
                      <a:cubicBezTo>
                        <a:pt x="41" y="4"/>
                        <a:pt x="45" y="8"/>
                        <a:pt x="51" y="10"/>
                      </a:cubicBezTo>
                      <a:cubicBezTo>
                        <a:pt x="49" y="19"/>
                        <a:pt x="52" y="10"/>
                        <a:pt x="44" y="15"/>
                      </a:cubicBezTo>
                      <a:cubicBezTo>
                        <a:pt x="38" y="19"/>
                        <a:pt x="41" y="30"/>
                        <a:pt x="33" y="33"/>
                      </a:cubicBezTo>
                      <a:cubicBezTo>
                        <a:pt x="29" y="30"/>
                        <a:pt x="18" y="34"/>
                        <a:pt x="18" y="34"/>
                      </a:cubicBezTo>
                      <a:cubicBezTo>
                        <a:pt x="15" y="42"/>
                        <a:pt x="18" y="53"/>
                        <a:pt x="11" y="58"/>
                      </a:cubicBezTo>
                      <a:cubicBezTo>
                        <a:pt x="3" y="55"/>
                        <a:pt x="10" y="47"/>
                        <a:pt x="14" y="44"/>
                      </a:cubicBezTo>
                      <a:cubicBezTo>
                        <a:pt x="11" y="32"/>
                        <a:pt x="6" y="42"/>
                        <a:pt x="0" y="33"/>
                      </a:cubicBezTo>
                      <a:cubicBezTo>
                        <a:pt x="2" y="24"/>
                        <a:pt x="5" y="16"/>
                        <a:pt x="15" y="13"/>
                      </a:cubicBezTo>
                      <a:cubicBezTo>
                        <a:pt x="18" y="0"/>
                        <a:pt x="17" y="3"/>
                        <a:pt x="35" y="3"/>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31" name="Freeform 13"/>
                <p:cNvSpPr>
                  <a:spLocks noChangeAspect="1"/>
                </p:cNvSpPr>
                <p:nvPr/>
              </p:nvSpPr>
              <p:spPr bwMode="auto">
                <a:xfrm>
                  <a:off x="3177" y="2031"/>
                  <a:ext cx="181" cy="157"/>
                </a:xfrm>
                <a:custGeom>
                  <a:avLst/>
                  <a:gdLst/>
                  <a:ahLst/>
                  <a:cxnLst>
                    <a:cxn ang="0">
                      <a:pos x="176" y="145"/>
                    </a:cxn>
                    <a:cxn ang="0">
                      <a:pos x="181" y="121"/>
                    </a:cxn>
                    <a:cxn ang="0">
                      <a:pos x="169" y="101"/>
                    </a:cxn>
                    <a:cxn ang="0">
                      <a:pos x="157" y="82"/>
                    </a:cxn>
                    <a:cxn ang="0">
                      <a:pos x="139" y="58"/>
                    </a:cxn>
                    <a:cxn ang="0">
                      <a:pos x="155" y="45"/>
                    </a:cxn>
                    <a:cxn ang="0">
                      <a:pos x="166" y="41"/>
                    </a:cxn>
                    <a:cxn ang="0">
                      <a:pos x="173" y="21"/>
                    </a:cxn>
                    <a:cxn ang="0">
                      <a:pos x="169" y="5"/>
                    </a:cxn>
                    <a:cxn ang="0">
                      <a:pos x="168" y="1"/>
                    </a:cxn>
                    <a:cxn ang="0">
                      <a:pos x="157" y="7"/>
                    </a:cxn>
                    <a:cxn ang="0">
                      <a:pos x="139" y="12"/>
                    </a:cxn>
                    <a:cxn ang="0">
                      <a:pos x="74" y="18"/>
                    </a:cxn>
                    <a:cxn ang="0">
                      <a:pos x="50" y="33"/>
                    </a:cxn>
                    <a:cxn ang="0">
                      <a:pos x="20" y="49"/>
                    </a:cxn>
                    <a:cxn ang="0">
                      <a:pos x="11" y="55"/>
                    </a:cxn>
                    <a:cxn ang="0">
                      <a:pos x="2" y="65"/>
                    </a:cxn>
                    <a:cxn ang="0">
                      <a:pos x="10" y="89"/>
                    </a:cxn>
                    <a:cxn ang="0">
                      <a:pos x="17" y="101"/>
                    </a:cxn>
                    <a:cxn ang="0">
                      <a:pos x="26" y="111"/>
                    </a:cxn>
                    <a:cxn ang="0">
                      <a:pos x="53" y="114"/>
                    </a:cxn>
                    <a:cxn ang="0">
                      <a:pos x="54" y="126"/>
                    </a:cxn>
                    <a:cxn ang="0">
                      <a:pos x="58" y="132"/>
                    </a:cxn>
                    <a:cxn ang="0">
                      <a:pos x="58" y="144"/>
                    </a:cxn>
                    <a:cxn ang="0">
                      <a:pos x="85" y="131"/>
                    </a:cxn>
                    <a:cxn ang="0">
                      <a:pos x="109" y="138"/>
                    </a:cxn>
                    <a:cxn ang="0">
                      <a:pos x="119" y="147"/>
                    </a:cxn>
                    <a:cxn ang="0">
                      <a:pos x="128" y="150"/>
                    </a:cxn>
                    <a:cxn ang="0">
                      <a:pos x="146" y="154"/>
                    </a:cxn>
                    <a:cxn ang="0">
                      <a:pos x="176" y="145"/>
                    </a:cxn>
                  </a:cxnLst>
                  <a:rect l="0" t="0" r="r" b="b"/>
                  <a:pathLst>
                    <a:path w="181" h="157">
                      <a:moveTo>
                        <a:pt x="176" y="145"/>
                      </a:moveTo>
                      <a:cubicBezTo>
                        <a:pt x="165" y="141"/>
                        <a:pt x="179" y="128"/>
                        <a:pt x="181" y="121"/>
                      </a:cubicBezTo>
                      <a:cubicBezTo>
                        <a:pt x="179" y="111"/>
                        <a:pt x="178" y="107"/>
                        <a:pt x="169" y="101"/>
                      </a:cubicBezTo>
                      <a:cubicBezTo>
                        <a:pt x="166" y="95"/>
                        <a:pt x="162" y="87"/>
                        <a:pt x="157" y="82"/>
                      </a:cubicBezTo>
                      <a:cubicBezTo>
                        <a:pt x="154" y="73"/>
                        <a:pt x="142" y="68"/>
                        <a:pt x="139" y="58"/>
                      </a:cubicBezTo>
                      <a:cubicBezTo>
                        <a:pt x="140" y="45"/>
                        <a:pt x="143" y="46"/>
                        <a:pt x="155" y="45"/>
                      </a:cubicBezTo>
                      <a:cubicBezTo>
                        <a:pt x="158" y="43"/>
                        <a:pt x="166" y="41"/>
                        <a:pt x="166" y="41"/>
                      </a:cubicBezTo>
                      <a:cubicBezTo>
                        <a:pt x="169" y="37"/>
                        <a:pt x="172" y="27"/>
                        <a:pt x="173" y="21"/>
                      </a:cubicBezTo>
                      <a:cubicBezTo>
                        <a:pt x="175" y="15"/>
                        <a:pt x="174" y="8"/>
                        <a:pt x="169" y="5"/>
                      </a:cubicBezTo>
                      <a:cubicBezTo>
                        <a:pt x="169" y="4"/>
                        <a:pt x="169" y="1"/>
                        <a:pt x="168" y="1"/>
                      </a:cubicBezTo>
                      <a:cubicBezTo>
                        <a:pt x="164" y="0"/>
                        <a:pt x="157" y="7"/>
                        <a:pt x="157" y="7"/>
                      </a:cubicBezTo>
                      <a:cubicBezTo>
                        <a:pt x="153" y="18"/>
                        <a:pt x="157" y="13"/>
                        <a:pt x="139" y="12"/>
                      </a:cubicBezTo>
                      <a:cubicBezTo>
                        <a:pt x="116" y="14"/>
                        <a:pt x="98" y="17"/>
                        <a:pt x="74" y="18"/>
                      </a:cubicBezTo>
                      <a:cubicBezTo>
                        <a:pt x="69" y="26"/>
                        <a:pt x="58" y="28"/>
                        <a:pt x="50" y="33"/>
                      </a:cubicBezTo>
                      <a:cubicBezTo>
                        <a:pt x="40" y="39"/>
                        <a:pt x="29" y="43"/>
                        <a:pt x="20" y="49"/>
                      </a:cubicBezTo>
                      <a:cubicBezTo>
                        <a:pt x="17" y="53"/>
                        <a:pt x="15" y="52"/>
                        <a:pt x="11" y="55"/>
                      </a:cubicBezTo>
                      <a:cubicBezTo>
                        <a:pt x="10" y="58"/>
                        <a:pt x="5" y="63"/>
                        <a:pt x="2" y="65"/>
                      </a:cubicBezTo>
                      <a:cubicBezTo>
                        <a:pt x="0" y="74"/>
                        <a:pt x="2" y="84"/>
                        <a:pt x="10" y="89"/>
                      </a:cubicBezTo>
                      <a:cubicBezTo>
                        <a:pt x="11" y="94"/>
                        <a:pt x="13" y="98"/>
                        <a:pt x="17" y="101"/>
                      </a:cubicBezTo>
                      <a:cubicBezTo>
                        <a:pt x="18" y="106"/>
                        <a:pt x="21" y="109"/>
                        <a:pt x="26" y="111"/>
                      </a:cubicBezTo>
                      <a:cubicBezTo>
                        <a:pt x="31" y="118"/>
                        <a:pt x="46" y="113"/>
                        <a:pt x="53" y="114"/>
                      </a:cubicBezTo>
                      <a:cubicBezTo>
                        <a:pt x="60" y="119"/>
                        <a:pt x="47" y="116"/>
                        <a:pt x="54" y="126"/>
                      </a:cubicBezTo>
                      <a:cubicBezTo>
                        <a:pt x="55" y="128"/>
                        <a:pt x="58" y="132"/>
                        <a:pt x="58" y="132"/>
                      </a:cubicBezTo>
                      <a:cubicBezTo>
                        <a:pt x="58" y="136"/>
                        <a:pt x="55" y="141"/>
                        <a:pt x="58" y="144"/>
                      </a:cubicBezTo>
                      <a:cubicBezTo>
                        <a:pt x="62" y="144"/>
                        <a:pt x="77" y="132"/>
                        <a:pt x="85" y="131"/>
                      </a:cubicBezTo>
                      <a:cubicBezTo>
                        <a:pt x="93" y="132"/>
                        <a:pt x="101" y="131"/>
                        <a:pt x="109" y="138"/>
                      </a:cubicBezTo>
                      <a:cubicBezTo>
                        <a:pt x="110" y="141"/>
                        <a:pt x="115" y="145"/>
                        <a:pt x="119" y="147"/>
                      </a:cubicBezTo>
                      <a:cubicBezTo>
                        <a:pt x="122" y="148"/>
                        <a:pt x="128" y="150"/>
                        <a:pt x="128" y="150"/>
                      </a:cubicBezTo>
                      <a:cubicBezTo>
                        <a:pt x="135" y="157"/>
                        <a:pt x="134" y="155"/>
                        <a:pt x="146" y="154"/>
                      </a:cubicBezTo>
                      <a:cubicBezTo>
                        <a:pt x="160" y="149"/>
                        <a:pt x="151" y="150"/>
                        <a:pt x="176" y="145"/>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sp>
            <p:nvSpPr>
              <p:cNvPr id="214" name="Freeform 14"/>
              <p:cNvSpPr>
                <a:spLocks noChangeAspect="1"/>
              </p:cNvSpPr>
              <p:nvPr>
                <p:custDataLst>
                  <p:tags r:id="rId10"/>
                </p:custDataLst>
              </p:nvPr>
            </p:nvSpPr>
            <p:spPr bwMode="auto">
              <a:xfrm>
                <a:off x="3312" y="1836"/>
                <a:ext cx="276" cy="249"/>
              </a:xfrm>
              <a:custGeom>
                <a:avLst/>
                <a:gdLst/>
                <a:ahLst/>
                <a:cxnLst>
                  <a:cxn ang="0">
                    <a:pos x="172" y="927"/>
                  </a:cxn>
                  <a:cxn ang="0">
                    <a:pos x="312" y="967"/>
                  </a:cxn>
                  <a:cxn ang="0">
                    <a:pos x="372" y="991"/>
                  </a:cxn>
                  <a:cxn ang="0">
                    <a:pos x="384" y="995"/>
                  </a:cxn>
                  <a:cxn ang="0">
                    <a:pos x="428" y="967"/>
                  </a:cxn>
                  <a:cxn ang="0">
                    <a:pos x="480" y="843"/>
                  </a:cxn>
                  <a:cxn ang="0">
                    <a:pos x="552" y="803"/>
                  </a:cxn>
                  <a:cxn ang="0">
                    <a:pos x="576" y="679"/>
                  </a:cxn>
                  <a:cxn ang="0">
                    <a:pos x="660" y="719"/>
                  </a:cxn>
                  <a:cxn ang="0">
                    <a:pos x="748" y="711"/>
                  </a:cxn>
                  <a:cxn ang="0">
                    <a:pos x="756" y="639"/>
                  </a:cxn>
                  <a:cxn ang="0">
                    <a:pos x="792" y="615"/>
                  </a:cxn>
                  <a:cxn ang="0">
                    <a:pos x="1008" y="623"/>
                  </a:cxn>
                  <a:cxn ang="0">
                    <a:pos x="1052" y="603"/>
                  </a:cxn>
                  <a:cxn ang="0">
                    <a:pos x="1076" y="575"/>
                  </a:cxn>
                  <a:cxn ang="0">
                    <a:pos x="1104" y="527"/>
                  </a:cxn>
                  <a:cxn ang="0">
                    <a:pos x="1020" y="320"/>
                  </a:cxn>
                  <a:cxn ang="0">
                    <a:pos x="972" y="252"/>
                  </a:cxn>
                  <a:cxn ang="0">
                    <a:pos x="936" y="52"/>
                  </a:cxn>
                  <a:cxn ang="0">
                    <a:pos x="948" y="4"/>
                  </a:cxn>
                  <a:cxn ang="0">
                    <a:pos x="872" y="0"/>
                  </a:cxn>
                  <a:cxn ang="0">
                    <a:pos x="708" y="16"/>
                  </a:cxn>
                  <a:cxn ang="0">
                    <a:pos x="680" y="48"/>
                  </a:cxn>
                  <a:cxn ang="0">
                    <a:pos x="632" y="256"/>
                  </a:cxn>
                  <a:cxn ang="0">
                    <a:pos x="476" y="276"/>
                  </a:cxn>
                  <a:cxn ang="0">
                    <a:pos x="244" y="252"/>
                  </a:cxn>
                  <a:cxn ang="0">
                    <a:pos x="144" y="256"/>
                  </a:cxn>
                  <a:cxn ang="0">
                    <a:pos x="108" y="280"/>
                  </a:cxn>
                  <a:cxn ang="0">
                    <a:pos x="0" y="480"/>
                  </a:cxn>
                  <a:cxn ang="0">
                    <a:pos x="4" y="507"/>
                  </a:cxn>
                  <a:cxn ang="0">
                    <a:pos x="12" y="496"/>
                  </a:cxn>
                  <a:cxn ang="0">
                    <a:pos x="36" y="480"/>
                  </a:cxn>
                  <a:cxn ang="0">
                    <a:pos x="60" y="444"/>
                  </a:cxn>
                  <a:cxn ang="0">
                    <a:pos x="84" y="436"/>
                  </a:cxn>
                  <a:cxn ang="0">
                    <a:pos x="140" y="519"/>
                  </a:cxn>
                  <a:cxn ang="0">
                    <a:pos x="248" y="543"/>
                  </a:cxn>
                  <a:cxn ang="0">
                    <a:pos x="284" y="527"/>
                  </a:cxn>
                  <a:cxn ang="0">
                    <a:pos x="356" y="535"/>
                  </a:cxn>
                  <a:cxn ang="0">
                    <a:pos x="368" y="575"/>
                  </a:cxn>
                  <a:cxn ang="0">
                    <a:pos x="216" y="631"/>
                  </a:cxn>
                  <a:cxn ang="0">
                    <a:pos x="192" y="639"/>
                  </a:cxn>
                  <a:cxn ang="0">
                    <a:pos x="180" y="647"/>
                  </a:cxn>
                  <a:cxn ang="0">
                    <a:pos x="108" y="743"/>
                  </a:cxn>
                  <a:cxn ang="0">
                    <a:pos x="120" y="783"/>
                  </a:cxn>
                  <a:cxn ang="0">
                    <a:pos x="140" y="823"/>
                  </a:cxn>
                  <a:cxn ang="0">
                    <a:pos x="108" y="923"/>
                  </a:cxn>
                  <a:cxn ang="0">
                    <a:pos x="116" y="935"/>
                  </a:cxn>
                  <a:cxn ang="0">
                    <a:pos x="172" y="927"/>
                  </a:cxn>
                </a:cxnLst>
                <a:rect l="0" t="0" r="r" b="b"/>
                <a:pathLst>
                  <a:path w="1104" h="995">
                    <a:moveTo>
                      <a:pt x="172" y="927"/>
                    </a:moveTo>
                    <a:cubicBezTo>
                      <a:pt x="228" y="935"/>
                      <a:pt x="260" y="955"/>
                      <a:pt x="312" y="967"/>
                    </a:cubicBezTo>
                    <a:cubicBezTo>
                      <a:pt x="336" y="971"/>
                      <a:pt x="352" y="983"/>
                      <a:pt x="372" y="991"/>
                    </a:cubicBezTo>
                    <a:cubicBezTo>
                      <a:pt x="376" y="991"/>
                      <a:pt x="384" y="995"/>
                      <a:pt x="384" y="995"/>
                    </a:cubicBezTo>
                    <a:cubicBezTo>
                      <a:pt x="412" y="987"/>
                      <a:pt x="404" y="983"/>
                      <a:pt x="428" y="967"/>
                    </a:cubicBezTo>
                    <a:cubicBezTo>
                      <a:pt x="440" y="927"/>
                      <a:pt x="448" y="875"/>
                      <a:pt x="480" y="843"/>
                    </a:cubicBezTo>
                    <a:cubicBezTo>
                      <a:pt x="500" y="823"/>
                      <a:pt x="532" y="823"/>
                      <a:pt x="552" y="803"/>
                    </a:cubicBezTo>
                    <a:cubicBezTo>
                      <a:pt x="564" y="763"/>
                      <a:pt x="532" y="695"/>
                      <a:pt x="576" y="679"/>
                    </a:cubicBezTo>
                    <a:cubicBezTo>
                      <a:pt x="604" y="687"/>
                      <a:pt x="636" y="703"/>
                      <a:pt x="660" y="719"/>
                    </a:cubicBezTo>
                    <a:cubicBezTo>
                      <a:pt x="688" y="715"/>
                      <a:pt x="724" y="727"/>
                      <a:pt x="748" y="711"/>
                    </a:cubicBezTo>
                    <a:cubicBezTo>
                      <a:pt x="808" y="671"/>
                      <a:pt x="732" y="667"/>
                      <a:pt x="756" y="639"/>
                    </a:cubicBezTo>
                    <a:cubicBezTo>
                      <a:pt x="764" y="627"/>
                      <a:pt x="792" y="615"/>
                      <a:pt x="792" y="615"/>
                    </a:cubicBezTo>
                    <a:cubicBezTo>
                      <a:pt x="944" y="631"/>
                      <a:pt x="872" y="627"/>
                      <a:pt x="1008" y="623"/>
                    </a:cubicBezTo>
                    <a:cubicBezTo>
                      <a:pt x="1024" y="615"/>
                      <a:pt x="1036" y="611"/>
                      <a:pt x="1052" y="603"/>
                    </a:cubicBezTo>
                    <a:cubicBezTo>
                      <a:pt x="1056" y="587"/>
                      <a:pt x="1060" y="579"/>
                      <a:pt x="1076" y="575"/>
                    </a:cubicBezTo>
                    <a:cubicBezTo>
                      <a:pt x="1084" y="555"/>
                      <a:pt x="1096" y="547"/>
                      <a:pt x="1104" y="527"/>
                    </a:cubicBezTo>
                    <a:cubicBezTo>
                      <a:pt x="1100" y="476"/>
                      <a:pt x="1068" y="352"/>
                      <a:pt x="1020" y="320"/>
                    </a:cubicBezTo>
                    <a:cubicBezTo>
                      <a:pt x="1008" y="296"/>
                      <a:pt x="984" y="280"/>
                      <a:pt x="972" y="252"/>
                    </a:cubicBezTo>
                    <a:cubicBezTo>
                      <a:pt x="960" y="184"/>
                      <a:pt x="956" y="116"/>
                      <a:pt x="936" y="52"/>
                    </a:cubicBezTo>
                    <a:cubicBezTo>
                      <a:pt x="932" y="44"/>
                      <a:pt x="956" y="8"/>
                      <a:pt x="948" y="4"/>
                    </a:cubicBezTo>
                    <a:cubicBezTo>
                      <a:pt x="932" y="0"/>
                      <a:pt x="888" y="0"/>
                      <a:pt x="872" y="0"/>
                    </a:cubicBezTo>
                    <a:cubicBezTo>
                      <a:pt x="816" y="4"/>
                      <a:pt x="764" y="8"/>
                      <a:pt x="708" y="16"/>
                    </a:cubicBezTo>
                    <a:cubicBezTo>
                      <a:pt x="680" y="36"/>
                      <a:pt x="688" y="24"/>
                      <a:pt x="680" y="48"/>
                    </a:cubicBezTo>
                    <a:cubicBezTo>
                      <a:pt x="680" y="76"/>
                      <a:pt x="660" y="236"/>
                      <a:pt x="632" y="256"/>
                    </a:cubicBezTo>
                    <a:cubicBezTo>
                      <a:pt x="600" y="280"/>
                      <a:pt x="480" y="276"/>
                      <a:pt x="476" y="276"/>
                    </a:cubicBezTo>
                    <a:cubicBezTo>
                      <a:pt x="392" y="272"/>
                      <a:pt x="324" y="260"/>
                      <a:pt x="244" y="252"/>
                    </a:cubicBezTo>
                    <a:cubicBezTo>
                      <a:pt x="212" y="252"/>
                      <a:pt x="176" y="252"/>
                      <a:pt x="144" y="256"/>
                    </a:cubicBezTo>
                    <a:cubicBezTo>
                      <a:pt x="128" y="260"/>
                      <a:pt x="108" y="280"/>
                      <a:pt x="108" y="280"/>
                    </a:cubicBezTo>
                    <a:cubicBezTo>
                      <a:pt x="84" y="316"/>
                      <a:pt x="16" y="440"/>
                      <a:pt x="0" y="480"/>
                    </a:cubicBezTo>
                    <a:cubicBezTo>
                      <a:pt x="0" y="488"/>
                      <a:pt x="0" y="499"/>
                      <a:pt x="4" y="507"/>
                    </a:cubicBezTo>
                    <a:cubicBezTo>
                      <a:pt x="8" y="511"/>
                      <a:pt x="8" y="499"/>
                      <a:pt x="12" y="496"/>
                    </a:cubicBezTo>
                    <a:cubicBezTo>
                      <a:pt x="20" y="488"/>
                      <a:pt x="36" y="480"/>
                      <a:pt x="36" y="480"/>
                    </a:cubicBezTo>
                    <a:cubicBezTo>
                      <a:pt x="44" y="468"/>
                      <a:pt x="48" y="448"/>
                      <a:pt x="60" y="444"/>
                    </a:cubicBezTo>
                    <a:cubicBezTo>
                      <a:pt x="68" y="440"/>
                      <a:pt x="84" y="436"/>
                      <a:pt x="84" y="436"/>
                    </a:cubicBezTo>
                    <a:cubicBezTo>
                      <a:pt x="128" y="444"/>
                      <a:pt x="120" y="488"/>
                      <a:pt x="140" y="519"/>
                    </a:cubicBezTo>
                    <a:cubicBezTo>
                      <a:pt x="156" y="583"/>
                      <a:pt x="136" y="551"/>
                      <a:pt x="248" y="543"/>
                    </a:cubicBezTo>
                    <a:cubicBezTo>
                      <a:pt x="276" y="535"/>
                      <a:pt x="264" y="539"/>
                      <a:pt x="284" y="527"/>
                    </a:cubicBezTo>
                    <a:cubicBezTo>
                      <a:pt x="308" y="527"/>
                      <a:pt x="340" y="515"/>
                      <a:pt x="356" y="535"/>
                    </a:cubicBezTo>
                    <a:cubicBezTo>
                      <a:pt x="364" y="547"/>
                      <a:pt x="368" y="575"/>
                      <a:pt x="368" y="575"/>
                    </a:cubicBezTo>
                    <a:cubicBezTo>
                      <a:pt x="320" y="623"/>
                      <a:pt x="268" y="623"/>
                      <a:pt x="216" y="631"/>
                    </a:cubicBezTo>
                    <a:cubicBezTo>
                      <a:pt x="208" y="635"/>
                      <a:pt x="200" y="635"/>
                      <a:pt x="192" y="639"/>
                    </a:cubicBezTo>
                    <a:cubicBezTo>
                      <a:pt x="188" y="643"/>
                      <a:pt x="184" y="647"/>
                      <a:pt x="180" y="647"/>
                    </a:cubicBezTo>
                    <a:cubicBezTo>
                      <a:pt x="166" y="664"/>
                      <a:pt x="118" y="720"/>
                      <a:pt x="108" y="743"/>
                    </a:cubicBezTo>
                    <a:cubicBezTo>
                      <a:pt x="104" y="763"/>
                      <a:pt x="100" y="775"/>
                      <a:pt x="120" y="783"/>
                    </a:cubicBezTo>
                    <a:cubicBezTo>
                      <a:pt x="124" y="803"/>
                      <a:pt x="124" y="811"/>
                      <a:pt x="140" y="823"/>
                    </a:cubicBezTo>
                    <a:cubicBezTo>
                      <a:pt x="148" y="855"/>
                      <a:pt x="124" y="895"/>
                      <a:pt x="108" y="923"/>
                    </a:cubicBezTo>
                    <a:cubicBezTo>
                      <a:pt x="112" y="927"/>
                      <a:pt x="112" y="931"/>
                      <a:pt x="116" y="935"/>
                    </a:cubicBezTo>
                    <a:cubicBezTo>
                      <a:pt x="128" y="935"/>
                      <a:pt x="140" y="923"/>
                      <a:pt x="172" y="927"/>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nvGrpSpPr>
              <p:cNvPr id="215" name="Group 15"/>
              <p:cNvGrpSpPr>
                <a:grpSpLocks/>
              </p:cNvGrpSpPr>
              <p:nvPr>
                <p:custDataLst>
                  <p:tags r:id="rId11"/>
                </p:custDataLst>
              </p:nvPr>
            </p:nvGrpSpPr>
            <p:grpSpPr bwMode="auto">
              <a:xfrm>
                <a:off x="3220" y="3307"/>
                <a:ext cx="549" cy="518"/>
                <a:chOff x="4862" y="8018"/>
                <a:chExt cx="2196" cy="2072"/>
              </a:xfrm>
              <a:grpFill/>
            </p:grpSpPr>
            <p:sp>
              <p:nvSpPr>
                <p:cNvPr id="307" name="Freeform 16"/>
                <p:cNvSpPr>
                  <a:spLocks noChangeAspect="1"/>
                </p:cNvSpPr>
                <p:nvPr/>
              </p:nvSpPr>
              <p:spPr bwMode="auto">
                <a:xfrm>
                  <a:off x="5802" y="9746"/>
                  <a:ext cx="60" cy="96"/>
                </a:xfrm>
                <a:custGeom>
                  <a:avLst/>
                  <a:gdLst/>
                  <a:ahLst/>
                  <a:cxnLst>
                    <a:cxn ang="0">
                      <a:pos x="3" y="0"/>
                    </a:cxn>
                    <a:cxn ang="0">
                      <a:pos x="14" y="8"/>
                    </a:cxn>
                    <a:cxn ang="0">
                      <a:pos x="10" y="18"/>
                    </a:cxn>
                    <a:cxn ang="0">
                      <a:pos x="6" y="24"/>
                    </a:cxn>
                    <a:cxn ang="0">
                      <a:pos x="0" y="12"/>
                    </a:cxn>
                    <a:cxn ang="0">
                      <a:pos x="3" y="0"/>
                    </a:cxn>
                  </a:cxnLst>
                  <a:rect l="0" t="0" r="r" b="b"/>
                  <a:pathLst>
                    <a:path w="15" h="24">
                      <a:moveTo>
                        <a:pt x="3" y="0"/>
                      </a:moveTo>
                      <a:cubicBezTo>
                        <a:pt x="11" y="1"/>
                        <a:pt x="13" y="0"/>
                        <a:pt x="14" y="8"/>
                      </a:cubicBezTo>
                      <a:cubicBezTo>
                        <a:pt x="12" y="19"/>
                        <a:pt x="15" y="12"/>
                        <a:pt x="10" y="18"/>
                      </a:cubicBezTo>
                      <a:cubicBezTo>
                        <a:pt x="9" y="20"/>
                        <a:pt x="6" y="24"/>
                        <a:pt x="6" y="24"/>
                      </a:cubicBezTo>
                      <a:cubicBezTo>
                        <a:pt x="3" y="21"/>
                        <a:pt x="0" y="12"/>
                        <a:pt x="0" y="12"/>
                      </a:cubicBezTo>
                      <a:cubicBezTo>
                        <a:pt x="1" y="8"/>
                        <a:pt x="2" y="4"/>
                        <a:pt x="3"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08" name="Freeform 17"/>
                <p:cNvSpPr>
                  <a:spLocks noChangeAspect="1"/>
                </p:cNvSpPr>
                <p:nvPr/>
              </p:nvSpPr>
              <p:spPr bwMode="auto">
                <a:xfrm>
                  <a:off x="4862" y="8862"/>
                  <a:ext cx="136" cy="116"/>
                </a:xfrm>
                <a:custGeom>
                  <a:avLst/>
                  <a:gdLst/>
                  <a:ahLst/>
                  <a:cxnLst>
                    <a:cxn ang="0">
                      <a:pos x="16" y="1"/>
                    </a:cxn>
                    <a:cxn ang="0">
                      <a:pos x="14" y="13"/>
                    </a:cxn>
                    <a:cxn ang="0">
                      <a:pos x="23" y="19"/>
                    </a:cxn>
                    <a:cxn ang="0">
                      <a:pos x="34" y="26"/>
                    </a:cxn>
                    <a:cxn ang="0">
                      <a:pos x="23" y="17"/>
                    </a:cxn>
                    <a:cxn ang="0">
                      <a:pos x="19" y="2"/>
                    </a:cxn>
                    <a:cxn ang="0">
                      <a:pos x="11" y="0"/>
                    </a:cxn>
                    <a:cxn ang="0">
                      <a:pos x="16" y="1"/>
                    </a:cxn>
                  </a:cxnLst>
                  <a:rect l="0" t="0" r="r" b="b"/>
                  <a:pathLst>
                    <a:path w="34" h="29">
                      <a:moveTo>
                        <a:pt x="16" y="1"/>
                      </a:moveTo>
                      <a:cubicBezTo>
                        <a:pt x="2" y="3"/>
                        <a:pt x="0" y="8"/>
                        <a:pt x="14" y="13"/>
                      </a:cubicBezTo>
                      <a:cubicBezTo>
                        <a:pt x="17" y="16"/>
                        <a:pt x="20" y="17"/>
                        <a:pt x="23" y="19"/>
                      </a:cubicBezTo>
                      <a:cubicBezTo>
                        <a:pt x="26" y="28"/>
                        <a:pt x="25" y="29"/>
                        <a:pt x="34" y="26"/>
                      </a:cubicBezTo>
                      <a:cubicBezTo>
                        <a:pt x="33" y="22"/>
                        <a:pt x="27" y="21"/>
                        <a:pt x="23" y="17"/>
                      </a:cubicBezTo>
                      <a:cubicBezTo>
                        <a:pt x="22" y="14"/>
                        <a:pt x="21" y="4"/>
                        <a:pt x="19" y="2"/>
                      </a:cubicBezTo>
                      <a:cubicBezTo>
                        <a:pt x="17" y="0"/>
                        <a:pt x="11" y="0"/>
                        <a:pt x="11" y="0"/>
                      </a:cubicBezTo>
                      <a:cubicBezTo>
                        <a:pt x="11" y="0"/>
                        <a:pt x="14" y="1"/>
                        <a:pt x="16" y="1"/>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09" name="Freeform 18"/>
                <p:cNvSpPr>
                  <a:spLocks noChangeAspect="1"/>
                </p:cNvSpPr>
                <p:nvPr/>
              </p:nvSpPr>
              <p:spPr bwMode="auto">
                <a:xfrm>
                  <a:off x="5122" y="9110"/>
                  <a:ext cx="64" cy="92"/>
                </a:xfrm>
                <a:custGeom>
                  <a:avLst/>
                  <a:gdLst/>
                  <a:ahLst/>
                  <a:cxnLst>
                    <a:cxn ang="0">
                      <a:pos x="8" y="0"/>
                    </a:cxn>
                    <a:cxn ang="0">
                      <a:pos x="15" y="8"/>
                    </a:cxn>
                    <a:cxn ang="0">
                      <a:pos x="8" y="23"/>
                    </a:cxn>
                    <a:cxn ang="0">
                      <a:pos x="0" y="16"/>
                    </a:cxn>
                    <a:cxn ang="0">
                      <a:pos x="8" y="0"/>
                    </a:cxn>
                  </a:cxnLst>
                  <a:rect l="0" t="0" r="r" b="b"/>
                  <a:pathLst>
                    <a:path w="16" h="23">
                      <a:moveTo>
                        <a:pt x="8" y="0"/>
                      </a:moveTo>
                      <a:cubicBezTo>
                        <a:pt x="11" y="3"/>
                        <a:pt x="14" y="4"/>
                        <a:pt x="15" y="8"/>
                      </a:cubicBezTo>
                      <a:cubicBezTo>
                        <a:pt x="14" y="19"/>
                        <a:pt x="16" y="20"/>
                        <a:pt x="8" y="23"/>
                      </a:cubicBezTo>
                      <a:cubicBezTo>
                        <a:pt x="2" y="22"/>
                        <a:pt x="5" y="19"/>
                        <a:pt x="0" y="16"/>
                      </a:cubicBezTo>
                      <a:cubicBezTo>
                        <a:pt x="1" y="13"/>
                        <a:pt x="8" y="0"/>
                        <a:pt x="8"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10" name="Freeform 19"/>
                <p:cNvSpPr>
                  <a:spLocks noChangeAspect="1"/>
                </p:cNvSpPr>
                <p:nvPr/>
              </p:nvSpPr>
              <p:spPr bwMode="auto">
                <a:xfrm>
                  <a:off x="5098" y="9198"/>
                  <a:ext cx="124" cy="144"/>
                </a:xfrm>
                <a:custGeom>
                  <a:avLst/>
                  <a:gdLst/>
                  <a:ahLst/>
                  <a:cxnLst>
                    <a:cxn ang="0">
                      <a:pos x="16" y="6"/>
                    </a:cxn>
                    <a:cxn ang="0">
                      <a:pos x="24" y="13"/>
                    </a:cxn>
                    <a:cxn ang="0">
                      <a:pos x="27" y="24"/>
                    </a:cxn>
                    <a:cxn ang="0">
                      <a:pos x="24" y="36"/>
                    </a:cxn>
                    <a:cxn ang="0">
                      <a:pos x="14" y="34"/>
                    </a:cxn>
                    <a:cxn ang="0">
                      <a:pos x="8" y="36"/>
                    </a:cxn>
                    <a:cxn ang="0">
                      <a:pos x="0" y="28"/>
                    </a:cxn>
                    <a:cxn ang="0">
                      <a:pos x="11" y="19"/>
                    </a:cxn>
                    <a:cxn ang="0">
                      <a:pos x="12" y="2"/>
                    </a:cxn>
                    <a:cxn ang="0">
                      <a:pos x="16" y="6"/>
                    </a:cxn>
                  </a:cxnLst>
                  <a:rect l="0" t="0" r="r" b="b"/>
                  <a:pathLst>
                    <a:path w="31" h="36">
                      <a:moveTo>
                        <a:pt x="16" y="6"/>
                      </a:moveTo>
                      <a:cubicBezTo>
                        <a:pt x="20" y="8"/>
                        <a:pt x="23" y="9"/>
                        <a:pt x="24" y="13"/>
                      </a:cubicBezTo>
                      <a:cubicBezTo>
                        <a:pt x="23" y="19"/>
                        <a:pt x="21" y="22"/>
                        <a:pt x="27" y="24"/>
                      </a:cubicBezTo>
                      <a:cubicBezTo>
                        <a:pt x="28" y="29"/>
                        <a:pt x="31" y="34"/>
                        <a:pt x="24" y="36"/>
                      </a:cubicBezTo>
                      <a:cubicBezTo>
                        <a:pt x="21" y="35"/>
                        <a:pt x="17" y="34"/>
                        <a:pt x="14" y="34"/>
                      </a:cubicBezTo>
                      <a:cubicBezTo>
                        <a:pt x="12" y="34"/>
                        <a:pt x="8" y="36"/>
                        <a:pt x="8" y="36"/>
                      </a:cubicBezTo>
                      <a:cubicBezTo>
                        <a:pt x="5" y="31"/>
                        <a:pt x="3" y="33"/>
                        <a:pt x="0" y="28"/>
                      </a:cubicBezTo>
                      <a:cubicBezTo>
                        <a:pt x="3" y="23"/>
                        <a:pt x="6" y="21"/>
                        <a:pt x="11" y="19"/>
                      </a:cubicBezTo>
                      <a:cubicBezTo>
                        <a:pt x="11" y="13"/>
                        <a:pt x="11" y="8"/>
                        <a:pt x="12" y="2"/>
                      </a:cubicBezTo>
                      <a:cubicBezTo>
                        <a:pt x="12" y="0"/>
                        <a:pt x="16" y="4"/>
                        <a:pt x="16" y="6"/>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11" name="Freeform 20"/>
                <p:cNvSpPr>
                  <a:spLocks noChangeAspect="1"/>
                </p:cNvSpPr>
                <p:nvPr/>
              </p:nvSpPr>
              <p:spPr bwMode="auto">
                <a:xfrm>
                  <a:off x="5182" y="9370"/>
                  <a:ext cx="104" cy="88"/>
                </a:xfrm>
                <a:custGeom>
                  <a:avLst/>
                  <a:gdLst/>
                  <a:ahLst/>
                  <a:cxnLst>
                    <a:cxn ang="0">
                      <a:pos x="5" y="4"/>
                    </a:cxn>
                    <a:cxn ang="0">
                      <a:pos x="26" y="15"/>
                    </a:cxn>
                    <a:cxn ang="0">
                      <a:pos x="18" y="22"/>
                    </a:cxn>
                    <a:cxn ang="0">
                      <a:pos x="13" y="21"/>
                    </a:cxn>
                    <a:cxn ang="0">
                      <a:pos x="11" y="18"/>
                    </a:cxn>
                    <a:cxn ang="0">
                      <a:pos x="2" y="15"/>
                    </a:cxn>
                    <a:cxn ang="0">
                      <a:pos x="5" y="5"/>
                    </a:cxn>
                    <a:cxn ang="0">
                      <a:pos x="5" y="4"/>
                    </a:cxn>
                  </a:cxnLst>
                  <a:rect l="0" t="0" r="r" b="b"/>
                  <a:pathLst>
                    <a:path w="26" h="22">
                      <a:moveTo>
                        <a:pt x="5" y="4"/>
                      </a:moveTo>
                      <a:cubicBezTo>
                        <a:pt x="15" y="5"/>
                        <a:pt x="17" y="12"/>
                        <a:pt x="26" y="15"/>
                      </a:cubicBezTo>
                      <a:cubicBezTo>
                        <a:pt x="24" y="20"/>
                        <a:pt x="24" y="21"/>
                        <a:pt x="18" y="22"/>
                      </a:cubicBezTo>
                      <a:cubicBezTo>
                        <a:pt x="16" y="22"/>
                        <a:pt x="14" y="22"/>
                        <a:pt x="13" y="21"/>
                      </a:cubicBezTo>
                      <a:cubicBezTo>
                        <a:pt x="12" y="20"/>
                        <a:pt x="12" y="19"/>
                        <a:pt x="11" y="18"/>
                      </a:cubicBezTo>
                      <a:cubicBezTo>
                        <a:pt x="8" y="16"/>
                        <a:pt x="2" y="15"/>
                        <a:pt x="2" y="15"/>
                      </a:cubicBezTo>
                      <a:cubicBezTo>
                        <a:pt x="0" y="10"/>
                        <a:pt x="1" y="8"/>
                        <a:pt x="5" y="5"/>
                      </a:cubicBezTo>
                      <a:cubicBezTo>
                        <a:pt x="6" y="0"/>
                        <a:pt x="6" y="0"/>
                        <a:pt x="5" y="4"/>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12" name="Freeform 21"/>
                <p:cNvSpPr>
                  <a:spLocks noChangeAspect="1"/>
                </p:cNvSpPr>
                <p:nvPr/>
              </p:nvSpPr>
              <p:spPr bwMode="auto">
                <a:xfrm>
                  <a:off x="5690" y="8950"/>
                  <a:ext cx="316" cy="204"/>
                </a:xfrm>
                <a:custGeom>
                  <a:avLst/>
                  <a:gdLst/>
                  <a:ahLst/>
                  <a:cxnLst>
                    <a:cxn ang="0">
                      <a:pos x="12" y="3"/>
                    </a:cxn>
                    <a:cxn ang="0">
                      <a:pos x="28" y="10"/>
                    </a:cxn>
                    <a:cxn ang="0">
                      <a:pos x="49" y="21"/>
                    </a:cxn>
                    <a:cxn ang="0">
                      <a:pos x="64" y="19"/>
                    </a:cxn>
                    <a:cxn ang="0">
                      <a:pos x="76" y="33"/>
                    </a:cxn>
                    <a:cxn ang="0">
                      <a:pos x="79" y="44"/>
                    </a:cxn>
                    <a:cxn ang="0">
                      <a:pos x="74" y="51"/>
                    </a:cxn>
                    <a:cxn ang="0">
                      <a:pos x="68" y="49"/>
                    </a:cxn>
                    <a:cxn ang="0">
                      <a:pos x="54" y="44"/>
                    </a:cxn>
                    <a:cxn ang="0">
                      <a:pos x="43" y="36"/>
                    </a:cxn>
                    <a:cxn ang="0">
                      <a:pos x="31" y="30"/>
                    </a:cxn>
                    <a:cxn ang="0">
                      <a:pos x="14" y="24"/>
                    </a:cxn>
                    <a:cxn ang="0">
                      <a:pos x="5" y="19"/>
                    </a:cxn>
                    <a:cxn ang="0">
                      <a:pos x="0" y="10"/>
                    </a:cxn>
                    <a:cxn ang="0">
                      <a:pos x="10" y="0"/>
                    </a:cxn>
                    <a:cxn ang="0">
                      <a:pos x="12" y="3"/>
                    </a:cxn>
                  </a:cxnLst>
                  <a:rect l="0" t="0" r="r" b="b"/>
                  <a:pathLst>
                    <a:path w="79" h="51">
                      <a:moveTo>
                        <a:pt x="12" y="3"/>
                      </a:moveTo>
                      <a:cubicBezTo>
                        <a:pt x="25" y="4"/>
                        <a:pt x="21" y="3"/>
                        <a:pt x="28" y="10"/>
                      </a:cubicBezTo>
                      <a:cubicBezTo>
                        <a:pt x="30" y="20"/>
                        <a:pt x="40" y="20"/>
                        <a:pt x="49" y="21"/>
                      </a:cubicBezTo>
                      <a:cubicBezTo>
                        <a:pt x="54" y="22"/>
                        <a:pt x="64" y="19"/>
                        <a:pt x="64" y="19"/>
                      </a:cubicBezTo>
                      <a:cubicBezTo>
                        <a:pt x="72" y="21"/>
                        <a:pt x="71" y="28"/>
                        <a:pt x="76" y="33"/>
                      </a:cubicBezTo>
                      <a:cubicBezTo>
                        <a:pt x="77" y="37"/>
                        <a:pt x="79" y="44"/>
                        <a:pt x="79" y="44"/>
                      </a:cubicBezTo>
                      <a:cubicBezTo>
                        <a:pt x="78" y="47"/>
                        <a:pt x="79" y="51"/>
                        <a:pt x="74" y="51"/>
                      </a:cubicBezTo>
                      <a:cubicBezTo>
                        <a:pt x="72" y="51"/>
                        <a:pt x="68" y="49"/>
                        <a:pt x="68" y="49"/>
                      </a:cubicBezTo>
                      <a:cubicBezTo>
                        <a:pt x="66" y="43"/>
                        <a:pt x="60" y="45"/>
                        <a:pt x="54" y="44"/>
                      </a:cubicBezTo>
                      <a:cubicBezTo>
                        <a:pt x="49" y="42"/>
                        <a:pt x="49" y="38"/>
                        <a:pt x="43" y="36"/>
                      </a:cubicBezTo>
                      <a:cubicBezTo>
                        <a:pt x="40" y="33"/>
                        <a:pt x="31" y="30"/>
                        <a:pt x="31" y="30"/>
                      </a:cubicBezTo>
                      <a:cubicBezTo>
                        <a:pt x="26" y="25"/>
                        <a:pt x="21" y="25"/>
                        <a:pt x="14" y="24"/>
                      </a:cubicBezTo>
                      <a:cubicBezTo>
                        <a:pt x="11" y="22"/>
                        <a:pt x="8" y="21"/>
                        <a:pt x="5" y="19"/>
                      </a:cubicBezTo>
                      <a:cubicBezTo>
                        <a:pt x="4" y="14"/>
                        <a:pt x="1" y="14"/>
                        <a:pt x="0" y="10"/>
                      </a:cubicBezTo>
                      <a:cubicBezTo>
                        <a:pt x="4" y="4"/>
                        <a:pt x="4" y="2"/>
                        <a:pt x="10" y="0"/>
                      </a:cubicBezTo>
                      <a:cubicBezTo>
                        <a:pt x="17" y="1"/>
                        <a:pt x="18" y="0"/>
                        <a:pt x="12" y="3"/>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13" name="Freeform 22"/>
                <p:cNvSpPr>
                  <a:spLocks noChangeAspect="1"/>
                </p:cNvSpPr>
                <p:nvPr/>
              </p:nvSpPr>
              <p:spPr bwMode="auto">
                <a:xfrm>
                  <a:off x="5998" y="9150"/>
                  <a:ext cx="136" cy="88"/>
                </a:xfrm>
                <a:custGeom>
                  <a:avLst/>
                  <a:gdLst/>
                  <a:ahLst/>
                  <a:cxnLst>
                    <a:cxn ang="0">
                      <a:pos x="6" y="0"/>
                    </a:cxn>
                    <a:cxn ang="0">
                      <a:pos x="27" y="0"/>
                    </a:cxn>
                    <a:cxn ang="0">
                      <a:pos x="26" y="14"/>
                    </a:cxn>
                    <a:cxn ang="0">
                      <a:pos x="9" y="19"/>
                    </a:cxn>
                    <a:cxn ang="0">
                      <a:pos x="2" y="7"/>
                    </a:cxn>
                    <a:cxn ang="0">
                      <a:pos x="6" y="0"/>
                    </a:cxn>
                  </a:cxnLst>
                  <a:rect l="0" t="0" r="r" b="b"/>
                  <a:pathLst>
                    <a:path w="34" h="22">
                      <a:moveTo>
                        <a:pt x="6" y="0"/>
                      </a:moveTo>
                      <a:cubicBezTo>
                        <a:pt x="14" y="2"/>
                        <a:pt x="19" y="2"/>
                        <a:pt x="27" y="0"/>
                      </a:cubicBezTo>
                      <a:cubicBezTo>
                        <a:pt x="34" y="2"/>
                        <a:pt x="30" y="10"/>
                        <a:pt x="26" y="14"/>
                      </a:cubicBezTo>
                      <a:cubicBezTo>
                        <a:pt x="23" y="22"/>
                        <a:pt x="16" y="20"/>
                        <a:pt x="9" y="19"/>
                      </a:cubicBezTo>
                      <a:cubicBezTo>
                        <a:pt x="6" y="15"/>
                        <a:pt x="6" y="11"/>
                        <a:pt x="2" y="7"/>
                      </a:cubicBezTo>
                      <a:cubicBezTo>
                        <a:pt x="0" y="2"/>
                        <a:pt x="0" y="5"/>
                        <a:pt x="6"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14" name="Freeform 23"/>
                <p:cNvSpPr>
                  <a:spLocks noChangeAspect="1"/>
                </p:cNvSpPr>
                <p:nvPr/>
              </p:nvSpPr>
              <p:spPr bwMode="auto">
                <a:xfrm>
                  <a:off x="6106" y="9202"/>
                  <a:ext cx="100" cy="72"/>
                </a:xfrm>
                <a:custGeom>
                  <a:avLst/>
                  <a:gdLst/>
                  <a:ahLst/>
                  <a:cxnLst>
                    <a:cxn ang="0">
                      <a:pos x="9" y="0"/>
                    </a:cxn>
                    <a:cxn ang="0">
                      <a:pos x="20" y="1"/>
                    </a:cxn>
                    <a:cxn ang="0">
                      <a:pos x="24" y="10"/>
                    </a:cxn>
                    <a:cxn ang="0">
                      <a:pos x="23" y="17"/>
                    </a:cxn>
                    <a:cxn ang="0">
                      <a:pos x="20" y="13"/>
                    </a:cxn>
                    <a:cxn ang="0">
                      <a:pos x="11" y="9"/>
                    </a:cxn>
                    <a:cxn ang="0">
                      <a:pos x="9" y="0"/>
                    </a:cxn>
                  </a:cxnLst>
                  <a:rect l="0" t="0" r="r" b="b"/>
                  <a:pathLst>
                    <a:path w="25" h="18">
                      <a:moveTo>
                        <a:pt x="9" y="0"/>
                      </a:moveTo>
                      <a:cubicBezTo>
                        <a:pt x="13" y="0"/>
                        <a:pt x="16" y="0"/>
                        <a:pt x="20" y="1"/>
                      </a:cubicBezTo>
                      <a:cubicBezTo>
                        <a:pt x="23" y="2"/>
                        <a:pt x="24" y="10"/>
                        <a:pt x="24" y="10"/>
                      </a:cubicBezTo>
                      <a:cubicBezTo>
                        <a:pt x="24" y="12"/>
                        <a:pt x="25" y="16"/>
                        <a:pt x="23" y="17"/>
                      </a:cubicBezTo>
                      <a:cubicBezTo>
                        <a:pt x="22" y="18"/>
                        <a:pt x="21" y="14"/>
                        <a:pt x="20" y="13"/>
                      </a:cubicBezTo>
                      <a:cubicBezTo>
                        <a:pt x="18" y="11"/>
                        <a:pt x="11" y="9"/>
                        <a:pt x="11" y="9"/>
                      </a:cubicBezTo>
                      <a:cubicBezTo>
                        <a:pt x="8" y="5"/>
                        <a:pt x="0" y="2"/>
                        <a:pt x="9"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15" name="Freeform 24"/>
                <p:cNvSpPr>
                  <a:spLocks noChangeAspect="1"/>
                </p:cNvSpPr>
                <p:nvPr/>
              </p:nvSpPr>
              <p:spPr bwMode="auto">
                <a:xfrm>
                  <a:off x="6574" y="9126"/>
                  <a:ext cx="128" cy="76"/>
                </a:xfrm>
                <a:custGeom>
                  <a:avLst/>
                  <a:gdLst/>
                  <a:ahLst/>
                  <a:cxnLst>
                    <a:cxn ang="0">
                      <a:pos x="29" y="2"/>
                    </a:cxn>
                    <a:cxn ang="0">
                      <a:pos x="17" y="6"/>
                    </a:cxn>
                    <a:cxn ang="0">
                      <a:pos x="3" y="8"/>
                    </a:cxn>
                    <a:cxn ang="0">
                      <a:pos x="14" y="19"/>
                    </a:cxn>
                    <a:cxn ang="0">
                      <a:pos x="23" y="10"/>
                    </a:cxn>
                    <a:cxn ang="0">
                      <a:pos x="31" y="8"/>
                    </a:cxn>
                    <a:cxn ang="0">
                      <a:pos x="29" y="2"/>
                    </a:cxn>
                  </a:cxnLst>
                  <a:rect l="0" t="0" r="r" b="b"/>
                  <a:pathLst>
                    <a:path w="32" h="19">
                      <a:moveTo>
                        <a:pt x="29" y="2"/>
                      </a:moveTo>
                      <a:cubicBezTo>
                        <a:pt x="20" y="0"/>
                        <a:pt x="23" y="4"/>
                        <a:pt x="17" y="6"/>
                      </a:cubicBezTo>
                      <a:cubicBezTo>
                        <a:pt x="12" y="5"/>
                        <a:pt x="8" y="6"/>
                        <a:pt x="3" y="8"/>
                      </a:cubicBezTo>
                      <a:cubicBezTo>
                        <a:pt x="0" y="19"/>
                        <a:pt x="3" y="18"/>
                        <a:pt x="14" y="19"/>
                      </a:cubicBezTo>
                      <a:cubicBezTo>
                        <a:pt x="26" y="17"/>
                        <a:pt x="15" y="15"/>
                        <a:pt x="23" y="10"/>
                      </a:cubicBezTo>
                      <a:cubicBezTo>
                        <a:pt x="25" y="9"/>
                        <a:pt x="29" y="10"/>
                        <a:pt x="31" y="8"/>
                      </a:cubicBezTo>
                      <a:cubicBezTo>
                        <a:pt x="32" y="6"/>
                        <a:pt x="30" y="4"/>
                        <a:pt x="29" y="2"/>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16" name="Freeform 25"/>
                <p:cNvSpPr>
                  <a:spLocks noChangeAspect="1"/>
                </p:cNvSpPr>
                <p:nvPr/>
              </p:nvSpPr>
              <p:spPr bwMode="auto">
                <a:xfrm>
                  <a:off x="5266" y="9210"/>
                  <a:ext cx="636" cy="580"/>
                </a:xfrm>
                <a:custGeom>
                  <a:avLst/>
                  <a:gdLst/>
                  <a:ahLst/>
                  <a:cxnLst>
                    <a:cxn ang="0">
                      <a:pos x="47" y="3"/>
                    </a:cxn>
                    <a:cxn ang="0">
                      <a:pos x="39" y="13"/>
                    </a:cxn>
                    <a:cxn ang="0">
                      <a:pos x="21" y="20"/>
                    </a:cxn>
                    <a:cxn ang="0">
                      <a:pos x="11" y="34"/>
                    </a:cxn>
                    <a:cxn ang="0">
                      <a:pos x="0" y="40"/>
                    </a:cxn>
                    <a:cxn ang="0">
                      <a:pos x="17" y="46"/>
                    </a:cxn>
                    <a:cxn ang="0">
                      <a:pos x="24" y="55"/>
                    </a:cxn>
                    <a:cxn ang="0">
                      <a:pos x="36" y="61"/>
                    </a:cxn>
                    <a:cxn ang="0">
                      <a:pos x="44" y="70"/>
                    </a:cxn>
                    <a:cxn ang="0">
                      <a:pos x="47" y="81"/>
                    </a:cxn>
                    <a:cxn ang="0">
                      <a:pos x="53" y="101"/>
                    </a:cxn>
                    <a:cxn ang="0">
                      <a:pos x="64" y="121"/>
                    </a:cxn>
                    <a:cxn ang="0">
                      <a:pos x="68" y="109"/>
                    </a:cxn>
                    <a:cxn ang="0">
                      <a:pos x="74" y="98"/>
                    </a:cxn>
                    <a:cxn ang="0">
                      <a:pos x="82" y="106"/>
                    </a:cxn>
                    <a:cxn ang="0">
                      <a:pos x="98" y="116"/>
                    </a:cxn>
                    <a:cxn ang="0">
                      <a:pos x="108" y="145"/>
                    </a:cxn>
                    <a:cxn ang="0">
                      <a:pos x="117" y="106"/>
                    </a:cxn>
                    <a:cxn ang="0">
                      <a:pos x="131" y="121"/>
                    </a:cxn>
                    <a:cxn ang="0">
                      <a:pos x="147" y="129"/>
                    </a:cxn>
                    <a:cxn ang="0">
                      <a:pos x="150" y="123"/>
                    </a:cxn>
                    <a:cxn ang="0">
                      <a:pos x="137" y="113"/>
                    </a:cxn>
                    <a:cxn ang="0">
                      <a:pos x="140" y="106"/>
                    </a:cxn>
                    <a:cxn ang="0">
                      <a:pos x="138" y="99"/>
                    </a:cxn>
                    <a:cxn ang="0">
                      <a:pos x="129" y="89"/>
                    </a:cxn>
                    <a:cxn ang="0">
                      <a:pos x="120" y="77"/>
                    </a:cxn>
                    <a:cxn ang="0">
                      <a:pos x="111" y="61"/>
                    </a:cxn>
                    <a:cxn ang="0">
                      <a:pos x="108" y="52"/>
                    </a:cxn>
                    <a:cxn ang="0">
                      <a:pos x="111" y="47"/>
                    </a:cxn>
                    <a:cxn ang="0">
                      <a:pos x="130" y="55"/>
                    </a:cxn>
                    <a:cxn ang="0">
                      <a:pos x="137" y="70"/>
                    </a:cxn>
                    <a:cxn ang="0">
                      <a:pos x="153" y="53"/>
                    </a:cxn>
                    <a:cxn ang="0">
                      <a:pos x="136" y="43"/>
                    </a:cxn>
                    <a:cxn ang="0">
                      <a:pos x="118" y="22"/>
                    </a:cxn>
                    <a:cxn ang="0">
                      <a:pos x="111" y="17"/>
                    </a:cxn>
                    <a:cxn ang="0">
                      <a:pos x="105" y="21"/>
                    </a:cxn>
                    <a:cxn ang="0">
                      <a:pos x="99" y="13"/>
                    </a:cxn>
                    <a:cxn ang="0">
                      <a:pos x="90" y="9"/>
                    </a:cxn>
                    <a:cxn ang="0">
                      <a:pos x="81" y="13"/>
                    </a:cxn>
                    <a:cxn ang="0">
                      <a:pos x="59" y="7"/>
                    </a:cxn>
                    <a:cxn ang="0">
                      <a:pos x="47" y="4"/>
                    </a:cxn>
                    <a:cxn ang="0">
                      <a:pos x="39" y="9"/>
                    </a:cxn>
                  </a:cxnLst>
                  <a:rect l="0" t="0" r="r" b="b"/>
                  <a:pathLst>
                    <a:path w="159" h="145">
                      <a:moveTo>
                        <a:pt x="47" y="3"/>
                      </a:moveTo>
                      <a:cubicBezTo>
                        <a:pt x="41" y="5"/>
                        <a:pt x="42" y="10"/>
                        <a:pt x="39" y="13"/>
                      </a:cubicBezTo>
                      <a:cubicBezTo>
                        <a:pt x="34" y="18"/>
                        <a:pt x="28" y="18"/>
                        <a:pt x="21" y="20"/>
                      </a:cubicBezTo>
                      <a:cubicBezTo>
                        <a:pt x="20" y="27"/>
                        <a:pt x="18" y="32"/>
                        <a:pt x="11" y="34"/>
                      </a:cubicBezTo>
                      <a:cubicBezTo>
                        <a:pt x="7" y="38"/>
                        <a:pt x="5" y="38"/>
                        <a:pt x="0" y="40"/>
                      </a:cubicBezTo>
                      <a:cubicBezTo>
                        <a:pt x="5" y="47"/>
                        <a:pt x="7" y="45"/>
                        <a:pt x="17" y="46"/>
                      </a:cubicBezTo>
                      <a:cubicBezTo>
                        <a:pt x="18" y="50"/>
                        <a:pt x="24" y="55"/>
                        <a:pt x="24" y="55"/>
                      </a:cubicBezTo>
                      <a:cubicBezTo>
                        <a:pt x="27" y="60"/>
                        <a:pt x="30" y="59"/>
                        <a:pt x="36" y="61"/>
                      </a:cubicBezTo>
                      <a:cubicBezTo>
                        <a:pt x="40" y="63"/>
                        <a:pt x="42" y="66"/>
                        <a:pt x="44" y="70"/>
                      </a:cubicBezTo>
                      <a:cubicBezTo>
                        <a:pt x="45" y="74"/>
                        <a:pt x="46" y="77"/>
                        <a:pt x="47" y="81"/>
                      </a:cubicBezTo>
                      <a:cubicBezTo>
                        <a:pt x="46" y="93"/>
                        <a:pt x="42" y="97"/>
                        <a:pt x="53" y="101"/>
                      </a:cubicBezTo>
                      <a:cubicBezTo>
                        <a:pt x="54" y="110"/>
                        <a:pt x="55" y="118"/>
                        <a:pt x="64" y="121"/>
                      </a:cubicBezTo>
                      <a:cubicBezTo>
                        <a:pt x="72" y="118"/>
                        <a:pt x="73" y="116"/>
                        <a:pt x="68" y="109"/>
                      </a:cubicBezTo>
                      <a:cubicBezTo>
                        <a:pt x="69" y="102"/>
                        <a:pt x="68" y="101"/>
                        <a:pt x="74" y="98"/>
                      </a:cubicBezTo>
                      <a:cubicBezTo>
                        <a:pt x="79" y="90"/>
                        <a:pt x="81" y="102"/>
                        <a:pt x="82" y="106"/>
                      </a:cubicBezTo>
                      <a:cubicBezTo>
                        <a:pt x="94" y="103"/>
                        <a:pt x="96" y="104"/>
                        <a:pt x="98" y="116"/>
                      </a:cubicBezTo>
                      <a:cubicBezTo>
                        <a:pt x="95" y="125"/>
                        <a:pt x="100" y="139"/>
                        <a:pt x="108" y="145"/>
                      </a:cubicBezTo>
                      <a:cubicBezTo>
                        <a:pt x="108" y="136"/>
                        <a:pt x="102" y="109"/>
                        <a:pt x="117" y="106"/>
                      </a:cubicBezTo>
                      <a:cubicBezTo>
                        <a:pt x="125" y="100"/>
                        <a:pt x="127" y="117"/>
                        <a:pt x="131" y="121"/>
                      </a:cubicBezTo>
                      <a:cubicBezTo>
                        <a:pt x="136" y="126"/>
                        <a:pt x="141" y="127"/>
                        <a:pt x="147" y="129"/>
                      </a:cubicBezTo>
                      <a:cubicBezTo>
                        <a:pt x="153" y="128"/>
                        <a:pt x="158" y="126"/>
                        <a:pt x="150" y="123"/>
                      </a:cubicBezTo>
                      <a:cubicBezTo>
                        <a:pt x="146" y="118"/>
                        <a:pt x="142" y="116"/>
                        <a:pt x="137" y="113"/>
                      </a:cubicBezTo>
                      <a:cubicBezTo>
                        <a:pt x="134" y="108"/>
                        <a:pt x="135" y="107"/>
                        <a:pt x="140" y="106"/>
                      </a:cubicBezTo>
                      <a:cubicBezTo>
                        <a:pt x="143" y="102"/>
                        <a:pt x="143" y="101"/>
                        <a:pt x="138" y="99"/>
                      </a:cubicBezTo>
                      <a:cubicBezTo>
                        <a:pt x="136" y="94"/>
                        <a:pt x="132" y="93"/>
                        <a:pt x="129" y="89"/>
                      </a:cubicBezTo>
                      <a:cubicBezTo>
                        <a:pt x="127" y="83"/>
                        <a:pt x="125" y="80"/>
                        <a:pt x="120" y="77"/>
                      </a:cubicBezTo>
                      <a:cubicBezTo>
                        <a:pt x="118" y="70"/>
                        <a:pt x="114" y="67"/>
                        <a:pt x="111" y="61"/>
                      </a:cubicBezTo>
                      <a:cubicBezTo>
                        <a:pt x="110" y="58"/>
                        <a:pt x="108" y="52"/>
                        <a:pt x="108" y="52"/>
                      </a:cubicBezTo>
                      <a:cubicBezTo>
                        <a:pt x="109" y="50"/>
                        <a:pt x="109" y="48"/>
                        <a:pt x="111" y="47"/>
                      </a:cubicBezTo>
                      <a:cubicBezTo>
                        <a:pt x="112" y="47"/>
                        <a:pt x="125" y="53"/>
                        <a:pt x="130" y="55"/>
                      </a:cubicBezTo>
                      <a:cubicBezTo>
                        <a:pt x="132" y="60"/>
                        <a:pt x="132" y="67"/>
                        <a:pt x="137" y="70"/>
                      </a:cubicBezTo>
                      <a:cubicBezTo>
                        <a:pt x="139" y="54"/>
                        <a:pt x="143" y="60"/>
                        <a:pt x="153" y="53"/>
                      </a:cubicBezTo>
                      <a:cubicBezTo>
                        <a:pt x="159" y="44"/>
                        <a:pt x="140" y="43"/>
                        <a:pt x="136" y="43"/>
                      </a:cubicBezTo>
                      <a:cubicBezTo>
                        <a:pt x="123" y="36"/>
                        <a:pt x="134" y="24"/>
                        <a:pt x="118" y="22"/>
                      </a:cubicBezTo>
                      <a:cubicBezTo>
                        <a:pt x="116" y="20"/>
                        <a:pt x="114" y="16"/>
                        <a:pt x="111" y="17"/>
                      </a:cubicBezTo>
                      <a:cubicBezTo>
                        <a:pt x="109" y="18"/>
                        <a:pt x="105" y="21"/>
                        <a:pt x="105" y="21"/>
                      </a:cubicBezTo>
                      <a:cubicBezTo>
                        <a:pt x="101" y="18"/>
                        <a:pt x="102" y="16"/>
                        <a:pt x="99" y="13"/>
                      </a:cubicBezTo>
                      <a:cubicBezTo>
                        <a:pt x="97" y="11"/>
                        <a:pt x="90" y="9"/>
                        <a:pt x="90" y="9"/>
                      </a:cubicBezTo>
                      <a:cubicBezTo>
                        <a:pt x="83" y="11"/>
                        <a:pt x="86" y="10"/>
                        <a:pt x="81" y="13"/>
                      </a:cubicBezTo>
                      <a:cubicBezTo>
                        <a:pt x="75" y="11"/>
                        <a:pt x="65" y="11"/>
                        <a:pt x="59" y="7"/>
                      </a:cubicBezTo>
                      <a:cubicBezTo>
                        <a:pt x="57" y="0"/>
                        <a:pt x="52" y="2"/>
                        <a:pt x="47" y="4"/>
                      </a:cubicBezTo>
                      <a:cubicBezTo>
                        <a:pt x="45" y="7"/>
                        <a:pt x="39" y="9"/>
                        <a:pt x="39" y="9"/>
                      </a:cubicBezTo>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17" name="Freeform 26"/>
                <p:cNvSpPr>
                  <a:spLocks noChangeAspect="1"/>
                </p:cNvSpPr>
                <p:nvPr/>
              </p:nvSpPr>
              <p:spPr bwMode="auto">
                <a:xfrm>
                  <a:off x="5910" y="8378"/>
                  <a:ext cx="76" cy="68"/>
                </a:xfrm>
                <a:custGeom>
                  <a:avLst/>
                  <a:gdLst/>
                  <a:ahLst/>
                  <a:cxnLst>
                    <a:cxn ang="0">
                      <a:pos x="16" y="0"/>
                    </a:cxn>
                    <a:cxn ang="0">
                      <a:pos x="6" y="3"/>
                    </a:cxn>
                    <a:cxn ang="0">
                      <a:pos x="1" y="9"/>
                    </a:cxn>
                    <a:cxn ang="0">
                      <a:pos x="12" y="17"/>
                    </a:cxn>
                    <a:cxn ang="0">
                      <a:pos x="17" y="15"/>
                    </a:cxn>
                    <a:cxn ang="0">
                      <a:pos x="19" y="9"/>
                    </a:cxn>
                    <a:cxn ang="0">
                      <a:pos x="16" y="0"/>
                    </a:cxn>
                  </a:cxnLst>
                  <a:rect l="0" t="0" r="r" b="b"/>
                  <a:pathLst>
                    <a:path w="19" h="17">
                      <a:moveTo>
                        <a:pt x="16" y="0"/>
                      </a:moveTo>
                      <a:cubicBezTo>
                        <a:pt x="13" y="1"/>
                        <a:pt x="9" y="2"/>
                        <a:pt x="6" y="3"/>
                      </a:cubicBezTo>
                      <a:cubicBezTo>
                        <a:pt x="5" y="5"/>
                        <a:pt x="2" y="6"/>
                        <a:pt x="1" y="9"/>
                      </a:cubicBezTo>
                      <a:cubicBezTo>
                        <a:pt x="0" y="13"/>
                        <a:pt x="9" y="15"/>
                        <a:pt x="12" y="17"/>
                      </a:cubicBezTo>
                      <a:cubicBezTo>
                        <a:pt x="14" y="16"/>
                        <a:pt x="16" y="16"/>
                        <a:pt x="17" y="15"/>
                      </a:cubicBezTo>
                      <a:cubicBezTo>
                        <a:pt x="18" y="13"/>
                        <a:pt x="19" y="9"/>
                        <a:pt x="19" y="9"/>
                      </a:cubicBezTo>
                      <a:cubicBezTo>
                        <a:pt x="19" y="7"/>
                        <a:pt x="16" y="0"/>
                        <a:pt x="16"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18" name="Freeform 27"/>
                <p:cNvSpPr>
                  <a:spLocks noChangeAspect="1"/>
                </p:cNvSpPr>
                <p:nvPr/>
              </p:nvSpPr>
              <p:spPr bwMode="auto">
                <a:xfrm>
                  <a:off x="6134" y="8402"/>
                  <a:ext cx="68" cy="52"/>
                </a:xfrm>
                <a:custGeom>
                  <a:avLst/>
                  <a:gdLst/>
                  <a:ahLst/>
                  <a:cxnLst>
                    <a:cxn ang="0">
                      <a:pos x="15" y="3"/>
                    </a:cxn>
                    <a:cxn ang="0">
                      <a:pos x="11" y="13"/>
                    </a:cxn>
                    <a:cxn ang="0">
                      <a:pos x="15" y="3"/>
                    </a:cxn>
                  </a:cxnLst>
                  <a:rect l="0" t="0" r="r" b="b"/>
                  <a:pathLst>
                    <a:path w="17" h="13">
                      <a:moveTo>
                        <a:pt x="15" y="3"/>
                      </a:moveTo>
                      <a:cubicBezTo>
                        <a:pt x="3" y="0"/>
                        <a:pt x="0" y="9"/>
                        <a:pt x="11" y="13"/>
                      </a:cubicBezTo>
                      <a:cubicBezTo>
                        <a:pt x="17" y="11"/>
                        <a:pt x="15" y="8"/>
                        <a:pt x="15" y="3"/>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19" name="Freeform 28"/>
                <p:cNvSpPr>
                  <a:spLocks noChangeAspect="1"/>
                </p:cNvSpPr>
                <p:nvPr/>
              </p:nvSpPr>
              <p:spPr bwMode="auto">
                <a:xfrm>
                  <a:off x="6050" y="8570"/>
                  <a:ext cx="120" cy="96"/>
                </a:xfrm>
                <a:custGeom>
                  <a:avLst/>
                  <a:gdLst/>
                  <a:ahLst/>
                  <a:cxnLst>
                    <a:cxn ang="0">
                      <a:pos x="29" y="0"/>
                    </a:cxn>
                    <a:cxn ang="0">
                      <a:pos x="25" y="9"/>
                    </a:cxn>
                    <a:cxn ang="0">
                      <a:pos x="16" y="6"/>
                    </a:cxn>
                    <a:cxn ang="0">
                      <a:pos x="10" y="13"/>
                    </a:cxn>
                    <a:cxn ang="0">
                      <a:pos x="28" y="19"/>
                    </a:cxn>
                    <a:cxn ang="0">
                      <a:pos x="29" y="0"/>
                    </a:cxn>
                  </a:cxnLst>
                  <a:rect l="0" t="0" r="r" b="b"/>
                  <a:pathLst>
                    <a:path w="30" h="24">
                      <a:moveTo>
                        <a:pt x="29" y="0"/>
                      </a:moveTo>
                      <a:cubicBezTo>
                        <a:pt x="28" y="3"/>
                        <a:pt x="26" y="6"/>
                        <a:pt x="25" y="9"/>
                      </a:cubicBezTo>
                      <a:cubicBezTo>
                        <a:pt x="22" y="8"/>
                        <a:pt x="16" y="6"/>
                        <a:pt x="16" y="6"/>
                      </a:cubicBezTo>
                      <a:cubicBezTo>
                        <a:pt x="10" y="7"/>
                        <a:pt x="0" y="8"/>
                        <a:pt x="10" y="13"/>
                      </a:cubicBezTo>
                      <a:cubicBezTo>
                        <a:pt x="12" y="24"/>
                        <a:pt x="16" y="20"/>
                        <a:pt x="28" y="19"/>
                      </a:cubicBezTo>
                      <a:cubicBezTo>
                        <a:pt x="30" y="12"/>
                        <a:pt x="30" y="7"/>
                        <a:pt x="29"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20" name="Freeform 29"/>
                <p:cNvSpPr>
                  <a:spLocks noChangeAspect="1"/>
                </p:cNvSpPr>
                <p:nvPr/>
              </p:nvSpPr>
              <p:spPr bwMode="auto">
                <a:xfrm>
                  <a:off x="6330" y="9390"/>
                  <a:ext cx="64" cy="88"/>
                </a:xfrm>
                <a:custGeom>
                  <a:avLst/>
                  <a:gdLst/>
                  <a:ahLst/>
                  <a:cxnLst>
                    <a:cxn ang="0">
                      <a:pos x="6" y="0"/>
                    </a:cxn>
                    <a:cxn ang="0">
                      <a:pos x="16" y="11"/>
                    </a:cxn>
                    <a:cxn ang="0">
                      <a:pos x="7" y="22"/>
                    </a:cxn>
                    <a:cxn ang="0">
                      <a:pos x="7" y="5"/>
                    </a:cxn>
                    <a:cxn ang="0">
                      <a:pos x="6" y="0"/>
                    </a:cxn>
                  </a:cxnLst>
                  <a:rect l="0" t="0" r="r" b="b"/>
                  <a:pathLst>
                    <a:path w="16" h="22">
                      <a:moveTo>
                        <a:pt x="6" y="0"/>
                      </a:moveTo>
                      <a:cubicBezTo>
                        <a:pt x="13" y="2"/>
                        <a:pt x="14" y="4"/>
                        <a:pt x="16" y="11"/>
                      </a:cubicBezTo>
                      <a:cubicBezTo>
                        <a:pt x="14" y="19"/>
                        <a:pt x="13" y="18"/>
                        <a:pt x="7" y="22"/>
                      </a:cubicBezTo>
                      <a:cubicBezTo>
                        <a:pt x="5" y="15"/>
                        <a:pt x="0" y="12"/>
                        <a:pt x="7" y="5"/>
                      </a:cubicBezTo>
                      <a:cubicBezTo>
                        <a:pt x="8" y="1"/>
                        <a:pt x="9" y="3"/>
                        <a:pt x="6"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21" name="Freeform 30"/>
                <p:cNvSpPr>
                  <a:spLocks noChangeAspect="1"/>
                </p:cNvSpPr>
                <p:nvPr/>
              </p:nvSpPr>
              <p:spPr bwMode="auto">
                <a:xfrm>
                  <a:off x="6310" y="8702"/>
                  <a:ext cx="180" cy="136"/>
                </a:xfrm>
                <a:custGeom>
                  <a:avLst/>
                  <a:gdLst/>
                  <a:ahLst/>
                  <a:cxnLst>
                    <a:cxn ang="0">
                      <a:pos x="26" y="0"/>
                    </a:cxn>
                    <a:cxn ang="0">
                      <a:pos x="35" y="10"/>
                    </a:cxn>
                    <a:cxn ang="0">
                      <a:pos x="41" y="14"/>
                    </a:cxn>
                    <a:cxn ang="0">
                      <a:pos x="45" y="23"/>
                    </a:cxn>
                    <a:cxn ang="0">
                      <a:pos x="32" y="33"/>
                    </a:cxn>
                    <a:cxn ang="0">
                      <a:pos x="23" y="32"/>
                    </a:cxn>
                    <a:cxn ang="0">
                      <a:pos x="29" y="17"/>
                    </a:cxn>
                    <a:cxn ang="0">
                      <a:pos x="19" y="12"/>
                    </a:cxn>
                    <a:cxn ang="0">
                      <a:pos x="8" y="28"/>
                    </a:cxn>
                    <a:cxn ang="0">
                      <a:pos x="0" y="18"/>
                    </a:cxn>
                    <a:cxn ang="0">
                      <a:pos x="11" y="11"/>
                    </a:cxn>
                    <a:cxn ang="0">
                      <a:pos x="17" y="8"/>
                    </a:cxn>
                    <a:cxn ang="0">
                      <a:pos x="26" y="0"/>
                    </a:cxn>
                  </a:cxnLst>
                  <a:rect l="0" t="0" r="r" b="b"/>
                  <a:pathLst>
                    <a:path w="45" h="34">
                      <a:moveTo>
                        <a:pt x="26" y="0"/>
                      </a:moveTo>
                      <a:cubicBezTo>
                        <a:pt x="27" y="4"/>
                        <a:pt x="31" y="8"/>
                        <a:pt x="35" y="10"/>
                      </a:cubicBezTo>
                      <a:cubicBezTo>
                        <a:pt x="37" y="11"/>
                        <a:pt x="41" y="14"/>
                        <a:pt x="41" y="14"/>
                      </a:cubicBezTo>
                      <a:cubicBezTo>
                        <a:pt x="43" y="17"/>
                        <a:pt x="45" y="23"/>
                        <a:pt x="45" y="23"/>
                      </a:cubicBezTo>
                      <a:cubicBezTo>
                        <a:pt x="43" y="29"/>
                        <a:pt x="37" y="31"/>
                        <a:pt x="32" y="33"/>
                      </a:cubicBezTo>
                      <a:cubicBezTo>
                        <a:pt x="29" y="33"/>
                        <a:pt x="25" y="34"/>
                        <a:pt x="23" y="32"/>
                      </a:cubicBezTo>
                      <a:cubicBezTo>
                        <a:pt x="19" y="28"/>
                        <a:pt x="29" y="17"/>
                        <a:pt x="29" y="17"/>
                      </a:cubicBezTo>
                      <a:cubicBezTo>
                        <a:pt x="26" y="10"/>
                        <a:pt x="26" y="11"/>
                        <a:pt x="19" y="12"/>
                      </a:cubicBezTo>
                      <a:cubicBezTo>
                        <a:pt x="17" y="19"/>
                        <a:pt x="16" y="26"/>
                        <a:pt x="8" y="28"/>
                      </a:cubicBezTo>
                      <a:cubicBezTo>
                        <a:pt x="4" y="27"/>
                        <a:pt x="0" y="18"/>
                        <a:pt x="0" y="18"/>
                      </a:cubicBezTo>
                      <a:cubicBezTo>
                        <a:pt x="2" y="12"/>
                        <a:pt x="5" y="12"/>
                        <a:pt x="11" y="11"/>
                      </a:cubicBezTo>
                      <a:cubicBezTo>
                        <a:pt x="13" y="10"/>
                        <a:pt x="15" y="10"/>
                        <a:pt x="17" y="8"/>
                      </a:cubicBezTo>
                      <a:cubicBezTo>
                        <a:pt x="21" y="4"/>
                        <a:pt x="19" y="0"/>
                        <a:pt x="26"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22" name="Freeform 31"/>
                <p:cNvSpPr>
                  <a:spLocks noChangeAspect="1"/>
                </p:cNvSpPr>
                <p:nvPr/>
              </p:nvSpPr>
              <p:spPr bwMode="auto">
                <a:xfrm>
                  <a:off x="6342" y="8942"/>
                  <a:ext cx="108" cy="140"/>
                </a:xfrm>
                <a:custGeom>
                  <a:avLst/>
                  <a:gdLst/>
                  <a:ahLst/>
                  <a:cxnLst>
                    <a:cxn ang="0">
                      <a:pos x="13" y="4"/>
                    </a:cxn>
                    <a:cxn ang="0">
                      <a:pos x="25" y="14"/>
                    </a:cxn>
                    <a:cxn ang="0">
                      <a:pos x="16" y="35"/>
                    </a:cxn>
                    <a:cxn ang="0">
                      <a:pos x="7" y="29"/>
                    </a:cxn>
                    <a:cxn ang="0">
                      <a:pos x="0" y="10"/>
                    </a:cxn>
                    <a:cxn ang="0">
                      <a:pos x="13" y="4"/>
                    </a:cxn>
                  </a:cxnLst>
                  <a:rect l="0" t="0" r="r" b="b"/>
                  <a:pathLst>
                    <a:path w="27" h="35">
                      <a:moveTo>
                        <a:pt x="13" y="4"/>
                      </a:moveTo>
                      <a:cubicBezTo>
                        <a:pt x="18" y="5"/>
                        <a:pt x="22" y="10"/>
                        <a:pt x="25" y="14"/>
                      </a:cubicBezTo>
                      <a:cubicBezTo>
                        <a:pt x="24" y="24"/>
                        <a:pt x="26" y="32"/>
                        <a:pt x="16" y="35"/>
                      </a:cubicBezTo>
                      <a:cubicBezTo>
                        <a:pt x="11" y="34"/>
                        <a:pt x="10" y="33"/>
                        <a:pt x="7" y="29"/>
                      </a:cubicBezTo>
                      <a:cubicBezTo>
                        <a:pt x="17" y="23"/>
                        <a:pt x="7" y="13"/>
                        <a:pt x="0" y="10"/>
                      </a:cubicBezTo>
                      <a:cubicBezTo>
                        <a:pt x="3" y="0"/>
                        <a:pt x="27" y="9"/>
                        <a:pt x="13" y="4"/>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23" name="Freeform 32"/>
                <p:cNvSpPr>
                  <a:spLocks noChangeAspect="1"/>
                </p:cNvSpPr>
                <p:nvPr/>
              </p:nvSpPr>
              <p:spPr bwMode="auto">
                <a:xfrm>
                  <a:off x="6950" y="9454"/>
                  <a:ext cx="108" cy="208"/>
                </a:xfrm>
                <a:custGeom>
                  <a:avLst/>
                  <a:gdLst/>
                  <a:ahLst/>
                  <a:cxnLst>
                    <a:cxn ang="0">
                      <a:pos x="25" y="2"/>
                    </a:cxn>
                    <a:cxn ang="0">
                      <a:pos x="14" y="12"/>
                    </a:cxn>
                    <a:cxn ang="0">
                      <a:pos x="5" y="15"/>
                    </a:cxn>
                    <a:cxn ang="0">
                      <a:pos x="8" y="46"/>
                    </a:cxn>
                    <a:cxn ang="0">
                      <a:pos x="19" y="43"/>
                    </a:cxn>
                    <a:cxn ang="0">
                      <a:pos x="23" y="28"/>
                    </a:cxn>
                    <a:cxn ang="0">
                      <a:pos x="25" y="13"/>
                    </a:cxn>
                    <a:cxn ang="0">
                      <a:pos x="27" y="7"/>
                    </a:cxn>
                    <a:cxn ang="0">
                      <a:pos x="25" y="1"/>
                    </a:cxn>
                    <a:cxn ang="0">
                      <a:pos x="22" y="4"/>
                    </a:cxn>
                    <a:cxn ang="0">
                      <a:pos x="25" y="2"/>
                    </a:cxn>
                  </a:cxnLst>
                  <a:rect l="0" t="0" r="r" b="b"/>
                  <a:pathLst>
                    <a:path w="27" h="52">
                      <a:moveTo>
                        <a:pt x="25" y="2"/>
                      </a:moveTo>
                      <a:cubicBezTo>
                        <a:pt x="20" y="4"/>
                        <a:pt x="19" y="9"/>
                        <a:pt x="14" y="12"/>
                      </a:cubicBezTo>
                      <a:cubicBezTo>
                        <a:pt x="11" y="14"/>
                        <a:pt x="5" y="15"/>
                        <a:pt x="5" y="15"/>
                      </a:cubicBezTo>
                      <a:cubicBezTo>
                        <a:pt x="2" y="24"/>
                        <a:pt x="0" y="40"/>
                        <a:pt x="8" y="46"/>
                      </a:cubicBezTo>
                      <a:cubicBezTo>
                        <a:pt x="12" y="52"/>
                        <a:pt x="15" y="46"/>
                        <a:pt x="19" y="43"/>
                      </a:cubicBezTo>
                      <a:cubicBezTo>
                        <a:pt x="21" y="38"/>
                        <a:pt x="22" y="33"/>
                        <a:pt x="23" y="28"/>
                      </a:cubicBezTo>
                      <a:cubicBezTo>
                        <a:pt x="22" y="21"/>
                        <a:pt x="22" y="19"/>
                        <a:pt x="25" y="13"/>
                      </a:cubicBezTo>
                      <a:cubicBezTo>
                        <a:pt x="26" y="11"/>
                        <a:pt x="27" y="7"/>
                        <a:pt x="27" y="7"/>
                      </a:cubicBezTo>
                      <a:cubicBezTo>
                        <a:pt x="26" y="5"/>
                        <a:pt x="27" y="2"/>
                        <a:pt x="25" y="1"/>
                      </a:cubicBezTo>
                      <a:cubicBezTo>
                        <a:pt x="24" y="0"/>
                        <a:pt x="22" y="3"/>
                        <a:pt x="22" y="4"/>
                      </a:cubicBezTo>
                      <a:cubicBezTo>
                        <a:pt x="22" y="5"/>
                        <a:pt x="24" y="3"/>
                        <a:pt x="25" y="2"/>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24" name="Freeform 33"/>
                <p:cNvSpPr>
                  <a:spLocks noChangeAspect="1"/>
                </p:cNvSpPr>
                <p:nvPr/>
              </p:nvSpPr>
              <p:spPr bwMode="auto">
                <a:xfrm>
                  <a:off x="6790" y="9682"/>
                  <a:ext cx="80" cy="164"/>
                </a:xfrm>
                <a:custGeom>
                  <a:avLst/>
                  <a:gdLst/>
                  <a:ahLst/>
                  <a:cxnLst>
                    <a:cxn ang="0">
                      <a:pos x="20" y="0"/>
                    </a:cxn>
                    <a:cxn ang="0">
                      <a:pos x="17" y="41"/>
                    </a:cxn>
                    <a:cxn ang="0">
                      <a:pos x="20" y="0"/>
                    </a:cxn>
                  </a:cxnLst>
                  <a:rect l="0" t="0" r="r" b="b"/>
                  <a:pathLst>
                    <a:path w="20" h="41">
                      <a:moveTo>
                        <a:pt x="20" y="0"/>
                      </a:moveTo>
                      <a:cubicBezTo>
                        <a:pt x="19" y="14"/>
                        <a:pt x="18" y="27"/>
                        <a:pt x="17" y="41"/>
                      </a:cubicBezTo>
                      <a:cubicBezTo>
                        <a:pt x="0" y="38"/>
                        <a:pt x="16" y="9"/>
                        <a:pt x="20"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25" name="Freeform 34"/>
                <p:cNvSpPr>
                  <a:spLocks noChangeAspect="1"/>
                </p:cNvSpPr>
                <p:nvPr/>
              </p:nvSpPr>
              <p:spPr bwMode="auto">
                <a:xfrm>
                  <a:off x="6002" y="9894"/>
                  <a:ext cx="700" cy="196"/>
                </a:xfrm>
                <a:custGeom>
                  <a:avLst/>
                  <a:gdLst/>
                  <a:ahLst/>
                  <a:cxnLst>
                    <a:cxn ang="0">
                      <a:pos x="8" y="24"/>
                    </a:cxn>
                    <a:cxn ang="0">
                      <a:pos x="13" y="6"/>
                    </a:cxn>
                    <a:cxn ang="0">
                      <a:pos x="25" y="19"/>
                    </a:cxn>
                    <a:cxn ang="0">
                      <a:pos x="34" y="11"/>
                    </a:cxn>
                    <a:cxn ang="0">
                      <a:pos x="40" y="23"/>
                    </a:cxn>
                    <a:cxn ang="0">
                      <a:pos x="52" y="23"/>
                    </a:cxn>
                    <a:cxn ang="0">
                      <a:pos x="70" y="12"/>
                    </a:cxn>
                    <a:cxn ang="0">
                      <a:pos x="88" y="13"/>
                    </a:cxn>
                    <a:cxn ang="0">
                      <a:pos x="101" y="16"/>
                    </a:cxn>
                    <a:cxn ang="0">
                      <a:pos x="114" y="12"/>
                    </a:cxn>
                    <a:cxn ang="0">
                      <a:pos x="128" y="12"/>
                    </a:cxn>
                    <a:cxn ang="0">
                      <a:pos x="136" y="6"/>
                    </a:cxn>
                    <a:cxn ang="0">
                      <a:pos x="134" y="18"/>
                    </a:cxn>
                    <a:cxn ang="0">
                      <a:pos x="150" y="19"/>
                    </a:cxn>
                    <a:cxn ang="0">
                      <a:pos x="162" y="10"/>
                    </a:cxn>
                    <a:cxn ang="0">
                      <a:pos x="175" y="18"/>
                    </a:cxn>
                    <a:cxn ang="0">
                      <a:pos x="163" y="28"/>
                    </a:cxn>
                    <a:cxn ang="0">
                      <a:pos x="142" y="30"/>
                    </a:cxn>
                    <a:cxn ang="0">
                      <a:pos x="122" y="35"/>
                    </a:cxn>
                    <a:cxn ang="0">
                      <a:pos x="100" y="43"/>
                    </a:cxn>
                    <a:cxn ang="0">
                      <a:pos x="88" y="49"/>
                    </a:cxn>
                    <a:cxn ang="0">
                      <a:pos x="52" y="38"/>
                    </a:cxn>
                    <a:cxn ang="0">
                      <a:pos x="24" y="37"/>
                    </a:cxn>
                    <a:cxn ang="0">
                      <a:pos x="0" y="32"/>
                    </a:cxn>
                    <a:cxn ang="0">
                      <a:pos x="2" y="29"/>
                    </a:cxn>
                    <a:cxn ang="0">
                      <a:pos x="11" y="23"/>
                    </a:cxn>
                    <a:cxn ang="0">
                      <a:pos x="8" y="24"/>
                    </a:cxn>
                  </a:cxnLst>
                  <a:rect l="0" t="0" r="r" b="b"/>
                  <a:pathLst>
                    <a:path w="175" h="49">
                      <a:moveTo>
                        <a:pt x="8" y="24"/>
                      </a:moveTo>
                      <a:cubicBezTo>
                        <a:pt x="13" y="21"/>
                        <a:pt x="13" y="6"/>
                        <a:pt x="13" y="6"/>
                      </a:cubicBezTo>
                      <a:cubicBezTo>
                        <a:pt x="23" y="9"/>
                        <a:pt x="9" y="17"/>
                        <a:pt x="25" y="19"/>
                      </a:cubicBezTo>
                      <a:cubicBezTo>
                        <a:pt x="32" y="18"/>
                        <a:pt x="29" y="16"/>
                        <a:pt x="34" y="11"/>
                      </a:cubicBezTo>
                      <a:cubicBezTo>
                        <a:pt x="38" y="0"/>
                        <a:pt x="32" y="25"/>
                        <a:pt x="40" y="23"/>
                      </a:cubicBezTo>
                      <a:cubicBezTo>
                        <a:pt x="41" y="19"/>
                        <a:pt x="47" y="22"/>
                        <a:pt x="52" y="23"/>
                      </a:cubicBezTo>
                      <a:cubicBezTo>
                        <a:pt x="57" y="22"/>
                        <a:pt x="64" y="14"/>
                        <a:pt x="70" y="12"/>
                      </a:cubicBezTo>
                      <a:cubicBezTo>
                        <a:pt x="76" y="10"/>
                        <a:pt x="83" y="12"/>
                        <a:pt x="88" y="13"/>
                      </a:cubicBezTo>
                      <a:cubicBezTo>
                        <a:pt x="92" y="7"/>
                        <a:pt x="97" y="12"/>
                        <a:pt x="101" y="16"/>
                      </a:cubicBezTo>
                      <a:cubicBezTo>
                        <a:pt x="111" y="13"/>
                        <a:pt x="107" y="14"/>
                        <a:pt x="114" y="12"/>
                      </a:cubicBezTo>
                      <a:cubicBezTo>
                        <a:pt x="121" y="14"/>
                        <a:pt x="120" y="14"/>
                        <a:pt x="128" y="12"/>
                      </a:cubicBezTo>
                      <a:cubicBezTo>
                        <a:pt x="130" y="7"/>
                        <a:pt x="131" y="4"/>
                        <a:pt x="136" y="6"/>
                      </a:cubicBezTo>
                      <a:cubicBezTo>
                        <a:pt x="137" y="12"/>
                        <a:pt x="137" y="13"/>
                        <a:pt x="134" y="18"/>
                      </a:cubicBezTo>
                      <a:cubicBezTo>
                        <a:pt x="136" y="23"/>
                        <a:pt x="150" y="19"/>
                        <a:pt x="150" y="19"/>
                      </a:cubicBezTo>
                      <a:cubicBezTo>
                        <a:pt x="156" y="16"/>
                        <a:pt x="155" y="11"/>
                        <a:pt x="162" y="10"/>
                      </a:cubicBezTo>
                      <a:cubicBezTo>
                        <a:pt x="174" y="11"/>
                        <a:pt x="173" y="9"/>
                        <a:pt x="175" y="18"/>
                      </a:cubicBezTo>
                      <a:cubicBezTo>
                        <a:pt x="173" y="25"/>
                        <a:pt x="169" y="25"/>
                        <a:pt x="163" y="28"/>
                      </a:cubicBezTo>
                      <a:cubicBezTo>
                        <a:pt x="158" y="36"/>
                        <a:pt x="154" y="25"/>
                        <a:pt x="142" y="30"/>
                      </a:cubicBezTo>
                      <a:cubicBezTo>
                        <a:pt x="135" y="31"/>
                        <a:pt x="129" y="35"/>
                        <a:pt x="122" y="35"/>
                      </a:cubicBezTo>
                      <a:cubicBezTo>
                        <a:pt x="114" y="36"/>
                        <a:pt x="108" y="43"/>
                        <a:pt x="100" y="43"/>
                      </a:cubicBezTo>
                      <a:cubicBezTo>
                        <a:pt x="95" y="44"/>
                        <a:pt x="92" y="46"/>
                        <a:pt x="88" y="49"/>
                      </a:cubicBezTo>
                      <a:cubicBezTo>
                        <a:pt x="63" y="43"/>
                        <a:pt x="100" y="42"/>
                        <a:pt x="52" y="38"/>
                      </a:cubicBezTo>
                      <a:cubicBezTo>
                        <a:pt x="42" y="35"/>
                        <a:pt x="33" y="34"/>
                        <a:pt x="24" y="37"/>
                      </a:cubicBezTo>
                      <a:cubicBezTo>
                        <a:pt x="8" y="36"/>
                        <a:pt x="3" y="45"/>
                        <a:pt x="0" y="32"/>
                      </a:cubicBezTo>
                      <a:cubicBezTo>
                        <a:pt x="1" y="31"/>
                        <a:pt x="2" y="30"/>
                        <a:pt x="2" y="29"/>
                      </a:cubicBezTo>
                      <a:cubicBezTo>
                        <a:pt x="4" y="28"/>
                        <a:pt x="10" y="24"/>
                        <a:pt x="11" y="23"/>
                      </a:cubicBezTo>
                      <a:lnTo>
                        <a:pt x="8" y="24"/>
                      </a:ln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26" name="Freeform 35"/>
                <p:cNvSpPr>
                  <a:spLocks noChangeAspect="1"/>
                </p:cNvSpPr>
                <p:nvPr/>
              </p:nvSpPr>
              <p:spPr bwMode="auto">
                <a:xfrm>
                  <a:off x="6458" y="9194"/>
                  <a:ext cx="84" cy="72"/>
                </a:xfrm>
                <a:custGeom>
                  <a:avLst/>
                  <a:gdLst/>
                  <a:ahLst/>
                  <a:cxnLst>
                    <a:cxn ang="0">
                      <a:pos x="17" y="2"/>
                    </a:cxn>
                    <a:cxn ang="0">
                      <a:pos x="8" y="7"/>
                    </a:cxn>
                    <a:cxn ang="0">
                      <a:pos x="0" y="17"/>
                    </a:cxn>
                    <a:cxn ang="0">
                      <a:pos x="10" y="13"/>
                    </a:cxn>
                    <a:cxn ang="0">
                      <a:pos x="19" y="5"/>
                    </a:cxn>
                    <a:cxn ang="0">
                      <a:pos x="17" y="2"/>
                    </a:cxn>
                  </a:cxnLst>
                  <a:rect l="0" t="0" r="r" b="b"/>
                  <a:pathLst>
                    <a:path w="21" h="18">
                      <a:moveTo>
                        <a:pt x="17" y="2"/>
                      </a:moveTo>
                      <a:cubicBezTo>
                        <a:pt x="13" y="3"/>
                        <a:pt x="12" y="6"/>
                        <a:pt x="8" y="7"/>
                      </a:cubicBezTo>
                      <a:cubicBezTo>
                        <a:pt x="6" y="13"/>
                        <a:pt x="3" y="11"/>
                        <a:pt x="0" y="17"/>
                      </a:cubicBezTo>
                      <a:cubicBezTo>
                        <a:pt x="6" y="18"/>
                        <a:pt x="5" y="16"/>
                        <a:pt x="10" y="13"/>
                      </a:cubicBezTo>
                      <a:cubicBezTo>
                        <a:pt x="13" y="9"/>
                        <a:pt x="15" y="9"/>
                        <a:pt x="19" y="5"/>
                      </a:cubicBezTo>
                      <a:cubicBezTo>
                        <a:pt x="20" y="0"/>
                        <a:pt x="21" y="1"/>
                        <a:pt x="17" y="2"/>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27" name="Freeform 36"/>
                <p:cNvSpPr>
                  <a:spLocks noChangeAspect="1"/>
                </p:cNvSpPr>
                <p:nvPr/>
              </p:nvSpPr>
              <p:spPr bwMode="auto">
                <a:xfrm>
                  <a:off x="6718" y="9378"/>
                  <a:ext cx="84" cy="96"/>
                </a:xfrm>
                <a:custGeom>
                  <a:avLst/>
                  <a:gdLst/>
                  <a:ahLst/>
                  <a:cxnLst>
                    <a:cxn ang="0">
                      <a:pos x="12" y="5"/>
                    </a:cxn>
                    <a:cxn ang="0">
                      <a:pos x="3" y="16"/>
                    </a:cxn>
                    <a:cxn ang="0">
                      <a:pos x="12" y="21"/>
                    </a:cxn>
                    <a:cxn ang="0">
                      <a:pos x="21" y="4"/>
                    </a:cxn>
                    <a:cxn ang="0">
                      <a:pos x="9" y="0"/>
                    </a:cxn>
                    <a:cxn ang="0">
                      <a:pos x="12" y="5"/>
                    </a:cxn>
                  </a:cxnLst>
                  <a:rect l="0" t="0" r="r" b="b"/>
                  <a:pathLst>
                    <a:path w="21" h="24">
                      <a:moveTo>
                        <a:pt x="12" y="5"/>
                      </a:moveTo>
                      <a:cubicBezTo>
                        <a:pt x="11" y="9"/>
                        <a:pt x="7" y="13"/>
                        <a:pt x="3" y="16"/>
                      </a:cubicBezTo>
                      <a:cubicBezTo>
                        <a:pt x="0" y="24"/>
                        <a:pt x="4" y="22"/>
                        <a:pt x="12" y="21"/>
                      </a:cubicBezTo>
                      <a:cubicBezTo>
                        <a:pt x="16" y="14"/>
                        <a:pt x="19" y="14"/>
                        <a:pt x="21" y="4"/>
                      </a:cubicBezTo>
                      <a:cubicBezTo>
                        <a:pt x="21" y="1"/>
                        <a:pt x="10" y="0"/>
                        <a:pt x="9" y="0"/>
                      </a:cubicBezTo>
                      <a:cubicBezTo>
                        <a:pt x="8" y="0"/>
                        <a:pt x="13" y="2"/>
                        <a:pt x="12" y="5"/>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28" name="Freeform 37"/>
                <p:cNvSpPr>
                  <a:spLocks noChangeAspect="1"/>
                </p:cNvSpPr>
                <p:nvPr/>
              </p:nvSpPr>
              <p:spPr bwMode="auto">
                <a:xfrm>
                  <a:off x="5022" y="8018"/>
                  <a:ext cx="1316" cy="1284"/>
                </a:xfrm>
                <a:custGeom>
                  <a:avLst/>
                  <a:gdLst/>
                  <a:ahLst/>
                  <a:cxnLst>
                    <a:cxn ang="0">
                      <a:pos x="312" y="75"/>
                    </a:cxn>
                    <a:cxn ang="0">
                      <a:pos x="321" y="57"/>
                    </a:cxn>
                    <a:cxn ang="0">
                      <a:pos x="305" y="5"/>
                    </a:cxn>
                    <a:cxn ang="0">
                      <a:pos x="304" y="26"/>
                    </a:cxn>
                    <a:cxn ang="0">
                      <a:pos x="250" y="49"/>
                    </a:cxn>
                    <a:cxn ang="0">
                      <a:pos x="216" y="42"/>
                    </a:cxn>
                    <a:cxn ang="0">
                      <a:pos x="187" y="47"/>
                    </a:cxn>
                    <a:cxn ang="0">
                      <a:pos x="178" y="59"/>
                    </a:cxn>
                    <a:cxn ang="0">
                      <a:pos x="132" y="67"/>
                    </a:cxn>
                    <a:cxn ang="0">
                      <a:pos x="75" y="103"/>
                    </a:cxn>
                    <a:cxn ang="0">
                      <a:pos x="22" y="126"/>
                    </a:cxn>
                    <a:cxn ang="0">
                      <a:pos x="35" y="149"/>
                    </a:cxn>
                    <a:cxn ang="0">
                      <a:pos x="19" y="157"/>
                    </a:cxn>
                    <a:cxn ang="0">
                      <a:pos x="4" y="188"/>
                    </a:cxn>
                    <a:cxn ang="0">
                      <a:pos x="4" y="233"/>
                    </a:cxn>
                    <a:cxn ang="0">
                      <a:pos x="19" y="245"/>
                    </a:cxn>
                    <a:cxn ang="0">
                      <a:pos x="43" y="254"/>
                    </a:cxn>
                    <a:cxn ang="0">
                      <a:pos x="43" y="269"/>
                    </a:cxn>
                    <a:cxn ang="0">
                      <a:pos x="66" y="302"/>
                    </a:cxn>
                    <a:cxn ang="0">
                      <a:pos x="90" y="302"/>
                    </a:cxn>
                    <a:cxn ang="0">
                      <a:pos x="154" y="295"/>
                    </a:cxn>
                    <a:cxn ang="0">
                      <a:pos x="178" y="301"/>
                    </a:cxn>
                    <a:cxn ang="0">
                      <a:pos x="198" y="308"/>
                    </a:cxn>
                    <a:cxn ang="0">
                      <a:pos x="231" y="319"/>
                    </a:cxn>
                    <a:cxn ang="0">
                      <a:pos x="239" y="312"/>
                    </a:cxn>
                    <a:cxn ang="0">
                      <a:pos x="216" y="277"/>
                    </a:cxn>
                    <a:cxn ang="0">
                      <a:pos x="135" y="253"/>
                    </a:cxn>
                    <a:cxn ang="0">
                      <a:pos x="156" y="234"/>
                    </a:cxn>
                    <a:cxn ang="0">
                      <a:pos x="180" y="222"/>
                    </a:cxn>
                    <a:cxn ang="0">
                      <a:pos x="157" y="197"/>
                    </a:cxn>
                    <a:cxn ang="0">
                      <a:pos x="144" y="180"/>
                    </a:cxn>
                    <a:cxn ang="0">
                      <a:pos x="127" y="162"/>
                    </a:cxn>
                    <a:cxn ang="0">
                      <a:pos x="130" y="125"/>
                    </a:cxn>
                    <a:cxn ang="0">
                      <a:pos x="147" y="135"/>
                    </a:cxn>
                    <a:cxn ang="0">
                      <a:pos x="177" y="168"/>
                    </a:cxn>
                    <a:cxn ang="0">
                      <a:pos x="177" y="144"/>
                    </a:cxn>
                    <a:cxn ang="0">
                      <a:pos x="172" y="137"/>
                    </a:cxn>
                    <a:cxn ang="0">
                      <a:pos x="199" y="144"/>
                    </a:cxn>
                    <a:cxn ang="0">
                      <a:pos x="207" y="135"/>
                    </a:cxn>
                    <a:cxn ang="0">
                      <a:pos x="228" y="141"/>
                    </a:cxn>
                    <a:cxn ang="0">
                      <a:pos x="199" y="121"/>
                    </a:cxn>
                    <a:cxn ang="0">
                      <a:pos x="186" y="105"/>
                    </a:cxn>
                    <a:cxn ang="0">
                      <a:pos x="217" y="87"/>
                    </a:cxn>
                    <a:cxn ang="0">
                      <a:pos x="257" y="77"/>
                    </a:cxn>
                    <a:cxn ang="0">
                      <a:pos x="297" y="75"/>
                    </a:cxn>
                  </a:cxnLst>
                  <a:rect l="0" t="0" r="r" b="b"/>
                  <a:pathLst>
                    <a:path w="329" h="321">
                      <a:moveTo>
                        <a:pt x="310" y="79"/>
                      </a:moveTo>
                      <a:cubicBezTo>
                        <a:pt x="311" y="78"/>
                        <a:pt x="311" y="76"/>
                        <a:pt x="312" y="75"/>
                      </a:cubicBezTo>
                      <a:cubicBezTo>
                        <a:pt x="313" y="74"/>
                        <a:pt x="314" y="74"/>
                        <a:pt x="315" y="73"/>
                      </a:cubicBezTo>
                      <a:cubicBezTo>
                        <a:pt x="318" y="69"/>
                        <a:pt x="318" y="62"/>
                        <a:pt x="321" y="57"/>
                      </a:cubicBezTo>
                      <a:cubicBezTo>
                        <a:pt x="317" y="41"/>
                        <a:pt x="321" y="36"/>
                        <a:pt x="329" y="24"/>
                      </a:cubicBezTo>
                      <a:cubicBezTo>
                        <a:pt x="326" y="15"/>
                        <a:pt x="310" y="8"/>
                        <a:pt x="305" y="5"/>
                      </a:cubicBezTo>
                      <a:cubicBezTo>
                        <a:pt x="301" y="0"/>
                        <a:pt x="299" y="0"/>
                        <a:pt x="297" y="6"/>
                      </a:cubicBezTo>
                      <a:cubicBezTo>
                        <a:pt x="299" y="13"/>
                        <a:pt x="302" y="19"/>
                        <a:pt x="304" y="26"/>
                      </a:cubicBezTo>
                      <a:cubicBezTo>
                        <a:pt x="302" y="37"/>
                        <a:pt x="297" y="36"/>
                        <a:pt x="287" y="37"/>
                      </a:cubicBezTo>
                      <a:cubicBezTo>
                        <a:pt x="273" y="48"/>
                        <a:pt x="271" y="48"/>
                        <a:pt x="250" y="49"/>
                      </a:cubicBezTo>
                      <a:cubicBezTo>
                        <a:pt x="243" y="49"/>
                        <a:pt x="235" y="50"/>
                        <a:pt x="228" y="47"/>
                      </a:cubicBezTo>
                      <a:cubicBezTo>
                        <a:pt x="224" y="45"/>
                        <a:pt x="216" y="42"/>
                        <a:pt x="216" y="42"/>
                      </a:cubicBezTo>
                      <a:cubicBezTo>
                        <a:pt x="213" y="39"/>
                        <a:pt x="203" y="37"/>
                        <a:pt x="203" y="37"/>
                      </a:cubicBezTo>
                      <a:cubicBezTo>
                        <a:pt x="197" y="38"/>
                        <a:pt x="192" y="43"/>
                        <a:pt x="187" y="47"/>
                      </a:cubicBezTo>
                      <a:cubicBezTo>
                        <a:pt x="185" y="49"/>
                        <a:pt x="181" y="53"/>
                        <a:pt x="181" y="53"/>
                      </a:cubicBezTo>
                      <a:cubicBezTo>
                        <a:pt x="180" y="55"/>
                        <a:pt x="180" y="58"/>
                        <a:pt x="178" y="59"/>
                      </a:cubicBezTo>
                      <a:cubicBezTo>
                        <a:pt x="176" y="60"/>
                        <a:pt x="172" y="61"/>
                        <a:pt x="172" y="61"/>
                      </a:cubicBezTo>
                      <a:cubicBezTo>
                        <a:pt x="155" y="60"/>
                        <a:pt x="147" y="62"/>
                        <a:pt x="132" y="67"/>
                      </a:cubicBezTo>
                      <a:cubicBezTo>
                        <a:pt x="126" y="92"/>
                        <a:pt x="119" y="89"/>
                        <a:pt x="90" y="90"/>
                      </a:cubicBezTo>
                      <a:cubicBezTo>
                        <a:pt x="82" y="97"/>
                        <a:pt x="79" y="99"/>
                        <a:pt x="75" y="103"/>
                      </a:cubicBezTo>
                      <a:cubicBezTo>
                        <a:pt x="71" y="108"/>
                        <a:pt x="71" y="110"/>
                        <a:pt x="64" y="113"/>
                      </a:cubicBezTo>
                      <a:cubicBezTo>
                        <a:pt x="51" y="119"/>
                        <a:pt x="36" y="121"/>
                        <a:pt x="22" y="126"/>
                      </a:cubicBezTo>
                      <a:cubicBezTo>
                        <a:pt x="31" y="128"/>
                        <a:pt x="27" y="133"/>
                        <a:pt x="31" y="140"/>
                      </a:cubicBezTo>
                      <a:cubicBezTo>
                        <a:pt x="33" y="143"/>
                        <a:pt x="35" y="149"/>
                        <a:pt x="35" y="149"/>
                      </a:cubicBezTo>
                      <a:cubicBezTo>
                        <a:pt x="33" y="155"/>
                        <a:pt x="36" y="150"/>
                        <a:pt x="27" y="153"/>
                      </a:cubicBezTo>
                      <a:cubicBezTo>
                        <a:pt x="24" y="154"/>
                        <a:pt x="19" y="157"/>
                        <a:pt x="19" y="157"/>
                      </a:cubicBezTo>
                      <a:cubicBezTo>
                        <a:pt x="22" y="163"/>
                        <a:pt x="22" y="179"/>
                        <a:pt x="16" y="183"/>
                      </a:cubicBezTo>
                      <a:cubicBezTo>
                        <a:pt x="12" y="185"/>
                        <a:pt x="4" y="188"/>
                        <a:pt x="4" y="188"/>
                      </a:cubicBezTo>
                      <a:cubicBezTo>
                        <a:pt x="2" y="193"/>
                        <a:pt x="0" y="193"/>
                        <a:pt x="3" y="198"/>
                      </a:cubicBezTo>
                      <a:cubicBezTo>
                        <a:pt x="2" y="205"/>
                        <a:pt x="6" y="224"/>
                        <a:pt x="4" y="233"/>
                      </a:cubicBezTo>
                      <a:cubicBezTo>
                        <a:pt x="5" y="238"/>
                        <a:pt x="15" y="240"/>
                        <a:pt x="15" y="240"/>
                      </a:cubicBezTo>
                      <a:cubicBezTo>
                        <a:pt x="17" y="241"/>
                        <a:pt x="17" y="244"/>
                        <a:pt x="19" y="245"/>
                      </a:cubicBezTo>
                      <a:cubicBezTo>
                        <a:pt x="22" y="246"/>
                        <a:pt x="31" y="248"/>
                        <a:pt x="34" y="249"/>
                      </a:cubicBezTo>
                      <a:cubicBezTo>
                        <a:pt x="37" y="251"/>
                        <a:pt x="40" y="252"/>
                        <a:pt x="43" y="254"/>
                      </a:cubicBezTo>
                      <a:cubicBezTo>
                        <a:pt x="47" y="260"/>
                        <a:pt x="51" y="260"/>
                        <a:pt x="57" y="261"/>
                      </a:cubicBezTo>
                      <a:cubicBezTo>
                        <a:pt x="49" y="263"/>
                        <a:pt x="46" y="262"/>
                        <a:pt x="43" y="269"/>
                      </a:cubicBezTo>
                      <a:cubicBezTo>
                        <a:pt x="44" y="273"/>
                        <a:pt x="44" y="283"/>
                        <a:pt x="47" y="287"/>
                      </a:cubicBezTo>
                      <a:cubicBezTo>
                        <a:pt x="52" y="293"/>
                        <a:pt x="60" y="296"/>
                        <a:pt x="66" y="302"/>
                      </a:cubicBezTo>
                      <a:cubicBezTo>
                        <a:pt x="67" y="306"/>
                        <a:pt x="69" y="306"/>
                        <a:pt x="73" y="305"/>
                      </a:cubicBezTo>
                      <a:cubicBezTo>
                        <a:pt x="80" y="298"/>
                        <a:pt x="79" y="298"/>
                        <a:pt x="90" y="302"/>
                      </a:cubicBezTo>
                      <a:cubicBezTo>
                        <a:pt x="98" y="301"/>
                        <a:pt x="100" y="297"/>
                        <a:pt x="108" y="294"/>
                      </a:cubicBezTo>
                      <a:cubicBezTo>
                        <a:pt x="124" y="296"/>
                        <a:pt x="138" y="296"/>
                        <a:pt x="154" y="295"/>
                      </a:cubicBezTo>
                      <a:cubicBezTo>
                        <a:pt x="160" y="294"/>
                        <a:pt x="168" y="293"/>
                        <a:pt x="174" y="295"/>
                      </a:cubicBezTo>
                      <a:cubicBezTo>
                        <a:pt x="176" y="296"/>
                        <a:pt x="176" y="300"/>
                        <a:pt x="178" y="301"/>
                      </a:cubicBezTo>
                      <a:cubicBezTo>
                        <a:pt x="187" y="299"/>
                        <a:pt x="185" y="303"/>
                        <a:pt x="183" y="311"/>
                      </a:cubicBezTo>
                      <a:cubicBezTo>
                        <a:pt x="185" y="321"/>
                        <a:pt x="193" y="310"/>
                        <a:pt x="198" y="308"/>
                      </a:cubicBezTo>
                      <a:cubicBezTo>
                        <a:pt x="212" y="309"/>
                        <a:pt x="211" y="311"/>
                        <a:pt x="221" y="315"/>
                      </a:cubicBezTo>
                      <a:cubicBezTo>
                        <a:pt x="224" y="316"/>
                        <a:pt x="231" y="319"/>
                        <a:pt x="231" y="319"/>
                      </a:cubicBezTo>
                      <a:cubicBezTo>
                        <a:pt x="234" y="319"/>
                        <a:pt x="238" y="320"/>
                        <a:pt x="241" y="318"/>
                      </a:cubicBezTo>
                      <a:cubicBezTo>
                        <a:pt x="243" y="317"/>
                        <a:pt x="239" y="312"/>
                        <a:pt x="239" y="312"/>
                      </a:cubicBezTo>
                      <a:cubicBezTo>
                        <a:pt x="238" y="298"/>
                        <a:pt x="235" y="297"/>
                        <a:pt x="226" y="288"/>
                      </a:cubicBezTo>
                      <a:cubicBezTo>
                        <a:pt x="225" y="285"/>
                        <a:pt x="220" y="278"/>
                        <a:pt x="216" y="277"/>
                      </a:cubicBezTo>
                      <a:cubicBezTo>
                        <a:pt x="212" y="269"/>
                        <a:pt x="205" y="271"/>
                        <a:pt x="197" y="270"/>
                      </a:cubicBezTo>
                      <a:cubicBezTo>
                        <a:pt x="180" y="257"/>
                        <a:pt x="154" y="259"/>
                        <a:pt x="135" y="253"/>
                      </a:cubicBezTo>
                      <a:cubicBezTo>
                        <a:pt x="139" y="245"/>
                        <a:pt x="150" y="248"/>
                        <a:pt x="159" y="247"/>
                      </a:cubicBezTo>
                      <a:cubicBezTo>
                        <a:pt x="162" y="242"/>
                        <a:pt x="161" y="237"/>
                        <a:pt x="156" y="234"/>
                      </a:cubicBezTo>
                      <a:cubicBezTo>
                        <a:pt x="154" y="231"/>
                        <a:pt x="153" y="228"/>
                        <a:pt x="151" y="225"/>
                      </a:cubicBezTo>
                      <a:cubicBezTo>
                        <a:pt x="156" y="217"/>
                        <a:pt x="171" y="223"/>
                        <a:pt x="180" y="222"/>
                      </a:cubicBezTo>
                      <a:cubicBezTo>
                        <a:pt x="179" y="218"/>
                        <a:pt x="178" y="216"/>
                        <a:pt x="174" y="215"/>
                      </a:cubicBezTo>
                      <a:cubicBezTo>
                        <a:pt x="172" y="208"/>
                        <a:pt x="164" y="199"/>
                        <a:pt x="157" y="197"/>
                      </a:cubicBezTo>
                      <a:cubicBezTo>
                        <a:pt x="156" y="193"/>
                        <a:pt x="154" y="193"/>
                        <a:pt x="150" y="191"/>
                      </a:cubicBezTo>
                      <a:cubicBezTo>
                        <a:pt x="148" y="185"/>
                        <a:pt x="149" y="183"/>
                        <a:pt x="144" y="180"/>
                      </a:cubicBezTo>
                      <a:cubicBezTo>
                        <a:pt x="142" y="177"/>
                        <a:pt x="136" y="175"/>
                        <a:pt x="136" y="175"/>
                      </a:cubicBezTo>
                      <a:cubicBezTo>
                        <a:pt x="133" y="171"/>
                        <a:pt x="131" y="166"/>
                        <a:pt x="127" y="162"/>
                      </a:cubicBezTo>
                      <a:cubicBezTo>
                        <a:pt x="125" y="157"/>
                        <a:pt x="124" y="152"/>
                        <a:pt x="121" y="147"/>
                      </a:cubicBezTo>
                      <a:cubicBezTo>
                        <a:pt x="122" y="136"/>
                        <a:pt x="120" y="128"/>
                        <a:pt x="130" y="125"/>
                      </a:cubicBezTo>
                      <a:cubicBezTo>
                        <a:pt x="132" y="122"/>
                        <a:pt x="138" y="120"/>
                        <a:pt x="138" y="120"/>
                      </a:cubicBezTo>
                      <a:cubicBezTo>
                        <a:pt x="150" y="122"/>
                        <a:pt x="152" y="127"/>
                        <a:pt x="147" y="135"/>
                      </a:cubicBezTo>
                      <a:cubicBezTo>
                        <a:pt x="150" y="145"/>
                        <a:pt x="161" y="139"/>
                        <a:pt x="169" y="144"/>
                      </a:cubicBezTo>
                      <a:cubicBezTo>
                        <a:pt x="170" y="150"/>
                        <a:pt x="170" y="166"/>
                        <a:pt x="177" y="168"/>
                      </a:cubicBezTo>
                      <a:cubicBezTo>
                        <a:pt x="186" y="167"/>
                        <a:pt x="197" y="168"/>
                        <a:pt x="187" y="162"/>
                      </a:cubicBezTo>
                      <a:cubicBezTo>
                        <a:pt x="185" y="156"/>
                        <a:pt x="181" y="149"/>
                        <a:pt x="177" y="144"/>
                      </a:cubicBezTo>
                      <a:cubicBezTo>
                        <a:pt x="174" y="141"/>
                        <a:pt x="166" y="133"/>
                        <a:pt x="169" y="135"/>
                      </a:cubicBezTo>
                      <a:cubicBezTo>
                        <a:pt x="170" y="136"/>
                        <a:pt x="171" y="136"/>
                        <a:pt x="172" y="137"/>
                      </a:cubicBezTo>
                      <a:cubicBezTo>
                        <a:pt x="178" y="147"/>
                        <a:pt x="194" y="153"/>
                        <a:pt x="205" y="156"/>
                      </a:cubicBezTo>
                      <a:cubicBezTo>
                        <a:pt x="215" y="153"/>
                        <a:pt x="207" y="147"/>
                        <a:pt x="199" y="144"/>
                      </a:cubicBezTo>
                      <a:cubicBezTo>
                        <a:pt x="197" y="138"/>
                        <a:pt x="195" y="138"/>
                        <a:pt x="190" y="135"/>
                      </a:cubicBezTo>
                      <a:cubicBezTo>
                        <a:pt x="195" y="131"/>
                        <a:pt x="201" y="134"/>
                        <a:pt x="207" y="135"/>
                      </a:cubicBezTo>
                      <a:cubicBezTo>
                        <a:pt x="210" y="140"/>
                        <a:pt x="217" y="140"/>
                        <a:pt x="222" y="143"/>
                      </a:cubicBezTo>
                      <a:cubicBezTo>
                        <a:pt x="224" y="142"/>
                        <a:pt x="227" y="142"/>
                        <a:pt x="228" y="141"/>
                      </a:cubicBezTo>
                      <a:cubicBezTo>
                        <a:pt x="230" y="139"/>
                        <a:pt x="225" y="136"/>
                        <a:pt x="223" y="135"/>
                      </a:cubicBezTo>
                      <a:cubicBezTo>
                        <a:pt x="215" y="131"/>
                        <a:pt x="207" y="124"/>
                        <a:pt x="199" y="121"/>
                      </a:cubicBezTo>
                      <a:cubicBezTo>
                        <a:pt x="197" y="117"/>
                        <a:pt x="196" y="114"/>
                        <a:pt x="192" y="113"/>
                      </a:cubicBezTo>
                      <a:cubicBezTo>
                        <a:pt x="191" y="109"/>
                        <a:pt x="187" y="109"/>
                        <a:pt x="186" y="105"/>
                      </a:cubicBezTo>
                      <a:cubicBezTo>
                        <a:pt x="188" y="96"/>
                        <a:pt x="197" y="98"/>
                        <a:pt x="205" y="97"/>
                      </a:cubicBezTo>
                      <a:cubicBezTo>
                        <a:pt x="211" y="95"/>
                        <a:pt x="212" y="90"/>
                        <a:pt x="217" y="87"/>
                      </a:cubicBezTo>
                      <a:cubicBezTo>
                        <a:pt x="222" y="84"/>
                        <a:pt x="232" y="83"/>
                        <a:pt x="237" y="83"/>
                      </a:cubicBezTo>
                      <a:cubicBezTo>
                        <a:pt x="243" y="79"/>
                        <a:pt x="250" y="78"/>
                        <a:pt x="257" y="77"/>
                      </a:cubicBezTo>
                      <a:cubicBezTo>
                        <a:pt x="262" y="74"/>
                        <a:pt x="268" y="73"/>
                        <a:pt x="274" y="72"/>
                      </a:cubicBezTo>
                      <a:cubicBezTo>
                        <a:pt x="282" y="73"/>
                        <a:pt x="297" y="75"/>
                        <a:pt x="297" y="75"/>
                      </a:cubicBezTo>
                      <a:cubicBezTo>
                        <a:pt x="301" y="78"/>
                        <a:pt x="305" y="79"/>
                        <a:pt x="310" y="79"/>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sp>
            <p:nvSpPr>
              <p:cNvPr id="216" name="Freeform 38"/>
              <p:cNvSpPr>
                <a:spLocks noChangeAspect="1"/>
              </p:cNvSpPr>
              <p:nvPr>
                <p:custDataLst>
                  <p:tags r:id="rId12"/>
                </p:custDataLst>
              </p:nvPr>
            </p:nvSpPr>
            <p:spPr bwMode="auto">
              <a:xfrm>
                <a:off x="3010" y="2808"/>
                <a:ext cx="269" cy="142"/>
              </a:xfrm>
              <a:custGeom>
                <a:avLst/>
                <a:gdLst/>
                <a:ahLst/>
                <a:cxnLst>
                  <a:cxn ang="0">
                    <a:pos x="254" y="67"/>
                  </a:cxn>
                  <a:cxn ang="0">
                    <a:pos x="266" y="26"/>
                  </a:cxn>
                  <a:cxn ang="0">
                    <a:pos x="270" y="16"/>
                  </a:cxn>
                  <a:cxn ang="0">
                    <a:pos x="216" y="0"/>
                  </a:cxn>
                  <a:cxn ang="0">
                    <a:pos x="185" y="9"/>
                  </a:cxn>
                  <a:cxn ang="0">
                    <a:pos x="171" y="9"/>
                  </a:cxn>
                  <a:cxn ang="0">
                    <a:pos x="147" y="18"/>
                  </a:cxn>
                  <a:cxn ang="0">
                    <a:pos x="136" y="25"/>
                  </a:cxn>
                  <a:cxn ang="0">
                    <a:pos x="126" y="18"/>
                  </a:cxn>
                  <a:cxn ang="0">
                    <a:pos x="113" y="7"/>
                  </a:cxn>
                  <a:cxn ang="0">
                    <a:pos x="108" y="2"/>
                  </a:cxn>
                  <a:cxn ang="0">
                    <a:pos x="101" y="14"/>
                  </a:cxn>
                  <a:cxn ang="0">
                    <a:pos x="86" y="8"/>
                  </a:cxn>
                  <a:cxn ang="0">
                    <a:pos x="70" y="13"/>
                  </a:cxn>
                  <a:cxn ang="0">
                    <a:pos x="63" y="22"/>
                  </a:cxn>
                  <a:cxn ang="0">
                    <a:pos x="54" y="36"/>
                  </a:cxn>
                  <a:cxn ang="0">
                    <a:pos x="47" y="46"/>
                  </a:cxn>
                  <a:cxn ang="0">
                    <a:pos x="41" y="57"/>
                  </a:cxn>
                  <a:cxn ang="0">
                    <a:pos x="6" y="69"/>
                  </a:cxn>
                  <a:cxn ang="0">
                    <a:pos x="0" y="92"/>
                  </a:cxn>
                  <a:cxn ang="0">
                    <a:pos x="6" y="103"/>
                  </a:cxn>
                  <a:cxn ang="0">
                    <a:pos x="10" y="124"/>
                  </a:cxn>
                  <a:cxn ang="0">
                    <a:pos x="23" y="128"/>
                  </a:cxn>
                  <a:cxn ang="0">
                    <a:pos x="26" y="129"/>
                  </a:cxn>
                  <a:cxn ang="0">
                    <a:pos x="35" y="135"/>
                  </a:cxn>
                  <a:cxn ang="0">
                    <a:pos x="41" y="142"/>
                  </a:cxn>
                  <a:cxn ang="0">
                    <a:pos x="92" y="139"/>
                  </a:cxn>
                  <a:cxn ang="0">
                    <a:pos x="101" y="130"/>
                  </a:cxn>
                  <a:cxn ang="0">
                    <a:pos x="124" y="108"/>
                  </a:cxn>
                  <a:cxn ang="0">
                    <a:pos x="134" y="100"/>
                  </a:cxn>
                  <a:cxn ang="0">
                    <a:pos x="138" y="96"/>
                  </a:cxn>
                  <a:cxn ang="0">
                    <a:pos x="147" y="99"/>
                  </a:cxn>
                  <a:cxn ang="0">
                    <a:pos x="164" y="96"/>
                  </a:cxn>
                  <a:cxn ang="0">
                    <a:pos x="186" y="66"/>
                  </a:cxn>
                  <a:cxn ang="0">
                    <a:pos x="212" y="66"/>
                  </a:cxn>
                  <a:cxn ang="0">
                    <a:pos x="228" y="67"/>
                  </a:cxn>
                  <a:cxn ang="0">
                    <a:pos x="237" y="72"/>
                  </a:cxn>
                  <a:cxn ang="0">
                    <a:pos x="254" y="67"/>
                  </a:cxn>
                </a:cxnLst>
                <a:rect l="0" t="0" r="r" b="b"/>
                <a:pathLst>
                  <a:path w="270" h="142">
                    <a:moveTo>
                      <a:pt x="254" y="67"/>
                    </a:moveTo>
                    <a:cubicBezTo>
                      <a:pt x="257" y="58"/>
                      <a:pt x="256" y="33"/>
                      <a:pt x="266" y="26"/>
                    </a:cubicBezTo>
                    <a:cubicBezTo>
                      <a:pt x="267" y="22"/>
                      <a:pt x="269" y="20"/>
                      <a:pt x="270" y="16"/>
                    </a:cubicBezTo>
                    <a:cubicBezTo>
                      <a:pt x="251" y="13"/>
                      <a:pt x="234" y="4"/>
                      <a:pt x="216" y="0"/>
                    </a:cubicBezTo>
                    <a:cubicBezTo>
                      <a:pt x="202" y="1"/>
                      <a:pt x="197" y="5"/>
                      <a:pt x="185" y="9"/>
                    </a:cubicBezTo>
                    <a:cubicBezTo>
                      <a:pt x="182" y="17"/>
                      <a:pt x="176" y="11"/>
                      <a:pt x="171" y="9"/>
                    </a:cubicBezTo>
                    <a:cubicBezTo>
                      <a:pt x="158" y="10"/>
                      <a:pt x="154" y="9"/>
                      <a:pt x="147" y="18"/>
                    </a:cubicBezTo>
                    <a:cubicBezTo>
                      <a:pt x="146" y="27"/>
                      <a:pt x="145" y="26"/>
                      <a:pt x="136" y="25"/>
                    </a:cubicBezTo>
                    <a:cubicBezTo>
                      <a:pt x="133" y="23"/>
                      <a:pt x="126" y="18"/>
                      <a:pt x="126" y="18"/>
                    </a:cubicBezTo>
                    <a:cubicBezTo>
                      <a:pt x="124" y="12"/>
                      <a:pt x="117" y="11"/>
                      <a:pt x="113" y="7"/>
                    </a:cubicBezTo>
                    <a:cubicBezTo>
                      <a:pt x="112" y="5"/>
                      <a:pt x="112" y="1"/>
                      <a:pt x="108" y="2"/>
                    </a:cubicBezTo>
                    <a:cubicBezTo>
                      <a:pt x="108" y="2"/>
                      <a:pt x="104" y="12"/>
                      <a:pt x="101" y="14"/>
                    </a:cubicBezTo>
                    <a:cubicBezTo>
                      <a:pt x="96" y="23"/>
                      <a:pt x="91" y="11"/>
                      <a:pt x="86" y="8"/>
                    </a:cubicBezTo>
                    <a:cubicBezTo>
                      <a:pt x="80" y="9"/>
                      <a:pt x="76" y="12"/>
                      <a:pt x="70" y="13"/>
                    </a:cubicBezTo>
                    <a:cubicBezTo>
                      <a:pt x="69" y="17"/>
                      <a:pt x="63" y="22"/>
                      <a:pt x="63" y="22"/>
                    </a:cubicBezTo>
                    <a:cubicBezTo>
                      <a:pt x="62" y="28"/>
                      <a:pt x="58" y="32"/>
                      <a:pt x="54" y="36"/>
                    </a:cubicBezTo>
                    <a:cubicBezTo>
                      <a:pt x="52" y="41"/>
                      <a:pt x="52" y="44"/>
                      <a:pt x="47" y="46"/>
                    </a:cubicBezTo>
                    <a:cubicBezTo>
                      <a:pt x="45" y="52"/>
                      <a:pt x="46" y="54"/>
                      <a:pt x="41" y="57"/>
                    </a:cubicBezTo>
                    <a:cubicBezTo>
                      <a:pt x="32" y="70"/>
                      <a:pt x="22" y="68"/>
                      <a:pt x="6" y="69"/>
                    </a:cubicBezTo>
                    <a:cubicBezTo>
                      <a:pt x="1" y="76"/>
                      <a:pt x="3" y="84"/>
                      <a:pt x="0" y="92"/>
                    </a:cubicBezTo>
                    <a:cubicBezTo>
                      <a:pt x="2" y="98"/>
                      <a:pt x="4" y="98"/>
                      <a:pt x="6" y="103"/>
                    </a:cubicBezTo>
                    <a:cubicBezTo>
                      <a:pt x="4" y="109"/>
                      <a:pt x="3" y="120"/>
                      <a:pt x="10" y="124"/>
                    </a:cubicBezTo>
                    <a:cubicBezTo>
                      <a:pt x="14" y="126"/>
                      <a:pt x="19" y="127"/>
                      <a:pt x="23" y="128"/>
                    </a:cubicBezTo>
                    <a:cubicBezTo>
                      <a:pt x="24" y="128"/>
                      <a:pt x="26" y="129"/>
                      <a:pt x="26" y="129"/>
                    </a:cubicBezTo>
                    <a:cubicBezTo>
                      <a:pt x="29" y="132"/>
                      <a:pt x="32" y="133"/>
                      <a:pt x="35" y="135"/>
                    </a:cubicBezTo>
                    <a:cubicBezTo>
                      <a:pt x="36" y="139"/>
                      <a:pt x="39" y="138"/>
                      <a:pt x="41" y="142"/>
                    </a:cubicBezTo>
                    <a:cubicBezTo>
                      <a:pt x="58" y="141"/>
                      <a:pt x="75" y="140"/>
                      <a:pt x="92" y="139"/>
                    </a:cubicBezTo>
                    <a:cubicBezTo>
                      <a:pt x="97" y="137"/>
                      <a:pt x="99" y="135"/>
                      <a:pt x="101" y="130"/>
                    </a:cubicBezTo>
                    <a:cubicBezTo>
                      <a:pt x="99" y="106"/>
                      <a:pt x="99" y="109"/>
                      <a:pt x="124" y="108"/>
                    </a:cubicBezTo>
                    <a:cubicBezTo>
                      <a:pt x="129" y="106"/>
                      <a:pt x="131" y="104"/>
                      <a:pt x="134" y="100"/>
                    </a:cubicBezTo>
                    <a:cubicBezTo>
                      <a:pt x="135" y="98"/>
                      <a:pt x="135" y="96"/>
                      <a:pt x="138" y="96"/>
                    </a:cubicBezTo>
                    <a:cubicBezTo>
                      <a:pt x="141" y="96"/>
                      <a:pt x="147" y="99"/>
                      <a:pt x="147" y="99"/>
                    </a:cubicBezTo>
                    <a:cubicBezTo>
                      <a:pt x="153" y="98"/>
                      <a:pt x="164" y="96"/>
                      <a:pt x="164" y="96"/>
                    </a:cubicBezTo>
                    <a:cubicBezTo>
                      <a:pt x="169" y="82"/>
                      <a:pt x="169" y="70"/>
                      <a:pt x="186" y="66"/>
                    </a:cubicBezTo>
                    <a:cubicBezTo>
                      <a:pt x="195" y="67"/>
                      <a:pt x="203" y="69"/>
                      <a:pt x="212" y="66"/>
                    </a:cubicBezTo>
                    <a:cubicBezTo>
                      <a:pt x="217" y="66"/>
                      <a:pt x="223" y="66"/>
                      <a:pt x="228" y="67"/>
                    </a:cubicBezTo>
                    <a:cubicBezTo>
                      <a:pt x="231" y="67"/>
                      <a:pt x="237" y="72"/>
                      <a:pt x="237" y="72"/>
                    </a:cubicBezTo>
                    <a:cubicBezTo>
                      <a:pt x="238" y="72"/>
                      <a:pt x="254" y="72"/>
                      <a:pt x="254" y="67"/>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nvGrpSpPr>
              <p:cNvPr id="217" name="Group 39"/>
              <p:cNvGrpSpPr>
                <a:grpSpLocks noChangeAspect="1"/>
              </p:cNvGrpSpPr>
              <p:nvPr>
                <p:custDataLst>
                  <p:tags r:id="rId13"/>
                </p:custDataLst>
              </p:nvPr>
            </p:nvGrpSpPr>
            <p:grpSpPr bwMode="auto">
              <a:xfrm>
                <a:off x="2858" y="3044"/>
                <a:ext cx="301" cy="289"/>
                <a:chOff x="2859" y="3044"/>
                <a:chExt cx="302" cy="289"/>
              </a:xfrm>
              <a:grpFill/>
            </p:grpSpPr>
            <p:sp>
              <p:nvSpPr>
                <p:cNvPr id="299" name="Freeform 40"/>
                <p:cNvSpPr>
                  <a:spLocks noChangeAspect="1"/>
                </p:cNvSpPr>
                <p:nvPr/>
              </p:nvSpPr>
              <p:spPr bwMode="auto">
                <a:xfrm>
                  <a:off x="2901" y="3158"/>
                  <a:ext cx="24" cy="49"/>
                </a:xfrm>
                <a:custGeom>
                  <a:avLst/>
                  <a:gdLst/>
                  <a:ahLst/>
                  <a:cxnLst>
                    <a:cxn ang="0">
                      <a:pos x="0" y="0"/>
                    </a:cxn>
                    <a:cxn ang="0">
                      <a:pos x="16" y="43"/>
                    </a:cxn>
                    <a:cxn ang="0">
                      <a:pos x="22" y="43"/>
                    </a:cxn>
                    <a:cxn ang="0">
                      <a:pos x="14" y="10"/>
                    </a:cxn>
                    <a:cxn ang="0">
                      <a:pos x="0" y="0"/>
                    </a:cxn>
                  </a:cxnLst>
                  <a:rect l="0" t="0" r="r" b="b"/>
                  <a:pathLst>
                    <a:path w="24" h="49">
                      <a:moveTo>
                        <a:pt x="0" y="0"/>
                      </a:moveTo>
                      <a:cubicBezTo>
                        <a:pt x="2" y="12"/>
                        <a:pt x="7" y="34"/>
                        <a:pt x="16" y="43"/>
                      </a:cubicBezTo>
                      <a:cubicBezTo>
                        <a:pt x="18" y="49"/>
                        <a:pt x="19" y="49"/>
                        <a:pt x="22" y="43"/>
                      </a:cubicBezTo>
                      <a:cubicBezTo>
                        <a:pt x="21" y="34"/>
                        <a:pt x="24" y="17"/>
                        <a:pt x="14" y="10"/>
                      </a:cubicBezTo>
                      <a:cubicBezTo>
                        <a:pt x="11" y="5"/>
                        <a:pt x="6" y="0"/>
                        <a:pt x="0"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00" name="Freeform 41"/>
                <p:cNvSpPr>
                  <a:spLocks noChangeAspect="1"/>
                </p:cNvSpPr>
                <p:nvPr/>
              </p:nvSpPr>
              <p:spPr bwMode="auto">
                <a:xfrm>
                  <a:off x="2933" y="3220"/>
                  <a:ext cx="39" cy="37"/>
                </a:xfrm>
                <a:custGeom>
                  <a:avLst/>
                  <a:gdLst/>
                  <a:ahLst/>
                  <a:cxnLst>
                    <a:cxn ang="0">
                      <a:pos x="0" y="0"/>
                    </a:cxn>
                    <a:cxn ang="0">
                      <a:pos x="20" y="11"/>
                    </a:cxn>
                    <a:cxn ang="0">
                      <a:pos x="26" y="15"/>
                    </a:cxn>
                    <a:cxn ang="0">
                      <a:pos x="36" y="33"/>
                    </a:cxn>
                    <a:cxn ang="0">
                      <a:pos x="38" y="36"/>
                    </a:cxn>
                    <a:cxn ang="0">
                      <a:pos x="34" y="35"/>
                    </a:cxn>
                    <a:cxn ang="0">
                      <a:pos x="0" y="0"/>
                    </a:cxn>
                  </a:cxnLst>
                  <a:rect l="0" t="0" r="r" b="b"/>
                  <a:pathLst>
                    <a:path w="39" h="37">
                      <a:moveTo>
                        <a:pt x="0" y="0"/>
                      </a:moveTo>
                      <a:cubicBezTo>
                        <a:pt x="8" y="3"/>
                        <a:pt x="12" y="8"/>
                        <a:pt x="20" y="11"/>
                      </a:cubicBezTo>
                      <a:cubicBezTo>
                        <a:pt x="22" y="13"/>
                        <a:pt x="24" y="13"/>
                        <a:pt x="26" y="15"/>
                      </a:cubicBezTo>
                      <a:cubicBezTo>
                        <a:pt x="31" y="20"/>
                        <a:pt x="33" y="27"/>
                        <a:pt x="36" y="33"/>
                      </a:cubicBezTo>
                      <a:cubicBezTo>
                        <a:pt x="37" y="34"/>
                        <a:pt x="39" y="35"/>
                        <a:pt x="38" y="36"/>
                      </a:cubicBezTo>
                      <a:cubicBezTo>
                        <a:pt x="37" y="37"/>
                        <a:pt x="35" y="35"/>
                        <a:pt x="34" y="35"/>
                      </a:cubicBezTo>
                      <a:cubicBezTo>
                        <a:pt x="28" y="29"/>
                        <a:pt x="2" y="4"/>
                        <a:pt x="0"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01" name="Freeform 42"/>
                <p:cNvSpPr>
                  <a:spLocks noChangeAspect="1"/>
                </p:cNvSpPr>
                <p:nvPr/>
              </p:nvSpPr>
              <p:spPr bwMode="auto">
                <a:xfrm>
                  <a:off x="2926" y="3185"/>
                  <a:ext cx="31" cy="34"/>
                </a:xfrm>
                <a:custGeom>
                  <a:avLst/>
                  <a:gdLst/>
                  <a:ahLst/>
                  <a:cxnLst>
                    <a:cxn ang="0">
                      <a:pos x="5" y="2"/>
                    </a:cxn>
                    <a:cxn ang="0">
                      <a:pos x="27" y="23"/>
                    </a:cxn>
                    <a:cxn ang="0">
                      <a:pos x="21" y="27"/>
                    </a:cxn>
                    <a:cxn ang="0">
                      <a:pos x="10" y="13"/>
                    </a:cxn>
                    <a:cxn ang="0">
                      <a:pos x="5" y="2"/>
                    </a:cxn>
                  </a:cxnLst>
                  <a:rect l="0" t="0" r="r" b="b"/>
                  <a:pathLst>
                    <a:path w="31" h="34">
                      <a:moveTo>
                        <a:pt x="5" y="2"/>
                      </a:moveTo>
                      <a:cubicBezTo>
                        <a:pt x="13" y="8"/>
                        <a:pt x="19" y="17"/>
                        <a:pt x="27" y="23"/>
                      </a:cubicBezTo>
                      <a:cubicBezTo>
                        <a:pt x="31" y="34"/>
                        <a:pt x="31" y="33"/>
                        <a:pt x="21" y="27"/>
                      </a:cubicBezTo>
                      <a:cubicBezTo>
                        <a:pt x="18" y="21"/>
                        <a:pt x="15" y="16"/>
                        <a:pt x="10" y="13"/>
                      </a:cubicBezTo>
                      <a:cubicBezTo>
                        <a:pt x="9" y="11"/>
                        <a:pt x="0" y="0"/>
                        <a:pt x="5" y="2"/>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02" name="Freeform 43"/>
                <p:cNvSpPr>
                  <a:spLocks noChangeAspect="1"/>
                </p:cNvSpPr>
                <p:nvPr/>
              </p:nvSpPr>
              <p:spPr bwMode="auto">
                <a:xfrm>
                  <a:off x="3023" y="3273"/>
                  <a:ext cx="27" cy="13"/>
                </a:xfrm>
                <a:custGeom>
                  <a:avLst/>
                  <a:gdLst/>
                  <a:ahLst/>
                  <a:cxnLst>
                    <a:cxn ang="0">
                      <a:pos x="0" y="0"/>
                    </a:cxn>
                    <a:cxn ang="0">
                      <a:pos x="11" y="6"/>
                    </a:cxn>
                    <a:cxn ang="0">
                      <a:pos x="27" y="4"/>
                    </a:cxn>
                    <a:cxn ang="0">
                      <a:pos x="12" y="13"/>
                    </a:cxn>
                    <a:cxn ang="0">
                      <a:pos x="0" y="0"/>
                    </a:cxn>
                  </a:cxnLst>
                  <a:rect l="0" t="0" r="r" b="b"/>
                  <a:pathLst>
                    <a:path w="27" h="13">
                      <a:moveTo>
                        <a:pt x="0" y="0"/>
                      </a:moveTo>
                      <a:cubicBezTo>
                        <a:pt x="3" y="3"/>
                        <a:pt x="11" y="6"/>
                        <a:pt x="11" y="6"/>
                      </a:cubicBezTo>
                      <a:cubicBezTo>
                        <a:pt x="17" y="5"/>
                        <a:pt x="22" y="3"/>
                        <a:pt x="27" y="4"/>
                      </a:cubicBezTo>
                      <a:cubicBezTo>
                        <a:pt x="24" y="12"/>
                        <a:pt x="19" y="12"/>
                        <a:pt x="12" y="13"/>
                      </a:cubicBezTo>
                      <a:cubicBezTo>
                        <a:pt x="5" y="11"/>
                        <a:pt x="0" y="8"/>
                        <a:pt x="0"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03" name="Freeform 44"/>
                <p:cNvSpPr>
                  <a:spLocks noChangeAspect="1"/>
                </p:cNvSpPr>
                <p:nvPr/>
              </p:nvSpPr>
              <p:spPr bwMode="auto">
                <a:xfrm>
                  <a:off x="3008" y="3284"/>
                  <a:ext cx="55" cy="11"/>
                </a:xfrm>
                <a:custGeom>
                  <a:avLst/>
                  <a:gdLst/>
                  <a:ahLst/>
                  <a:cxnLst>
                    <a:cxn ang="0">
                      <a:pos x="12" y="4"/>
                    </a:cxn>
                    <a:cxn ang="0">
                      <a:pos x="55" y="4"/>
                    </a:cxn>
                    <a:cxn ang="0">
                      <a:pos x="31" y="8"/>
                    </a:cxn>
                    <a:cxn ang="0">
                      <a:pos x="12" y="4"/>
                    </a:cxn>
                  </a:cxnLst>
                  <a:rect l="0" t="0" r="r" b="b"/>
                  <a:pathLst>
                    <a:path w="55" h="11">
                      <a:moveTo>
                        <a:pt x="12" y="4"/>
                      </a:moveTo>
                      <a:cubicBezTo>
                        <a:pt x="27" y="0"/>
                        <a:pt x="39" y="2"/>
                        <a:pt x="55" y="4"/>
                      </a:cubicBezTo>
                      <a:cubicBezTo>
                        <a:pt x="53" y="11"/>
                        <a:pt x="38" y="7"/>
                        <a:pt x="31" y="8"/>
                      </a:cubicBezTo>
                      <a:cubicBezTo>
                        <a:pt x="25" y="7"/>
                        <a:pt x="0" y="11"/>
                        <a:pt x="12" y="4"/>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04" name="Freeform 45"/>
                <p:cNvSpPr>
                  <a:spLocks noChangeAspect="1"/>
                </p:cNvSpPr>
                <p:nvPr/>
              </p:nvSpPr>
              <p:spPr bwMode="auto">
                <a:xfrm>
                  <a:off x="3032" y="3300"/>
                  <a:ext cx="33" cy="9"/>
                </a:xfrm>
                <a:custGeom>
                  <a:avLst/>
                  <a:gdLst/>
                  <a:ahLst/>
                  <a:cxnLst>
                    <a:cxn ang="0">
                      <a:pos x="5" y="2"/>
                    </a:cxn>
                    <a:cxn ang="0">
                      <a:pos x="30" y="2"/>
                    </a:cxn>
                    <a:cxn ang="0">
                      <a:pos x="19" y="9"/>
                    </a:cxn>
                    <a:cxn ang="0">
                      <a:pos x="5" y="8"/>
                    </a:cxn>
                    <a:cxn ang="0">
                      <a:pos x="5" y="2"/>
                    </a:cxn>
                  </a:cxnLst>
                  <a:rect l="0" t="0" r="r" b="b"/>
                  <a:pathLst>
                    <a:path w="33" h="9">
                      <a:moveTo>
                        <a:pt x="5" y="2"/>
                      </a:moveTo>
                      <a:cubicBezTo>
                        <a:pt x="6" y="2"/>
                        <a:pt x="27" y="0"/>
                        <a:pt x="30" y="2"/>
                      </a:cubicBezTo>
                      <a:cubicBezTo>
                        <a:pt x="33" y="4"/>
                        <a:pt x="19" y="9"/>
                        <a:pt x="19" y="9"/>
                      </a:cubicBezTo>
                      <a:cubicBezTo>
                        <a:pt x="14" y="9"/>
                        <a:pt x="9" y="9"/>
                        <a:pt x="5" y="8"/>
                      </a:cubicBezTo>
                      <a:cubicBezTo>
                        <a:pt x="0" y="6"/>
                        <a:pt x="5" y="0"/>
                        <a:pt x="5" y="2"/>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05" name="Freeform 46"/>
                <p:cNvSpPr>
                  <a:spLocks noChangeAspect="1"/>
                </p:cNvSpPr>
                <p:nvPr/>
              </p:nvSpPr>
              <p:spPr bwMode="auto">
                <a:xfrm>
                  <a:off x="3074" y="3312"/>
                  <a:ext cx="20" cy="10"/>
                </a:xfrm>
                <a:custGeom>
                  <a:avLst/>
                  <a:gdLst/>
                  <a:ahLst/>
                  <a:cxnLst>
                    <a:cxn ang="0">
                      <a:pos x="0" y="2"/>
                    </a:cxn>
                    <a:cxn ang="0">
                      <a:pos x="20" y="4"/>
                    </a:cxn>
                    <a:cxn ang="0">
                      <a:pos x="0" y="2"/>
                    </a:cxn>
                  </a:cxnLst>
                  <a:rect l="0" t="0" r="r" b="b"/>
                  <a:pathLst>
                    <a:path w="20" h="10">
                      <a:moveTo>
                        <a:pt x="0" y="2"/>
                      </a:moveTo>
                      <a:cubicBezTo>
                        <a:pt x="6" y="0"/>
                        <a:pt x="14" y="2"/>
                        <a:pt x="20" y="4"/>
                      </a:cubicBezTo>
                      <a:cubicBezTo>
                        <a:pt x="20" y="4"/>
                        <a:pt x="0" y="10"/>
                        <a:pt x="0" y="2"/>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306" name="Freeform 47"/>
                <p:cNvSpPr>
                  <a:spLocks noChangeAspect="1"/>
                </p:cNvSpPr>
                <p:nvPr/>
              </p:nvSpPr>
              <p:spPr bwMode="auto">
                <a:xfrm>
                  <a:off x="2859" y="3044"/>
                  <a:ext cx="302" cy="289"/>
                </a:xfrm>
                <a:custGeom>
                  <a:avLst/>
                  <a:gdLst/>
                  <a:ahLst/>
                  <a:cxnLst>
                    <a:cxn ang="0">
                      <a:pos x="248" y="268"/>
                    </a:cxn>
                    <a:cxn ang="0">
                      <a:pos x="235" y="256"/>
                    </a:cxn>
                    <a:cxn ang="0">
                      <a:pos x="220" y="244"/>
                    </a:cxn>
                    <a:cxn ang="0">
                      <a:pos x="192" y="215"/>
                    </a:cxn>
                    <a:cxn ang="0">
                      <a:pos x="170" y="193"/>
                    </a:cxn>
                    <a:cxn ang="0">
                      <a:pos x="131" y="140"/>
                    </a:cxn>
                    <a:cxn ang="0">
                      <a:pos x="119" y="98"/>
                    </a:cxn>
                    <a:cxn ang="0">
                      <a:pos x="158" y="101"/>
                    </a:cxn>
                    <a:cxn ang="0">
                      <a:pos x="196" y="101"/>
                    </a:cxn>
                    <a:cxn ang="0">
                      <a:pos x="244" y="94"/>
                    </a:cxn>
                    <a:cxn ang="0">
                      <a:pos x="277" y="110"/>
                    </a:cxn>
                    <a:cxn ang="0">
                      <a:pos x="293" y="91"/>
                    </a:cxn>
                    <a:cxn ang="0">
                      <a:pos x="295" y="77"/>
                    </a:cxn>
                    <a:cxn ang="0">
                      <a:pos x="283" y="67"/>
                    </a:cxn>
                    <a:cxn ang="0">
                      <a:pos x="275" y="53"/>
                    </a:cxn>
                    <a:cxn ang="0">
                      <a:pos x="250" y="44"/>
                    </a:cxn>
                    <a:cxn ang="0">
                      <a:pos x="204" y="44"/>
                    </a:cxn>
                    <a:cxn ang="0">
                      <a:pos x="186" y="30"/>
                    </a:cxn>
                    <a:cxn ang="0">
                      <a:pos x="145" y="4"/>
                    </a:cxn>
                    <a:cxn ang="0">
                      <a:pos x="133" y="7"/>
                    </a:cxn>
                    <a:cxn ang="0">
                      <a:pos x="109" y="25"/>
                    </a:cxn>
                    <a:cxn ang="0">
                      <a:pos x="91" y="64"/>
                    </a:cxn>
                    <a:cxn ang="0">
                      <a:pos x="85" y="90"/>
                    </a:cxn>
                    <a:cxn ang="0">
                      <a:pos x="62" y="86"/>
                    </a:cxn>
                    <a:cxn ang="0">
                      <a:pos x="54" y="76"/>
                    </a:cxn>
                    <a:cxn ang="0">
                      <a:pos x="47" y="88"/>
                    </a:cxn>
                    <a:cxn ang="0">
                      <a:pos x="34" y="89"/>
                    </a:cxn>
                    <a:cxn ang="0">
                      <a:pos x="20" y="89"/>
                    </a:cxn>
                    <a:cxn ang="0">
                      <a:pos x="1" y="95"/>
                    </a:cxn>
                    <a:cxn ang="0">
                      <a:pos x="16" y="122"/>
                    </a:cxn>
                    <a:cxn ang="0">
                      <a:pos x="34" y="115"/>
                    </a:cxn>
                    <a:cxn ang="0">
                      <a:pos x="52" y="97"/>
                    </a:cxn>
                    <a:cxn ang="0">
                      <a:pos x="76" y="112"/>
                    </a:cxn>
                    <a:cxn ang="0">
                      <a:pos x="88" y="145"/>
                    </a:cxn>
                    <a:cxn ang="0">
                      <a:pos x="103" y="168"/>
                    </a:cxn>
                    <a:cxn ang="0">
                      <a:pos x="121" y="199"/>
                    </a:cxn>
                    <a:cxn ang="0">
                      <a:pos x="192" y="229"/>
                    </a:cxn>
                    <a:cxn ang="0">
                      <a:pos x="209" y="246"/>
                    </a:cxn>
                    <a:cxn ang="0">
                      <a:pos x="239" y="266"/>
                    </a:cxn>
                    <a:cxn ang="0">
                      <a:pos x="262" y="278"/>
                    </a:cxn>
                    <a:cxn ang="0">
                      <a:pos x="275" y="289"/>
                    </a:cxn>
                  </a:cxnLst>
                  <a:rect l="0" t="0" r="r" b="b"/>
                  <a:pathLst>
                    <a:path w="302" h="289">
                      <a:moveTo>
                        <a:pt x="275" y="289"/>
                      </a:moveTo>
                      <a:cubicBezTo>
                        <a:pt x="272" y="273"/>
                        <a:pt x="260" y="274"/>
                        <a:pt x="248" y="268"/>
                      </a:cubicBezTo>
                      <a:cubicBezTo>
                        <a:pt x="246" y="265"/>
                        <a:pt x="243" y="262"/>
                        <a:pt x="241" y="260"/>
                      </a:cubicBezTo>
                      <a:cubicBezTo>
                        <a:pt x="239" y="258"/>
                        <a:pt x="235" y="256"/>
                        <a:pt x="235" y="256"/>
                      </a:cubicBezTo>
                      <a:cubicBezTo>
                        <a:pt x="233" y="251"/>
                        <a:pt x="231" y="248"/>
                        <a:pt x="226" y="246"/>
                      </a:cubicBezTo>
                      <a:cubicBezTo>
                        <a:pt x="224" y="245"/>
                        <a:pt x="220" y="244"/>
                        <a:pt x="220" y="244"/>
                      </a:cubicBezTo>
                      <a:cubicBezTo>
                        <a:pt x="213" y="237"/>
                        <a:pt x="210" y="232"/>
                        <a:pt x="204" y="223"/>
                      </a:cubicBezTo>
                      <a:cubicBezTo>
                        <a:pt x="199" y="218"/>
                        <a:pt x="196" y="218"/>
                        <a:pt x="192" y="215"/>
                      </a:cubicBezTo>
                      <a:cubicBezTo>
                        <a:pt x="190" y="206"/>
                        <a:pt x="189" y="204"/>
                        <a:pt x="180" y="203"/>
                      </a:cubicBezTo>
                      <a:cubicBezTo>
                        <a:pt x="175" y="201"/>
                        <a:pt x="175" y="196"/>
                        <a:pt x="170" y="193"/>
                      </a:cubicBezTo>
                      <a:cubicBezTo>
                        <a:pt x="158" y="185"/>
                        <a:pt x="152" y="173"/>
                        <a:pt x="145" y="162"/>
                      </a:cubicBezTo>
                      <a:cubicBezTo>
                        <a:pt x="141" y="154"/>
                        <a:pt x="137" y="146"/>
                        <a:pt x="131" y="140"/>
                      </a:cubicBezTo>
                      <a:cubicBezTo>
                        <a:pt x="127" y="136"/>
                        <a:pt x="119" y="131"/>
                        <a:pt x="119" y="131"/>
                      </a:cubicBezTo>
                      <a:cubicBezTo>
                        <a:pt x="115" y="120"/>
                        <a:pt x="115" y="110"/>
                        <a:pt x="119" y="98"/>
                      </a:cubicBezTo>
                      <a:cubicBezTo>
                        <a:pt x="129" y="100"/>
                        <a:pt x="132" y="105"/>
                        <a:pt x="140" y="110"/>
                      </a:cubicBezTo>
                      <a:cubicBezTo>
                        <a:pt x="153" y="109"/>
                        <a:pt x="150" y="107"/>
                        <a:pt x="158" y="101"/>
                      </a:cubicBezTo>
                      <a:cubicBezTo>
                        <a:pt x="160" y="98"/>
                        <a:pt x="162" y="96"/>
                        <a:pt x="166" y="95"/>
                      </a:cubicBezTo>
                      <a:cubicBezTo>
                        <a:pt x="181" y="96"/>
                        <a:pt x="184" y="97"/>
                        <a:pt x="196" y="101"/>
                      </a:cubicBezTo>
                      <a:cubicBezTo>
                        <a:pt x="209" y="100"/>
                        <a:pt x="219" y="98"/>
                        <a:pt x="232" y="97"/>
                      </a:cubicBezTo>
                      <a:cubicBezTo>
                        <a:pt x="236" y="96"/>
                        <a:pt x="244" y="94"/>
                        <a:pt x="244" y="94"/>
                      </a:cubicBezTo>
                      <a:cubicBezTo>
                        <a:pt x="250" y="96"/>
                        <a:pt x="262" y="96"/>
                        <a:pt x="268" y="97"/>
                      </a:cubicBezTo>
                      <a:cubicBezTo>
                        <a:pt x="274" y="103"/>
                        <a:pt x="269" y="109"/>
                        <a:pt x="277" y="110"/>
                      </a:cubicBezTo>
                      <a:cubicBezTo>
                        <a:pt x="284" y="113"/>
                        <a:pt x="286" y="111"/>
                        <a:pt x="292" y="107"/>
                      </a:cubicBezTo>
                      <a:cubicBezTo>
                        <a:pt x="293" y="102"/>
                        <a:pt x="290" y="96"/>
                        <a:pt x="293" y="91"/>
                      </a:cubicBezTo>
                      <a:cubicBezTo>
                        <a:pt x="295" y="88"/>
                        <a:pt x="302" y="84"/>
                        <a:pt x="302" y="84"/>
                      </a:cubicBezTo>
                      <a:cubicBezTo>
                        <a:pt x="301" y="79"/>
                        <a:pt x="300" y="79"/>
                        <a:pt x="295" y="77"/>
                      </a:cubicBezTo>
                      <a:cubicBezTo>
                        <a:pt x="293" y="73"/>
                        <a:pt x="288" y="71"/>
                        <a:pt x="284" y="70"/>
                      </a:cubicBezTo>
                      <a:cubicBezTo>
                        <a:pt x="284" y="69"/>
                        <a:pt x="284" y="68"/>
                        <a:pt x="283" y="67"/>
                      </a:cubicBezTo>
                      <a:cubicBezTo>
                        <a:pt x="282" y="66"/>
                        <a:pt x="280" y="67"/>
                        <a:pt x="280" y="66"/>
                      </a:cubicBezTo>
                      <a:cubicBezTo>
                        <a:pt x="274" y="51"/>
                        <a:pt x="282" y="58"/>
                        <a:pt x="275" y="53"/>
                      </a:cubicBezTo>
                      <a:cubicBezTo>
                        <a:pt x="272" y="44"/>
                        <a:pt x="272" y="47"/>
                        <a:pt x="271" y="34"/>
                      </a:cubicBezTo>
                      <a:cubicBezTo>
                        <a:pt x="263" y="37"/>
                        <a:pt x="258" y="41"/>
                        <a:pt x="250" y="44"/>
                      </a:cubicBezTo>
                      <a:cubicBezTo>
                        <a:pt x="248" y="45"/>
                        <a:pt x="244" y="48"/>
                        <a:pt x="244" y="48"/>
                      </a:cubicBezTo>
                      <a:cubicBezTo>
                        <a:pt x="230" y="47"/>
                        <a:pt x="218" y="46"/>
                        <a:pt x="204" y="44"/>
                      </a:cubicBezTo>
                      <a:cubicBezTo>
                        <a:pt x="201" y="41"/>
                        <a:pt x="200" y="36"/>
                        <a:pt x="196" y="35"/>
                      </a:cubicBezTo>
                      <a:cubicBezTo>
                        <a:pt x="193" y="31"/>
                        <a:pt x="191" y="31"/>
                        <a:pt x="186" y="30"/>
                      </a:cubicBezTo>
                      <a:cubicBezTo>
                        <a:pt x="183" y="22"/>
                        <a:pt x="163" y="16"/>
                        <a:pt x="155" y="13"/>
                      </a:cubicBezTo>
                      <a:cubicBezTo>
                        <a:pt x="150" y="6"/>
                        <a:pt x="150" y="6"/>
                        <a:pt x="145" y="4"/>
                      </a:cubicBezTo>
                      <a:cubicBezTo>
                        <a:pt x="145" y="4"/>
                        <a:pt x="141" y="0"/>
                        <a:pt x="139" y="1"/>
                      </a:cubicBezTo>
                      <a:cubicBezTo>
                        <a:pt x="137" y="2"/>
                        <a:pt x="133" y="7"/>
                        <a:pt x="133" y="7"/>
                      </a:cubicBezTo>
                      <a:cubicBezTo>
                        <a:pt x="132" y="13"/>
                        <a:pt x="126" y="19"/>
                        <a:pt x="119" y="22"/>
                      </a:cubicBezTo>
                      <a:cubicBezTo>
                        <a:pt x="116" y="23"/>
                        <a:pt x="109" y="25"/>
                        <a:pt x="109" y="25"/>
                      </a:cubicBezTo>
                      <a:cubicBezTo>
                        <a:pt x="104" y="32"/>
                        <a:pt x="107" y="41"/>
                        <a:pt x="110" y="49"/>
                      </a:cubicBezTo>
                      <a:cubicBezTo>
                        <a:pt x="108" y="54"/>
                        <a:pt x="96" y="58"/>
                        <a:pt x="91" y="64"/>
                      </a:cubicBezTo>
                      <a:cubicBezTo>
                        <a:pt x="93" y="71"/>
                        <a:pt x="94" y="74"/>
                        <a:pt x="95" y="82"/>
                      </a:cubicBezTo>
                      <a:cubicBezTo>
                        <a:pt x="92" y="84"/>
                        <a:pt x="88" y="89"/>
                        <a:pt x="85" y="90"/>
                      </a:cubicBezTo>
                      <a:cubicBezTo>
                        <a:pt x="78" y="89"/>
                        <a:pt x="78" y="89"/>
                        <a:pt x="76" y="83"/>
                      </a:cubicBezTo>
                      <a:cubicBezTo>
                        <a:pt x="71" y="84"/>
                        <a:pt x="67" y="85"/>
                        <a:pt x="62" y="86"/>
                      </a:cubicBezTo>
                      <a:cubicBezTo>
                        <a:pt x="52" y="84"/>
                        <a:pt x="63" y="88"/>
                        <a:pt x="56" y="72"/>
                      </a:cubicBezTo>
                      <a:cubicBezTo>
                        <a:pt x="55" y="71"/>
                        <a:pt x="55" y="75"/>
                        <a:pt x="54" y="76"/>
                      </a:cubicBezTo>
                      <a:cubicBezTo>
                        <a:pt x="52" y="79"/>
                        <a:pt x="52" y="79"/>
                        <a:pt x="49" y="82"/>
                      </a:cubicBezTo>
                      <a:cubicBezTo>
                        <a:pt x="48" y="84"/>
                        <a:pt x="48" y="86"/>
                        <a:pt x="47" y="88"/>
                      </a:cubicBezTo>
                      <a:cubicBezTo>
                        <a:pt x="46" y="90"/>
                        <a:pt x="41" y="90"/>
                        <a:pt x="41" y="90"/>
                      </a:cubicBezTo>
                      <a:cubicBezTo>
                        <a:pt x="39" y="90"/>
                        <a:pt x="36" y="90"/>
                        <a:pt x="34" y="89"/>
                      </a:cubicBezTo>
                      <a:cubicBezTo>
                        <a:pt x="33" y="89"/>
                        <a:pt x="33" y="86"/>
                        <a:pt x="32" y="86"/>
                      </a:cubicBezTo>
                      <a:cubicBezTo>
                        <a:pt x="28" y="86"/>
                        <a:pt x="20" y="89"/>
                        <a:pt x="20" y="89"/>
                      </a:cubicBezTo>
                      <a:cubicBezTo>
                        <a:pt x="15" y="92"/>
                        <a:pt x="10" y="95"/>
                        <a:pt x="5" y="96"/>
                      </a:cubicBezTo>
                      <a:cubicBezTo>
                        <a:pt x="4" y="96"/>
                        <a:pt x="0" y="95"/>
                        <a:pt x="1" y="95"/>
                      </a:cubicBezTo>
                      <a:cubicBezTo>
                        <a:pt x="3" y="95"/>
                        <a:pt x="5" y="94"/>
                        <a:pt x="6" y="96"/>
                      </a:cubicBezTo>
                      <a:cubicBezTo>
                        <a:pt x="12" y="113"/>
                        <a:pt x="3" y="113"/>
                        <a:pt x="16" y="122"/>
                      </a:cubicBezTo>
                      <a:cubicBezTo>
                        <a:pt x="18" y="127"/>
                        <a:pt x="18" y="133"/>
                        <a:pt x="22" y="136"/>
                      </a:cubicBezTo>
                      <a:cubicBezTo>
                        <a:pt x="30" y="132"/>
                        <a:pt x="30" y="123"/>
                        <a:pt x="34" y="115"/>
                      </a:cubicBezTo>
                      <a:cubicBezTo>
                        <a:pt x="35" y="109"/>
                        <a:pt x="35" y="104"/>
                        <a:pt x="40" y="101"/>
                      </a:cubicBezTo>
                      <a:cubicBezTo>
                        <a:pt x="45" y="94"/>
                        <a:pt x="44" y="94"/>
                        <a:pt x="52" y="97"/>
                      </a:cubicBezTo>
                      <a:cubicBezTo>
                        <a:pt x="55" y="101"/>
                        <a:pt x="64" y="104"/>
                        <a:pt x="64" y="104"/>
                      </a:cubicBezTo>
                      <a:cubicBezTo>
                        <a:pt x="67" y="108"/>
                        <a:pt x="72" y="109"/>
                        <a:pt x="76" y="112"/>
                      </a:cubicBezTo>
                      <a:cubicBezTo>
                        <a:pt x="78" y="113"/>
                        <a:pt x="82" y="114"/>
                        <a:pt x="82" y="114"/>
                      </a:cubicBezTo>
                      <a:cubicBezTo>
                        <a:pt x="75" y="123"/>
                        <a:pt x="78" y="138"/>
                        <a:pt x="88" y="145"/>
                      </a:cubicBezTo>
                      <a:cubicBezTo>
                        <a:pt x="90" y="151"/>
                        <a:pt x="90" y="153"/>
                        <a:pt x="95" y="156"/>
                      </a:cubicBezTo>
                      <a:cubicBezTo>
                        <a:pt x="96" y="161"/>
                        <a:pt x="98" y="165"/>
                        <a:pt x="103" y="168"/>
                      </a:cubicBezTo>
                      <a:cubicBezTo>
                        <a:pt x="104" y="174"/>
                        <a:pt x="107" y="186"/>
                        <a:pt x="112" y="191"/>
                      </a:cubicBezTo>
                      <a:cubicBezTo>
                        <a:pt x="115" y="194"/>
                        <a:pt x="121" y="199"/>
                        <a:pt x="121" y="199"/>
                      </a:cubicBezTo>
                      <a:cubicBezTo>
                        <a:pt x="122" y="203"/>
                        <a:pt x="126" y="208"/>
                        <a:pt x="130" y="210"/>
                      </a:cubicBezTo>
                      <a:cubicBezTo>
                        <a:pt x="136" y="233"/>
                        <a:pt x="173" y="228"/>
                        <a:pt x="192" y="229"/>
                      </a:cubicBezTo>
                      <a:cubicBezTo>
                        <a:pt x="195" y="231"/>
                        <a:pt x="202" y="236"/>
                        <a:pt x="202" y="236"/>
                      </a:cubicBezTo>
                      <a:cubicBezTo>
                        <a:pt x="203" y="240"/>
                        <a:pt x="205" y="245"/>
                        <a:pt x="209" y="246"/>
                      </a:cubicBezTo>
                      <a:cubicBezTo>
                        <a:pt x="212" y="252"/>
                        <a:pt x="221" y="257"/>
                        <a:pt x="226" y="262"/>
                      </a:cubicBezTo>
                      <a:cubicBezTo>
                        <a:pt x="229" y="265"/>
                        <a:pt x="239" y="266"/>
                        <a:pt x="239" y="266"/>
                      </a:cubicBezTo>
                      <a:cubicBezTo>
                        <a:pt x="242" y="270"/>
                        <a:pt x="246" y="274"/>
                        <a:pt x="251" y="275"/>
                      </a:cubicBezTo>
                      <a:cubicBezTo>
                        <a:pt x="255" y="276"/>
                        <a:pt x="262" y="278"/>
                        <a:pt x="262" y="278"/>
                      </a:cubicBezTo>
                      <a:cubicBezTo>
                        <a:pt x="264" y="280"/>
                        <a:pt x="265" y="281"/>
                        <a:pt x="266" y="282"/>
                      </a:cubicBezTo>
                      <a:lnTo>
                        <a:pt x="275" y="289"/>
                      </a:ln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grpSp>
            <p:nvGrpSpPr>
              <p:cNvPr id="218" name="Group 48"/>
              <p:cNvGrpSpPr>
                <a:grpSpLocks/>
              </p:cNvGrpSpPr>
              <p:nvPr>
                <p:custDataLst>
                  <p:tags r:id="rId14"/>
                </p:custDataLst>
              </p:nvPr>
            </p:nvGrpSpPr>
            <p:grpSpPr bwMode="auto">
              <a:xfrm>
                <a:off x="2498" y="3020"/>
                <a:ext cx="659" cy="757"/>
                <a:chOff x="1971" y="6871"/>
                <a:chExt cx="2639" cy="3027"/>
              </a:xfrm>
              <a:grpFill/>
            </p:grpSpPr>
            <p:sp>
              <p:nvSpPr>
                <p:cNvPr id="294" name="Freeform 49"/>
                <p:cNvSpPr>
                  <a:spLocks noChangeAspect="1"/>
                </p:cNvSpPr>
                <p:nvPr/>
              </p:nvSpPr>
              <p:spPr bwMode="auto">
                <a:xfrm>
                  <a:off x="3259" y="9410"/>
                  <a:ext cx="764" cy="488"/>
                </a:xfrm>
                <a:custGeom>
                  <a:avLst/>
                  <a:gdLst/>
                  <a:ahLst/>
                  <a:cxnLst>
                    <a:cxn ang="0">
                      <a:pos x="180" y="0"/>
                    </a:cxn>
                    <a:cxn ang="0">
                      <a:pos x="165" y="8"/>
                    </a:cxn>
                    <a:cxn ang="0">
                      <a:pos x="156" y="14"/>
                    </a:cxn>
                    <a:cxn ang="0">
                      <a:pos x="135" y="13"/>
                    </a:cxn>
                    <a:cxn ang="0">
                      <a:pos x="114" y="25"/>
                    </a:cxn>
                    <a:cxn ang="0">
                      <a:pos x="97" y="24"/>
                    </a:cxn>
                    <a:cxn ang="0">
                      <a:pos x="78" y="33"/>
                    </a:cxn>
                    <a:cxn ang="0">
                      <a:pos x="63" y="26"/>
                    </a:cxn>
                    <a:cxn ang="0">
                      <a:pos x="62" y="21"/>
                    </a:cxn>
                    <a:cxn ang="0">
                      <a:pos x="58" y="20"/>
                    </a:cxn>
                    <a:cxn ang="0">
                      <a:pos x="52" y="13"/>
                    </a:cxn>
                    <a:cxn ang="0">
                      <a:pos x="38" y="18"/>
                    </a:cxn>
                    <a:cxn ang="0">
                      <a:pos x="30" y="27"/>
                    </a:cxn>
                    <a:cxn ang="0">
                      <a:pos x="18" y="19"/>
                    </a:cxn>
                    <a:cxn ang="0">
                      <a:pos x="3" y="27"/>
                    </a:cxn>
                    <a:cxn ang="0">
                      <a:pos x="0" y="33"/>
                    </a:cxn>
                    <a:cxn ang="0">
                      <a:pos x="2" y="39"/>
                    </a:cxn>
                    <a:cxn ang="0">
                      <a:pos x="3" y="55"/>
                    </a:cxn>
                    <a:cxn ang="0">
                      <a:pos x="9" y="57"/>
                    </a:cxn>
                    <a:cxn ang="0">
                      <a:pos x="18" y="66"/>
                    </a:cxn>
                    <a:cxn ang="0">
                      <a:pos x="36" y="65"/>
                    </a:cxn>
                    <a:cxn ang="0">
                      <a:pos x="46" y="69"/>
                    </a:cxn>
                    <a:cxn ang="0">
                      <a:pos x="55" y="73"/>
                    </a:cxn>
                    <a:cxn ang="0">
                      <a:pos x="72" y="85"/>
                    </a:cxn>
                    <a:cxn ang="0">
                      <a:pos x="82" y="92"/>
                    </a:cxn>
                    <a:cxn ang="0">
                      <a:pos x="111" y="95"/>
                    </a:cxn>
                    <a:cxn ang="0">
                      <a:pos x="121" y="103"/>
                    </a:cxn>
                    <a:cxn ang="0">
                      <a:pos x="136" y="120"/>
                    </a:cxn>
                    <a:cxn ang="0">
                      <a:pos x="164" y="122"/>
                    </a:cxn>
                    <a:cxn ang="0">
                      <a:pos x="164" y="111"/>
                    </a:cxn>
                    <a:cxn ang="0">
                      <a:pos x="169" y="102"/>
                    </a:cxn>
                    <a:cxn ang="0">
                      <a:pos x="177" y="92"/>
                    </a:cxn>
                    <a:cxn ang="0">
                      <a:pos x="171" y="84"/>
                    </a:cxn>
                    <a:cxn ang="0">
                      <a:pos x="160" y="73"/>
                    </a:cxn>
                    <a:cxn ang="0">
                      <a:pos x="164" y="56"/>
                    </a:cxn>
                    <a:cxn ang="0">
                      <a:pos x="168" y="50"/>
                    </a:cxn>
                    <a:cxn ang="0">
                      <a:pos x="184" y="18"/>
                    </a:cxn>
                    <a:cxn ang="0">
                      <a:pos x="180" y="0"/>
                    </a:cxn>
                  </a:cxnLst>
                  <a:rect l="0" t="0" r="r" b="b"/>
                  <a:pathLst>
                    <a:path w="191" h="122">
                      <a:moveTo>
                        <a:pt x="180" y="0"/>
                      </a:moveTo>
                      <a:cubicBezTo>
                        <a:pt x="174" y="2"/>
                        <a:pt x="171" y="6"/>
                        <a:pt x="165" y="8"/>
                      </a:cubicBezTo>
                      <a:cubicBezTo>
                        <a:pt x="162" y="11"/>
                        <a:pt x="159" y="12"/>
                        <a:pt x="156" y="14"/>
                      </a:cubicBezTo>
                      <a:cubicBezTo>
                        <a:pt x="149" y="13"/>
                        <a:pt x="142" y="11"/>
                        <a:pt x="135" y="13"/>
                      </a:cubicBezTo>
                      <a:cubicBezTo>
                        <a:pt x="129" y="21"/>
                        <a:pt x="124" y="24"/>
                        <a:pt x="114" y="25"/>
                      </a:cubicBezTo>
                      <a:cubicBezTo>
                        <a:pt x="107" y="27"/>
                        <a:pt x="104" y="26"/>
                        <a:pt x="97" y="24"/>
                      </a:cubicBezTo>
                      <a:cubicBezTo>
                        <a:pt x="89" y="25"/>
                        <a:pt x="86" y="30"/>
                        <a:pt x="78" y="33"/>
                      </a:cubicBezTo>
                      <a:cubicBezTo>
                        <a:pt x="71" y="31"/>
                        <a:pt x="72" y="27"/>
                        <a:pt x="63" y="26"/>
                      </a:cubicBezTo>
                      <a:cubicBezTo>
                        <a:pt x="63" y="24"/>
                        <a:pt x="63" y="22"/>
                        <a:pt x="62" y="21"/>
                      </a:cubicBezTo>
                      <a:cubicBezTo>
                        <a:pt x="61" y="20"/>
                        <a:pt x="59" y="21"/>
                        <a:pt x="58" y="20"/>
                      </a:cubicBezTo>
                      <a:cubicBezTo>
                        <a:pt x="51" y="11"/>
                        <a:pt x="61" y="15"/>
                        <a:pt x="52" y="13"/>
                      </a:cubicBezTo>
                      <a:cubicBezTo>
                        <a:pt x="46" y="15"/>
                        <a:pt x="45" y="17"/>
                        <a:pt x="38" y="18"/>
                      </a:cubicBezTo>
                      <a:cubicBezTo>
                        <a:pt x="36" y="24"/>
                        <a:pt x="36" y="25"/>
                        <a:pt x="30" y="27"/>
                      </a:cubicBezTo>
                      <a:cubicBezTo>
                        <a:pt x="21" y="26"/>
                        <a:pt x="25" y="21"/>
                        <a:pt x="18" y="19"/>
                      </a:cubicBezTo>
                      <a:cubicBezTo>
                        <a:pt x="13" y="28"/>
                        <a:pt x="18" y="26"/>
                        <a:pt x="3" y="27"/>
                      </a:cubicBezTo>
                      <a:cubicBezTo>
                        <a:pt x="2" y="28"/>
                        <a:pt x="0" y="31"/>
                        <a:pt x="0" y="33"/>
                      </a:cubicBezTo>
                      <a:cubicBezTo>
                        <a:pt x="0" y="35"/>
                        <a:pt x="2" y="39"/>
                        <a:pt x="2" y="39"/>
                      </a:cubicBezTo>
                      <a:cubicBezTo>
                        <a:pt x="2" y="44"/>
                        <a:pt x="1" y="50"/>
                        <a:pt x="3" y="55"/>
                      </a:cubicBezTo>
                      <a:cubicBezTo>
                        <a:pt x="4" y="57"/>
                        <a:pt x="9" y="57"/>
                        <a:pt x="9" y="57"/>
                      </a:cubicBezTo>
                      <a:cubicBezTo>
                        <a:pt x="11" y="62"/>
                        <a:pt x="13" y="64"/>
                        <a:pt x="18" y="66"/>
                      </a:cubicBezTo>
                      <a:cubicBezTo>
                        <a:pt x="28" y="64"/>
                        <a:pt x="25" y="63"/>
                        <a:pt x="36" y="65"/>
                      </a:cubicBezTo>
                      <a:cubicBezTo>
                        <a:pt x="39" y="67"/>
                        <a:pt x="42" y="68"/>
                        <a:pt x="46" y="69"/>
                      </a:cubicBezTo>
                      <a:cubicBezTo>
                        <a:pt x="49" y="71"/>
                        <a:pt x="55" y="73"/>
                        <a:pt x="55" y="73"/>
                      </a:cubicBezTo>
                      <a:cubicBezTo>
                        <a:pt x="58" y="84"/>
                        <a:pt x="61" y="84"/>
                        <a:pt x="72" y="85"/>
                      </a:cubicBezTo>
                      <a:cubicBezTo>
                        <a:pt x="78" y="87"/>
                        <a:pt x="77" y="91"/>
                        <a:pt x="82" y="92"/>
                      </a:cubicBezTo>
                      <a:cubicBezTo>
                        <a:pt x="91" y="95"/>
                        <a:pt x="101" y="94"/>
                        <a:pt x="111" y="95"/>
                      </a:cubicBezTo>
                      <a:cubicBezTo>
                        <a:pt x="113" y="101"/>
                        <a:pt x="116" y="100"/>
                        <a:pt x="121" y="103"/>
                      </a:cubicBezTo>
                      <a:cubicBezTo>
                        <a:pt x="123" y="113"/>
                        <a:pt x="126" y="117"/>
                        <a:pt x="136" y="120"/>
                      </a:cubicBezTo>
                      <a:cubicBezTo>
                        <a:pt x="150" y="118"/>
                        <a:pt x="150" y="119"/>
                        <a:pt x="164" y="122"/>
                      </a:cubicBezTo>
                      <a:cubicBezTo>
                        <a:pt x="166" y="119"/>
                        <a:pt x="164" y="111"/>
                        <a:pt x="164" y="111"/>
                      </a:cubicBezTo>
                      <a:cubicBezTo>
                        <a:pt x="165" y="106"/>
                        <a:pt x="165" y="105"/>
                        <a:pt x="169" y="102"/>
                      </a:cubicBezTo>
                      <a:cubicBezTo>
                        <a:pt x="172" y="98"/>
                        <a:pt x="175" y="98"/>
                        <a:pt x="177" y="92"/>
                      </a:cubicBezTo>
                      <a:cubicBezTo>
                        <a:pt x="176" y="88"/>
                        <a:pt x="174" y="86"/>
                        <a:pt x="171" y="84"/>
                      </a:cubicBezTo>
                      <a:cubicBezTo>
                        <a:pt x="168" y="75"/>
                        <a:pt x="170" y="75"/>
                        <a:pt x="160" y="73"/>
                      </a:cubicBezTo>
                      <a:cubicBezTo>
                        <a:pt x="162" y="68"/>
                        <a:pt x="162" y="61"/>
                        <a:pt x="164" y="56"/>
                      </a:cubicBezTo>
                      <a:cubicBezTo>
                        <a:pt x="165" y="54"/>
                        <a:pt x="168" y="50"/>
                        <a:pt x="168" y="50"/>
                      </a:cubicBezTo>
                      <a:cubicBezTo>
                        <a:pt x="170" y="21"/>
                        <a:pt x="169" y="33"/>
                        <a:pt x="184" y="18"/>
                      </a:cubicBezTo>
                      <a:cubicBezTo>
                        <a:pt x="186" y="1"/>
                        <a:pt x="191" y="5"/>
                        <a:pt x="180"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nvGrpSpPr>
                <p:cNvPr id="295" name="Group 50"/>
                <p:cNvGrpSpPr>
                  <a:grpSpLocks noChangeAspect="1"/>
                </p:cNvGrpSpPr>
                <p:nvPr/>
              </p:nvGrpSpPr>
              <p:grpSpPr bwMode="auto">
                <a:xfrm>
                  <a:off x="1971" y="6871"/>
                  <a:ext cx="2639" cy="2667"/>
                  <a:chOff x="2499" y="3020"/>
                  <a:chExt cx="660" cy="667"/>
                </a:xfrm>
                <a:grpFill/>
              </p:grpSpPr>
              <p:sp>
                <p:nvSpPr>
                  <p:cNvPr id="296" name="Freeform 51"/>
                  <p:cNvSpPr>
                    <a:spLocks noChangeAspect="1"/>
                  </p:cNvSpPr>
                  <p:nvPr/>
                </p:nvSpPr>
                <p:spPr bwMode="auto">
                  <a:xfrm>
                    <a:off x="2575" y="3447"/>
                    <a:ext cx="92" cy="181"/>
                  </a:xfrm>
                  <a:custGeom>
                    <a:avLst/>
                    <a:gdLst/>
                    <a:ahLst/>
                    <a:cxnLst>
                      <a:cxn ang="0">
                        <a:pos x="61" y="0"/>
                      </a:cxn>
                      <a:cxn ang="0">
                        <a:pos x="52" y="6"/>
                      </a:cxn>
                      <a:cxn ang="0">
                        <a:pos x="45" y="13"/>
                      </a:cxn>
                      <a:cxn ang="0">
                        <a:pos x="33" y="24"/>
                      </a:cxn>
                      <a:cxn ang="0">
                        <a:pos x="21" y="30"/>
                      </a:cxn>
                      <a:cxn ang="0">
                        <a:pos x="10" y="29"/>
                      </a:cxn>
                      <a:cxn ang="0">
                        <a:pos x="3" y="18"/>
                      </a:cxn>
                      <a:cxn ang="0">
                        <a:pos x="0" y="36"/>
                      </a:cxn>
                      <a:cxn ang="0">
                        <a:pos x="7" y="49"/>
                      </a:cxn>
                      <a:cxn ang="0">
                        <a:pos x="13" y="58"/>
                      </a:cxn>
                      <a:cxn ang="0">
                        <a:pos x="18" y="76"/>
                      </a:cxn>
                      <a:cxn ang="0">
                        <a:pos x="21" y="106"/>
                      </a:cxn>
                      <a:cxn ang="0">
                        <a:pos x="15" y="118"/>
                      </a:cxn>
                      <a:cxn ang="0">
                        <a:pos x="12" y="132"/>
                      </a:cxn>
                      <a:cxn ang="0">
                        <a:pos x="14" y="145"/>
                      </a:cxn>
                      <a:cxn ang="0">
                        <a:pos x="8" y="154"/>
                      </a:cxn>
                      <a:cxn ang="0">
                        <a:pos x="8" y="168"/>
                      </a:cxn>
                      <a:cxn ang="0">
                        <a:pos x="18" y="165"/>
                      </a:cxn>
                      <a:cxn ang="0">
                        <a:pos x="24" y="177"/>
                      </a:cxn>
                      <a:cxn ang="0">
                        <a:pos x="36" y="180"/>
                      </a:cxn>
                      <a:cxn ang="0">
                        <a:pos x="48" y="159"/>
                      </a:cxn>
                      <a:cxn ang="0">
                        <a:pos x="55" y="154"/>
                      </a:cxn>
                      <a:cxn ang="0">
                        <a:pos x="72" y="160"/>
                      </a:cxn>
                      <a:cxn ang="0">
                        <a:pos x="84" y="145"/>
                      </a:cxn>
                      <a:cxn ang="0">
                        <a:pos x="91" y="96"/>
                      </a:cxn>
                      <a:cxn ang="0">
                        <a:pos x="81" y="72"/>
                      </a:cxn>
                      <a:cxn ang="0">
                        <a:pos x="86" y="63"/>
                      </a:cxn>
                      <a:cxn ang="0">
                        <a:pos x="90" y="57"/>
                      </a:cxn>
                      <a:cxn ang="0">
                        <a:pos x="90" y="28"/>
                      </a:cxn>
                      <a:cxn ang="0">
                        <a:pos x="79" y="21"/>
                      </a:cxn>
                      <a:cxn ang="0">
                        <a:pos x="79" y="4"/>
                      </a:cxn>
                      <a:cxn ang="0">
                        <a:pos x="61" y="0"/>
                      </a:cxn>
                    </a:cxnLst>
                    <a:rect l="0" t="0" r="r" b="b"/>
                    <a:pathLst>
                      <a:path w="92" h="181">
                        <a:moveTo>
                          <a:pt x="61" y="0"/>
                        </a:moveTo>
                        <a:cubicBezTo>
                          <a:pt x="58" y="3"/>
                          <a:pt x="55" y="4"/>
                          <a:pt x="52" y="6"/>
                        </a:cubicBezTo>
                        <a:cubicBezTo>
                          <a:pt x="47" y="13"/>
                          <a:pt x="50" y="11"/>
                          <a:pt x="45" y="13"/>
                        </a:cubicBezTo>
                        <a:cubicBezTo>
                          <a:pt x="44" y="17"/>
                          <a:pt x="38" y="22"/>
                          <a:pt x="33" y="24"/>
                        </a:cubicBezTo>
                        <a:cubicBezTo>
                          <a:pt x="30" y="28"/>
                          <a:pt x="26" y="29"/>
                          <a:pt x="21" y="30"/>
                        </a:cubicBezTo>
                        <a:cubicBezTo>
                          <a:pt x="17" y="30"/>
                          <a:pt x="13" y="30"/>
                          <a:pt x="10" y="29"/>
                        </a:cubicBezTo>
                        <a:cubicBezTo>
                          <a:pt x="4" y="27"/>
                          <a:pt x="9" y="20"/>
                          <a:pt x="3" y="18"/>
                        </a:cubicBezTo>
                        <a:cubicBezTo>
                          <a:pt x="2" y="24"/>
                          <a:pt x="2" y="30"/>
                          <a:pt x="0" y="36"/>
                        </a:cubicBezTo>
                        <a:cubicBezTo>
                          <a:pt x="1" y="40"/>
                          <a:pt x="3" y="48"/>
                          <a:pt x="7" y="49"/>
                        </a:cubicBezTo>
                        <a:cubicBezTo>
                          <a:pt x="8" y="53"/>
                          <a:pt x="10" y="55"/>
                          <a:pt x="13" y="58"/>
                        </a:cubicBezTo>
                        <a:cubicBezTo>
                          <a:pt x="15" y="64"/>
                          <a:pt x="15" y="70"/>
                          <a:pt x="18" y="76"/>
                        </a:cubicBezTo>
                        <a:cubicBezTo>
                          <a:pt x="15" y="93"/>
                          <a:pt x="16" y="92"/>
                          <a:pt x="21" y="106"/>
                        </a:cubicBezTo>
                        <a:cubicBezTo>
                          <a:pt x="20" y="110"/>
                          <a:pt x="16" y="114"/>
                          <a:pt x="15" y="118"/>
                        </a:cubicBezTo>
                        <a:cubicBezTo>
                          <a:pt x="16" y="124"/>
                          <a:pt x="18" y="128"/>
                          <a:pt x="12" y="132"/>
                        </a:cubicBezTo>
                        <a:cubicBezTo>
                          <a:pt x="9" y="137"/>
                          <a:pt x="11" y="140"/>
                          <a:pt x="14" y="145"/>
                        </a:cubicBezTo>
                        <a:cubicBezTo>
                          <a:pt x="12" y="148"/>
                          <a:pt x="9" y="150"/>
                          <a:pt x="8" y="154"/>
                        </a:cubicBezTo>
                        <a:cubicBezTo>
                          <a:pt x="10" y="160"/>
                          <a:pt x="10" y="162"/>
                          <a:pt x="8" y="168"/>
                        </a:cubicBezTo>
                        <a:cubicBezTo>
                          <a:pt x="11" y="169"/>
                          <a:pt x="18" y="165"/>
                          <a:pt x="18" y="165"/>
                        </a:cubicBezTo>
                        <a:cubicBezTo>
                          <a:pt x="23" y="157"/>
                          <a:pt x="23" y="175"/>
                          <a:pt x="24" y="177"/>
                        </a:cubicBezTo>
                        <a:cubicBezTo>
                          <a:pt x="25" y="181"/>
                          <a:pt x="32" y="179"/>
                          <a:pt x="36" y="180"/>
                        </a:cubicBezTo>
                        <a:cubicBezTo>
                          <a:pt x="52" y="178"/>
                          <a:pt x="36" y="167"/>
                          <a:pt x="48" y="159"/>
                        </a:cubicBezTo>
                        <a:cubicBezTo>
                          <a:pt x="49" y="156"/>
                          <a:pt x="55" y="154"/>
                          <a:pt x="55" y="154"/>
                        </a:cubicBezTo>
                        <a:cubicBezTo>
                          <a:pt x="63" y="155"/>
                          <a:pt x="65" y="158"/>
                          <a:pt x="72" y="160"/>
                        </a:cubicBezTo>
                        <a:cubicBezTo>
                          <a:pt x="81" y="158"/>
                          <a:pt x="80" y="151"/>
                          <a:pt x="84" y="145"/>
                        </a:cubicBezTo>
                        <a:cubicBezTo>
                          <a:pt x="86" y="128"/>
                          <a:pt x="88" y="112"/>
                          <a:pt x="91" y="96"/>
                        </a:cubicBezTo>
                        <a:cubicBezTo>
                          <a:pt x="90" y="86"/>
                          <a:pt x="86" y="81"/>
                          <a:pt x="81" y="72"/>
                        </a:cubicBezTo>
                        <a:cubicBezTo>
                          <a:pt x="83" y="61"/>
                          <a:pt x="80" y="70"/>
                          <a:pt x="86" y="63"/>
                        </a:cubicBezTo>
                        <a:cubicBezTo>
                          <a:pt x="88" y="61"/>
                          <a:pt x="90" y="57"/>
                          <a:pt x="90" y="57"/>
                        </a:cubicBezTo>
                        <a:cubicBezTo>
                          <a:pt x="91" y="55"/>
                          <a:pt x="92" y="34"/>
                          <a:pt x="90" y="28"/>
                        </a:cubicBezTo>
                        <a:lnTo>
                          <a:pt x="79" y="21"/>
                        </a:lnTo>
                        <a:lnTo>
                          <a:pt x="79" y="4"/>
                        </a:lnTo>
                        <a:lnTo>
                          <a:pt x="61" y="0"/>
                        </a:ln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97" name="Freeform 52"/>
                  <p:cNvSpPr>
                    <a:spLocks noChangeAspect="1"/>
                  </p:cNvSpPr>
                  <p:nvPr/>
                </p:nvSpPr>
                <p:spPr bwMode="auto">
                  <a:xfrm>
                    <a:off x="2686" y="3330"/>
                    <a:ext cx="17" cy="14"/>
                  </a:xfrm>
                  <a:custGeom>
                    <a:avLst/>
                    <a:gdLst/>
                    <a:ahLst/>
                    <a:cxnLst>
                      <a:cxn ang="0">
                        <a:pos x="0" y="3"/>
                      </a:cxn>
                      <a:cxn ang="0">
                        <a:pos x="16" y="2"/>
                      </a:cxn>
                      <a:cxn ang="0">
                        <a:pos x="15" y="14"/>
                      </a:cxn>
                      <a:cxn ang="0">
                        <a:pos x="0" y="3"/>
                      </a:cxn>
                    </a:cxnLst>
                    <a:rect l="0" t="0" r="r" b="b"/>
                    <a:pathLst>
                      <a:path w="17" h="14">
                        <a:moveTo>
                          <a:pt x="0" y="3"/>
                        </a:moveTo>
                        <a:cubicBezTo>
                          <a:pt x="5" y="3"/>
                          <a:pt x="11" y="0"/>
                          <a:pt x="16" y="2"/>
                        </a:cubicBezTo>
                        <a:cubicBezTo>
                          <a:pt x="16" y="6"/>
                          <a:pt x="17" y="10"/>
                          <a:pt x="15" y="14"/>
                        </a:cubicBezTo>
                        <a:cubicBezTo>
                          <a:pt x="12" y="14"/>
                          <a:pt x="0" y="5"/>
                          <a:pt x="0" y="3"/>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98" name="Freeform 53"/>
                  <p:cNvSpPr>
                    <a:spLocks noChangeAspect="1"/>
                  </p:cNvSpPr>
                  <p:nvPr/>
                </p:nvSpPr>
                <p:spPr bwMode="auto">
                  <a:xfrm>
                    <a:off x="2499" y="3020"/>
                    <a:ext cx="660" cy="667"/>
                  </a:xfrm>
                  <a:custGeom>
                    <a:avLst/>
                    <a:gdLst/>
                    <a:ahLst/>
                    <a:cxnLst>
                      <a:cxn ang="0">
                        <a:pos x="355" y="73"/>
                      </a:cxn>
                      <a:cxn ang="0">
                        <a:pos x="353" y="58"/>
                      </a:cxn>
                      <a:cxn ang="0">
                        <a:pos x="302" y="24"/>
                      </a:cxn>
                      <a:cxn ang="0">
                        <a:pos x="280" y="0"/>
                      </a:cxn>
                      <a:cxn ang="0">
                        <a:pos x="211" y="14"/>
                      </a:cxn>
                      <a:cxn ang="0">
                        <a:pos x="184" y="48"/>
                      </a:cxn>
                      <a:cxn ang="0">
                        <a:pos x="155" y="52"/>
                      </a:cxn>
                      <a:cxn ang="0">
                        <a:pos x="137" y="62"/>
                      </a:cxn>
                      <a:cxn ang="0">
                        <a:pos x="118" y="80"/>
                      </a:cxn>
                      <a:cxn ang="0">
                        <a:pos x="88" y="62"/>
                      </a:cxn>
                      <a:cxn ang="0">
                        <a:pos x="53" y="80"/>
                      </a:cxn>
                      <a:cxn ang="0">
                        <a:pos x="22" y="91"/>
                      </a:cxn>
                      <a:cxn ang="0">
                        <a:pos x="5" y="150"/>
                      </a:cxn>
                      <a:cxn ang="0">
                        <a:pos x="32" y="212"/>
                      </a:cxn>
                      <a:cxn ang="0">
                        <a:pos x="64" y="238"/>
                      </a:cxn>
                      <a:cxn ang="0">
                        <a:pos x="100" y="208"/>
                      </a:cxn>
                      <a:cxn ang="0">
                        <a:pos x="131" y="194"/>
                      </a:cxn>
                      <a:cxn ang="0">
                        <a:pos x="176" y="218"/>
                      </a:cxn>
                      <a:cxn ang="0">
                        <a:pos x="236" y="323"/>
                      </a:cxn>
                      <a:cxn ang="0">
                        <a:pos x="266" y="350"/>
                      </a:cxn>
                      <a:cxn ang="0">
                        <a:pos x="335" y="409"/>
                      </a:cxn>
                      <a:cxn ang="0">
                        <a:pos x="388" y="420"/>
                      </a:cxn>
                      <a:cxn ang="0">
                        <a:pos x="424" y="454"/>
                      </a:cxn>
                      <a:cxn ang="0">
                        <a:pos x="502" y="503"/>
                      </a:cxn>
                      <a:cxn ang="0">
                        <a:pos x="535" y="571"/>
                      </a:cxn>
                      <a:cxn ang="0">
                        <a:pos x="527" y="662"/>
                      </a:cxn>
                      <a:cxn ang="0">
                        <a:pos x="551" y="638"/>
                      </a:cxn>
                      <a:cxn ang="0">
                        <a:pos x="592" y="582"/>
                      </a:cxn>
                      <a:cxn ang="0">
                        <a:pos x="557" y="526"/>
                      </a:cxn>
                      <a:cxn ang="0">
                        <a:pos x="583" y="467"/>
                      </a:cxn>
                      <a:cxn ang="0">
                        <a:pos x="635" y="498"/>
                      </a:cxn>
                      <a:cxn ang="0">
                        <a:pos x="659" y="469"/>
                      </a:cxn>
                      <a:cxn ang="0">
                        <a:pos x="608" y="437"/>
                      </a:cxn>
                      <a:cxn ang="0">
                        <a:pos x="566" y="424"/>
                      </a:cxn>
                      <a:cxn ang="0">
                        <a:pos x="516" y="377"/>
                      </a:cxn>
                      <a:cxn ang="0">
                        <a:pos x="469" y="367"/>
                      </a:cxn>
                      <a:cxn ang="0">
                        <a:pos x="398" y="323"/>
                      </a:cxn>
                      <a:cxn ang="0">
                        <a:pos x="350" y="244"/>
                      </a:cxn>
                      <a:cxn ang="0">
                        <a:pos x="314" y="217"/>
                      </a:cxn>
                      <a:cxn ang="0">
                        <a:pos x="305" y="168"/>
                      </a:cxn>
                      <a:cxn ang="0">
                        <a:pos x="299" y="142"/>
                      </a:cxn>
                      <a:cxn ang="0">
                        <a:pos x="336" y="107"/>
                      </a:cxn>
                    </a:cxnLst>
                    <a:rect l="0" t="0" r="r" b="b"/>
                    <a:pathLst>
                      <a:path w="660" h="667">
                        <a:moveTo>
                          <a:pt x="359" y="90"/>
                        </a:moveTo>
                        <a:cubicBezTo>
                          <a:pt x="360" y="87"/>
                          <a:pt x="362" y="80"/>
                          <a:pt x="362" y="80"/>
                        </a:cubicBezTo>
                        <a:cubicBezTo>
                          <a:pt x="360" y="75"/>
                          <a:pt x="360" y="74"/>
                          <a:pt x="355" y="73"/>
                        </a:cubicBezTo>
                        <a:cubicBezTo>
                          <a:pt x="354" y="71"/>
                          <a:pt x="356" y="69"/>
                          <a:pt x="357" y="68"/>
                        </a:cubicBezTo>
                        <a:cubicBezTo>
                          <a:pt x="358" y="67"/>
                          <a:pt x="361" y="66"/>
                          <a:pt x="360" y="64"/>
                        </a:cubicBezTo>
                        <a:cubicBezTo>
                          <a:pt x="359" y="61"/>
                          <a:pt x="353" y="58"/>
                          <a:pt x="353" y="58"/>
                        </a:cubicBezTo>
                        <a:cubicBezTo>
                          <a:pt x="352" y="54"/>
                          <a:pt x="365" y="41"/>
                          <a:pt x="358" y="36"/>
                        </a:cubicBezTo>
                        <a:cubicBezTo>
                          <a:pt x="345" y="32"/>
                          <a:pt x="327" y="33"/>
                          <a:pt x="314" y="30"/>
                        </a:cubicBezTo>
                        <a:cubicBezTo>
                          <a:pt x="310" y="28"/>
                          <a:pt x="302" y="24"/>
                          <a:pt x="302" y="24"/>
                        </a:cubicBezTo>
                        <a:cubicBezTo>
                          <a:pt x="299" y="21"/>
                          <a:pt x="294" y="14"/>
                          <a:pt x="294" y="14"/>
                        </a:cubicBezTo>
                        <a:cubicBezTo>
                          <a:pt x="293" y="10"/>
                          <a:pt x="293" y="7"/>
                          <a:pt x="289" y="6"/>
                        </a:cubicBezTo>
                        <a:cubicBezTo>
                          <a:pt x="286" y="1"/>
                          <a:pt x="285" y="1"/>
                          <a:pt x="280" y="0"/>
                        </a:cubicBezTo>
                        <a:cubicBezTo>
                          <a:pt x="266" y="5"/>
                          <a:pt x="257" y="6"/>
                          <a:pt x="241" y="7"/>
                        </a:cubicBezTo>
                        <a:cubicBezTo>
                          <a:pt x="238" y="11"/>
                          <a:pt x="236" y="15"/>
                          <a:pt x="233" y="19"/>
                        </a:cubicBezTo>
                        <a:cubicBezTo>
                          <a:pt x="224" y="18"/>
                          <a:pt x="219" y="18"/>
                          <a:pt x="211" y="14"/>
                        </a:cubicBezTo>
                        <a:cubicBezTo>
                          <a:pt x="199" y="19"/>
                          <a:pt x="206" y="22"/>
                          <a:pt x="200" y="31"/>
                        </a:cubicBezTo>
                        <a:cubicBezTo>
                          <a:pt x="198" y="38"/>
                          <a:pt x="195" y="36"/>
                          <a:pt x="188" y="37"/>
                        </a:cubicBezTo>
                        <a:cubicBezTo>
                          <a:pt x="187" y="41"/>
                          <a:pt x="185" y="44"/>
                          <a:pt x="184" y="48"/>
                        </a:cubicBezTo>
                        <a:cubicBezTo>
                          <a:pt x="182" y="51"/>
                          <a:pt x="177" y="51"/>
                          <a:pt x="174" y="53"/>
                        </a:cubicBezTo>
                        <a:cubicBezTo>
                          <a:pt x="171" y="54"/>
                          <a:pt x="164" y="61"/>
                          <a:pt x="164" y="61"/>
                        </a:cubicBezTo>
                        <a:cubicBezTo>
                          <a:pt x="162" y="54"/>
                          <a:pt x="162" y="54"/>
                          <a:pt x="155" y="52"/>
                        </a:cubicBezTo>
                        <a:cubicBezTo>
                          <a:pt x="154" y="50"/>
                          <a:pt x="154" y="48"/>
                          <a:pt x="151" y="48"/>
                        </a:cubicBezTo>
                        <a:cubicBezTo>
                          <a:pt x="149" y="48"/>
                          <a:pt x="145" y="50"/>
                          <a:pt x="145" y="50"/>
                        </a:cubicBezTo>
                        <a:cubicBezTo>
                          <a:pt x="143" y="55"/>
                          <a:pt x="141" y="58"/>
                          <a:pt x="137" y="62"/>
                        </a:cubicBezTo>
                        <a:cubicBezTo>
                          <a:pt x="135" y="69"/>
                          <a:pt x="131" y="75"/>
                          <a:pt x="128" y="82"/>
                        </a:cubicBezTo>
                        <a:cubicBezTo>
                          <a:pt x="126" y="86"/>
                          <a:pt x="124" y="94"/>
                          <a:pt x="124" y="94"/>
                        </a:cubicBezTo>
                        <a:cubicBezTo>
                          <a:pt x="122" y="92"/>
                          <a:pt x="118" y="80"/>
                          <a:pt x="118" y="80"/>
                        </a:cubicBezTo>
                        <a:cubicBezTo>
                          <a:pt x="117" y="71"/>
                          <a:pt x="119" y="68"/>
                          <a:pt x="110" y="66"/>
                        </a:cubicBezTo>
                        <a:cubicBezTo>
                          <a:pt x="108" y="59"/>
                          <a:pt x="107" y="55"/>
                          <a:pt x="100" y="53"/>
                        </a:cubicBezTo>
                        <a:cubicBezTo>
                          <a:pt x="95" y="55"/>
                          <a:pt x="94" y="60"/>
                          <a:pt x="88" y="62"/>
                        </a:cubicBezTo>
                        <a:cubicBezTo>
                          <a:pt x="85" y="66"/>
                          <a:pt x="85" y="72"/>
                          <a:pt x="82" y="76"/>
                        </a:cubicBezTo>
                        <a:cubicBezTo>
                          <a:pt x="80" y="79"/>
                          <a:pt x="73" y="80"/>
                          <a:pt x="73" y="80"/>
                        </a:cubicBezTo>
                        <a:cubicBezTo>
                          <a:pt x="65" y="79"/>
                          <a:pt x="61" y="78"/>
                          <a:pt x="53" y="80"/>
                        </a:cubicBezTo>
                        <a:cubicBezTo>
                          <a:pt x="48" y="81"/>
                          <a:pt x="40" y="85"/>
                          <a:pt x="40" y="85"/>
                        </a:cubicBezTo>
                        <a:cubicBezTo>
                          <a:pt x="34" y="84"/>
                          <a:pt x="28" y="81"/>
                          <a:pt x="23" y="85"/>
                        </a:cubicBezTo>
                        <a:cubicBezTo>
                          <a:pt x="25" y="92"/>
                          <a:pt x="24" y="86"/>
                          <a:pt x="22" y="91"/>
                        </a:cubicBezTo>
                        <a:cubicBezTo>
                          <a:pt x="23" y="101"/>
                          <a:pt x="26" y="117"/>
                          <a:pt x="32" y="125"/>
                        </a:cubicBezTo>
                        <a:cubicBezTo>
                          <a:pt x="19" y="136"/>
                          <a:pt x="18" y="139"/>
                          <a:pt x="2" y="140"/>
                        </a:cubicBezTo>
                        <a:cubicBezTo>
                          <a:pt x="0" y="145"/>
                          <a:pt x="0" y="148"/>
                          <a:pt x="5" y="150"/>
                        </a:cubicBezTo>
                        <a:cubicBezTo>
                          <a:pt x="7" y="159"/>
                          <a:pt x="16" y="157"/>
                          <a:pt x="25" y="158"/>
                        </a:cubicBezTo>
                        <a:cubicBezTo>
                          <a:pt x="30" y="165"/>
                          <a:pt x="20" y="179"/>
                          <a:pt x="17" y="186"/>
                        </a:cubicBezTo>
                        <a:cubicBezTo>
                          <a:pt x="19" y="199"/>
                          <a:pt x="21" y="205"/>
                          <a:pt x="32" y="212"/>
                        </a:cubicBezTo>
                        <a:cubicBezTo>
                          <a:pt x="41" y="211"/>
                          <a:pt x="51" y="209"/>
                          <a:pt x="59" y="214"/>
                        </a:cubicBezTo>
                        <a:cubicBezTo>
                          <a:pt x="62" y="219"/>
                          <a:pt x="56" y="232"/>
                          <a:pt x="50" y="234"/>
                        </a:cubicBezTo>
                        <a:cubicBezTo>
                          <a:pt x="46" y="243"/>
                          <a:pt x="58" y="239"/>
                          <a:pt x="64" y="238"/>
                        </a:cubicBezTo>
                        <a:cubicBezTo>
                          <a:pt x="70" y="234"/>
                          <a:pt x="78" y="234"/>
                          <a:pt x="83" y="230"/>
                        </a:cubicBezTo>
                        <a:cubicBezTo>
                          <a:pt x="86" y="228"/>
                          <a:pt x="90" y="221"/>
                          <a:pt x="90" y="221"/>
                        </a:cubicBezTo>
                        <a:cubicBezTo>
                          <a:pt x="91" y="217"/>
                          <a:pt x="95" y="210"/>
                          <a:pt x="100" y="208"/>
                        </a:cubicBezTo>
                        <a:cubicBezTo>
                          <a:pt x="102" y="205"/>
                          <a:pt x="105" y="202"/>
                          <a:pt x="107" y="200"/>
                        </a:cubicBezTo>
                        <a:cubicBezTo>
                          <a:pt x="109" y="198"/>
                          <a:pt x="113" y="196"/>
                          <a:pt x="113" y="196"/>
                        </a:cubicBezTo>
                        <a:cubicBezTo>
                          <a:pt x="118" y="189"/>
                          <a:pt x="115" y="191"/>
                          <a:pt x="131" y="194"/>
                        </a:cubicBezTo>
                        <a:cubicBezTo>
                          <a:pt x="136" y="195"/>
                          <a:pt x="141" y="201"/>
                          <a:pt x="145" y="203"/>
                        </a:cubicBezTo>
                        <a:cubicBezTo>
                          <a:pt x="151" y="206"/>
                          <a:pt x="160" y="209"/>
                          <a:pt x="166" y="210"/>
                        </a:cubicBezTo>
                        <a:cubicBezTo>
                          <a:pt x="170" y="213"/>
                          <a:pt x="172" y="215"/>
                          <a:pt x="176" y="218"/>
                        </a:cubicBezTo>
                        <a:cubicBezTo>
                          <a:pt x="180" y="224"/>
                          <a:pt x="187" y="227"/>
                          <a:pt x="190" y="235"/>
                        </a:cubicBezTo>
                        <a:cubicBezTo>
                          <a:pt x="205" y="250"/>
                          <a:pt x="194" y="277"/>
                          <a:pt x="212" y="289"/>
                        </a:cubicBezTo>
                        <a:cubicBezTo>
                          <a:pt x="219" y="304"/>
                          <a:pt x="230" y="314"/>
                          <a:pt x="236" y="323"/>
                        </a:cubicBezTo>
                        <a:cubicBezTo>
                          <a:pt x="238" y="326"/>
                          <a:pt x="248" y="341"/>
                          <a:pt x="250" y="342"/>
                        </a:cubicBezTo>
                        <a:cubicBezTo>
                          <a:pt x="252" y="343"/>
                          <a:pt x="256" y="344"/>
                          <a:pt x="256" y="344"/>
                        </a:cubicBezTo>
                        <a:cubicBezTo>
                          <a:pt x="259" y="347"/>
                          <a:pt x="263" y="348"/>
                          <a:pt x="266" y="350"/>
                        </a:cubicBezTo>
                        <a:cubicBezTo>
                          <a:pt x="272" y="355"/>
                          <a:pt x="285" y="364"/>
                          <a:pt x="294" y="372"/>
                        </a:cubicBezTo>
                        <a:cubicBezTo>
                          <a:pt x="304" y="377"/>
                          <a:pt x="311" y="392"/>
                          <a:pt x="322" y="398"/>
                        </a:cubicBezTo>
                        <a:cubicBezTo>
                          <a:pt x="324" y="404"/>
                          <a:pt x="329" y="407"/>
                          <a:pt x="335" y="409"/>
                        </a:cubicBezTo>
                        <a:cubicBezTo>
                          <a:pt x="340" y="417"/>
                          <a:pt x="345" y="419"/>
                          <a:pt x="352" y="424"/>
                        </a:cubicBezTo>
                        <a:cubicBezTo>
                          <a:pt x="365" y="422"/>
                          <a:pt x="364" y="421"/>
                          <a:pt x="373" y="418"/>
                        </a:cubicBezTo>
                        <a:cubicBezTo>
                          <a:pt x="378" y="418"/>
                          <a:pt x="384" y="416"/>
                          <a:pt x="388" y="420"/>
                        </a:cubicBezTo>
                        <a:cubicBezTo>
                          <a:pt x="391" y="423"/>
                          <a:pt x="395" y="428"/>
                          <a:pt x="395" y="428"/>
                        </a:cubicBezTo>
                        <a:cubicBezTo>
                          <a:pt x="397" y="435"/>
                          <a:pt x="398" y="442"/>
                          <a:pt x="400" y="449"/>
                        </a:cubicBezTo>
                        <a:cubicBezTo>
                          <a:pt x="405" y="453"/>
                          <a:pt x="415" y="452"/>
                          <a:pt x="424" y="454"/>
                        </a:cubicBezTo>
                        <a:cubicBezTo>
                          <a:pt x="432" y="460"/>
                          <a:pt x="442" y="458"/>
                          <a:pt x="452" y="460"/>
                        </a:cubicBezTo>
                        <a:cubicBezTo>
                          <a:pt x="457" y="468"/>
                          <a:pt x="458" y="489"/>
                          <a:pt x="467" y="492"/>
                        </a:cubicBezTo>
                        <a:cubicBezTo>
                          <a:pt x="475" y="503"/>
                          <a:pt x="489" y="501"/>
                          <a:pt x="502" y="503"/>
                        </a:cubicBezTo>
                        <a:cubicBezTo>
                          <a:pt x="508" y="511"/>
                          <a:pt x="514" y="524"/>
                          <a:pt x="516" y="534"/>
                        </a:cubicBezTo>
                        <a:cubicBezTo>
                          <a:pt x="517" y="539"/>
                          <a:pt x="522" y="547"/>
                          <a:pt x="522" y="547"/>
                        </a:cubicBezTo>
                        <a:cubicBezTo>
                          <a:pt x="524" y="553"/>
                          <a:pt x="530" y="566"/>
                          <a:pt x="535" y="571"/>
                        </a:cubicBezTo>
                        <a:cubicBezTo>
                          <a:pt x="539" y="584"/>
                          <a:pt x="534" y="599"/>
                          <a:pt x="523" y="607"/>
                        </a:cubicBezTo>
                        <a:cubicBezTo>
                          <a:pt x="519" y="620"/>
                          <a:pt x="516" y="633"/>
                          <a:pt x="515" y="647"/>
                        </a:cubicBezTo>
                        <a:cubicBezTo>
                          <a:pt x="516" y="658"/>
                          <a:pt x="517" y="659"/>
                          <a:pt x="527" y="662"/>
                        </a:cubicBezTo>
                        <a:cubicBezTo>
                          <a:pt x="534" y="661"/>
                          <a:pt x="531" y="667"/>
                          <a:pt x="535" y="662"/>
                        </a:cubicBezTo>
                        <a:cubicBezTo>
                          <a:pt x="536" y="658"/>
                          <a:pt x="538" y="656"/>
                          <a:pt x="541" y="653"/>
                        </a:cubicBezTo>
                        <a:cubicBezTo>
                          <a:pt x="543" y="648"/>
                          <a:pt x="547" y="642"/>
                          <a:pt x="551" y="638"/>
                        </a:cubicBezTo>
                        <a:cubicBezTo>
                          <a:pt x="553" y="631"/>
                          <a:pt x="559" y="627"/>
                          <a:pt x="560" y="620"/>
                        </a:cubicBezTo>
                        <a:cubicBezTo>
                          <a:pt x="562" y="606"/>
                          <a:pt x="566" y="589"/>
                          <a:pt x="582" y="586"/>
                        </a:cubicBezTo>
                        <a:cubicBezTo>
                          <a:pt x="585" y="584"/>
                          <a:pt x="592" y="582"/>
                          <a:pt x="592" y="582"/>
                        </a:cubicBezTo>
                        <a:cubicBezTo>
                          <a:pt x="592" y="581"/>
                          <a:pt x="595" y="576"/>
                          <a:pt x="595" y="575"/>
                        </a:cubicBezTo>
                        <a:cubicBezTo>
                          <a:pt x="595" y="568"/>
                          <a:pt x="595" y="561"/>
                          <a:pt x="594" y="554"/>
                        </a:cubicBezTo>
                        <a:cubicBezTo>
                          <a:pt x="592" y="532"/>
                          <a:pt x="571" y="535"/>
                          <a:pt x="557" y="526"/>
                        </a:cubicBezTo>
                        <a:cubicBezTo>
                          <a:pt x="556" y="523"/>
                          <a:pt x="554" y="520"/>
                          <a:pt x="553" y="517"/>
                        </a:cubicBezTo>
                        <a:cubicBezTo>
                          <a:pt x="554" y="494"/>
                          <a:pt x="556" y="491"/>
                          <a:pt x="563" y="479"/>
                        </a:cubicBezTo>
                        <a:cubicBezTo>
                          <a:pt x="566" y="471"/>
                          <a:pt x="575" y="468"/>
                          <a:pt x="583" y="467"/>
                        </a:cubicBezTo>
                        <a:cubicBezTo>
                          <a:pt x="595" y="468"/>
                          <a:pt x="592" y="471"/>
                          <a:pt x="601" y="474"/>
                        </a:cubicBezTo>
                        <a:cubicBezTo>
                          <a:pt x="607" y="474"/>
                          <a:pt x="628" y="469"/>
                          <a:pt x="630" y="478"/>
                        </a:cubicBezTo>
                        <a:cubicBezTo>
                          <a:pt x="629" y="484"/>
                          <a:pt x="627" y="495"/>
                          <a:pt x="635" y="498"/>
                        </a:cubicBezTo>
                        <a:cubicBezTo>
                          <a:pt x="639" y="506"/>
                          <a:pt x="649" y="504"/>
                          <a:pt x="656" y="509"/>
                        </a:cubicBezTo>
                        <a:cubicBezTo>
                          <a:pt x="659" y="501"/>
                          <a:pt x="659" y="498"/>
                          <a:pt x="660" y="490"/>
                        </a:cubicBezTo>
                        <a:cubicBezTo>
                          <a:pt x="660" y="483"/>
                          <a:pt x="660" y="476"/>
                          <a:pt x="659" y="469"/>
                        </a:cubicBezTo>
                        <a:cubicBezTo>
                          <a:pt x="658" y="464"/>
                          <a:pt x="644" y="462"/>
                          <a:pt x="644" y="462"/>
                        </a:cubicBezTo>
                        <a:cubicBezTo>
                          <a:pt x="638" y="450"/>
                          <a:pt x="632" y="450"/>
                          <a:pt x="622" y="443"/>
                        </a:cubicBezTo>
                        <a:cubicBezTo>
                          <a:pt x="618" y="440"/>
                          <a:pt x="608" y="437"/>
                          <a:pt x="608" y="437"/>
                        </a:cubicBezTo>
                        <a:cubicBezTo>
                          <a:pt x="604" y="434"/>
                          <a:pt x="595" y="431"/>
                          <a:pt x="595" y="431"/>
                        </a:cubicBezTo>
                        <a:cubicBezTo>
                          <a:pt x="591" y="425"/>
                          <a:pt x="584" y="427"/>
                          <a:pt x="578" y="426"/>
                        </a:cubicBezTo>
                        <a:cubicBezTo>
                          <a:pt x="574" y="425"/>
                          <a:pt x="570" y="425"/>
                          <a:pt x="566" y="424"/>
                        </a:cubicBezTo>
                        <a:cubicBezTo>
                          <a:pt x="556" y="420"/>
                          <a:pt x="527" y="408"/>
                          <a:pt x="518" y="403"/>
                        </a:cubicBezTo>
                        <a:cubicBezTo>
                          <a:pt x="512" y="401"/>
                          <a:pt x="512" y="399"/>
                          <a:pt x="509" y="394"/>
                        </a:cubicBezTo>
                        <a:cubicBezTo>
                          <a:pt x="511" y="388"/>
                          <a:pt x="513" y="383"/>
                          <a:pt x="516" y="377"/>
                        </a:cubicBezTo>
                        <a:cubicBezTo>
                          <a:pt x="517" y="375"/>
                          <a:pt x="520" y="362"/>
                          <a:pt x="520" y="362"/>
                        </a:cubicBezTo>
                        <a:cubicBezTo>
                          <a:pt x="518" y="351"/>
                          <a:pt x="509" y="361"/>
                          <a:pt x="499" y="360"/>
                        </a:cubicBezTo>
                        <a:cubicBezTo>
                          <a:pt x="485" y="362"/>
                          <a:pt x="483" y="368"/>
                          <a:pt x="469" y="367"/>
                        </a:cubicBezTo>
                        <a:cubicBezTo>
                          <a:pt x="457" y="363"/>
                          <a:pt x="434" y="351"/>
                          <a:pt x="422" y="347"/>
                        </a:cubicBezTo>
                        <a:cubicBezTo>
                          <a:pt x="417" y="342"/>
                          <a:pt x="412" y="339"/>
                          <a:pt x="407" y="334"/>
                        </a:cubicBezTo>
                        <a:cubicBezTo>
                          <a:pt x="406" y="330"/>
                          <a:pt x="402" y="325"/>
                          <a:pt x="398" y="323"/>
                        </a:cubicBezTo>
                        <a:cubicBezTo>
                          <a:pt x="387" y="307"/>
                          <a:pt x="395" y="279"/>
                          <a:pt x="378" y="268"/>
                        </a:cubicBezTo>
                        <a:cubicBezTo>
                          <a:pt x="377" y="264"/>
                          <a:pt x="365" y="254"/>
                          <a:pt x="361" y="253"/>
                        </a:cubicBezTo>
                        <a:cubicBezTo>
                          <a:pt x="358" y="249"/>
                          <a:pt x="350" y="244"/>
                          <a:pt x="350" y="244"/>
                        </a:cubicBezTo>
                        <a:cubicBezTo>
                          <a:pt x="347" y="239"/>
                          <a:pt x="341" y="235"/>
                          <a:pt x="335" y="233"/>
                        </a:cubicBezTo>
                        <a:cubicBezTo>
                          <a:pt x="332" y="230"/>
                          <a:pt x="330" y="227"/>
                          <a:pt x="326" y="226"/>
                        </a:cubicBezTo>
                        <a:cubicBezTo>
                          <a:pt x="323" y="222"/>
                          <a:pt x="319" y="218"/>
                          <a:pt x="314" y="217"/>
                        </a:cubicBezTo>
                        <a:cubicBezTo>
                          <a:pt x="310" y="215"/>
                          <a:pt x="311" y="212"/>
                          <a:pt x="307" y="210"/>
                        </a:cubicBezTo>
                        <a:cubicBezTo>
                          <a:pt x="306" y="202"/>
                          <a:pt x="304" y="194"/>
                          <a:pt x="301" y="187"/>
                        </a:cubicBezTo>
                        <a:cubicBezTo>
                          <a:pt x="305" y="155"/>
                          <a:pt x="302" y="181"/>
                          <a:pt x="305" y="168"/>
                        </a:cubicBezTo>
                        <a:cubicBezTo>
                          <a:pt x="306" y="165"/>
                          <a:pt x="307" y="158"/>
                          <a:pt x="307" y="158"/>
                        </a:cubicBezTo>
                        <a:cubicBezTo>
                          <a:pt x="307" y="155"/>
                          <a:pt x="307" y="151"/>
                          <a:pt x="305" y="148"/>
                        </a:cubicBezTo>
                        <a:cubicBezTo>
                          <a:pt x="303" y="146"/>
                          <a:pt x="299" y="142"/>
                          <a:pt x="299" y="142"/>
                        </a:cubicBezTo>
                        <a:cubicBezTo>
                          <a:pt x="298" y="138"/>
                          <a:pt x="295" y="137"/>
                          <a:pt x="294" y="133"/>
                        </a:cubicBezTo>
                        <a:cubicBezTo>
                          <a:pt x="296" y="126"/>
                          <a:pt x="294" y="128"/>
                          <a:pt x="299" y="125"/>
                        </a:cubicBezTo>
                        <a:cubicBezTo>
                          <a:pt x="303" y="114"/>
                          <a:pt x="326" y="109"/>
                          <a:pt x="336" y="107"/>
                        </a:cubicBezTo>
                        <a:cubicBezTo>
                          <a:pt x="339" y="105"/>
                          <a:pt x="346" y="100"/>
                          <a:pt x="346" y="100"/>
                        </a:cubicBezTo>
                        <a:cubicBezTo>
                          <a:pt x="349" y="96"/>
                          <a:pt x="354" y="92"/>
                          <a:pt x="359" y="9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grpSp>
          <p:grpSp>
            <p:nvGrpSpPr>
              <p:cNvPr id="219" name="Group 54"/>
              <p:cNvGrpSpPr>
                <a:grpSpLocks noChangeAspect="1"/>
              </p:cNvGrpSpPr>
              <p:nvPr>
                <p:custDataLst>
                  <p:tags r:id="rId15"/>
                </p:custDataLst>
              </p:nvPr>
            </p:nvGrpSpPr>
            <p:grpSpPr bwMode="auto">
              <a:xfrm>
                <a:off x="1647" y="3145"/>
                <a:ext cx="707" cy="590"/>
                <a:chOff x="1648" y="3145"/>
                <a:chExt cx="707" cy="590"/>
              </a:xfrm>
              <a:grpFill/>
            </p:grpSpPr>
            <p:sp>
              <p:nvSpPr>
                <p:cNvPr id="289" name="Freeform 55"/>
                <p:cNvSpPr>
                  <a:spLocks noChangeAspect="1"/>
                </p:cNvSpPr>
                <p:nvPr/>
              </p:nvSpPr>
              <p:spPr bwMode="auto">
                <a:xfrm>
                  <a:off x="2167" y="3576"/>
                  <a:ext cx="27" cy="21"/>
                </a:xfrm>
                <a:custGeom>
                  <a:avLst/>
                  <a:gdLst/>
                  <a:ahLst/>
                  <a:cxnLst>
                    <a:cxn ang="0">
                      <a:pos x="25" y="0"/>
                    </a:cxn>
                    <a:cxn ang="0">
                      <a:pos x="0" y="10"/>
                    </a:cxn>
                    <a:cxn ang="0">
                      <a:pos x="10" y="20"/>
                    </a:cxn>
                    <a:cxn ang="0">
                      <a:pos x="27" y="15"/>
                    </a:cxn>
                    <a:cxn ang="0">
                      <a:pos x="19" y="1"/>
                    </a:cxn>
                    <a:cxn ang="0">
                      <a:pos x="9" y="3"/>
                    </a:cxn>
                  </a:cxnLst>
                  <a:rect l="0" t="0" r="r" b="b"/>
                  <a:pathLst>
                    <a:path w="27" h="21">
                      <a:moveTo>
                        <a:pt x="25" y="0"/>
                      </a:moveTo>
                      <a:cubicBezTo>
                        <a:pt x="5" y="2"/>
                        <a:pt x="12" y="2"/>
                        <a:pt x="0" y="10"/>
                      </a:cubicBezTo>
                      <a:cubicBezTo>
                        <a:pt x="1" y="15"/>
                        <a:pt x="10" y="20"/>
                        <a:pt x="10" y="20"/>
                      </a:cubicBezTo>
                      <a:cubicBezTo>
                        <a:pt x="16" y="19"/>
                        <a:pt x="23" y="21"/>
                        <a:pt x="27" y="15"/>
                      </a:cubicBezTo>
                      <a:cubicBezTo>
                        <a:pt x="25" y="10"/>
                        <a:pt x="24" y="3"/>
                        <a:pt x="19" y="1"/>
                      </a:cubicBezTo>
                      <a:cubicBezTo>
                        <a:pt x="16" y="2"/>
                        <a:pt x="9" y="3"/>
                        <a:pt x="9" y="3"/>
                      </a:cubicBezTo>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90" name="Freeform 56"/>
                <p:cNvSpPr>
                  <a:spLocks noChangeAspect="1"/>
                </p:cNvSpPr>
                <p:nvPr/>
              </p:nvSpPr>
              <p:spPr bwMode="auto">
                <a:xfrm>
                  <a:off x="2178" y="3606"/>
                  <a:ext cx="23" cy="9"/>
                </a:xfrm>
                <a:custGeom>
                  <a:avLst/>
                  <a:gdLst/>
                  <a:ahLst/>
                  <a:cxnLst>
                    <a:cxn ang="0">
                      <a:pos x="1" y="0"/>
                    </a:cxn>
                    <a:cxn ang="0">
                      <a:pos x="3" y="7"/>
                    </a:cxn>
                    <a:cxn ang="0">
                      <a:pos x="1" y="0"/>
                    </a:cxn>
                  </a:cxnLst>
                  <a:rect l="0" t="0" r="r" b="b"/>
                  <a:pathLst>
                    <a:path w="23" h="9">
                      <a:moveTo>
                        <a:pt x="1" y="0"/>
                      </a:moveTo>
                      <a:cubicBezTo>
                        <a:pt x="23" y="2"/>
                        <a:pt x="19" y="9"/>
                        <a:pt x="3" y="7"/>
                      </a:cubicBezTo>
                      <a:cubicBezTo>
                        <a:pt x="0" y="3"/>
                        <a:pt x="1" y="5"/>
                        <a:pt x="1"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91" name="Freeform 57"/>
                <p:cNvSpPr>
                  <a:spLocks noChangeAspect="1"/>
                </p:cNvSpPr>
                <p:nvPr/>
              </p:nvSpPr>
              <p:spPr bwMode="auto">
                <a:xfrm>
                  <a:off x="2239" y="3523"/>
                  <a:ext cx="64" cy="50"/>
                </a:xfrm>
                <a:custGeom>
                  <a:avLst/>
                  <a:gdLst/>
                  <a:ahLst/>
                  <a:cxnLst>
                    <a:cxn ang="0">
                      <a:pos x="3" y="19"/>
                    </a:cxn>
                    <a:cxn ang="0">
                      <a:pos x="18" y="14"/>
                    </a:cxn>
                    <a:cxn ang="0">
                      <a:pos x="30" y="6"/>
                    </a:cxn>
                    <a:cxn ang="0">
                      <a:pos x="44" y="0"/>
                    </a:cxn>
                    <a:cxn ang="0">
                      <a:pos x="52" y="21"/>
                    </a:cxn>
                    <a:cxn ang="0">
                      <a:pos x="64" y="18"/>
                    </a:cxn>
                    <a:cxn ang="0">
                      <a:pos x="58" y="32"/>
                    </a:cxn>
                    <a:cxn ang="0">
                      <a:pos x="56" y="35"/>
                    </a:cxn>
                    <a:cxn ang="0">
                      <a:pos x="52" y="37"/>
                    </a:cxn>
                    <a:cxn ang="0">
                      <a:pos x="40" y="50"/>
                    </a:cxn>
                    <a:cxn ang="0">
                      <a:pos x="26" y="42"/>
                    </a:cxn>
                    <a:cxn ang="0">
                      <a:pos x="19" y="31"/>
                    </a:cxn>
                    <a:cxn ang="0">
                      <a:pos x="0" y="25"/>
                    </a:cxn>
                    <a:cxn ang="0">
                      <a:pos x="15" y="15"/>
                    </a:cxn>
                    <a:cxn ang="0">
                      <a:pos x="18" y="14"/>
                    </a:cxn>
                  </a:cxnLst>
                  <a:rect l="0" t="0" r="r" b="b"/>
                  <a:pathLst>
                    <a:path w="64" h="50">
                      <a:moveTo>
                        <a:pt x="3" y="19"/>
                      </a:moveTo>
                      <a:cubicBezTo>
                        <a:pt x="8" y="17"/>
                        <a:pt x="13" y="16"/>
                        <a:pt x="18" y="14"/>
                      </a:cubicBezTo>
                      <a:cubicBezTo>
                        <a:pt x="23" y="12"/>
                        <a:pt x="25" y="8"/>
                        <a:pt x="30" y="6"/>
                      </a:cubicBezTo>
                      <a:cubicBezTo>
                        <a:pt x="33" y="2"/>
                        <a:pt x="44" y="0"/>
                        <a:pt x="44" y="0"/>
                      </a:cubicBezTo>
                      <a:cubicBezTo>
                        <a:pt x="55" y="3"/>
                        <a:pt x="43" y="15"/>
                        <a:pt x="52" y="21"/>
                      </a:cubicBezTo>
                      <a:cubicBezTo>
                        <a:pt x="60" y="16"/>
                        <a:pt x="56" y="17"/>
                        <a:pt x="64" y="18"/>
                      </a:cubicBezTo>
                      <a:cubicBezTo>
                        <a:pt x="63" y="24"/>
                        <a:pt x="63" y="29"/>
                        <a:pt x="58" y="32"/>
                      </a:cubicBezTo>
                      <a:cubicBezTo>
                        <a:pt x="57" y="33"/>
                        <a:pt x="57" y="34"/>
                        <a:pt x="56" y="35"/>
                      </a:cubicBezTo>
                      <a:cubicBezTo>
                        <a:pt x="55" y="36"/>
                        <a:pt x="53" y="36"/>
                        <a:pt x="52" y="37"/>
                      </a:cubicBezTo>
                      <a:cubicBezTo>
                        <a:pt x="45" y="45"/>
                        <a:pt x="52" y="44"/>
                        <a:pt x="40" y="50"/>
                      </a:cubicBezTo>
                      <a:cubicBezTo>
                        <a:pt x="35" y="46"/>
                        <a:pt x="33" y="43"/>
                        <a:pt x="26" y="42"/>
                      </a:cubicBezTo>
                      <a:cubicBezTo>
                        <a:pt x="24" y="36"/>
                        <a:pt x="24" y="34"/>
                        <a:pt x="19" y="31"/>
                      </a:cubicBezTo>
                      <a:cubicBezTo>
                        <a:pt x="3" y="32"/>
                        <a:pt x="0" y="38"/>
                        <a:pt x="0" y="25"/>
                      </a:cubicBezTo>
                      <a:cubicBezTo>
                        <a:pt x="0" y="19"/>
                        <a:pt x="10" y="17"/>
                        <a:pt x="15" y="15"/>
                      </a:cubicBezTo>
                      <a:cubicBezTo>
                        <a:pt x="16" y="15"/>
                        <a:pt x="18" y="14"/>
                        <a:pt x="18" y="14"/>
                      </a:cubicBezTo>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92" name="Freeform 58"/>
                <p:cNvSpPr>
                  <a:spLocks noChangeAspect="1"/>
                </p:cNvSpPr>
                <p:nvPr/>
              </p:nvSpPr>
              <p:spPr bwMode="auto">
                <a:xfrm>
                  <a:off x="2324" y="3522"/>
                  <a:ext cx="31" cy="24"/>
                </a:xfrm>
                <a:custGeom>
                  <a:avLst/>
                  <a:gdLst/>
                  <a:ahLst/>
                  <a:cxnLst>
                    <a:cxn ang="0">
                      <a:pos x="1" y="0"/>
                    </a:cxn>
                    <a:cxn ang="0">
                      <a:pos x="24" y="1"/>
                    </a:cxn>
                    <a:cxn ang="0">
                      <a:pos x="29" y="21"/>
                    </a:cxn>
                    <a:cxn ang="0">
                      <a:pos x="19" y="13"/>
                    </a:cxn>
                    <a:cxn ang="0">
                      <a:pos x="6" y="10"/>
                    </a:cxn>
                    <a:cxn ang="0">
                      <a:pos x="1" y="0"/>
                    </a:cxn>
                  </a:cxnLst>
                  <a:rect l="0" t="0" r="r" b="b"/>
                  <a:pathLst>
                    <a:path w="31" h="24">
                      <a:moveTo>
                        <a:pt x="1" y="0"/>
                      </a:moveTo>
                      <a:cubicBezTo>
                        <a:pt x="9" y="0"/>
                        <a:pt x="16" y="0"/>
                        <a:pt x="24" y="1"/>
                      </a:cubicBezTo>
                      <a:cubicBezTo>
                        <a:pt x="31" y="2"/>
                        <a:pt x="29" y="21"/>
                        <a:pt x="29" y="21"/>
                      </a:cubicBezTo>
                      <a:cubicBezTo>
                        <a:pt x="21" y="24"/>
                        <a:pt x="24" y="16"/>
                        <a:pt x="19" y="13"/>
                      </a:cubicBezTo>
                      <a:cubicBezTo>
                        <a:pt x="15" y="11"/>
                        <a:pt x="10" y="11"/>
                        <a:pt x="6" y="10"/>
                      </a:cubicBezTo>
                      <a:cubicBezTo>
                        <a:pt x="0" y="6"/>
                        <a:pt x="0" y="9"/>
                        <a:pt x="1"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93" name="Freeform 59"/>
                <p:cNvSpPr>
                  <a:spLocks noChangeAspect="1"/>
                </p:cNvSpPr>
                <p:nvPr/>
              </p:nvSpPr>
              <p:spPr bwMode="auto">
                <a:xfrm>
                  <a:off x="1648" y="3145"/>
                  <a:ext cx="665" cy="590"/>
                </a:xfrm>
                <a:custGeom>
                  <a:avLst/>
                  <a:gdLst/>
                  <a:ahLst/>
                  <a:cxnLst>
                    <a:cxn ang="0">
                      <a:pos x="395" y="96"/>
                    </a:cxn>
                    <a:cxn ang="0">
                      <a:pos x="361" y="90"/>
                    </a:cxn>
                    <a:cxn ang="0">
                      <a:pos x="337" y="86"/>
                    </a:cxn>
                    <a:cxn ang="0">
                      <a:pos x="310" y="71"/>
                    </a:cxn>
                    <a:cxn ang="0">
                      <a:pos x="258" y="61"/>
                    </a:cxn>
                    <a:cxn ang="0">
                      <a:pos x="220" y="53"/>
                    </a:cxn>
                    <a:cxn ang="0">
                      <a:pos x="137" y="26"/>
                    </a:cxn>
                    <a:cxn ang="0">
                      <a:pos x="90" y="2"/>
                    </a:cxn>
                    <a:cxn ang="0">
                      <a:pos x="66" y="18"/>
                    </a:cxn>
                    <a:cxn ang="0">
                      <a:pos x="40" y="23"/>
                    </a:cxn>
                    <a:cxn ang="0">
                      <a:pos x="15" y="20"/>
                    </a:cxn>
                    <a:cxn ang="0">
                      <a:pos x="12" y="102"/>
                    </a:cxn>
                    <a:cxn ang="0">
                      <a:pos x="29" y="115"/>
                    </a:cxn>
                    <a:cxn ang="0">
                      <a:pos x="43" y="133"/>
                    </a:cxn>
                    <a:cxn ang="0">
                      <a:pos x="129" y="147"/>
                    </a:cxn>
                    <a:cxn ang="0">
                      <a:pos x="138" y="182"/>
                    </a:cxn>
                    <a:cxn ang="0">
                      <a:pos x="99" y="212"/>
                    </a:cxn>
                    <a:cxn ang="0">
                      <a:pos x="91" y="247"/>
                    </a:cxn>
                    <a:cxn ang="0">
                      <a:pos x="82" y="275"/>
                    </a:cxn>
                    <a:cxn ang="0">
                      <a:pos x="63" y="303"/>
                    </a:cxn>
                    <a:cxn ang="0">
                      <a:pos x="45" y="309"/>
                    </a:cxn>
                    <a:cxn ang="0">
                      <a:pos x="48" y="362"/>
                    </a:cxn>
                    <a:cxn ang="0">
                      <a:pos x="34" y="392"/>
                    </a:cxn>
                    <a:cxn ang="0">
                      <a:pos x="40" y="409"/>
                    </a:cxn>
                    <a:cxn ang="0">
                      <a:pos x="23" y="428"/>
                    </a:cxn>
                    <a:cxn ang="0">
                      <a:pos x="0" y="461"/>
                    </a:cxn>
                    <a:cxn ang="0">
                      <a:pos x="34" y="492"/>
                    </a:cxn>
                    <a:cxn ang="0">
                      <a:pos x="57" y="537"/>
                    </a:cxn>
                    <a:cxn ang="0">
                      <a:pos x="75" y="590"/>
                    </a:cxn>
                    <a:cxn ang="0">
                      <a:pos x="124" y="572"/>
                    </a:cxn>
                    <a:cxn ang="0">
                      <a:pos x="186" y="554"/>
                    </a:cxn>
                    <a:cxn ang="0">
                      <a:pos x="281" y="567"/>
                    </a:cxn>
                    <a:cxn ang="0">
                      <a:pos x="336" y="537"/>
                    </a:cxn>
                    <a:cxn ang="0">
                      <a:pos x="402" y="518"/>
                    </a:cxn>
                    <a:cxn ang="0">
                      <a:pos x="438" y="455"/>
                    </a:cxn>
                    <a:cxn ang="0">
                      <a:pos x="450" y="425"/>
                    </a:cxn>
                    <a:cxn ang="0">
                      <a:pos x="435" y="405"/>
                    </a:cxn>
                    <a:cxn ang="0">
                      <a:pos x="456" y="371"/>
                    </a:cxn>
                    <a:cxn ang="0">
                      <a:pos x="480" y="341"/>
                    </a:cxn>
                    <a:cxn ang="0">
                      <a:pos x="497" y="315"/>
                    </a:cxn>
                    <a:cxn ang="0">
                      <a:pos x="522" y="297"/>
                    </a:cxn>
                    <a:cxn ang="0">
                      <a:pos x="549" y="281"/>
                    </a:cxn>
                    <a:cxn ang="0">
                      <a:pos x="607" y="267"/>
                    </a:cxn>
                    <a:cxn ang="0">
                      <a:pos x="640" y="251"/>
                    </a:cxn>
                    <a:cxn ang="0">
                      <a:pos x="659" y="191"/>
                    </a:cxn>
                    <a:cxn ang="0">
                      <a:pos x="598" y="193"/>
                    </a:cxn>
                    <a:cxn ang="0">
                      <a:pos x="569" y="170"/>
                    </a:cxn>
                    <a:cxn ang="0">
                      <a:pos x="531" y="162"/>
                    </a:cxn>
                    <a:cxn ang="0">
                      <a:pos x="504" y="159"/>
                    </a:cxn>
                    <a:cxn ang="0">
                      <a:pos x="467" y="143"/>
                    </a:cxn>
                    <a:cxn ang="0">
                      <a:pos x="437" y="131"/>
                    </a:cxn>
                    <a:cxn ang="0">
                      <a:pos x="418" y="89"/>
                    </a:cxn>
                  </a:cxnLst>
                  <a:rect l="0" t="0" r="r" b="b"/>
                  <a:pathLst>
                    <a:path w="665" h="590">
                      <a:moveTo>
                        <a:pt x="418" y="89"/>
                      </a:moveTo>
                      <a:cubicBezTo>
                        <a:pt x="411" y="90"/>
                        <a:pt x="402" y="95"/>
                        <a:pt x="395" y="96"/>
                      </a:cubicBezTo>
                      <a:cubicBezTo>
                        <a:pt x="384" y="95"/>
                        <a:pt x="382" y="94"/>
                        <a:pt x="373" y="92"/>
                      </a:cubicBezTo>
                      <a:cubicBezTo>
                        <a:pt x="369" y="91"/>
                        <a:pt x="361" y="90"/>
                        <a:pt x="361" y="90"/>
                      </a:cubicBezTo>
                      <a:cubicBezTo>
                        <a:pt x="358" y="86"/>
                        <a:pt x="356" y="84"/>
                        <a:pt x="351" y="83"/>
                      </a:cubicBezTo>
                      <a:cubicBezTo>
                        <a:pt x="346" y="84"/>
                        <a:pt x="337" y="86"/>
                        <a:pt x="337" y="86"/>
                      </a:cubicBezTo>
                      <a:cubicBezTo>
                        <a:pt x="332" y="84"/>
                        <a:pt x="332" y="78"/>
                        <a:pt x="327" y="75"/>
                      </a:cubicBezTo>
                      <a:cubicBezTo>
                        <a:pt x="323" y="73"/>
                        <a:pt x="315" y="72"/>
                        <a:pt x="310" y="71"/>
                      </a:cubicBezTo>
                      <a:cubicBezTo>
                        <a:pt x="302" y="70"/>
                        <a:pt x="285" y="68"/>
                        <a:pt x="285" y="68"/>
                      </a:cubicBezTo>
                      <a:cubicBezTo>
                        <a:pt x="274" y="64"/>
                        <a:pt x="271" y="62"/>
                        <a:pt x="258" y="61"/>
                      </a:cubicBezTo>
                      <a:cubicBezTo>
                        <a:pt x="249" y="58"/>
                        <a:pt x="240" y="57"/>
                        <a:pt x="231" y="56"/>
                      </a:cubicBezTo>
                      <a:cubicBezTo>
                        <a:pt x="227" y="55"/>
                        <a:pt x="224" y="54"/>
                        <a:pt x="220" y="53"/>
                      </a:cubicBezTo>
                      <a:cubicBezTo>
                        <a:pt x="210" y="43"/>
                        <a:pt x="202" y="37"/>
                        <a:pt x="187" y="35"/>
                      </a:cubicBezTo>
                      <a:cubicBezTo>
                        <a:pt x="168" y="29"/>
                        <a:pt x="160" y="27"/>
                        <a:pt x="137" y="26"/>
                      </a:cubicBezTo>
                      <a:cubicBezTo>
                        <a:pt x="128" y="24"/>
                        <a:pt x="125" y="15"/>
                        <a:pt x="115" y="13"/>
                      </a:cubicBezTo>
                      <a:cubicBezTo>
                        <a:pt x="103" y="5"/>
                        <a:pt x="107" y="3"/>
                        <a:pt x="90" y="2"/>
                      </a:cubicBezTo>
                      <a:cubicBezTo>
                        <a:pt x="84" y="0"/>
                        <a:pt x="84" y="4"/>
                        <a:pt x="79" y="7"/>
                      </a:cubicBezTo>
                      <a:cubicBezTo>
                        <a:pt x="77" y="12"/>
                        <a:pt x="71" y="17"/>
                        <a:pt x="66" y="18"/>
                      </a:cubicBezTo>
                      <a:cubicBezTo>
                        <a:pt x="62" y="21"/>
                        <a:pt x="59" y="24"/>
                        <a:pt x="54" y="26"/>
                      </a:cubicBezTo>
                      <a:cubicBezTo>
                        <a:pt x="49" y="25"/>
                        <a:pt x="45" y="25"/>
                        <a:pt x="40" y="23"/>
                      </a:cubicBezTo>
                      <a:cubicBezTo>
                        <a:pt x="38" y="18"/>
                        <a:pt x="33" y="18"/>
                        <a:pt x="28" y="17"/>
                      </a:cubicBezTo>
                      <a:cubicBezTo>
                        <a:pt x="24" y="18"/>
                        <a:pt x="15" y="20"/>
                        <a:pt x="15" y="20"/>
                      </a:cubicBezTo>
                      <a:cubicBezTo>
                        <a:pt x="6" y="33"/>
                        <a:pt x="14" y="53"/>
                        <a:pt x="16" y="68"/>
                      </a:cubicBezTo>
                      <a:cubicBezTo>
                        <a:pt x="15" y="91"/>
                        <a:pt x="15" y="87"/>
                        <a:pt x="12" y="102"/>
                      </a:cubicBezTo>
                      <a:cubicBezTo>
                        <a:pt x="12" y="109"/>
                        <a:pt x="7" y="121"/>
                        <a:pt x="16" y="119"/>
                      </a:cubicBezTo>
                      <a:cubicBezTo>
                        <a:pt x="23" y="120"/>
                        <a:pt x="24" y="116"/>
                        <a:pt x="29" y="115"/>
                      </a:cubicBezTo>
                      <a:cubicBezTo>
                        <a:pt x="42" y="116"/>
                        <a:pt x="45" y="111"/>
                        <a:pt x="49" y="122"/>
                      </a:cubicBezTo>
                      <a:cubicBezTo>
                        <a:pt x="48" y="127"/>
                        <a:pt x="47" y="130"/>
                        <a:pt x="43" y="133"/>
                      </a:cubicBezTo>
                      <a:cubicBezTo>
                        <a:pt x="55" y="141"/>
                        <a:pt x="67" y="139"/>
                        <a:pt x="81" y="141"/>
                      </a:cubicBezTo>
                      <a:cubicBezTo>
                        <a:pt x="97" y="140"/>
                        <a:pt x="117" y="135"/>
                        <a:pt x="129" y="147"/>
                      </a:cubicBezTo>
                      <a:cubicBezTo>
                        <a:pt x="133" y="158"/>
                        <a:pt x="130" y="164"/>
                        <a:pt x="141" y="170"/>
                      </a:cubicBezTo>
                      <a:cubicBezTo>
                        <a:pt x="142" y="175"/>
                        <a:pt x="142" y="178"/>
                        <a:pt x="138" y="182"/>
                      </a:cubicBezTo>
                      <a:cubicBezTo>
                        <a:pt x="133" y="196"/>
                        <a:pt x="121" y="196"/>
                        <a:pt x="109" y="199"/>
                      </a:cubicBezTo>
                      <a:cubicBezTo>
                        <a:pt x="105" y="204"/>
                        <a:pt x="102" y="207"/>
                        <a:pt x="99" y="212"/>
                      </a:cubicBezTo>
                      <a:cubicBezTo>
                        <a:pt x="98" y="217"/>
                        <a:pt x="95" y="227"/>
                        <a:pt x="95" y="227"/>
                      </a:cubicBezTo>
                      <a:cubicBezTo>
                        <a:pt x="94" y="237"/>
                        <a:pt x="95" y="239"/>
                        <a:pt x="91" y="247"/>
                      </a:cubicBezTo>
                      <a:cubicBezTo>
                        <a:pt x="90" y="255"/>
                        <a:pt x="91" y="263"/>
                        <a:pt x="82" y="266"/>
                      </a:cubicBezTo>
                      <a:cubicBezTo>
                        <a:pt x="78" y="270"/>
                        <a:pt x="80" y="270"/>
                        <a:pt x="82" y="275"/>
                      </a:cubicBezTo>
                      <a:cubicBezTo>
                        <a:pt x="81" y="282"/>
                        <a:pt x="78" y="291"/>
                        <a:pt x="73" y="296"/>
                      </a:cubicBezTo>
                      <a:cubicBezTo>
                        <a:pt x="72" y="300"/>
                        <a:pt x="63" y="303"/>
                        <a:pt x="63" y="303"/>
                      </a:cubicBezTo>
                      <a:cubicBezTo>
                        <a:pt x="59" y="302"/>
                        <a:pt x="55" y="301"/>
                        <a:pt x="51" y="300"/>
                      </a:cubicBezTo>
                      <a:cubicBezTo>
                        <a:pt x="40" y="301"/>
                        <a:pt x="41" y="301"/>
                        <a:pt x="45" y="309"/>
                      </a:cubicBezTo>
                      <a:cubicBezTo>
                        <a:pt x="45" y="316"/>
                        <a:pt x="54" y="336"/>
                        <a:pt x="54" y="345"/>
                      </a:cubicBezTo>
                      <a:cubicBezTo>
                        <a:pt x="65" y="351"/>
                        <a:pt x="54" y="358"/>
                        <a:pt x="48" y="362"/>
                      </a:cubicBezTo>
                      <a:cubicBezTo>
                        <a:pt x="44" y="369"/>
                        <a:pt x="40" y="375"/>
                        <a:pt x="37" y="383"/>
                      </a:cubicBezTo>
                      <a:cubicBezTo>
                        <a:pt x="36" y="386"/>
                        <a:pt x="35" y="389"/>
                        <a:pt x="34" y="392"/>
                      </a:cubicBezTo>
                      <a:cubicBezTo>
                        <a:pt x="34" y="393"/>
                        <a:pt x="33" y="395"/>
                        <a:pt x="33" y="395"/>
                      </a:cubicBezTo>
                      <a:cubicBezTo>
                        <a:pt x="35" y="401"/>
                        <a:pt x="35" y="405"/>
                        <a:pt x="40" y="409"/>
                      </a:cubicBezTo>
                      <a:cubicBezTo>
                        <a:pt x="43" y="415"/>
                        <a:pt x="48" y="416"/>
                        <a:pt x="39" y="422"/>
                      </a:cubicBezTo>
                      <a:cubicBezTo>
                        <a:pt x="35" y="427"/>
                        <a:pt x="29" y="427"/>
                        <a:pt x="23" y="428"/>
                      </a:cubicBezTo>
                      <a:cubicBezTo>
                        <a:pt x="21" y="435"/>
                        <a:pt x="24" y="427"/>
                        <a:pt x="13" y="434"/>
                      </a:cubicBezTo>
                      <a:cubicBezTo>
                        <a:pt x="12" y="435"/>
                        <a:pt x="1" y="458"/>
                        <a:pt x="0" y="461"/>
                      </a:cubicBezTo>
                      <a:cubicBezTo>
                        <a:pt x="1" y="470"/>
                        <a:pt x="2" y="466"/>
                        <a:pt x="4" y="483"/>
                      </a:cubicBezTo>
                      <a:cubicBezTo>
                        <a:pt x="21" y="477"/>
                        <a:pt x="25" y="483"/>
                        <a:pt x="34" y="492"/>
                      </a:cubicBezTo>
                      <a:cubicBezTo>
                        <a:pt x="37" y="500"/>
                        <a:pt x="39" y="510"/>
                        <a:pt x="46" y="515"/>
                      </a:cubicBezTo>
                      <a:cubicBezTo>
                        <a:pt x="51" y="522"/>
                        <a:pt x="52" y="530"/>
                        <a:pt x="57" y="537"/>
                      </a:cubicBezTo>
                      <a:cubicBezTo>
                        <a:pt x="59" y="550"/>
                        <a:pt x="58" y="545"/>
                        <a:pt x="60" y="552"/>
                      </a:cubicBezTo>
                      <a:cubicBezTo>
                        <a:pt x="62" y="565"/>
                        <a:pt x="68" y="579"/>
                        <a:pt x="75" y="590"/>
                      </a:cubicBezTo>
                      <a:cubicBezTo>
                        <a:pt x="87" y="587"/>
                        <a:pt x="97" y="579"/>
                        <a:pt x="111" y="577"/>
                      </a:cubicBezTo>
                      <a:cubicBezTo>
                        <a:pt x="116" y="575"/>
                        <a:pt x="120" y="573"/>
                        <a:pt x="124" y="572"/>
                      </a:cubicBezTo>
                      <a:cubicBezTo>
                        <a:pt x="133" y="563"/>
                        <a:pt x="142" y="565"/>
                        <a:pt x="155" y="564"/>
                      </a:cubicBezTo>
                      <a:cubicBezTo>
                        <a:pt x="166" y="561"/>
                        <a:pt x="175" y="555"/>
                        <a:pt x="186" y="554"/>
                      </a:cubicBezTo>
                      <a:cubicBezTo>
                        <a:pt x="198" y="555"/>
                        <a:pt x="204" y="560"/>
                        <a:pt x="216" y="561"/>
                      </a:cubicBezTo>
                      <a:cubicBezTo>
                        <a:pt x="236" y="569"/>
                        <a:pt x="260" y="566"/>
                        <a:pt x="281" y="567"/>
                      </a:cubicBezTo>
                      <a:cubicBezTo>
                        <a:pt x="302" y="566"/>
                        <a:pt x="289" y="572"/>
                        <a:pt x="309" y="569"/>
                      </a:cubicBezTo>
                      <a:cubicBezTo>
                        <a:pt x="312" y="567"/>
                        <a:pt x="336" y="537"/>
                        <a:pt x="336" y="537"/>
                      </a:cubicBezTo>
                      <a:cubicBezTo>
                        <a:pt x="340" y="526"/>
                        <a:pt x="358" y="529"/>
                        <a:pt x="370" y="527"/>
                      </a:cubicBezTo>
                      <a:cubicBezTo>
                        <a:pt x="394" y="528"/>
                        <a:pt x="396" y="531"/>
                        <a:pt x="402" y="518"/>
                      </a:cubicBezTo>
                      <a:cubicBezTo>
                        <a:pt x="400" y="507"/>
                        <a:pt x="404" y="486"/>
                        <a:pt x="414" y="483"/>
                      </a:cubicBezTo>
                      <a:cubicBezTo>
                        <a:pt x="421" y="474"/>
                        <a:pt x="431" y="462"/>
                        <a:pt x="438" y="455"/>
                      </a:cubicBezTo>
                      <a:cubicBezTo>
                        <a:pt x="440" y="449"/>
                        <a:pt x="455" y="453"/>
                        <a:pt x="459" y="447"/>
                      </a:cubicBezTo>
                      <a:cubicBezTo>
                        <a:pt x="458" y="439"/>
                        <a:pt x="459" y="428"/>
                        <a:pt x="450" y="425"/>
                      </a:cubicBezTo>
                      <a:cubicBezTo>
                        <a:pt x="448" y="421"/>
                        <a:pt x="443" y="418"/>
                        <a:pt x="439" y="415"/>
                      </a:cubicBezTo>
                      <a:cubicBezTo>
                        <a:pt x="437" y="412"/>
                        <a:pt x="435" y="405"/>
                        <a:pt x="435" y="405"/>
                      </a:cubicBezTo>
                      <a:cubicBezTo>
                        <a:pt x="438" y="394"/>
                        <a:pt x="439" y="390"/>
                        <a:pt x="445" y="381"/>
                      </a:cubicBezTo>
                      <a:cubicBezTo>
                        <a:pt x="448" y="377"/>
                        <a:pt x="456" y="371"/>
                        <a:pt x="456" y="371"/>
                      </a:cubicBezTo>
                      <a:cubicBezTo>
                        <a:pt x="458" y="365"/>
                        <a:pt x="466" y="355"/>
                        <a:pt x="471" y="350"/>
                      </a:cubicBezTo>
                      <a:cubicBezTo>
                        <a:pt x="474" y="347"/>
                        <a:pt x="480" y="341"/>
                        <a:pt x="480" y="341"/>
                      </a:cubicBezTo>
                      <a:cubicBezTo>
                        <a:pt x="481" y="337"/>
                        <a:pt x="486" y="333"/>
                        <a:pt x="489" y="330"/>
                      </a:cubicBezTo>
                      <a:cubicBezTo>
                        <a:pt x="491" y="325"/>
                        <a:pt x="492" y="317"/>
                        <a:pt x="497" y="315"/>
                      </a:cubicBezTo>
                      <a:cubicBezTo>
                        <a:pt x="499" y="310"/>
                        <a:pt x="505" y="306"/>
                        <a:pt x="509" y="303"/>
                      </a:cubicBezTo>
                      <a:cubicBezTo>
                        <a:pt x="511" y="300"/>
                        <a:pt x="519" y="300"/>
                        <a:pt x="522" y="297"/>
                      </a:cubicBezTo>
                      <a:cubicBezTo>
                        <a:pt x="524" y="295"/>
                        <a:pt x="528" y="293"/>
                        <a:pt x="528" y="293"/>
                      </a:cubicBezTo>
                      <a:cubicBezTo>
                        <a:pt x="530" y="286"/>
                        <a:pt x="542" y="282"/>
                        <a:pt x="549" y="281"/>
                      </a:cubicBezTo>
                      <a:cubicBezTo>
                        <a:pt x="560" y="276"/>
                        <a:pt x="574" y="277"/>
                        <a:pt x="586" y="275"/>
                      </a:cubicBezTo>
                      <a:cubicBezTo>
                        <a:pt x="592" y="271"/>
                        <a:pt x="600" y="270"/>
                        <a:pt x="607" y="267"/>
                      </a:cubicBezTo>
                      <a:cubicBezTo>
                        <a:pt x="610" y="266"/>
                        <a:pt x="616" y="264"/>
                        <a:pt x="616" y="264"/>
                      </a:cubicBezTo>
                      <a:cubicBezTo>
                        <a:pt x="621" y="259"/>
                        <a:pt x="633" y="254"/>
                        <a:pt x="640" y="251"/>
                      </a:cubicBezTo>
                      <a:cubicBezTo>
                        <a:pt x="643" y="247"/>
                        <a:pt x="650" y="243"/>
                        <a:pt x="654" y="240"/>
                      </a:cubicBezTo>
                      <a:cubicBezTo>
                        <a:pt x="665" y="218"/>
                        <a:pt x="665" y="199"/>
                        <a:pt x="659" y="191"/>
                      </a:cubicBezTo>
                      <a:lnTo>
                        <a:pt x="616" y="194"/>
                      </a:lnTo>
                      <a:lnTo>
                        <a:pt x="598" y="193"/>
                      </a:lnTo>
                      <a:lnTo>
                        <a:pt x="593" y="179"/>
                      </a:lnTo>
                      <a:lnTo>
                        <a:pt x="569" y="170"/>
                      </a:lnTo>
                      <a:lnTo>
                        <a:pt x="539" y="153"/>
                      </a:lnTo>
                      <a:lnTo>
                        <a:pt x="531" y="162"/>
                      </a:lnTo>
                      <a:lnTo>
                        <a:pt x="519" y="164"/>
                      </a:lnTo>
                      <a:lnTo>
                        <a:pt x="504" y="159"/>
                      </a:lnTo>
                      <a:lnTo>
                        <a:pt x="486" y="156"/>
                      </a:lnTo>
                      <a:lnTo>
                        <a:pt x="467" y="143"/>
                      </a:lnTo>
                      <a:lnTo>
                        <a:pt x="455" y="131"/>
                      </a:lnTo>
                      <a:lnTo>
                        <a:pt x="437" y="131"/>
                      </a:lnTo>
                      <a:lnTo>
                        <a:pt x="419" y="110"/>
                      </a:lnTo>
                      <a:lnTo>
                        <a:pt x="418" y="89"/>
                      </a:ln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grpSp>
            <p:nvGrpSpPr>
              <p:cNvPr id="220" name="Group 60"/>
              <p:cNvGrpSpPr>
                <a:grpSpLocks/>
              </p:cNvGrpSpPr>
              <p:nvPr>
                <p:custDataLst>
                  <p:tags r:id="rId16"/>
                </p:custDataLst>
              </p:nvPr>
            </p:nvGrpSpPr>
            <p:grpSpPr bwMode="auto">
              <a:xfrm>
                <a:off x="2491" y="2445"/>
                <a:ext cx="418" cy="558"/>
                <a:chOff x="2491" y="2445"/>
                <a:chExt cx="418" cy="558"/>
              </a:xfrm>
              <a:grpFill/>
            </p:grpSpPr>
            <p:grpSp>
              <p:nvGrpSpPr>
                <p:cNvPr id="285" name="Group 61"/>
                <p:cNvGrpSpPr>
                  <a:grpSpLocks noChangeAspect="1"/>
                </p:cNvGrpSpPr>
                <p:nvPr/>
              </p:nvGrpSpPr>
              <p:grpSpPr bwMode="auto">
                <a:xfrm>
                  <a:off x="2491" y="2445"/>
                  <a:ext cx="418" cy="558"/>
                  <a:chOff x="2492" y="2445"/>
                  <a:chExt cx="418" cy="558"/>
                </a:xfrm>
                <a:grpFill/>
              </p:grpSpPr>
              <p:sp>
                <p:nvSpPr>
                  <p:cNvPr id="287" name="Freeform 62"/>
                  <p:cNvSpPr>
                    <a:spLocks noChangeAspect="1"/>
                  </p:cNvSpPr>
                  <p:nvPr/>
                </p:nvSpPr>
                <p:spPr bwMode="auto">
                  <a:xfrm>
                    <a:off x="2606" y="2445"/>
                    <a:ext cx="12" cy="31"/>
                  </a:xfrm>
                  <a:custGeom>
                    <a:avLst/>
                    <a:gdLst/>
                    <a:ahLst/>
                    <a:cxnLst>
                      <a:cxn ang="0">
                        <a:pos x="6" y="0"/>
                      </a:cxn>
                      <a:cxn ang="0">
                        <a:pos x="0" y="12"/>
                      </a:cxn>
                      <a:cxn ang="0">
                        <a:pos x="3" y="31"/>
                      </a:cxn>
                      <a:cxn ang="0">
                        <a:pos x="6" y="0"/>
                      </a:cxn>
                    </a:cxnLst>
                    <a:rect l="0" t="0" r="r" b="b"/>
                    <a:pathLst>
                      <a:path w="12" h="31">
                        <a:moveTo>
                          <a:pt x="6" y="0"/>
                        </a:moveTo>
                        <a:cubicBezTo>
                          <a:pt x="5" y="4"/>
                          <a:pt x="0" y="12"/>
                          <a:pt x="0" y="12"/>
                        </a:cubicBezTo>
                        <a:cubicBezTo>
                          <a:pt x="1" y="18"/>
                          <a:pt x="2" y="25"/>
                          <a:pt x="3" y="31"/>
                        </a:cubicBezTo>
                        <a:cubicBezTo>
                          <a:pt x="12" y="22"/>
                          <a:pt x="8" y="11"/>
                          <a:pt x="6"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88" name="Freeform 63"/>
                  <p:cNvSpPr>
                    <a:spLocks noChangeAspect="1"/>
                  </p:cNvSpPr>
                  <p:nvPr/>
                </p:nvSpPr>
                <p:spPr bwMode="auto">
                  <a:xfrm>
                    <a:off x="2492" y="2450"/>
                    <a:ext cx="418" cy="553"/>
                  </a:xfrm>
                  <a:custGeom>
                    <a:avLst/>
                    <a:gdLst/>
                    <a:ahLst/>
                    <a:cxnLst>
                      <a:cxn ang="0">
                        <a:pos x="351" y="427"/>
                      </a:cxn>
                      <a:cxn ang="0">
                        <a:pos x="335" y="412"/>
                      </a:cxn>
                      <a:cxn ang="0">
                        <a:pos x="320" y="398"/>
                      </a:cxn>
                      <a:cxn ang="0">
                        <a:pos x="303" y="379"/>
                      </a:cxn>
                      <a:cxn ang="0">
                        <a:pos x="287" y="344"/>
                      </a:cxn>
                      <a:cxn ang="0">
                        <a:pos x="313" y="328"/>
                      </a:cxn>
                      <a:cxn ang="0">
                        <a:pos x="354" y="306"/>
                      </a:cxn>
                      <a:cxn ang="0">
                        <a:pos x="371" y="298"/>
                      </a:cxn>
                      <a:cxn ang="0">
                        <a:pos x="398" y="287"/>
                      </a:cxn>
                      <a:cxn ang="0">
                        <a:pos x="411" y="263"/>
                      </a:cxn>
                      <a:cxn ang="0">
                        <a:pos x="411" y="242"/>
                      </a:cxn>
                      <a:cxn ang="0">
                        <a:pos x="393" y="214"/>
                      </a:cxn>
                      <a:cxn ang="0">
                        <a:pos x="392" y="172"/>
                      </a:cxn>
                      <a:cxn ang="0">
                        <a:pos x="381" y="154"/>
                      </a:cxn>
                      <a:cxn ang="0">
                        <a:pos x="371" y="137"/>
                      </a:cxn>
                      <a:cxn ang="0">
                        <a:pos x="371" y="86"/>
                      </a:cxn>
                      <a:cxn ang="0">
                        <a:pos x="345" y="59"/>
                      </a:cxn>
                      <a:cxn ang="0">
                        <a:pos x="326" y="44"/>
                      </a:cxn>
                      <a:cxn ang="0">
                        <a:pos x="303" y="38"/>
                      </a:cxn>
                      <a:cxn ang="0">
                        <a:pos x="254" y="61"/>
                      </a:cxn>
                      <a:cxn ang="0">
                        <a:pos x="233" y="44"/>
                      </a:cxn>
                      <a:cxn ang="0">
                        <a:pos x="195" y="37"/>
                      </a:cxn>
                      <a:cxn ang="0">
                        <a:pos x="162" y="6"/>
                      </a:cxn>
                      <a:cxn ang="0">
                        <a:pos x="129" y="1"/>
                      </a:cxn>
                      <a:cxn ang="0">
                        <a:pos x="138" y="18"/>
                      </a:cxn>
                      <a:cxn ang="0">
                        <a:pos x="141" y="46"/>
                      </a:cxn>
                      <a:cxn ang="0">
                        <a:pos x="131" y="79"/>
                      </a:cxn>
                      <a:cxn ang="0">
                        <a:pos x="117" y="103"/>
                      </a:cxn>
                      <a:cxn ang="0">
                        <a:pos x="92" y="86"/>
                      </a:cxn>
                      <a:cxn ang="0">
                        <a:pos x="63" y="113"/>
                      </a:cxn>
                      <a:cxn ang="0">
                        <a:pos x="63" y="145"/>
                      </a:cxn>
                      <a:cxn ang="0">
                        <a:pos x="51" y="167"/>
                      </a:cxn>
                      <a:cxn ang="0">
                        <a:pos x="39" y="164"/>
                      </a:cxn>
                      <a:cxn ang="0">
                        <a:pos x="57" y="185"/>
                      </a:cxn>
                      <a:cxn ang="0">
                        <a:pos x="44" y="200"/>
                      </a:cxn>
                      <a:cxn ang="0">
                        <a:pos x="9" y="220"/>
                      </a:cxn>
                      <a:cxn ang="0">
                        <a:pos x="13" y="242"/>
                      </a:cxn>
                      <a:cxn ang="0">
                        <a:pos x="0" y="280"/>
                      </a:cxn>
                      <a:cxn ang="0">
                        <a:pos x="3" y="295"/>
                      </a:cxn>
                      <a:cxn ang="0">
                        <a:pos x="18" y="328"/>
                      </a:cxn>
                      <a:cxn ang="0">
                        <a:pos x="7" y="350"/>
                      </a:cxn>
                      <a:cxn ang="0">
                        <a:pos x="18" y="392"/>
                      </a:cxn>
                      <a:cxn ang="0">
                        <a:pos x="65" y="415"/>
                      </a:cxn>
                      <a:cxn ang="0">
                        <a:pos x="102" y="434"/>
                      </a:cxn>
                      <a:cxn ang="0">
                        <a:pos x="81" y="455"/>
                      </a:cxn>
                      <a:cxn ang="0">
                        <a:pos x="66" y="509"/>
                      </a:cxn>
                      <a:cxn ang="0">
                        <a:pos x="111" y="532"/>
                      </a:cxn>
                      <a:cxn ang="0">
                        <a:pos x="111" y="514"/>
                      </a:cxn>
                      <a:cxn ang="0">
                        <a:pos x="134" y="528"/>
                      </a:cxn>
                      <a:cxn ang="0">
                        <a:pos x="157" y="526"/>
                      </a:cxn>
                      <a:cxn ang="0">
                        <a:pos x="188" y="541"/>
                      </a:cxn>
                      <a:cxn ang="0">
                        <a:pos x="204" y="553"/>
                      </a:cxn>
                      <a:cxn ang="0">
                        <a:pos x="231" y="542"/>
                      </a:cxn>
                      <a:cxn ang="0">
                        <a:pos x="258" y="540"/>
                      </a:cxn>
                      <a:cxn ang="0">
                        <a:pos x="299" y="523"/>
                      </a:cxn>
                      <a:cxn ang="0">
                        <a:pos x="324" y="527"/>
                      </a:cxn>
                      <a:cxn ang="0">
                        <a:pos x="333" y="522"/>
                      </a:cxn>
                      <a:cxn ang="0">
                        <a:pos x="320" y="490"/>
                      </a:cxn>
                      <a:cxn ang="0">
                        <a:pos x="348" y="473"/>
                      </a:cxn>
                      <a:cxn ang="0">
                        <a:pos x="369" y="444"/>
                      </a:cxn>
                    </a:cxnLst>
                    <a:rect l="0" t="0" r="r" b="b"/>
                    <a:pathLst>
                      <a:path w="418" h="553">
                        <a:moveTo>
                          <a:pt x="369" y="444"/>
                        </a:moveTo>
                        <a:cubicBezTo>
                          <a:pt x="366" y="430"/>
                          <a:pt x="362" y="428"/>
                          <a:pt x="351" y="427"/>
                        </a:cubicBezTo>
                        <a:cubicBezTo>
                          <a:pt x="349" y="423"/>
                          <a:pt x="345" y="421"/>
                          <a:pt x="342" y="418"/>
                        </a:cubicBezTo>
                        <a:cubicBezTo>
                          <a:pt x="340" y="413"/>
                          <a:pt x="339" y="414"/>
                          <a:pt x="335" y="412"/>
                        </a:cubicBezTo>
                        <a:cubicBezTo>
                          <a:pt x="332" y="410"/>
                          <a:pt x="326" y="406"/>
                          <a:pt x="326" y="406"/>
                        </a:cubicBezTo>
                        <a:cubicBezTo>
                          <a:pt x="325" y="403"/>
                          <a:pt x="322" y="400"/>
                          <a:pt x="320" y="398"/>
                        </a:cubicBezTo>
                        <a:cubicBezTo>
                          <a:pt x="318" y="396"/>
                          <a:pt x="314" y="394"/>
                          <a:pt x="314" y="394"/>
                        </a:cubicBezTo>
                        <a:cubicBezTo>
                          <a:pt x="312" y="389"/>
                          <a:pt x="306" y="385"/>
                          <a:pt x="303" y="379"/>
                        </a:cubicBezTo>
                        <a:cubicBezTo>
                          <a:pt x="301" y="369"/>
                          <a:pt x="305" y="357"/>
                          <a:pt x="294" y="353"/>
                        </a:cubicBezTo>
                        <a:cubicBezTo>
                          <a:pt x="287" y="346"/>
                          <a:pt x="289" y="350"/>
                          <a:pt x="287" y="344"/>
                        </a:cubicBezTo>
                        <a:cubicBezTo>
                          <a:pt x="288" y="335"/>
                          <a:pt x="295" y="335"/>
                          <a:pt x="303" y="330"/>
                        </a:cubicBezTo>
                        <a:cubicBezTo>
                          <a:pt x="306" y="328"/>
                          <a:pt x="313" y="328"/>
                          <a:pt x="313" y="328"/>
                        </a:cubicBezTo>
                        <a:cubicBezTo>
                          <a:pt x="314" y="326"/>
                          <a:pt x="339" y="311"/>
                          <a:pt x="343" y="310"/>
                        </a:cubicBezTo>
                        <a:cubicBezTo>
                          <a:pt x="344" y="310"/>
                          <a:pt x="353" y="306"/>
                          <a:pt x="354" y="306"/>
                        </a:cubicBezTo>
                        <a:cubicBezTo>
                          <a:pt x="356" y="305"/>
                          <a:pt x="360" y="304"/>
                          <a:pt x="360" y="304"/>
                        </a:cubicBezTo>
                        <a:cubicBezTo>
                          <a:pt x="361" y="300"/>
                          <a:pt x="371" y="298"/>
                          <a:pt x="371" y="298"/>
                        </a:cubicBezTo>
                        <a:cubicBezTo>
                          <a:pt x="375" y="294"/>
                          <a:pt x="381" y="284"/>
                          <a:pt x="384" y="283"/>
                        </a:cubicBezTo>
                        <a:cubicBezTo>
                          <a:pt x="390" y="284"/>
                          <a:pt x="393" y="285"/>
                          <a:pt x="398" y="287"/>
                        </a:cubicBezTo>
                        <a:cubicBezTo>
                          <a:pt x="407" y="286"/>
                          <a:pt x="409" y="286"/>
                          <a:pt x="416" y="282"/>
                        </a:cubicBezTo>
                        <a:cubicBezTo>
                          <a:pt x="418" y="275"/>
                          <a:pt x="417" y="267"/>
                          <a:pt x="411" y="263"/>
                        </a:cubicBezTo>
                        <a:cubicBezTo>
                          <a:pt x="410" y="258"/>
                          <a:pt x="408" y="252"/>
                          <a:pt x="414" y="250"/>
                        </a:cubicBezTo>
                        <a:cubicBezTo>
                          <a:pt x="417" y="246"/>
                          <a:pt x="418" y="240"/>
                          <a:pt x="411" y="242"/>
                        </a:cubicBezTo>
                        <a:cubicBezTo>
                          <a:pt x="403" y="241"/>
                          <a:pt x="398" y="243"/>
                          <a:pt x="395" y="236"/>
                        </a:cubicBezTo>
                        <a:cubicBezTo>
                          <a:pt x="392" y="222"/>
                          <a:pt x="395" y="224"/>
                          <a:pt x="393" y="214"/>
                        </a:cubicBezTo>
                        <a:cubicBezTo>
                          <a:pt x="398" y="199"/>
                          <a:pt x="391" y="191"/>
                          <a:pt x="387" y="185"/>
                        </a:cubicBezTo>
                        <a:cubicBezTo>
                          <a:pt x="388" y="180"/>
                          <a:pt x="389" y="176"/>
                          <a:pt x="392" y="172"/>
                        </a:cubicBezTo>
                        <a:cubicBezTo>
                          <a:pt x="393" y="167"/>
                          <a:pt x="394" y="164"/>
                          <a:pt x="389" y="161"/>
                        </a:cubicBezTo>
                        <a:cubicBezTo>
                          <a:pt x="387" y="158"/>
                          <a:pt x="381" y="154"/>
                          <a:pt x="381" y="154"/>
                        </a:cubicBezTo>
                        <a:cubicBezTo>
                          <a:pt x="378" y="150"/>
                          <a:pt x="369" y="146"/>
                          <a:pt x="369" y="146"/>
                        </a:cubicBezTo>
                        <a:cubicBezTo>
                          <a:pt x="366" y="142"/>
                          <a:pt x="366" y="139"/>
                          <a:pt x="371" y="137"/>
                        </a:cubicBezTo>
                        <a:cubicBezTo>
                          <a:pt x="372" y="134"/>
                          <a:pt x="374" y="128"/>
                          <a:pt x="374" y="128"/>
                        </a:cubicBezTo>
                        <a:cubicBezTo>
                          <a:pt x="373" y="114"/>
                          <a:pt x="383" y="94"/>
                          <a:pt x="371" y="86"/>
                        </a:cubicBezTo>
                        <a:cubicBezTo>
                          <a:pt x="368" y="81"/>
                          <a:pt x="362" y="75"/>
                          <a:pt x="357" y="72"/>
                        </a:cubicBezTo>
                        <a:cubicBezTo>
                          <a:pt x="355" y="65"/>
                          <a:pt x="352" y="61"/>
                          <a:pt x="345" y="59"/>
                        </a:cubicBezTo>
                        <a:cubicBezTo>
                          <a:pt x="342" y="55"/>
                          <a:pt x="337" y="53"/>
                          <a:pt x="333" y="52"/>
                        </a:cubicBezTo>
                        <a:cubicBezTo>
                          <a:pt x="328" y="45"/>
                          <a:pt x="331" y="47"/>
                          <a:pt x="326" y="44"/>
                        </a:cubicBezTo>
                        <a:cubicBezTo>
                          <a:pt x="326" y="40"/>
                          <a:pt x="327" y="34"/>
                          <a:pt x="321" y="34"/>
                        </a:cubicBezTo>
                        <a:cubicBezTo>
                          <a:pt x="316" y="34"/>
                          <a:pt x="308" y="36"/>
                          <a:pt x="303" y="38"/>
                        </a:cubicBezTo>
                        <a:cubicBezTo>
                          <a:pt x="291" y="43"/>
                          <a:pt x="286" y="49"/>
                          <a:pt x="273" y="52"/>
                        </a:cubicBezTo>
                        <a:cubicBezTo>
                          <a:pt x="269" y="54"/>
                          <a:pt x="254" y="61"/>
                          <a:pt x="254" y="61"/>
                        </a:cubicBezTo>
                        <a:cubicBezTo>
                          <a:pt x="252" y="65"/>
                          <a:pt x="247" y="67"/>
                          <a:pt x="243" y="68"/>
                        </a:cubicBezTo>
                        <a:cubicBezTo>
                          <a:pt x="232" y="66"/>
                          <a:pt x="238" y="51"/>
                          <a:pt x="233" y="44"/>
                        </a:cubicBezTo>
                        <a:cubicBezTo>
                          <a:pt x="230" y="34"/>
                          <a:pt x="230" y="43"/>
                          <a:pt x="222" y="38"/>
                        </a:cubicBezTo>
                        <a:cubicBezTo>
                          <a:pt x="214" y="44"/>
                          <a:pt x="204" y="39"/>
                          <a:pt x="195" y="37"/>
                        </a:cubicBezTo>
                        <a:cubicBezTo>
                          <a:pt x="190" y="30"/>
                          <a:pt x="190" y="19"/>
                          <a:pt x="183" y="14"/>
                        </a:cubicBezTo>
                        <a:cubicBezTo>
                          <a:pt x="177" y="5"/>
                          <a:pt x="175" y="7"/>
                          <a:pt x="162" y="6"/>
                        </a:cubicBezTo>
                        <a:cubicBezTo>
                          <a:pt x="154" y="4"/>
                          <a:pt x="148" y="1"/>
                          <a:pt x="140" y="0"/>
                        </a:cubicBezTo>
                        <a:cubicBezTo>
                          <a:pt x="136" y="0"/>
                          <a:pt x="132" y="0"/>
                          <a:pt x="129" y="1"/>
                        </a:cubicBezTo>
                        <a:cubicBezTo>
                          <a:pt x="128" y="1"/>
                          <a:pt x="131" y="3"/>
                          <a:pt x="131" y="4"/>
                        </a:cubicBezTo>
                        <a:cubicBezTo>
                          <a:pt x="134" y="10"/>
                          <a:pt x="133" y="15"/>
                          <a:pt x="138" y="18"/>
                        </a:cubicBezTo>
                        <a:cubicBezTo>
                          <a:pt x="140" y="23"/>
                          <a:pt x="143" y="27"/>
                          <a:pt x="146" y="31"/>
                        </a:cubicBezTo>
                        <a:cubicBezTo>
                          <a:pt x="145" y="37"/>
                          <a:pt x="144" y="41"/>
                          <a:pt x="141" y="46"/>
                        </a:cubicBezTo>
                        <a:cubicBezTo>
                          <a:pt x="142" y="51"/>
                          <a:pt x="145" y="62"/>
                          <a:pt x="145" y="62"/>
                        </a:cubicBezTo>
                        <a:cubicBezTo>
                          <a:pt x="147" y="78"/>
                          <a:pt x="144" y="75"/>
                          <a:pt x="131" y="79"/>
                        </a:cubicBezTo>
                        <a:cubicBezTo>
                          <a:pt x="127" y="83"/>
                          <a:pt x="126" y="87"/>
                          <a:pt x="122" y="91"/>
                        </a:cubicBezTo>
                        <a:cubicBezTo>
                          <a:pt x="121" y="96"/>
                          <a:pt x="122" y="100"/>
                          <a:pt x="117" y="103"/>
                        </a:cubicBezTo>
                        <a:cubicBezTo>
                          <a:pt x="110" y="101"/>
                          <a:pt x="111" y="99"/>
                          <a:pt x="105" y="95"/>
                        </a:cubicBezTo>
                        <a:cubicBezTo>
                          <a:pt x="103" y="89"/>
                          <a:pt x="97" y="89"/>
                          <a:pt x="92" y="86"/>
                        </a:cubicBezTo>
                        <a:cubicBezTo>
                          <a:pt x="81" y="87"/>
                          <a:pt x="70" y="84"/>
                          <a:pt x="66" y="95"/>
                        </a:cubicBezTo>
                        <a:cubicBezTo>
                          <a:pt x="65" y="101"/>
                          <a:pt x="64" y="107"/>
                          <a:pt x="63" y="113"/>
                        </a:cubicBezTo>
                        <a:cubicBezTo>
                          <a:pt x="63" y="117"/>
                          <a:pt x="65" y="117"/>
                          <a:pt x="65" y="122"/>
                        </a:cubicBezTo>
                        <a:cubicBezTo>
                          <a:pt x="66" y="130"/>
                          <a:pt x="66" y="137"/>
                          <a:pt x="63" y="145"/>
                        </a:cubicBezTo>
                        <a:cubicBezTo>
                          <a:pt x="61" y="149"/>
                          <a:pt x="57" y="157"/>
                          <a:pt x="57" y="157"/>
                        </a:cubicBezTo>
                        <a:cubicBezTo>
                          <a:pt x="56" y="163"/>
                          <a:pt x="57" y="166"/>
                          <a:pt x="51" y="167"/>
                        </a:cubicBezTo>
                        <a:cubicBezTo>
                          <a:pt x="50" y="165"/>
                          <a:pt x="50" y="163"/>
                          <a:pt x="49" y="161"/>
                        </a:cubicBezTo>
                        <a:cubicBezTo>
                          <a:pt x="48" y="158"/>
                          <a:pt x="39" y="164"/>
                          <a:pt x="39" y="164"/>
                        </a:cubicBezTo>
                        <a:cubicBezTo>
                          <a:pt x="42" y="174"/>
                          <a:pt x="43" y="174"/>
                          <a:pt x="53" y="176"/>
                        </a:cubicBezTo>
                        <a:cubicBezTo>
                          <a:pt x="55" y="179"/>
                          <a:pt x="57" y="185"/>
                          <a:pt x="57" y="185"/>
                        </a:cubicBezTo>
                        <a:cubicBezTo>
                          <a:pt x="57" y="188"/>
                          <a:pt x="57" y="191"/>
                          <a:pt x="56" y="194"/>
                        </a:cubicBezTo>
                        <a:cubicBezTo>
                          <a:pt x="54" y="198"/>
                          <a:pt x="44" y="200"/>
                          <a:pt x="44" y="200"/>
                        </a:cubicBezTo>
                        <a:cubicBezTo>
                          <a:pt x="41" y="204"/>
                          <a:pt x="37" y="203"/>
                          <a:pt x="42" y="206"/>
                        </a:cubicBezTo>
                        <a:cubicBezTo>
                          <a:pt x="52" y="221"/>
                          <a:pt x="21" y="219"/>
                          <a:pt x="9" y="220"/>
                        </a:cubicBezTo>
                        <a:cubicBezTo>
                          <a:pt x="7" y="227"/>
                          <a:pt x="5" y="227"/>
                          <a:pt x="11" y="224"/>
                        </a:cubicBezTo>
                        <a:cubicBezTo>
                          <a:pt x="12" y="230"/>
                          <a:pt x="11" y="236"/>
                          <a:pt x="13" y="242"/>
                        </a:cubicBezTo>
                        <a:cubicBezTo>
                          <a:pt x="14" y="244"/>
                          <a:pt x="15" y="248"/>
                          <a:pt x="15" y="248"/>
                        </a:cubicBezTo>
                        <a:cubicBezTo>
                          <a:pt x="13" y="261"/>
                          <a:pt x="11" y="273"/>
                          <a:pt x="0" y="280"/>
                        </a:cubicBezTo>
                        <a:cubicBezTo>
                          <a:pt x="4" y="281"/>
                          <a:pt x="7" y="290"/>
                          <a:pt x="7" y="290"/>
                        </a:cubicBezTo>
                        <a:cubicBezTo>
                          <a:pt x="6" y="292"/>
                          <a:pt x="3" y="293"/>
                          <a:pt x="3" y="295"/>
                        </a:cubicBezTo>
                        <a:cubicBezTo>
                          <a:pt x="2" y="300"/>
                          <a:pt x="13" y="317"/>
                          <a:pt x="17" y="319"/>
                        </a:cubicBezTo>
                        <a:cubicBezTo>
                          <a:pt x="18" y="321"/>
                          <a:pt x="21" y="326"/>
                          <a:pt x="18" y="328"/>
                        </a:cubicBezTo>
                        <a:cubicBezTo>
                          <a:pt x="16" y="330"/>
                          <a:pt x="12" y="332"/>
                          <a:pt x="12" y="332"/>
                        </a:cubicBezTo>
                        <a:cubicBezTo>
                          <a:pt x="10" y="338"/>
                          <a:pt x="9" y="344"/>
                          <a:pt x="7" y="350"/>
                        </a:cubicBezTo>
                        <a:cubicBezTo>
                          <a:pt x="7" y="356"/>
                          <a:pt x="18" y="360"/>
                          <a:pt x="21" y="367"/>
                        </a:cubicBezTo>
                        <a:cubicBezTo>
                          <a:pt x="23" y="374"/>
                          <a:pt x="15" y="385"/>
                          <a:pt x="18" y="392"/>
                        </a:cubicBezTo>
                        <a:cubicBezTo>
                          <a:pt x="20" y="395"/>
                          <a:pt x="34" y="411"/>
                          <a:pt x="38" y="412"/>
                        </a:cubicBezTo>
                        <a:cubicBezTo>
                          <a:pt x="47" y="414"/>
                          <a:pt x="55" y="414"/>
                          <a:pt x="65" y="415"/>
                        </a:cubicBezTo>
                        <a:cubicBezTo>
                          <a:pt x="75" y="417"/>
                          <a:pt x="80" y="426"/>
                          <a:pt x="90" y="428"/>
                        </a:cubicBezTo>
                        <a:cubicBezTo>
                          <a:pt x="94" y="431"/>
                          <a:pt x="98" y="431"/>
                          <a:pt x="102" y="434"/>
                        </a:cubicBezTo>
                        <a:cubicBezTo>
                          <a:pt x="101" y="440"/>
                          <a:pt x="100" y="442"/>
                          <a:pt x="96" y="446"/>
                        </a:cubicBezTo>
                        <a:cubicBezTo>
                          <a:pt x="94" y="451"/>
                          <a:pt x="83" y="450"/>
                          <a:pt x="81" y="455"/>
                        </a:cubicBezTo>
                        <a:cubicBezTo>
                          <a:pt x="78" y="461"/>
                          <a:pt x="86" y="470"/>
                          <a:pt x="80" y="474"/>
                        </a:cubicBezTo>
                        <a:cubicBezTo>
                          <a:pt x="77" y="486"/>
                          <a:pt x="68" y="496"/>
                          <a:pt x="66" y="509"/>
                        </a:cubicBezTo>
                        <a:cubicBezTo>
                          <a:pt x="67" y="542"/>
                          <a:pt x="65" y="531"/>
                          <a:pt x="90" y="533"/>
                        </a:cubicBezTo>
                        <a:cubicBezTo>
                          <a:pt x="97" y="534"/>
                          <a:pt x="104" y="533"/>
                          <a:pt x="111" y="532"/>
                        </a:cubicBezTo>
                        <a:cubicBezTo>
                          <a:pt x="121" y="527"/>
                          <a:pt x="122" y="526"/>
                          <a:pt x="111" y="522"/>
                        </a:cubicBezTo>
                        <a:cubicBezTo>
                          <a:pt x="109" y="518"/>
                          <a:pt x="106" y="516"/>
                          <a:pt x="111" y="514"/>
                        </a:cubicBezTo>
                        <a:cubicBezTo>
                          <a:pt x="116" y="515"/>
                          <a:pt x="125" y="518"/>
                          <a:pt x="125" y="518"/>
                        </a:cubicBezTo>
                        <a:cubicBezTo>
                          <a:pt x="127" y="523"/>
                          <a:pt x="129" y="526"/>
                          <a:pt x="134" y="528"/>
                        </a:cubicBezTo>
                        <a:cubicBezTo>
                          <a:pt x="141" y="526"/>
                          <a:pt x="138" y="527"/>
                          <a:pt x="143" y="524"/>
                        </a:cubicBezTo>
                        <a:cubicBezTo>
                          <a:pt x="147" y="527"/>
                          <a:pt x="152" y="525"/>
                          <a:pt x="157" y="526"/>
                        </a:cubicBezTo>
                        <a:cubicBezTo>
                          <a:pt x="161" y="530"/>
                          <a:pt x="171" y="533"/>
                          <a:pt x="176" y="536"/>
                        </a:cubicBezTo>
                        <a:cubicBezTo>
                          <a:pt x="180" y="538"/>
                          <a:pt x="184" y="540"/>
                          <a:pt x="188" y="541"/>
                        </a:cubicBezTo>
                        <a:cubicBezTo>
                          <a:pt x="189" y="541"/>
                          <a:pt x="191" y="542"/>
                          <a:pt x="191" y="542"/>
                        </a:cubicBezTo>
                        <a:cubicBezTo>
                          <a:pt x="195" y="548"/>
                          <a:pt x="197" y="551"/>
                          <a:pt x="204" y="553"/>
                        </a:cubicBezTo>
                        <a:cubicBezTo>
                          <a:pt x="215" y="551"/>
                          <a:pt x="212" y="549"/>
                          <a:pt x="215" y="539"/>
                        </a:cubicBezTo>
                        <a:cubicBezTo>
                          <a:pt x="226" y="540"/>
                          <a:pt x="224" y="536"/>
                          <a:pt x="231" y="542"/>
                        </a:cubicBezTo>
                        <a:cubicBezTo>
                          <a:pt x="234" y="544"/>
                          <a:pt x="240" y="546"/>
                          <a:pt x="240" y="546"/>
                        </a:cubicBezTo>
                        <a:cubicBezTo>
                          <a:pt x="246" y="545"/>
                          <a:pt x="254" y="545"/>
                          <a:pt x="258" y="540"/>
                        </a:cubicBezTo>
                        <a:cubicBezTo>
                          <a:pt x="259" y="539"/>
                          <a:pt x="266" y="530"/>
                          <a:pt x="267" y="530"/>
                        </a:cubicBezTo>
                        <a:cubicBezTo>
                          <a:pt x="274" y="527"/>
                          <a:pt x="292" y="523"/>
                          <a:pt x="299" y="523"/>
                        </a:cubicBezTo>
                        <a:cubicBezTo>
                          <a:pt x="302" y="524"/>
                          <a:pt x="305" y="526"/>
                          <a:pt x="308" y="527"/>
                        </a:cubicBezTo>
                        <a:cubicBezTo>
                          <a:pt x="316" y="524"/>
                          <a:pt x="312" y="521"/>
                          <a:pt x="324" y="527"/>
                        </a:cubicBezTo>
                        <a:cubicBezTo>
                          <a:pt x="328" y="529"/>
                          <a:pt x="336" y="536"/>
                          <a:pt x="336" y="536"/>
                        </a:cubicBezTo>
                        <a:cubicBezTo>
                          <a:pt x="344" y="533"/>
                          <a:pt x="338" y="524"/>
                          <a:pt x="333" y="522"/>
                        </a:cubicBezTo>
                        <a:cubicBezTo>
                          <a:pt x="331" y="514"/>
                          <a:pt x="335" y="503"/>
                          <a:pt x="327" y="498"/>
                        </a:cubicBezTo>
                        <a:cubicBezTo>
                          <a:pt x="325" y="494"/>
                          <a:pt x="324" y="491"/>
                          <a:pt x="320" y="490"/>
                        </a:cubicBezTo>
                        <a:cubicBezTo>
                          <a:pt x="323" y="488"/>
                          <a:pt x="329" y="486"/>
                          <a:pt x="329" y="486"/>
                        </a:cubicBezTo>
                        <a:cubicBezTo>
                          <a:pt x="334" y="479"/>
                          <a:pt x="341" y="478"/>
                          <a:pt x="348" y="473"/>
                        </a:cubicBezTo>
                        <a:cubicBezTo>
                          <a:pt x="352" y="460"/>
                          <a:pt x="353" y="457"/>
                          <a:pt x="367" y="455"/>
                        </a:cubicBezTo>
                        <a:cubicBezTo>
                          <a:pt x="370" y="450"/>
                          <a:pt x="374" y="447"/>
                          <a:pt x="369" y="444"/>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sp>
              <p:nvSpPr>
                <p:cNvPr id="286" name="Freeform 64"/>
                <p:cNvSpPr>
                  <a:spLocks noChangeAspect="1"/>
                </p:cNvSpPr>
                <p:nvPr/>
              </p:nvSpPr>
              <p:spPr bwMode="auto">
                <a:xfrm>
                  <a:off x="2812" y="2466"/>
                  <a:ext cx="24" cy="19"/>
                </a:xfrm>
                <a:custGeom>
                  <a:avLst/>
                  <a:gdLst/>
                  <a:ahLst/>
                  <a:cxnLst>
                    <a:cxn ang="0">
                      <a:pos x="4" y="0"/>
                    </a:cxn>
                    <a:cxn ang="0">
                      <a:pos x="9" y="12"/>
                    </a:cxn>
                    <a:cxn ang="0">
                      <a:pos x="15" y="19"/>
                    </a:cxn>
                    <a:cxn ang="0">
                      <a:pos x="18" y="9"/>
                    </a:cxn>
                    <a:cxn ang="0">
                      <a:pos x="9" y="4"/>
                    </a:cxn>
                    <a:cxn ang="0">
                      <a:pos x="3" y="2"/>
                    </a:cxn>
                    <a:cxn ang="0">
                      <a:pos x="4" y="0"/>
                    </a:cxn>
                  </a:cxnLst>
                  <a:rect l="0" t="0" r="r" b="b"/>
                  <a:pathLst>
                    <a:path w="24" h="19">
                      <a:moveTo>
                        <a:pt x="4" y="0"/>
                      </a:moveTo>
                      <a:cubicBezTo>
                        <a:pt x="0" y="6"/>
                        <a:pt x="4" y="9"/>
                        <a:pt x="9" y="12"/>
                      </a:cubicBezTo>
                      <a:cubicBezTo>
                        <a:pt x="11" y="16"/>
                        <a:pt x="14" y="15"/>
                        <a:pt x="15" y="19"/>
                      </a:cubicBezTo>
                      <a:cubicBezTo>
                        <a:pt x="21" y="18"/>
                        <a:pt x="24" y="15"/>
                        <a:pt x="18" y="9"/>
                      </a:cubicBezTo>
                      <a:cubicBezTo>
                        <a:pt x="16" y="6"/>
                        <a:pt x="12" y="6"/>
                        <a:pt x="9" y="4"/>
                      </a:cubicBezTo>
                      <a:cubicBezTo>
                        <a:pt x="7" y="3"/>
                        <a:pt x="2" y="4"/>
                        <a:pt x="3" y="2"/>
                      </a:cubicBezTo>
                      <a:cubicBezTo>
                        <a:pt x="3" y="1"/>
                        <a:pt x="4" y="1"/>
                        <a:pt x="4"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grpSp>
            <p:nvGrpSpPr>
              <p:cNvPr id="221" name="Group 65"/>
              <p:cNvGrpSpPr>
                <a:grpSpLocks/>
              </p:cNvGrpSpPr>
              <p:nvPr>
                <p:custDataLst>
                  <p:tags r:id="rId17"/>
                </p:custDataLst>
              </p:nvPr>
            </p:nvGrpSpPr>
            <p:grpSpPr bwMode="auto">
              <a:xfrm>
                <a:off x="2599" y="2246"/>
                <a:ext cx="298" cy="236"/>
                <a:chOff x="2599" y="2246"/>
                <a:chExt cx="298" cy="236"/>
              </a:xfrm>
              <a:grpFill/>
            </p:grpSpPr>
            <p:sp>
              <p:nvSpPr>
                <p:cNvPr id="280" name="Freeform 66"/>
                <p:cNvSpPr>
                  <a:spLocks noChangeAspect="1"/>
                </p:cNvSpPr>
                <p:nvPr/>
              </p:nvSpPr>
              <p:spPr bwMode="auto">
                <a:xfrm>
                  <a:off x="2868" y="2422"/>
                  <a:ext cx="29" cy="24"/>
                </a:xfrm>
                <a:custGeom>
                  <a:avLst/>
                  <a:gdLst/>
                  <a:ahLst/>
                  <a:cxnLst>
                    <a:cxn ang="0">
                      <a:pos x="4" y="0"/>
                    </a:cxn>
                    <a:cxn ang="0">
                      <a:pos x="15" y="4"/>
                    </a:cxn>
                    <a:cxn ang="0">
                      <a:pos x="16" y="24"/>
                    </a:cxn>
                    <a:cxn ang="0">
                      <a:pos x="3" y="18"/>
                    </a:cxn>
                    <a:cxn ang="0">
                      <a:pos x="4" y="0"/>
                    </a:cxn>
                  </a:cxnLst>
                  <a:rect l="0" t="0" r="r" b="b"/>
                  <a:pathLst>
                    <a:path w="29" h="24">
                      <a:moveTo>
                        <a:pt x="4" y="0"/>
                      </a:moveTo>
                      <a:cubicBezTo>
                        <a:pt x="8" y="2"/>
                        <a:pt x="11" y="3"/>
                        <a:pt x="15" y="4"/>
                      </a:cubicBezTo>
                      <a:cubicBezTo>
                        <a:pt x="19" y="10"/>
                        <a:pt x="29" y="21"/>
                        <a:pt x="16" y="24"/>
                      </a:cubicBezTo>
                      <a:cubicBezTo>
                        <a:pt x="11" y="23"/>
                        <a:pt x="3" y="18"/>
                        <a:pt x="3" y="18"/>
                      </a:cubicBezTo>
                      <a:cubicBezTo>
                        <a:pt x="0" y="13"/>
                        <a:pt x="4" y="6"/>
                        <a:pt x="4"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81" name="Freeform 67"/>
                <p:cNvSpPr>
                  <a:spLocks noChangeAspect="1"/>
                </p:cNvSpPr>
                <p:nvPr/>
              </p:nvSpPr>
              <p:spPr bwMode="auto">
                <a:xfrm>
                  <a:off x="2708" y="2364"/>
                  <a:ext cx="79" cy="88"/>
                </a:xfrm>
                <a:custGeom>
                  <a:avLst/>
                  <a:gdLst/>
                  <a:ahLst/>
                  <a:cxnLst>
                    <a:cxn ang="0">
                      <a:pos x="60" y="0"/>
                    </a:cxn>
                    <a:cxn ang="0">
                      <a:pos x="49" y="8"/>
                    </a:cxn>
                    <a:cxn ang="0">
                      <a:pos x="53" y="26"/>
                    </a:cxn>
                    <a:cxn ang="0">
                      <a:pos x="52" y="32"/>
                    </a:cxn>
                    <a:cxn ang="0">
                      <a:pos x="42" y="31"/>
                    </a:cxn>
                    <a:cxn ang="0">
                      <a:pos x="40" y="21"/>
                    </a:cxn>
                    <a:cxn ang="0">
                      <a:pos x="23" y="8"/>
                    </a:cxn>
                    <a:cxn ang="0">
                      <a:pos x="17" y="26"/>
                    </a:cxn>
                    <a:cxn ang="0">
                      <a:pos x="12" y="33"/>
                    </a:cxn>
                    <a:cxn ang="0">
                      <a:pos x="19" y="67"/>
                    </a:cxn>
                    <a:cxn ang="0">
                      <a:pos x="32" y="68"/>
                    </a:cxn>
                    <a:cxn ang="0">
                      <a:pos x="40" y="72"/>
                    </a:cxn>
                    <a:cxn ang="0">
                      <a:pos x="52" y="82"/>
                    </a:cxn>
                    <a:cxn ang="0">
                      <a:pos x="61" y="88"/>
                    </a:cxn>
                    <a:cxn ang="0">
                      <a:pos x="58" y="69"/>
                    </a:cxn>
                    <a:cxn ang="0">
                      <a:pos x="70" y="61"/>
                    </a:cxn>
                    <a:cxn ang="0">
                      <a:pos x="61" y="48"/>
                    </a:cxn>
                    <a:cxn ang="0">
                      <a:pos x="76" y="39"/>
                    </a:cxn>
                    <a:cxn ang="0">
                      <a:pos x="73" y="24"/>
                    </a:cxn>
                    <a:cxn ang="0">
                      <a:pos x="76" y="10"/>
                    </a:cxn>
                    <a:cxn ang="0">
                      <a:pos x="76" y="4"/>
                    </a:cxn>
                    <a:cxn ang="0">
                      <a:pos x="60" y="0"/>
                    </a:cxn>
                  </a:cxnLst>
                  <a:rect l="0" t="0" r="r" b="b"/>
                  <a:pathLst>
                    <a:path w="79" h="88">
                      <a:moveTo>
                        <a:pt x="60" y="0"/>
                      </a:moveTo>
                      <a:cubicBezTo>
                        <a:pt x="53" y="2"/>
                        <a:pt x="54" y="5"/>
                        <a:pt x="49" y="8"/>
                      </a:cubicBezTo>
                      <a:cubicBezTo>
                        <a:pt x="50" y="18"/>
                        <a:pt x="51" y="18"/>
                        <a:pt x="53" y="26"/>
                      </a:cubicBezTo>
                      <a:cubicBezTo>
                        <a:pt x="53" y="28"/>
                        <a:pt x="54" y="31"/>
                        <a:pt x="52" y="32"/>
                      </a:cubicBezTo>
                      <a:cubicBezTo>
                        <a:pt x="49" y="33"/>
                        <a:pt x="44" y="33"/>
                        <a:pt x="42" y="31"/>
                      </a:cubicBezTo>
                      <a:cubicBezTo>
                        <a:pt x="39" y="29"/>
                        <a:pt x="42" y="24"/>
                        <a:pt x="40" y="21"/>
                      </a:cubicBezTo>
                      <a:cubicBezTo>
                        <a:pt x="35" y="13"/>
                        <a:pt x="32" y="11"/>
                        <a:pt x="23" y="8"/>
                      </a:cubicBezTo>
                      <a:cubicBezTo>
                        <a:pt x="25" y="17"/>
                        <a:pt x="29" y="28"/>
                        <a:pt x="17" y="26"/>
                      </a:cubicBezTo>
                      <a:cubicBezTo>
                        <a:pt x="6" y="27"/>
                        <a:pt x="0" y="30"/>
                        <a:pt x="12" y="33"/>
                      </a:cubicBezTo>
                      <a:cubicBezTo>
                        <a:pt x="21" y="42"/>
                        <a:pt x="18" y="55"/>
                        <a:pt x="19" y="67"/>
                      </a:cubicBezTo>
                      <a:cubicBezTo>
                        <a:pt x="24" y="66"/>
                        <a:pt x="28" y="66"/>
                        <a:pt x="32" y="68"/>
                      </a:cubicBezTo>
                      <a:cubicBezTo>
                        <a:pt x="35" y="69"/>
                        <a:pt x="40" y="72"/>
                        <a:pt x="40" y="72"/>
                      </a:cubicBezTo>
                      <a:cubicBezTo>
                        <a:pt x="44" y="78"/>
                        <a:pt x="45" y="81"/>
                        <a:pt x="52" y="82"/>
                      </a:cubicBezTo>
                      <a:cubicBezTo>
                        <a:pt x="54" y="86"/>
                        <a:pt x="57" y="87"/>
                        <a:pt x="61" y="88"/>
                      </a:cubicBezTo>
                      <a:cubicBezTo>
                        <a:pt x="74" y="85"/>
                        <a:pt x="67" y="72"/>
                        <a:pt x="58" y="69"/>
                      </a:cubicBezTo>
                      <a:cubicBezTo>
                        <a:pt x="60" y="64"/>
                        <a:pt x="70" y="61"/>
                        <a:pt x="70" y="61"/>
                      </a:cubicBezTo>
                      <a:cubicBezTo>
                        <a:pt x="73" y="53"/>
                        <a:pt x="68" y="50"/>
                        <a:pt x="61" y="48"/>
                      </a:cubicBezTo>
                      <a:cubicBezTo>
                        <a:pt x="62" y="33"/>
                        <a:pt x="63" y="36"/>
                        <a:pt x="76" y="39"/>
                      </a:cubicBezTo>
                      <a:cubicBezTo>
                        <a:pt x="79" y="34"/>
                        <a:pt x="76" y="29"/>
                        <a:pt x="73" y="24"/>
                      </a:cubicBezTo>
                      <a:cubicBezTo>
                        <a:pt x="71" y="18"/>
                        <a:pt x="73" y="15"/>
                        <a:pt x="76" y="10"/>
                      </a:cubicBezTo>
                      <a:cubicBezTo>
                        <a:pt x="77" y="4"/>
                        <a:pt x="79" y="4"/>
                        <a:pt x="76" y="4"/>
                      </a:cubicBezTo>
                      <a:lnTo>
                        <a:pt x="60" y="0"/>
                      </a:ln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82" name="Freeform 68"/>
                <p:cNvSpPr>
                  <a:spLocks noChangeAspect="1"/>
                </p:cNvSpPr>
                <p:nvPr/>
              </p:nvSpPr>
              <p:spPr bwMode="auto">
                <a:xfrm>
                  <a:off x="2717" y="2445"/>
                  <a:ext cx="47" cy="37"/>
                </a:xfrm>
                <a:custGeom>
                  <a:avLst/>
                  <a:gdLst/>
                  <a:ahLst/>
                  <a:cxnLst>
                    <a:cxn ang="0">
                      <a:pos x="9" y="3"/>
                    </a:cxn>
                    <a:cxn ang="0">
                      <a:pos x="19" y="9"/>
                    </a:cxn>
                    <a:cxn ang="0">
                      <a:pos x="25" y="13"/>
                    </a:cxn>
                    <a:cxn ang="0">
                      <a:pos x="33" y="11"/>
                    </a:cxn>
                    <a:cxn ang="0">
                      <a:pos x="35" y="3"/>
                    </a:cxn>
                    <a:cxn ang="0">
                      <a:pos x="44" y="12"/>
                    </a:cxn>
                    <a:cxn ang="0">
                      <a:pos x="43" y="21"/>
                    </a:cxn>
                    <a:cxn ang="0">
                      <a:pos x="34" y="18"/>
                    </a:cxn>
                    <a:cxn ang="0">
                      <a:pos x="31" y="27"/>
                    </a:cxn>
                    <a:cxn ang="0">
                      <a:pos x="22" y="30"/>
                    </a:cxn>
                    <a:cxn ang="0">
                      <a:pos x="5" y="12"/>
                    </a:cxn>
                    <a:cxn ang="0">
                      <a:pos x="13" y="0"/>
                    </a:cxn>
                    <a:cxn ang="0">
                      <a:pos x="28" y="9"/>
                    </a:cxn>
                    <a:cxn ang="0">
                      <a:pos x="9" y="3"/>
                    </a:cxn>
                  </a:cxnLst>
                  <a:rect l="0" t="0" r="r" b="b"/>
                  <a:pathLst>
                    <a:path w="47" h="37">
                      <a:moveTo>
                        <a:pt x="9" y="3"/>
                      </a:moveTo>
                      <a:cubicBezTo>
                        <a:pt x="14" y="4"/>
                        <a:pt x="15" y="6"/>
                        <a:pt x="19" y="9"/>
                      </a:cubicBezTo>
                      <a:cubicBezTo>
                        <a:pt x="21" y="10"/>
                        <a:pt x="25" y="13"/>
                        <a:pt x="25" y="13"/>
                      </a:cubicBezTo>
                      <a:cubicBezTo>
                        <a:pt x="28" y="12"/>
                        <a:pt x="31" y="13"/>
                        <a:pt x="33" y="11"/>
                      </a:cubicBezTo>
                      <a:cubicBezTo>
                        <a:pt x="35" y="9"/>
                        <a:pt x="35" y="3"/>
                        <a:pt x="35" y="3"/>
                      </a:cubicBezTo>
                      <a:cubicBezTo>
                        <a:pt x="40" y="5"/>
                        <a:pt x="40" y="9"/>
                        <a:pt x="44" y="12"/>
                      </a:cubicBezTo>
                      <a:cubicBezTo>
                        <a:pt x="47" y="16"/>
                        <a:pt x="46" y="17"/>
                        <a:pt x="43" y="21"/>
                      </a:cubicBezTo>
                      <a:cubicBezTo>
                        <a:pt x="39" y="37"/>
                        <a:pt x="37" y="26"/>
                        <a:pt x="34" y="18"/>
                      </a:cubicBezTo>
                      <a:cubicBezTo>
                        <a:pt x="34" y="20"/>
                        <a:pt x="33" y="26"/>
                        <a:pt x="31" y="27"/>
                      </a:cubicBezTo>
                      <a:cubicBezTo>
                        <a:pt x="28" y="29"/>
                        <a:pt x="22" y="30"/>
                        <a:pt x="22" y="30"/>
                      </a:cubicBezTo>
                      <a:cubicBezTo>
                        <a:pt x="18" y="27"/>
                        <a:pt x="6" y="17"/>
                        <a:pt x="5" y="12"/>
                      </a:cubicBezTo>
                      <a:cubicBezTo>
                        <a:pt x="0" y="5"/>
                        <a:pt x="5" y="2"/>
                        <a:pt x="13" y="0"/>
                      </a:cubicBezTo>
                      <a:cubicBezTo>
                        <a:pt x="19" y="2"/>
                        <a:pt x="22" y="9"/>
                        <a:pt x="28" y="9"/>
                      </a:cubicBezTo>
                      <a:lnTo>
                        <a:pt x="9" y="3"/>
                      </a:ln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83" name="Freeform 69"/>
                <p:cNvSpPr>
                  <a:spLocks noChangeAspect="1"/>
                </p:cNvSpPr>
                <p:nvPr/>
              </p:nvSpPr>
              <p:spPr bwMode="auto">
                <a:xfrm>
                  <a:off x="2608" y="2246"/>
                  <a:ext cx="95" cy="76"/>
                </a:xfrm>
                <a:custGeom>
                  <a:avLst/>
                  <a:gdLst/>
                  <a:ahLst/>
                  <a:cxnLst>
                    <a:cxn ang="0">
                      <a:pos x="0" y="72"/>
                    </a:cxn>
                    <a:cxn ang="0">
                      <a:pos x="8" y="54"/>
                    </a:cxn>
                    <a:cxn ang="0">
                      <a:pos x="14" y="46"/>
                    </a:cxn>
                    <a:cxn ang="0">
                      <a:pos x="50" y="40"/>
                    </a:cxn>
                    <a:cxn ang="0">
                      <a:pos x="57" y="29"/>
                    </a:cxn>
                    <a:cxn ang="0">
                      <a:pos x="63" y="22"/>
                    </a:cxn>
                    <a:cxn ang="0">
                      <a:pos x="81" y="10"/>
                    </a:cxn>
                    <a:cxn ang="0">
                      <a:pos x="90" y="4"/>
                    </a:cxn>
                    <a:cxn ang="0">
                      <a:pos x="93" y="1"/>
                    </a:cxn>
                    <a:cxn ang="0">
                      <a:pos x="86" y="11"/>
                    </a:cxn>
                    <a:cxn ang="0">
                      <a:pos x="93" y="22"/>
                    </a:cxn>
                    <a:cxn ang="0">
                      <a:pos x="86" y="43"/>
                    </a:cxn>
                    <a:cxn ang="0">
                      <a:pos x="84" y="46"/>
                    </a:cxn>
                    <a:cxn ang="0">
                      <a:pos x="83" y="53"/>
                    </a:cxn>
                    <a:cxn ang="0">
                      <a:pos x="80" y="47"/>
                    </a:cxn>
                    <a:cxn ang="0">
                      <a:pos x="72" y="44"/>
                    </a:cxn>
                    <a:cxn ang="0">
                      <a:pos x="48" y="49"/>
                    </a:cxn>
                    <a:cxn ang="0">
                      <a:pos x="39" y="54"/>
                    </a:cxn>
                    <a:cxn ang="0">
                      <a:pos x="29" y="52"/>
                    </a:cxn>
                    <a:cxn ang="0">
                      <a:pos x="24" y="58"/>
                    </a:cxn>
                    <a:cxn ang="0">
                      <a:pos x="18" y="60"/>
                    </a:cxn>
                    <a:cxn ang="0">
                      <a:pos x="0" y="72"/>
                    </a:cxn>
                  </a:cxnLst>
                  <a:rect l="0" t="0" r="r" b="b"/>
                  <a:pathLst>
                    <a:path w="95" h="76">
                      <a:moveTo>
                        <a:pt x="0" y="72"/>
                      </a:moveTo>
                      <a:cubicBezTo>
                        <a:pt x="2" y="64"/>
                        <a:pt x="1" y="58"/>
                        <a:pt x="8" y="54"/>
                      </a:cubicBezTo>
                      <a:cubicBezTo>
                        <a:pt x="9" y="49"/>
                        <a:pt x="9" y="47"/>
                        <a:pt x="14" y="46"/>
                      </a:cubicBezTo>
                      <a:cubicBezTo>
                        <a:pt x="26" y="48"/>
                        <a:pt x="38" y="42"/>
                        <a:pt x="50" y="40"/>
                      </a:cubicBezTo>
                      <a:cubicBezTo>
                        <a:pt x="53" y="36"/>
                        <a:pt x="53" y="32"/>
                        <a:pt x="57" y="29"/>
                      </a:cubicBezTo>
                      <a:cubicBezTo>
                        <a:pt x="58" y="25"/>
                        <a:pt x="59" y="23"/>
                        <a:pt x="63" y="22"/>
                      </a:cubicBezTo>
                      <a:cubicBezTo>
                        <a:pt x="68" y="17"/>
                        <a:pt x="73" y="12"/>
                        <a:pt x="81" y="10"/>
                      </a:cubicBezTo>
                      <a:cubicBezTo>
                        <a:pt x="84" y="7"/>
                        <a:pt x="86" y="5"/>
                        <a:pt x="90" y="4"/>
                      </a:cubicBezTo>
                      <a:cubicBezTo>
                        <a:pt x="91" y="3"/>
                        <a:pt x="93" y="0"/>
                        <a:pt x="93" y="1"/>
                      </a:cubicBezTo>
                      <a:cubicBezTo>
                        <a:pt x="93" y="5"/>
                        <a:pt x="86" y="11"/>
                        <a:pt x="86" y="11"/>
                      </a:cubicBezTo>
                      <a:cubicBezTo>
                        <a:pt x="87" y="17"/>
                        <a:pt x="89" y="17"/>
                        <a:pt x="93" y="22"/>
                      </a:cubicBezTo>
                      <a:cubicBezTo>
                        <a:pt x="95" y="28"/>
                        <a:pt x="91" y="40"/>
                        <a:pt x="86" y="43"/>
                      </a:cubicBezTo>
                      <a:cubicBezTo>
                        <a:pt x="85" y="44"/>
                        <a:pt x="84" y="45"/>
                        <a:pt x="84" y="46"/>
                      </a:cubicBezTo>
                      <a:cubicBezTo>
                        <a:pt x="83" y="48"/>
                        <a:pt x="84" y="51"/>
                        <a:pt x="83" y="53"/>
                      </a:cubicBezTo>
                      <a:cubicBezTo>
                        <a:pt x="82" y="55"/>
                        <a:pt x="82" y="48"/>
                        <a:pt x="80" y="47"/>
                      </a:cubicBezTo>
                      <a:cubicBezTo>
                        <a:pt x="78" y="45"/>
                        <a:pt x="75" y="45"/>
                        <a:pt x="72" y="44"/>
                      </a:cubicBezTo>
                      <a:cubicBezTo>
                        <a:pt x="64" y="45"/>
                        <a:pt x="56" y="47"/>
                        <a:pt x="48" y="49"/>
                      </a:cubicBezTo>
                      <a:cubicBezTo>
                        <a:pt x="46" y="51"/>
                        <a:pt x="39" y="54"/>
                        <a:pt x="39" y="54"/>
                      </a:cubicBezTo>
                      <a:cubicBezTo>
                        <a:pt x="36" y="54"/>
                        <a:pt x="32" y="51"/>
                        <a:pt x="29" y="52"/>
                      </a:cubicBezTo>
                      <a:cubicBezTo>
                        <a:pt x="27" y="53"/>
                        <a:pt x="26" y="57"/>
                        <a:pt x="24" y="58"/>
                      </a:cubicBezTo>
                      <a:cubicBezTo>
                        <a:pt x="22" y="59"/>
                        <a:pt x="18" y="60"/>
                        <a:pt x="18" y="60"/>
                      </a:cubicBezTo>
                      <a:cubicBezTo>
                        <a:pt x="12" y="68"/>
                        <a:pt x="11" y="76"/>
                        <a:pt x="0" y="72"/>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84" name="Freeform 70"/>
                <p:cNvSpPr>
                  <a:spLocks noChangeAspect="1"/>
                </p:cNvSpPr>
                <p:nvPr/>
              </p:nvSpPr>
              <p:spPr bwMode="auto">
                <a:xfrm>
                  <a:off x="2599" y="2294"/>
                  <a:ext cx="117" cy="175"/>
                </a:xfrm>
                <a:custGeom>
                  <a:avLst/>
                  <a:gdLst/>
                  <a:ahLst/>
                  <a:cxnLst>
                    <a:cxn ang="0">
                      <a:pos x="21" y="156"/>
                    </a:cxn>
                    <a:cxn ang="0">
                      <a:pos x="20" y="130"/>
                    </a:cxn>
                    <a:cxn ang="0">
                      <a:pos x="12" y="122"/>
                    </a:cxn>
                    <a:cxn ang="0">
                      <a:pos x="7" y="108"/>
                    </a:cxn>
                    <a:cxn ang="0">
                      <a:pos x="5" y="89"/>
                    </a:cxn>
                    <a:cxn ang="0">
                      <a:pos x="2" y="74"/>
                    </a:cxn>
                    <a:cxn ang="0">
                      <a:pos x="17" y="34"/>
                    </a:cxn>
                    <a:cxn ang="0">
                      <a:pos x="24" y="29"/>
                    </a:cxn>
                    <a:cxn ang="0">
                      <a:pos x="33" y="23"/>
                    </a:cxn>
                    <a:cxn ang="0">
                      <a:pos x="53" y="10"/>
                    </a:cxn>
                    <a:cxn ang="0">
                      <a:pos x="68" y="2"/>
                    </a:cxn>
                    <a:cxn ang="0">
                      <a:pos x="86" y="5"/>
                    </a:cxn>
                    <a:cxn ang="0">
                      <a:pos x="92" y="25"/>
                    </a:cxn>
                    <a:cxn ang="0">
                      <a:pos x="99" y="37"/>
                    </a:cxn>
                    <a:cxn ang="0">
                      <a:pos x="114" y="41"/>
                    </a:cxn>
                    <a:cxn ang="0">
                      <a:pos x="110" y="59"/>
                    </a:cxn>
                    <a:cxn ang="0">
                      <a:pos x="105" y="67"/>
                    </a:cxn>
                    <a:cxn ang="0">
                      <a:pos x="92" y="78"/>
                    </a:cxn>
                    <a:cxn ang="0">
                      <a:pos x="81" y="97"/>
                    </a:cxn>
                    <a:cxn ang="0">
                      <a:pos x="72" y="109"/>
                    </a:cxn>
                    <a:cxn ang="0">
                      <a:pos x="96" y="108"/>
                    </a:cxn>
                    <a:cxn ang="0">
                      <a:pos x="107" y="124"/>
                    </a:cxn>
                    <a:cxn ang="0">
                      <a:pos x="110" y="133"/>
                    </a:cxn>
                    <a:cxn ang="0">
                      <a:pos x="98" y="156"/>
                    </a:cxn>
                    <a:cxn ang="0">
                      <a:pos x="90" y="138"/>
                    </a:cxn>
                    <a:cxn ang="0">
                      <a:pos x="72" y="131"/>
                    </a:cxn>
                    <a:cxn ang="0">
                      <a:pos x="62" y="132"/>
                    </a:cxn>
                    <a:cxn ang="0">
                      <a:pos x="71" y="162"/>
                    </a:cxn>
                    <a:cxn ang="0">
                      <a:pos x="79" y="175"/>
                    </a:cxn>
                    <a:cxn ang="0">
                      <a:pos x="75" y="172"/>
                    </a:cxn>
                    <a:cxn ang="0">
                      <a:pos x="41" y="162"/>
                    </a:cxn>
                    <a:cxn ang="0">
                      <a:pos x="21" y="156"/>
                    </a:cxn>
                  </a:cxnLst>
                  <a:rect l="0" t="0" r="r" b="b"/>
                  <a:pathLst>
                    <a:path w="117" h="175">
                      <a:moveTo>
                        <a:pt x="21" y="156"/>
                      </a:moveTo>
                      <a:cubicBezTo>
                        <a:pt x="24" y="151"/>
                        <a:pt x="20" y="134"/>
                        <a:pt x="20" y="130"/>
                      </a:cubicBezTo>
                      <a:cubicBezTo>
                        <a:pt x="17" y="124"/>
                        <a:pt x="16" y="126"/>
                        <a:pt x="12" y="122"/>
                      </a:cubicBezTo>
                      <a:cubicBezTo>
                        <a:pt x="10" y="117"/>
                        <a:pt x="8" y="113"/>
                        <a:pt x="7" y="108"/>
                      </a:cubicBezTo>
                      <a:cubicBezTo>
                        <a:pt x="6" y="101"/>
                        <a:pt x="6" y="96"/>
                        <a:pt x="5" y="89"/>
                      </a:cubicBezTo>
                      <a:cubicBezTo>
                        <a:pt x="4" y="84"/>
                        <a:pt x="2" y="74"/>
                        <a:pt x="2" y="74"/>
                      </a:cubicBezTo>
                      <a:cubicBezTo>
                        <a:pt x="11" y="65"/>
                        <a:pt x="0" y="38"/>
                        <a:pt x="17" y="34"/>
                      </a:cubicBezTo>
                      <a:cubicBezTo>
                        <a:pt x="18" y="31"/>
                        <a:pt x="24" y="29"/>
                        <a:pt x="24" y="29"/>
                      </a:cubicBezTo>
                      <a:cubicBezTo>
                        <a:pt x="27" y="26"/>
                        <a:pt x="30" y="25"/>
                        <a:pt x="33" y="23"/>
                      </a:cubicBezTo>
                      <a:cubicBezTo>
                        <a:pt x="37" y="16"/>
                        <a:pt x="46" y="12"/>
                        <a:pt x="53" y="10"/>
                      </a:cubicBezTo>
                      <a:cubicBezTo>
                        <a:pt x="57" y="6"/>
                        <a:pt x="62" y="4"/>
                        <a:pt x="68" y="2"/>
                      </a:cubicBezTo>
                      <a:cubicBezTo>
                        <a:pt x="74" y="3"/>
                        <a:pt x="83" y="0"/>
                        <a:pt x="86" y="5"/>
                      </a:cubicBezTo>
                      <a:cubicBezTo>
                        <a:pt x="89" y="10"/>
                        <a:pt x="88" y="21"/>
                        <a:pt x="92" y="25"/>
                      </a:cubicBezTo>
                      <a:cubicBezTo>
                        <a:pt x="95" y="28"/>
                        <a:pt x="99" y="37"/>
                        <a:pt x="99" y="37"/>
                      </a:cubicBezTo>
                      <a:cubicBezTo>
                        <a:pt x="101" y="39"/>
                        <a:pt x="114" y="41"/>
                        <a:pt x="114" y="41"/>
                      </a:cubicBezTo>
                      <a:cubicBezTo>
                        <a:pt x="117" y="49"/>
                        <a:pt x="116" y="53"/>
                        <a:pt x="110" y="59"/>
                      </a:cubicBezTo>
                      <a:cubicBezTo>
                        <a:pt x="108" y="66"/>
                        <a:pt x="110" y="64"/>
                        <a:pt x="105" y="67"/>
                      </a:cubicBezTo>
                      <a:cubicBezTo>
                        <a:pt x="102" y="72"/>
                        <a:pt x="97" y="75"/>
                        <a:pt x="92" y="78"/>
                      </a:cubicBezTo>
                      <a:cubicBezTo>
                        <a:pt x="89" y="84"/>
                        <a:pt x="86" y="92"/>
                        <a:pt x="81" y="97"/>
                      </a:cubicBezTo>
                      <a:cubicBezTo>
                        <a:pt x="79" y="102"/>
                        <a:pt x="72" y="109"/>
                        <a:pt x="72" y="109"/>
                      </a:cubicBezTo>
                      <a:cubicBezTo>
                        <a:pt x="69" y="119"/>
                        <a:pt x="90" y="106"/>
                        <a:pt x="96" y="108"/>
                      </a:cubicBezTo>
                      <a:cubicBezTo>
                        <a:pt x="102" y="111"/>
                        <a:pt x="102" y="117"/>
                        <a:pt x="107" y="124"/>
                      </a:cubicBezTo>
                      <a:cubicBezTo>
                        <a:pt x="109" y="127"/>
                        <a:pt x="110" y="133"/>
                        <a:pt x="110" y="133"/>
                      </a:cubicBezTo>
                      <a:cubicBezTo>
                        <a:pt x="109" y="167"/>
                        <a:pt x="117" y="162"/>
                        <a:pt x="98" y="156"/>
                      </a:cubicBezTo>
                      <a:cubicBezTo>
                        <a:pt x="96" y="153"/>
                        <a:pt x="93" y="141"/>
                        <a:pt x="90" y="138"/>
                      </a:cubicBezTo>
                      <a:cubicBezTo>
                        <a:pt x="88" y="131"/>
                        <a:pt x="78" y="133"/>
                        <a:pt x="72" y="131"/>
                      </a:cubicBezTo>
                      <a:cubicBezTo>
                        <a:pt x="69" y="131"/>
                        <a:pt x="65" y="131"/>
                        <a:pt x="62" y="132"/>
                      </a:cubicBezTo>
                      <a:cubicBezTo>
                        <a:pt x="54" y="136"/>
                        <a:pt x="66" y="159"/>
                        <a:pt x="71" y="162"/>
                      </a:cubicBezTo>
                      <a:cubicBezTo>
                        <a:pt x="74" y="169"/>
                        <a:pt x="78" y="174"/>
                        <a:pt x="79" y="175"/>
                      </a:cubicBezTo>
                      <a:cubicBezTo>
                        <a:pt x="78" y="174"/>
                        <a:pt x="76" y="173"/>
                        <a:pt x="75" y="172"/>
                      </a:cubicBezTo>
                      <a:cubicBezTo>
                        <a:pt x="70" y="158"/>
                        <a:pt x="52" y="162"/>
                        <a:pt x="41" y="162"/>
                      </a:cubicBezTo>
                      <a:cubicBezTo>
                        <a:pt x="34" y="161"/>
                        <a:pt x="28" y="158"/>
                        <a:pt x="21" y="156"/>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sp>
            <p:nvSpPr>
              <p:cNvPr id="222" name="Freeform 71"/>
              <p:cNvSpPr>
                <a:spLocks noChangeAspect="1"/>
              </p:cNvSpPr>
              <p:nvPr>
                <p:custDataLst>
                  <p:tags r:id="rId18"/>
                </p:custDataLst>
              </p:nvPr>
            </p:nvSpPr>
            <p:spPr bwMode="auto">
              <a:xfrm>
                <a:off x="1775" y="2330"/>
                <a:ext cx="219" cy="254"/>
              </a:xfrm>
              <a:custGeom>
                <a:avLst/>
                <a:gdLst/>
                <a:ahLst/>
                <a:cxnLst>
                  <a:cxn ang="0">
                    <a:pos x="208" y="104"/>
                  </a:cxn>
                  <a:cxn ang="0">
                    <a:pos x="194" y="85"/>
                  </a:cxn>
                  <a:cxn ang="0">
                    <a:pos x="172" y="91"/>
                  </a:cxn>
                  <a:cxn ang="0">
                    <a:pos x="149" y="71"/>
                  </a:cxn>
                  <a:cxn ang="0">
                    <a:pos x="159" y="56"/>
                  </a:cxn>
                  <a:cxn ang="0">
                    <a:pos x="182" y="38"/>
                  </a:cxn>
                  <a:cxn ang="0">
                    <a:pos x="200" y="19"/>
                  </a:cxn>
                  <a:cxn ang="0">
                    <a:pos x="188" y="7"/>
                  </a:cxn>
                  <a:cxn ang="0">
                    <a:pos x="181" y="25"/>
                  </a:cxn>
                  <a:cxn ang="0">
                    <a:pos x="149" y="18"/>
                  </a:cxn>
                  <a:cxn ang="0">
                    <a:pos x="131" y="35"/>
                  </a:cxn>
                  <a:cxn ang="0">
                    <a:pos x="135" y="44"/>
                  </a:cxn>
                  <a:cxn ang="0">
                    <a:pos x="140" y="59"/>
                  </a:cxn>
                  <a:cxn ang="0">
                    <a:pos x="124" y="71"/>
                  </a:cxn>
                  <a:cxn ang="0">
                    <a:pos x="95" y="59"/>
                  </a:cxn>
                  <a:cxn ang="0">
                    <a:pos x="63" y="58"/>
                  </a:cxn>
                  <a:cxn ang="0">
                    <a:pos x="61" y="82"/>
                  </a:cxn>
                  <a:cxn ang="0">
                    <a:pos x="59" y="90"/>
                  </a:cxn>
                  <a:cxn ang="0">
                    <a:pos x="45" y="106"/>
                  </a:cxn>
                  <a:cxn ang="0">
                    <a:pos x="94" y="134"/>
                  </a:cxn>
                  <a:cxn ang="0">
                    <a:pos x="64" y="150"/>
                  </a:cxn>
                  <a:cxn ang="0">
                    <a:pos x="44" y="173"/>
                  </a:cxn>
                  <a:cxn ang="0">
                    <a:pos x="53" y="180"/>
                  </a:cxn>
                  <a:cxn ang="0">
                    <a:pos x="29" y="196"/>
                  </a:cxn>
                  <a:cxn ang="0">
                    <a:pos x="13" y="187"/>
                  </a:cxn>
                  <a:cxn ang="0">
                    <a:pos x="4" y="202"/>
                  </a:cxn>
                  <a:cxn ang="0">
                    <a:pos x="23" y="200"/>
                  </a:cxn>
                  <a:cxn ang="0">
                    <a:pos x="4" y="217"/>
                  </a:cxn>
                  <a:cxn ang="0">
                    <a:pos x="29" y="222"/>
                  </a:cxn>
                  <a:cxn ang="0">
                    <a:pos x="5" y="236"/>
                  </a:cxn>
                  <a:cxn ang="0">
                    <a:pos x="26" y="250"/>
                  </a:cxn>
                  <a:cxn ang="0">
                    <a:pos x="79" y="248"/>
                  </a:cxn>
                  <a:cxn ang="0">
                    <a:pos x="119" y="244"/>
                  </a:cxn>
                  <a:cxn ang="0">
                    <a:pos x="148" y="230"/>
                  </a:cxn>
                  <a:cxn ang="0">
                    <a:pos x="185" y="220"/>
                  </a:cxn>
                  <a:cxn ang="0">
                    <a:pos x="203" y="196"/>
                  </a:cxn>
                  <a:cxn ang="0">
                    <a:pos x="208" y="187"/>
                  </a:cxn>
                  <a:cxn ang="0">
                    <a:pos x="207" y="134"/>
                  </a:cxn>
                  <a:cxn ang="0">
                    <a:pos x="217" y="110"/>
                  </a:cxn>
                </a:cxnLst>
                <a:rect l="0" t="0" r="r" b="b"/>
                <a:pathLst>
                  <a:path w="219" h="254">
                    <a:moveTo>
                      <a:pt x="217" y="110"/>
                    </a:moveTo>
                    <a:cubicBezTo>
                      <a:pt x="219" y="105"/>
                      <a:pt x="213" y="105"/>
                      <a:pt x="208" y="104"/>
                    </a:cubicBezTo>
                    <a:cubicBezTo>
                      <a:pt x="202" y="100"/>
                      <a:pt x="201" y="97"/>
                      <a:pt x="196" y="92"/>
                    </a:cubicBezTo>
                    <a:cubicBezTo>
                      <a:pt x="194" y="90"/>
                      <a:pt x="194" y="85"/>
                      <a:pt x="194" y="85"/>
                    </a:cubicBezTo>
                    <a:cubicBezTo>
                      <a:pt x="191" y="77"/>
                      <a:pt x="190" y="79"/>
                      <a:pt x="182" y="82"/>
                    </a:cubicBezTo>
                    <a:cubicBezTo>
                      <a:pt x="179" y="90"/>
                      <a:pt x="182" y="92"/>
                      <a:pt x="172" y="91"/>
                    </a:cubicBezTo>
                    <a:cubicBezTo>
                      <a:pt x="165" y="89"/>
                      <a:pt x="164" y="79"/>
                      <a:pt x="154" y="76"/>
                    </a:cubicBezTo>
                    <a:cubicBezTo>
                      <a:pt x="152" y="69"/>
                      <a:pt x="155" y="77"/>
                      <a:pt x="149" y="71"/>
                    </a:cubicBezTo>
                    <a:cubicBezTo>
                      <a:pt x="147" y="69"/>
                      <a:pt x="147" y="64"/>
                      <a:pt x="146" y="61"/>
                    </a:cubicBezTo>
                    <a:cubicBezTo>
                      <a:pt x="150" y="58"/>
                      <a:pt x="154" y="57"/>
                      <a:pt x="159" y="56"/>
                    </a:cubicBezTo>
                    <a:cubicBezTo>
                      <a:pt x="165" y="47"/>
                      <a:pt x="162" y="47"/>
                      <a:pt x="173" y="46"/>
                    </a:cubicBezTo>
                    <a:cubicBezTo>
                      <a:pt x="180" y="41"/>
                      <a:pt x="178" y="44"/>
                      <a:pt x="182" y="38"/>
                    </a:cubicBezTo>
                    <a:cubicBezTo>
                      <a:pt x="184" y="32"/>
                      <a:pt x="184" y="31"/>
                      <a:pt x="190" y="29"/>
                    </a:cubicBezTo>
                    <a:cubicBezTo>
                      <a:pt x="193" y="26"/>
                      <a:pt x="196" y="20"/>
                      <a:pt x="200" y="19"/>
                    </a:cubicBezTo>
                    <a:cubicBezTo>
                      <a:pt x="202" y="14"/>
                      <a:pt x="206" y="9"/>
                      <a:pt x="202" y="6"/>
                    </a:cubicBezTo>
                    <a:cubicBezTo>
                      <a:pt x="200" y="0"/>
                      <a:pt x="194" y="3"/>
                      <a:pt x="188" y="7"/>
                    </a:cubicBezTo>
                    <a:cubicBezTo>
                      <a:pt x="187" y="11"/>
                      <a:pt x="184" y="15"/>
                      <a:pt x="183" y="19"/>
                    </a:cubicBezTo>
                    <a:cubicBezTo>
                      <a:pt x="182" y="21"/>
                      <a:pt x="181" y="25"/>
                      <a:pt x="181" y="25"/>
                    </a:cubicBezTo>
                    <a:cubicBezTo>
                      <a:pt x="170" y="22"/>
                      <a:pt x="182" y="10"/>
                      <a:pt x="165" y="8"/>
                    </a:cubicBezTo>
                    <a:cubicBezTo>
                      <a:pt x="149" y="9"/>
                      <a:pt x="158" y="15"/>
                      <a:pt x="149" y="18"/>
                    </a:cubicBezTo>
                    <a:cubicBezTo>
                      <a:pt x="148" y="23"/>
                      <a:pt x="147" y="23"/>
                      <a:pt x="142" y="25"/>
                    </a:cubicBezTo>
                    <a:cubicBezTo>
                      <a:pt x="139" y="29"/>
                      <a:pt x="135" y="34"/>
                      <a:pt x="131" y="35"/>
                    </a:cubicBezTo>
                    <a:cubicBezTo>
                      <a:pt x="131" y="36"/>
                      <a:pt x="127" y="40"/>
                      <a:pt x="128" y="41"/>
                    </a:cubicBezTo>
                    <a:cubicBezTo>
                      <a:pt x="129" y="43"/>
                      <a:pt x="134" y="43"/>
                      <a:pt x="135" y="44"/>
                    </a:cubicBezTo>
                    <a:cubicBezTo>
                      <a:pt x="138" y="45"/>
                      <a:pt x="145" y="48"/>
                      <a:pt x="145" y="48"/>
                    </a:cubicBezTo>
                    <a:cubicBezTo>
                      <a:pt x="144" y="49"/>
                      <a:pt x="142" y="58"/>
                      <a:pt x="140" y="59"/>
                    </a:cubicBezTo>
                    <a:cubicBezTo>
                      <a:pt x="137" y="61"/>
                      <a:pt x="131" y="62"/>
                      <a:pt x="131" y="62"/>
                    </a:cubicBezTo>
                    <a:cubicBezTo>
                      <a:pt x="127" y="67"/>
                      <a:pt x="125" y="64"/>
                      <a:pt x="124" y="71"/>
                    </a:cubicBezTo>
                    <a:cubicBezTo>
                      <a:pt x="116" y="70"/>
                      <a:pt x="120" y="68"/>
                      <a:pt x="113" y="65"/>
                    </a:cubicBezTo>
                    <a:cubicBezTo>
                      <a:pt x="111" y="58"/>
                      <a:pt x="101" y="60"/>
                      <a:pt x="95" y="59"/>
                    </a:cubicBezTo>
                    <a:cubicBezTo>
                      <a:pt x="92" y="55"/>
                      <a:pt x="87" y="53"/>
                      <a:pt x="83" y="52"/>
                    </a:cubicBezTo>
                    <a:cubicBezTo>
                      <a:pt x="75" y="53"/>
                      <a:pt x="67" y="51"/>
                      <a:pt x="63" y="58"/>
                    </a:cubicBezTo>
                    <a:cubicBezTo>
                      <a:pt x="62" y="64"/>
                      <a:pt x="62" y="66"/>
                      <a:pt x="58" y="70"/>
                    </a:cubicBezTo>
                    <a:cubicBezTo>
                      <a:pt x="57" y="74"/>
                      <a:pt x="57" y="79"/>
                      <a:pt x="61" y="82"/>
                    </a:cubicBezTo>
                    <a:cubicBezTo>
                      <a:pt x="64" y="85"/>
                      <a:pt x="74" y="86"/>
                      <a:pt x="74" y="86"/>
                    </a:cubicBezTo>
                    <a:cubicBezTo>
                      <a:pt x="69" y="88"/>
                      <a:pt x="64" y="88"/>
                      <a:pt x="59" y="90"/>
                    </a:cubicBezTo>
                    <a:cubicBezTo>
                      <a:pt x="61" y="95"/>
                      <a:pt x="62" y="96"/>
                      <a:pt x="61" y="101"/>
                    </a:cubicBezTo>
                    <a:cubicBezTo>
                      <a:pt x="48" y="100"/>
                      <a:pt x="47" y="93"/>
                      <a:pt x="45" y="106"/>
                    </a:cubicBezTo>
                    <a:cubicBezTo>
                      <a:pt x="46" y="114"/>
                      <a:pt x="50" y="119"/>
                      <a:pt x="59" y="121"/>
                    </a:cubicBezTo>
                    <a:cubicBezTo>
                      <a:pt x="70" y="128"/>
                      <a:pt x="81" y="133"/>
                      <a:pt x="94" y="134"/>
                    </a:cubicBezTo>
                    <a:cubicBezTo>
                      <a:pt x="89" y="141"/>
                      <a:pt x="84" y="138"/>
                      <a:pt x="74" y="137"/>
                    </a:cubicBezTo>
                    <a:cubicBezTo>
                      <a:pt x="67" y="139"/>
                      <a:pt x="70" y="146"/>
                      <a:pt x="64" y="150"/>
                    </a:cubicBezTo>
                    <a:cubicBezTo>
                      <a:pt x="62" y="155"/>
                      <a:pt x="58" y="160"/>
                      <a:pt x="53" y="162"/>
                    </a:cubicBezTo>
                    <a:cubicBezTo>
                      <a:pt x="50" y="166"/>
                      <a:pt x="39" y="175"/>
                      <a:pt x="44" y="173"/>
                    </a:cubicBezTo>
                    <a:cubicBezTo>
                      <a:pt x="58" y="174"/>
                      <a:pt x="71" y="171"/>
                      <a:pt x="85" y="173"/>
                    </a:cubicBezTo>
                    <a:cubicBezTo>
                      <a:pt x="74" y="175"/>
                      <a:pt x="64" y="179"/>
                      <a:pt x="53" y="180"/>
                    </a:cubicBezTo>
                    <a:cubicBezTo>
                      <a:pt x="47" y="182"/>
                      <a:pt x="43" y="178"/>
                      <a:pt x="37" y="180"/>
                    </a:cubicBezTo>
                    <a:cubicBezTo>
                      <a:pt x="35" y="183"/>
                      <a:pt x="31" y="192"/>
                      <a:pt x="29" y="196"/>
                    </a:cubicBezTo>
                    <a:cubicBezTo>
                      <a:pt x="28" y="198"/>
                      <a:pt x="27" y="202"/>
                      <a:pt x="27" y="202"/>
                    </a:cubicBezTo>
                    <a:cubicBezTo>
                      <a:pt x="25" y="195"/>
                      <a:pt x="20" y="189"/>
                      <a:pt x="13" y="187"/>
                    </a:cubicBezTo>
                    <a:cubicBezTo>
                      <a:pt x="6" y="188"/>
                      <a:pt x="9" y="190"/>
                      <a:pt x="4" y="193"/>
                    </a:cubicBezTo>
                    <a:cubicBezTo>
                      <a:pt x="3" y="196"/>
                      <a:pt x="0" y="200"/>
                      <a:pt x="4" y="202"/>
                    </a:cubicBezTo>
                    <a:cubicBezTo>
                      <a:pt x="6" y="203"/>
                      <a:pt x="10" y="204"/>
                      <a:pt x="10" y="204"/>
                    </a:cubicBezTo>
                    <a:cubicBezTo>
                      <a:pt x="16" y="203"/>
                      <a:pt x="18" y="203"/>
                      <a:pt x="23" y="200"/>
                    </a:cubicBezTo>
                    <a:cubicBezTo>
                      <a:pt x="24" y="201"/>
                      <a:pt x="27" y="201"/>
                      <a:pt x="27" y="202"/>
                    </a:cubicBezTo>
                    <a:cubicBezTo>
                      <a:pt x="27" y="205"/>
                      <a:pt x="7" y="216"/>
                      <a:pt x="4" y="217"/>
                    </a:cubicBezTo>
                    <a:cubicBezTo>
                      <a:pt x="5" y="222"/>
                      <a:pt x="6" y="222"/>
                      <a:pt x="11" y="224"/>
                    </a:cubicBezTo>
                    <a:cubicBezTo>
                      <a:pt x="17" y="223"/>
                      <a:pt x="24" y="218"/>
                      <a:pt x="29" y="222"/>
                    </a:cubicBezTo>
                    <a:cubicBezTo>
                      <a:pt x="31" y="223"/>
                      <a:pt x="29" y="226"/>
                      <a:pt x="28" y="228"/>
                    </a:cubicBezTo>
                    <a:cubicBezTo>
                      <a:pt x="23" y="235"/>
                      <a:pt x="12" y="234"/>
                      <a:pt x="5" y="236"/>
                    </a:cubicBezTo>
                    <a:cubicBezTo>
                      <a:pt x="14" y="240"/>
                      <a:pt x="23" y="238"/>
                      <a:pt x="32" y="241"/>
                    </a:cubicBezTo>
                    <a:cubicBezTo>
                      <a:pt x="31" y="245"/>
                      <a:pt x="30" y="249"/>
                      <a:pt x="26" y="250"/>
                    </a:cubicBezTo>
                    <a:cubicBezTo>
                      <a:pt x="32" y="254"/>
                      <a:pt x="38" y="253"/>
                      <a:pt x="45" y="254"/>
                    </a:cubicBezTo>
                    <a:cubicBezTo>
                      <a:pt x="56" y="252"/>
                      <a:pt x="68" y="250"/>
                      <a:pt x="79" y="248"/>
                    </a:cubicBezTo>
                    <a:cubicBezTo>
                      <a:pt x="83" y="247"/>
                      <a:pt x="92" y="244"/>
                      <a:pt x="92" y="244"/>
                    </a:cubicBezTo>
                    <a:cubicBezTo>
                      <a:pt x="98" y="238"/>
                      <a:pt x="112" y="243"/>
                      <a:pt x="119" y="244"/>
                    </a:cubicBezTo>
                    <a:cubicBezTo>
                      <a:pt x="122" y="242"/>
                      <a:pt x="128" y="238"/>
                      <a:pt x="128" y="238"/>
                    </a:cubicBezTo>
                    <a:cubicBezTo>
                      <a:pt x="130" y="232"/>
                      <a:pt x="143" y="231"/>
                      <a:pt x="148" y="230"/>
                    </a:cubicBezTo>
                    <a:cubicBezTo>
                      <a:pt x="162" y="232"/>
                      <a:pt x="166" y="235"/>
                      <a:pt x="178" y="239"/>
                    </a:cubicBezTo>
                    <a:cubicBezTo>
                      <a:pt x="188" y="236"/>
                      <a:pt x="182" y="231"/>
                      <a:pt x="185" y="220"/>
                    </a:cubicBezTo>
                    <a:cubicBezTo>
                      <a:pt x="186" y="216"/>
                      <a:pt x="197" y="215"/>
                      <a:pt x="197" y="215"/>
                    </a:cubicBezTo>
                    <a:cubicBezTo>
                      <a:pt x="203" y="209"/>
                      <a:pt x="200" y="203"/>
                      <a:pt x="203" y="196"/>
                    </a:cubicBezTo>
                    <a:cubicBezTo>
                      <a:pt x="204" y="194"/>
                      <a:pt x="206" y="192"/>
                      <a:pt x="207" y="190"/>
                    </a:cubicBezTo>
                    <a:cubicBezTo>
                      <a:pt x="207" y="189"/>
                      <a:pt x="208" y="188"/>
                      <a:pt x="208" y="187"/>
                    </a:cubicBezTo>
                    <a:cubicBezTo>
                      <a:pt x="211" y="169"/>
                      <a:pt x="211" y="159"/>
                      <a:pt x="209" y="140"/>
                    </a:cubicBezTo>
                    <a:cubicBezTo>
                      <a:pt x="209" y="138"/>
                      <a:pt x="207" y="134"/>
                      <a:pt x="207" y="134"/>
                    </a:cubicBezTo>
                    <a:cubicBezTo>
                      <a:pt x="208" y="128"/>
                      <a:pt x="209" y="124"/>
                      <a:pt x="211" y="119"/>
                    </a:cubicBezTo>
                    <a:cubicBezTo>
                      <a:pt x="212" y="111"/>
                      <a:pt x="210" y="114"/>
                      <a:pt x="217" y="11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nvGrpSpPr>
              <p:cNvPr id="223" name="Group 72"/>
              <p:cNvGrpSpPr>
                <a:grpSpLocks noChangeAspect="1"/>
              </p:cNvGrpSpPr>
              <p:nvPr>
                <p:custDataLst>
                  <p:tags r:id="rId19"/>
                </p:custDataLst>
              </p:nvPr>
            </p:nvGrpSpPr>
            <p:grpSpPr bwMode="auto">
              <a:xfrm>
                <a:off x="2716" y="1385"/>
                <a:ext cx="395" cy="1031"/>
                <a:chOff x="2717" y="1385"/>
                <a:chExt cx="395" cy="1031"/>
              </a:xfrm>
              <a:grpFill/>
            </p:grpSpPr>
            <p:sp>
              <p:nvSpPr>
                <p:cNvPr id="277" name="Freeform 73"/>
                <p:cNvSpPr>
                  <a:spLocks noChangeAspect="1"/>
                </p:cNvSpPr>
                <p:nvPr/>
              </p:nvSpPr>
              <p:spPr bwMode="auto">
                <a:xfrm>
                  <a:off x="2998" y="2203"/>
                  <a:ext cx="50" cy="89"/>
                </a:xfrm>
                <a:custGeom>
                  <a:avLst/>
                  <a:gdLst/>
                  <a:ahLst/>
                  <a:cxnLst>
                    <a:cxn ang="0">
                      <a:pos x="42" y="3"/>
                    </a:cxn>
                    <a:cxn ang="0">
                      <a:pos x="24" y="14"/>
                    </a:cxn>
                    <a:cxn ang="0">
                      <a:pos x="15" y="19"/>
                    </a:cxn>
                    <a:cxn ang="0">
                      <a:pos x="0" y="38"/>
                    </a:cxn>
                    <a:cxn ang="0">
                      <a:pos x="4" y="51"/>
                    </a:cxn>
                    <a:cxn ang="0">
                      <a:pos x="0" y="62"/>
                    </a:cxn>
                    <a:cxn ang="0">
                      <a:pos x="7" y="72"/>
                    </a:cxn>
                    <a:cxn ang="0">
                      <a:pos x="6" y="81"/>
                    </a:cxn>
                    <a:cxn ang="0">
                      <a:pos x="13" y="83"/>
                    </a:cxn>
                    <a:cxn ang="0">
                      <a:pos x="23" y="65"/>
                    </a:cxn>
                    <a:cxn ang="0">
                      <a:pos x="33" y="48"/>
                    </a:cxn>
                    <a:cxn ang="0">
                      <a:pos x="23" y="29"/>
                    </a:cxn>
                    <a:cxn ang="0">
                      <a:pos x="34" y="18"/>
                    </a:cxn>
                    <a:cxn ang="0">
                      <a:pos x="48" y="6"/>
                    </a:cxn>
                    <a:cxn ang="0">
                      <a:pos x="42" y="3"/>
                    </a:cxn>
                  </a:cxnLst>
                  <a:rect l="0" t="0" r="r" b="b"/>
                  <a:pathLst>
                    <a:path w="50" h="89">
                      <a:moveTo>
                        <a:pt x="42" y="3"/>
                      </a:moveTo>
                      <a:cubicBezTo>
                        <a:pt x="27" y="4"/>
                        <a:pt x="15" y="0"/>
                        <a:pt x="24" y="14"/>
                      </a:cubicBezTo>
                      <a:cubicBezTo>
                        <a:pt x="21" y="18"/>
                        <a:pt x="20" y="18"/>
                        <a:pt x="15" y="19"/>
                      </a:cubicBezTo>
                      <a:cubicBezTo>
                        <a:pt x="7" y="24"/>
                        <a:pt x="7" y="31"/>
                        <a:pt x="0" y="38"/>
                      </a:cubicBezTo>
                      <a:cubicBezTo>
                        <a:pt x="1" y="44"/>
                        <a:pt x="2" y="46"/>
                        <a:pt x="4" y="51"/>
                      </a:cubicBezTo>
                      <a:cubicBezTo>
                        <a:pt x="3" y="55"/>
                        <a:pt x="1" y="58"/>
                        <a:pt x="0" y="62"/>
                      </a:cubicBezTo>
                      <a:cubicBezTo>
                        <a:pt x="1" y="68"/>
                        <a:pt x="1" y="70"/>
                        <a:pt x="7" y="72"/>
                      </a:cubicBezTo>
                      <a:cubicBezTo>
                        <a:pt x="10" y="76"/>
                        <a:pt x="8" y="76"/>
                        <a:pt x="6" y="81"/>
                      </a:cubicBezTo>
                      <a:cubicBezTo>
                        <a:pt x="7" y="88"/>
                        <a:pt x="9" y="89"/>
                        <a:pt x="13" y="83"/>
                      </a:cubicBezTo>
                      <a:cubicBezTo>
                        <a:pt x="15" y="71"/>
                        <a:pt x="12" y="67"/>
                        <a:pt x="23" y="65"/>
                      </a:cubicBezTo>
                      <a:cubicBezTo>
                        <a:pt x="31" y="61"/>
                        <a:pt x="27" y="54"/>
                        <a:pt x="33" y="48"/>
                      </a:cubicBezTo>
                      <a:cubicBezTo>
                        <a:pt x="30" y="40"/>
                        <a:pt x="27" y="36"/>
                        <a:pt x="23" y="29"/>
                      </a:cubicBezTo>
                      <a:cubicBezTo>
                        <a:pt x="24" y="24"/>
                        <a:pt x="29" y="21"/>
                        <a:pt x="34" y="18"/>
                      </a:cubicBezTo>
                      <a:cubicBezTo>
                        <a:pt x="37" y="8"/>
                        <a:pt x="36" y="7"/>
                        <a:pt x="48" y="6"/>
                      </a:cubicBezTo>
                      <a:cubicBezTo>
                        <a:pt x="50" y="1"/>
                        <a:pt x="50" y="3"/>
                        <a:pt x="42" y="3"/>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78" name="Freeform 74"/>
                <p:cNvSpPr>
                  <a:spLocks noChangeAspect="1"/>
                </p:cNvSpPr>
                <p:nvPr/>
              </p:nvSpPr>
              <p:spPr bwMode="auto">
                <a:xfrm>
                  <a:off x="2932" y="2263"/>
                  <a:ext cx="29" cy="87"/>
                </a:xfrm>
                <a:custGeom>
                  <a:avLst/>
                  <a:gdLst/>
                  <a:ahLst/>
                  <a:cxnLst>
                    <a:cxn ang="0">
                      <a:pos x="27" y="0"/>
                    </a:cxn>
                    <a:cxn ang="0">
                      <a:pos x="19" y="15"/>
                    </a:cxn>
                    <a:cxn ang="0">
                      <a:pos x="13" y="30"/>
                    </a:cxn>
                    <a:cxn ang="0">
                      <a:pos x="7" y="38"/>
                    </a:cxn>
                    <a:cxn ang="0">
                      <a:pos x="1" y="57"/>
                    </a:cxn>
                    <a:cxn ang="0">
                      <a:pos x="9" y="78"/>
                    </a:cxn>
                    <a:cxn ang="0">
                      <a:pos x="12" y="85"/>
                    </a:cxn>
                    <a:cxn ang="0">
                      <a:pos x="24" y="32"/>
                    </a:cxn>
                    <a:cxn ang="0">
                      <a:pos x="25" y="17"/>
                    </a:cxn>
                    <a:cxn ang="0">
                      <a:pos x="29" y="8"/>
                    </a:cxn>
                    <a:cxn ang="0">
                      <a:pos x="27" y="0"/>
                    </a:cxn>
                  </a:cxnLst>
                  <a:rect l="0" t="0" r="r" b="b"/>
                  <a:pathLst>
                    <a:path w="29" h="87">
                      <a:moveTo>
                        <a:pt x="27" y="0"/>
                      </a:moveTo>
                      <a:cubicBezTo>
                        <a:pt x="24" y="5"/>
                        <a:pt x="23" y="11"/>
                        <a:pt x="19" y="15"/>
                      </a:cubicBezTo>
                      <a:cubicBezTo>
                        <a:pt x="18" y="21"/>
                        <a:pt x="17" y="26"/>
                        <a:pt x="13" y="30"/>
                      </a:cubicBezTo>
                      <a:cubicBezTo>
                        <a:pt x="11" y="37"/>
                        <a:pt x="13" y="35"/>
                        <a:pt x="7" y="38"/>
                      </a:cubicBezTo>
                      <a:cubicBezTo>
                        <a:pt x="5" y="44"/>
                        <a:pt x="5" y="51"/>
                        <a:pt x="1" y="57"/>
                      </a:cubicBezTo>
                      <a:cubicBezTo>
                        <a:pt x="0" y="64"/>
                        <a:pt x="2" y="76"/>
                        <a:pt x="9" y="78"/>
                      </a:cubicBezTo>
                      <a:cubicBezTo>
                        <a:pt x="10" y="80"/>
                        <a:pt x="11" y="87"/>
                        <a:pt x="12" y="85"/>
                      </a:cubicBezTo>
                      <a:cubicBezTo>
                        <a:pt x="18" y="68"/>
                        <a:pt x="18" y="49"/>
                        <a:pt x="24" y="32"/>
                      </a:cubicBezTo>
                      <a:cubicBezTo>
                        <a:pt x="24" y="27"/>
                        <a:pt x="24" y="22"/>
                        <a:pt x="25" y="17"/>
                      </a:cubicBezTo>
                      <a:cubicBezTo>
                        <a:pt x="26" y="14"/>
                        <a:pt x="29" y="8"/>
                        <a:pt x="29" y="8"/>
                      </a:cubicBezTo>
                      <a:cubicBezTo>
                        <a:pt x="28" y="2"/>
                        <a:pt x="29" y="5"/>
                        <a:pt x="27"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79" name="Freeform 75"/>
                <p:cNvSpPr>
                  <a:spLocks noChangeAspect="1"/>
                </p:cNvSpPr>
                <p:nvPr/>
              </p:nvSpPr>
              <p:spPr bwMode="auto">
                <a:xfrm>
                  <a:off x="2717" y="1385"/>
                  <a:ext cx="395" cy="1031"/>
                </a:xfrm>
                <a:custGeom>
                  <a:avLst/>
                  <a:gdLst/>
                  <a:ahLst/>
                  <a:cxnLst>
                    <a:cxn ang="0">
                      <a:pos x="240" y="3"/>
                    </a:cxn>
                    <a:cxn ang="0">
                      <a:pos x="240" y="33"/>
                    </a:cxn>
                    <a:cxn ang="0">
                      <a:pos x="188" y="73"/>
                    </a:cxn>
                    <a:cxn ang="0">
                      <a:pos x="144" y="130"/>
                    </a:cxn>
                    <a:cxn ang="0">
                      <a:pos x="135" y="193"/>
                    </a:cxn>
                    <a:cxn ang="0">
                      <a:pos x="103" y="302"/>
                    </a:cxn>
                    <a:cxn ang="0">
                      <a:pos x="92" y="331"/>
                    </a:cxn>
                    <a:cxn ang="0">
                      <a:pos x="87" y="358"/>
                    </a:cxn>
                    <a:cxn ang="0">
                      <a:pos x="74" y="393"/>
                    </a:cxn>
                    <a:cxn ang="0">
                      <a:pos x="29" y="457"/>
                    </a:cxn>
                    <a:cxn ang="0">
                      <a:pos x="38" y="563"/>
                    </a:cxn>
                    <a:cxn ang="0">
                      <a:pos x="45" y="633"/>
                    </a:cxn>
                    <a:cxn ang="0">
                      <a:pos x="40" y="702"/>
                    </a:cxn>
                    <a:cxn ang="0">
                      <a:pos x="21" y="773"/>
                    </a:cxn>
                    <a:cxn ang="0">
                      <a:pos x="3" y="771"/>
                    </a:cxn>
                    <a:cxn ang="0">
                      <a:pos x="35" y="865"/>
                    </a:cxn>
                    <a:cxn ang="0">
                      <a:pos x="69" y="926"/>
                    </a:cxn>
                    <a:cxn ang="0">
                      <a:pos x="94" y="1031"/>
                    </a:cxn>
                    <a:cxn ang="0">
                      <a:pos x="136" y="993"/>
                    </a:cxn>
                    <a:cxn ang="0">
                      <a:pos x="196" y="963"/>
                    </a:cxn>
                    <a:cxn ang="0">
                      <a:pos x="207" y="939"/>
                    </a:cxn>
                    <a:cxn ang="0">
                      <a:pos x="220" y="897"/>
                    </a:cxn>
                    <a:cxn ang="0">
                      <a:pos x="201" y="790"/>
                    </a:cxn>
                    <a:cxn ang="0">
                      <a:pos x="252" y="750"/>
                    </a:cxn>
                    <a:cxn ang="0">
                      <a:pos x="284" y="745"/>
                    </a:cxn>
                    <a:cxn ang="0">
                      <a:pos x="298" y="693"/>
                    </a:cxn>
                    <a:cxn ang="0">
                      <a:pos x="255" y="645"/>
                    </a:cxn>
                    <a:cxn ang="0">
                      <a:pos x="226" y="637"/>
                    </a:cxn>
                    <a:cxn ang="0">
                      <a:pos x="226" y="507"/>
                    </a:cxn>
                    <a:cxn ang="0">
                      <a:pos x="305" y="399"/>
                    </a:cxn>
                    <a:cxn ang="0">
                      <a:pos x="332" y="365"/>
                    </a:cxn>
                    <a:cxn ang="0">
                      <a:pos x="312" y="309"/>
                    </a:cxn>
                    <a:cxn ang="0">
                      <a:pos x="372" y="229"/>
                    </a:cxn>
                    <a:cxn ang="0">
                      <a:pos x="384" y="213"/>
                    </a:cxn>
                    <a:cxn ang="0">
                      <a:pos x="365" y="133"/>
                    </a:cxn>
                    <a:cxn ang="0">
                      <a:pos x="340" y="62"/>
                    </a:cxn>
                    <a:cxn ang="0">
                      <a:pos x="253" y="0"/>
                    </a:cxn>
                  </a:cxnLst>
                  <a:rect l="0" t="0" r="r" b="b"/>
                  <a:pathLst>
                    <a:path w="395" h="1031">
                      <a:moveTo>
                        <a:pt x="253" y="0"/>
                      </a:moveTo>
                      <a:cubicBezTo>
                        <a:pt x="251" y="0"/>
                        <a:pt x="240" y="2"/>
                        <a:pt x="240" y="3"/>
                      </a:cubicBezTo>
                      <a:cubicBezTo>
                        <a:pt x="239" y="7"/>
                        <a:pt x="244" y="20"/>
                        <a:pt x="244" y="25"/>
                      </a:cubicBezTo>
                      <a:cubicBezTo>
                        <a:pt x="243" y="28"/>
                        <a:pt x="240" y="33"/>
                        <a:pt x="240" y="33"/>
                      </a:cubicBezTo>
                      <a:cubicBezTo>
                        <a:pt x="239" y="38"/>
                        <a:pt x="245" y="47"/>
                        <a:pt x="236" y="54"/>
                      </a:cubicBezTo>
                      <a:cubicBezTo>
                        <a:pt x="159" y="33"/>
                        <a:pt x="202" y="64"/>
                        <a:pt x="188" y="73"/>
                      </a:cubicBezTo>
                      <a:cubicBezTo>
                        <a:pt x="172" y="83"/>
                        <a:pt x="202" y="87"/>
                        <a:pt x="179" y="88"/>
                      </a:cubicBezTo>
                      <a:cubicBezTo>
                        <a:pt x="135" y="86"/>
                        <a:pt x="146" y="119"/>
                        <a:pt x="144" y="130"/>
                      </a:cubicBezTo>
                      <a:cubicBezTo>
                        <a:pt x="148" y="137"/>
                        <a:pt x="146" y="147"/>
                        <a:pt x="148" y="155"/>
                      </a:cubicBezTo>
                      <a:cubicBezTo>
                        <a:pt x="145" y="174"/>
                        <a:pt x="145" y="177"/>
                        <a:pt x="135" y="193"/>
                      </a:cubicBezTo>
                      <a:cubicBezTo>
                        <a:pt x="128" y="208"/>
                        <a:pt x="111" y="225"/>
                        <a:pt x="106" y="243"/>
                      </a:cubicBezTo>
                      <a:cubicBezTo>
                        <a:pt x="102" y="265"/>
                        <a:pt x="102" y="276"/>
                        <a:pt x="103" y="302"/>
                      </a:cubicBezTo>
                      <a:cubicBezTo>
                        <a:pt x="101" y="308"/>
                        <a:pt x="101" y="311"/>
                        <a:pt x="96" y="315"/>
                      </a:cubicBezTo>
                      <a:cubicBezTo>
                        <a:pt x="95" y="320"/>
                        <a:pt x="94" y="326"/>
                        <a:pt x="92" y="331"/>
                      </a:cubicBezTo>
                      <a:cubicBezTo>
                        <a:pt x="91" y="334"/>
                        <a:pt x="88" y="341"/>
                        <a:pt x="88" y="341"/>
                      </a:cubicBezTo>
                      <a:cubicBezTo>
                        <a:pt x="87" y="349"/>
                        <a:pt x="83" y="350"/>
                        <a:pt x="87" y="358"/>
                      </a:cubicBezTo>
                      <a:cubicBezTo>
                        <a:pt x="90" y="371"/>
                        <a:pt x="99" y="375"/>
                        <a:pt x="93" y="397"/>
                      </a:cubicBezTo>
                      <a:cubicBezTo>
                        <a:pt x="86" y="396"/>
                        <a:pt x="81" y="395"/>
                        <a:pt x="74" y="393"/>
                      </a:cubicBezTo>
                      <a:cubicBezTo>
                        <a:pt x="54" y="388"/>
                        <a:pt x="50" y="411"/>
                        <a:pt x="40" y="421"/>
                      </a:cubicBezTo>
                      <a:cubicBezTo>
                        <a:pt x="38" y="432"/>
                        <a:pt x="34" y="447"/>
                        <a:pt x="29" y="457"/>
                      </a:cubicBezTo>
                      <a:cubicBezTo>
                        <a:pt x="38" y="472"/>
                        <a:pt x="29" y="481"/>
                        <a:pt x="34" y="493"/>
                      </a:cubicBezTo>
                      <a:cubicBezTo>
                        <a:pt x="36" y="512"/>
                        <a:pt x="42" y="526"/>
                        <a:pt x="38" y="563"/>
                      </a:cubicBezTo>
                      <a:cubicBezTo>
                        <a:pt x="35" y="590"/>
                        <a:pt x="51" y="584"/>
                        <a:pt x="64" y="596"/>
                      </a:cubicBezTo>
                      <a:cubicBezTo>
                        <a:pt x="65" y="607"/>
                        <a:pt x="46" y="623"/>
                        <a:pt x="45" y="633"/>
                      </a:cubicBezTo>
                      <a:cubicBezTo>
                        <a:pt x="44" y="645"/>
                        <a:pt x="59" y="657"/>
                        <a:pt x="58" y="669"/>
                      </a:cubicBezTo>
                      <a:cubicBezTo>
                        <a:pt x="53" y="679"/>
                        <a:pt x="48" y="693"/>
                        <a:pt x="40" y="702"/>
                      </a:cubicBezTo>
                      <a:cubicBezTo>
                        <a:pt x="32" y="709"/>
                        <a:pt x="29" y="725"/>
                        <a:pt x="28" y="737"/>
                      </a:cubicBezTo>
                      <a:cubicBezTo>
                        <a:pt x="29" y="753"/>
                        <a:pt x="27" y="758"/>
                        <a:pt x="21" y="773"/>
                      </a:cubicBezTo>
                      <a:cubicBezTo>
                        <a:pt x="18" y="778"/>
                        <a:pt x="8" y="757"/>
                        <a:pt x="5" y="757"/>
                      </a:cubicBezTo>
                      <a:cubicBezTo>
                        <a:pt x="1" y="763"/>
                        <a:pt x="0" y="764"/>
                        <a:pt x="3" y="771"/>
                      </a:cubicBezTo>
                      <a:cubicBezTo>
                        <a:pt x="5" y="784"/>
                        <a:pt x="15" y="823"/>
                        <a:pt x="20" y="838"/>
                      </a:cubicBezTo>
                      <a:cubicBezTo>
                        <a:pt x="22" y="849"/>
                        <a:pt x="32" y="855"/>
                        <a:pt x="35" y="865"/>
                      </a:cubicBezTo>
                      <a:cubicBezTo>
                        <a:pt x="39" y="877"/>
                        <a:pt x="43" y="897"/>
                        <a:pt x="50" y="907"/>
                      </a:cubicBezTo>
                      <a:cubicBezTo>
                        <a:pt x="59" y="911"/>
                        <a:pt x="63" y="918"/>
                        <a:pt x="69" y="926"/>
                      </a:cubicBezTo>
                      <a:cubicBezTo>
                        <a:pt x="72" y="940"/>
                        <a:pt x="75" y="958"/>
                        <a:pt x="64" y="969"/>
                      </a:cubicBezTo>
                      <a:cubicBezTo>
                        <a:pt x="68" y="986"/>
                        <a:pt x="81" y="1021"/>
                        <a:pt x="94" y="1031"/>
                      </a:cubicBezTo>
                      <a:cubicBezTo>
                        <a:pt x="110" y="1029"/>
                        <a:pt x="124" y="1029"/>
                        <a:pt x="140" y="1027"/>
                      </a:cubicBezTo>
                      <a:cubicBezTo>
                        <a:pt x="148" y="1016"/>
                        <a:pt x="140" y="1004"/>
                        <a:pt x="136" y="993"/>
                      </a:cubicBezTo>
                      <a:cubicBezTo>
                        <a:pt x="141" y="973"/>
                        <a:pt x="160" y="970"/>
                        <a:pt x="177" y="969"/>
                      </a:cubicBezTo>
                      <a:cubicBezTo>
                        <a:pt x="184" y="966"/>
                        <a:pt x="189" y="966"/>
                        <a:pt x="196" y="963"/>
                      </a:cubicBezTo>
                      <a:cubicBezTo>
                        <a:pt x="197" y="956"/>
                        <a:pt x="201" y="951"/>
                        <a:pt x="204" y="945"/>
                      </a:cubicBezTo>
                      <a:cubicBezTo>
                        <a:pt x="205" y="943"/>
                        <a:pt x="207" y="939"/>
                        <a:pt x="207" y="939"/>
                      </a:cubicBezTo>
                      <a:cubicBezTo>
                        <a:pt x="209" y="929"/>
                        <a:pt x="212" y="918"/>
                        <a:pt x="215" y="909"/>
                      </a:cubicBezTo>
                      <a:cubicBezTo>
                        <a:pt x="216" y="905"/>
                        <a:pt x="220" y="897"/>
                        <a:pt x="220" y="897"/>
                      </a:cubicBezTo>
                      <a:cubicBezTo>
                        <a:pt x="223" y="877"/>
                        <a:pt x="220" y="851"/>
                        <a:pt x="226" y="832"/>
                      </a:cubicBezTo>
                      <a:cubicBezTo>
                        <a:pt x="224" y="801"/>
                        <a:pt x="227" y="803"/>
                        <a:pt x="201" y="790"/>
                      </a:cubicBezTo>
                      <a:cubicBezTo>
                        <a:pt x="206" y="783"/>
                        <a:pt x="227" y="780"/>
                        <a:pt x="236" y="779"/>
                      </a:cubicBezTo>
                      <a:cubicBezTo>
                        <a:pt x="248" y="772"/>
                        <a:pt x="241" y="756"/>
                        <a:pt x="252" y="750"/>
                      </a:cubicBezTo>
                      <a:cubicBezTo>
                        <a:pt x="256" y="753"/>
                        <a:pt x="257" y="760"/>
                        <a:pt x="260" y="764"/>
                      </a:cubicBezTo>
                      <a:cubicBezTo>
                        <a:pt x="271" y="760"/>
                        <a:pt x="276" y="753"/>
                        <a:pt x="284" y="745"/>
                      </a:cubicBezTo>
                      <a:cubicBezTo>
                        <a:pt x="280" y="729"/>
                        <a:pt x="264" y="732"/>
                        <a:pt x="245" y="731"/>
                      </a:cubicBezTo>
                      <a:cubicBezTo>
                        <a:pt x="247" y="722"/>
                        <a:pt x="295" y="707"/>
                        <a:pt x="298" y="693"/>
                      </a:cubicBezTo>
                      <a:cubicBezTo>
                        <a:pt x="300" y="679"/>
                        <a:pt x="283" y="659"/>
                        <a:pt x="272" y="651"/>
                      </a:cubicBezTo>
                      <a:cubicBezTo>
                        <a:pt x="271" y="644"/>
                        <a:pt x="262" y="646"/>
                        <a:pt x="255" y="645"/>
                      </a:cubicBezTo>
                      <a:cubicBezTo>
                        <a:pt x="247" y="638"/>
                        <a:pt x="253" y="642"/>
                        <a:pt x="240" y="640"/>
                      </a:cubicBezTo>
                      <a:cubicBezTo>
                        <a:pt x="235" y="639"/>
                        <a:pt x="226" y="637"/>
                        <a:pt x="226" y="637"/>
                      </a:cubicBezTo>
                      <a:cubicBezTo>
                        <a:pt x="218" y="626"/>
                        <a:pt x="221" y="632"/>
                        <a:pt x="221" y="605"/>
                      </a:cubicBezTo>
                      <a:cubicBezTo>
                        <a:pt x="221" y="585"/>
                        <a:pt x="219" y="536"/>
                        <a:pt x="226" y="507"/>
                      </a:cubicBezTo>
                      <a:cubicBezTo>
                        <a:pt x="230" y="491"/>
                        <a:pt x="240" y="477"/>
                        <a:pt x="249" y="464"/>
                      </a:cubicBezTo>
                      <a:cubicBezTo>
                        <a:pt x="266" y="441"/>
                        <a:pt x="282" y="417"/>
                        <a:pt x="305" y="399"/>
                      </a:cubicBezTo>
                      <a:cubicBezTo>
                        <a:pt x="312" y="393"/>
                        <a:pt x="317" y="387"/>
                        <a:pt x="324" y="381"/>
                      </a:cubicBezTo>
                      <a:cubicBezTo>
                        <a:pt x="331" y="369"/>
                        <a:pt x="329" y="375"/>
                        <a:pt x="332" y="365"/>
                      </a:cubicBezTo>
                      <a:cubicBezTo>
                        <a:pt x="330" y="342"/>
                        <a:pt x="344" y="349"/>
                        <a:pt x="336" y="334"/>
                      </a:cubicBezTo>
                      <a:cubicBezTo>
                        <a:pt x="335" y="327"/>
                        <a:pt x="318" y="313"/>
                        <a:pt x="312" y="309"/>
                      </a:cubicBezTo>
                      <a:cubicBezTo>
                        <a:pt x="314" y="296"/>
                        <a:pt x="334" y="264"/>
                        <a:pt x="344" y="251"/>
                      </a:cubicBezTo>
                      <a:cubicBezTo>
                        <a:pt x="350" y="241"/>
                        <a:pt x="360" y="231"/>
                        <a:pt x="372" y="229"/>
                      </a:cubicBezTo>
                      <a:cubicBezTo>
                        <a:pt x="380" y="225"/>
                        <a:pt x="386" y="229"/>
                        <a:pt x="395" y="227"/>
                      </a:cubicBezTo>
                      <a:cubicBezTo>
                        <a:pt x="388" y="225"/>
                        <a:pt x="387" y="220"/>
                        <a:pt x="384" y="213"/>
                      </a:cubicBezTo>
                      <a:cubicBezTo>
                        <a:pt x="383" y="206"/>
                        <a:pt x="377" y="199"/>
                        <a:pt x="373" y="193"/>
                      </a:cubicBezTo>
                      <a:cubicBezTo>
                        <a:pt x="370" y="173"/>
                        <a:pt x="378" y="150"/>
                        <a:pt x="365" y="133"/>
                      </a:cubicBezTo>
                      <a:cubicBezTo>
                        <a:pt x="362" y="120"/>
                        <a:pt x="351" y="107"/>
                        <a:pt x="346" y="94"/>
                      </a:cubicBezTo>
                      <a:cubicBezTo>
                        <a:pt x="345" y="80"/>
                        <a:pt x="352" y="69"/>
                        <a:pt x="340" y="62"/>
                      </a:cubicBezTo>
                      <a:cubicBezTo>
                        <a:pt x="327" y="46"/>
                        <a:pt x="304" y="36"/>
                        <a:pt x="287" y="24"/>
                      </a:cubicBezTo>
                      <a:cubicBezTo>
                        <a:pt x="276" y="16"/>
                        <a:pt x="267" y="5"/>
                        <a:pt x="253"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grpSp>
            <p:nvGrpSpPr>
              <p:cNvPr id="224" name="Group 76"/>
              <p:cNvGrpSpPr>
                <a:grpSpLocks/>
              </p:cNvGrpSpPr>
              <p:nvPr>
                <p:custDataLst>
                  <p:tags r:id="rId20"/>
                </p:custDataLst>
              </p:nvPr>
            </p:nvGrpSpPr>
            <p:grpSpPr bwMode="auto">
              <a:xfrm>
                <a:off x="2494" y="1194"/>
                <a:ext cx="729" cy="1031"/>
                <a:chOff x="1955" y="-432"/>
                <a:chExt cx="2919" cy="4123"/>
              </a:xfrm>
              <a:grpFill/>
            </p:grpSpPr>
            <p:sp>
              <p:nvSpPr>
                <p:cNvPr id="275" name="Freeform 77"/>
                <p:cNvSpPr>
                  <a:spLocks noChangeAspect="1"/>
                </p:cNvSpPr>
                <p:nvPr/>
              </p:nvSpPr>
              <p:spPr bwMode="auto">
                <a:xfrm>
                  <a:off x="3019" y="312"/>
                  <a:ext cx="392" cy="468"/>
                </a:xfrm>
                <a:custGeom>
                  <a:avLst/>
                  <a:gdLst/>
                  <a:ahLst/>
                  <a:cxnLst>
                    <a:cxn ang="0">
                      <a:pos x="14" y="94"/>
                    </a:cxn>
                    <a:cxn ang="0">
                      <a:pos x="30" y="74"/>
                    </a:cxn>
                    <a:cxn ang="0">
                      <a:pos x="39" y="74"/>
                    </a:cxn>
                    <a:cxn ang="0">
                      <a:pos x="52" y="70"/>
                    </a:cxn>
                    <a:cxn ang="0">
                      <a:pos x="56" y="60"/>
                    </a:cxn>
                    <a:cxn ang="0">
                      <a:pos x="40" y="54"/>
                    </a:cxn>
                    <a:cxn ang="0">
                      <a:pos x="60" y="33"/>
                    </a:cxn>
                    <a:cxn ang="0">
                      <a:pos x="74" y="33"/>
                    </a:cxn>
                    <a:cxn ang="0">
                      <a:pos x="79" y="0"/>
                    </a:cxn>
                    <a:cxn ang="0">
                      <a:pos x="86" y="7"/>
                    </a:cxn>
                    <a:cxn ang="0">
                      <a:pos x="79" y="21"/>
                    </a:cxn>
                    <a:cxn ang="0">
                      <a:pos x="80" y="31"/>
                    </a:cxn>
                    <a:cxn ang="0">
                      <a:pos x="84" y="37"/>
                    </a:cxn>
                    <a:cxn ang="0">
                      <a:pos x="97" y="30"/>
                    </a:cxn>
                    <a:cxn ang="0">
                      <a:pos x="85" y="51"/>
                    </a:cxn>
                    <a:cxn ang="0">
                      <a:pos x="79" y="63"/>
                    </a:cxn>
                    <a:cxn ang="0">
                      <a:pos x="56" y="82"/>
                    </a:cxn>
                    <a:cxn ang="0">
                      <a:pos x="37" y="85"/>
                    </a:cxn>
                    <a:cxn ang="0">
                      <a:pos x="31" y="94"/>
                    </a:cxn>
                    <a:cxn ang="0">
                      <a:pos x="16" y="105"/>
                    </a:cxn>
                    <a:cxn ang="0">
                      <a:pos x="6" y="114"/>
                    </a:cxn>
                    <a:cxn ang="0">
                      <a:pos x="0" y="117"/>
                    </a:cxn>
                    <a:cxn ang="0">
                      <a:pos x="14" y="94"/>
                    </a:cxn>
                  </a:cxnLst>
                  <a:rect l="0" t="0" r="r" b="b"/>
                  <a:pathLst>
                    <a:path w="98" h="117">
                      <a:moveTo>
                        <a:pt x="14" y="94"/>
                      </a:moveTo>
                      <a:cubicBezTo>
                        <a:pt x="22" y="88"/>
                        <a:pt x="22" y="81"/>
                        <a:pt x="30" y="74"/>
                      </a:cubicBezTo>
                      <a:cubicBezTo>
                        <a:pt x="32" y="68"/>
                        <a:pt x="33" y="76"/>
                        <a:pt x="39" y="74"/>
                      </a:cubicBezTo>
                      <a:cubicBezTo>
                        <a:pt x="45" y="75"/>
                        <a:pt x="46" y="68"/>
                        <a:pt x="52" y="70"/>
                      </a:cubicBezTo>
                      <a:cubicBezTo>
                        <a:pt x="59" y="69"/>
                        <a:pt x="64" y="66"/>
                        <a:pt x="56" y="60"/>
                      </a:cubicBezTo>
                      <a:cubicBezTo>
                        <a:pt x="51" y="57"/>
                        <a:pt x="40" y="54"/>
                        <a:pt x="40" y="54"/>
                      </a:cubicBezTo>
                      <a:cubicBezTo>
                        <a:pt x="37" y="44"/>
                        <a:pt x="54" y="34"/>
                        <a:pt x="60" y="33"/>
                      </a:cubicBezTo>
                      <a:cubicBezTo>
                        <a:pt x="63" y="29"/>
                        <a:pt x="72" y="38"/>
                        <a:pt x="74" y="33"/>
                      </a:cubicBezTo>
                      <a:cubicBezTo>
                        <a:pt x="73" y="24"/>
                        <a:pt x="67" y="3"/>
                        <a:pt x="79" y="0"/>
                      </a:cubicBezTo>
                      <a:cubicBezTo>
                        <a:pt x="84" y="2"/>
                        <a:pt x="85" y="2"/>
                        <a:pt x="86" y="7"/>
                      </a:cubicBezTo>
                      <a:cubicBezTo>
                        <a:pt x="85" y="15"/>
                        <a:pt x="83" y="15"/>
                        <a:pt x="79" y="21"/>
                      </a:cubicBezTo>
                      <a:cubicBezTo>
                        <a:pt x="78" y="25"/>
                        <a:pt x="77" y="26"/>
                        <a:pt x="80" y="31"/>
                      </a:cubicBezTo>
                      <a:cubicBezTo>
                        <a:pt x="81" y="33"/>
                        <a:pt x="84" y="37"/>
                        <a:pt x="84" y="37"/>
                      </a:cubicBezTo>
                      <a:cubicBezTo>
                        <a:pt x="88" y="35"/>
                        <a:pt x="92" y="32"/>
                        <a:pt x="97" y="30"/>
                      </a:cubicBezTo>
                      <a:cubicBezTo>
                        <a:pt x="98" y="32"/>
                        <a:pt x="88" y="46"/>
                        <a:pt x="85" y="51"/>
                      </a:cubicBezTo>
                      <a:cubicBezTo>
                        <a:pt x="82" y="56"/>
                        <a:pt x="84" y="58"/>
                        <a:pt x="79" y="63"/>
                      </a:cubicBezTo>
                      <a:cubicBezTo>
                        <a:pt x="72" y="79"/>
                        <a:pt x="78" y="81"/>
                        <a:pt x="56" y="82"/>
                      </a:cubicBezTo>
                      <a:cubicBezTo>
                        <a:pt x="50" y="84"/>
                        <a:pt x="43" y="83"/>
                        <a:pt x="37" y="85"/>
                      </a:cubicBezTo>
                      <a:cubicBezTo>
                        <a:pt x="36" y="85"/>
                        <a:pt x="32" y="93"/>
                        <a:pt x="31" y="94"/>
                      </a:cubicBezTo>
                      <a:cubicBezTo>
                        <a:pt x="26" y="100"/>
                        <a:pt x="22" y="101"/>
                        <a:pt x="16" y="105"/>
                      </a:cubicBezTo>
                      <a:cubicBezTo>
                        <a:pt x="12" y="111"/>
                        <a:pt x="15" y="107"/>
                        <a:pt x="6" y="114"/>
                      </a:cubicBezTo>
                      <a:cubicBezTo>
                        <a:pt x="4" y="115"/>
                        <a:pt x="0" y="117"/>
                        <a:pt x="0" y="117"/>
                      </a:cubicBezTo>
                      <a:lnTo>
                        <a:pt x="14" y="94"/>
                      </a:ln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76" name="Freeform 78"/>
                <p:cNvSpPr>
                  <a:spLocks noChangeAspect="1"/>
                </p:cNvSpPr>
                <p:nvPr/>
              </p:nvSpPr>
              <p:spPr bwMode="auto">
                <a:xfrm>
                  <a:off x="1955" y="-432"/>
                  <a:ext cx="2919" cy="4123"/>
                </a:xfrm>
                <a:custGeom>
                  <a:avLst/>
                  <a:gdLst/>
                  <a:ahLst/>
                  <a:cxnLst>
                    <a:cxn ang="0">
                      <a:pos x="1000" y="3731"/>
                    </a:cxn>
                    <a:cxn ang="0">
                      <a:pos x="1064" y="3291"/>
                    </a:cxn>
                    <a:cxn ang="0">
                      <a:pos x="1044" y="2867"/>
                    </a:cxn>
                    <a:cxn ang="0">
                      <a:pos x="1050" y="2452"/>
                    </a:cxn>
                    <a:cxn ang="0">
                      <a:pos x="1258" y="2352"/>
                    </a:cxn>
                    <a:cxn ang="0">
                      <a:pos x="1261" y="2075"/>
                    </a:cxn>
                    <a:cxn ang="0">
                      <a:pos x="1309" y="1734"/>
                    </a:cxn>
                    <a:cxn ang="0">
                      <a:pos x="1463" y="1288"/>
                    </a:cxn>
                    <a:cxn ang="0">
                      <a:pos x="1834" y="980"/>
                    </a:cxn>
                    <a:cxn ang="0">
                      <a:pos x="1967" y="684"/>
                    </a:cxn>
                    <a:cxn ang="0">
                      <a:pos x="2443" y="676"/>
                    </a:cxn>
                    <a:cxn ang="0">
                      <a:pos x="2514" y="381"/>
                    </a:cxn>
                    <a:cxn ang="0">
                      <a:pos x="2761" y="406"/>
                    </a:cxn>
                    <a:cxn ang="0">
                      <a:pos x="2857" y="444"/>
                    </a:cxn>
                    <a:cxn ang="0">
                      <a:pos x="2695" y="268"/>
                    </a:cxn>
                    <a:cxn ang="0">
                      <a:pos x="2647" y="40"/>
                    </a:cxn>
                    <a:cxn ang="0">
                      <a:pos x="2435" y="244"/>
                    </a:cxn>
                    <a:cxn ang="0">
                      <a:pos x="2319" y="340"/>
                    </a:cxn>
                    <a:cxn ang="0">
                      <a:pos x="2183" y="168"/>
                    </a:cxn>
                    <a:cxn ang="0">
                      <a:pos x="2007" y="360"/>
                    </a:cxn>
                    <a:cxn ang="0">
                      <a:pos x="1823" y="632"/>
                    </a:cxn>
                    <a:cxn ang="0">
                      <a:pos x="1695" y="520"/>
                    </a:cxn>
                    <a:cxn ang="0">
                      <a:pos x="1675" y="648"/>
                    </a:cxn>
                    <a:cxn ang="0">
                      <a:pos x="1523" y="820"/>
                    </a:cxn>
                    <a:cxn ang="0">
                      <a:pos x="1559" y="996"/>
                    </a:cxn>
                    <a:cxn ang="0">
                      <a:pos x="1324" y="1244"/>
                    </a:cxn>
                    <a:cxn ang="0">
                      <a:pos x="1368" y="1380"/>
                    </a:cxn>
                    <a:cxn ang="0">
                      <a:pos x="1220" y="1444"/>
                    </a:cxn>
                    <a:cxn ang="0">
                      <a:pos x="1116" y="1656"/>
                    </a:cxn>
                    <a:cxn ang="0">
                      <a:pos x="1092" y="1784"/>
                    </a:cxn>
                    <a:cxn ang="0">
                      <a:pos x="1044" y="1968"/>
                    </a:cxn>
                    <a:cxn ang="0">
                      <a:pos x="976" y="2087"/>
                    </a:cxn>
                    <a:cxn ang="0">
                      <a:pos x="720" y="2375"/>
                    </a:cxn>
                    <a:cxn ang="0">
                      <a:pos x="828" y="2539"/>
                    </a:cxn>
                    <a:cxn ang="0">
                      <a:pos x="608" y="2539"/>
                    </a:cxn>
                    <a:cxn ang="0">
                      <a:pos x="496" y="2671"/>
                    </a:cxn>
                    <a:cxn ang="0">
                      <a:pos x="332" y="2791"/>
                    </a:cxn>
                    <a:cxn ang="0">
                      <a:pos x="188" y="2855"/>
                    </a:cxn>
                    <a:cxn ang="0">
                      <a:pos x="296" y="3011"/>
                    </a:cxn>
                    <a:cxn ang="0">
                      <a:pos x="216" y="3163"/>
                    </a:cxn>
                    <a:cxn ang="0">
                      <a:pos x="8" y="3295"/>
                    </a:cxn>
                    <a:cxn ang="0">
                      <a:pos x="268" y="3411"/>
                    </a:cxn>
                    <a:cxn ang="0">
                      <a:pos x="160" y="3471"/>
                    </a:cxn>
                    <a:cxn ang="0">
                      <a:pos x="112" y="3607"/>
                    </a:cxn>
                    <a:cxn ang="0">
                      <a:pos x="116" y="3679"/>
                    </a:cxn>
                    <a:cxn ang="0">
                      <a:pos x="140" y="3795"/>
                    </a:cxn>
                    <a:cxn ang="0">
                      <a:pos x="312" y="4103"/>
                    </a:cxn>
                    <a:cxn ang="0">
                      <a:pos x="660" y="3863"/>
                    </a:cxn>
                    <a:cxn ang="0">
                      <a:pos x="896" y="3739"/>
                    </a:cxn>
                  </a:cxnLst>
                  <a:rect l="0" t="0" r="r" b="b"/>
                  <a:pathLst>
                    <a:path w="2919" h="4123">
                      <a:moveTo>
                        <a:pt x="908" y="3795"/>
                      </a:moveTo>
                      <a:cubicBezTo>
                        <a:pt x="936" y="3799"/>
                        <a:pt x="940" y="3846"/>
                        <a:pt x="969" y="3860"/>
                      </a:cubicBezTo>
                      <a:cubicBezTo>
                        <a:pt x="984" y="3828"/>
                        <a:pt x="1000" y="3779"/>
                        <a:pt x="1000" y="3731"/>
                      </a:cubicBezTo>
                      <a:cubicBezTo>
                        <a:pt x="1004" y="3695"/>
                        <a:pt x="1012" y="3591"/>
                        <a:pt x="1044" y="3575"/>
                      </a:cubicBezTo>
                      <a:cubicBezTo>
                        <a:pt x="1080" y="3527"/>
                        <a:pt x="1088" y="3503"/>
                        <a:pt x="1116" y="3447"/>
                      </a:cubicBezTo>
                      <a:cubicBezTo>
                        <a:pt x="1131" y="3395"/>
                        <a:pt x="1060" y="3339"/>
                        <a:pt x="1064" y="3291"/>
                      </a:cubicBezTo>
                      <a:cubicBezTo>
                        <a:pt x="1072" y="3259"/>
                        <a:pt x="1148" y="3192"/>
                        <a:pt x="1144" y="3152"/>
                      </a:cubicBezTo>
                      <a:cubicBezTo>
                        <a:pt x="1136" y="3128"/>
                        <a:pt x="1057" y="3114"/>
                        <a:pt x="1041" y="3066"/>
                      </a:cubicBezTo>
                      <a:cubicBezTo>
                        <a:pt x="1037" y="3010"/>
                        <a:pt x="1050" y="2922"/>
                        <a:pt x="1044" y="2867"/>
                      </a:cubicBezTo>
                      <a:cubicBezTo>
                        <a:pt x="1038" y="2795"/>
                        <a:pt x="1009" y="2712"/>
                        <a:pt x="1021" y="2658"/>
                      </a:cubicBezTo>
                      <a:cubicBezTo>
                        <a:pt x="1021" y="2606"/>
                        <a:pt x="1001" y="2620"/>
                        <a:pt x="1006" y="2586"/>
                      </a:cubicBezTo>
                      <a:cubicBezTo>
                        <a:pt x="1023" y="2550"/>
                        <a:pt x="1040" y="2479"/>
                        <a:pt x="1050" y="2452"/>
                      </a:cubicBezTo>
                      <a:cubicBezTo>
                        <a:pt x="1060" y="2425"/>
                        <a:pt x="1053" y="2442"/>
                        <a:pt x="1068" y="2423"/>
                      </a:cubicBezTo>
                      <a:cubicBezTo>
                        <a:pt x="1097" y="2381"/>
                        <a:pt x="1098" y="2363"/>
                        <a:pt x="1140" y="2336"/>
                      </a:cubicBezTo>
                      <a:cubicBezTo>
                        <a:pt x="1172" y="2324"/>
                        <a:pt x="1219" y="2351"/>
                        <a:pt x="1258" y="2352"/>
                      </a:cubicBezTo>
                      <a:cubicBezTo>
                        <a:pt x="1282" y="2291"/>
                        <a:pt x="1251" y="2230"/>
                        <a:pt x="1227" y="2178"/>
                      </a:cubicBezTo>
                      <a:cubicBezTo>
                        <a:pt x="1237" y="2136"/>
                        <a:pt x="1229" y="2151"/>
                        <a:pt x="1242" y="2118"/>
                      </a:cubicBezTo>
                      <a:cubicBezTo>
                        <a:pt x="1248" y="2101"/>
                        <a:pt x="1256" y="2090"/>
                        <a:pt x="1261" y="2075"/>
                      </a:cubicBezTo>
                      <a:cubicBezTo>
                        <a:pt x="1266" y="2060"/>
                        <a:pt x="1264" y="2041"/>
                        <a:pt x="1270" y="2025"/>
                      </a:cubicBezTo>
                      <a:cubicBezTo>
                        <a:pt x="1276" y="2009"/>
                        <a:pt x="1291" y="2027"/>
                        <a:pt x="1297" y="1979"/>
                      </a:cubicBezTo>
                      <a:cubicBezTo>
                        <a:pt x="1301" y="1899"/>
                        <a:pt x="1291" y="1804"/>
                        <a:pt x="1309" y="1734"/>
                      </a:cubicBezTo>
                      <a:cubicBezTo>
                        <a:pt x="1339" y="1683"/>
                        <a:pt x="1347" y="1664"/>
                        <a:pt x="1432" y="1528"/>
                      </a:cubicBezTo>
                      <a:cubicBezTo>
                        <a:pt x="1449" y="1493"/>
                        <a:pt x="1462" y="1497"/>
                        <a:pt x="1479" y="1391"/>
                      </a:cubicBezTo>
                      <a:cubicBezTo>
                        <a:pt x="1479" y="1340"/>
                        <a:pt x="1474" y="1332"/>
                        <a:pt x="1463" y="1288"/>
                      </a:cubicBezTo>
                      <a:cubicBezTo>
                        <a:pt x="1471" y="1170"/>
                        <a:pt x="1432" y="1122"/>
                        <a:pt x="1644" y="1113"/>
                      </a:cubicBezTo>
                      <a:cubicBezTo>
                        <a:pt x="1599" y="1074"/>
                        <a:pt x="1638" y="1067"/>
                        <a:pt x="1650" y="1047"/>
                      </a:cubicBezTo>
                      <a:cubicBezTo>
                        <a:pt x="1662" y="992"/>
                        <a:pt x="1560" y="908"/>
                        <a:pt x="1834" y="980"/>
                      </a:cubicBezTo>
                      <a:cubicBezTo>
                        <a:pt x="1866" y="972"/>
                        <a:pt x="1834" y="899"/>
                        <a:pt x="1863" y="868"/>
                      </a:cubicBezTo>
                      <a:cubicBezTo>
                        <a:pt x="1871" y="836"/>
                        <a:pt x="1845" y="806"/>
                        <a:pt x="1849" y="773"/>
                      </a:cubicBezTo>
                      <a:cubicBezTo>
                        <a:pt x="1920" y="785"/>
                        <a:pt x="1896" y="693"/>
                        <a:pt x="1967" y="684"/>
                      </a:cubicBezTo>
                      <a:cubicBezTo>
                        <a:pt x="2039" y="708"/>
                        <a:pt x="2055" y="728"/>
                        <a:pt x="2085" y="804"/>
                      </a:cubicBezTo>
                      <a:cubicBezTo>
                        <a:pt x="2166" y="816"/>
                        <a:pt x="2326" y="813"/>
                        <a:pt x="2416" y="740"/>
                      </a:cubicBezTo>
                      <a:cubicBezTo>
                        <a:pt x="2431" y="709"/>
                        <a:pt x="2423" y="720"/>
                        <a:pt x="2443" y="676"/>
                      </a:cubicBezTo>
                      <a:cubicBezTo>
                        <a:pt x="2440" y="551"/>
                        <a:pt x="2419" y="548"/>
                        <a:pt x="2419" y="504"/>
                      </a:cubicBezTo>
                      <a:cubicBezTo>
                        <a:pt x="2419" y="460"/>
                        <a:pt x="2426" y="432"/>
                        <a:pt x="2442" y="412"/>
                      </a:cubicBezTo>
                      <a:cubicBezTo>
                        <a:pt x="2458" y="392"/>
                        <a:pt x="2460" y="387"/>
                        <a:pt x="2514" y="381"/>
                      </a:cubicBezTo>
                      <a:cubicBezTo>
                        <a:pt x="2542" y="324"/>
                        <a:pt x="2521" y="323"/>
                        <a:pt x="2578" y="310"/>
                      </a:cubicBezTo>
                      <a:cubicBezTo>
                        <a:pt x="2622" y="334"/>
                        <a:pt x="2673" y="357"/>
                        <a:pt x="2700" y="385"/>
                      </a:cubicBezTo>
                      <a:cubicBezTo>
                        <a:pt x="2724" y="388"/>
                        <a:pt x="2745" y="394"/>
                        <a:pt x="2761" y="406"/>
                      </a:cubicBezTo>
                      <a:cubicBezTo>
                        <a:pt x="2772" y="422"/>
                        <a:pt x="2775" y="456"/>
                        <a:pt x="2778" y="482"/>
                      </a:cubicBezTo>
                      <a:cubicBezTo>
                        <a:pt x="2772" y="510"/>
                        <a:pt x="2760" y="525"/>
                        <a:pt x="2766" y="575"/>
                      </a:cubicBezTo>
                      <a:cubicBezTo>
                        <a:pt x="2791" y="551"/>
                        <a:pt x="2833" y="468"/>
                        <a:pt x="2857" y="444"/>
                      </a:cubicBezTo>
                      <a:cubicBezTo>
                        <a:pt x="2865" y="408"/>
                        <a:pt x="2907" y="376"/>
                        <a:pt x="2915" y="340"/>
                      </a:cubicBezTo>
                      <a:cubicBezTo>
                        <a:pt x="2907" y="280"/>
                        <a:pt x="2859" y="296"/>
                        <a:pt x="2799" y="292"/>
                      </a:cubicBezTo>
                      <a:cubicBezTo>
                        <a:pt x="2763" y="280"/>
                        <a:pt x="2683" y="292"/>
                        <a:pt x="2695" y="268"/>
                      </a:cubicBezTo>
                      <a:cubicBezTo>
                        <a:pt x="2755" y="224"/>
                        <a:pt x="2823" y="240"/>
                        <a:pt x="2879" y="184"/>
                      </a:cubicBezTo>
                      <a:cubicBezTo>
                        <a:pt x="2919" y="144"/>
                        <a:pt x="2823" y="80"/>
                        <a:pt x="2803" y="80"/>
                      </a:cubicBezTo>
                      <a:cubicBezTo>
                        <a:pt x="2663" y="48"/>
                        <a:pt x="2751" y="40"/>
                        <a:pt x="2647" y="40"/>
                      </a:cubicBezTo>
                      <a:cubicBezTo>
                        <a:pt x="2643" y="52"/>
                        <a:pt x="2563" y="160"/>
                        <a:pt x="2563" y="160"/>
                      </a:cubicBezTo>
                      <a:cubicBezTo>
                        <a:pt x="2555" y="168"/>
                        <a:pt x="2527" y="0"/>
                        <a:pt x="2511" y="4"/>
                      </a:cubicBezTo>
                      <a:cubicBezTo>
                        <a:pt x="2491" y="20"/>
                        <a:pt x="2447" y="224"/>
                        <a:pt x="2435" y="244"/>
                      </a:cubicBezTo>
                      <a:cubicBezTo>
                        <a:pt x="2423" y="308"/>
                        <a:pt x="2427" y="136"/>
                        <a:pt x="2407" y="112"/>
                      </a:cubicBezTo>
                      <a:cubicBezTo>
                        <a:pt x="2399" y="148"/>
                        <a:pt x="2375" y="256"/>
                        <a:pt x="2359" y="292"/>
                      </a:cubicBezTo>
                      <a:cubicBezTo>
                        <a:pt x="2343" y="320"/>
                        <a:pt x="2335" y="320"/>
                        <a:pt x="2319" y="340"/>
                      </a:cubicBezTo>
                      <a:cubicBezTo>
                        <a:pt x="2307" y="352"/>
                        <a:pt x="2287" y="380"/>
                        <a:pt x="2287" y="380"/>
                      </a:cubicBezTo>
                      <a:cubicBezTo>
                        <a:pt x="2287" y="296"/>
                        <a:pt x="2323" y="132"/>
                        <a:pt x="2319" y="48"/>
                      </a:cubicBezTo>
                      <a:cubicBezTo>
                        <a:pt x="2319" y="40"/>
                        <a:pt x="2199" y="164"/>
                        <a:pt x="2183" y="168"/>
                      </a:cubicBezTo>
                      <a:cubicBezTo>
                        <a:pt x="2159" y="192"/>
                        <a:pt x="2131" y="200"/>
                        <a:pt x="2099" y="212"/>
                      </a:cubicBezTo>
                      <a:cubicBezTo>
                        <a:pt x="2071" y="248"/>
                        <a:pt x="2059" y="276"/>
                        <a:pt x="2039" y="312"/>
                      </a:cubicBezTo>
                      <a:cubicBezTo>
                        <a:pt x="2031" y="328"/>
                        <a:pt x="2007" y="360"/>
                        <a:pt x="2007" y="360"/>
                      </a:cubicBezTo>
                      <a:cubicBezTo>
                        <a:pt x="1999" y="408"/>
                        <a:pt x="2011" y="484"/>
                        <a:pt x="1951" y="492"/>
                      </a:cubicBezTo>
                      <a:cubicBezTo>
                        <a:pt x="1923" y="480"/>
                        <a:pt x="1907" y="484"/>
                        <a:pt x="1883" y="500"/>
                      </a:cubicBezTo>
                      <a:cubicBezTo>
                        <a:pt x="1859" y="544"/>
                        <a:pt x="1875" y="604"/>
                        <a:pt x="1823" y="632"/>
                      </a:cubicBezTo>
                      <a:cubicBezTo>
                        <a:pt x="1807" y="604"/>
                        <a:pt x="1835" y="564"/>
                        <a:pt x="1815" y="540"/>
                      </a:cubicBezTo>
                      <a:cubicBezTo>
                        <a:pt x="1811" y="512"/>
                        <a:pt x="1787" y="452"/>
                        <a:pt x="1763" y="440"/>
                      </a:cubicBezTo>
                      <a:cubicBezTo>
                        <a:pt x="1723" y="448"/>
                        <a:pt x="1703" y="480"/>
                        <a:pt x="1695" y="520"/>
                      </a:cubicBezTo>
                      <a:cubicBezTo>
                        <a:pt x="1695" y="568"/>
                        <a:pt x="1691" y="648"/>
                        <a:pt x="1723" y="692"/>
                      </a:cubicBezTo>
                      <a:cubicBezTo>
                        <a:pt x="1715" y="708"/>
                        <a:pt x="1715" y="716"/>
                        <a:pt x="1699" y="700"/>
                      </a:cubicBezTo>
                      <a:cubicBezTo>
                        <a:pt x="1687" y="688"/>
                        <a:pt x="1683" y="664"/>
                        <a:pt x="1675" y="648"/>
                      </a:cubicBezTo>
                      <a:cubicBezTo>
                        <a:pt x="1663" y="628"/>
                        <a:pt x="1647" y="572"/>
                        <a:pt x="1627" y="560"/>
                      </a:cubicBezTo>
                      <a:cubicBezTo>
                        <a:pt x="1607" y="588"/>
                        <a:pt x="1595" y="648"/>
                        <a:pt x="1579" y="676"/>
                      </a:cubicBezTo>
                      <a:cubicBezTo>
                        <a:pt x="1571" y="724"/>
                        <a:pt x="1559" y="784"/>
                        <a:pt x="1523" y="820"/>
                      </a:cubicBezTo>
                      <a:cubicBezTo>
                        <a:pt x="1515" y="844"/>
                        <a:pt x="1475" y="900"/>
                        <a:pt x="1475" y="900"/>
                      </a:cubicBezTo>
                      <a:cubicBezTo>
                        <a:pt x="1467" y="972"/>
                        <a:pt x="1444" y="972"/>
                        <a:pt x="1535" y="976"/>
                      </a:cubicBezTo>
                      <a:cubicBezTo>
                        <a:pt x="1555" y="980"/>
                        <a:pt x="1579" y="960"/>
                        <a:pt x="1559" y="996"/>
                      </a:cubicBezTo>
                      <a:cubicBezTo>
                        <a:pt x="1543" y="1024"/>
                        <a:pt x="1471" y="1024"/>
                        <a:pt x="1471" y="1024"/>
                      </a:cubicBezTo>
                      <a:cubicBezTo>
                        <a:pt x="1444" y="1040"/>
                        <a:pt x="1444" y="1092"/>
                        <a:pt x="1420" y="1112"/>
                      </a:cubicBezTo>
                      <a:cubicBezTo>
                        <a:pt x="1396" y="1160"/>
                        <a:pt x="1348" y="1196"/>
                        <a:pt x="1324" y="1244"/>
                      </a:cubicBezTo>
                      <a:cubicBezTo>
                        <a:pt x="1336" y="1276"/>
                        <a:pt x="1352" y="1288"/>
                        <a:pt x="1372" y="1312"/>
                      </a:cubicBezTo>
                      <a:cubicBezTo>
                        <a:pt x="1328" y="1332"/>
                        <a:pt x="1296" y="1336"/>
                        <a:pt x="1248" y="1344"/>
                      </a:cubicBezTo>
                      <a:cubicBezTo>
                        <a:pt x="1220" y="1396"/>
                        <a:pt x="1332" y="1376"/>
                        <a:pt x="1368" y="1380"/>
                      </a:cubicBezTo>
                      <a:cubicBezTo>
                        <a:pt x="1376" y="1380"/>
                        <a:pt x="1392" y="1416"/>
                        <a:pt x="1384" y="1416"/>
                      </a:cubicBezTo>
                      <a:cubicBezTo>
                        <a:pt x="1372" y="1416"/>
                        <a:pt x="1344" y="1416"/>
                        <a:pt x="1332" y="1416"/>
                      </a:cubicBezTo>
                      <a:cubicBezTo>
                        <a:pt x="1288" y="1424"/>
                        <a:pt x="1264" y="1436"/>
                        <a:pt x="1220" y="1444"/>
                      </a:cubicBezTo>
                      <a:cubicBezTo>
                        <a:pt x="1196" y="1468"/>
                        <a:pt x="1172" y="1484"/>
                        <a:pt x="1152" y="1508"/>
                      </a:cubicBezTo>
                      <a:cubicBezTo>
                        <a:pt x="1140" y="1520"/>
                        <a:pt x="1124" y="1556"/>
                        <a:pt x="1124" y="1556"/>
                      </a:cubicBezTo>
                      <a:cubicBezTo>
                        <a:pt x="1136" y="1584"/>
                        <a:pt x="1124" y="1624"/>
                        <a:pt x="1116" y="1656"/>
                      </a:cubicBezTo>
                      <a:cubicBezTo>
                        <a:pt x="1156" y="1664"/>
                        <a:pt x="1180" y="1684"/>
                        <a:pt x="1224" y="1688"/>
                      </a:cubicBezTo>
                      <a:cubicBezTo>
                        <a:pt x="1204" y="1712"/>
                        <a:pt x="1184" y="1728"/>
                        <a:pt x="1152" y="1732"/>
                      </a:cubicBezTo>
                      <a:cubicBezTo>
                        <a:pt x="1124" y="1748"/>
                        <a:pt x="1108" y="1752"/>
                        <a:pt x="1092" y="1784"/>
                      </a:cubicBezTo>
                      <a:cubicBezTo>
                        <a:pt x="1112" y="1872"/>
                        <a:pt x="1100" y="1772"/>
                        <a:pt x="1076" y="1828"/>
                      </a:cubicBezTo>
                      <a:cubicBezTo>
                        <a:pt x="1068" y="1848"/>
                        <a:pt x="1088" y="1896"/>
                        <a:pt x="1092" y="1916"/>
                      </a:cubicBezTo>
                      <a:cubicBezTo>
                        <a:pt x="1064" y="1920"/>
                        <a:pt x="1000" y="1912"/>
                        <a:pt x="1044" y="1968"/>
                      </a:cubicBezTo>
                      <a:cubicBezTo>
                        <a:pt x="1036" y="1988"/>
                        <a:pt x="1032" y="2004"/>
                        <a:pt x="1028" y="2016"/>
                      </a:cubicBezTo>
                      <a:cubicBezTo>
                        <a:pt x="1016" y="2020"/>
                        <a:pt x="1020" y="2032"/>
                        <a:pt x="1012" y="2040"/>
                      </a:cubicBezTo>
                      <a:cubicBezTo>
                        <a:pt x="956" y="2103"/>
                        <a:pt x="1020" y="2067"/>
                        <a:pt x="976" y="2087"/>
                      </a:cubicBezTo>
                      <a:cubicBezTo>
                        <a:pt x="952" y="2147"/>
                        <a:pt x="904" y="2195"/>
                        <a:pt x="840" y="2203"/>
                      </a:cubicBezTo>
                      <a:cubicBezTo>
                        <a:pt x="804" y="2223"/>
                        <a:pt x="812" y="2207"/>
                        <a:pt x="800" y="2235"/>
                      </a:cubicBezTo>
                      <a:cubicBezTo>
                        <a:pt x="788" y="2291"/>
                        <a:pt x="752" y="2331"/>
                        <a:pt x="720" y="2375"/>
                      </a:cubicBezTo>
                      <a:cubicBezTo>
                        <a:pt x="752" y="2463"/>
                        <a:pt x="768" y="2443"/>
                        <a:pt x="792" y="2479"/>
                      </a:cubicBezTo>
                      <a:cubicBezTo>
                        <a:pt x="832" y="2471"/>
                        <a:pt x="876" y="2427"/>
                        <a:pt x="912" y="2407"/>
                      </a:cubicBezTo>
                      <a:cubicBezTo>
                        <a:pt x="908" y="2463"/>
                        <a:pt x="888" y="2527"/>
                        <a:pt x="828" y="2539"/>
                      </a:cubicBezTo>
                      <a:cubicBezTo>
                        <a:pt x="800" y="2559"/>
                        <a:pt x="800" y="2559"/>
                        <a:pt x="764" y="2555"/>
                      </a:cubicBezTo>
                      <a:cubicBezTo>
                        <a:pt x="716" y="2543"/>
                        <a:pt x="684" y="2539"/>
                        <a:pt x="652" y="2495"/>
                      </a:cubicBezTo>
                      <a:cubicBezTo>
                        <a:pt x="636" y="2507"/>
                        <a:pt x="608" y="2539"/>
                        <a:pt x="608" y="2539"/>
                      </a:cubicBezTo>
                      <a:cubicBezTo>
                        <a:pt x="600" y="2571"/>
                        <a:pt x="588" y="2591"/>
                        <a:pt x="564" y="2611"/>
                      </a:cubicBezTo>
                      <a:cubicBezTo>
                        <a:pt x="556" y="2643"/>
                        <a:pt x="544" y="2655"/>
                        <a:pt x="532" y="2683"/>
                      </a:cubicBezTo>
                      <a:cubicBezTo>
                        <a:pt x="604" y="2695"/>
                        <a:pt x="516" y="2675"/>
                        <a:pt x="496" y="2671"/>
                      </a:cubicBezTo>
                      <a:cubicBezTo>
                        <a:pt x="456" y="2651"/>
                        <a:pt x="432" y="2659"/>
                        <a:pt x="380" y="2663"/>
                      </a:cubicBezTo>
                      <a:cubicBezTo>
                        <a:pt x="356" y="2675"/>
                        <a:pt x="336" y="2691"/>
                        <a:pt x="312" y="2703"/>
                      </a:cubicBezTo>
                      <a:cubicBezTo>
                        <a:pt x="324" y="2771"/>
                        <a:pt x="320" y="2743"/>
                        <a:pt x="332" y="2791"/>
                      </a:cubicBezTo>
                      <a:cubicBezTo>
                        <a:pt x="328" y="2823"/>
                        <a:pt x="316" y="2843"/>
                        <a:pt x="308" y="2875"/>
                      </a:cubicBezTo>
                      <a:cubicBezTo>
                        <a:pt x="308" y="2851"/>
                        <a:pt x="312" y="2827"/>
                        <a:pt x="304" y="2803"/>
                      </a:cubicBezTo>
                      <a:cubicBezTo>
                        <a:pt x="300" y="2795"/>
                        <a:pt x="208" y="2847"/>
                        <a:pt x="188" y="2855"/>
                      </a:cubicBezTo>
                      <a:cubicBezTo>
                        <a:pt x="168" y="2887"/>
                        <a:pt x="156" y="2911"/>
                        <a:pt x="120" y="2927"/>
                      </a:cubicBezTo>
                      <a:cubicBezTo>
                        <a:pt x="136" y="2983"/>
                        <a:pt x="156" y="2979"/>
                        <a:pt x="216" y="2983"/>
                      </a:cubicBezTo>
                      <a:cubicBezTo>
                        <a:pt x="240" y="2999"/>
                        <a:pt x="268" y="2999"/>
                        <a:pt x="296" y="3011"/>
                      </a:cubicBezTo>
                      <a:cubicBezTo>
                        <a:pt x="252" y="3035"/>
                        <a:pt x="184" y="2995"/>
                        <a:pt x="140" y="2979"/>
                      </a:cubicBezTo>
                      <a:cubicBezTo>
                        <a:pt x="76" y="2983"/>
                        <a:pt x="64" y="2983"/>
                        <a:pt x="28" y="3031"/>
                      </a:cubicBezTo>
                      <a:cubicBezTo>
                        <a:pt x="4" y="3167"/>
                        <a:pt x="108" y="3159"/>
                        <a:pt x="216" y="3163"/>
                      </a:cubicBezTo>
                      <a:cubicBezTo>
                        <a:pt x="240" y="3167"/>
                        <a:pt x="452" y="3143"/>
                        <a:pt x="424" y="3183"/>
                      </a:cubicBezTo>
                      <a:cubicBezTo>
                        <a:pt x="352" y="3179"/>
                        <a:pt x="276" y="3183"/>
                        <a:pt x="216" y="3175"/>
                      </a:cubicBezTo>
                      <a:cubicBezTo>
                        <a:pt x="0" y="3179"/>
                        <a:pt x="16" y="3127"/>
                        <a:pt x="8" y="3295"/>
                      </a:cubicBezTo>
                      <a:cubicBezTo>
                        <a:pt x="12" y="3375"/>
                        <a:pt x="8" y="3419"/>
                        <a:pt x="88" y="3451"/>
                      </a:cubicBezTo>
                      <a:cubicBezTo>
                        <a:pt x="144" y="3443"/>
                        <a:pt x="180" y="3431"/>
                        <a:pt x="232" y="3423"/>
                      </a:cubicBezTo>
                      <a:cubicBezTo>
                        <a:pt x="244" y="3419"/>
                        <a:pt x="256" y="3415"/>
                        <a:pt x="268" y="3411"/>
                      </a:cubicBezTo>
                      <a:cubicBezTo>
                        <a:pt x="276" y="3407"/>
                        <a:pt x="284" y="3411"/>
                        <a:pt x="292" y="3407"/>
                      </a:cubicBezTo>
                      <a:cubicBezTo>
                        <a:pt x="296" y="3407"/>
                        <a:pt x="312" y="3395"/>
                        <a:pt x="308" y="3399"/>
                      </a:cubicBezTo>
                      <a:cubicBezTo>
                        <a:pt x="268" y="3439"/>
                        <a:pt x="216" y="3459"/>
                        <a:pt x="160" y="3471"/>
                      </a:cubicBezTo>
                      <a:cubicBezTo>
                        <a:pt x="128" y="3483"/>
                        <a:pt x="104" y="3495"/>
                        <a:pt x="76" y="3511"/>
                      </a:cubicBezTo>
                      <a:cubicBezTo>
                        <a:pt x="64" y="3531"/>
                        <a:pt x="56" y="3539"/>
                        <a:pt x="32" y="3547"/>
                      </a:cubicBezTo>
                      <a:cubicBezTo>
                        <a:pt x="92" y="3575"/>
                        <a:pt x="88" y="3543"/>
                        <a:pt x="112" y="3607"/>
                      </a:cubicBezTo>
                      <a:cubicBezTo>
                        <a:pt x="96" y="3655"/>
                        <a:pt x="84" y="3683"/>
                        <a:pt x="44" y="3723"/>
                      </a:cubicBezTo>
                      <a:cubicBezTo>
                        <a:pt x="36" y="3731"/>
                        <a:pt x="60" y="3715"/>
                        <a:pt x="68" y="3711"/>
                      </a:cubicBezTo>
                      <a:cubicBezTo>
                        <a:pt x="84" y="3699"/>
                        <a:pt x="116" y="3679"/>
                        <a:pt x="116" y="3679"/>
                      </a:cubicBezTo>
                      <a:cubicBezTo>
                        <a:pt x="140" y="3691"/>
                        <a:pt x="132" y="3703"/>
                        <a:pt x="120" y="3723"/>
                      </a:cubicBezTo>
                      <a:cubicBezTo>
                        <a:pt x="132" y="3763"/>
                        <a:pt x="148" y="3787"/>
                        <a:pt x="192" y="3795"/>
                      </a:cubicBezTo>
                      <a:cubicBezTo>
                        <a:pt x="168" y="3811"/>
                        <a:pt x="168" y="3799"/>
                        <a:pt x="140" y="3795"/>
                      </a:cubicBezTo>
                      <a:cubicBezTo>
                        <a:pt x="112" y="3799"/>
                        <a:pt x="104" y="3803"/>
                        <a:pt x="88" y="3823"/>
                      </a:cubicBezTo>
                      <a:cubicBezTo>
                        <a:pt x="96" y="3915"/>
                        <a:pt x="120" y="3959"/>
                        <a:pt x="188" y="4031"/>
                      </a:cubicBezTo>
                      <a:cubicBezTo>
                        <a:pt x="228" y="4055"/>
                        <a:pt x="268" y="4083"/>
                        <a:pt x="312" y="4103"/>
                      </a:cubicBezTo>
                      <a:cubicBezTo>
                        <a:pt x="332" y="4111"/>
                        <a:pt x="372" y="4123"/>
                        <a:pt x="372" y="4123"/>
                      </a:cubicBezTo>
                      <a:cubicBezTo>
                        <a:pt x="408" y="4107"/>
                        <a:pt x="492" y="4035"/>
                        <a:pt x="532" y="4007"/>
                      </a:cubicBezTo>
                      <a:cubicBezTo>
                        <a:pt x="584" y="3967"/>
                        <a:pt x="620" y="3899"/>
                        <a:pt x="660" y="3863"/>
                      </a:cubicBezTo>
                      <a:cubicBezTo>
                        <a:pt x="680" y="3823"/>
                        <a:pt x="740" y="3811"/>
                        <a:pt x="776" y="3783"/>
                      </a:cubicBezTo>
                      <a:cubicBezTo>
                        <a:pt x="800" y="3727"/>
                        <a:pt x="824" y="3667"/>
                        <a:pt x="836" y="3607"/>
                      </a:cubicBezTo>
                      <a:cubicBezTo>
                        <a:pt x="856" y="3599"/>
                        <a:pt x="888" y="3707"/>
                        <a:pt x="896" y="3739"/>
                      </a:cubicBezTo>
                      <a:cubicBezTo>
                        <a:pt x="900" y="3799"/>
                        <a:pt x="932" y="3767"/>
                        <a:pt x="908" y="3795"/>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grpSp>
            <p:nvGrpSpPr>
              <p:cNvPr id="225" name="Group 79"/>
              <p:cNvGrpSpPr>
                <a:grpSpLocks/>
              </p:cNvGrpSpPr>
              <p:nvPr>
                <p:custDataLst>
                  <p:tags r:id="rId21"/>
                </p:custDataLst>
              </p:nvPr>
            </p:nvGrpSpPr>
            <p:grpSpPr bwMode="auto">
              <a:xfrm>
                <a:off x="2965" y="1272"/>
                <a:ext cx="430" cy="784"/>
                <a:chOff x="3842" y="-120"/>
                <a:chExt cx="1720" cy="3135"/>
              </a:xfrm>
              <a:grpFill/>
            </p:grpSpPr>
            <p:sp>
              <p:nvSpPr>
                <p:cNvPr id="273" name="Freeform 80"/>
                <p:cNvSpPr>
                  <a:spLocks noChangeAspect="1"/>
                </p:cNvSpPr>
                <p:nvPr/>
              </p:nvSpPr>
              <p:spPr bwMode="auto">
                <a:xfrm>
                  <a:off x="4079" y="2895"/>
                  <a:ext cx="152" cy="120"/>
                </a:xfrm>
                <a:custGeom>
                  <a:avLst/>
                  <a:gdLst/>
                  <a:ahLst/>
                  <a:cxnLst>
                    <a:cxn ang="0">
                      <a:pos x="21" y="4"/>
                    </a:cxn>
                    <a:cxn ang="0">
                      <a:pos x="0" y="8"/>
                    </a:cxn>
                    <a:cxn ang="0">
                      <a:pos x="19" y="30"/>
                    </a:cxn>
                    <a:cxn ang="0">
                      <a:pos x="38" y="15"/>
                    </a:cxn>
                    <a:cxn ang="0">
                      <a:pos x="17" y="5"/>
                    </a:cxn>
                    <a:cxn ang="0">
                      <a:pos x="8" y="2"/>
                    </a:cxn>
                    <a:cxn ang="0">
                      <a:pos x="21" y="4"/>
                    </a:cxn>
                  </a:cxnLst>
                  <a:rect l="0" t="0" r="r" b="b"/>
                  <a:pathLst>
                    <a:path w="38" h="30">
                      <a:moveTo>
                        <a:pt x="21" y="4"/>
                      </a:moveTo>
                      <a:cubicBezTo>
                        <a:pt x="13" y="1"/>
                        <a:pt x="4" y="0"/>
                        <a:pt x="0" y="8"/>
                      </a:cubicBezTo>
                      <a:cubicBezTo>
                        <a:pt x="1" y="26"/>
                        <a:pt x="4" y="26"/>
                        <a:pt x="19" y="30"/>
                      </a:cubicBezTo>
                      <a:cubicBezTo>
                        <a:pt x="29" y="28"/>
                        <a:pt x="31" y="22"/>
                        <a:pt x="38" y="15"/>
                      </a:cubicBezTo>
                      <a:cubicBezTo>
                        <a:pt x="36" y="5"/>
                        <a:pt x="27" y="6"/>
                        <a:pt x="17" y="5"/>
                      </a:cubicBezTo>
                      <a:cubicBezTo>
                        <a:pt x="9" y="3"/>
                        <a:pt x="11" y="5"/>
                        <a:pt x="8" y="2"/>
                      </a:cubicBezTo>
                      <a:lnTo>
                        <a:pt x="21" y="4"/>
                      </a:ln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74" name="Freeform 81"/>
                <p:cNvSpPr>
                  <a:spLocks noChangeAspect="1"/>
                </p:cNvSpPr>
                <p:nvPr/>
              </p:nvSpPr>
              <p:spPr bwMode="auto">
                <a:xfrm>
                  <a:off x="3842" y="-120"/>
                  <a:ext cx="1720" cy="3083"/>
                </a:xfrm>
                <a:custGeom>
                  <a:avLst/>
                  <a:gdLst/>
                  <a:ahLst/>
                  <a:cxnLst>
                    <a:cxn ang="0">
                      <a:pos x="1628" y="2255"/>
                    </a:cxn>
                    <a:cxn ang="0">
                      <a:pos x="1720" y="1955"/>
                    </a:cxn>
                    <a:cxn ang="0">
                      <a:pos x="1456" y="1775"/>
                    </a:cxn>
                    <a:cxn ang="0">
                      <a:pos x="1448" y="1683"/>
                    </a:cxn>
                    <a:cxn ang="0">
                      <a:pos x="1432" y="1583"/>
                    </a:cxn>
                    <a:cxn ang="0">
                      <a:pos x="1352" y="1512"/>
                    </a:cxn>
                    <a:cxn ang="0">
                      <a:pos x="1264" y="1320"/>
                    </a:cxn>
                    <a:cxn ang="0">
                      <a:pos x="1276" y="1188"/>
                    </a:cxn>
                    <a:cxn ang="0">
                      <a:pos x="1132" y="992"/>
                    </a:cxn>
                    <a:cxn ang="0">
                      <a:pos x="1120" y="688"/>
                    </a:cxn>
                    <a:cxn ang="0">
                      <a:pos x="1072" y="600"/>
                    </a:cxn>
                    <a:cxn ang="0">
                      <a:pos x="908" y="512"/>
                    </a:cxn>
                    <a:cxn ang="0">
                      <a:pos x="880" y="312"/>
                    </a:cxn>
                    <a:cxn ang="0">
                      <a:pos x="968" y="132"/>
                    </a:cxn>
                    <a:cxn ang="0">
                      <a:pos x="888" y="168"/>
                    </a:cxn>
                    <a:cxn ang="0">
                      <a:pos x="813" y="72"/>
                    </a:cxn>
                    <a:cxn ang="0">
                      <a:pos x="693" y="0"/>
                    </a:cxn>
                    <a:cxn ang="0">
                      <a:pos x="573" y="76"/>
                    </a:cxn>
                    <a:cxn ang="0">
                      <a:pos x="545" y="244"/>
                    </a:cxn>
                    <a:cxn ang="0">
                      <a:pos x="533" y="416"/>
                    </a:cxn>
                    <a:cxn ang="0">
                      <a:pos x="409" y="484"/>
                    </a:cxn>
                    <a:cxn ang="0">
                      <a:pos x="153" y="412"/>
                    </a:cxn>
                    <a:cxn ang="0">
                      <a:pos x="9" y="436"/>
                    </a:cxn>
                    <a:cxn ang="0">
                      <a:pos x="265" y="620"/>
                    </a:cxn>
                    <a:cxn ang="0">
                      <a:pos x="390" y="756"/>
                    </a:cxn>
                    <a:cxn ang="0">
                      <a:pos x="477" y="1016"/>
                    </a:cxn>
                    <a:cxn ang="0">
                      <a:pos x="495" y="1224"/>
                    </a:cxn>
                    <a:cxn ang="0">
                      <a:pos x="580" y="1365"/>
                    </a:cxn>
                    <a:cxn ang="0">
                      <a:pos x="681" y="1396"/>
                    </a:cxn>
                    <a:cxn ang="0">
                      <a:pos x="741" y="1432"/>
                    </a:cxn>
                    <a:cxn ang="0">
                      <a:pos x="545" y="1959"/>
                    </a:cxn>
                    <a:cxn ang="0">
                      <a:pos x="489" y="2051"/>
                    </a:cxn>
                    <a:cxn ang="0">
                      <a:pos x="369" y="2239"/>
                    </a:cxn>
                    <a:cxn ang="0">
                      <a:pos x="457" y="2559"/>
                    </a:cxn>
                    <a:cxn ang="0">
                      <a:pos x="457" y="2987"/>
                    </a:cxn>
                    <a:cxn ang="0">
                      <a:pos x="485" y="2999"/>
                    </a:cxn>
                    <a:cxn ang="0">
                      <a:pos x="657" y="3055"/>
                    </a:cxn>
                    <a:cxn ang="0">
                      <a:pos x="729" y="3083"/>
                    </a:cxn>
                    <a:cxn ang="0">
                      <a:pos x="956" y="2991"/>
                    </a:cxn>
                    <a:cxn ang="0">
                      <a:pos x="1024" y="2955"/>
                    </a:cxn>
                    <a:cxn ang="0">
                      <a:pos x="1192" y="2859"/>
                    </a:cxn>
                    <a:cxn ang="0">
                      <a:pos x="1372" y="2783"/>
                    </a:cxn>
                    <a:cxn ang="0">
                      <a:pos x="1396" y="2723"/>
                    </a:cxn>
                    <a:cxn ang="0">
                      <a:pos x="1576" y="2351"/>
                    </a:cxn>
                  </a:cxnLst>
                  <a:rect l="0" t="0" r="r" b="b"/>
                  <a:pathLst>
                    <a:path w="1720" h="3083">
                      <a:moveTo>
                        <a:pt x="1576" y="2351"/>
                      </a:moveTo>
                      <a:cubicBezTo>
                        <a:pt x="1584" y="2323"/>
                        <a:pt x="1604" y="2279"/>
                        <a:pt x="1628" y="2255"/>
                      </a:cubicBezTo>
                      <a:cubicBezTo>
                        <a:pt x="1636" y="2223"/>
                        <a:pt x="1636" y="2191"/>
                        <a:pt x="1648" y="2159"/>
                      </a:cubicBezTo>
                      <a:cubicBezTo>
                        <a:pt x="1656" y="2087"/>
                        <a:pt x="1688" y="2023"/>
                        <a:pt x="1720" y="1955"/>
                      </a:cubicBezTo>
                      <a:cubicBezTo>
                        <a:pt x="1700" y="1907"/>
                        <a:pt x="1640" y="1879"/>
                        <a:pt x="1592" y="1839"/>
                      </a:cubicBezTo>
                      <a:cubicBezTo>
                        <a:pt x="1548" y="1811"/>
                        <a:pt x="1480" y="1791"/>
                        <a:pt x="1456" y="1775"/>
                      </a:cubicBezTo>
                      <a:cubicBezTo>
                        <a:pt x="1452" y="1767"/>
                        <a:pt x="1440" y="1751"/>
                        <a:pt x="1440" y="1751"/>
                      </a:cubicBezTo>
                      <a:cubicBezTo>
                        <a:pt x="1440" y="1727"/>
                        <a:pt x="1440" y="1703"/>
                        <a:pt x="1448" y="1683"/>
                      </a:cubicBezTo>
                      <a:cubicBezTo>
                        <a:pt x="1452" y="1671"/>
                        <a:pt x="1480" y="1631"/>
                        <a:pt x="1480" y="1631"/>
                      </a:cubicBezTo>
                      <a:cubicBezTo>
                        <a:pt x="1476" y="1595"/>
                        <a:pt x="1460" y="1603"/>
                        <a:pt x="1432" y="1583"/>
                      </a:cubicBezTo>
                      <a:cubicBezTo>
                        <a:pt x="1420" y="1575"/>
                        <a:pt x="1396" y="1559"/>
                        <a:pt x="1396" y="1559"/>
                      </a:cubicBezTo>
                      <a:cubicBezTo>
                        <a:pt x="1384" y="1543"/>
                        <a:pt x="1368" y="1524"/>
                        <a:pt x="1352" y="1512"/>
                      </a:cubicBezTo>
                      <a:cubicBezTo>
                        <a:pt x="1332" y="1484"/>
                        <a:pt x="1340" y="1496"/>
                        <a:pt x="1324" y="1472"/>
                      </a:cubicBezTo>
                      <a:cubicBezTo>
                        <a:pt x="1312" y="1420"/>
                        <a:pt x="1280" y="1372"/>
                        <a:pt x="1264" y="1320"/>
                      </a:cubicBezTo>
                      <a:cubicBezTo>
                        <a:pt x="1264" y="1288"/>
                        <a:pt x="1264" y="1260"/>
                        <a:pt x="1268" y="1228"/>
                      </a:cubicBezTo>
                      <a:cubicBezTo>
                        <a:pt x="1268" y="1216"/>
                        <a:pt x="1276" y="1188"/>
                        <a:pt x="1276" y="1188"/>
                      </a:cubicBezTo>
                      <a:cubicBezTo>
                        <a:pt x="1272" y="1148"/>
                        <a:pt x="1248" y="1080"/>
                        <a:pt x="1204" y="1064"/>
                      </a:cubicBezTo>
                      <a:cubicBezTo>
                        <a:pt x="1188" y="1040"/>
                        <a:pt x="1156" y="1008"/>
                        <a:pt x="1132" y="992"/>
                      </a:cubicBezTo>
                      <a:cubicBezTo>
                        <a:pt x="1120" y="972"/>
                        <a:pt x="1104" y="932"/>
                        <a:pt x="1080" y="924"/>
                      </a:cubicBezTo>
                      <a:cubicBezTo>
                        <a:pt x="1056" y="840"/>
                        <a:pt x="1052" y="756"/>
                        <a:pt x="1120" y="688"/>
                      </a:cubicBezTo>
                      <a:cubicBezTo>
                        <a:pt x="1124" y="672"/>
                        <a:pt x="1128" y="644"/>
                        <a:pt x="1120" y="632"/>
                      </a:cubicBezTo>
                      <a:cubicBezTo>
                        <a:pt x="1108" y="616"/>
                        <a:pt x="1088" y="612"/>
                        <a:pt x="1072" y="600"/>
                      </a:cubicBezTo>
                      <a:cubicBezTo>
                        <a:pt x="1044" y="576"/>
                        <a:pt x="1020" y="556"/>
                        <a:pt x="984" y="544"/>
                      </a:cubicBezTo>
                      <a:cubicBezTo>
                        <a:pt x="968" y="528"/>
                        <a:pt x="932" y="520"/>
                        <a:pt x="908" y="512"/>
                      </a:cubicBezTo>
                      <a:cubicBezTo>
                        <a:pt x="888" y="492"/>
                        <a:pt x="876" y="448"/>
                        <a:pt x="872" y="416"/>
                      </a:cubicBezTo>
                      <a:cubicBezTo>
                        <a:pt x="864" y="380"/>
                        <a:pt x="861" y="344"/>
                        <a:pt x="880" y="312"/>
                      </a:cubicBezTo>
                      <a:cubicBezTo>
                        <a:pt x="888" y="288"/>
                        <a:pt x="888" y="260"/>
                        <a:pt x="908" y="240"/>
                      </a:cubicBezTo>
                      <a:cubicBezTo>
                        <a:pt x="924" y="212"/>
                        <a:pt x="972" y="128"/>
                        <a:pt x="968" y="132"/>
                      </a:cubicBezTo>
                      <a:cubicBezTo>
                        <a:pt x="956" y="148"/>
                        <a:pt x="892" y="256"/>
                        <a:pt x="880" y="264"/>
                      </a:cubicBezTo>
                      <a:cubicBezTo>
                        <a:pt x="872" y="228"/>
                        <a:pt x="876" y="204"/>
                        <a:pt x="888" y="168"/>
                      </a:cubicBezTo>
                      <a:cubicBezTo>
                        <a:pt x="884" y="132"/>
                        <a:pt x="892" y="108"/>
                        <a:pt x="864" y="88"/>
                      </a:cubicBezTo>
                      <a:cubicBezTo>
                        <a:pt x="849" y="76"/>
                        <a:pt x="813" y="72"/>
                        <a:pt x="813" y="72"/>
                      </a:cubicBezTo>
                      <a:cubicBezTo>
                        <a:pt x="789" y="48"/>
                        <a:pt x="757" y="36"/>
                        <a:pt x="729" y="16"/>
                      </a:cubicBezTo>
                      <a:cubicBezTo>
                        <a:pt x="717" y="8"/>
                        <a:pt x="693" y="0"/>
                        <a:pt x="693" y="0"/>
                      </a:cubicBezTo>
                      <a:cubicBezTo>
                        <a:pt x="669" y="4"/>
                        <a:pt x="657" y="0"/>
                        <a:pt x="645" y="24"/>
                      </a:cubicBezTo>
                      <a:cubicBezTo>
                        <a:pt x="637" y="72"/>
                        <a:pt x="621" y="72"/>
                        <a:pt x="573" y="76"/>
                      </a:cubicBezTo>
                      <a:cubicBezTo>
                        <a:pt x="557" y="92"/>
                        <a:pt x="549" y="116"/>
                        <a:pt x="537" y="136"/>
                      </a:cubicBezTo>
                      <a:cubicBezTo>
                        <a:pt x="529" y="172"/>
                        <a:pt x="529" y="208"/>
                        <a:pt x="545" y="244"/>
                      </a:cubicBezTo>
                      <a:cubicBezTo>
                        <a:pt x="548" y="283"/>
                        <a:pt x="560" y="337"/>
                        <a:pt x="558" y="366"/>
                      </a:cubicBezTo>
                      <a:cubicBezTo>
                        <a:pt x="544" y="390"/>
                        <a:pt x="540" y="403"/>
                        <a:pt x="533" y="416"/>
                      </a:cubicBezTo>
                      <a:cubicBezTo>
                        <a:pt x="526" y="440"/>
                        <a:pt x="537" y="408"/>
                        <a:pt x="513" y="444"/>
                      </a:cubicBezTo>
                      <a:cubicBezTo>
                        <a:pt x="497" y="456"/>
                        <a:pt x="441" y="472"/>
                        <a:pt x="409" y="484"/>
                      </a:cubicBezTo>
                      <a:cubicBezTo>
                        <a:pt x="357" y="492"/>
                        <a:pt x="245" y="504"/>
                        <a:pt x="197" y="492"/>
                      </a:cubicBezTo>
                      <a:cubicBezTo>
                        <a:pt x="181" y="460"/>
                        <a:pt x="181" y="432"/>
                        <a:pt x="153" y="412"/>
                      </a:cubicBezTo>
                      <a:cubicBezTo>
                        <a:pt x="141" y="392"/>
                        <a:pt x="105" y="380"/>
                        <a:pt x="81" y="372"/>
                      </a:cubicBezTo>
                      <a:cubicBezTo>
                        <a:pt x="41" y="384"/>
                        <a:pt x="41" y="392"/>
                        <a:pt x="9" y="436"/>
                      </a:cubicBezTo>
                      <a:cubicBezTo>
                        <a:pt x="0" y="456"/>
                        <a:pt x="27" y="455"/>
                        <a:pt x="66" y="482"/>
                      </a:cubicBezTo>
                      <a:cubicBezTo>
                        <a:pt x="108" y="513"/>
                        <a:pt x="171" y="567"/>
                        <a:pt x="265" y="620"/>
                      </a:cubicBezTo>
                      <a:cubicBezTo>
                        <a:pt x="309" y="651"/>
                        <a:pt x="309" y="642"/>
                        <a:pt x="330" y="668"/>
                      </a:cubicBezTo>
                      <a:cubicBezTo>
                        <a:pt x="369" y="701"/>
                        <a:pt x="393" y="722"/>
                        <a:pt x="390" y="756"/>
                      </a:cubicBezTo>
                      <a:cubicBezTo>
                        <a:pt x="363" y="848"/>
                        <a:pt x="438" y="911"/>
                        <a:pt x="450" y="947"/>
                      </a:cubicBezTo>
                      <a:cubicBezTo>
                        <a:pt x="465" y="990"/>
                        <a:pt x="469" y="995"/>
                        <a:pt x="477" y="1016"/>
                      </a:cubicBezTo>
                      <a:cubicBezTo>
                        <a:pt x="485" y="1032"/>
                        <a:pt x="492" y="1059"/>
                        <a:pt x="495" y="1077"/>
                      </a:cubicBezTo>
                      <a:cubicBezTo>
                        <a:pt x="491" y="1109"/>
                        <a:pt x="486" y="1193"/>
                        <a:pt x="495" y="1224"/>
                      </a:cubicBezTo>
                      <a:cubicBezTo>
                        <a:pt x="522" y="1266"/>
                        <a:pt x="535" y="1281"/>
                        <a:pt x="537" y="1301"/>
                      </a:cubicBezTo>
                      <a:cubicBezTo>
                        <a:pt x="557" y="1341"/>
                        <a:pt x="555" y="1352"/>
                        <a:pt x="580" y="1365"/>
                      </a:cubicBezTo>
                      <a:cubicBezTo>
                        <a:pt x="580" y="1369"/>
                        <a:pt x="617" y="1380"/>
                        <a:pt x="633" y="1380"/>
                      </a:cubicBezTo>
                      <a:cubicBezTo>
                        <a:pt x="649" y="1384"/>
                        <a:pt x="665" y="1392"/>
                        <a:pt x="681" y="1396"/>
                      </a:cubicBezTo>
                      <a:cubicBezTo>
                        <a:pt x="689" y="1400"/>
                        <a:pt x="705" y="1404"/>
                        <a:pt x="705" y="1404"/>
                      </a:cubicBezTo>
                      <a:cubicBezTo>
                        <a:pt x="717" y="1416"/>
                        <a:pt x="741" y="1432"/>
                        <a:pt x="741" y="1432"/>
                      </a:cubicBezTo>
                      <a:cubicBezTo>
                        <a:pt x="753" y="1488"/>
                        <a:pt x="737" y="1536"/>
                        <a:pt x="705" y="1583"/>
                      </a:cubicBezTo>
                      <a:cubicBezTo>
                        <a:pt x="673" y="1671"/>
                        <a:pt x="617" y="1879"/>
                        <a:pt x="545" y="1959"/>
                      </a:cubicBezTo>
                      <a:cubicBezTo>
                        <a:pt x="533" y="1975"/>
                        <a:pt x="525" y="1995"/>
                        <a:pt x="509" y="2003"/>
                      </a:cubicBezTo>
                      <a:cubicBezTo>
                        <a:pt x="501" y="2023"/>
                        <a:pt x="497" y="2035"/>
                        <a:pt x="489" y="2051"/>
                      </a:cubicBezTo>
                      <a:cubicBezTo>
                        <a:pt x="485" y="2059"/>
                        <a:pt x="481" y="2075"/>
                        <a:pt x="481" y="2075"/>
                      </a:cubicBezTo>
                      <a:cubicBezTo>
                        <a:pt x="461" y="2107"/>
                        <a:pt x="381" y="2167"/>
                        <a:pt x="369" y="2239"/>
                      </a:cubicBezTo>
                      <a:cubicBezTo>
                        <a:pt x="349" y="2315"/>
                        <a:pt x="365" y="2435"/>
                        <a:pt x="413" y="2507"/>
                      </a:cubicBezTo>
                      <a:cubicBezTo>
                        <a:pt x="421" y="2535"/>
                        <a:pt x="445" y="2535"/>
                        <a:pt x="457" y="2559"/>
                      </a:cubicBezTo>
                      <a:cubicBezTo>
                        <a:pt x="473" y="2591"/>
                        <a:pt x="465" y="2655"/>
                        <a:pt x="473" y="2687"/>
                      </a:cubicBezTo>
                      <a:cubicBezTo>
                        <a:pt x="477" y="2787"/>
                        <a:pt x="473" y="2887"/>
                        <a:pt x="457" y="2987"/>
                      </a:cubicBezTo>
                      <a:cubicBezTo>
                        <a:pt x="457" y="2995"/>
                        <a:pt x="453" y="3003"/>
                        <a:pt x="461" y="3007"/>
                      </a:cubicBezTo>
                      <a:cubicBezTo>
                        <a:pt x="469" y="3011"/>
                        <a:pt x="485" y="2999"/>
                        <a:pt x="485" y="2999"/>
                      </a:cubicBezTo>
                      <a:cubicBezTo>
                        <a:pt x="525" y="3007"/>
                        <a:pt x="561" y="3019"/>
                        <a:pt x="597" y="3031"/>
                      </a:cubicBezTo>
                      <a:cubicBezTo>
                        <a:pt x="621" y="3039"/>
                        <a:pt x="637" y="3047"/>
                        <a:pt x="657" y="3055"/>
                      </a:cubicBezTo>
                      <a:cubicBezTo>
                        <a:pt x="661" y="3055"/>
                        <a:pt x="669" y="3059"/>
                        <a:pt x="669" y="3059"/>
                      </a:cubicBezTo>
                      <a:cubicBezTo>
                        <a:pt x="685" y="3075"/>
                        <a:pt x="705" y="3079"/>
                        <a:pt x="729" y="3083"/>
                      </a:cubicBezTo>
                      <a:cubicBezTo>
                        <a:pt x="769" y="3075"/>
                        <a:pt x="801" y="3055"/>
                        <a:pt x="841" y="3047"/>
                      </a:cubicBezTo>
                      <a:cubicBezTo>
                        <a:pt x="880" y="3027"/>
                        <a:pt x="912" y="2999"/>
                        <a:pt x="956" y="2991"/>
                      </a:cubicBezTo>
                      <a:cubicBezTo>
                        <a:pt x="968" y="2983"/>
                        <a:pt x="980" y="2967"/>
                        <a:pt x="992" y="2963"/>
                      </a:cubicBezTo>
                      <a:cubicBezTo>
                        <a:pt x="1004" y="2959"/>
                        <a:pt x="1024" y="2955"/>
                        <a:pt x="1024" y="2955"/>
                      </a:cubicBezTo>
                      <a:cubicBezTo>
                        <a:pt x="1040" y="2931"/>
                        <a:pt x="1092" y="2915"/>
                        <a:pt x="1120" y="2907"/>
                      </a:cubicBezTo>
                      <a:cubicBezTo>
                        <a:pt x="1132" y="2887"/>
                        <a:pt x="1168" y="2867"/>
                        <a:pt x="1192" y="2859"/>
                      </a:cubicBezTo>
                      <a:cubicBezTo>
                        <a:pt x="1212" y="2827"/>
                        <a:pt x="1276" y="2839"/>
                        <a:pt x="1312" y="2831"/>
                      </a:cubicBezTo>
                      <a:cubicBezTo>
                        <a:pt x="1336" y="2811"/>
                        <a:pt x="1348" y="2791"/>
                        <a:pt x="1372" y="2783"/>
                      </a:cubicBezTo>
                      <a:cubicBezTo>
                        <a:pt x="1380" y="2779"/>
                        <a:pt x="1396" y="2767"/>
                        <a:pt x="1396" y="2767"/>
                      </a:cubicBezTo>
                      <a:cubicBezTo>
                        <a:pt x="1389" y="2753"/>
                        <a:pt x="1388" y="2743"/>
                        <a:pt x="1396" y="2723"/>
                      </a:cubicBezTo>
                      <a:cubicBezTo>
                        <a:pt x="1412" y="2675"/>
                        <a:pt x="1465" y="2573"/>
                        <a:pt x="1500" y="2534"/>
                      </a:cubicBezTo>
                      <a:cubicBezTo>
                        <a:pt x="1530" y="2472"/>
                        <a:pt x="1555" y="2397"/>
                        <a:pt x="1576" y="2351"/>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sp>
            <p:nvSpPr>
              <p:cNvPr id="226" name="Freeform 82"/>
              <p:cNvSpPr>
                <a:spLocks noChangeAspect="1"/>
              </p:cNvSpPr>
              <p:nvPr>
                <p:custDataLst>
                  <p:tags r:id="rId22"/>
                </p:custDataLst>
              </p:nvPr>
            </p:nvSpPr>
            <p:spPr bwMode="auto">
              <a:xfrm>
                <a:off x="3116" y="2161"/>
                <a:ext cx="289" cy="177"/>
              </a:xfrm>
              <a:custGeom>
                <a:avLst/>
                <a:gdLst/>
                <a:ahLst/>
                <a:cxnLst>
                  <a:cxn ang="0">
                    <a:pos x="1156" y="416"/>
                  </a:cxn>
                  <a:cxn ang="0">
                    <a:pos x="1132" y="380"/>
                  </a:cxn>
                  <a:cxn ang="0">
                    <a:pos x="1104" y="312"/>
                  </a:cxn>
                  <a:cxn ang="0">
                    <a:pos x="1032" y="224"/>
                  </a:cxn>
                  <a:cxn ang="0">
                    <a:pos x="976" y="92"/>
                  </a:cxn>
                  <a:cxn ang="0">
                    <a:pos x="945" y="63"/>
                  </a:cxn>
                  <a:cxn ang="0">
                    <a:pos x="819" y="99"/>
                  </a:cxn>
                  <a:cxn ang="0">
                    <a:pos x="764" y="96"/>
                  </a:cxn>
                  <a:cxn ang="0">
                    <a:pos x="684" y="50"/>
                  </a:cxn>
                  <a:cxn ang="0">
                    <a:pos x="648" y="20"/>
                  </a:cxn>
                  <a:cxn ang="0">
                    <a:pos x="602" y="6"/>
                  </a:cxn>
                  <a:cxn ang="0">
                    <a:pos x="532" y="20"/>
                  </a:cxn>
                  <a:cxn ang="0">
                    <a:pos x="460" y="52"/>
                  </a:cxn>
                  <a:cxn ang="0">
                    <a:pos x="496" y="220"/>
                  </a:cxn>
                  <a:cxn ang="0">
                    <a:pos x="484" y="308"/>
                  </a:cxn>
                  <a:cxn ang="0">
                    <a:pos x="448" y="344"/>
                  </a:cxn>
                  <a:cxn ang="0">
                    <a:pos x="356" y="340"/>
                  </a:cxn>
                  <a:cxn ang="0">
                    <a:pos x="348" y="324"/>
                  </a:cxn>
                  <a:cxn ang="0">
                    <a:pos x="288" y="296"/>
                  </a:cxn>
                  <a:cxn ang="0">
                    <a:pos x="252" y="240"/>
                  </a:cxn>
                  <a:cxn ang="0">
                    <a:pos x="216" y="212"/>
                  </a:cxn>
                  <a:cxn ang="0">
                    <a:pos x="180" y="172"/>
                  </a:cxn>
                  <a:cxn ang="0">
                    <a:pos x="148" y="192"/>
                  </a:cxn>
                  <a:cxn ang="0">
                    <a:pos x="76" y="236"/>
                  </a:cxn>
                  <a:cxn ang="0">
                    <a:pos x="48" y="296"/>
                  </a:cxn>
                  <a:cxn ang="0">
                    <a:pos x="16" y="364"/>
                  </a:cxn>
                  <a:cxn ang="0">
                    <a:pos x="0" y="484"/>
                  </a:cxn>
                  <a:cxn ang="0">
                    <a:pos x="36" y="708"/>
                  </a:cxn>
                  <a:cxn ang="0">
                    <a:pos x="69" y="638"/>
                  </a:cxn>
                  <a:cxn ang="0">
                    <a:pos x="96" y="608"/>
                  </a:cxn>
                  <a:cxn ang="0">
                    <a:pos x="204" y="576"/>
                  </a:cxn>
                  <a:cxn ang="0">
                    <a:pos x="230" y="546"/>
                  </a:cxn>
                  <a:cxn ang="0">
                    <a:pos x="240" y="561"/>
                  </a:cxn>
                  <a:cxn ang="0">
                    <a:pos x="287" y="566"/>
                  </a:cxn>
                  <a:cxn ang="0">
                    <a:pos x="303" y="539"/>
                  </a:cxn>
                  <a:cxn ang="0">
                    <a:pos x="330" y="567"/>
                  </a:cxn>
                  <a:cxn ang="0">
                    <a:pos x="410" y="549"/>
                  </a:cxn>
                  <a:cxn ang="0">
                    <a:pos x="489" y="527"/>
                  </a:cxn>
                  <a:cxn ang="0">
                    <a:pos x="576" y="533"/>
                  </a:cxn>
                  <a:cxn ang="0">
                    <a:pos x="576" y="504"/>
                  </a:cxn>
                  <a:cxn ang="0">
                    <a:pos x="638" y="470"/>
                  </a:cxn>
                  <a:cxn ang="0">
                    <a:pos x="657" y="516"/>
                  </a:cxn>
                  <a:cxn ang="0">
                    <a:pos x="690" y="530"/>
                  </a:cxn>
                  <a:cxn ang="0">
                    <a:pos x="784" y="536"/>
                  </a:cxn>
                  <a:cxn ang="0">
                    <a:pos x="879" y="588"/>
                  </a:cxn>
                  <a:cxn ang="0">
                    <a:pos x="944" y="620"/>
                  </a:cxn>
                  <a:cxn ang="0">
                    <a:pos x="960" y="614"/>
                  </a:cxn>
                  <a:cxn ang="0">
                    <a:pos x="1094" y="566"/>
                  </a:cxn>
                  <a:cxn ang="0">
                    <a:pos x="1088" y="522"/>
                  </a:cxn>
                  <a:cxn ang="0">
                    <a:pos x="1137" y="447"/>
                  </a:cxn>
                  <a:cxn ang="0">
                    <a:pos x="1156" y="416"/>
                  </a:cxn>
                </a:cxnLst>
                <a:rect l="0" t="0" r="r" b="b"/>
                <a:pathLst>
                  <a:path w="1156" h="708">
                    <a:moveTo>
                      <a:pt x="1156" y="416"/>
                    </a:moveTo>
                    <a:cubicBezTo>
                      <a:pt x="1148" y="404"/>
                      <a:pt x="1144" y="392"/>
                      <a:pt x="1132" y="380"/>
                    </a:cubicBezTo>
                    <a:cubicBezTo>
                      <a:pt x="1124" y="356"/>
                      <a:pt x="1128" y="328"/>
                      <a:pt x="1104" y="312"/>
                    </a:cubicBezTo>
                    <a:cubicBezTo>
                      <a:pt x="1096" y="292"/>
                      <a:pt x="1052" y="232"/>
                      <a:pt x="1032" y="224"/>
                    </a:cubicBezTo>
                    <a:cubicBezTo>
                      <a:pt x="1036" y="132"/>
                      <a:pt x="1048" y="140"/>
                      <a:pt x="976" y="92"/>
                    </a:cubicBezTo>
                    <a:cubicBezTo>
                      <a:pt x="972" y="76"/>
                      <a:pt x="953" y="83"/>
                      <a:pt x="945" y="63"/>
                    </a:cubicBezTo>
                    <a:cubicBezTo>
                      <a:pt x="845" y="72"/>
                      <a:pt x="831" y="92"/>
                      <a:pt x="819" y="99"/>
                    </a:cubicBezTo>
                    <a:cubicBezTo>
                      <a:pt x="789" y="104"/>
                      <a:pt x="786" y="98"/>
                      <a:pt x="764" y="96"/>
                    </a:cubicBezTo>
                    <a:cubicBezTo>
                      <a:pt x="740" y="60"/>
                      <a:pt x="719" y="78"/>
                      <a:pt x="684" y="50"/>
                    </a:cubicBezTo>
                    <a:cubicBezTo>
                      <a:pt x="672" y="38"/>
                      <a:pt x="664" y="24"/>
                      <a:pt x="648" y="20"/>
                    </a:cubicBezTo>
                    <a:cubicBezTo>
                      <a:pt x="636" y="0"/>
                      <a:pt x="626" y="10"/>
                      <a:pt x="602" y="6"/>
                    </a:cubicBezTo>
                    <a:cubicBezTo>
                      <a:pt x="564" y="9"/>
                      <a:pt x="564" y="0"/>
                      <a:pt x="532" y="20"/>
                    </a:cubicBezTo>
                    <a:cubicBezTo>
                      <a:pt x="509" y="32"/>
                      <a:pt x="483" y="62"/>
                      <a:pt x="460" y="52"/>
                    </a:cubicBezTo>
                    <a:cubicBezTo>
                      <a:pt x="432" y="88"/>
                      <a:pt x="456" y="192"/>
                      <a:pt x="496" y="220"/>
                    </a:cubicBezTo>
                    <a:cubicBezTo>
                      <a:pt x="504" y="252"/>
                      <a:pt x="512" y="288"/>
                      <a:pt x="484" y="308"/>
                    </a:cubicBezTo>
                    <a:cubicBezTo>
                      <a:pt x="472" y="328"/>
                      <a:pt x="472" y="336"/>
                      <a:pt x="448" y="344"/>
                    </a:cubicBezTo>
                    <a:cubicBezTo>
                      <a:pt x="416" y="344"/>
                      <a:pt x="388" y="348"/>
                      <a:pt x="356" y="340"/>
                    </a:cubicBezTo>
                    <a:cubicBezTo>
                      <a:pt x="352" y="340"/>
                      <a:pt x="352" y="328"/>
                      <a:pt x="348" y="324"/>
                    </a:cubicBezTo>
                    <a:cubicBezTo>
                      <a:pt x="336" y="312"/>
                      <a:pt x="304" y="300"/>
                      <a:pt x="288" y="296"/>
                    </a:cubicBezTo>
                    <a:cubicBezTo>
                      <a:pt x="276" y="276"/>
                      <a:pt x="268" y="256"/>
                      <a:pt x="252" y="240"/>
                    </a:cubicBezTo>
                    <a:cubicBezTo>
                      <a:pt x="244" y="228"/>
                      <a:pt x="216" y="212"/>
                      <a:pt x="216" y="212"/>
                    </a:cubicBezTo>
                    <a:cubicBezTo>
                      <a:pt x="208" y="196"/>
                      <a:pt x="192" y="180"/>
                      <a:pt x="180" y="172"/>
                    </a:cubicBezTo>
                    <a:cubicBezTo>
                      <a:pt x="160" y="180"/>
                      <a:pt x="172" y="188"/>
                      <a:pt x="148" y="192"/>
                    </a:cubicBezTo>
                    <a:cubicBezTo>
                      <a:pt x="124" y="208"/>
                      <a:pt x="96" y="216"/>
                      <a:pt x="76" y="236"/>
                    </a:cubicBezTo>
                    <a:cubicBezTo>
                      <a:pt x="68" y="260"/>
                      <a:pt x="64" y="280"/>
                      <a:pt x="48" y="296"/>
                    </a:cubicBezTo>
                    <a:cubicBezTo>
                      <a:pt x="40" y="320"/>
                      <a:pt x="20" y="336"/>
                      <a:pt x="16" y="364"/>
                    </a:cubicBezTo>
                    <a:cubicBezTo>
                      <a:pt x="12" y="420"/>
                      <a:pt x="8" y="436"/>
                      <a:pt x="0" y="484"/>
                    </a:cubicBezTo>
                    <a:cubicBezTo>
                      <a:pt x="4" y="536"/>
                      <a:pt x="0" y="696"/>
                      <a:pt x="36" y="708"/>
                    </a:cubicBezTo>
                    <a:cubicBezTo>
                      <a:pt x="39" y="684"/>
                      <a:pt x="59" y="655"/>
                      <a:pt x="69" y="638"/>
                    </a:cubicBezTo>
                    <a:cubicBezTo>
                      <a:pt x="79" y="621"/>
                      <a:pt x="83" y="639"/>
                      <a:pt x="96" y="608"/>
                    </a:cubicBezTo>
                    <a:cubicBezTo>
                      <a:pt x="117" y="605"/>
                      <a:pt x="162" y="570"/>
                      <a:pt x="204" y="576"/>
                    </a:cubicBezTo>
                    <a:cubicBezTo>
                      <a:pt x="226" y="564"/>
                      <a:pt x="216" y="548"/>
                      <a:pt x="230" y="546"/>
                    </a:cubicBezTo>
                    <a:cubicBezTo>
                      <a:pt x="236" y="544"/>
                      <a:pt x="231" y="558"/>
                      <a:pt x="240" y="561"/>
                    </a:cubicBezTo>
                    <a:cubicBezTo>
                      <a:pt x="249" y="564"/>
                      <a:pt x="269" y="561"/>
                      <a:pt x="287" y="566"/>
                    </a:cubicBezTo>
                    <a:cubicBezTo>
                      <a:pt x="299" y="552"/>
                      <a:pt x="299" y="560"/>
                      <a:pt x="303" y="539"/>
                    </a:cubicBezTo>
                    <a:cubicBezTo>
                      <a:pt x="323" y="551"/>
                      <a:pt x="315" y="561"/>
                      <a:pt x="330" y="567"/>
                    </a:cubicBezTo>
                    <a:cubicBezTo>
                      <a:pt x="381" y="536"/>
                      <a:pt x="393" y="531"/>
                      <a:pt x="410" y="549"/>
                    </a:cubicBezTo>
                    <a:cubicBezTo>
                      <a:pt x="410" y="531"/>
                      <a:pt x="414" y="530"/>
                      <a:pt x="489" y="527"/>
                    </a:cubicBezTo>
                    <a:cubicBezTo>
                      <a:pt x="511" y="536"/>
                      <a:pt x="562" y="537"/>
                      <a:pt x="576" y="533"/>
                    </a:cubicBezTo>
                    <a:cubicBezTo>
                      <a:pt x="590" y="529"/>
                      <a:pt x="566" y="515"/>
                      <a:pt x="576" y="504"/>
                    </a:cubicBezTo>
                    <a:cubicBezTo>
                      <a:pt x="576" y="488"/>
                      <a:pt x="625" y="468"/>
                      <a:pt x="638" y="470"/>
                    </a:cubicBezTo>
                    <a:cubicBezTo>
                      <a:pt x="642" y="486"/>
                      <a:pt x="641" y="508"/>
                      <a:pt x="657" y="516"/>
                    </a:cubicBezTo>
                    <a:cubicBezTo>
                      <a:pt x="669" y="524"/>
                      <a:pt x="690" y="530"/>
                      <a:pt x="690" y="530"/>
                    </a:cubicBezTo>
                    <a:cubicBezTo>
                      <a:pt x="726" y="526"/>
                      <a:pt x="752" y="524"/>
                      <a:pt x="784" y="536"/>
                    </a:cubicBezTo>
                    <a:cubicBezTo>
                      <a:pt x="786" y="551"/>
                      <a:pt x="840" y="567"/>
                      <a:pt x="879" y="588"/>
                    </a:cubicBezTo>
                    <a:cubicBezTo>
                      <a:pt x="899" y="617"/>
                      <a:pt x="932" y="612"/>
                      <a:pt x="944" y="620"/>
                    </a:cubicBezTo>
                    <a:cubicBezTo>
                      <a:pt x="954" y="612"/>
                      <a:pt x="960" y="614"/>
                      <a:pt x="960" y="614"/>
                    </a:cubicBezTo>
                    <a:cubicBezTo>
                      <a:pt x="986" y="576"/>
                      <a:pt x="998" y="552"/>
                      <a:pt x="1094" y="566"/>
                    </a:cubicBezTo>
                    <a:cubicBezTo>
                      <a:pt x="1097" y="543"/>
                      <a:pt x="1101" y="578"/>
                      <a:pt x="1088" y="522"/>
                    </a:cubicBezTo>
                    <a:cubicBezTo>
                      <a:pt x="1091" y="488"/>
                      <a:pt x="1117" y="475"/>
                      <a:pt x="1137" y="447"/>
                    </a:cubicBezTo>
                    <a:cubicBezTo>
                      <a:pt x="1140" y="428"/>
                      <a:pt x="1145" y="422"/>
                      <a:pt x="1156" y="416"/>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27" name="Freeform 83"/>
              <p:cNvSpPr>
                <a:spLocks noChangeAspect="1"/>
              </p:cNvSpPr>
              <p:nvPr>
                <p:custDataLst>
                  <p:tags r:id="rId23"/>
                </p:custDataLst>
              </p:nvPr>
            </p:nvSpPr>
            <p:spPr bwMode="auto">
              <a:xfrm>
                <a:off x="3125" y="2278"/>
                <a:ext cx="238" cy="189"/>
              </a:xfrm>
              <a:custGeom>
                <a:avLst/>
                <a:gdLst/>
                <a:ahLst/>
                <a:cxnLst>
                  <a:cxn ang="0">
                    <a:pos x="912" y="152"/>
                  </a:cxn>
                  <a:cxn ang="0">
                    <a:pos x="808" y="104"/>
                  </a:cxn>
                  <a:cxn ang="0">
                    <a:pos x="756" y="80"/>
                  </a:cxn>
                  <a:cxn ang="0">
                    <a:pos x="656" y="60"/>
                  </a:cxn>
                  <a:cxn ang="0">
                    <a:pos x="616" y="48"/>
                  </a:cxn>
                  <a:cxn ang="0">
                    <a:pos x="600" y="0"/>
                  </a:cxn>
                  <a:cxn ang="0">
                    <a:pos x="544" y="24"/>
                  </a:cxn>
                  <a:cxn ang="0">
                    <a:pos x="546" y="66"/>
                  </a:cxn>
                  <a:cxn ang="0">
                    <a:pos x="492" y="68"/>
                  </a:cxn>
                  <a:cxn ang="0">
                    <a:pos x="456" y="60"/>
                  </a:cxn>
                  <a:cxn ang="0">
                    <a:pos x="372" y="84"/>
                  </a:cxn>
                  <a:cxn ang="0">
                    <a:pos x="340" y="68"/>
                  </a:cxn>
                  <a:cxn ang="0">
                    <a:pos x="304" y="92"/>
                  </a:cxn>
                  <a:cxn ang="0">
                    <a:pos x="268" y="68"/>
                  </a:cxn>
                  <a:cxn ang="0">
                    <a:pos x="204" y="92"/>
                  </a:cxn>
                  <a:cxn ang="0">
                    <a:pos x="176" y="104"/>
                  </a:cxn>
                  <a:cxn ang="0">
                    <a:pos x="128" y="108"/>
                  </a:cxn>
                  <a:cxn ang="0">
                    <a:pos x="84" y="132"/>
                  </a:cxn>
                  <a:cxn ang="0">
                    <a:pos x="60" y="140"/>
                  </a:cxn>
                  <a:cxn ang="0">
                    <a:pos x="36" y="168"/>
                  </a:cxn>
                  <a:cxn ang="0">
                    <a:pos x="4" y="216"/>
                  </a:cxn>
                  <a:cxn ang="0">
                    <a:pos x="24" y="328"/>
                  </a:cxn>
                  <a:cxn ang="0">
                    <a:pos x="52" y="420"/>
                  </a:cxn>
                  <a:cxn ang="0">
                    <a:pos x="128" y="450"/>
                  </a:cxn>
                  <a:cxn ang="0">
                    <a:pos x="201" y="480"/>
                  </a:cxn>
                  <a:cxn ang="0">
                    <a:pos x="315" y="504"/>
                  </a:cxn>
                  <a:cxn ang="0">
                    <a:pos x="359" y="657"/>
                  </a:cxn>
                  <a:cxn ang="0">
                    <a:pos x="443" y="684"/>
                  </a:cxn>
                  <a:cxn ang="0">
                    <a:pos x="509" y="758"/>
                  </a:cxn>
                  <a:cxn ang="0">
                    <a:pos x="615" y="725"/>
                  </a:cxn>
                  <a:cxn ang="0">
                    <a:pos x="683" y="714"/>
                  </a:cxn>
                  <a:cxn ang="0">
                    <a:pos x="723" y="696"/>
                  </a:cxn>
                  <a:cxn ang="0">
                    <a:pos x="707" y="680"/>
                  </a:cxn>
                  <a:cxn ang="0">
                    <a:pos x="734" y="645"/>
                  </a:cxn>
                  <a:cxn ang="0">
                    <a:pos x="765" y="644"/>
                  </a:cxn>
                  <a:cxn ang="0">
                    <a:pos x="813" y="599"/>
                  </a:cxn>
                  <a:cxn ang="0">
                    <a:pos x="818" y="620"/>
                  </a:cxn>
                  <a:cxn ang="0">
                    <a:pos x="852" y="640"/>
                  </a:cxn>
                  <a:cxn ang="0">
                    <a:pos x="852" y="592"/>
                  </a:cxn>
                  <a:cxn ang="0">
                    <a:pos x="825" y="566"/>
                  </a:cxn>
                  <a:cxn ang="0">
                    <a:pos x="824" y="528"/>
                  </a:cxn>
                  <a:cxn ang="0">
                    <a:pos x="834" y="459"/>
                  </a:cxn>
                  <a:cxn ang="0">
                    <a:pos x="830" y="425"/>
                  </a:cxn>
                  <a:cxn ang="0">
                    <a:pos x="885" y="329"/>
                  </a:cxn>
                  <a:cxn ang="0">
                    <a:pos x="914" y="312"/>
                  </a:cxn>
                  <a:cxn ang="0">
                    <a:pos x="952" y="288"/>
                  </a:cxn>
                  <a:cxn ang="0">
                    <a:pos x="941" y="261"/>
                  </a:cxn>
                  <a:cxn ang="0">
                    <a:pos x="904" y="248"/>
                  </a:cxn>
                  <a:cxn ang="0">
                    <a:pos x="902" y="225"/>
                  </a:cxn>
                  <a:cxn ang="0">
                    <a:pos x="924" y="144"/>
                  </a:cxn>
                  <a:cxn ang="0">
                    <a:pos x="912" y="152"/>
                  </a:cxn>
                </a:cxnLst>
                <a:rect l="0" t="0" r="r" b="b"/>
                <a:pathLst>
                  <a:path w="952" h="758">
                    <a:moveTo>
                      <a:pt x="912" y="152"/>
                    </a:moveTo>
                    <a:cubicBezTo>
                      <a:pt x="844" y="140"/>
                      <a:pt x="856" y="120"/>
                      <a:pt x="808" y="104"/>
                    </a:cubicBezTo>
                    <a:cubicBezTo>
                      <a:pt x="792" y="88"/>
                      <a:pt x="776" y="92"/>
                      <a:pt x="756" y="80"/>
                    </a:cubicBezTo>
                    <a:cubicBezTo>
                      <a:pt x="736" y="48"/>
                      <a:pt x="696" y="60"/>
                      <a:pt x="656" y="60"/>
                    </a:cubicBezTo>
                    <a:cubicBezTo>
                      <a:pt x="648" y="60"/>
                      <a:pt x="620" y="52"/>
                      <a:pt x="616" y="48"/>
                    </a:cubicBezTo>
                    <a:cubicBezTo>
                      <a:pt x="604" y="36"/>
                      <a:pt x="600" y="0"/>
                      <a:pt x="600" y="0"/>
                    </a:cubicBezTo>
                    <a:cubicBezTo>
                      <a:pt x="580" y="4"/>
                      <a:pt x="544" y="24"/>
                      <a:pt x="544" y="24"/>
                    </a:cubicBezTo>
                    <a:cubicBezTo>
                      <a:pt x="532" y="34"/>
                      <a:pt x="542" y="50"/>
                      <a:pt x="546" y="66"/>
                    </a:cubicBezTo>
                    <a:cubicBezTo>
                      <a:pt x="531" y="68"/>
                      <a:pt x="507" y="69"/>
                      <a:pt x="492" y="68"/>
                    </a:cubicBezTo>
                    <a:cubicBezTo>
                      <a:pt x="476" y="72"/>
                      <a:pt x="472" y="64"/>
                      <a:pt x="456" y="60"/>
                    </a:cubicBezTo>
                    <a:cubicBezTo>
                      <a:pt x="416" y="64"/>
                      <a:pt x="380" y="48"/>
                      <a:pt x="372" y="84"/>
                    </a:cubicBezTo>
                    <a:cubicBezTo>
                      <a:pt x="368" y="68"/>
                      <a:pt x="356" y="64"/>
                      <a:pt x="340" y="68"/>
                    </a:cubicBezTo>
                    <a:cubicBezTo>
                      <a:pt x="328" y="80"/>
                      <a:pt x="320" y="88"/>
                      <a:pt x="304" y="92"/>
                    </a:cubicBezTo>
                    <a:cubicBezTo>
                      <a:pt x="288" y="116"/>
                      <a:pt x="280" y="80"/>
                      <a:pt x="268" y="68"/>
                    </a:cubicBezTo>
                    <a:cubicBezTo>
                      <a:pt x="260" y="108"/>
                      <a:pt x="244" y="96"/>
                      <a:pt x="204" y="92"/>
                    </a:cubicBezTo>
                    <a:cubicBezTo>
                      <a:pt x="192" y="60"/>
                      <a:pt x="184" y="100"/>
                      <a:pt x="176" y="104"/>
                    </a:cubicBezTo>
                    <a:cubicBezTo>
                      <a:pt x="160" y="108"/>
                      <a:pt x="144" y="108"/>
                      <a:pt x="128" y="108"/>
                    </a:cubicBezTo>
                    <a:cubicBezTo>
                      <a:pt x="112" y="116"/>
                      <a:pt x="100" y="124"/>
                      <a:pt x="84" y="132"/>
                    </a:cubicBezTo>
                    <a:cubicBezTo>
                      <a:pt x="76" y="136"/>
                      <a:pt x="60" y="140"/>
                      <a:pt x="60" y="140"/>
                    </a:cubicBezTo>
                    <a:cubicBezTo>
                      <a:pt x="52" y="156"/>
                      <a:pt x="52" y="164"/>
                      <a:pt x="36" y="168"/>
                    </a:cubicBezTo>
                    <a:cubicBezTo>
                      <a:pt x="28" y="188"/>
                      <a:pt x="16" y="200"/>
                      <a:pt x="4" y="216"/>
                    </a:cubicBezTo>
                    <a:cubicBezTo>
                      <a:pt x="4" y="236"/>
                      <a:pt x="0" y="320"/>
                      <a:pt x="24" y="328"/>
                    </a:cubicBezTo>
                    <a:cubicBezTo>
                      <a:pt x="32" y="356"/>
                      <a:pt x="20" y="408"/>
                      <a:pt x="52" y="420"/>
                    </a:cubicBezTo>
                    <a:cubicBezTo>
                      <a:pt x="83" y="429"/>
                      <a:pt x="100" y="442"/>
                      <a:pt x="128" y="450"/>
                    </a:cubicBezTo>
                    <a:cubicBezTo>
                      <a:pt x="148" y="462"/>
                      <a:pt x="201" y="480"/>
                      <a:pt x="201" y="480"/>
                    </a:cubicBezTo>
                    <a:cubicBezTo>
                      <a:pt x="231" y="495"/>
                      <a:pt x="287" y="480"/>
                      <a:pt x="315" y="504"/>
                    </a:cubicBezTo>
                    <a:cubicBezTo>
                      <a:pt x="319" y="528"/>
                      <a:pt x="343" y="641"/>
                      <a:pt x="359" y="657"/>
                    </a:cubicBezTo>
                    <a:cubicBezTo>
                      <a:pt x="396" y="660"/>
                      <a:pt x="422" y="663"/>
                      <a:pt x="443" y="684"/>
                    </a:cubicBezTo>
                    <a:cubicBezTo>
                      <a:pt x="485" y="708"/>
                      <a:pt x="492" y="726"/>
                      <a:pt x="509" y="758"/>
                    </a:cubicBezTo>
                    <a:cubicBezTo>
                      <a:pt x="563" y="758"/>
                      <a:pt x="566" y="755"/>
                      <a:pt x="615" y="725"/>
                    </a:cubicBezTo>
                    <a:cubicBezTo>
                      <a:pt x="636" y="750"/>
                      <a:pt x="657" y="750"/>
                      <a:pt x="683" y="714"/>
                    </a:cubicBezTo>
                    <a:cubicBezTo>
                      <a:pt x="701" y="709"/>
                      <a:pt x="719" y="701"/>
                      <a:pt x="723" y="696"/>
                    </a:cubicBezTo>
                    <a:cubicBezTo>
                      <a:pt x="741" y="686"/>
                      <a:pt x="705" y="688"/>
                      <a:pt x="707" y="680"/>
                    </a:cubicBezTo>
                    <a:cubicBezTo>
                      <a:pt x="709" y="672"/>
                      <a:pt x="725" y="651"/>
                      <a:pt x="734" y="645"/>
                    </a:cubicBezTo>
                    <a:cubicBezTo>
                      <a:pt x="746" y="642"/>
                      <a:pt x="765" y="644"/>
                      <a:pt x="765" y="644"/>
                    </a:cubicBezTo>
                    <a:cubicBezTo>
                      <a:pt x="773" y="628"/>
                      <a:pt x="791" y="597"/>
                      <a:pt x="813" y="599"/>
                    </a:cubicBezTo>
                    <a:cubicBezTo>
                      <a:pt x="823" y="595"/>
                      <a:pt x="812" y="613"/>
                      <a:pt x="818" y="620"/>
                    </a:cubicBezTo>
                    <a:cubicBezTo>
                      <a:pt x="824" y="627"/>
                      <a:pt x="837" y="630"/>
                      <a:pt x="852" y="640"/>
                    </a:cubicBezTo>
                    <a:cubicBezTo>
                      <a:pt x="884" y="632"/>
                      <a:pt x="872" y="608"/>
                      <a:pt x="852" y="592"/>
                    </a:cubicBezTo>
                    <a:cubicBezTo>
                      <a:pt x="839" y="587"/>
                      <a:pt x="845" y="594"/>
                      <a:pt x="825" y="566"/>
                    </a:cubicBezTo>
                    <a:cubicBezTo>
                      <a:pt x="821" y="558"/>
                      <a:pt x="824" y="528"/>
                      <a:pt x="824" y="528"/>
                    </a:cubicBezTo>
                    <a:cubicBezTo>
                      <a:pt x="822" y="512"/>
                      <a:pt x="818" y="482"/>
                      <a:pt x="834" y="459"/>
                    </a:cubicBezTo>
                    <a:cubicBezTo>
                      <a:pt x="835" y="442"/>
                      <a:pt x="822" y="447"/>
                      <a:pt x="830" y="425"/>
                    </a:cubicBezTo>
                    <a:cubicBezTo>
                      <a:pt x="834" y="417"/>
                      <a:pt x="861" y="375"/>
                      <a:pt x="885" y="329"/>
                    </a:cubicBezTo>
                    <a:cubicBezTo>
                      <a:pt x="897" y="321"/>
                      <a:pt x="914" y="312"/>
                      <a:pt x="914" y="312"/>
                    </a:cubicBezTo>
                    <a:cubicBezTo>
                      <a:pt x="930" y="296"/>
                      <a:pt x="940" y="308"/>
                      <a:pt x="952" y="288"/>
                    </a:cubicBezTo>
                    <a:cubicBezTo>
                      <a:pt x="948" y="280"/>
                      <a:pt x="949" y="269"/>
                      <a:pt x="941" y="261"/>
                    </a:cubicBezTo>
                    <a:cubicBezTo>
                      <a:pt x="923" y="257"/>
                      <a:pt x="904" y="248"/>
                      <a:pt x="904" y="248"/>
                    </a:cubicBezTo>
                    <a:cubicBezTo>
                      <a:pt x="896" y="224"/>
                      <a:pt x="902" y="239"/>
                      <a:pt x="902" y="225"/>
                    </a:cubicBezTo>
                    <a:cubicBezTo>
                      <a:pt x="912" y="204"/>
                      <a:pt x="921" y="164"/>
                      <a:pt x="924" y="144"/>
                    </a:cubicBezTo>
                    <a:cubicBezTo>
                      <a:pt x="900" y="152"/>
                      <a:pt x="896" y="152"/>
                      <a:pt x="912" y="152"/>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28" name="Freeform 84"/>
              <p:cNvSpPr>
                <a:spLocks noChangeAspect="1"/>
              </p:cNvSpPr>
              <p:nvPr>
                <p:custDataLst>
                  <p:tags r:id="rId24"/>
                </p:custDataLst>
              </p:nvPr>
            </p:nvSpPr>
            <p:spPr bwMode="auto">
              <a:xfrm>
                <a:off x="3084" y="2379"/>
                <a:ext cx="131" cy="80"/>
              </a:xfrm>
              <a:custGeom>
                <a:avLst/>
                <a:gdLst/>
                <a:ahLst/>
                <a:cxnLst>
                  <a:cxn ang="0">
                    <a:pos x="192" y="0"/>
                  </a:cxn>
                  <a:cxn ang="0">
                    <a:pos x="395" y="84"/>
                  </a:cxn>
                  <a:cxn ang="0">
                    <a:pos x="479" y="96"/>
                  </a:cxn>
                  <a:cxn ang="0">
                    <a:pos x="507" y="216"/>
                  </a:cxn>
                  <a:cxn ang="0">
                    <a:pos x="527" y="252"/>
                  </a:cxn>
                  <a:cxn ang="0">
                    <a:pos x="443" y="267"/>
                  </a:cxn>
                  <a:cxn ang="0">
                    <a:pos x="375" y="292"/>
                  </a:cxn>
                  <a:cxn ang="0">
                    <a:pos x="277" y="304"/>
                  </a:cxn>
                  <a:cxn ang="0">
                    <a:pos x="170" y="318"/>
                  </a:cxn>
                  <a:cxn ang="0">
                    <a:pos x="8" y="312"/>
                  </a:cxn>
                  <a:cxn ang="0">
                    <a:pos x="16" y="288"/>
                  </a:cxn>
                  <a:cxn ang="0">
                    <a:pos x="96" y="156"/>
                  </a:cxn>
                  <a:cxn ang="0">
                    <a:pos x="144" y="116"/>
                  </a:cxn>
                  <a:cxn ang="0">
                    <a:pos x="176" y="64"/>
                  </a:cxn>
                  <a:cxn ang="0">
                    <a:pos x="192" y="40"/>
                  </a:cxn>
                  <a:cxn ang="0">
                    <a:pos x="192" y="0"/>
                  </a:cxn>
                </a:cxnLst>
                <a:rect l="0" t="0" r="r" b="b"/>
                <a:pathLst>
                  <a:path w="527" h="322">
                    <a:moveTo>
                      <a:pt x="192" y="0"/>
                    </a:moveTo>
                    <a:cubicBezTo>
                      <a:pt x="228" y="12"/>
                      <a:pt x="283" y="52"/>
                      <a:pt x="395" y="84"/>
                    </a:cubicBezTo>
                    <a:cubicBezTo>
                      <a:pt x="411" y="84"/>
                      <a:pt x="463" y="84"/>
                      <a:pt x="479" y="96"/>
                    </a:cubicBezTo>
                    <a:cubicBezTo>
                      <a:pt x="491" y="136"/>
                      <a:pt x="499" y="176"/>
                      <a:pt x="507" y="216"/>
                    </a:cubicBezTo>
                    <a:cubicBezTo>
                      <a:pt x="511" y="228"/>
                      <a:pt x="527" y="252"/>
                      <a:pt x="527" y="252"/>
                    </a:cubicBezTo>
                    <a:cubicBezTo>
                      <a:pt x="490" y="253"/>
                      <a:pt x="484" y="250"/>
                      <a:pt x="443" y="267"/>
                    </a:cubicBezTo>
                    <a:cubicBezTo>
                      <a:pt x="423" y="271"/>
                      <a:pt x="375" y="292"/>
                      <a:pt x="375" y="292"/>
                    </a:cubicBezTo>
                    <a:cubicBezTo>
                      <a:pt x="334" y="294"/>
                      <a:pt x="314" y="303"/>
                      <a:pt x="277" y="304"/>
                    </a:cubicBezTo>
                    <a:cubicBezTo>
                      <a:pt x="242" y="308"/>
                      <a:pt x="206" y="314"/>
                      <a:pt x="170" y="318"/>
                    </a:cubicBezTo>
                    <a:cubicBezTo>
                      <a:pt x="113" y="315"/>
                      <a:pt x="100" y="322"/>
                      <a:pt x="8" y="312"/>
                    </a:cubicBezTo>
                    <a:cubicBezTo>
                      <a:pt x="0" y="312"/>
                      <a:pt x="16" y="288"/>
                      <a:pt x="16" y="288"/>
                    </a:cubicBezTo>
                    <a:cubicBezTo>
                      <a:pt x="28" y="180"/>
                      <a:pt x="8" y="180"/>
                      <a:pt x="96" y="156"/>
                    </a:cubicBezTo>
                    <a:cubicBezTo>
                      <a:pt x="112" y="140"/>
                      <a:pt x="124" y="124"/>
                      <a:pt x="144" y="116"/>
                    </a:cubicBezTo>
                    <a:cubicBezTo>
                      <a:pt x="160" y="96"/>
                      <a:pt x="164" y="84"/>
                      <a:pt x="176" y="64"/>
                    </a:cubicBezTo>
                    <a:cubicBezTo>
                      <a:pt x="180" y="56"/>
                      <a:pt x="192" y="40"/>
                      <a:pt x="192" y="40"/>
                    </a:cubicBezTo>
                    <a:cubicBezTo>
                      <a:pt x="184" y="8"/>
                      <a:pt x="180" y="20"/>
                      <a:pt x="192"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29" name="Freeform 85"/>
              <p:cNvSpPr>
                <a:spLocks noChangeAspect="1"/>
              </p:cNvSpPr>
              <p:nvPr>
                <p:custDataLst>
                  <p:tags r:id="rId25"/>
                </p:custDataLst>
              </p:nvPr>
            </p:nvSpPr>
            <p:spPr bwMode="auto">
              <a:xfrm>
                <a:off x="3252" y="2262"/>
                <a:ext cx="391" cy="379"/>
              </a:xfrm>
              <a:custGeom>
                <a:avLst/>
                <a:gdLst/>
                <a:ahLst/>
                <a:cxnLst>
                  <a:cxn ang="0">
                    <a:pos x="586" y="52"/>
                  </a:cxn>
                  <a:cxn ang="0">
                    <a:pos x="550" y="160"/>
                  </a:cxn>
                  <a:cxn ang="0">
                    <a:pos x="422" y="196"/>
                  </a:cxn>
                  <a:cxn ang="0">
                    <a:pos x="394" y="292"/>
                  </a:cxn>
                  <a:cxn ang="0">
                    <a:pos x="430" y="324"/>
                  </a:cxn>
                  <a:cxn ang="0">
                    <a:pos x="382" y="388"/>
                  </a:cxn>
                  <a:cxn ang="0">
                    <a:pos x="326" y="520"/>
                  </a:cxn>
                  <a:cxn ang="0">
                    <a:pos x="318" y="628"/>
                  </a:cxn>
                  <a:cxn ang="0">
                    <a:pos x="346" y="700"/>
                  </a:cxn>
                  <a:cxn ang="0">
                    <a:pos x="290" y="664"/>
                  </a:cxn>
                  <a:cxn ang="0">
                    <a:pos x="206" y="732"/>
                  </a:cxn>
                  <a:cxn ang="0">
                    <a:pos x="214" y="752"/>
                  </a:cxn>
                  <a:cxn ang="0">
                    <a:pos x="130" y="808"/>
                  </a:cxn>
                  <a:cxn ang="0">
                    <a:pos x="62" y="816"/>
                  </a:cxn>
                  <a:cxn ang="0">
                    <a:pos x="14" y="888"/>
                  </a:cxn>
                  <a:cxn ang="0">
                    <a:pos x="105" y="1084"/>
                  </a:cxn>
                  <a:cxn ang="0">
                    <a:pos x="106" y="1188"/>
                  </a:cxn>
                  <a:cxn ang="0">
                    <a:pos x="27" y="1266"/>
                  </a:cxn>
                  <a:cxn ang="0">
                    <a:pos x="91" y="1336"/>
                  </a:cxn>
                  <a:cxn ang="0">
                    <a:pos x="142" y="1516"/>
                  </a:cxn>
                  <a:cxn ang="0">
                    <a:pos x="205" y="1458"/>
                  </a:cxn>
                  <a:cxn ang="0">
                    <a:pos x="232" y="1426"/>
                  </a:cxn>
                  <a:cxn ang="0">
                    <a:pos x="357" y="1339"/>
                  </a:cxn>
                  <a:cxn ang="0">
                    <a:pos x="498" y="1309"/>
                  </a:cxn>
                  <a:cxn ang="0">
                    <a:pos x="700" y="1320"/>
                  </a:cxn>
                  <a:cxn ang="0">
                    <a:pos x="777" y="1350"/>
                  </a:cxn>
                  <a:cxn ang="0">
                    <a:pos x="867" y="1365"/>
                  </a:cxn>
                  <a:cxn ang="0">
                    <a:pos x="922" y="1312"/>
                  </a:cxn>
                  <a:cxn ang="0">
                    <a:pos x="1006" y="1308"/>
                  </a:cxn>
                  <a:cxn ang="0">
                    <a:pos x="1089" y="1266"/>
                  </a:cxn>
                  <a:cxn ang="0">
                    <a:pos x="1162" y="1327"/>
                  </a:cxn>
                  <a:cxn ang="0">
                    <a:pos x="1270" y="1236"/>
                  </a:cxn>
                  <a:cxn ang="0">
                    <a:pos x="1386" y="1261"/>
                  </a:cxn>
                  <a:cxn ang="0">
                    <a:pos x="1369" y="1204"/>
                  </a:cxn>
                  <a:cxn ang="0">
                    <a:pos x="1447" y="1000"/>
                  </a:cxn>
                  <a:cxn ang="0">
                    <a:pos x="1498" y="928"/>
                  </a:cxn>
                  <a:cxn ang="0">
                    <a:pos x="1374" y="748"/>
                  </a:cxn>
                  <a:cxn ang="0">
                    <a:pos x="1498" y="680"/>
                  </a:cxn>
                  <a:cxn ang="0">
                    <a:pos x="1558" y="640"/>
                  </a:cxn>
                  <a:cxn ang="0">
                    <a:pos x="1522" y="556"/>
                  </a:cxn>
                  <a:cxn ang="0">
                    <a:pos x="1318" y="432"/>
                  </a:cxn>
                  <a:cxn ang="0">
                    <a:pos x="1210" y="360"/>
                  </a:cxn>
                  <a:cxn ang="0">
                    <a:pos x="1086" y="168"/>
                  </a:cxn>
                  <a:cxn ang="0">
                    <a:pos x="926" y="64"/>
                  </a:cxn>
                  <a:cxn ang="0">
                    <a:pos x="854" y="64"/>
                  </a:cxn>
                  <a:cxn ang="0">
                    <a:pos x="606" y="16"/>
                  </a:cxn>
                </a:cxnLst>
                <a:rect l="0" t="0" r="r" b="b"/>
                <a:pathLst>
                  <a:path w="1566" h="1516">
                    <a:moveTo>
                      <a:pt x="606" y="16"/>
                    </a:moveTo>
                    <a:cubicBezTo>
                      <a:pt x="598" y="44"/>
                      <a:pt x="602" y="36"/>
                      <a:pt x="586" y="52"/>
                    </a:cubicBezTo>
                    <a:cubicBezTo>
                      <a:pt x="574" y="68"/>
                      <a:pt x="546" y="104"/>
                      <a:pt x="542" y="120"/>
                    </a:cubicBezTo>
                    <a:cubicBezTo>
                      <a:pt x="554" y="136"/>
                      <a:pt x="554" y="140"/>
                      <a:pt x="550" y="160"/>
                    </a:cubicBezTo>
                    <a:cubicBezTo>
                      <a:pt x="538" y="160"/>
                      <a:pt x="486" y="152"/>
                      <a:pt x="466" y="160"/>
                    </a:cubicBezTo>
                    <a:cubicBezTo>
                      <a:pt x="450" y="168"/>
                      <a:pt x="442" y="188"/>
                      <a:pt x="422" y="196"/>
                    </a:cubicBezTo>
                    <a:cubicBezTo>
                      <a:pt x="418" y="208"/>
                      <a:pt x="410" y="232"/>
                      <a:pt x="410" y="232"/>
                    </a:cubicBezTo>
                    <a:cubicBezTo>
                      <a:pt x="406" y="264"/>
                      <a:pt x="402" y="268"/>
                      <a:pt x="394" y="292"/>
                    </a:cubicBezTo>
                    <a:cubicBezTo>
                      <a:pt x="398" y="300"/>
                      <a:pt x="398" y="312"/>
                      <a:pt x="406" y="316"/>
                    </a:cubicBezTo>
                    <a:cubicBezTo>
                      <a:pt x="414" y="320"/>
                      <a:pt x="430" y="324"/>
                      <a:pt x="430" y="324"/>
                    </a:cubicBezTo>
                    <a:cubicBezTo>
                      <a:pt x="466" y="360"/>
                      <a:pt x="430" y="360"/>
                      <a:pt x="406" y="376"/>
                    </a:cubicBezTo>
                    <a:cubicBezTo>
                      <a:pt x="390" y="388"/>
                      <a:pt x="398" y="384"/>
                      <a:pt x="382" y="388"/>
                    </a:cubicBezTo>
                    <a:cubicBezTo>
                      <a:pt x="362" y="420"/>
                      <a:pt x="350" y="456"/>
                      <a:pt x="322" y="484"/>
                    </a:cubicBezTo>
                    <a:cubicBezTo>
                      <a:pt x="318" y="496"/>
                      <a:pt x="326" y="520"/>
                      <a:pt x="326" y="520"/>
                    </a:cubicBezTo>
                    <a:cubicBezTo>
                      <a:pt x="314" y="552"/>
                      <a:pt x="318" y="536"/>
                      <a:pt x="314" y="564"/>
                    </a:cubicBezTo>
                    <a:cubicBezTo>
                      <a:pt x="314" y="584"/>
                      <a:pt x="314" y="608"/>
                      <a:pt x="318" y="628"/>
                    </a:cubicBezTo>
                    <a:cubicBezTo>
                      <a:pt x="322" y="648"/>
                      <a:pt x="354" y="660"/>
                      <a:pt x="362" y="684"/>
                    </a:cubicBezTo>
                    <a:cubicBezTo>
                      <a:pt x="358" y="696"/>
                      <a:pt x="362" y="700"/>
                      <a:pt x="346" y="700"/>
                    </a:cubicBezTo>
                    <a:cubicBezTo>
                      <a:pt x="334" y="700"/>
                      <a:pt x="310" y="680"/>
                      <a:pt x="310" y="680"/>
                    </a:cubicBezTo>
                    <a:cubicBezTo>
                      <a:pt x="314" y="660"/>
                      <a:pt x="310" y="656"/>
                      <a:pt x="290" y="664"/>
                    </a:cubicBezTo>
                    <a:cubicBezTo>
                      <a:pt x="274" y="680"/>
                      <a:pt x="270" y="696"/>
                      <a:pt x="254" y="708"/>
                    </a:cubicBezTo>
                    <a:cubicBezTo>
                      <a:pt x="214" y="704"/>
                      <a:pt x="230" y="708"/>
                      <a:pt x="206" y="732"/>
                    </a:cubicBezTo>
                    <a:cubicBezTo>
                      <a:pt x="206" y="736"/>
                      <a:pt x="202" y="740"/>
                      <a:pt x="202" y="744"/>
                    </a:cubicBezTo>
                    <a:cubicBezTo>
                      <a:pt x="202" y="748"/>
                      <a:pt x="214" y="748"/>
                      <a:pt x="214" y="752"/>
                    </a:cubicBezTo>
                    <a:cubicBezTo>
                      <a:pt x="218" y="772"/>
                      <a:pt x="190" y="772"/>
                      <a:pt x="178" y="776"/>
                    </a:cubicBezTo>
                    <a:cubicBezTo>
                      <a:pt x="174" y="796"/>
                      <a:pt x="150" y="804"/>
                      <a:pt x="130" y="808"/>
                    </a:cubicBezTo>
                    <a:cubicBezTo>
                      <a:pt x="122" y="804"/>
                      <a:pt x="118" y="792"/>
                      <a:pt x="110" y="792"/>
                    </a:cubicBezTo>
                    <a:cubicBezTo>
                      <a:pt x="98" y="792"/>
                      <a:pt x="70" y="808"/>
                      <a:pt x="62" y="816"/>
                    </a:cubicBezTo>
                    <a:cubicBezTo>
                      <a:pt x="42" y="828"/>
                      <a:pt x="24" y="820"/>
                      <a:pt x="0" y="820"/>
                    </a:cubicBezTo>
                    <a:cubicBezTo>
                      <a:pt x="22" y="849"/>
                      <a:pt x="2" y="860"/>
                      <a:pt x="14" y="888"/>
                    </a:cubicBezTo>
                    <a:cubicBezTo>
                      <a:pt x="10" y="903"/>
                      <a:pt x="67" y="1014"/>
                      <a:pt x="82" y="1040"/>
                    </a:cubicBezTo>
                    <a:cubicBezTo>
                      <a:pt x="90" y="1052"/>
                      <a:pt x="101" y="1072"/>
                      <a:pt x="105" y="1084"/>
                    </a:cubicBezTo>
                    <a:cubicBezTo>
                      <a:pt x="109" y="1096"/>
                      <a:pt x="124" y="1113"/>
                      <a:pt x="126" y="1120"/>
                    </a:cubicBezTo>
                    <a:cubicBezTo>
                      <a:pt x="122" y="1156"/>
                      <a:pt x="130" y="1164"/>
                      <a:pt x="106" y="1188"/>
                    </a:cubicBezTo>
                    <a:cubicBezTo>
                      <a:pt x="75" y="1201"/>
                      <a:pt x="65" y="1216"/>
                      <a:pt x="52" y="1237"/>
                    </a:cubicBezTo>
                    <a:cubicBezTo>
                      <a:pt x="39" y="1250"/>
                      <a:pt x="31" y="1254"/>
                      <a:pt x="27" y="1266"/>
                    </a:cubicBezTo>
                    <a:cubicBezTo>
                      <a:pt x="23" y="1278"/>
                      <a:pt x="31" y="1300"/>
                      <a:pt x="30" y="1312"/>
                    </a:cubicBezTo>
                    <a:cubicBezTo>
                      <a:pt x="36" y="1342"/>
                      <a:pt x="51" y="1328"/>
                      <a:pt x="91" y="1336"/>
                    </a:cubicBezTo>
                    <a:cubicBezTo>
                      <a:pt x="106" y="1347"/>
                      <a:pt x="118" y="1348"/>
                      <a:pt x="126" y="1368"/>
                    </a:cubicBezTo>
                    <a:cubicBezTo>
                      <a:pt x="122" y="1416"/>
                      <a:pt x="114" y="1476"/>
                      <a:pt x="142" y="1516"/>
                    </a:cubicBezTo>
                    <a:cubicBezTo>
                      <a:pt x="158" y="1512"/>
                      <a:pt x="142" y="1492"/>
                      <a:pt x="163" y="1485"/>
                    </a:cubicBezTo>
                    <a:cubicBezTo>
                      <a:pt x="171" y="1465"/>
                      <a:pt x="185" y="1466"/>
                      <a:pt x="205" y="1458"/>
                    </a:cubicBezTo>
                    <a:cubicBezTo>
                      <a:pt x="209" y="1454"/>
                      <a:pt x="215" y="1450"/>
                      <a:pt x="219" y="1446"/>
                    </a:cubicBezTo>
                    <a:cubicBezTo>
                      <a:pt x="223" y="1442"/>
                      <a:pt x="228" y="1430"/>
                      <a:pt x="232" y="1426"/>
                    </a:cubicBezTo>
                    <a:cubicBezTo>
                      <a:pt x="264" y="1416"/>
                      <a:pt x="247" y="1392"/>
                      <a:pt x="290" y="1368"/>
                    </a:cubicBezTo>
                    <a:cubicBezTo>
                      <a:pt x="310" y="1356"/>
                      <a:pt x="357" y="1339"/>
                      <a:pt x="357" y="1339"/>
                    </a:cubicBezTo>
                    <a:cubicBezTo>
                      <a:pt x="379" y="1339"/>
                      <a:pt x="394" y="1332"/>
                      <a:pt x="418" y="1336"/>
                    </a:cubicBezTo>
                    <a:cubicBezTo>
                      <a:pt x="454" y="1335"/>
                      <a:pt x="472" y="1335"/>
                      <a:pt x="498" y="1309"/>
                    </a:cubicBezTo>
                    <a:cubicBezTo>
                      <a:pt x="535" y="1312"/>
                      <a:pt x="582" y="1305"/>
                      <a:pt x="616" y="1308"/>
                    </a:cubicBezTo>
                    <a:cubicBezTo>
                      <a:pt x="630" y="1317"/>
                      <a:pt x="678" y="1318"/>
                      <a:pt x="700" y="1320"/>
                    </a:cubicBezTo>
                    <a:cubicBezTo>
                      <a:pt x="721" y="1333"/>
                      <a:pt x="729" y="1317"/>
                      <a:pt x="750" y="1296"/>
                    </a:cubicBezTo>
                    <a:cubicBezTo>
                      <a:pt x="750" y="1318"/>
                      <a:pt x="769" y="1350"/>
                      <a:pt x="777" y="1350"/>
                    </a:cubicBezTo>
                    <a:cubicBezTo>
                      <a:pt x="789" y="1344"/>
                      <a:pt x="783" y="1329"/>
                      <a:pt x="855" y="1330"/>
                    </a:cubicBezTo>
                    <a:cubicBezTo>
                      <a:pt x="863" y="1334"/>
                      <a:pt x="859" y="1365"/>
                      <a:pt x="867" y="1365"/>
                    </a:cubicBezTo>
                    <a:cubicBezTo>
                      <a:pt x="875" y="1361"/>
                      <a:pt x="898" y="1344"/>
                      <a:pt x="898" y="1344"/>
                    </a:cubicBezTo>
                    <a:cubicBezTo>
                      <a:pt x="902" y="1336"/>
                      <a:pt x="914" y="1316"/>
                      <a:pt x="922" y="1312"/>
                    </a:cubicBezTo>
                    <a:cubicBezTo>
                      <a:pt x="924" y="1291"/>
                      <a:pt x="964" y="1305"/>
                      <a:pt x="964" y="1305"/>
                    </a:cubicBezTo>
                    <a:cubicBezTo>
                      <a:pt x="976" y="1309"/>
                      <a:pt x="994" y="1304"/>
                      <a:pt x="1006" y="1308"/>
                    </a:cubicBezTo>
                    <a:cubicBezTo>
                      <a:pt x="1012" y="1335"/>
                      <a:pt x="1013" y="1346"/>
                      <a:pt x="1041" y="1350"/>
                    </a:cubicBezTo>
                    <a:cubicBezTo>
                      <a:pt x="1047" y="1323"/>
                      <a:pt x="1066" y="1293"/>
                      <a:pt x="1089" y="1266"/>
                    </a:cubicBezTo>
                    <a:cubicBezTo>
                      <a:pt x="1108" y="1264"/>
                      <a:pt x="1122" y="1252"/>
                      <a:pt x="1132" y="1261"/>
                    </a:cubicBezTo>
                    <a:cubicBezTo>
                      <a:pt x="1144" y="1271"/>
                      <a:pt x="1125" y="1305"/>
                      <a:pt x="1162" y="1327"/>
                    </a:cubicBezTo>
                    <a:cubicBezTo>
                      <a:pt x="1206" y="1315"/>
                      <a:pt x="1159" y="1267"/>
                      <a:pt x="1222" y="1275"/>
                    </a:cubicBezTo>
                    <a:cubicBezTo>
                      <a:pt x="1236" y="1275"/>
                      <a:pt x="1254" y="1241"/>
                      <a:pt x="1270" y="1236"/>
                    </a:cubicBezTo>
                    <a:cubicBezTo>
                      <a:pt x="1309" y="1252"/>
                      <a:pt x="1327" y="1269"/>
                      <a:pt x="1334" y="1284"/>
                    </a:cubicBezTo>
                    <a:cubicBezTo>
                      <a:pt x="1354" y="1288"/>
                      <a:pt x="1389" y="1296"/>
                      <a:pt x="1386" y="1261"/>
                    </a:cubicBezTo>
                    <a:cubicBezTo>
                      <a:pt x="1387" y="1254"/>
                      <a:pt x="1395" y="1246"/>
                      <a:pt x="1392" y="1237"/>
                    </a:cubicBezTo>
                    <a:cubicBezTo>
                      <a:pt x="1389" y="1228"/>
                      <a:pt x="1378" y="1236"/>
                      <a:pt x="1369" y="1204"/>
                    </a:cubicBezTo>
                    <a:cubicBezTo>
                      <a:pt x="1357" y="1140"/>
                      <a:pt x="1370" y="1072"/>
                      <a:pt x="1426" y="1036"/>
                    </a:cubicBezTo>
                    <a:cubicBezTo>
                      <a:pt x="1434" y="1016"/>
                      <a:pt x="1450" y="1017"/>
                      <a:pt x="1447" y="1000"/>
                    </a:cubicBezTo>
                    <a:cubicBezTo>
                      <a:pt x="1491" y="999"/>
                      <a:pt x="1507" y="982"/>
                      <a:pt x="1537" y="975"/>
                    </a:cubicBezTo>
                    <a:cubicBezTo>
                      <a:pt x="1533" y="955"/>
                      <a:pt x="1518" y="940"/>
                      <a:pt x="1498" y="928"/>
                    </a:cubicBezTo>
                    <a:cubicBezTo>
                      <a:pt x="1482" y="904"/>
                      <a:pt x="1466" y="884"/>
                      <a:pt x="1438" y="876"/>
                    </a:cubicBezTo>
                    <a:cubicBezTo>
                      <a:pt x="1418" y="848"/>
                      <a:pt x="1386" y="772"/>
                      <a:pt x="1374" y="748"/>
                    </a:cubicBezTo>
                    <a:cubicBezTo>
                      <a:pt x="1370" y="740"/>
                      <a:pt x="1358" y="724"/>
                      <a:pt x="1358" y="724"/>
                    </a:cubicBezTo>
                    <a:cubicBezTo>
                      <a:pt x="1378" y="684"/>
                      <a:pt x="1462" y="680"/>
                      <a:pt x="1498" y="680"/>
                    </a:cubicBezTo>
                    <a:cubicBezTo>
                      <a:pt x="1514" y="676"/>
                      <a:pt x="1518" y="664"/>
                      <a:pt x="1534" y="660"/>
                    </a:cubicBezTo>
                    <a:cubicBezTo>
                      <a:pt x="1542" y="652"/>
                      <a:pt x="1554" y="648"/>
                      <a:pt x="1558" y="640"/>
                    </a:cubicBezTo>
                    <a:cubicBezTo>
                      <a:pt x="1562" y="632"/>
                      <a:pt x="1566" y="616"/>
                      <a:pt x="1566" y="616"/>
                    </a:cubicBezTo>
                    <a:cubicBezTo>
                      <a:pt x="1558" y="540"/>
                      <a:pt x="1566" y="584"/>
                      <a:pt x="1522" y="556"/>
                    </a:cubicBezTo>
                    <a:cubicBezTo>
                      <a:pt x="1490" y="512"/>
                      <a:pt x="1426" y="512"/>
                      <a:pt x="1378" y="508"/>
                    </a:cubicBezTo>
                    <a:cubicBezTo>
                      <a:pt x="1358" y="480"/>
                      <a:pt x="1354" y="440"/>
                      <a:pt x="1318" y="432"/>
                    </a:cubicBezTo>
                    <a:cubicBezTo>
                      <a:pt x="1274" y="436"/>
                      <a:pt x="1282" y="436"/>
                      <a:pt x="1250" y="416"/>
                    </a:cubicBezTo>
                    <a:cubicBezTo>
                      <a:pt x="1246" y="392"/>
                      <a:pt x="1234" y="368"/>
                      <a:pt x="1210" y="360"/>
                    </a:cubicBezTo>
                    <a:cubicBezTo>
                      <a:pt x="1202" y="332"/>
                      <a:pt x="1154" y="320"/>
                      <a:pt x="1134" y="292"/>
                    </a:cubicBezTo>
                    <a:cubicBezTo>
                      <a:pt x="1118" y="236"/>
                      <a:pt x="1118" y="212"/>
                      <a:pt x="1086" y="168"/>
                    </a:cubicBezTo>
                    <a:cubicBezTo>
                      <a:pt x="1082" y="124"/>
                      <a:pt x="1078" y="48"/>
                      <a:pt x="1046" y="16"/>
                    </a:cubicBezTo>
                    <a:cubicBezTo>
                      <a:pt x="978" y="20"/>
                      <a:pt x="974" y="48"/>
                      <a:pt x="926" y="64"/>
                    </a:cubicBezTo>
                    <a:cubicBezTo>
                      <a:pt x="914" y="80"/>
                      <a:pt x="906" y="80"/>
                      <a:pt x="890" y="84"/>
                    </a:cubicBezTo>
                    <a:cubicBezTo>
                      <a:pt x="878" y="80"/>
                      <a:pt x="854" y="64"/>
                      <a:pt x="854" y="64"/>
                    </a:cubicBezTo>
                    <a:cubicBezTo>
                      <a:pt x="818" y="8"/>
                      <a:pt x="746" y="32"/>
                      <a:pt x="682" y="28"/>
                    </a:cubicBezTo>
                    <a:cubicBezTo>
                      <a:pt x="666" y="24"/>
                      <a:pt x="614" y="0"/>
                      <a:pt x="606" y="16"/>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30" name="Freeform 86"/>
              <p:cNvSpPr>
                <a:spLocks noChangeAspect="1"/>
              </p:cNvSpPr>
              <p:nvPr>
                <p:custDataLst>
                  <p:tags r:id="rId26"/>
                </p:custDataLst>
              </p:nvPr>
            </p:nvSpPr>
            <p:spPr bwMode="auto">
              <a:xfrm>
                <a:off x="3263" y="2461"/>
                <a:ext cx="831" cy="572"/>
              </a:xfrm>
              <a:custGeom>
                <a:avLst/>
                <a:gdLst/>
                <a:ahLst/>
                <a:cxnLst>
                  <a:cxn ang="0">
                    <a:pos x="1359" y="260"/>
                  </a:cxn>
                  <a:cxn ang="0">
                    <a:pos x="1347" y="440"/>
                  </a:cxn>
                  <a:cxn ang="0">
                    <a:pos x="1195" y="464"/>
                  </a:cxn>
                  <a:cxn ang="0">
                    <a:pos x="1087" y="464"/>
                  </a:cxn>
                  <a:cxn ang="0">
                    <a:pos x="975" y="548"/>
                  </a:cxn>
                  <a:cxn ang="0">
                    <a:pos x="823" y="572"/>
                  </a:cxn>
                  <a:cxn ang="0">
                    <a:pos x="710" y="501"/>
                  </a:cxn>
                  <a:cxn ang="0">
                    <a:pos x="451" y="516"/>
                  </a:cxn>
                  <a:cxn ang="0">
                    <a:pos x="187" y="632"/>
                  </a:cxn>
                  <a:cxn ang="0">
                    <a:pos x="98" y="723"/>
                  </a:cxn>
                  <a:cxn ang="0">
                    <a:pos x="183" y="849"/>
                  </a:cxn>
                  <a:cxn ang="0">
                    <a:pos x="231" y="1012"/>
                  </a:cxn>
                  <a:cxn ang="0">
                    <a:pos x="77" y="1253"/>
                  </a:cxn>
                  <a:cxn ang="0">
                    <a:pos x="79" y="1448"/>
                  </a:cxn>
                  <a:cxn ang="0">
                    <a:pos x="0" y="1664"/>
                  </a:cxn>
                  <a:cxn ang="0">
                    <a:pos x="161" y="1773"/>
                  </a:cxn>
                  <a:cxn ang="0">
                    <a:pos x="618" y="1704"/>
                  </a:cxn>
                  <a:cxn ang="0">
                    <a:pos x="902" y="1529"/>
                  </a:cxn>
                  <a:cxn ang="0">
                    <a:pos x="978" y="1430"/>
                  </a:cxn>
                  <a:cxn ang="0">
                    <a:pos x="1148" y="1452"/>
                  </a:cxn>
                  <a:cxn ang="0">
                    <a:pos x="1388" y="1538"/>
                  </a:cxn>
                  <a:cxn ang="0">
                    <a:pos x="1476" y="1649"/>
                  </a:cxn>
                  <a:cxn ang="0">
                    <a:pos x="1557" y="1802"/>
                  </a:cxn>
                  <a:cxn ang="0">
                    <a:pos x="1505" y="1907"/>
                  </a:cxn>
                  <a:cxn ang="0">
                    <a:pos x="1430" y="1961"/>
                  </a:cxn>
                  <a:cxn ang="0">
                    <a:pos x="1407" y="2140"/>
                  </a:cxn>
                  <a:cxn ang="0">
                    <a:pos x="1433" y="2280"/>
                  </a:cxn>
                  <a:cxn ang="0">
                    <a:pos x="1523" y="2189"/>
                  </a:cxn>
                  <a:cxn ang="0">
                    <a:pos x="1687" y="2060"/>
                  </a:cxn>
                  <a:cxn ang="0">
                    <a:pos x="1783" y="1832"/>
                  </a:cxn>
                  <a:cxn ang="0">
                    <a:pos x="1959" y="1668"/>
                  </a:cxn>
                  <a:cxn ang="0">
                    <a:pos x="1975" y="1800"/>
                  </a:cxn>
                  <a:cxn ang="0">
                    <a:pos x="2271" y="1796"/>
                  </a:cxn>
                  <a:cxn ang="0">
                    <a:pos x="2295" y="1896"/>
                  </a:cxn>
                  <a:cxn ang="0">
                    <a:pos x="2211" y="2024"/>
                  </a:cxn>
                  <a:cxn ang="0">
                    <a:pos x="2455" y="2072"/>
                  </a:cxn>
                  <a:cxn ang="0">
                    <a:pos x="2623" y="2148"/>
                  </a:cxn>
                  <a:cxn ang="0">
                    <a:pos x="2723" y="2000"/>
                  </a:cxn>
                  <a:cxn ang="0">
                    <a:pos x="2827" y="1892"/>
                  </a:cxn>
                  <a:cxn ang="0">
                    <a:pos x="2995" y="1716"/>
                  </a:cxn>
                  <a:cxn ang="0">
                    <a:pos x="2787" y="1832"/>
                  </a:cxn>
                  <a:cxn ang="0">
                    <a:pos x="2607" y="1724"/>
                  </a:cxn>
                  <a:cxn ang="0">
                    <a:pos x="2667" y="1556"/>
                  </a:cxn>
                  <a:cxn ang="0">
                    <a:pos x="2767" y="1420"/>
                  </a:cxn>
                  <a:cxn ang="0">
                    <a:pos x="2935" y="1296"/>
                  </a:cxn>
                  <a:cxn ang="0">
                    <a:pos x="3099" y="1148"/>
                  </a:cxn>
                  <a:cxn ang="0">
                    <a:pos x="3127" y="908"/>
                  </a:cxn>
                  <a:cxn ang="0">
                    <a:pos x="3295" y="756"/>
                  </a:cxn>
                  <a:cxn ang="0">
                    <a:pos x="2979" y="344"/>
                  </a:cxn>
                  <a:cxn ang="0">
                    <a:pos x="2659" y="344"/>
                  </a:cxn>
                  <a:cxn ang="0">
                    <a:pos x="2379" y="396"/>
                  </a:cxn>
                  <a:cxn ang="0">
                    <a:pos x="2211" y="296"/>
                  </a:cxn>
                  <a:cxn ang="0">
                    <a:pos x="1959" y="128"/>
                  </a:cxn>
                  <a:cxn ang="0">
                    <a:pos x="1599" y="80"/>
                  </a:cxn>
                  <a:cxn ang="0">
                    <a:pos x="1483" y="180"/>
                  </a:cxn>
                </a:cxnLst>
                <a:rect l="0" t="0" r="r" b="b"/>
                <a:pathLst>
                  <a:path w="3327" h="2288">
                    <a:moveTo>
                      <a:pt x="1407" y="204"/>
                    </a:moveTo>
                    <a:cubicBezTo>
                      <a:pt x="1403" y="204"/>
                      <a:pt x="1407" y="212"/>
                      <a:pt x="1403" y="216"/>
                    </a:cubicBezTo>
                    <a:cubicBezTo>
                      <a:pt x="1391" y="236"/>
                      <a:pt x="1379" y="248"/>
                      <a:pt x="1359" y="260"/>
                    </a:cubicBezTo>
                    <a:cubicBezTo>
                      <a:pt x="1351" y="272"/>
                      <a:pt x="1347" y="284"/>
                      <a:pt x="1335" y="296"/>
                    </a:cubicBezTo>
                    <a:cubicBezTo>
                      <a:pt x="1331" y="308"/>
                      <a:pt x="1323" y="332"/>
                      <a:pt x="1323" y="332"/>
                    </a:cubicBezTo>
                    <a:cubicBezTo>
                      <a:pt x="1323" y="364"/>
                      <a:pt x="1315" y="416"/>
                      <a:pt x="1347" y="440"/>
                    </a:cubicBezTo>
                    <a:cubicBezTo>
                      <a:pt x="1339" y="492"/>
                      <a:pt x="1339" y="500"/>
                      <a:pt x="1291" y="484"/>
                    </a:cubicBezTo>
                    <a:cubicBezTo>
                      <a:pt x="1279" y="468"/>
                      <a:pt x="1251" y="448"/>
                      <a:pt x="1231" y="440"/>
                    </a:cubicBezTo>
                    <a:cubicBezTo>
                      <a:pt x="1203" y="444"/>
                      <a:pt x="1215" y="452"/>
                      <a:pt x="1195" y="464"/>
                    </a:cubicBezTo>
                    <a:cubicBezTo>
                      <a:pt x="1187" y="484"/>
                      <a:pt x="1183" y="480"/>
                      <a:pt x="1163" y="476"/>
                    </a:cubicBezTo>
                    <a:cubicBezTo>
                      <a:pt x="1131" y="484"/>
                      <a:pt x="1151" y="516"/>
                      <a:pt x="1119" y="528"/>
                    </a:cubicBezTo>
                    <a:cubicBezTo>
                      <a:pt x="1087" y="516"/>
                      <a:pt x="1095" y="492"/>
                      <a:pt x="1087" y="464"/>
                    </a:cubicBezTo>
                    <a:cubicBezTo>
                      <a:pt x="1027" y="468"/>
                      <a:pt x="1055" y="464"/>
                      <a:pt x="1027" y="492"/>
                    </a:cubicBezTo>
                    <a:cubicBezTo>
                      <a:pt x="1023" y="508"/>
                      <a:pt x="1011" y="516"/>
                      <a:pt x="1003" y="528"/>
                    </a:cubicBezTo>
                    <a:cubicBezTo>
                      <a:pt x="999" y="552"/>
                      <a:pt x="995" y="556"/>
                      <a:pt x="975" y="548"/>
                    </a:cubicBezTo>
                    <a:cubicBezTo>
                      <a:pt x="959" y="504"/>
                      <a:pt x="975" y="512"/>
                      <a:pt x="923" y="508"/>
                    </a:cubicBezTo>
                    <a:cubicBezTo>
                      <a:pt x="907" y="504"/>
                      <a:pt x="899" y="500"/>
                      <a:pt x="883" y="504"/>
                    </a:cubicBezTo>
                    <a:cubicBezTo>
                      <a:pt x="871" y="540"/>
                      <a:pt x="847" y="548"/>
                      <a:pt x="823" y="572"/>
                    </a:cubicBezTo>
                    <a:cubicBezTo>
                      <a:pt x="811" y="532"/>
                      <a:pt x="823" y="532"/>
                      <a:pt x="771" y="536"/>
                    </a:cubicBezTo>
                    <a:cubicBezTo>
                      <a:pt x="755" y="540"/>
                      <a:pt x="747" y="548"/>
                      <a:pt x="731" y="552"/>
                    </a:cubicBezTo>
                    <a:cubicBezTo>
                      <a:pt x="711" y="524"/>
                      <a:pt x="714" y="529"/>
                      <a:pt x="710" y="501"/>
                    </a:cubicBezTo>
                    <a:cubicBezTo>
                      <a:pt x="694" y="505"/>
                      <a:pt x="695" y="524"/>
                      <a:pt x="675" y="528"/>
                    </a:cubicBezTo>
                    <a:cubicBezTo>
                      <a:pt x="575" y="516"/>
                      <a:pt x="611" y="528"/>
                      <a:pt x="567" y="512"/>
                    </a:cubicBezTo>
                    <a:cubicBezTo>
                      <a:pt x="527" y="516"/>
                      <a:pt x="491" y="512"/>
                      <a:pt x="451" y="516"/>
                    </a:cubicBezTo>
                    <a:cubicBezTo>
                      <a:pt x="415" y="552"/>
                      <a:pt x="359" y="540"/>
                      <a:pt x="315" y="540"/>
                    </a:cubicBezTo>
                    <a:cubicBezTo>
                      <a:pt x="291" y="552"/>
                      <a:pt x="263" y="568"/>
                      <a:pt x="235" y="576"/>
                    </a:cubicBezTo>
                    <a:cubicBezTo>
                      <a:pt x="219" y="592"/>
                      <a:pt x="211" y="616"/>
                      <a:pt x="187" y="632"/>
                    </a:cubicBezTo>
                    <a:cubicBezTo>
                      <a:pt x="167" y="660"/>
                      <a:pt x="179" y="652"/>
                      <a:pt x="159" y="660"/>
                    </a:cubicBezTo>
                    <a:cubicBezTo>
                      <a:pt x="151" y="672"/>
                      <a:pt x="115" y="684"/>
                      <a:pt x="115" y="684"/>
                    </a:cubicBezTo>
                    <a:cubicBezTo>
                      <a:pt x="110" y="707"/>
                      <a:pt x="107" y="714"/>
                      <a:pt x="98" y="723"/>
                    </a:cubicBezTo>
                    <a:cubicBezTo>
                      <a:pt x="108" y="740"/>
                      <a:pt x="111" y="764"/>
                      <a:pt x="114" y="778"/>
                    </a:cubicBezTo>
                    <a:cubicBezTo>
                      <a:pt x="123" y="793"/>
                      <a:pt x="148" y="796"/>
                      <a:pt x="161" y="810"/>
                    </a:cubicBezTo>
                    <a:cubicBezTo>
                      <a:pt x="169" y="818"/>
                      <a:pt x="177" y="837"/>
                      <a:pt x="183" y="849"/>
                    </a:cubicBezTo>
                    <a:cubicBezTo>
                      <a:pt x="209" y="851"/>
                      <a:pt x="221" y="864"/>
                      <a:pt x="221" y="872"/>
                    </a:cubicBezTo>
                    <a:cubicBezTo>
                      <a:pt x="228" y="908"/>
                      <a:pt x="236" y="933"/>
                      <a:pt x="235" y="956"/>
                    </a:cubicBezTo>
                    <a:cubicBezTo>
                      <a:pt x="235" y="964"/>
                      <a:pt x="239" y="1004"/>
                      <a:pt x="231" y="1012"/>
                    </a:cubicBezTo>
                    <a:cubicBezTo>
                      <a:pt x="215" y="1038"/>
                      <a:pt x="161" y="1092"/>
                      <a:pt x="139" y="1116"/>
                    </a:cubicBezTo>
                    <a:cubicBezTo>
                      <a:pt x="135" y="1132"/>
                      <a:pt x="105" y="1139"/>
                      <a:pt x="99" y="1156"/>
                    </a:cubicBezTo>
                    <a:cubicBezTo>
                      <a:pt x="87" y="1178"/>
                      <a:pt x="87" y="1228"/>
                      <a:pt x="77" y="1253"/>
                    </a:cubicBezTo>
                    <a:cubicBezTo>
                      <a:pt x="67" y="1278"/>
                      <a:pt x="44" y="1290"/>
                      <a:pt x="39" y="1304"/>
                    </a:cubicBezTo>
                    <a:cubicBezTo>
                      <a:pt x="35" y="1316"/>
                      <a:pt x="44" y="1340"/>
                      <a:pt x="44" y="1340"/>
                    </a:cubicBezTo>
                    <a:cubicBezTo>
                      <a:pt x="65" y="1394"/>
                      <a:pt x="63" y="1400"/>
                      <a:pt x="79" y="1448"/>
                    </a:cubicBezTo>
                    <a:cubicBezTo>
                      <a:pt x="59" y="1456"/>
                      <a:pt x="57" y="1479"/>
                      <a:pt x="53" y="1493"/>
                    </a:cubicBezTo>
                    <a:cubicBezTo>
                      <a:pt x="35" y="1509"/>
                      <a:pt x="19" y="1544"/>
                      <a:pt x="19" y="1544"/>
                    </a:cubicBezTo>
                    <a:cubicBezTo>
                      <a:pt x="15" y="1596"/>
                      <a:pt x="8" y="1638"/>
                      <a:pt x="0" y="1664"/>
                    </a:cubicBezTo>
                    <a:cubicBezTo>
                      <a:pt x="18" y="1683"/>
                      <a:pt x="21" y="1685"/>
                      <a:pt x="29" y="1700"/>
                    </a:cubicBezTo>
                    <a:cubicBezTo>
                      <a:pt x="56" y="1698"/>
                      <a:pt x="115" y="1703"/>
                      <a:pt x="139" y="1712"/>
                    </a:cubicBezTo>
                    <a:cubicBezTo>
                      <a:pt x="159" y="1742"/>
                      <a:pt x="155" y="1752"/>
                      <a:pt x="161" y="1773"/>
                    </a:cubicBezTo>
                    <a:cubicBezTo>
                      <a:pt x="213" y="1671"/>
                      <a:pt x="279" y="1743"/>
                      <a:pt x="348" y="1728"/>
                    </a:cubicBezTo>
                    <a:cubicBezTo>
                      <a:pt x="408" y="1732"/>
                      <a:pt x="476" y="1735"/>
                      <a:pt x="536" y="1739"/>
                    </a:cubicBezTo>
                    <a:cubicBezTo>
                      <a:pt x="572" y="1719"/>
                      <a:pt x="575" y="1713"/>
                      <a:pt x="618" y="1704"/>
                    </a:cubicBezTo>
                    <a:cubicBezTo>
                      <a:pt x="646" y="1688"/>
                      <a:pt x="695" y="1668"/>
                      <a:pt x="723" y="1656"/>
                    </a:cubicBezTo>
                    <a:cubicBezTo>
                      <a:pt x="735" y="1616"/>
                      <a:pt x="774" y="1616"/>
                      <a:pt x="810" y="1604"/>
                    </a:cubicBezTo>
                    <a:cubicBezTo>
                      <a:pt x="822" y="1566"/>
                      <a:pt x="843" y="1538"/>
                      <a:pt x="902" y="1529"/>
                    </a:cubicBezTo>
                    <a:cubicBezTo>
                      <a:pt x="896" y="1515"/>
                      <a:pt x="871" y="1517"/>
                      <a:pt x="879" y="1505"/>
                    </a:cubicBezTo>
                    <a:cubicBezTo>
                      <a:pt x="878" y="1482"/>
                      <a:pt x="875" y="1464"/>
                      <a:pt x="919" y="1468"/>
                    </a:cubicBezTo>
                    <a:cubicBezTo>
                      <a:pt x="939" y="1464"/>
                      <a:pt x="971" y="1461"/>
                      <a:pt x="978" y="1430"/>
                    </a:cubicBezTo>
                    <a:cubicBezTo>
                      <a:pt x="1010" y="1424"/>
                      <a:pt x="1030" y="1420"/>
                      <a:pt x="1062" y="1416"/>
                    </a:cubicBezTo>
                    <a:cubicBezTo>
                      <a:pt x="1083" y="1424"/>
                      <a:pt x="1079" y="1424"/>
                      <a:pt x="1095" y="1436"/>
                    </a:cubicBezTo>
                    <a:cubicBezTo>
                      <a:pt x="1107" y="1448"/>
                      <a:pt x="1132" y="1452"/>
                      <a:pt x="1148" y="1452"/>
                    </a:cubicBezTo>
                    <a:cubicBezTo>
                      <a:pt x="1199" y="1472"/>
                      <a:pt x="1194" y="1470"/>
                      <a:pt x="1260" y="1466"/>
                    </a:cubicBezTo>
                    <a:cubicBezTo>
                      <a:pt x="1280" y="1474"/>
                      <a:pt x="1273" y="1475"/>
                      <a:pt x="1289" y="1487"/>
                    </a:cubicBezTo>
                    <a:cubicBezTo>
                      <a:pt x="1371" y="1491"/>
                      <a:pt x="1383" y="1499"/>
                      <a:pt x="1388" y="1538"/>
                    </a:cubicBezTo>
                    <a:cubicBezTo>
                      <a:pt x="1376" y="1604"/>
                      <a:pt x="1370" y="1614"/>
                      <a:pt x="1395" y="1612"/>
                    </a:cubicBezTo>
                    <a:cubicBezTo>
                      <a:pt x="1403" y="1628"/>
                      <a:pt x="1416" y="1620"/>
                      <a:pt x="1427" y="1640"/>
                    </a:cubicBezTo>
                    <a:cubicBezTo>
                      <a:pt x="1439" y="1644"/>
                      <a:pt x="1476" y="1649"/>
                      <a:pt x="1476" y="1649"/>
                    </a:cubicBezTo>
                    <a:cubicBezTo>
                      <a:pt x="1492" y="1673"/>
                      <a:pt x="1491" y="1720"/>
                      <a:pt x="1515" y="1736"/>
                    </a:cubicBezTo>
                    <a:cubicBezTo>
                      <a:pt x="1523" y="1760"/>
                      <a:pt x="1535" y="1760"/>
                      <a:pt x="1539" y="1780"/>
                    </a:cubicBezTo>
                    <a:cubicBezTo>
                      <a:pt x="1546" y="1791"/>
                      <a:pt x="1548" y="1787"/>
                      <a:pt x="1557" y="1802"/>
                    </a:cubicBezTo>
                    <a:cubicBezTo>
                      <a:pt x="1590" y="1821"/>
                      <a:pt x="1617" y="1845"/>
                      <a:pt x="1637" y="1859"/>
                    </a:cubicBezTo>
                    <a:lnTo>
                      <a:pt x="1640" y="1886"/>
                    </a:lnTo>
                    <a:cubicBezTo>
                      <a:pt x="1592" y="1894"/>
                      <a:pt x="1557" y="1899"/>
                      <a:pt x="1505" y="1907"/>
                    </a:cubicBezTo>
                    <a:cubicBezTo>
                      <a:pt x="1476" y="1901"/>
                      <a:pt x="1455" y="1895"/>
                      <a:pt x="1433" y="1893"/>
                    </a:cubicBezTo>
                    <a:cubicBezTo>
                      <a:pt x="1417" y="1897"/>
                      <a:pt x="1428" y="1910"/>
                      <a:pt x="1424" y="1926"/>
                    </a:cubicBezTo>
                    <a:cubicBezTo>
                      <a:pt x="1424" y="1937"/>
                      <a:pt x="1424" y="1949"/>
                      <a:pt x="1430" y="1961"/>
                    </a:cubicBezTo>
                    <a:cubicBezTo>
                      <a:pt x="1448" y="1980"/>
                      <a:pt x="1461" y="2006"/>
                      <a:pt x="1463" y="2022"/>
                    </a:cubicBezTo>
                    <a:cubicBezTo>
                      <a:pt x="1440" y="2061"/>
                      <a:pt x="1446" y="2058"/>
                      <a:pt x="1437" y="2067"/>
                    </a:cubicBezTo>
                    <a:cubicBezTo>
                      <a:pt x="1449" y="2035"/>
                      <a:pt x="1416" y="2112"/>
                      <a:pt x="1407" y="2140"/>
                    </a:cubicBezTo>
                    <a:cubicBezTo>
                      <a:pt x="1399" y="2164"/>
                      <a:pt x="1410" y="2187"/>
                      <a:pt x="1400" y="2216"/>
                    </a:cubicBezTo>
                    <a:cubicBezTo>
                      <a:pt x="1384" y="2212"/>
                      <a:pt x="1371" y="2231"/>
                      <a:pt x="1355" y="2235"/>
                    </a:cubicBezTo>
                    <a:cubicBezTo>
                      <a:pt x="1368" y="2270"/>
                      <a:pt x="1386" y="2271"/>
                      <a:pt x="1433" y="2280"/>
                    </a:cubicBezTo>
                    <a:cubicBezTo>
                      <a:pt x="1453" y="2288"/>
                      <a:pt x="1447" y="2267"/>
                      <a:pt x="1463" y="2259"/>
                    </a:cubicBezTo>
                    <a:cubicBezTo>
                      <a:pt x="1478" y="2247"/>
                      <a:pt x="1490" y="2241"/>
                      <a:pt x="1503" y="2234"/>
                    </a:cubicBezTo>
                    <a:cubicBezTo>
                      <a:pt x="1515" y="2222"/>
                      <a:pt x="1511" y="2197"/>
                      <a:pt x="1523" y="2189"/>
                    </a:cubicBezTo>
                    <a:cubicBezTo>
                      <a:pt x="1565" y="2178"/>
                      <a:pt x="1616" y="2169"/>
                      <a:pt x="1643" y="2186"/>
                    </a:cubicBezTo>
                    <a:cubicBezTo>
                      <a:pt x="1647" y="2154"/>
                      <a:pt x="1635" y="2132"/>
                      <a:pt x="1659" y="2116"/>
                    </a:cubicBezTo>
                    <a:cubicBezTo>
                      <a:pt x="1663" y="2096"/>
                      <a:pt x="1663" y="2068"/>
                      <a:pt x="1687" y="2060"/>
                    </a:cubicBezTo>
                    <a:cubicBezTo>
                      <a:pt x="1703" y="2036"/>
                      <a:pt x="1719" y="2016"/>
                      <a:pt x="1731" y="1988"/>
                    </a:cubicBezTo>
                    <a:cubicBezTo>
                      <a:pt x="1739" y="1956"/>
                      <a:pt x="1743" y="1924"/>
                      <a:pt x="1755" y="1892"/>
                    </a:cubicBezTo>
                    <a:cubicBezTo>
                      <a:pt x="1759" y="1868"/>
                      <a:pt x="1755" y="1840"/>
                      <a:pt x="1783" y="1832"/>
                    </a:cubicBezTo>
                    <a:cubicBezTo>
                      <a:pt x="1799" y="1816"/>
                      <a:pt x="1807" y="1804"/>
                      <a:pt x="1831" y="1796"/>
                    </a:cubicBezTo>
                    <a:cubicBezTo>
                      <a:pt x="1855" y="1756"/>
                      <a:pt x="1867" y="1736"/>
                      <a:pt x="1915" y="1724"/>
                    </a:cubicBezTo>
                    <a:cubicBezTo>
                      <a:pt x="1939" y="1708"/>
                      <a:pt x="1943" y="1692"/>
                      <a:pt x="1959" y="1668"/>
                    </a:cubicBezTo>
                    <a:cubicBezTo>
                      <a:pt x="1991" y="1684"/>
                      <a:pt x="1983" y="1708"/>
                      <a:pt x="1995" y="1736"/>
                    </a:cubicBezTo>
                    <a:cubicBezTo>
                      <a:pt x="1983" y="1772"/>
                      <a:pt x="1991" y="1756"/>
                      <a:pt x="1979" y="1788"/>
                    </a:cubicBezTo>
                    <a:cubicBezTo>
                      <a:pt x="1979" y="1792"/>
                      <a:pt x="1975" y="1800"/>
                      <a:pt x="1975" y="1800"/>
                    </a:cubicBezTo>
                    <a:cubicBezTo>
                      <a:pt x="1983" y="1868"/>
                      <a:pt x="2027" y="1836"/>
                      <a:pt x="2067" y="1812"/>
                    </a:cubicBezTo>
                    <a:cubicBezTo>
                      <a:pt x="2111" y="1784"/>
                      <a:pt x="2167" y="1808"/>
                      <a:pt x="2219" y="1808"/>
                    </a:cubicBezTo>
                    <a:cubicBezTo>
                      <a:pt x="2259" y="1800"/>
                      <a:pt x="2239" y="1804"/>
                      <a:pt x="2271" y="1796"/>
                    </a:cubicBezTo>
                    <a:cubicBezTo>
                      <a:pt x="2299" y="1776"/>
                      <a:pt x="2303" y="1776"/>
                      <a:pt x="2335" y="1772"/>
                    </a:cubicBezTo>
                    <a:cubicBezTo>
                      <a:pt x="2343" y="1796"/>
                      <a:pt x="2347" y="1820"/>
                      <a:pt x="2323" y="1836"/>
                    </a:cubicBezTo>
                    <a:cubicBezTo>
                      <a:pt x="2311" y="1856"/>
                      <a:pt x="2319" y="1888"/>
                      <a:pt x="2295" y="1896"/>
                    </a:cubicBezTo>
                    <a:cubicBezTo>
                      <a:pt x="2275" y="1916"/>
                      <a:pt x="2271" y="1936"/>
                      <a:pt x="2251" y="1952"/>
                    </a:cubicBezTo>
                    <a:cubicBezTo>
                      <a:pt x="2243" y="1960"/>
                      <a:pt x="2227" y="1976"/>
                      <a:pt x="2227" y="1976"/>
                    </a:cubicBezTo>
                    <a:cubicBezTo>
                      <a:pt x="2223" y="1992"/>
                      <a:pt x="2211" y="2024"/>
                      <a:pt x="2211" y="2024"/>
                    </a:cubicBezTo>
                    <a:cubicBezTo>
                      <a:pt x="2231" y="2052"/>
                      <a:pt x="2259" y="2024"/>
                      <a:pt x="2283" y="2016"/>
                    </a:cubicBezTo>
                    <a:cubicBezTo>
                      <a:pt x="2315" y="2028"/>
                      <a:pt x="2339" y="2004"/>
                      <a:pt x="2383" y="2028"/>
                    </a:cubicBezTo>
                    <a:cubicBezTo>
                      <a:pt x="2411" y="2036"/>
                      <a:pt x="2435" y="2044"/>
                      <a:pt x="2455" y="2072"/>
                    </a:cubicBezTo>
                    <a:cubicBezTo>
                      <a:pt x="2479" y="2112"/>
                      <a:pt x="2459" y="2176"/>
                      <a:pt x="2503" y="2204"/>
                    </a:cubicBezTo>
                    <a:cubicBezTo>
                      <a:pt x="2555" y="2196"/>
                      <a:pt x="2559" y="2192"/>
                      <a:pt x="2599" y="2180"/>
                    </a:cubicBezTo>
                    <a:cubicBezTo>
                      <a:pt x="2611" y="2164"/>
                      <a:pt x="2619" y="2168"/>
                      <a:pt x="2623" y="2148"/>
                    </a:cubicBezTo>
                    <a:cubicBezTo>
                      <a:pt x="2627" y="2124"/>
                      <a:pt x="2623" y="2104"/>
                      <a:pt x="2643" y="2088"/>
                    </a:cubicBezTo>
                    <a:cubicBezTo>
                      <a:pt x="2647" y="2076"/>
                      <a:pt x="2659" y="2060"/>
                      <a:pt x="2667" y="2052"/>
                    </a:cubicBezTo>
                    <a:cubicBezTo>
                      <a:pt x="2683" y="2040"/>
                      <a:pt x="2703" y="2016"/>
                      <a:pt x="2723" y="2000"/>
                    </a:cubicBezTo>
                    <a:cubicBezTo>
                      <a:pt x="2731" y="1980"/>
                      <a:pt x="2767" y="1980"/>
                      <a:pt x="2775" y="1956"/>
                    </a:cubicBezTo>
                    <a:cubicBezTo>
                      <a:pt x="2779" y="1928"/>
                      <a:pt x="2783" y="1924"/>
                      <a:pt x="2803" y="1908"/>
                    </a:cubicBezTo>
                    <a:cubicBezTo>
                      <a:pt x="2811" y="1904"/>
                      <a:pt x="2827" y="1892"/>
                      <a:pt x="2827" y="1892"/>
                    </a:cubicBezTo>
                    <a:cubicBezTo>
                      <a:pt x="2875" y="1904"/>
                      <a:pt x="2847" y="1900"/>
                      <a:pt x="2907" y="1896"/>
                    </a:cubicBezTo>
                    <a:cubicBezTo>
                      <a:pt x="2931" y="1888"/>
                      <a:pt x="2931" y="1880"/>
                      <a:pt x="2943" y="1860"/>
                    </a:cubicBezTo>
                    <a:cubicBezTo>
                      <a:pt x="2955" y="1812"/>
                      <a:pt x="2983" y="1768"/>
                      <a:pt x="2995" y="1716"/>
                    </a:cubicBezTo>
                    <a:cubicBezTo>
                      <a:pt x="2995" y="1712"/>
                      <a:pt x="2963" y="1728"/>
                      <a:pt x="2955" y="1728"/>
                    </a:cubicBezTo>
                    <a:cubicBezTo>
                      <a:pt x="2919" y="1736"/>
                      <a:pt x="2879" y="1744"/>
                      <a:pt x="2847" y="1764"/>
                    </a:cubicBezTo>
                    <a:cubicBezTo>
                      <a:pt x="2835" y="1804"/>
                      <a:pt x="2823" y="1808"/>
                      <a:pt x="2787" y="1832"/>
                    </a:cubicBezTo>
                    <a:cubicBezTo>
                      <a:pt x="2759" y="1828"/>
                      <a:pt x="2739" y="1812"/>
                      <a:pt x="2715" y="1796"/>
                    </a:cubicBezTo>
                    <a:cubicBezTo>
                      <a:pt x="2691" y="1760"/>
                      <a:pt x="2675" y="1772"/>
                      <a:pt x="2643" y="1748"/>
                    </a:cubicBezTo>
                    <a:cubicBezTo>
                      <a:pt x="2631" y="1740"/>
                      <a:pt x="2607" y="1724"/>
                      <a:pt x="2607" y="1724"/>
                    </a:cubicBezTo>
                    <a:cubicBezTo>
                      <a:pt x="2603" y="1708"/>
                      <a:pt x="2579" y="1676"/>
                      <a:pt x="2579" y="1676"/>
                    </a:cubicBezTo>
                    <a:cubicBezTo>
                      <a:pt x="2587" y="1640"/>
                      <a:pt x="2579" y="1644"/>
                      <a:pt x="2623" y="1640"/>
                    </a:cubicBezTo>
                    <a:cubicBezTo>
                      <a:pt x="2655" y="1616"/>
                      <a:pt x="2647" y="1584"/>
                      <a:pt x="2667" y="1556"/>
                    </a:cubicBezTo>
                    <a:cubicBezTo>
                      <a:pt x="2671" y="1536"/>
                      <a:pt x="2679" y="1492"/>
                      <a:pt x="2695" y="1476"/>
                    </a:cubicBezTo>
                    <a:cubicBezTo>
                      <a:pt x="2703" y="1468"/>
                      <a:pt x="2719" y="1460"/>
                      <a:pt x="2719" y="1460"/>
                    </a:cubicBezTo>
                    <a:cubicBezTo>
                      <a:pt x="2727" y="1436"/>
                      <a:pt x="2747" y="1428"/>
                      <a:pt x="2767" y="1420"/>
                    </a:cubicBezTo>
                    <a:cubicBezTo>
                      <a:pt x="2783" y="1400"/>
                      <a:pt x="2787" y="1396"/>
                      <a:pt x="2811" y="1388"/>
                    </a:cubicBezTo>
                    <a:cubicBezTo>
                      <a:pt x="2831" y="1368"/>
                      <a:pt x="2859" y="1372"/>
                      <a:pt x="2887" y="1368"/>
                    </a:cubicBezTo>
                    <a:cubicBezTo>
                      <a:pt x="2895" y="1324"/>
                      <a:pt x="2891" y="1308"/>
                      <a:pt x="2935" y="1296"/>
                    </a:cubicBezTo>
                    <a:cubicBezTo>
                      <a:pt x="2947" y="1280"/>
                      <a:pt x="2963" y="1260"/>
                      <a:pt x="2979" y="1248"/>
                    </a:cubicBezTo>
                    <a:cubicBezTo>
                      <a:pt x="2991" y="1216"/>
                      <a:pt x="3019" y="1188"/>
                      <a:pt x="3051" y="1176"/>
                    </a:cubicBezTo>
                    <a:cubicBezTo>
                      <a:pt x="3063" y="1164"/>
                      <a:pt x="3083" y="1152"/>
                      <a:pt x="3099" y="1148"/>
                    </a:cubicBezTo>
                    <a:cubicBezTo>
                      <a:pt x="3119" y="1120"/>
                      <a:pt x="3095" y="1060"/>
                      <a:pt x="3075" y="1032"/>
                    </a:cubicBezTo>
                    <a:cubicBezTo>
                      <a:pt x="3071" y="1000"/>
                      <a:pt x="3071" y="976"/>
                      <a:pt x="3079" y="956"/>
                    </a:cubicBezTo>
                    <a:cubicBezTo>
                      <a:pt x="3083" y="940"/>
                      <a:pt x="3107" y="916"/>
                      <a:pt x="3127" y="908"/>
                    </a:cubicBezTo>
                    <a:cubicBezTo>
                      <a:pt x="3135" y="880"/>
                      <a:pt x="3195" y="868"/>
                      <a:pt x="3223" y="860"/>
                    </a:cubicBezTo>
                    <a:cubicBezTo>
                      <a:pt x="3251" y="840"/>
                      <a:pt x="3291" y="848"/>
                      <a:pt x="3319" y="828"/>
                    </a:cubicBezTo>
                    <a:cubicBezTo>
                      <a:pt x="3315" y="776"/>
                      <a:pt x="3327" y="788"/>
                      <a:pt x="3295" y="756"/>
                    </a:cubicBezTo>
                    <a:cubicBezTo>
                      <a:pt x="3275" y="700"/>
                      <a:pt x="3231" y="576"/>
                      <a:pt x="3203" y="512"/>
                    </a:cubicBezTo>
                    <a:cubicBezTo>
                      <a:pt x="3219" y="396"/>
                      <a:pt x="3219" y="360"/>
                      <a:pt x="3139" y="348"/>
                    </a:cubicBezTo>
                    <a:cubicBezTo>
                      <a:pt x="3091" y="328"/>
                      <a:pt x="3031" y="360"/>
                      <a:pt x="2979" y="344"/>
                    </a:cubicBezTo>
                    <a:cubicBezTo>
                      <a:pt x="2935" y="360"/>
                      <a:pt x="2951" y="364"/>
                      <a:pt x="2887" y="368"/>
                    </a:cubicBezTo>
                    <a:cubicBezTo>
                      <a:pt x="2795" y="332"/>
                      <a:pt x="2779" y="368"/>
                      <a:pt x="2727" y="384"/>
                    </a:cubicBezTo>
                    <a:cubicBezTo>
                      <a:pt x="2679" y="380"/>
                      <a:pt x="2691" y="376"/>
                      <a:pt x="2659" y="344"/>
                    </a:cubicBezTo>
                    <a:cubicBezTo>
                      <a:pt x="2643" y="328"/>
                      <a:pt x="2595" y="328"/>
                      <a:pt x="2575" y="320"/>
                    </a:cubicBezTo>
                    <a:cubicBezTo>
                      <a:pt x="2543" y="320"/>
                      <a:pt x="2523" y="368"/>
                      <a:pt x="2491" y="380"/>
                    </a:cubicBezTo>
                    <a:cubicBezTo>
                      <a:pt x="2459" y="392"/>
                      <a:pt x="2403" y="392"/>
                      <a:pt x="2379" y="396"/>
                    </a:cubicBezTo>
                    <a:cubicBezTo>
                      <a:pt x="2363" y="404"/>
                      <a:pt x="2351" y="408"/>
                      <a:pt x="2335" y="412"/>
                    </a:cubicBezTo>
                    <a:cubicBezTo>
                      <a:pt x="2307" y="412"/>
                      <a:pt x="2279" y="416"/>
                      <a:pt x="2251" y="408"/>
                    </a:cubicBezTo>
                    <a:cubicBezTo>
                      <a:pt x="2247" y="408"/>
                      <a:pt x="2231" y="316"/>
                      <a:pt x="2211" y="296"/>
                    </a:cubicBezTo>
                    <a:cubicBezTo>
                      <a:pt x="2179" y="240"/>
                      <a:pt x="2095" y="276"/>
                      <a:pt x="2055" y="272"/>
                    </a:cubicBezTo>
                    <a:cubicBezTo>
                      <a:pt x="2011" y="276"/>
                      <a:pt x="1995" y="288"/>
                      <a:pt x="1979" y="244"/>
                    </a:cubicBezTo>
                    <a:cubicBezTo>
                      <a:pt x="1979" y="220"/>
                      <a:pt x="1967" y="156"/>
                      <a:pt x="1959" y="128"/>
                    </a:cubicBezTo>
                    <a:cubicBezTo>
                      <a:pt x="1939" y="92"/>
                      <a:pt x="1875" y="36"/>
                      <a:pt x="1831" y="20"/>
                    </a:cubicBezTo>
                    <a:cubicBezTo>
                      <a:pt x="1803" y="0"/>
                      <a:pt x="1735" y="32"/>
                      <a:pt x="1695" y="36"/>
                    </a:cubicBezTo>
                    <a:cubicBezTo>
                      <a:pt x="1667" y="52"/>
                      <a:pt x="1627" y="72"/>
                      <a:pt x="1599" y="80"/>
                    </a:cubicBezTo>
                    <a:cubicBezTo>
                      <a:pt x="1595" y="92"/>
                      <a:pt x="1583" y="108"/>
                      <a:pt x="1575" y="116"/>
                    </a:cubicBezTo>
                    <a:cubicBezTo>
                      <a:pt x="1567" y="124"/>
                      <a:pt x="1539" y="180"/>
                      <a:pt x="1539" y="180"/>
                    </a:cubicBezTo>
                    <a:cubicBezTo>
                      <a:pt x="1519" y="208"/>
                      <a:pt x="1515" y="172"/>
                      <a:pt x="1483" y="180"/>
                    </a:cubicBezTo>
                    <a:cubicBezTo>
                      <a:pt x="1471" y="188"/>
                      <a:pt x="1443" y="196"/>
                      <a:pt x="1443" y="196"/>
                    </a:cubicBezTo>
                    <a:lnTo>
                      <a:pt x="1407" y="204"/>
                    </a:ln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31" name="Freeform 87"/>
              <p:cNvSpPr>
                <a:spLocks noChangeAspect="1"/>
              </p:cNvSpPr>
              <p:nvPr>
                <p:custDataLst>
                  <p:tags r:id="rId27"/>
                </p:custDataLst>
              </p:nvPr>
            </p:nvSpPr>
            <p:spPr bwMode="auto">
              <a:xfrm>
                <a:off x="3479" y="2815"/>
                <a:ext cx="194" cy="207"/>
              </a:xfrm>
              <a:custGeom>
                <a:avLst/>
                <a:gdLst/>
                <a:ahLst/>
                <a:cxnLst>
                  <a:cxn ang="0">
                    <a:pos x="484" y="824"/>
                  </a:cxn>
                  <a:cxn ang="0">
                    <a:pos x="532" y="800"/>
                  </a:cxn>
                  <a:cxn ang="0">
                    <a:pos x="552" y="696"/>
                  </a:cxn>
                  <a:cxn ang="0">
                    <a:pos x="592" y="608"/>
                  </a:cxn>
                  <a:cxn ang="0">
                    <a:pos x="564" y="548"/>
                  </a:cxn>
                  <a:cxn ang="0">
                    <a:pos x="576" y="476"/>
                  </a:cxn>
                  <a:cxn ang="0">
                    <a:pos x="640" y="492"/>
                  </a:cxn>
                  <a:cxn ang="0">
                    <a:pos x="776" y="468"/>
                  </a:cxn>
                  <a:cxn ang="0">
                    <a:pos x="748" y="432"/>
                  </a:cxn>
                  <a:cxn ang="0">
                    <a:pos x="688" y="384"/>
                  </a:cxn>
                  <a:cxn ang="0">
                    <a:pos x="640" y="312"/>
                  </a:cxn>
                  <a:cxn ang="0">
                    <a:pos x="556" y="224"/>
                  </a:cxn>
                  <a:cxn ang="0">
                    <a:pos x="508" y="188"/>
                  </a:cxn>
                  <a:cxn ang="0">
                    <a:pos x="420" y="72"/>
                  </a:cxn>
                  <a:cxn ang="0">
                    <a:pos x="388" y="48"/>
                  </a:cxn>
                  <a:cxn ang="0">
                    <a:pos x="244" y="28"/>
                  </a:cxn>
                  <a:cxn ang="0">
                    <a:pos x="196" y="0"/>
                  </a:cxn>
                  <a:cxn ang="0">
                    <a:pos x="112" y="12"/>
                  </a:cxn>
                  <a:cxn ang="0">
                    <a:pos x="16" y="56"/>
                  </a:cxn>
                  <a:cxn ang="0">
                    <a:pos x="48" y="124"/>
                  </a:cxn>
                  <a:cxn ang="0">
                    <a:pos x="100" y="172"/>
                  </a:cxn>
                  <a:cxn ang="0">
                    <a:pos x="135" y="212"/>
                  </a:cxn>
                  <a:cxn ang="0">
                    <a:pos x="173" y="245"/>
                  </a:cxn>
                  <a:cxn ang="0">
                    <a:pos x="194" y="282"/>
                  </a:cxn>
                  <a:cxn ang="0">
                    <a:pos x="233" y="332"/>
                  </a:cxn>
                  <a:cxn ang="0">
                    <a:pos x="300" y="364"/>
                  </a:cxn>
                  <a:cxn ang="0">
                    <a:pos x="317" y="393"/>
                  </a:cxn>
                  <a:cxn ang="0">
                    <a:pos x="400" y="600"/>
                  </a:cxn>
                  <a:cxn ang="0">
                    <a:pos x="429" y="701"/>
                  </a:cxn>
                  <a:cxn ang="0">
                    <a:pos x="452" y="780"/>
                  </a:cxn>
                  <a:cxn ang="0">
                    <a:pos x="474" y="810"/>
                  </a:cxn>
                  <a:cxn ang="0">
                    <a:pos x="484" y="824"/>
                  </a:cxn>
                </a:cxnLst>
                <a:rect l="0" t="0" r="r" b="b"/>
                <a:pathLst>
                  <a:path w="776" h="826">
                    <a:moveTo>
                      <a:pt x="484" y="824"/>
                    </a:moveTo>
                    <a:cubicBezTo>
                      <a:pt x="503" y="815"/>
                      <a:pt x="500" y="803"/>
                      <a:pt x="532" y="800"/>
                    </a:cubicBezTo>
                    <a:cubicBezTo>
                      <a:pt x="544" y="764"/>
                      <a:pt x="532" y="728"/>
                      <a:pt x="552" y="696"/>
                    </a:cubicBezTo>
                    <a:cubicBezTo>
                      <a:pt x="560" y="660"/>
                      <a:pt x="580" y="640"/>
                      <a:pt x="592" y="608"/>
                    </a:cubicBezTo>
                    <a:cubicBezTo>
                      <a:pt x="588" y="584"/>
                      <a:pt x="580" y="564"/>
                      <a:pt x="564" y="548"/>
                    </a:cubicBezTo>
                    <a:cubicBezTo>
                      <a:pt x="556" y="504"/>
                      <a:pt x="544" y="484"/>
                      <a:pt x="576" y="476"/>
                    </a:cubicBezTo>
                    <a:cubicBezTo>
                      <a:pt x="596" y="480"/>
                      <a:pt x="640" y="492"/>
                      <a:pt x="640" y="492"/>
                    </a:cubicBezTo>
                    <a:cubicBezTo>
                      <a:pt x="688" y="488"/>
                      <a:pt x="728" y="476"/>
                      <a:pt x="776" y="468"/>
                    </a:cubicBezTo>
                    <a:cubicBezTo>
                      <a:pt x="772" y="448"/>
                      <a:pt x="768" y="440"/>
                      <a:pt x="748" y="432"/>
                    </a:cubicBezTo>
                    <a:cubicBezTo>
                      <a:pt x="740" y="416"/>
                      <a:pt x="704" y="392"/>
                      <a:pt x="688" y="384"/>
                    </a:cubicBezTo>
                    <a:cubicBezTo>
                      <a:pt x="680" y="360"/>
                      <a:pt x="656" y="336"/>
                      <a:pt x="640" y="312"/>
                    </a:cubicBezTo>
                    <a:cubicBezTo>
                      <a:pt x="604" y="260"/>
                      <a:pt x="652" y="232"/>
                      <a:pt x="556" y="224"/>
                    </a:cubicBezTo>
                    <a:cubicBezTo>
                      <a:pt x="540" y="196"/>
                      <a:pt x="532" y="204"/>
                      <a:pt x="508" y="188"/>
                    </a:cubicBezTo>
                    <a:cubicBezTo>
                      <a:pt x="528" y="84"/>
                      <a:pt x="536" y="76"/>
                      <a:pt x="420" y="72"/>
                    </a:cubicBezTo>
                    <a:cubicBezTo>
                      <a:pt x="416" y="56"/>
                      <a:pt x="400" y="56"/>
                      <a:pt x="388" y="48"/>
                    </a:cubicBezTo>
                    <a:cubicBezTo>
                      <a:pt x="344" y="64"/>
                      <a:pt x="288" y="36"/>
                      <a:pt x="244" y="28"/>
                    </a:cubicBezTo>
                    <a:cubicBezTo>
                      <a:pt x="228" y="16"/>
                      <a:pt x="196" y="0"/>
                      <a:pt x="196" y="0"/>
                    </a:cubicBezTo>
                    <a:cubicBezTo>
                      <a:pt x="168" y="4"/>
                      <a:pt x="112" y="12"/>
                      <a:pt x="112" y="12"/>
                    </a:cubicBezTo>
                    <a:cubicBezTo>
                      <a:pt x="96" y="56"/>
                      <a:pt x="56" y="52"/>
                      <a:pt x="16" y="56"/>
                    </a:cubicBezTo>
                    <a:cubicBezTo>
                      <a:pt x="0" y="104"/>
                      <a:pt x="16" y="92"/>
                      <a:pt x="48" y="124"/>
                    </a:cubicBezTo>
                    <a:cubicBezTo>
                      <a:pt x="52" y="136"/>
                      <a:pt x="60" y="156"/>
                      <a:pt x="100" y="172"/>
                    </a:cubicBezTo>
                    <a:cubicBezTo>
                      <a:pt x="116" y="192"/>
                      <a:pt x="123" y="197"/>
                      <a:pt x="135" y="212"/>
                    </a:cubicBezTo>
                    <a:cubicBezTo>
                      <a:pt x="158" y="231"/>
                      <a:pt x="153" y="233"/>
                      <a:pt x="173" y="245"/>
                    </a:cubicBezTo>
                    <a:cubicBezTo>
                      <a:pt x="177" y="261"/>
                      <a:pt x="185" y="263"/>
                      <a:pt x="194" y="282"/>
                    </a:cubicBezTo>
                    <a:cubicBezTo>
                      <a:pt x="214" y="302"/>
                      <a:pt x="213" y="312"/>
                      <a:pt x="233" y="332"/>
                    </a:cubicBezTo>
                    <a:cubicBezTo>
                      <a:pt x="261" y="342"/>
                      <a:pt x="300" y="364"/>
                      <a:pt x="300" y="364"/>
                    </a:cubicBezTo>
                    <a:cubicBezTo>
                      <a:pt x="311" y="381"/>
                      <a:pt x="300" y="354"/>
                      <a:pt x="317" y="393"/>
                    </a:cubicBezTo>
                    <a:cubicBezTo>
                      <a:pt x="443" y="449"/>
                      <a:pt x="398" y="557"/>
                      <a:pt x="400" y="600"/>
                    </a:cubicBezTo>
                    <a:cubicBezTo>
                      <a:pt x="422" y="668"/>
                      <a:pt x="414" y="645"/>
                      <a:pt x="429" y="701"/>
                    </a:cubicBezTo>
                    <a:cubicBezTo>
                      <a:pt x="433" y="729"/>
                      <a:pt x="446" y="764"/>
                      <a:pt x="452" y="780"/>
                    </a:cubicBezTo>
                    <a:cubicBezTo>
                      <a:pt x="461" y="794"/>
                      <a:pt x="464" y="798"/>
                      <a:pt x="474" y="810"/>
                    </a:cubicBezTo>
                    <a:cubicBezTo>
                      <a:pt x="478" y="826"/>
                      <a:pt x="484" y="816"/>
                      <a:pt x="484" y="824"/>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32" name="Freeform 88"/>
              <p:cNvSpPr>
                <a:spLocks noChangeAspect="1"/>
              </p:cNvSpPr>
              <p:nvPr>
                <p:custDataLst>
                  <p:tags r:id="rId28"/>
                </p:custDataLst>
              </p:nvPr>
            </p:nvSpPr>
            <p:spPr bwMode="auto">
              <a:xfrm>
                <a:off x="3188" y="2839"/>
                <a:ext cx="497" cy="357"/>
              </a:xfrm>
              <a:custGeom>
                <a:avLst/>
                <a:gdLst/>
                <a:ahLst/>
                <a:cxnLst>
                  <a:cxn ang="0">
                    <a:pos x="1831" y="1035"/>
                  </a:cxn>
                  <a:cxn ang="0">
                    <a:pos x="1927" y="827"/>
                  </a:cxn>
                  <a:cxn ang="0">
                    <a:pos x="1947" y="684"/>
                  </a:cxn>
                  <a:cxn ang="0">
                    <a:pos x="1759" y="747"/>
                  </a:cxn>
                  <a:cxn ang="0">
                    <a:pos x="1659" y="743"/>
                  </a:cxn>
                  <a:cxn ang="0">
                    <a:pos x="1603" y="636"/>
                  </a:cxn>
                  <a:cxn ang="0">
                    <a:pos x="1483" y="296"/>
                  </a:cxn>
                  <a:cxn ang="0">
                    <a:pos x="1399" y="236"/>
                  </a:cxn>
                  <a:cxn ang="0">
                    <a:pos x="1299" y="116"/>
                  </a:cxn>
                  <a:cxn ang="0">
                    <a:pos x="1207" y="24"/>
                  </a:cxn>
                  <a:cxn ang="0">
                    <a:pos x="1079" y="100"/>
                  </a:cxn>
                  <a:cxn ang="0">
                    <a:pos x="915" y="192"/>
                  </a:cxn>
                  <a:cxn ang="0">
                    <a:pos x="835" y="228"/>
                  </a:cxn>
                  <a:cxn ang="0">
                    <a:pos x="483" y="228"/>
                  </a:cxn>
                  <a:cxn ang="0">
                    <a:pos x="363" y="320"/>
                  </a:cxn>
                  <a:cxn ang="0">
                    <a:pos x="319" y="372"/>
                  </a:cxn>
                  <a:cxn ang="0">
                    <a:pos x="219" y="680"/>
                  </a:cxn>
                  <a:cxn ang="0">
                    <a:pos x="161" y="800"/>
                  </a:cxn>
                  <a:cxn ang="0">
                    <a:pos x="20" y="866"/>
                  </a:cxn>
                  <a:cxn ang="0">
                    <a:pos x="105" y="927"/>
                  </a:cxn>
                  <a:cxn ang="0">
                    <a:pos x="225" y="1076"/>
                  </a:cxn>
                  <a:cxn ang="0">
                    <a:pos x="315" y="1111"/>
                  </a:cxn>
                  <a:cxn ang="0">
                    <a:pos x="422" y="1233"/>
                  </a:cxn>
                  <a:cxn ang="0">
                    <a:pos x="491" y="1248"/>
                  </a:cxn>
                  <a:cxn ang="0">
                    <a:pos x="600" y="1301"/>
                  </a:cxn>
                  <a:cxn ang="0">
                    <a:pos x="656" y="1329"/>
                  </a:cxn>
                  <a:cxn ang="0">
                    <a:pos x="725" y="1425"/>
                  </a:cxn>
                  <a:cxn ang="0">
                    <a:pos x="1026" y="1397"/>
                  </a:cxn>
                  <a:cxn ang="0">
                    <a:pos x="1230" y="1359"/>
                  </a:cxn>
                  <a:cxn ang="0">
                    <a:pos x="1311" y="1295"/>
                  </a:cxn>
                  <a:cxn ang="0">
                    <a:pos x="1455" y="1203"/>
                  </a:cxn>
                  <a:cxn ang="0">
                    <a:pos x="1557" y="1158"/>
                  </a:cxn>
                  <a:cxn ang="0">
                    <a:pos x="1803" y="1195"/>
                  </a:cxn>
                </a:cxnLst>
                <a:rect l="0" t="0" r="r" b="b"/>
                <a:pathLst>
                  <a:path w="1991" h="1428">
                    <a:moveTo>
                      <a:pt x="1847" y="1195"/>
                    </a:moveTo>
                    <a:cubicBezTo>
                      <a:pt x="1855" y="1139"/>
                      <a:pt x="1851" y="1087"/>
                      <a:pt x="1831" y="1035"/>
                    </a:cubicBezTo>
                    <a:cubicBezTo>
                      <a:pt x="1835" y="963"/>
                      <a:pt x="1815" y="903"/>
                      <a:pt x="1875" y="863"/>
                    </a:cubicBezTo>
                    <a:cubicBezTo>
                      <a:pt x="1879" y="847"/>
                      <a:pt x="1911" y="835"/>
                      <a:pt x="1927" y="827"/>
                    </a:cubicBezTo>
                    <a:cubicBezTo>
                      <a:pt x="1939" y="823"/>
                      <a:pt x="1963" y="815"/>
                      <a:pt x="1963" y="815"/>
                    </a:cubicBezTo>
                    <a:cubicBezTo>
                      <a:pt x="1991" y="787"/>
                      <a:pt x="1975" y="712"/>
                      <a:pt x="1947" y="684"/>
                    </a:cubicBezTo>
                    <a:cubicBezTo>
                      <a:pt x="1935" y="644"/>
                      <a:pt x="1863" y="672"/>
                      <a:pt x="1823" y="676"/>
                    </a:cubicBezTo>
                    <a:cubicBezTo>
                      <a:pt x="1815" y="708"/>
                      <a:pt x="1791" y="735"/>
                      <a:pt x="1759" y="747"/>
                    </a:cubicBezTo>
                    <a:cubicBezTo>
                      <a:pt x="1747" y="775"/>
                      <a:pt x="1735" y="767"/>
                      <a:pt x="1703" y="763"/>
                    </a:cubicBezTo>
                    <a:cubicBezTo>
                      <a:pt x="1687" y="755"/>
                      <a:pt x="1675" y="751"/>
                      <a:pt x="1659" y="743"/>
                    </a:cubicBezTo>
                    <a:cubicBezTo>
                      <a:pt x="1647" y="727"/>
                      <a:pt x="1639" y="708"/>
                      <a:pt x="1627" y="696"/>
                    </a:cubicBezTo>
                    <a:cubicBezTo>
                      <a:pt x="1619" y="688"/>
                      <a:pt x="1603" y="636"/>
                      <a:pt x="1603" y="636"/>
                    </a:cubicBezTo>
                    <a:cubicBezTo>
                      <a:pt x="1595" y="604"/>
                      <a:pt x="1587" y="560"/>
                      <a:pt x="1567" y="500"/>
                    </a:cubicBezTo>
                    <a:cubicBezTo>
                      <a:pt x="1583" y="396"/>
                      <a:pt x="1563" y="324"/>
                      <a:pt x="1483" y="296"/>
                    </a:cubicBezTo>
                    <a:cubicBezTo>
                      <a:pt x="1475" y="276"/>
                      <a:pt x="1467" y="268"/>
                      <a:pt x="1447" y="260"/>
                    </a:cubicBezTo>
                    <a:cubicBezTo>
                      <a:pt x="1431" y="244"/>
                      <a:pt x="1419" y="244"/>
                      <a:pt x="1399" y="236"/>
                    </a:cubicBezTo>
                    <a:cubicBezTo>
                      <a:pt x="1387" y="216"/>
                      <a:pt x="1379" y="204"/>
                      <a:pt x="1363" y="192"/>
                    </a:cubicBezTo>
                    <a:cubicBezTo>
                      <a:pt x="1359" y="176"/>
                      <a:pt x="1319" y="124"/>
                      <a:pt x="1299" y="116"/>
                    </a:cubicBezTo>
                    <a:cubicBezTo>
                      <a:pt x="1291" y="88"/>
                      <a:pt x="1255" y="76"/>
                      <a:pt x="1231" y="60"/>
                    </a:cubicBezTo>
                    <a:cubicBezTo>
                      <a:pt x="1223" y="48"/>
                      <a:pt x="1219" y="36"/>
                      <a:pt x="1207" y="24"/>
                    </a:cubicBezTo>
                    <a:cubicBezTo>
                      <a:pt x="1199" y="0"/>
                      <a:pt x="1135" y="44"/>
                      <a:pt x="1135" y="44"/>
                    </a:cubicBezTo>
                    <a:cubicBezTo>
                      <a:pt x="1111" y="76"/>
                      <a:pt x="1123" y="92"/>
                      <a:pt x="1079" y="100"/>
                    </a:cubicBezTo>
                    <a:cubicBezTo>
                      <a:pt x="1063" y="108"/>
                      <a:pt x="1043" y="116"/>
                      <a:pt x="1027" y="128"/>
                    </a:cubicBezTo>
                    <a:cubicBezTo>
                      <a:pt x="1015" y="164"/>
                      <a:pt x="943" y="168"/>
                      <a:pt x="915" y="192"/>
                    </a:cubicBezTo>
                    <a:cubicBezTo>
                      <a:pt x="899" y="196"/>
                      <a:pt x="871" y="204"/>
                      <a:pt x="871" y="204"/>
                    </a:cubicBezTo>
                    <a:cubicBezTo>
                      <a:pt x="859" y="216"/>
                      <a:pt x="847" y="220"/>
                      <a:pt x="835" y="228"/>
                    </a:cubicBezTo>
                    <a:cubicBezTo>
                      <a:pt x="723" y="216"/>
                      <a:pt x="787" y="220"/>
                      <a:pt x="643" y="216"/>
                    </a:cubicBezTo>
                    <a:cubicBezTo>
                      <a:pt x="535" y="220"/>
                      <a:pt x="543" y="180"/>
                      <a:pt x="483" y="228"/>
                    </a:cubicBezTo>
                    <a:cubicBezTo>
                      <a:pt x="475" y="248"/>
                      <a:pt x="435" y="292"/>
                      <a:pt x="411" y="296"/>
                    </a:cubicBezTo>
                    <a:cubicBezTo>
                      <a:pt x="399" y="312"/>
                      <a:pt x="383" y="312"/>
                      <a:pt x="363" y="320"/>
                    </a:cubicBezTo>
                    <a:cubicBezTo>
                      <a:pt x="359" y="320"/>
                      <a:pt x="351" y="324"/>
                      <a:pt x="351" y="324"/>
                    </a:cubicBezTo>
                    <a:cubicBezTo>
                      <a:pt x="339" y="340"/>
                      <a:pt x="331" y="360"/>
                      <a:pt x="319" y="372"/>
                    </a:cubicBezTo>
                    <a:cubicBezTo>
                      <a:pt x="295" y="440"/>
                      <a:pt x="287" y="528"/>
                      <a:pt x="247" y="588"/>
                    </a:cubicBezTo>
                    <a:cubicBezTo>
                      <a:pt x="233" y="623"/>
                      <a:pt x="235" y="632"/>
                      <a:pt x="219" y="680"/>
                    </a:cubicBezTo>
                    <a:cubicBezTo>
                      <a:pt x="215" y="720"/>
                      <a:pt x="203" y="725"/>
                      <a:pt x="183" y="753"/>
                    </a:cubicBezTo>
                    <a:cubicBezTo>
                      <a:pt x="173" y="772"/>
                      <a:pt x="174" y="780"/>
                      <a:pt x="161" y="800"/>
                    </a:cubicBezTo>
                    <a:cubicBezTo>
                      <a:pt x="144" y="813"/>
                      <a:pt x="98" y="825"/>
                      <a:pt x="83" y="849"/>
                    </a:cubicBezTo>
                    <a:cubicBezTo>
                      <a:pt x="60" y="860"/>
                      <a:pt x="27" y="862"/>
                      <a:pt x="20" y="866"/>
                    </a:cubicBezTo>
                    <a:cubicBezTo>
                      <a:pt x="0" y="878"/>
                      <a:pt x="33" y="866"/>
                      <a:pt x="36" y="881"/>
                    </a:cubicBezTo>
                    <a:cubicBezTo>
                      <a:pt x="50" y="921"/>
                      <a:pt x="90" y="912"/>
                      <a:pt x="105" y="927"/>
                    </a:cubicBezTo>
                    <a:cubicBezTo>
                      <a:pt x="129" y="959"/>
                      <a:pt x="141" y="962"/>
                      <a:pt x="163" y="991"/>
                    </a:cubicBezTo>
                    <a:cubicBezTo>
                      <a:pt x="170" y="1017"/>
                      <a:pt x="206" y="1035"/>
                      <a:pt x="225" y="1076"/>
                    </a:cubicBezTo>
                    <a:cubicBezTo>
                      <a:pt x="248" y="1083"/>
                      <a:pt x="257" y="1079"/>
                      <a:pt x="281" y="1086"/>
                    </a:cubicBezTo>
                    <a:cubicBezTo>
                      <a:pt x="293" y="1090"/>
                      <a:pt x="315" y="1111"/>
                      <a:pt x="315" y="1111"/>
                    </a:cubicBezTo>
                    <a:cubicBezTo>
                      <a:pt x="319" y="1199"/>
                      <a:pt x="288" y="1233"/>
                      <a:pt x="375" y="1231"/>
                    </a:cubicBezTo>
                    <a:cubicBezTo>
                      <a:pt x="391" y="1235"/>
                      <a:pt x="399" y="1226"/>
                      <a:pt x="422" y="1233"/>
                    </a:cubicBezTo>
                    <a:cubicBezTo>
                      <a:pt x="430" y="1237"/>
                      <a:pt x="462" y="1251"/>
                      <a:pt x="462" y="1251"/>
                    </a:cubicBezTo>
                    <a:cubicBezTo>
                      <a:pt x="473" y="1253"/>
                      <a:pt x="475" y="1254"/>
                      <a:pt x="491" y="1248"/>
                    </a:cubicBezTo>
                    <a:cubicBezTo>
                      <a:pt x="497" y="1235"/>
                      <a:pt x="498" y="1226"/>
                      <a:pt x="557" y="1206"/>
                    </a:cubicBezTo>
                    <a:cubicBezTo>
                      <a:pt x="581" y="1214"/>
                      <a:pt x="609" y="1265"/>
                      <a:pt x="600" y="1301"/>
                    </a:cubicBezTo>
                    <a:cubicBezTo>
                      <a:pt x="604" y="1309"/>
                      <a:pt x="618" y="1301"/>
                      <a:pt x="629" y="1316"/>
                    </a:cubicBezTo>
                    <a:cubicBezTo>
                      <a:pt x="641" y="1320"/>
                      <a:pt x="656" y="1329"/>
                      <a:pt x="656" y="1329"/>
                    </a:cubicBezTo>
                    <a:cubicBezTo>
                      <a:pt x="698" y="1392"/>
                      <a:pt x="678" y="1401"/>
                      <a:pt x="685" y="1415"/>
                    </a:cubicBezTo>
                    <a:cubicBezTo>
                      <a:pt x="704" y="1421"/>
                      <a:pt x="707" y="1423"/>
                      <a:pt x="725" y="1425"/>
                    </a:cubicBezTo>
                    <a:cubicBezTo>
                      <a:pt x="747" y="1428"/>
                      <a:pt x="771" y="1425"/>
                      <a:pt x="795" y="1425"/>
                    </a:cubicBezTo>
                    <a:cubicBezTo>
                      <a:pt x="871" y="1421"/>
                      <a:pt x="942" y="1409"/>
                      <a:pt x="1026" y="1397"/>
                    </a:cubicBezTo>
                    <a:cubicBezTo>
                      <a:pt x="1074" y="1389"/>
                      <a:pt x="1122" y="1385"/>
                      <a:pt x="1175" y="1380"/>
                    </a:cubicBezTo>
                    <a:cubicBezTo>
                      <a:pt x="1196" y="1371"/>
                      <a:pt x="1230" y="1359"/>
                      <a:pt x="1230" y="1359"/>
                    </a:cubicBezTo>
                    <a:cubicBezTo>
                      <a:pt x="1242" y="1351"/>
                      <a:pt x="1251" y="1346"/>
                      <a:pt x="1263" y="1338"/>
                    </a:cubicBezTo>
                    <a:cubicBezTo>
                      <a:pt x="1267" y="1322"/>
                      <a:pt x="1295" y="1307"/>
                      <a:pt x="1311" y="1295"/>
                    </a:cubicBezTo>
                    <a:cubicBezTo>
                      <a:pt x="1323" y="1274"/>
                      <a:pt x="1343" y="1257"/>
                      <a:pt x="1355" y="1233"/>
                    </a:cubicBezTo>
                    <a:cubicBezTo>
                      <a:pt x="1382" y="1216"/>
                      <a:pt x="1428" y="1213"/>
                      <a:pt x="1455" y="1203"/>
                    </a:cubicBezTo>
                    <a:cubicBezTo>
                      <a:pt x="1476" y="1182"/>
                      <a:pt x="1519" y="1175"/>
                      <a:pt x="1519" y="1175"/>
                    </a:cubicBezTo>
                    <a:cubicBezTo>
                      <a:pt x="1527" y="1167"/>
                      <a:pt x="1557" y="1158"/>
                      <a:pt x="1557" y="1158"/>
                    </a:cubicBezTo>
                    <a:cubicBezTo>
                      <a:pt x="1581" y="1162"/>
                      <a:pt x="1605" y="1154"/>
                      <a:pt x="1629" y="1158"/>
                    </a:cubicBezTo>
                    <a:cubicBezTo>
                      <a:pt x="1670" y="1172"/>
                      <a:pt x="1773" y="1197"/>
                      <a:pt x="1803" y="1195"/>
                    </a:cubicBezTo>
                    <a:cubicBezTo>
                      <a:pt x="1811" y="1195"/>
                      <a:pt x="1871" y="1219"/>
                      <a:pt x="1847" y="1195"/>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33" name="Freeform 89"/>
              <p:cNvSpPr>
                <a:spLocks noChangeAspect="1"/>
              </p:cNvSpPr>
              <p:nvPr>
                <p:custDataLst>
                  <p:tags r:id="rId29"/>
                </p:custDataLst>
              </p:nvPr>
            </p:nvSpPr>
            <p:spPr bwMode="auto">
              <a:xfrm>
                <a:off x="3329" y="3128"/>
                <a:ext cx="330" cy="250"/>
              </a:xfrm>
              <a:custGeom>
                <a:avLst/>
                <a:gdLst/>
                <a:ahLst/>
                <a:cxnLst>
                  <a:cxn ang="0">
                    <a:pos x="1283" y="578"/>
                  </a:cxn>
                  <a:cxn ang="0">
                    <a:pos x="1276" y="507"/>
                  </a:cxn>
                  <a:cxn ang="0">
                    <a:pos x="1216" y="480"/>
                  </a:cxn>
                  <a:cxn ang="0">
                    <a:pos x="1192" y="464"/>
                  </a:cxn>
                  <a:cxn ang="0">
                    <a:pos x="1188" y="368"/>
                  </a:cxn>
                  <a:cxn ang="0">
                    <a:pos x="1192" y="288"/>
                  </a:cxn>
                  <a:cxn ang="0">
                    <a:pos x="1312" y="128"/>
                  </a:cxn>
                  <a:cxn ang="0">
                    <a:pos x="1272" y="48"/>
                  </a:cxn>
                  <a:cxn ang="0">
                    <a:pos x="1216" y="40"/>
                  </a:cxn>
                  <a:cxn ang="0">
                    <a:pos x="1104" y="16"/>
                  </a:cxn>
                  <a:cxn ang="0">
                    <a:pos x="1044" y="0"/>
                  </a:cxn>
                  <a:cxn ang="0">
                    <a:pos x="924" y="24"/>
                  </a:cxn>
                  <a:cxn ang="0">
                    <a:pos x="888" y="48"/>
                  </a:cxn>
                  <a:cxn ang="0">
                    <a:pos x="784" y="80"/>
                  </a:cxn>
                  <a:cxn ang="0">
                    <a:pos x="760" y="112"/>
                  </a:cxn>
                  <a:cxn ang="0">
                    <a:pos x="736" y="140"/>
                  </a:cxn>
                  <a:cxn ang="0">
                    <a:pos x="700" y="172"/>
                  </a:cxn>
                  <a:cxn ang="0">
                    <a:pos x="612" y="224"/>
                  </a:cxn>
                  <a:cxn ang="0">
                    <a:pos x="192" y="272"/>
                  </a:cxn>
                  <a:cxn ang="0">
                    <a:pos x="96" y="196"/>
                  </a:cxn>
                  <a:cxn ang="0">
                    <a:pos x="60" y="160"/>
                  </a:cxn>
                  <a:cxn ang="0">
                    <a:pos x="16" y="244"/>
                  </a:cxn>
                  <a:cxn ang="0">
                    <a:pos x="36" y="370"/>
                  </a:cxn>
                  <a:cxn ang="0">
                    <a:pos x="51" y="410"/>
                  </a:cxn>
                  <a:cxn ang="0">
                    <a:pos x="124" y="432"/>
                  </a:cxn>
                  <a:cxn ang="0">
                    <a:pos x="156" y="460"/>
                  </a:cxn>
                  <a:cxn ang="0">
                    <a:pos x="129" y="541"/>
                  </a:cxn>
                  <a:cxn ang="0">
                    <a:pos x="84" y="571"/>
                  </a:cxn>
                  <a:cxn ang="0">
                    <a:pos x="88" y="603"/>
                  </a:cxn>
                  <a:cxn ang="0">
                    <a:pos x="86" y="662"/>
                  </a:cxn>
                  <a:cxn ang="0">
                    <a:pos x="78" y="739"/>
                  </a:cxn>
                  <a:cxn ang="0">
                    <a:pos x="93" y="764"/>
                  </a:cxn>
                  <a:cxn ang="0">
                    <a:pos x="160" y="799"/>
                  </a:cxn>
                  <a:cxn ang="0">
                    <a:pos x="216" y="835"/>
                  </a:cxn>
                  <a:cxn ang="0">
                    <a:pos x="252" y="907"/>
                  </a:cxn>
                  <a:cxn ang="0">
                    <a:pos x="248" y="999"/>
                  </a:cxn>
                  <a:cxn ang="0">
                    <a:pos x="269" y="977"/>
                  </a:cxn>
                  <a:cxn ang="0">
                    <a:pos x="438" y="956"/>
                  </a:cxn>
                  <a:cxn ang="0">
                    <a:pos x="450" y="923"/>
                  </a:cxn>
                  <a:cxn ang="0">
                    <a:pos x="500" y="878"/>
                  </a:cxn>
                  <a:cxn ang="0">
                    <a:pos x="536" y="865"/>
                  </a:cxn>
                  <a:cxn ang="0">
                    <a:pos x="600" y="887"/>
                  </a:cxn>
                  <a:cxn ang="0">
                    <a:pos x="720" y="911"/>
                  </a:cxn>
                  <a:cxn ang="0">
                    <a:pos x="819" y="898"/>
                  </a:cxn>
                  <a:cxn ang="0">
                    <a:pos x="852" y="883"/>
                  </a:cxn>
                  <a:cxn ang="0">
                    <a:pos x="928" y="855"/>
                  </a:cxn>
                  <a:cxn ang="0">
                    <a:pos x="924" y="770"/>
                  </a:cxn>
                  <a:cxn ang="0">
                    <a:pos x="917" y="722"/>
                  </a:cxn>
                  <a:cxn ang="0">
                    <a:pos x="941" y="730"/>
                  </a:cxn>
                  <a:cxn ang="0">
                    <a:pos x="965" y="749"/>
                  </a:cxn>
                  <a:cxn ang="0">
                    <a:pos x="1002" y="767"/>
                  </a:cxn>
                  <a:cxn ang="0">
                    <a:pos x="969" y="737"/>
                  </a:cxn>
                  <a:cxn ang="0">
                    <a:pos x="975" y="716"/>
                  </a:cxn>
                  <a:cxn ang="0">
                    <a:pos x="992" y="701"/>
                  </a:cxn>
                  <a:cxn ang="0">
                    <a:pos x="995" y="685"/>
                  </a:cxn>
                  <a:cxn ang="0">
                    <a:pos x="1007" y="655"/>
                  </a:cxn>
                  <a:cxn ang="0">
                    <a:pos x="1037" y="638"/>
                  </a:cxn>
                  <a:cxn ang="0">
                    <a:pos x="1118" y="586"/>
                  </a:cxn>
                  <a:cxn ang="0">
                    <a:pos x="1200" y="603"/>
                  </a:cxn>
                  <a:cxn ang="0">
                    <a:pos x="1257" y="596"/>
                  </a:cxn>
                  <a:cxn ang="0">
                    <a:pos x="1283" y="578"/>
                  </a:cxn>
                </a:cxnLst>
                <a:rect l="0" t="0" r="r" b="b"/>
                <a:pathLst>
                  <a:path w="1320" h="999">
                    <a:moveTo>
                      <a:pt x="1283" y="578"/>
                    </a:moveTo>
                    <a:cubicBezTo>
                      <a:pt x="1307" y="570"/>
                      <a:pt x="1284" y="527"/>
                      <a:pt x="1276" y="507"/>
                    </a:cubicBezTo>
                    <a:cubicBezTo>
                      <a:pt x="1272" y="500"/>
                      <a:pt x="1224" y="484"/>
                      <a:pt x="1216" y="480"/>
                    </a:cubicBezTo>
                    <a:cubicBezTo>
                      <a:pt x="1208" y="476"/>
                      <a:pt x="1192" y="464"/>
                      <a:pt x="1192" y="464"/>
                    </a:cubicBezTo>
                    <a:cubicBezTo>
                      <a:pt x="1172" y="436"/>
                      <a:pt x="1184" y="400"/>
                      <a:pt x="1188" y="368"/>
                    </a:cubicBezTo>
                    <a:cubicBezTo>
                      <a:pt x="1188" y="340"/>
                      <a:pt x="1192" y="316"/>
                      <a:pt x="1192" y="288"/>
                    </a:cubicBezTo>
                    <a:cubicBezTo>
                      <a:pt x="1200" y="164"/>
                      <a:pt x="1196" y="144"/>
                      <a:pt x="1312" y="128"/>
                    </a:cubicBezTo>
                    <a:cubicBezTo>
                      <a:pt x="1320" y="116"/>
                      <a:pt x="1292" y="56"/>
                      <a:pt x="1272" y="48"/>
                    </a:cubicBezTo>
                    <a:cubicBezTo>
                      <a:pt x="1256" y="40"/>
                      <a:pt x="1228" y="40"/>
                      <a:pt x="1216" y="40"/>
                    </a:cubicBezTo>
                    <a:cubicBezTo>
                      <a:pt x="1176" y="28"/>
                      <a:pt x="1144" y="20"/>
                      <a:pt x="1104" y="16"/>
                    </a:cubicBezTo>
                    <a:cubicBezTo>
                      <a:pt x="1084" y="8"/>
                      <a:pt x="1064" y="4"/>
                      <a:pt x="1044" y="0"/>
                    </a:cubicBezTo>
                    <a:cubicBezTo>
                      <a:pt x="996" y="4"/>
                      <a:pt x="968" y="8"/>
                      <a:pt x="924" y="24"/>
                    </a:cubicBezTo>
                    <a:cubicBezTo>
                      <a:pt x="912" y="28"/>
                      <a:pt x="900" y="44"/>
                      <a:pt x="888" y="48"/>
                    </a:cubicBezTo>
                    <a:cubicBezTo>
                      <a:pt x="852" y="56"/>
                      <a:pt x="816" y="64"/>
                      <a:pt x="784" y="80"/>
                    </a:cubicBezTo>
                    <a:cubicBezTo>
                      <a:pt x="780" y="96"/>
                      <a:pt x="772" y="104"/>
                      <a:pt x="760" y="112"/>
                    </a:cubicBezTo>
                    <a:cubicBezTo>
                      <a:pt x="752" y="128"/>
                      <a:pt x="752" y="136"/>
                      <a:pt x="736" y="140"/>
                    </a:cubicBezTo>
                    <a:cubicBezTo>
                      <a:pt x="708" y="168"/>
                      <a:pt x="720" y="156"/>
                      <a:pt x="700" y="172"/>
                    </a:cubicBezTo>
                    <a:cubicBezTo>
                      <a:pt x="688" y="208"/>
                      <a:pt x="648" y="200"/>
                      <a:pt x="612" y="224"/>
                    </a:cubicBezTo>
                    <a:cubicBezTo>
                      <a:pt x="492" y="232"/>
                      <a:pt x="336" y="264"/>
                      <a:pt x="192" y="272"/>
                    </a:cubicBezTo>
                    <a:cubicBezTo>
                      <a:pt x="72" y="264"/>
                      <a:pt x="152" y="252"/>
                      <a:pt x="96" y="196"/>
                    </a:cubicBezTo>
                    <a:cubicBezTo>
                      <a:pt x="88" y="168"/>
                      <a:pt x="80" y="172"/>
                      <a:pt x="60" y="160"/>
                    </a:cubicBezTo>
                    <a:cubicBezTo>
                      <a:pt x="48" y="191"/>
                      <a:pt x="33" y="242"/>
                      <a:pt x="16" y="244"/>
                    </a:cubicBezTo>
                    <a:cubicBezTo>
                      <a:pt x="0" y="288"/>
                      <a:pt x="27" y="326"/>
                      <a:pt x="36" y="370"/>
                    </a:cubicBezTo>
                    <a:cubicBezTo>
                      <a:pt x="39" y="397"/>
                      <a:pt x="43" y="406"/>
                      <a:pt x="51" y="410"/>
                    </a:cubicBezTo>
                    <a:cubicBezTo>
                      <a:pt x="86" y="415"/>
                      <a:pt x="108" y="424"/>
                      <a:pt x="124" y="432"/>
                    </a:cubicBezTo>
                    <a:cubicBezTo>
                      <a:pt x="136" y="448"/>
                      <a:pt x="140" y="448"/>
                      <a:pt x="156" y="460"/>
                    </a:cubicBezTo>
                    <a:cubicBezTo>
                      <a:pt x="169" y="502"/>
                      <a:pt x="142" y="523"/>
                      <a:pt x="129" y="541"/>
                    </a:cubicBezTo>
                    <a:cubicBezTo>
                      <a:pt x="115" y="557"/>
                      <a:pt x="91" y="559"/>
                      <a:pt x="84" y="571"/>
                    </a:cubicBezTo>
                    <a:cubicBezTo>
                      <a:pt x="80" y="592"/>
                      <a:pt x="80" y="583"/>
                      <a:pt x="88" y="603"/>
                    </a:cubicBezTo>
                    <a:cubicBezTo>
                      <a:pt x="92" y="626"/>
                      <a:pt x="87" y="637"/>
                      <a:pt x="86" y="662"/>
                    </a:cubicBezTo>
                    <a:cubicBezTo>
                      <a:pt x="89" y="695"/>
                      <a:pt x="86" y="715"/>
                      <a:pt x="78" y="739"/>
                    </a:cubicBezTo>
                    <a:cubicBezTo>
                      <a:pt x="84" y="755"/>
                      <a:pt x="79" y="754"/>
                      <a:pt x="93" y="764"/>
                    </a:cubicBezTo>
                    <a:cubicBezTo>
                      <a:pt x="107" y="774"/>
                      <a:pt x="139" y="787"/>
                      <a:pt x="160" y="799"/>
                    </a:cubicBezTo>
                    <a:cubicBezTo>
                      <a:pt x="183" y="817"/>
                      <a:pt x="201" y="817"/>
                      <a:pt x="216" y="835"/>
                    </a:cubicBezTo>
                    <a:cubicBezTo>
                      <a:pt x="232" y="859"/>
                      <a:pt x="245" y="878"/>
                      <a:pt x="252" y="907"/>
                    </a:cubicBezTo>
                    <a:cubicBezTo>
                      <a:pt x="248" y="943"/>
                      <a:pt x="244" y="963"/>
                      <a:pt x="248" y="999"/>
                    </a:cubicBezTo>
                    <a:cubicBezTo>
                      <a:pt x="252" y="983"/>
                      <a:pt x="269" y="977"/>
                      <a:pt x="269" y="977"/>
                    </a:cubicBezTo>
                    <a:cubicBezTo>
                      <a:pt x="311" y="961"/>
                      <a:pt x="422" y="956"/>
                      <a:pt x="438" y="956"/>
                    </a:cubicBezTo>
                    <a:cubicBezTo>
                      <a:pt x="444" y="941"/>
                      <a:pt x="447" y="931"/>
                      <a:pt x="450" y="923"/>
                    </a:cubicBezTo>
                    <a:cubicBezTo>
                      <a:pt x="477" y="911"/>
                      <a:pt x="480" y="899"/>
                      <a:pt x="500" y="878"/>
                    </a:cubicBezTo>
                    <a:cubicBezTo>
                      <a:pt x="516" y="866"/>
                      <a:pt x="516" y="869"/>
                      <a:pt x="536" y="865"/>
                    </a:cubicBezTo>
                    <a:cubicBezTo>
                      <a:pt x="568" y="869"/>
                      <a:pt x="576" y="875"/>
                      <a:pt x="600" y="887"/>
                    </a:cubicBezTo>
                    <a:cubicBezTo>
                      <a:pt x="650" y="920"/>
                      <a:pt x="668" y="907"/>
                      <a:pt x="720" y="911"/>
                    </a:cubicBezTo>
                    <a:cubicBezTo>
                      <a:pt x="753" y="911"/>
                      <a:pt x="777" y="913"/>
                      <a:pt x="819" y="898"/>
                    </a:cubicBezTo>
                    <a:cubicBezTo>
                      <a:pt x="831" y="894"/>
                      <a:pt x="848" y="881"/>
                      <a:pt x="852" y="883"/>
                    </a:cubicBezTo>
                    <a:cubicBezTo>
                      <a:pt x="869" y="859"/>
                      <a:pt x="900" y="863"/>
                      <a:pt x="928" y="855"/>
                    </a:cubicBezTo>
                    <a:cubicBezTo>
                      <a:pt x="948" y="827"/>
                      <a:pt x="931" y="802"/>
                      <a:pt x="924" y="770"/>
                    </a:cubicBezTo>
                    <a:cubicBezTo>
                      <a:pt x="904" y="753"/>
                      <a:pt x="917" y="722"/>
                      <a:pt x="917" y="722"/>
                    </a:cubicBezTo>
                    <a:cubicBezTo>
                      <a:pt x="933" y="719"/>
                      <a:pt x="925" y="718"/>
                      <a:pt x="941" y="730"/>
                    </a:cubicBezTo>
                    <a:cubicBezTo>
                      <a:pt x="951" y="745"/>
                      <a:pt x="955" y="743"/>
                      <a:pt x="965" y="749"/>
                    </a:cubicBezTo>
                    <a:cubicBezTo>
                      <a:pt x="975" y="755"/>
                      <a:pt x="1001" y="769"/>
                      <a:pt x="1002" y="767"/>
                    </a:cubicBezTo>
                    <a:cubicBezTo>
                      <a:pt x="992" y="728"/>
                      <a:pt x="973" y="745"/>
                      <a:pt x="969" y="737"/>
                    </a:cubicBezTo>
                    <a:cubicBezTo>
                      <a:pt x="965" y="729"/>
                      <a:pt x="971" y="722"/>
                      <a:pt x="975" y="716"/>
                    </a:cubicBezTo>
                    <a:cubicBezTo>
                      <a:pt x="979" y="716"/>
                      <a:pt x="988" y="701"/>
                      <a:pt x="992" y="701"/>
                    </a:cubicBezTo>
                    <a:cubicBezTo>
                      <a:pt x="996" y="697"/>
                      <a:pt x="995" y="689"/>
                      <a:pt x="995" y="685"/>
                    </a:cubicBezTo>
                    <a:cubicBezTo>
                      <a:pt x="995" y="673"/>
                      <a:pt x="1003" y="663"/>
                      <a:pt x="1007" y="655"/>
                    </a:cubicBezTo>
                    <a:cubicBezTo>
                      <a:pt x="1011" y="644"/>
                      <a:pt x="1029" y="642"/>
                      <a:pt x="1037" y="638"/>
                    </a:cubicBezTo>
                    <a:cubicBezTo>
                      <a:pt x="1065" y="620"/>
                      <a:pt x="1082" y="598"/>
                      <a:pt x="1118" y="586"/>
                    </a:cubicBezTo>
                    <a:cubicBezTo>
                      <a:pt x="1145" y="581"/>
                      <a:pt x="1157" y="602"/>
                      <a:pt x="1200" y="603"/>
                    </a:cubicBezTo>
                    <a:cubicBezTo>
                      <a:pt x="1222" y="603"/>
                      <a:pt x="1243" y="600"/>
                      <a:pt x="1257" y="596"/>
                    </a:cubicBezTo>
                    <a:cubicBezTo>
                      <a:pt x="1271" y="592"/>
                      <a:pt x="1266" y="583"/>
                      <a:pt x="1283" y="578"/>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34" name="Freeform 90"/>
              <p:cNvSpPr>
                <a:spLocks noChangeAspect="1"/>
              </p:cNvSpPr>
              <p:nvPr>
                <p:custDataLst>
                  <p:tags r:id="rId30"/>
                </p:custDataLst>
              </p:nvPr>
            </p:nvSpPr>
            <p:spPr bwMode="auto">
              <a:xfrm>
                <a:off x="3252" y="3305"/>
                <a:ext cx="140" cy="128"/>
              </a:xfrm>
              <a:custGeom>
                <a:avLst/>
                <a:gdLst/>
                <a:ahLst/>
                <a:cxnLst>
                  <a:cxn ang="0">
                    <a:pos x="380" y="28"/>
                  </a:cxn>
                  <a:cxn ang="0">
                    <a:pos x="200" y="83"/>
                  </a:cxn>
                  <a:cxn ang="0">
                    <a:pos x="155" y="102"/>
                  </a:cxn>
                  <a:cxn ang="0">
                    <a:pos x="52" y="160"/>
                  </a:cxn>
                  <a:cxn ang="0">
                    <a:pos x="32" y="200"/>
                  </a:cxn>
                  <a:cxn ang="0">
                    <a:pos x="0" y="268"/>
                  </a:cxn>
                  <a:cxn ang="0">
                    <a:pos x="16" y="380"/>
                  </a:cxn>
                  <a:cxn ang="0">
                    <a:pos x="43" y="437"/>
                  </a:cxn>
                  <a:cxn ang="0">
                    <a:pos x="80" y="484"/>
                  </a:cxn>
                  <a:cxn ang="0">
                    <a:pos x="121" y="512"/>
                  </a:cxn>
                  <a:cxn ang="0">
                    <a:pos x="216" y="484"/>
                  </a:cxn>
                  <a:cxn ang="0">
                    <a:pos x="298" y="456"/>
                  </a:cxn>
                  <a:cxn ang="0">
                    <a:pos x="329" y="426"/>
                  </a:cxn>
                  <a:cxn ang="0">
                    <a:pos x="392" y="369"/>
                  </a:cxn>
                  <a:cxn ang="0">
                    <a:pos x="556" y="284"/>
                  </a:cxn>
                  <a:cxn ang="0">
                    <a:pos x="559" y="198"/>
                  </a:cxn>
                  <a:cxn ang="0">
                    <a:pos x="508" y="116"/>
                  </a:cxn>
                  <a:cxn ang="0">
                    <a:pos x="396" y="56"/>
                  </a:cxn>
                  <a:cxn ang="0">
                    <a:pos x="380" y="28"/>
                  </a:cxn>
                </a:cxnLst>
                <a:rect l="0" t="0" r="r" b="b"/>
                <a:pathLst>
                  <a:path w="559" h="512">
                    <a:moveTo>
                      <a:pt x="380" y="28"/>
                    </a:moveTo>
                    <a:cubicBezTo>
                      <a:pt x="310" y="36"/>
                      <a:pt x="242" y="57"/>
                      <a:pt x="200" y="83"/>
                    </a:cubicBezTo>
                    <a:cubicBezTo>
                      <a:pt x="184" y="87"/>
                      <a:pt x="155" y="102"/>
                      <a:pt x="155" y="102"/>
                    </a:cubicBezTo>
                    <a:cubicBezTo>
                      <a:pt x="110" y="107"/>
                      <a:pt x="74" y="123"/>
                      <a:pt x="52" y="160"/>
                    </a:cubicBezTo>
                    <a:cubicBezTo>
                      <a:pt x="48" y="180"/>
                      <a:pt x="49" y="188"/>
                      <a:pt x="32" y="200"/>
                    </a:cubicBezTo>
                    <a:cubicBezTo>
                      <a:pt x="16" y="220"/>
                      <a:pt x="5" y="227"/>
                      <a:pt x="0" y="268"/>
                    </a:cubicBezTo>
                    <a:cubicBezTo>
                      <a:pt x="4" y="308"/>
                      <a:pt x="5" y="341"/>
                      <a:pt x="16" y="380"/>
                    </a:cubicBezTo>
                    <a:cubicBezTo>
                      <a:pt x="23" y="401"/>
                      <a:pt x="27" y="421"/>
                      <a:pt x="43" y="437"/>
                    </a:cubicBezTo>
                    <a:cubicBezTo>
                      <a:pt x="51" y="457"/>
                      <a:pt x="76" y="467"/>
                      <a:pt x="80" y="484"/>
                    </a:cubicBezTo>
                    <a:cubicBezTo>
                      <a:pt x="94" y="494"/>
                      <a:pt x="101" y="491"/>
                      <a:pt x="121" y="512"/>
                    </a:cubicBezTo>
                    <a:cubicBezTo>
                      <a:pt x="154" y="503"/>
                      <a:pt x="184" y="492"/>
                      <a:pt x="216" y="484"/>
                    </a:cubicBezTo>
                    <a:cubicBezTo>
                      <a:pt x="248" y="477"/>
                      <a:pt x="275" y="468"/>
                      <a:pt x="298" y="456"/>
                    </a:cubicBezTo>
                    <a:cubicBezTo>
                      <a:pt x="313" y="447"/>
                      <a:pt x="317" y="440"/>
                      <a:pt x="329" y="426"/>
                    </a:cubicBezTo>
                    <a:cubicBezTo>
                      <a:pt x="356" y="395"/>
                      <a:pt x="352" y="397"/>
                      <a:pt x="392" y="369"/>
                    </a:cubicBezTo>
                    <a:cubicBezTo>
                      <a:pt x="433" y="360"/>
                      <a:pt x="542" y="398"/>
                      <a:pt x="556" y="284"/>
                    </a:cubicBezTo>
                    <a:cubicBezTo>
                      <a:pt x="555" y="257"/>
                      <a:pt x="557" y="233"/>
                      <a:pt x="559" y="198"/>
                    </a:cubicBezTo>
                    <a:cubicBezTo>
                      <a:pt x="552" y="166"/>
                      <a:pt x="535" y="140"/>
                      <a:pt x="508" y="116"/>
                    </a:cubicBezTo>
                    <a:cubicBezTo>
                      <a:pt x="464" y="92"/>
                      <a:pt x="432" y="68"/>
                      <a:pt x="396" y="56"/>
                    </a:cubicBezTo>
                    <a:cubicBezTo>
                      <a:pt x="392" y="48"/>
                      <a:pt x="380" y="0"/>
                      <a:pt x="380" y="28"/>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35" name="Freeform 91"/>
              <p:cNvSpPr>
                <a:spLocks noChangeAspect="1"/>
              </p:cNvSpPr>
              <p:nvPr>
                <p:custDataLst>
                  <p:tags r:id="rId31"/>
                </p:custDataLst>
              </p:nvPr>
            </p:nvSpPr>
            <p:spPr bwMode="auto">
              <a:xfrm>
                <a:off x="3182" y="3309"/>
                <a:ext cx="116" cy="230"/>
              </a:xfrm>
              <a:custGeom>
                <a:avLst/>
                <a:gdLst/>
                <a:ahLst/>
                <a:cxnLst>
                  <a:cxn ang="0">
                    <a:pos x="306" y="189"/>
                  </a:cxn>
                  <a:cxn ang="0">
                    <a:pos x="291" y="134"/>
                  </a:cxn>
                  <a:cxn ang="0">
                    <a:pos x="273" y="93"/>
                  </a:cxn>
                  <a:cxn ang="0">
                    <a:pos x="209" y="78"/>
                  </a:cxn>
                  <a:cxn ang="0">
                    <a:pos x="185" y="50"/>
                  </a:cxn>
                  <a:cxn ang="0">
                    <a:pos x="147" y="35"/>
                  </a:cxn>
                  <a:cxn ang="0">
                    <a:pos x="122" y="39"/>
                  </a:cxn>
                  <a:cxn ang="0">
                    <a:pos x="84" y="0"/>
                  </a:cxn>
                  <a:cxn ang="0">
                    <a:pos x="31" y="74"/>
                  </a:cxn>
                  <a:cxn ang="0">
                    <a:pos x="8" y="129"/>
                  </a:cxn>
                  <a:cxn ang="0">
                    <a:pos x="17" y="146"/>
                  </a:cxn>
                  <a:cxn ang="0">
                    <a:pos x="35" y="192"/>
                  </a:cxn>
                  <a:cxn ang="0">
                    <a:pos x="87" y="274"/>
                  </a:cxn>
                  <a:cxn ang="0">
                    <a:pos x="79" y="310"/>
                  </a:cxn>
                  <a:cxn ang="0">
                    <a:pos x="103" y="642"/>
                  </a:cxn>
                  <a:cxn ang="0">
                    <a:pos x="143" y="746"/>
                  </a:cxn>
                  <a:cxn ang="0">
                    <a:pos x="223" y="770"/>
                  </a:cxn>
                  <a:cxn ang="0">
                    <a:pos x="255" y="794"/>
                  </a:cxn>
                  <a:cxn ang="0">
                    <a:pos x="332" y="920"/>
                  </a:cxn>
                  <a:cxn ang="0">
                    <a:pos x="327" y="807"/>
                  </a:cxn>
                  <a:cxn ang="0">
                    <a:pos x="384" y="720"/>
                  </a:cxn>
                  <a:cxn ang="0">
                    <a:pos x="398" y="644"/>
                  </a:cxn>
                  <a:cxn ang="0">
                    <a:pos x="434" y="599"/>
                  </a:cxn>
                  <a:cxn ang="0">
                    <a:pos x="437" y="542"/>
                  </a:cxn>
                  <a:cxn ang="0">
                    <a:pos x="423" y="504"/>
                  </a:cxn>
                  <a:cxn ang="0">
                    <a:pos x="403" y="494"/>
                  </a:cxn>
                  <a:cxn ang="0">
                    <a:pos x="367" y="466"/>
                  </a:cxn>
                  <a:cxn ang="0">
                    <a:pos x="327" y="422"/>
                  </a:cxn>
                  <a:cxn ang="0">
                    <a:pos x="291" y="334"/>
                  </a:cxn>
                  <a:cxn ang="0">
                    <a:pos x="282" y="243"/>
                  </a:cxn>
                  <a:cxn ang="0">
                    <a:pos x="306" y="189"/>
                  </a:cxn>
                </a:cxnLst>
                <a:rect l="0" t="0" r="r" b="b"/>
                <a:pathLst>
                  <a:path w="467" h="920">
                    <a:moveTo>
                      <a:pt x="306" y="189"/>
                    </a:moveTo>
                    <a:cubicBezTo>
                      <a:pt x="294" y="186"/>
                      <a:pt x="283" y="154"/>
                      <a:pt x="291" y="134"/>
                    </a:cubicBezTo>
                    <a:cubicBezTo>
                      <a:pt x="285" y="119"/>
                      <a:pt x="278" y="105"/>
                      <a:pt x="273" y="93"/>
                    </a:cubicBezTo>
                    <a:cubicBezTo>
                      <a:pt x="259" y="84"/>
                      <a:pt x="230" y="90"/>
                      <a:pt x="209" y="78"/>
                    </a:cubicBezTo>
                    <a:cubicBezTo>
                      <a:pt x="186" y="68"/>
                      <a:pt x="191" y="56"/>
                      <a:pt x="185" y="50"/>
                    </a:cubicBezTo>
                    <a:cubicBezTo>
                      <a:pt x="175" y="43"/>
                      <a:pt x="159" y="36"/>
                      <a:pt x="147" y="35"/>
                    </a:cubicBezTo>
                    <a:cubicBezTo>
                      <a:pt x="139" y="47"/>
                      <a:pt x="138" y="35"/>
                      <a:pt x="122" y="39"/>
                    </a:cubicBezTo>
                    <a:cubicBezTo>
                      <a:pt x="94" y="31"/>
                      <a:pt x="102" y="18"/>
                      <a:pt x="84" y="0"/>
                    </a:cubicBezTo>
                    <a:cubicBezTo>
                      <a:pt x="54" y="23"/>
                      <a:pt x="41" y="54"/>
                      <a:pt x="31" y="74"/>
                    </a:cubicBezTo>
                    <a:cubicBezTo>
                      <a:pt x="23" y="102"/>
                      <a:pt x="18" y="111"/>
                      <a:pt x="8" y="129"/>
                    </a:cubicBezTo>
                    <a:cubicBezTo>
                      <a:pt x="0" y="149"/>
                      <a:pt x="3" y="135"/>
                      <a:pt x="17" y="146"/>
                    </a:cubicBezTo>
                    <a:cubicBezTo>
                      <a:pt x="26" y="164"/>
                      <a:pt x="29" y="176"/>
                      <a:pt x="35" y="192"/>
                    </a:cubicBezTo>
                    <a:cubicBezTo>
                      <a:pt x="39" y="228"/>
                      <a:pt x="51" y="258"/>
                      <a:pt x="87" y="274"/>
                    </a:cubicBezTo>
                    <a:cubicBezTo>
                      <a:pt x="91" y="290"/>
                      <a:pt x="87" y="294"/>
                      <a:pt x="79" y="310"/>
                    </a:cubicBezTo>
                    <a:cubicBezTo>
                      <a:pt x="67" y="350"/>
                      <a:pt x="87" y="634"/>
                      <a:pt x="103" y="642"/>
                    </a:cubicBezTo>
                    <a:cubicBezTo>
                      <a:pt x="119" y="674"/>
                      <a:pt x="131" y="714"/>
                      <a:pt x="143" y="746"/>
                    </a:cubicBezTo>
                    <a:cubicBezTo>
                      <a:pt x="147" y="762"/>
                      <a:pt x="207" y="766"/>
                      <a:pt x="223" y="770"/>
                    </a:cubicBezTo>
                    <a:cubicBezTo>
                      <a:pt x="235" y="778"/>
                      <a:pt x="239" y="790"/>
                      <a:pt x="255" y="794"/>
                    </a:cubicBezTo>
                    <a:cubicBezTo>
                      <a:pt x="279" y="834"/>
                      <a:pt x="308" y="884"/>
                      <a:pt x="332" y="920"/>
                    </a:cubicBezTo>
                    <a:cubicBezTo>
                      <a:pt x="341" y="897"/>
                      <a:pt x="326" y="840"/>
                      <a:pt x="327" y="807"/>
                    </a:cubicBezTo>
                    <a:cubicBezTo>
                      <a:pt x="335" y="774"/>
                      <a:pt x="288" y="749"/>
                      <a:pt x="384" y="720"/>
                    </a:cubicBezTo>
                    <a:cubicBezTo>
                      <a:pt x="396" y="696"/>
                      <a:pt x="405" y="674"/>
                      <a:pt x="398" y="644"/>
                    </a:cubicBezTo>
                    <a:cubicBezTo>
                      <a:pt x="384" y="617"/>
                      <a:pt x="402" y="611"/>
                      <a:pt x="434" y="599"/>
                    </a:cubicBezTo>
                    <a:cubicBezTo>
                      <a:pt x="467" y="609"/>
                      <a:pt x="453" y="581"/>
                      <a:pt x="437" y="542"/>
                    </a:cubicBezTo>
                    <a:cubicBezTo>
                      <a:pt x="429" y="530"/>
                      <a:pt x="431" y="516"/>
                      <a:pt x="423" y="504"/>
                    </a:cubicBezTo>
                    <a:cubicBezTo>
                      <a:pt x="419" y="496"/>
                      <a:pt x="403" y="494"/>
                      <a:pt x="403" y="494"/>
                    </a:cubicBezTo>
                    <a:cubicBezTo>
                      <a:pt x="391" y="482"/>
                      <a:pt x="367" y="466"/>
                      <a:pt x="367" y="466"/>
                    </a:cubicBezTo>
                    <a:cubicBezTo>
                      <a:pt x="355" y="450"/>
                      <a:pt x="342" y="434"/>
                      <a:pt x="327" y="422"/>
                    </a:cubicBezTo>
                    <a:cubicBezTo>
                      <a:pt x="315" y="402"/>
                      <a:pt x="295" y="374"/>
                      <a:pt x="291" y="334"/>
                    </a:cubicBezTo>
                    <a:cubicBezTo>
                      <a:pt x="285" y="304"/>
                      <a:pt x="281" y="263"/>
                      <a:pt x="282" y="243"/>
                    </a:cubicBezTo>
                    <a:cubicBezTo>
                      <a:pt x="285" y="219"/>
                      <a:pt x="303" y="195"/>
                      <a:pt x="306" y="189"/>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nvGrpSpPr>
              <p:cNvPr id="236" name="Group 92"/>
              <p:cNvGrpSpPr>
                <a:grpSpLocks/>
              </p:cNvGrpSpPr>
              <p:nvPr>
                <p:custDataLst>
                  <p:tags r:id="rId32"/>
                </p:custDataLst>
              </p:nvPr>
            </p:nvGrpSpPr>
            <p:grpSpPr bwMode="auto">
              <a:xfrm>
                <a:off x="3558" y="3016"/>
                <a:ext cx="1113" cy="648"/>
                <a:chOff x="6214" y="6855"/>
                <a:chExt cx="4451" cy="2591"/>
              </a:xfrm>
              <a:grpFill/>
            </p:grpSpPr>
            <p:sp>
              <p:nvSpPr>
                <p:cNvPr id="270" name="Freeform 93"/>
                <p:cNvSpPr>
                  <a:spLocks noChangeAspect="1"/>
                </p:cNvSpPr>
                <p:nvPr/>
              </p:nvSpPr>
              <p:spPr bwMode="auto">
                <a:xfrm>
                  <a:off x="6322" y="6855"/>
                  <a:ext cx="4343" cy="2591"/>
                </a:xfrm>
                <a:custGeom>
                  <a:avLst/>
                  <a:gdLst/>
                  <a:ahLst/>
                  <a:cxnLst>
                    <a:cxn ang="0">
                      <a:pos x="146" y="291"/>
                    </a:cxn>
                    <a:cxn ang="0">
                      <a:pos x="174" y="320"/>
                    </a:cxn>
                    <a:cxn ang="0">
                      <a:pos x="147" y="335"/>
                    </a:cxn>
                    <a:cxn ang="0">
                      <a:pos x="155" y="353"/>
                    </a:cxn>
                    <a:cxn ang="0">
                      <a:pos x="100" y="372"/>
                    </a:cxn>
                    <a:cxn ang="0">
                      <a:pos x="69" y="381"/>
                    </a:cxn>
                    <a:cxn ang="0">
                      <a:pos x="34" y="386"/>
                    </a:cxn>
                    <a:cxn ang="0">
                      <a:pos x="9" y="416"/>
                    </a:cxn>
                    <a:cxn ang="0">
                      <a:pos x="21" y="459"/>
                    </a:cxn>
                    <a:cxn ang="0">
                      <a:pos x="47" y="452"/>
                    </a:cxn>
                    <a:cxn ang="0">
                      <a:pos x="53" y="474"/>
                    </a:cxn>
                    <a:cxn ang="0">
                      <a:pos x="58" y="477"/>
                    </a:cxn>
                    <a:cxn ang="0">
                      <a:pos x="62" y="503"/>
                    </a:cxn>
                    <a:cxn ang="0">
                      <a:pos x="54" y="532"/>
                    </a:cxn>
                    <a:cxn ang="0">
                      <a:pos x="42" y="527"/>
                    </a:cxn>
                    <a:cxn ang="0">
                      <a:pos x="36" y="546"/>
                    </a:cxn>
                    <a:cxn ang="0">
                      <a:pos x="80" y="551"/>
                    </a:cxn>
                    <a:cxn ang="0">
                      <a:pos x="95" y="578"/>
                    </a:cxn>
                    <a:cxn ang="0">
                      <a:pos x="129" y="605"/>
                    </a:cxn>
                    <a:cxn ang="0">
                      <a:pos x="120" y="629"/>
                    </a:cxn>
                    <a:cxn ang="0">
                      <a:pos x="171" y="610"/>
                    </a:cxn>
                    <a:cxn ang="0">
                      <a:pos x="174" y="627"/>
                    </a:cxn>
                    <a:cxn ang="0">
                      <a:pos x="219" y="627"/>
                    </a:cxn>
                    <a:cxn ang="0">
                      <a:pos x="236" y="642"/>
                    </a:cxn>
                    <a:cxn ang="0">
                      <a:pos x="304" y="636"/>
                    </a:cxn>
                    <a:cxn ang="0">
                      <a:pos x="314" y="593"/>
                    </a:cxn>
                    <a:cxn ang="0">
                      <a:pos x="327" y="578"/>
                    </a:cxn>
                    <a:cxn ang="0">
                      <a:pos x="410" y="584"/>
                    </a:cxn>
                    <a:cxn ang="0">
                      <a:pos x="494" y="585"/>
                    </a:cxn>
                    <a:cxn ang="0">
                      <a:pos x="537" y="530"/>
                    </a:cxn>
                    <a:cxn ang="0">
                      <a:pos x="584" y="514"/>
                    </a:cxn>
                    <a:cxn ang="0">
                      <a:pos x="608" y="489"/>
                    </a:cxn>
                    <a:cxn ang="0">
                      <a:pos x="630" y="509"/>
                    </a:cxn>
                    <a:cxn ang="0">
                      <a:pos x="642" y="539"/>
                    </a:cxn>
                    <a:cxn ang="0">
                      <a:pos x="659" y="519"/>
                    </a:cxn>
                    <a:cxn ang="0">
                      <a:pos x="659" y="489"/>
                    </a:cxn>
                    <a:cxn ang="0">
                      <a:pos x="711" y="464"/>
                    </a:cxn>
                    <a:cxn ang="0">
                      <a:pos x="807" y="422"/>
                    </a:cxn>
                    <a:cxn ang="0">
                      <a:pos x="833" y="401"/>
                    </a:cxn>
                    <a:cxn ang="0">
                      <a:pos x="902" y="344"/>
                    </a:cxn>
                    <a:cxn ang="0">
                      <a:pos x="983" y="297"/>
                    </a:cxn>
                    <a:cxn ang="0">
                      <a:pos x="1061" y="251"/>
                    </a:cxn>
                    <a:cxn ang="0">
                      <a:pos x="1086" y="249"/>
                    </a:cxn>
                    <a:cxn ang="0">
                      <a:pos x="1041" y="202"/>
                    </a:cxn>
                    <a:cxn ang="0">
                      <a:pos x="992" y="135"/>
                    </a:cxn>
                    <a:cxn ang="0">
                      <a:pos x="984" y="83"/>
                    </a:cxn>
                    <a:cxn ang="0">
                      <a:pos x="960" y="70"/>
                    </a:cxn>
                    <a:cxn ang="0">
                      <a:pos x="917" y="36"/>
                    </a:cxn>
                    <a:cxn ang="0">
                      <a:pos x="870" y="15"/>
                    </a:cxn>
                    <a:cxn ang="0">
                      <a:pos x="804" y="24"/>
                    </a:cxn>
                    <a:cxn ang="0">
                      <a:pos x="760" y="69"/>
                    </a:cxn>
                    <a:cxn ang="0">
                      <a:pos x="731" y="108"/>
                    </a:cxn>
                    <a:cxn ang="0">
                      <a:pos x="641" y="137"/>
                    </a:cxn>
                    <a:cxn ang="0">
                      <a:pos x="581" y="160"/>
                    </a:cxn>
                    <a:cxn ang="0">
                      <a:pos x="515" y="164"/>
                    </a:cxn>
                    <a:cxn ang="0">
                      <a:pos x="468" y="156"/>
                    </a:cxn>
                    <a:cxn ang="0">
                      <a:pos x="420" y="142"/>
                    </a:cxn>
                    <a:cxn ang="0">
                      <a:pos x="348" y="174"/>
                    </a:cxn>
                    <a:cxn ang="0">
                      <a:pos x="311" y="201"/>
                    </a:cxn>
                    <a:cxn ang="0">
                      <a:pos x="252" y="267"/>
                    </a:cxn>
                  </a:cxnLst>
                  <a:rect l="0" t="0" r="r" b="b"/>
                  <a:pathLst>
                    <a:path w="1086" h="648">
                      <a:moveTo>
                        <a:pt x="245" y="275"/>
                      </a:moveTo>
                      <a:cubicBezTo>
                        <a:pt x="230" y="274"/>
                        <a:pt x="217" y="277"/>
                        <a:pt x="202" y="278"/>
                      </a:cubicBezTo>
                      <a:cubicBezTo>
                        <a:pt x="196" y="301"/>
                        <a:pt x="162" y="291"/>
                        <a:pt x="146" y="291"/>
                      </a:cubicBezTo>
                      <a:cubicBezTo>
                        <a:pt x="138" y="294"/>
                        <a:pt x="142" y="310"/>
                        <a:pt x="143" y="315"/>
                      </a:cubicBezTo>
                      <a:cubicBezTo>
                        <a:pt x="143" y="316"/>
                        <a:pt x="156" y="318"/>
                        <a:pt x="158" y="318"/>
                      </a:cubicBezTo>
                      <a:cubicBezTo>
                        <a:pt x="164" y="322"/>
                        <a:pt x="167" y="321"/>
                        <a:pt x="174" y="320"/>
                      </a:cubicBezTo>
                      <a:cubicBezTo>
                        <a:pt x="181" y="316"/>
                        <a:pt x="189" y="317"/>
                        <a:pt x="197" y="314"/>
                      </a:cubicBezTo>
                      <a:cubicBezTo>
                        <a:pt x="189" y="324"/>
                        <a:pt x="183" y="323"/>
                        <a:pt x="170" y="324"/>
                      </a:cubicBezTo>
                      <a:cubicBezTo>
                        <a:pt x="163" y="329"/>
                        <a:pt x="155" y="332"/>
                        <a:pt x="147" y="335"/>
                      </a:cubicBezTo>
                      <a:cubicBezTo>
                        <a:pt x="140" y="342"/>
                        <a:pt x="142" y="338"/>
                        <a:pt x="140" y="344"/>
                      </a:cubicBezTo>
                      <a:cubicBezTo>
                        <a:pt x="142" y="352"/>
                        <a:pt x="145" y="350"/>
                        <a:pt x="153" y="348"/>
                      </a:cubicBezTo>
                      <a:cubicBezTo>
                        <a:pt x="160" y="351"/>
                        <a:pt x="159" y="349"/>
                        <a:pt x="155" y="353"/>
                      </a:cubicBezTo>
                      <a:cubicBezTo>
                        <a:pt x="150" y="359"/>
                        <a:pt x="143" y="359"/>
                        <a:pt x="136" y="360"/>
                      </a:cubicBezTo>
                      <a:cubicBezTo>
                        <a:pt x="130" y="363"/>
                        <a:pt x="124" y="363"/>
                        <a:pt x="118" y="365"/>
                      </a:cubicBezTo>
                      <a:cubicBezTo>
                        <a:pt x="112" y="368"/>
                        <a:pt x="106" y="370"/>
                        <a:pt x="100" y="372"/>
                      </a:cubicBezTo>
                      <a:cubicBezTo>
                        <a:pt x="93" y="371"/>
                        <a:pt x="95" y="370"/>
                        <a:pt x="98" y="365"/>
                      </a:cubicBezTo>
                      <a:cubicBezTo>
                        <a:pt x="91" y="354"/>
                        <a:pt x="67" y="363"/>
                        <a:pt x="86" y="369"/>
                      </a:cubicBezTo>
                      <a:cubicBezTo>
                        <a:pt x="88" y="375"/>
                        <a:pt x="75" y="379"/>
                        <a:pt x="69" y="381"/>
                      </a:cubicBezTo>
                      <a:cubicBezTo>
                        <a:pt x="63" y="380"/>
                        <a:pt x="60" y="381"/>
                        <a:pt x="58" y="375"/>
                      </a:cubicBezTo>
                      <a:cubicBezTo>
                        <a:pt x="70" y="372"/>
                        <a:pt x="51" y="375"/>
                        <a:pt x="48" y="376"/>
                      </a:cubicBezTo>
                      <a:cubicBezTo>
                        <a:pt x="43" y="379"/>
                        <a:pt x="40" y="383"/>
                        <a:pt x="34" y="386"/>
                      </a:cubicBezTo>
                      <a:cubicBezTo>
                        <a:pt x="30" y="388"/>
                        <a:pt x="23" y="392"/>
                        <a:pt x="23" y="392"/>
                      </a:cubicBezTo>
                      <a:cubicBezTo>
                        <a:pt x="22" y="396"/>
                        <a:pt x="20" y="398"/>
                        <a:pt x="17" y="401"/>
                      </a:cubicBezTo>
                      <a:cubicBezTo>
                        <a:pt x="15" y="407"/>
                        <a:pt x="11" y="410"/>
                        <a:pt x="9" y="416"/>
                      </a:cubicBezTo>
                      <a:cubicBezTo>
                        <a:pt x="8" y="426"/>
                        <a:pt x="6" y="429"/>
                        <a:pt x="4" y="438"/>
                      </a:cubicBezTo>
                      <a:cubicBezTo>
                        <a:pt x="4" y="444"/>
                        <a:pt x="0" y="459"/>
                        <a:pt x="9" y="462"/>
                      </a:cubicBezTo>
                      <a:cubicBezTo>
                        <a:pt x="13" y="461"/>
                        <a:pt x="21" y="459"/>
                        <a:pt x="21" y="459"/>
                      </a:cubicBezTo>
                      <a:cubicBezTo>
                        <a:pt x="24" y="451"/>
                        <a:pt x="33" y="449"/>
                        <a:pt x="41" y="446"/>
                      </a:cubicBezTo>
                      <a:cubicBezTo>
                        <a:pt x="45" y="445"/>
                        <a:pt x="53" y="442"/>
                        <a:pt x="53" y="442"/>
                      </a:cubicBezTo>
                      <a:cubicBezTo>
                        <a:pt x="51" y="446"/>
                        <a:pt x="50" y="449"/>
                        <a:pt x="47" y="452"/>
                      </a:cubicBezTo>
                      <a:cubicBezTo>
                        <a:pt x="46" y="456"/>
                        <a:pt x="46" y="458"/>
                        <a:pt x="42" y="461"/>
                      </a:cubicBezTo>
                      <a:cubicBezTo>
                        <a:pt x="40" y="468"/>
                        <a:pt x="38" y="466"/>
                        <a:pt x="44" y="468"/>
                      </a:cubicBezTo>
                      <a:cubicBezTo>
                        <a:pt x="46" y="472"/>
                        <a:pt x="49" y="473"/>
                        <a:pt x="53" y="474"/>
                      </a:cubicBezTo>
                      <a:cubicBezTo>
                        <a:pt x="54" y="478"/>
                        <a:pt x="51" y="482"/>
                        <a:pt x="56" y="477"/>
                      </a:cubicBezTo>
                      <a:cubicBezTo>
                        <a:pt x="56" y="476"/>
                        <a:pt x="56" y="474"/>
                        <a:pt x="57" y="474"/>
                      </a:cubicBezTo>
                      <a:cubicBezTo>
                        <a:pt x="58" y="474"/>
                        <a:pt x="58" y="476"/>
                        <a:pt x="58" y="477"/>
                      </a:cubicBezTo>
                      <a:cubicBezTo>
                        <a:pt x="57" y="482"/>
                        <a:pt x="54" y="485"/>
                        <a:pt x="53" y="489"/>
                      </a:cubicBezTo>
                      <a:cubicBezTo>
                        <a:pt x="59" y="495"/>
                        <a:pt x="64" y="487"/>
                        <a:pt x="68" y="495"/>
                      </a:cubicBezTo>
                      <a:cubicBezTo>
                        <a:pt x="66" y="499"/>
                        <a:pt x="66" y="501"/>
                        <a:pt x="62" y="503"/>
                      </a:cubicBezTo>
                      <a:cubicBezTo>
                        <a:pt x="53" y="517"/>
                        <a:pt x="69" y="522"/>
                        <a:pt x="81" y="525"/>
                      </a:cubicBezTo>
                      <a:cubicBezTo>
                        <a:pt x="76" y="527"/>
                        <a:pt x="71" y="529"/>
                        <a:pt x="66" y="531"/>
                      </a:cubicBezTo>
                      <a:cubicBezTo>
                        <a:pt x="64" y="536"/>
                        <a:pt x="59" y="533"/>
                        <a:pt x="54" y="532"/>
                      </a:cubicBezTo>
                      <a:cubicBezTo>
                        <a:pt x="53" y="525"/>
                        <a:pt x="54" y="523"/>
                        <a:pt x="48" y="521"/>
                      </a:cubicBezTo>
                      <a:cubicBezTo>
                        <a:pt x="39" y="512"/>
                        <a:pt x="51" y="515"/>
                        <a:pt x="28" y="516"/>
                      </a:cubicBezTo>
                      <a:cubicBezTo>
                        <a:pt x="18" y="521"/>
                        <a:pt x="37" y="526"/>
                        <a:pt x="42" y="527"/>
                      </a:cubicBezTo>
                      <a:cubicBezTo>
                        <a:pt x="44" y="529"/>
                        <a:pt x="49" y="534"/>
                        <a:pt x="45" y="538"/>
                      </a:cubicBezTo>
                      <a:cubicBezTo>
                        <a:pt x="44" y="539"/>
                        <a:pt x="39" y="540"/>
                        <a:pt x="39" y="540"/>
                      </a:cubicBezTo>
                      <a:cubicBezTo>
                        <a:pt x="38" y="542"/>
                        <a:pt x="36" y="544"/>
                        <a:pt x="36" y="546"/>
                      </a:cubicBezTo>
                      <a:cubicBezTo>
                        <a:pt x="37" y="549"/>
                        <a:pt x="53" y="552"/>
                        <a:pt x="56" y="554"/>
                      </a:cubicBezTo>
                      <a:cubicBezTo>
                        <a:pt x="66" y="551"/>
                        <a:pt x="66" y="550"/>
                        <a:pt x="68" y="540"/>
                      </a:cubicBezTo>
                      <a:cubicBezTo>
                        <a:pt x="71" y="549"/>
                        <a:pt x="69" y="550"/>
                        <a:pt x="80" y="551"/>
                      </a:cubicBezTo>
                      <a:cubicBezTo>
                        <a:pt x="85" y="553"/>
                        <a:pt x="94" y="552"/>
                        <a:pt x="98" y="552"/>
                      </a:cubicBezTo>
                      <a:cubicBezTo>
                        <a:pt x="101" y="561"/>
                        <a:pt x="100" y="556"/>
                        <a:pt x="101" y="566"/>
                      </a:cubicBezTo>
                      <a:cubicBezTo>
                        <a:pt x="100" y="573"/>
                        <a:pt x="100" y="574"/>
                        <a:pt x="95" y="578"/>
                      </a:cubicBezTo>
                      <a:cubicBezTo>
                        <a:pt x="97" y="583"/>
                        <a:pt x="100" y="582"/>
                        <a:pt x="104" y="584"/>
                      </a:cubicBezTo>
                      <a:cubicBezTo>
                        <a:pt x="105" y="600"/>
                        <a:pt x="102" y="600"/>
                        <a:pt x="116" y="598"/>
                      </a:cubicBezTo>
                      <a:cubicBezTo>
                        <a:pt x="120" y="600"/>
                        <a:pt x="125" y="602"/>
                        <a:pt x="129" y="605"/>
                      </a:cubicBezTo>
                      <a:cubicBezTo>
                        <a:pt x="128" y="612"/>
                        <a:pt x="129" y="609"/>
                        <a:pt x="122" y="614"/>
                      </a:cubicBezTo>
                      <a:cubicBezTo>
                        <a:pt x="120" y="615"/>
                        <a:pt x="116" y="616"/>
                        <a:pt x="116" y="616"/>
                      </a:cubicBezTo>
                      <a:cubicBezTo>
                        <a:pt x="114" y="621"/>
                        <a:pt x="115" y="627"/>
                        <a:pt x="120" y="629"/>
                      </a:cubicBezTo>
                      <a:cubicBezTo>
                        <a:pt x="123" y="626"/>
                        <a:pt x="125" y="623"/>
                        <a:pt x="129" y="622"/>
                      </a:cubicBezTo>
                      <a:cubicBezTo>
                        <a:pt x="131" y="612"/>
                        <a:pt x="153" y="616"/>
                        <a:pt x="162" y="614"/>
                      </a:cubicBezTo>
                      <a:cubicBezTo>
                        <a:pt x="165" y="612"/>
                        <a:pt x="171" y="610"/>
                        <a:pt x="171" y="610"/>
                      </a:cubicBezTo>
                      <a:cubicBezTo>
                        <a:pt x="170" y="616"/>
                        <a:pt x="166" y="617"/>
                        <a:pt x="164" y="624"/>
                      </a:cubicBezTo>
                      <a:cubicBezTo>
                        <a:pt x="164" y="627"/>
                        <a:pt x="133" y="639"/>
                        <a:pt x="134" y="641"/>
                      </a:cubicBezTo>
                      <a:cubicBezTo>
                        <a:pt x="136" y="644"/>
                        <a:pt x="171" y="629"/>
                        <a:pt x="174" y="627"/>
                      </a:cubicBezTo>
                      <a:cubicBezTo>
                        <a:pt x="179" y="623"/>
                        <a:pt x="186" y="622"/>
                        <a:pt x="191" y="618"/>
                      </a:cubicBezTo>
                      <a:cubicBezTo>
                        <a:pt x="198" y="621"/>
                        <a:pt x="195" y="627"/>
                        <a:pt x="203" y="630"/>
                      </a:cubicBezTo>
                      <a:cubicBezTo>
                        <a:pt x="208" y="629"/>
                        <a:pt x="214" y="628"/>
                        <a:pt x="219" y="627"/>
                      </a:cubicBezTo>
                      <a:cubicBezTo>
                        <a:pt x="220" y="623"/>
                        <a:pt x="219" y="619"/>
                        <a:pt x="224" y="621"/>
                      </a:cubicBezTo>
                      <a:cubicBezTo>
                        <a:pt x="227" y="624"/>
                        <a:pt x="229" y="625"/>
                        <a:pt x="227" y="630"/>
                      </a:cubicBezTo>
                      <a:cubicBezTo>
                        <a:pt x="228" y="635"/>
                        <a:pt x="232" y="639"/>
                        <a:pt x="236" y="642"/>
                      </a:cubicBezTo>
                      <a:cubicBezTo>
                        <a:pt x="238" y="648"/>
                        <a:pt x="246" y="646"/>
                        <a:pt x="251" y="645"/>
                      </a:cubicBezTo>
                      <a:cubicBezTo>
                        <a:pt x="261" y="646"/>
                        <a:pt x="272" y="647"/>
                        <a:pt x="282" y="644"/>
                      </a:cubicBezTo>
                      <a:cubicBezTo>
                        <a:pt x="288" y="640"/>
                        <a:pt x="297" y="639"/>
                        <a:pt x="304" y="636"/>
                      </a:cubicBezTo>
                      <a:cubicBezTo>
                        <a:pt x="307" y="635"/>
                        <a:pt x="314" y="633"/>
                        <a:pt x="314" y="633"/>
                      </a:cubicBezTo>
                      <a:cubicBezTo>
                        <a:pt x="321" y="623"/>
                        <a:pt x="318" y="629"/>
                        <a:pt x="320" y="612"/>
                      </a:cubicBezTo>
                      <a:cubicBezTo>
                        <a:pt x="318" y="604"/>
                        <a:pt x="316" y="600"/>
                        <a:pt x="314" y="593"/>
                      </a:cubicBezTo>
                      <a:cubicBezTo>
                        <a:pt x="315" y="585"/>
                        <a:pt x="312" y="575"/>
                        <a:pt x="321" y="581"/>
                      </a:cubicBezTo>
                      <a:cubicBezTo>
                        <a:pt x="321" y="582"/>
                        <a:pt x="321" y="584"/>
                        <a:pt x="322" y="584"/>
                      </a:cubicBezTo>
                      <a:cubicBezTo>
                        <a:pt x="325" y="584"/>
                        <a:pt x="325" y="580"/>
                        <a:pt x="327" y="578"/>
                      </a:cubicBezTo>
                      <a:cubicBezTo>
                        <a:pt x="331" y="575"/>
                        <a:pt x="332" y="576"/>
                        <a:pt x="338" y="575"/>
                      </a:cubicBezTo>
                      <a:cubicBezTo>
                        <a:pt x="345" y="573"/>
                        <a:pt x="364" y="576"/>
                        <a:pt x="368" y="576"/>
                      </a:cubicBezTo>
                      <a:cubicBezTo>
                        <a:pt x="381" y="582"/>
                        <a:pt x="395" y="583"/>
                        <a:pt x="410" y="584"/>
                      </a:cubicBezTo>
                      <a:cubicBezTo>
                        <a:pt x="418" y="597"/>
                        <a:pt x="430" y="600"/>
                        <a:pt x="441" y="608"/>
                      </a:cubicBezTo>
                      <a:cubicBezTo>
                        <a:pt x="456" y="604"/>
                        <a:pt x="470" y="596"/>
                        <a:pt x="485" y="591"/>
                      </a:cubicBezTo>
                      <a:cubicBezTo>
                        <a:pt x="488" y="588"/>
                        <a:pt x="490" y="586"/>
                        <a:pt x="494" y="585"/>
                      </a:cubicBezTo>
                      <a:cubicBezTo>
                        <a:pt x="497" y="581"/>
                        <a:pt x="507" y="575"/>
                        <a:pt x="512" y="573"/>
                      </a:cubicBezTo>
                      <a:cubicBezTo>
                        <a:pt x="517" y="566"/>
                        <a:pt x="522" y="559"/>
                        <a:pt x="527" y="551"/>
                      </a:cubicBezTo>
                      <a:cubicBezTo>
                        <a:pt x="529" y="543"/>
                        <a:pt x="528" y="533"/>
                        <a:pt x="537" y="530"/>
                      </a:cubicBezTo>
                      <a:cubicBezTo>
                        <a:pt x="538" y="527"/>
                        <a:pt x="542" y="521"/>
                        <a:pt x="542" y="521"/>
                      </a:cubicBezTo>
                      <a:cubicBezTo>
                        <a:pt x="544" y="512"/>
                        <a:pt x="545" y="513"/>
                        <a:pt x="554" y="510"/>
                      </a:cubicBezTo>
                      <a:cubicBezTo>
                        <a:pt x="565" y="511"/>
                        <a:pt x="573" y="513"/>
                        <a:pt x="584" y="514"/>
                      </a:cubicBezTo>
                      <a:cubicBezTo>
                        <a:pt x="590" y="514"/>
                        <a:pt x="598" y="516"/>
                        <a:pt x="602" y="512"/>
                      </a:cubicBezTo>
                      <a:cubicBezTo>
                        <a:pt x="604" y="510"/>
                        <a:pt x="606" y="506"/>
                        <a:pt x="606" y="506"/>
                      </a:cubicBezTo>
                      <a:cubicBezTo>
                        <a:pt x="604" y="498"/>
                        <a:pt x="612" y="495"/>
                        <a:pt x="608" y="489"/>
                      </a:cubicBezTo>
                      <a:cubicBezTo>
                        <a:pt x="614" y="483"/>
                        <a:pt x="613" y="479"/>
                        <a:pt x="621" y="476"/>
                      </a:cubicBezTo>
                      <a:cubicBezTo>
                        <a:pt x="628" y="477"/>
                        <a:pt x="636" y="477"/>
                        <a:pt x="641" y="482"/>
                      </a:cubicBezTo>
                      <a:cubicBezTo>
                        <a:pt x="644" y="491"/>
                        <a:pt x="636" y="503"/>
                        <a:pt x="630" y="509"/>
                      </a:cubicBezTo>
                      <a:cubicBezTo>
                        <a:pt x="629" y="513"/>
                        <a:pt x="626" y="517"/>
                        <a:pt x="624" y="521"/>
                      </a:cubicBezTo>
                      <a:cubicBezTo>
                        <a:pt x="626" y="525"/>
                        <a:pt x="628" y="527"/>
                        <a:pt x="632" y="528"/>
                      </a:cubicBezTo>
                      <a:cubicBezTo>
                        <a:pt x="636" y="532"/>
                        <a:pt x="638" y="535"/>
                        <a:pt x="642" y="539"/>
                      </a:cubicBezTo>
                      <a:cubicBezTo>
                        <a:pt x="644" y="550"/>
                        <a:pt x="643" y="551"/>
                        <a:pt x="653" y="549"/>
                      </a:cubicBezTo>
                      <a:cubicBezTo>
                        <a:pt x="654" y="546"/>
                        <a:pt x="660" y="544"/>
                        <a:pt x="660" y="544"/>
                      </a:cubicBezTo>
                      <a:cubicBezTo>
                        <a:pt x="664" y="537"/>
                        <a:pt x="659" y="519"/>
                        <a:pt x="659" y="519"/>
                      </a:cubicBezTo>
                      <a:cubicBezTo>
                        <a:pt x="663" y="518"/>
                        <a:pt x="663" y="515"/>
                        <a:pt x="668" y="514"/>
                      </a:cubicBezTo>
                      <a:cubicBezTo>
                        <a:pt x="671" y="509"/>
                        <a:pt x="671" y="504"/>
                        <a:pt x="666" y="500"/>
                      </a:cubicBezTo>
                      <a:cubicBezTo>
                        <a:pt x="665" y="496"/>
                        <a:pt x="661" y="494"/>
                        <a:pt x="659" y="489"/>
                      </a:cubicBezTo>
                      <a:cubicBezTo>
                        <a:pt x="660" y="467"/>
                        <a:pt x="662" y="469"/>
                        <a:pt x="681" y="464"/>
                      </a:cubicBezTo>
                      <a:cubicBezTo>
                        <a:pt x="688" y="475"/>
                        <a:pt x="676" y="474"/>
                        <a:pt x="698" y="471"/>
                      </a:cubicBezTo>
                      <a:cubicBezTo>
                        <a:pt x="703" y="469"/>
                        <a:pt x="711" y="464"/>
                        <a:pt x="711" y="464"/>
                      </a:cubicBezTo>
                      <a:cubicBezTo>
                        <a:pt x="713" y="454"/>
                        <a:pt x="740" y="428"/>
                        <a:pt x="750" y="425"/>
                      </a:cubicBezTo>
                      <a:cubicBezTo>
                        <a:pt x="768" y="426"/>
                        <a:pt x="778" y="427"/>
                        <a:pt x="794" y="425"/>
                      </a:cubicBezTo>
                      <a:cubicBezTo>
                        <a:pt x="798" y="424"/>
                        <a:pt x="803" y="423"/>
                        <a:pt x="807" y="422"/>
                      </a:cubicBezTo>
                      <a:cubicBezTo>
                        <a:pt x="810" y="419"/>
                        <a:pt x="813" y="417"/>
                        <a:pt x="816" y="414"/>
                      </a:cubicBezTo>
                      <a:cubicBezTo>
                        <a:pt x="818" y="412"/>
                        <a:pt x="822" y="410"/>
                        <a:pt x="822" y="410"/>
                      </a:cubicBezTo>
                      <a:cubicBezTo>
                        <a:pt x="825" y="406"/>
                        <a:pt x="829" y="402"/>
                        <a:pt x="833" y="401"/>
                      </a:cubicBezTo>
                      <a:cubicBezTo>
                        <a:pt x="841" y="393"/>
                        <a:pt x="847" y="383"/>
                        <a:pt x="855" y="375"/>
                      </a:cubicBezTo>
                      <a:cubicBezTo>
                        <a:pt x="860" y="361"/>
                        <a:pt x="873" y="352"/>
                        <a:pt x="886" y="348"/>
                      </a:cubicBezTo>
                      <a:cubicBezTo>
                        <a:pt x="891" y="346"/>
                        <a:pt x="902" y="344"/>
                        <a:pt x="902" y="344"/>
                      </a:cubicBezTo>
                      <a:cubicBezTo>
                        <a:pt x="914" y="332"/>
                        <a:pt x="937" y="334"/>
                        <a:pt x="953" y="333"/>
                      </a:cubicBezTo>
                      <a:cubicBezTo>
                        <a:pt x="957" y="322"/>
                        <a:pt x="954" y="327"/>
                        <a:pt x="957" y="309"/>
                      </a:cubicBezTo>
                      <a:cubicBezTo>
                        <a:pt x="958" y="304"/>
                        <a:pt x="979" y="300"/>
                        <a:pt x="983" y="297"/>
                      </a:cubicBezTo>
                      <a:cubicBezTo>
                        <a:pt x="993" y="268"/>
                        <a:pt x="999" y="280"/>
                        <a:pt x="1028" y="273"/>
                      </a:cubicBezTo>
                      <a:cubicBezTo>
                        <a:pt x="1035" y="266"/>
                        <a:pt x="1045" y="260"/>
                        <a:pt x="1055" y="257"/>
                      </a:cubicBezTo>
                      <a:cubicBezTo>
                        <a:pt x="1057" y="255"/>
                        <a:pt x="1058" y="251"/>
                        <a:pt x="1061" y="251"/>
                      </a:cubicBezTo>
                      <a:cubicBezTo>
                        <a:pt x="1063" y="251"/>
                        <a:pt x="1065" y="270"/>
                        <a:pt x="1066" y="273"/>
                      </a:cubicBezTo>
                      <a:cubicBezTo>
                        <a:pt x="1071" y="272"/>
                        <a:pt x="1080" y="268"/>
                        <a:pt x="1080" y="268"/>
                      </a:cubicBezTo>
                      <a:cubicBezTo>
                        <a:pt x="1083" y="262"/>
                        <a:pt x="1084" y="255"/>
                        <a:pt x="1086" y="249"/>
                      </a:cubicBezTo>
                      <a:cubicBezTo>
                        <a:pt x="1085" y="239"/>
                        <a:pt x="1078" y="225"/>
                        <a:pt x="1067" y="221"/>
                      </a:cubicBezTo>
                      <a:cubicBezTo>
                        <a:pt x="1062" y="213"/>
                        <a:pt x="1055" y="213"/>
                        <a:pt x="1046" y="212"/>
                      </a:cubicBezTo>
                      <a:cubicBezTo>
                        <a:pt x="1041" y="205"/>
                        <a:pt x="1043" y="208"/>
                        <a:pt x="1041" y="202"/>
                      </a:cubicBezTo>
                      <a:cubicBezTo>
                        <a:pt x="1040" y="182"/>
                        <a:pt x="1041" y="178"/>
                        <a:pt x="1022" y="176"/>
                      </a:cubicBezTo>
                      <a:cubicBezTo>
                        <a:pt x="1018" y="171"/>
                        <a:pt x="1019" y="164"/>
                        <a:pt x="1016" y="159"/>
                      </a:cubicBezTo>
                      <a:cubicBezTo>
                        <a:pt x="1011" y="149"/>
                        <a:pt x="999" y="142"/>
                        <a:pt x="992" y="135"/>
                      </a:cubicBezTo>
                      <a:cubicBezTo>
                        <a:pt x="988" y="131"/>
                        <a:pt x="989" y="127"/>
                        <a:pt x="983" y="125"/>
                      </a:cubicBezTo>
                      <a:cubicBezTo>
                        <a:pt x="976" y="118"/>
                        <a:pt x="979" y="115"/>
                        <a:pt x="986" y="110"/>
                      </a:cubicBezTo>
                      <a:cubicBezTo>
                        <a:pt x="987" y="106"/>
                        <a:pt x="999" y="98"/>
                        <a:pt x="984" y="83"/>
                      </a:cubicBezTo>
                      <a:cubicBezTo>
                        <a:pt x="984" y="77"/>
                        <a:pt x="1009" y="76"/>
                        <a:pt x="1005" y="74"/>
                      </a:cubicBezTo>
                      <a:cubicBezTo>
                        <a:pt x="1003" y="71"/>
                        <a:pt x="981" y="63"/>
                        <a:pt x="974" y="62"/>
                      </a:cubicBezTo>
                      <a:cubicBezTo>
                        <a:pt x="967" y="61"/>
                        <a:pt x="965" y="68"/>
                        <a:pt x="960" y="70"/>
                      </a:cubicBezTo>
                      <a:cubicBezTo>
                        <a:pt x="954" y="72"/>
                        <a:pt x="949" y="75"/>
                        <a:pt x="942" y="76"/>
                      </a:cubicBezTo>
                      <a:cubicBezTo>
                        <a:pt x="927" y="75"/>
                        <a:pt x="924" y="69"/>
                        <a:pt x="918" y="56"/>
                      </a:cubicBezTo>
                      <a:cubicBezTo>
                        <a:pt x="918" y="49"/>
                        <a:pt x="918" y="43"/>
                        <a:pt x="917" y="36"/>
                      </a:cubicBezTo>
                      <a:cubicBezTo>
                        <a:pt x="916" y="31"/>
                        <a:pt x="902" y="32"/>
                        <a:pt x="902" y="32"/>
                      </a:cubicBezTo>
                      <a:cubicBezTo>
                        <a:pt x="896" y="26"/>
                        <a:pt x="889" y="24"/>
                        <a:pt x="881" y="22"/>
                      </a:cubicBezTo>
                      <a:cubicBezTo>
                        <a:pt x="877" y="17"/>
                        <a:pt x="876" y="17"/>
                        <a:pt x="870" y="15"/>
                      </a:cubicBezTo>
                      <a:cubicBezTo>
                        <a:pt x="865" y="10"/>
                        <a:pt x="860" y="12"/>
                        <a:pt x="854" y="10"/>
                      </a:cubicBezTo>
                      <a:cubicBezTo>
                        <a:pt x="838" y="0"/>
                        <a:pt x="830" y="13"/>
                        <a:pt x="816" y="16"/>
                      </a:cubicBezTo>
                      <a:cubicBezTo>
                        <a:pt x="813" y="20"/>
                        <a:pt x="809" y="22"/>
                        <a:pt x="804" y="24"/>
                      </a:cubicBezTo>
                      <a:cubicBezTo>
                        <a:pt x="798" y="33"/>
                        <a:pt x="792" y="37"/>
                        <a:pt x="784" y="42"/>
                      </a:cubicBezTo>
                      <a:cubicBezTo>
                        <a:pt x="781" y="44"/>
                        <a:pt x="774" y="47"/>
                        <a:pt x="774" y="47"/>
                      </a:cubicBezTo>
                      <a:cubicBezTo>
                        <a:pt x="767" y="54"/>
                        <a:pt x="765" y="61"/>
                        <a:pt x="760" y="69"/>
                      </a:cubicBezTo>
                      <a:cubicBezTo>
                        <a:pt x="757" y="74"/>
                        <a:pt x="759" y="71"/>
                        <a:pt x="752" y="76"/>
                      </a:cubicBezTo>
                      <a:cubicBezTo>
                        <a:pt x="751" y="77"/>
                        <a:pt x="749" y="78"/>
                        <a:pt x="749" y="78"/>
                      </a:cubicBezTo>
                      <a:cubicBezTo>
                        <a:pt x="744" y="94"/>
                        <a:pt x="740" y="93"/>
                        <a:pt x="731" y="108"/>
                      </a:cubicBezTo>
                      <a:cubicBezTo>
                        <a:pt x="721" y="116"/>
                        <a:pt x="701" y="108"/>
                        <a:pt x="688" y="112"/>
                      </a:cubicBezTo>
                      <a:cubicBezTo>
                        <a:pt x="675" y="116"/>
                        <a:pt x="661" y="128"/>
                        <a:pt x="653" y="132"/>
                      </a:cubicBezTo>
                      <a:cubicBezTo>
                        <a:pt x="649" y="134"/>
                        <a:pt x="641" y="137"/>
                        <a:pt x="641" y="137"/>
                      </a:cubicBezTo>
                      <a:cubicBezTo>
                        <a:pt x="634" y="144"/>
                        <a:pt x="632" y="152"/>
                        <a:pt x="623" y="155"/>
                      </a:cubicBezTo>
                      <a:cubicBezTo>
                        <a:pt x="613" y="154"/>
                        <a:pt x="603" y="153"/>
                        <a:pt x="593" y="152"/>
                      </a:cubicBezTo>
                      <a:cubicBezTo>
                        <a:pt x="585" y="153"/>
                        <a:pt x="587" y="156"/>
                        <a:pt x="581" y="160"/>
                      </a:cubicBezTo>
                      <a:cubicBezTo>
                        <a:pt x="568" y="158"/>
                        <a:pt x="556" y="158"/>
                        <a:pt x="543" y="155"/>
                      </a:cubicBezTo>
                      <a:cubicBezTo>
                        <a:pt x="537" y="156"/>
                        <a:pt x="538" y="158"/>
                        <a:pt x="533" y="160"/>
                      </a:cubicBezTo>
                      <a:cubicBezTo>
                        <a:pt x="527" y="167"/>
                        <a:pt x="526" y="165"/>
                        <a:pt x="515" y="164"/>
                      </a:cubicBezTo>
                      <a:cubicBezTo>
                        <a:pt x="508" y="159"/>
                        <a:pt x="507" y="150"/>
                        <a:pt x="498" y="148"/>
                      </a:cubicBezTo>
                      <a:cubicBezTo>
                        <a:pt x="490" y="137"/>
                        <a:pt x="483" y="146"/>
                        <a:pt x="474" y="149"/>
                      </a:cubicBezTo>
                      <a:cubicBezTo>
                        <a:pt x="473" y="153"/>
                        <a:pt x="472" y="155"/>
                        <a:pt x="468" y="156"/>
                      </a:cubicBezTo>
                      <a:cubicBezTo>
                        <a:pt x="463" y="164"/>
                        <a:pt x="452" y="151"/>
                        <a:pt x="446" y="147"/>
                      </a:cubicBezTo>
                      <a:cubicBezTo>
                        <a:pt x="444" y="144"/>
                        <a:pt x="438" y="140"/>
                        <a:pt x="438" y="140"/>
                      </a:cubicBezTo>
                      <a:cubicBezTo>
                        <a:pt x="433" y="133"/>
                        <a:pt x="426" y="140"/>
                        <a:pt x="420" y="142"/>
                      </a:cubicBezTo>
                      <a:cubicBezTo>
                        <a:pt x="409" y="157"/>
                        <a:pt x="413" y="155"/>
                        <a:pt x="389" y="156"/>
                      </a:cubicBezTo>
                      <a:cubicBezTo>
                        <a:pt x="385" y="160"/>
                        <a:pt x="378" y="163"/>
                        <a:pt x="372" y="165"/>
                      </a:cubicBezTo>
                      <a:cubicBezTo>
                        <a:pt x="365" y="169"/>
                        <a:pt x="356" y="172"/>
                        <a:pt x="348" y="174"/>
                      </a:cubicBezTo>
                      <a:cubicBezTo>
                        <a:pt x="346" y="176"/>
                        <a:pt x="339" y="179"/>
                        <a:pt x="339" y="179"/>
                      </a:cubicBezTo>
                      <a:cubicBezTo>
                        <a:pt x="336" y="182"/>
                        <a:pt x="327" y="186"/>
                        <a:pt x="327" y="186"/>
                      </a:cubicBezTo>
                      <a:cubicBezTo>
                        <a:pt x="323" y="190"/>
                        <a:pt x="314" y="199"/>
                        <a:pt x="311" y="201"/>
                      </a:cubicBezTo>
                      <a:cubicBezTo>
                        <a:pt x="299" y="209"/>
                        <a:pt x="275" y="222"/>
                        <a:pt x="275" y="222"/>
                      </a:cubicBezTo>
                      <a:cubicBezTo>
                        <a:pt x="272" y="231"/>
                        <a:pt x="275" y="245"/>
                        <a:pt x="264" y="249"/>
                      </a:cubicBezTo>
                      <a:cubicBezTo>
                        <a:pt x="260" y="256"/>
                        <a:pt x="259" y="262"/>
                        <a:pt x="252" y="267"/>
                      </a:cubicBezTo>
                      <a:cubicBezTo>
                        <a:pt x="252" y="268"/>
                        <a:pt x="249" y="279"/>
                        <a:pt x="245" y="278"/>
                      </a:cubicBezTo>
                      <a:cubicBezTo>
                        <a:pt x="244" y="278"/>
                        <a:pt x="245" y="276"/>
                        <a:pt x="245" y="275"/>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71" name="Freeform 94"/>
                <p:cNvSpPr>
                  <a:spLocks noChangeAspect="1"/>
                </p:cNvSpPr>
                <p:nvPr/>
              </p:nvSpPr>
              <p:spPr bwMode="auto">
                <a:xfrm>
                  <a:off x="6214" y="8466"/>
                  <a:ext cx="64" cy="68"/>
                </a:xfrm>
                <a:custGeom>
                  <a:avLst/>
                  <a:gdLst/>
                  <a:ahLst/>
                  <a:cxnLst>
                    <a:cxn ang="0">
                      <a:pos x="13" y="3"/>
                    </a:cxn>
                    <a:cxn ang="0">
                      <a:pos x="3" y="8"/>
                    </a:cxn>
                    <a:cxn ang="0">
                      <a:pos x="2" y="17"/>
                    </a:cxn>
                    <a:cxn ang="0">
                      <a:pos x="12" y="13"/>
                    </a:cxn>
                    <a:cxn ang="0">
                      <a:pos x="13" y="3"/>
                    </a:cxn>
                  </a:cxnLst>
                  <a:rect l="0" t="0" r="r" b="b"/>
                  <a:pathLst>
                    <a:path w="16" h="17">
                      <a:moveTo>
                        <a:pt x="13" y="3"/>
                      </a:moveTo>
                      <a:cubicBezTo>
                        <a:pt x="10" y="5"/>
                        <a:pt x="7" y="7"/>
                        <a:pt x="3" y="8"/>
                      </a:cubicBezTo>
                      <a:cubicBezTo>
                        <a:pt x="1" y="15"/>
                        <a:pt x="0" y="12"/>
                        <a:pt x="2" y="17"/>
                      </a:cubicBezTo>
                      <a:cubicBezTo>
                        <a:pt x="6" y="16"/>
                        <a:pt x="8" y="14"/>
                        <a:pt x="12" y="13"/>
                      </a:cubicBezTo>
                      <a:cubicBezTo>
                        <a:pt x="13" y="11"/>
                        <a:pt x="16" y="0"/>
                        <a:pt x="13" y="3"/>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72" name="Freeform 95"/>
                <p:cNvSpPr>
                  <a:spLocks noChangeAspect="1"/>
                </p:cNvSpPr>
                <p:nvPr/>
              </p:nvSpPr>
              <p:spPr bwMode="auto">
                <a:xfrm>
                  <a:off x="6258" y="7863"/>
                  <a:ext cx="640" cy="623"/>
                </a:xfrm>
                <a:custGeom>
                  <a:avLst/>
                  <a:gdLst/>
                  <a:ahLst/>
                  <a:cxnLst>
                    <a:cxn ang="0">
                      <a:pos x="340" y="20"/>
                    </a:cxn>
                    <a:cxn ang="0">
                      <a:pos x="384" y="92"/>
                    </a:cxn>
                    <a:cxn ang="0">
                      <a:pos x="468" y="140"/>
                    </a:cxn>
                    <a:cxn ang="0">
                      <a:pos x="604" y="156"/>
                    </a:cxn>
                    <a:cxn ang="0">
                      <a:pos x="588" y="248"/>
                    </a:cxn>
                    <a:cxn ang="0">
                      <a:pos x="516" y="252"/>
                    </a:cxn>
                    <a:cxn ang="0">
                      <a:pos x="472" y="264"/>
                    </a:cxn>
                    <a:cxn ang="0">
                      <a:pos x="388" y="284"/>
                    </a:cxn>
                    <a:cxn ang="0">
                      <a:pos x="324" y="312"/>
                    </a:cxn>
                    <a:cxn ang="0">
                      <a:pos x="280" y="395"/>
                    </a:cxn>
                    <a:cxn ang="0">
                      <a:pos x="208" y="451"/>
                    </a:cxn>
                    <a:cxn ang="0">
                      <a:pos x="160" y="519"/>
                    </a:cxn>
                    <a:cxn ang="0">
                      <a:pos x="84" y="591"/>
                    </a:cxn>
                    <a:cxn ang="0">
                      <a:pos x="56" y="599"/>
                    </a:cxn>
                    <a:cxn ang="0">
                      <a:pos x="100" y="519"/>
                    </a:cxn>
                    <a:cxn ang="0">
                      <a:pos x="124" y="487"/>
                    </a:cxn>
                    <a:cxn ang="0">
                      <a:pos x="72" y="491"/>
                    </a:cxn>
                    <a:cxn ang="0">
                      <a:pos x="0" y="475"/>
                    </a:cxn>
                    <a:cxn ang="0">
                      <a:pos x="28" y="439"/>
                    </a:cxn>
                    <a:cxn ang="0">
                      <a:pos x="48" y="384"/>
                    </a:cxn>
                    <a:cxn ang="0">
                      <a:pos x="38" y="342"/>
                    </a:cxn>
                    <a:cxn ang="0">
                      <a:pos x="81" y="254"/>
                    </a:cxn>
                    <a:cxn ang="0">
                      <a:pos x="42" y="209"/>
                    </a:cxn>
                    <a:cxn ang="0">
                      <a:pos x="4" y="176"/>
                    </a:cxn>
                    <a:cxn ang="0">
                      <a:pos x="28" y="144"/>
                    </a:cxn>
                    <a:cxn ang="0">
                      <a:pos x="48" y="88"/>
                    </a:cxn>
                    <a:cxn ang="0">
                      <a:pos x="72" y="80"/>
                    </a:cxn>
                    <a:cxn ang="0">
                      <a:pos x="156" y="24"/>
                    </a:cxn>
                    <a:cxn ang="0">
                      <a:pos x="216" y="40"/>
                    </a:cxn>
                    <a:cxn ang="0">
                      <a:pos x="296" y="36"/>
                    </a:cxn>
                    <a:cxn ang="0">
                      <a:pos x="340" y="20"/>
                    </a:cxn>
                  </a:cxnLst>
                  <a:rect l="0" t="0" r="r" b="b"/>
                  <a:pathLst>
                    <a:path w="640" h="623">
                      <a:moveTo>
                        <a:pt x="340" y="20"/>
                      </a:moveTo>
                      <a:cubicBezTo>
                        <a:pt x="352" y="56"/>
                        <a:pt x="352" y="72"/>
                        <a:pt x="384" y="92"/>
                      </a:cubicBezTo>
                      <a:cubicBezTo>
                        <a:pt x="400" y="136"/>
                        <a:pt x="424" y="136"/>
                        <a:pt x="468" y="140"/>
                      </a:cubicBezTo>
                      <a:cubicBezTo>
                        <a:pt x="512" y="148"/>
                        <a:pt x="604" y="156"/>
                        <a:pt x="604" y="156"/>
                      </a:cubicBezTo>
                      <a:cubicBezTo>
                        <a:pt x="640" y="168"/>
                        <a:pt x="616" y="244"/>
                        <a:pt x="588" y="248"/>
                      </a:cubicBezTo>
                      <a:cubicBezTo>
                        <a:pt x="564" y="252"/>
                        <a:pt x="540" y="252"/>
                        <a:pt x="516" y="252"/>
                      </a:cubicBezTo>
                      <a:cubicBezTo>
                        <a:pt x="500" y="256"/>
                        <a:pt x="472" y="264"/>
                        <a:pt x="472" y="264"/>
                      </a:cubicBezTo>
                      <a:cubicBezTo>
                        <a:pt x="444" y="284"/>
                        <a:pt x="424" y="280"/>
                        <a:pt x="388" y="284"/>
                      </a:cubicBezTo>
                      <a:cubicBezTo>
                        <a:pt x="368" y="292"/>
                        <a:pt x="344" y="300"/>
                        <a:pt x="324" y="312"/>
                      </a:cubicBezTo>
                      <a:cubicBezTo>
                        <a:pt x="316" y="339"/>
                        <a:pt x="312" y="383"/>
                        <a:pt x="280" y="395"/>
                      </a:cubicBezTo>
                      <a:cubicBezTo>
                        <a:pt x="264" y="415"/>
                        <a:pt x="232" y="443"/>
                        <a:pt x="208" y="451"/>
                      </a:cubicBezTo>
                      <a:cubicBezTo>
                        <a:pt x="196" y="471"/>
                        <a:pt x="180" y="507"/>
                        <a:pt x="160" y="519"/>
                      </a:cubicBezTo>
                      <a:cubicBezTo>
                        <a:pt x="152" y="535"/>
                        <a:pt x="104" y="583"/>
                        <a:pt x="84" y="591"/>
                      </a:cubicBezTo>
                      <a:cubicBezTo>
                        <a:pt x="80" y="615"/>
                        <a:pt x="68" y="623"/>
                        <a:pt x="56" y="599"/>
                      </a:cubicBezTo>
                      <a:cubicBezTo>
                        <a:pt x="64" y="579"/>
                        <a:pt x="80" y="531"/>
                        <a:pt x="100" y="519"/>
                      </a:cubicBezTo>
                      <a:cubicBezTo>
                        <a:pt x="108" y="499"/>
                        <a:pt x="120" y="503"/>
                        <a:pt x="124" y="487"/>
                      </a:cubicBezTo>
                      <a:cubicBezTo>
                        <a:pt x="116" y="447"/>
                        <a:pt x="96" y="483"/>
                        <a:pt x="72" y="491"/>
                      </a:cubicBezTo>
                      <a:cubicBezTo>
                        <a:pt x="40" y="487"/>
                        <a:pt x="28" y="479"/>
                        <a:pt x="0" y="475"/>
                      </a:cubicBezTo>
                      <a:cubicBezTo>
                        <a:pt x="12" y="463"/>
                        <a:pt x="16" y="451"/>
                        <a:pt x="28" y="439"/>
                      </a:cubicBezTo>
                      <a:cubicBezTo>
                        <a:pt x="32" y="423"/>
                        <a:pt x="44" y="400"/>
                        <a:pt x="48" y="384"/>
                      </a:cubicBezTo>
                      <a:cubicBezTo>
                        <a:pt x="44" y="364"/>
                        <a:pt x="46" y="362"/>
                        <a:pt x="38" y="342"/>
                      </a:cubicBezTo>
                      <a:cubicBezTo>
                        <a:pt x="42" y="303"/>
                        <a:pt x="59" y="275"/>
                        <a:pt x="81" y="254"/>
                      </a:cubicBezTo>
                      <a:cubicBezTo>
                        <a:pt x="83" y="232"/>
                        <a:pt x="55" y="222"/>
                        <a:pt x="42" y="209"/>
                      </a:cubicBezTo>
                      <a:cubicBezTo>
                        <a:pt x="38" y="194"/>
                        <a:pt x="42" y="183"/>
                        <a:pt x="4" y="176"/>
                      </a:cubicBezTo>
                      <a:cubicBezTo>
                        <a:pt x="8" y="160"/>
                        <a:pt x="16" y="152"/>
                        <a:pt x="28" y="144"/>
                      </a:cubicBezTo>
                      <a:cubicBezTo>
                        <a:pt x="36" y="128"/>
                        <a:pt x="40" y="100"/>
                        <a:pt x="48" y="88"/>
                      </a:cubicBezTo>
                      <a:cubicBezTo>
                        <a:pt x="52" y="80"/>
                        <a:pt x="64" y="84"/>
                        <a:pt x="72" y="80"/>
                      </a:cubicBezTo>
                      <a:cubicBezTo>
                        <a:pt x="100" y="60"/>
                        <a:pt x="128" y="44"/>
                        <a:pt x="156" y="24"/>
                      </a:cubicBezTo>
                      <a:cubicBezTo>
                        <a:pt x="176" y="28"/>
                        <a:pt x="216" y="40"/>
                        <a:pt x="216" y="40"/>
                      </a:cubicBezTo>
                      <a:cubicBezTo>
                        <a:pt x="236" y="56"/>
                        <a:pt x="272" y="36"/>
                        <a:pt x="296" y="36"/>
                      </a:cubicBezTo>
                      <a:cubicBezTo>
                        <a:pt x="300" y="32"/>
                        <a:pt x="340" y="0"/>
                        <a:pt x="340" y="2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sp>
            <p:nvSpPr>
              <p:cNvPr id="237" name="Freeform 96"/>
              <p:cNvSpPr>
                <a:spLocks noChangeAspect="1"/>
              </p:cNvSpPr>
              <p:nvPr>
                <p:custDataLst>
                  <p:tags r:id="rId33"/>
                </p:custDataLst>
              </p:nvPr>
            </p:nvSpPr>
            <p:spPr bwMode="auto">
              <a:xfrm>
                <a:off x="2973" y="3136"/>
                <a:ext cx="209" cy="189"/>
              </a:xfrm>
              <a:custGeom>
                <a:avLst/>
                <a:gdLst/>
                <a:ahLst/>
                <a:cxnLst>
                  <a:cxn ang="0">
                    <a:pos x="710" y="24"/>
                  </a:cxn>
                  <a:cxn ang="0">
                    <a:pos x="672" y="77"/>
                  </a:cxn>
                  <a:cxn ang="0">
                    <a:pos x="618" y="21"/>
                  </a:cxn>
                  <a:cxn ang="0">
                    <a:pos x="530" y="12"/>
                  </a:cxn>
                  <a:cxn ang="0">
                    <a:pos x="409" y="27"/>
                  </a:cxn>
                  <a:cxn ang="0">
                    <a:pos x="321" y="36"/>
                  </a:cxn>
                  <a:cxn ang="0">
                    <a:pos x="261" y="20"/>
                  </a:cxn>
                  <a:cxn ang="0">
                    <a:pos x="171" y="35"/>
                  </a:cxn>
                  <a:cxn ang="0">
                    <a:pos x="132" y="63"/>
                  </a:cxn>
                  <a:cxn ang="0">
                    <a:pos x="94" y="69"/>
                  </a:cxn>
                  <a:cxn ang="0">
                    <a:pos x="71" y="56"/>
                  </a:cxn>
                  <a:cxn ang="0">
                    <a:pos x="13" y="23"/>
                  </a:cxn>
                  <a:cxn ang="0">
                    <a:pos x="0" y="84"/>
                  </a:cxn>
                  <a:cxn ang="0">
                    <a:pos x="16" y="156"/>
                  </a:cxn>
                  <a:cxn ang="0">
                    <a:pos x="63" y="192"/>
                  </a:cxn>
                  <a:cxn ang="0">
                    <a:pos x="115" y="267"/>
                  </a:cxn>
                  <a:cxn ang="0">
                    <a:pos x="154" y="335"/>
                  </a:cxn>
                  <a:cxn ang="0">
                    <a:pos x="227" y="407"/>
                  </a:cxn>
                  <a:cxn ang="0">
                    <a:pos x="275" y="447"/>
                  </a:cxn>
                  <a:cxn ang="0">
                    <a:pos x="299" y="463"/>
                  </a:cxn>
                  <a:cxn ang="0">
                    <a:pos x="334" y="504"/>
                  </a:cxn>
                  <a:cxn ang="0">
                    <a:pos x="364" y="540"/>
                  </a:cxn>
                  <a:cxn ang="0">
                    <a:pos x="421" y="606"/>
                  </a:cxn>
                  <a:cxn ang="0">
                    <a:pos x="478" y="652"/>
                  </a:cxn>
                  <a:cxn ang="0">
                    <a:pos x="528" y="701"/>
                  </a:cxn>
                  <a:cxn ang="0">
                    <a:pos x="591" y="726"/>
                  </a:cxn>
                  <a:cxn ang="0">
                    <a:pos x="631" y="756"/>
                  </a:cxn>
                  <a:cxn ang="0">
                    <a:pos x="625" y="675"/>
                  </a:cxn>
                  <a:cxn ang="0">
                    <a:pos x="646" y="630"/>
                  </a:cxn>
                  <a:cxn ang="0">
                    <a:pos x="666" y="567"/>
                  </a:cxn>
                  <a:cxn ang="0">
                    <a:pos x="741" y="522"/>
                  </a:cxn>
                  <a:cxn ang="0">
                    <a:pos x="735" y="483"/>
                  </a:cxn>
                  <a:cxn ang="0">
                    <a:pos x="757" y="441"/>
                  </a:cxn>
                  <a:cxn ang="0">
                    <a:pos x="826" y="443"/>
                  </a:cxn>
                  <a:cxn ang="0">
                    <a:pos x="826" y="390"/>
                  </a:cxn>
                  <a:cxn ang="0">
                    <a:pos x="768" y="329"/>
                  </a:cxn>
                  <a:cxn ang="0">
                    <a:pos x="831" y="308"/>
                  </a:cxn>
                  <a:cxn ang="0">
                    <a:pos x="790" y="272"/>
                  </a:cxn>
                  <a:cxn ang="0">
                    <a:pos x="759" y="240"/>
                  </a:cxn>
                  <a:cxn ang="0">
                    <a:pos x="732" y="200"/>
                  </a:cxn>
                  <a:cxn ang="0">
                    <a:pos x="735" y="95"/>
                  </a:cxn>
                  <a:cxn ang="0">
                    <a:pos x="710" y="24"/>
                  </a:cxn>
                </a:cxnLst>
                <a:rect l="0" t="0" r="r" b="b"/>
                <a:pathLst>
                  <a:path w="837" h="756">
                    <a:moveTo>
                      <a:pt x="710" y="24"/>
                    </a:moveTo>
                    <a:cubicBezTo>
                      <a:pt x="702" y="44"/>
                      <a:pt x="726" y="65"/>
                      <a:pt x="672" y="77"/>
                    </a:cubicBezTo>
                    <a:cubicBezTo>
                      <a:pt x="622" y="80"/>
                      <a:pt x="630" y="57"/>
                      <a:pt x="618" y="21"/>
                    </a:cubicBezTo>
                    <a:cubicBezTo>
                      <a:pt x="609" y="14"/>
                      <a:pt x="530" y="12"/>
                      <a:pt x="530" y="12"/>
                    </a:cubicBezTo>
                    <a:cubicBezTo>
                      <a:pt x="494" y="4"/>
                      <a:pt x="466" y="24"/>
                      <a:pt x="409" y="27"/>
                    </a:cubicBezTo>
                    <a:cubicBezTo>
                      <a:pt x="370" y="29"/>
                      <a:pt x="358" y="35"/>
                      <a:pt x="321" y="36"/>
                    </a:cubicBezTo>
                    <a:cubicBezTo>
                      <a:pt x="313" y="36"/>
                      <a:pt x="261" y="20"/>
                      <a:pt x="261" y="20"/>
                    </a:cubicBezTo>
                    <a:cubicBezTo>
                      <a:pt x="241" y="0"/>
                      <a:pt x="177" y="14"/>
                      <a:pt x="171" y="35"/>
                    </a:cubicBezTo>
                    <a:cubicBezTo>
                      <a:pt x="163" y="51"/>
                      <a:pt x="132" y="63"/>
                      <a:pt x="132" y="63"/>
                    </a:cubicBezTo>
                    <a:cubicBezTo>
                      <a:pt x="115" y="69"/>
                      <a:pt x="114" y="73"/>
                      <a:pt x="94" y="69"/>
                    </a:cubicBezTo>
                    <a:cubicBezTo>
                      <a:pt x="84" y="60"/>
                      <a:pt x="87" y="60"/>
                      <a:pt x="71" y="56"/>
                    </a:cubicBezTo>
                    <a:cubicBezTo>
                      <a:pt x="67" y="40"/>
                      <a:pt x="39" y="30"/>
                      <a:pt x="13" y="23"/>
                    </a:cubicBezTo>
                    <a:cubicBezTo>
                      <a:pt x="3" y="50"/>
                      <a:pt x="16" y="11"/>
                      <a:pt x="0" y="84"/>
                    </a:cubicBezTo>
                    <a:cubicBezTo>
                      <a:pt x="1" y="104"/>
                      <a:pt x="5" y="138"/>
                      <a:pt x="16" y="156"/>
                    </a:cubicBezTo>
                    <a:cubicBezTo>
                      <a:pt x="27" y="174"/>
                      <a:pt x="31" y="158"/>
                      <a:pt x="63" y="192"/>
                    </a:cubicBezTo>
                    <a:cubicBezTo>
                      <a:pt x="95" y="212"/>
                      <a:pt x="99" y="246"/>
                      <a:pt x="115" y="267"/>
                    </a:cubicBezTo>
                    <a:cubicBezTo>
                      <a:pt x="127" y="287"/>
                      <a:pt x="141" y="314"/>
                      <a:pt x="154" y="335"/>
                    </a:cubicBezTo>
                    <a:cubicBezTo>
                      <a:pt x="162" y="357"/>
                      <a:pt x="203" y="399"/>
                      <a:pt x="227" y="407"/>
                    </a:cubicBezTo>
                    <a:cubicBezTo>
                      <a:pt x="239" y="423"/>
                      <a:pt x="241" y="443"/>
                      <a:pt x="275" y="447"/>
                    </a:cubicBezTo>
                    <a:cubicBezTo>
                      <a:pt x="291" y="450"/>
                      <a:pt x="299" y="463"/>
                      <a:pt x="299" y="463"/>
                    </a:cubicBezTo>
                    <a:cubicBezTo>
                      <a:pt x="307" y="479"/>
                      <a:pt x="302" y="496"/>
                      <a:pt x="334" y="504"/>
                    </a:cubicBezTo>
                    <a:cubicBezTo>
                      <a:pt x="358" y="520"/>
                      <a:pt x="360" y="525"/>
                      <a:pt x="364" y="540"/>
                    </a:cubicBezTo>
                    <a:cubicBezTo>
                      <a:pt x="384" y="560"/>
                      <a:pt x="398" y="590"/>
                      <a:pt x="421" y="606"/>
                    </a:cubicBezTo>
                    <a:cubicBezTo>
                      <a:pt x="436" y="618"/>
                      <a:pt x="454" y="603"/>
                      <a:pt x="478" y="652"/>
                    </a:cubicBezTo>
                    <a:cubicBezTo>
                      <a:pt x="511" y="671"/>
                      <a:pt x="509" y="689"/>
                      <a:pt x="528" y="701"/>
                    </a:cubicBezTo>
                    <a:cubicBezTo>
                      <a:pt x="547" y="713"/>
                      <a:pt x="574" y="717"/>
                      <a:pt x="591" y="726"/>
                    </a:cubicBezTo>
                    <a:cubicBezTo>
                      <a:pt x="606" y="729"/>
                      <a:pt x="631" y="756"/>
                      <a:pt x="631" y="756"/>
                    </a:cubicBezTo>
                    <a:cubicBezTo>
                      <a:pt x="642" y="743"/>
                      <a:pt x="649" y="689"/>
                      <a:pt x="625" y="675"/>
                    </a:cubicBezTo>
                    <a:cubicBezTo>
                      <a:pt x="622" y="648"/>
                      <a:pt x="622" y="638"/>
                      <a:pt x="646" y="630"/>
                    </a:cubicBezTo>
                    <a:cubicBezTo>
                      <a:pt x="667" y="605"/>
                      <a:pt x="666" y="597"/>
                      <a:pt x="666" y="567"/>
                    </a:cubicBezTo>
                    <a:cubicBezTo>
                      <a:pt x="673" y="551"/>
                      <a:pt x="687" y="518"/>
                      <a:pt x="741" y="522"/>
                    </a:cubicBezTo>
                    <a:cubicBezTo>
                      <a:pt x="745" y="509"/>
                      <a:pt x="732" y="496"/>
                      <a:pt x="735" y="483"/>
                    </a:cubicBezTo>
                    <a:cubicBezTo>
                      <a:pt x="738" y="470"/>
                      <a:pt x="750" y="449"/>
                      <a:pt x="757" y="441"/>
                    </a:cubicBezTo>
                    <a:cubicBezTo>
                      <a:pt x="772" y="434"/>
                      <a:pt x="814" y="451"/>
                      <a:pt x="826" y="443"/>
                    </a:cubicBezTo>
                    <a:cubicBezTo>
                      <a:pt x="834" y="419"/>
                      <a:pt x="834" y="414"/>
                      <a:pt x="826" y="390"/>
                    </a:cubicBezTo>
                    <a:cubicBezTo>
                      <a:pt x="811" y="375"/>
                      <a:pt x="766" y="343"/>
                      <a:pt x="768" y="329"/>
                    </a:cubicBezTo>
                    <a:cubicBezTo>
                      <a:pt x="799" y="327"/>
                      <a:pt x="814" y="324"/>
                      <a:pt x="831" y="308"/>
                    </a:cubicBezTo>
                    <a:cubicBezTo>
                      <a:pt x="837" y="279"/>
                      <a:pt x="806" y="276"/>
                      <a:pt x="790" y="272"/>
                    </a:cubicBezTo>
                    <a:cubicBezTo>
                      <a:pt x="774" y="256"/>
                      <a:pt x="768" y="263"/>
                      <a:pt x="759" y="240"/>
                    </a:cubicBezTo>
                    <a:cubicBezTo>
                      <a:pt x="745" y="222"/>
                      <a:pt x="736" y="216"/>
                      <a:pt x="732" y="200"/>
                    </a:cubicBezTo>
                    <a:cubicBezTo>
                      <a:pt x="721" y="165"/>
                      <a:pt x="735" y="123"/>
                      <a:pt x="735" y="95"/>
                    </a:cubicBezTo>
                    <a:cubicBezTo>
                      <a:pt x="747" y="59"/>
                      <a:pt x="714" y="40"/>
                      <a:pt x="710" y="24"/>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38" name="Freeform 97"/>
              <p:cNvSpPr>
                <a:spLocks noChangeAspect="1"/>
              </p:cNvSpPr>
              <p:nvPr>
                <p:custDataLst>
                  <p:tags r:id="rId34"/>
                </p:custDataLst>
              </p:nvPr>
            </p:nvSpPr>
            <p:spPr bwMode="auto">
              <a:xfrm>
                <a:off x="2849" y="3021"/>
                <a:ext cx="150" cy="119"/>
              </a:xfrm>
              <a:custGeom>
                <a:avLst/>
                <a:gdLst/>
                <a:ahLst/>
                <a:cxnLst>
                  <a:cxn ang="0">
                    <a:pos x="183" y="162"/>
                  </a:cxn>
                  <a:cxn ang="0">
                    <a:pos x="265" y="139"/>
                  </a:cxn>
                  <a:cxn ang="0">
                    <a:pos x="337" y="99"/>
                  </a:cxn>
                  <a:cxn ang="0">
                    <a:pos x="428" y="66"/>
                  </a:cxn>
                  <a:cxn ang="0">
                    <a:pos x="505" y="51"/>
                  </a:cxn>
                  <a:cxn ang="0">
                    <a:pos x="543" y="0"/>
                  </a:cxn>
                  <a:cxn ang="0">
                    <a:pos x="591" y="74"/>
                  </a:cxn>
                  <a:cxn ang="0">
                    <a:pos x="590" y="96"/>
                  </a:cxn>
                  <a:cxn ang="0">
                    <a:pos x="565" y="123"/>
                  </a:cxn>
                  <a:cxn ang="0">
                    <a:pos x="529" y="163"/>
                  </a:cxn>
                  <a:cxn ang="0">
                    <a:pos x="468" y="188"/>
                  </a:cxn>
                  <a:cxn ang="0">
                    <a:pos x="474" y="288"/>
                  </a:cxn>
                  <a:cxn ang="0">
                    <a:pos x="399" y="345"/>
                  </a:cxn>
                  <a:cxn ang="0">
                    <a:pos x="395" y="432"/>
                  </a:cxn>
                  <a:cxn ang="0">
                    <a:pos x="366" y="449"/>
                  </a:cxn>
                  <a:cxn ang="0">
                    <a:pos x="338" y="422"/>
                  </a:cxn>
                  <a:cxn ang="0">
                    <a:pos x="266" y="431"/>
                  </a:cxn>
                  <a:cxn ang="0">
                    <a:pos x="255" y="375"/>
                  </a:cxn>
                  <a:cxn ang="0">
                    <a:pos x="228" y="423"/>
                  </a:cxn>
                  <a:cxn ang="0">
                    <a:pos x="205" y="451"/>
                  </a:cxn>
                  <a:cxn ang="0">
                    <a:pos x="161" y="437"/>
                  </a:cxn>
                  <a:cxn ang="0">
                    <a:pos x="60" y="474"/>
                  </a:cxn>
                  <a:cxn ang="0">
                    <a:pos x="36" y="468"/>
                  </a:cxn>
                  <a:cxn ang="0">
                    <a:pos x="29" y="351"/>
                  </a:cxn>
                  <a:cxn ang="0">
                    <a:pos x="11" y="288"/>
                  </a:cxn>
                  <a:cxn ang="0">
                    <a:pos x="35" y="252"/>
                  </a:cxn>
                  <a:cxn ang="0">
                    <a:pos x="0" y="227"/>
                  </a:cxn>
                  <a:cxn ang="0">
                    <a:pos x="29" y="139"/>
                  </a:cxn>
                  <a:cxn ang="0">
                    <a:pos x="183" y="162"/>
                  </a:cxn>
                </a:cxnLst>
                <a:rect l="0" t="0" r="r" b="b"/>
                <a:pathLst>
                  <a:path w="598" h="474">
                    <a:moveTo>
                      <a:pt x="183" y="162"/>
                    </a:moveTo>
                    <a:cubicBezTo>
                      <a:pt x="257" y="150"/>
                      <a:pt x="217" y="163"/>
                      <a:pt x="265" y="139"/>
                    </a:cubicBezTo>
                    <a:cubicBezTo>
                      <a:pt x="285" y="115"/>
                      <a:pt x="317" y="122"/>
                      <a:pt x="337" y="99"/>
                    </a:cubicBezTo>
                    <a:cubicBezTo>
                      <a:pt x="378" y="95"/>
                      <a:pt x="413" y="101"/>
                      <a:pt x="428" y="66"/>
                    </a:cubicBezTo>
                    <a:cubicBezTo>
                      <a:pt x="449" y="60"/>
                      <a:pt x="481" y="63"/>
                      <a:pt x="505" y="51"/>
                    </a:cubicBezTo>
                    <a:cubicBezTo>
                      <a:pt x="513" y="35"/>
                      <a:pt x="535" y="16"/>
                      <a:pt x="543" y="0"/>
                    </a:cubicBezTo>
                    <a:cubicBezTo>
                      <a:pt x="560" y="18"/>
                      <a:pt x="576" y="51"/>
                      <a:pt x="591" y="74"/>
                    </a:cubicBezTo>
                    <a:cubicBezTo>
                      <a:pt x="595" y="82"/>
                      <a:pt x="598" y="88"/>
                      <a:pt x="590" y="96"/>
                    </a:cubicBezTo>
                    <a:cubicBezTo>
                      <a:pt x="573" y="102"/>
                      <a:pt x="565" y="123"/>
                      <a:pt x="565" y="123"/>
                    </a:cubicBezTo>
                    <a:cubicBezTo>
                      <a:pt x="551" y="153"/>
                      <a:pt x="529" y="163"/>
                      <a:pt x="529" y="163"/>
                    </a:cubicBezTo>
                    <a:cubicBezTo>
                      <a:pt x="512" y="179"/>
                      <a:pt x="494" y="189"/>
                      <a:pt x="468" y="188"/>
                    </a:cubicBezTo>
                    <a:cubicBezTo>
                      <a:pt x="450" y="218"/>
                      <a:pt x="466" y="268"/>
                      <a:pt x="474" y="288"/>
                    </a:cubicBezTo>
                    <a:cubicBezTo>
                      <a:pt x="462" y="314"/>
                      <a:pt x="412" y="321"/>
                      <a:pt x="399" y="345"/>
                    </a:cubicBezTo>
                    <a:cubicBezTo>
                      <a:pt x="391" y="369"/>
                      <a:pt x="431" y="422"/>
                      <a:pt x="395" y="432"/>
                    </a:cubicBezTo>
                    <a:cubicBezTo>
                      <a:pt x="383" y="450"/>
                      <a:pt x="366" y="449"/>
                      <a:pt x="366" y="449"/>
                    </a:cubicBezTo>
                    <a:cubicBezTo>
                      <a:pt x="336" y="453"/>
                      <a:pt x="338" y="422"/>
                      <a:pt x="338" y="422"/>
                    </a:cubicBezTo>
                    <a:cubicBezTo>
                      <a:pt x="326" y="426"/>
                      <a:pt x="278" y="439"/>
                      <a:pt x="266" y="431"/>
                    </a:cubicBezTo>
                    <a:cubicBezTo>
                      <a:pt x="269" y="404"/>
                      <a:pt x="264" y="398"/>
                      <a:pt x="255" y="375"/>
                    </a:cubicBezTo>
                    <a:cubicBezTo>
                      <a:pt x="251" y="398"/>
                      <a:pt x="236" y="410"/>
                      <a:pt x="228" y="423"/>
                    </a:cubicBezTo>
                    <a:cubicBezTo>
                      <a:pt x="220" y="436"/>
                      <a:pt x="216" y="449"/>
                      <a:pt x="205" y="451"/>
                    </a:cubicBezTo>
                    <a:cubicBezTo>
                      <a:pt x="165" y="447"/>
                      <a:pt x="170" y="450"/>
                      <a:pt x="161" y="437"/>
                    </a:cubicBezTo>
                    <a:cubicBezTo>
                      <a:pt x="96" y="441"/>
                      <a:pt x="88" y="466"/>
                      <a:pt x="60" y="474"/>
                    </a:cubicBezTo>
                    <a:cubicBezTo>
                      <a:pt x="60" y="473"/>
                      <a:pt x="36" y="468"/>
                      <a:pt x="36" y="468"/>
                    </a:cubicBezTo>
                    <a:cubicBezTo>
                      <a:pt x="17" y="450"/>
                      <a:pt x="33" y="379"/>
                      <a:pt x="29" y="351"/>
                    </a:cubicBezTo>
                    <a:cubicBezTo>
                      <a:pt x="45" y="318"/>
                      <a:pt x="47" y="296"/>
                      <a:pt x="11" y="288"/>
                    </a:cubicBezTo>
                    <a:cubicBezTo>
                      <a:pt x="15" y="269"/>
                      <a:pt x="23" y="280"/>
                      <a:pt x="35" y="252"/>
                    </a:cubicBezTo>
                    <a:cubicBezTo>
                      <a:pt x="19" y="236"/>
                      <a:pt x="16" y="239"/>
                      <a:pt x="0" y="227"/>
                    </a:cubicBezTo>
                    <a:cubicBezTo>
                      <a:pt x="16" y="203"/>
                      <a:pt x="41" y="162"/>
                      <a:pt x="29" y="139"/>
                    </a:cubicBezTo>
                    <a:cubicBezTo>
                      <a:pt x="61" y="131"/>
                      <a:pt x="147" y="161"/>
                      <a:pt x="183" y="162"/>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39" name="Freeform 98"/>
              <p:cNvSpPr>
                <a:spLocks noChangeAspect="1"/>
              </p:cNvSpPr>
              <p:nvPr>
                <p:custDataLst>
                  <p:tags r:id="rId35"/>
                </p:custDataLst>
              </p:nvPr>
            </p:nvSpPr>
            <p:spPr bwMode="auto">
              <a:xfrm>
                <a:off x="2984" y="2873"/>
                <a:ext cx="318" cy="220"/>
              </a:xfrm>
              <a:custGeom>
                <a:avLst/>
                <a:gdLst/>
                <a:ahLst/>
                <a:cxnLst>
                  <a:cxn ang="0">
                    <a:pos x="833" y="727"/>
                  </a:cxn>
                  <a:cxn ang="0">
                    <a:pos x="905" y="703"/>
                  </a:cxn>
                  <a:cxn ang="0">
                    <a:pos x="957" y="675"/>
                  </a:cxn>
                  <a:cxn ang="0">
                    <a:pos x="977" y="659"/>
                  </a:cxn>
                  <a:cxn ang="0">
                    <a:pos x="1021" y="587"/>
                  </a:cxn>
                  <a:cxn ang="0">
                    <a:pos x="1037" y="535"/>
                  </a:cxn>
                  <a:cxn ang="0">
                    <a:pos x="1045" y="511"/>
                  </a:cxn>
                  <a:cxn ang="0">
                    <a:pos x="1073" y="439"/>
                  </a:cxn>
                  <a:cxn ang="0">
                    <a:pos x="1093" y="387"/>
                  </a:cxn>
                  <a:cxn ang="0">
                    <a:pos x="1169" y="187"/>
                  </a:cxn>
                  <a:cxn ang="0">
                    <a:pos x="1216" y="162"/>
                  </a:cxn>
                  <a:cxn ang="0">
                    <a:pos x="1273" y="131"/>
                  </a:cxn>
                  <a:cxn ang="0">
                    <a:pos x="1145" y="51"/>
                  </a:cxn>
                  <a:cxn ang="0">
                    <a:pos x="1116" y="16"/>
                  </a:cxn>
                  <a:cxn ang="0">
                    <a:pos x="1053" y="27"/>
                  </a:cxn>
                  <a:cxn ang="0">
                    <a:pos x="988" y="1"/>
                  </a:cxn>
                  <a:cxn ang="0">
                    <a:pos x="903" y="9"/>
                  </a:cxn>
                  <a:cxn ang="0">
                    <a:pos x="822" y="10"/>
                  </a:cxn>
                  <a:cxn ang="0">
                    <a:pos x="772" y="63"/>
                  </a:cxn>
                  <a:cxn ang="0">
                    <a:pos x="732" y="129"/>
                  </a:cxn>
                  <a:cxn ang="0">
                    <a:pos x="685" y="135"/>
                  </a:cxn>
                  <a:cxn ang="0">
                    <a:pos x="649" y="123"/>
                  </a:cxn>
                  <a:cxn ang="0">
                    <a:pos x="529" y="175"/>
                  </a:cxn>
                  <a:cxn ang="0">
                    <a:pos x="506" y="227"/>
                  </a:cxn>
                  <a:cxn ang="0">
                    <a:pos x="271" y="309"/>
                  </a:cxn>
                  <a:cxn ang="0">
                    <a:pos x="246" y="289"/>
                  </a:cxn>
                  <a:cxn ang="0">
                    <a:pos x="222" y="267"/>
                  </a:cxn>
                  <a:cxn ang="0">
                    <a:pos x="182" y="251"/>
                  </a:cxn>
                  <a:cxn ang="0">
                    <a:pos x="135" y="232"/>
                  </a:cxn>
                  <a:cxn ang="0">
                    <a:pos x="142" y="342"/>
                  </a:cxn>
                  <a:cxn ang="0">
                    <a:pos x="25" y="348"/>
                  </a:cxn>
                  <a:cxn ang="0">
                    <a:pos x="48" y="360"/>
                  </a:cxn>
                  <a:cxn ang="0">
                    <a:pos x="88" y="412"/>
                  </a:cxn>
                  <a:cxn ang="0">
                    <a:pos x="52" y="462"/>
                  </a:cxn>
                  <a:cxn ang="0">
                    <a:pos x="7" y="589"/>
                  </a:cxn>
                  <a:cxn ang="0">
                    <a:pos x="38" y="639"/>
                  </a:cxn>
                  <a:cxn ang="0">
                    <a:pos x="55" y="687"/>
                  </a:cxn>
                  <a:cxn ang="0">
                    <a:pos x="78" y="703"/>
                  </a:cxn>
                  <a:cxn ang="0">
                    <a:pos x="112" y="735"/>
                  </a:cxn>
                  <a:cxn ang="0">
                    <a:pos x="182" y="759"/>
                  </a:cxn>
                  <a:cxn ang="0">
                    <a:pos x="237" y="804"/>
                  </a:cxn>
                  <a:cxn ang="0">
                    <a:pos x="283" y="829"/>
                  </a:cxn>
                  <a:cxn ang="0">
                    <a:pos x="310" y="859"/>
                  </a:cxn>
                  <a:cxn ang="0">
                    <a:pos x="411" y="868"/>
                  </a:cxn>
                  <a:cxn ang="0">
                    <a:pos x="471" y="874"/>
                  </a:cxn>
                  <a:cxn ang="0">
                    <a:pos x="516" y="852"/>
                  </a:cxn>
                  <a:cxn ang="0">
                    <a:pos x="542" y="835"/>
                  </a:cxn>
                  <a:cxn ang="0">
                    <a:pos x="594" y="803"/>
                  </a:cxn>
                  <a:cxn ang="0">
                    <a:pos x="645" y="779"/>
                  </a:cxn>
                  <a:cxn ang="0">
                    <a:pos x="709" y="723"/>
                  </a:cxn>
                  <a:cxn ang="0">
                    <a:pos x="833" y="727"/>
                  </a:cxn>
                </a:cxnLst>
                <a:rect l="0" t="0" r="r" b="b"/>
                <a:pathLst>
                  <a:path w="1273" h="878">
                    <a:moveTo>
                      <a:pt x="833" y="727"/>
                    </a:moveTo>
                    <a:cubicBezTo>
                      <a:pt x="861" y="723"/>
                      <a:pt x="881" y="719"/>
                      <a:pt x="905" y="703"/>
                    </a:cubicBezTo>
                    <a:cubicBezTo>
                      <a:pt x="917" y="687"/>
                      <a:pt x="937" y="683"/>
                      <a:pt x="957" y="675"/>
                    </a:cubicBezTo>
                    <a:cubicBezTo>
                      <a:pt x="969" y="668"/>
                      <a:pt x="966" y="674"/>
                      <a:pt x="977" y="659"/>
                    </a:cubicBezTo>
                    <a:cubicBezTo>
                      <a:pt x="993" y="639"/>
                      <a:pt x="997" y="603"/>
                      <a:pt x="1021" y="587"/>
                    </a:cubicBezTo>
                    <a:cubicBezTo>
                      <a:pt x="1025" y="571"/>
                      <a:pt x="1033" y="551"/>
                      <a:pt x="1037" y="535"/>
                    </a:cubicBezTo>
                    <a:cubicBezTo>
                      <a:pt x="1041" y="527"/>
                      <a:pt x="1045" y="511"/>
                      <a:pt x="1045" y="511"/>
                    </a:cubicBezTo>
                    <a:cubicBezTo>
                      <a:pt x="1049" y="483"/>
                      <a:pt x="1053" y="459"/>
                      <a:pt x="1073" y="439"/>
                    </a:cubicBezTo>
                    <a:cubicBezTo>
                      <a:pt x="1077" y="423"/>
                      <a:pt x="1081" y="403"/>
                      <a:pt x="1093" y="387"/>
                    </a:cubicBezTo>
                    <a:cubicBezTo>
                      <a:pt x="1101" y="343"/>
                      <a:pt x="1129" y="215"/>
                      <a:pt x="1169" y="187"/>
                    </a:cubicBezTo>
                    <a:cubicBezTo>
                      <a:pt x="1201" y="172"/>
                      <a:pt x="1207" y="178"/>
                      <a:pt x="1216" y="162"/>
                    </a:cubicBezTo>
                    <a:cubicBezTo>
                      <a:pt x="1249" y="148"/>
                      <a:pt x="1257" y="144"/>
                      <a:pt x="1273" y="131"/>
                    </a:cubicBezTo>
                    <a:cubicBezTo>
                      <a:pt x="1269" y="31"/>
                      <a:pt x="1225" y="59"/>
                      <a:pt x="1145" y="51"/>
                    </a:cubicBezTo>
                    <a:cubicBezTo>
                      <a:pt x="1129" y="35"/>
                      <a:pt x="1136" y="24"/>
                      <a:pt x="1116" y="16"/>
                    </a:cubicBezTo>
                    <a:cubicBezTo>
                      <a:pt x="1101" y="16"/>
                      <a:pt x="1074" y="29"/>
                      <a:pt x="1053" y="27"/>
                    </a:cubicBezTo>
                    <a:cubicBezTo>
                      <a:pt x="1032" y="25"/>
                      <a:pt x="1013" y="4"/>
                      <a:pt x="988" y="1"/>
                    </a:cubicBezTo>
                    <a:cubicBezTo>
                      <a:pt x="954" y="0"/>
                      <a:pt x="931" y="8"/>
                      <a:pt x="903" y="9"/>
                    </a:cubicBezTo>
                    <a:cubicBezTo>
                      <a:pt x="875" y="10"/>
                      <a:pt x="844" y="1"/>
                      <a:pt x="822" y="10"/>
                    </a:cubicBezTo>
                    <a:cubicBezTo>
                      <a:pt x="802" y="22"/>
                      <a:pt x="788" y="47"/>
                      <a:pt x="772" y="63"/>
                    </a:cubicBezTo>
                    <a:cubicBezTo>
                      <a:pt x="768" y="95"/>
                      <a:pt x="771" y="136"/>
                      <a:pt x="732" y="129"/>
                    </a:cubicBezTo>
                    <a:cubicBezTo>
                      <a:pt x="716" y="129"/>
                      <a:pt x="701" y="139"/>
                      <a:pt x="685" y="135"/>
                    </a:cubicBezTo>
                    <a:cubicBezTo>
                      <a:pt x="673" y="131"/>
                      <a:pt x="649" y="123"/>
                      <a:pt x="649" y="123"/>
                    </a:cubicBezTo>
                    <a:cubicBezTo>
                      <a:pt x="610" y="180"/>
                      <a:pt x="615" y="172"/>
                      <a:pt x="529" y="175"/>
                    </a:cubicBezTo>
                    <a:cubicBezTo>
                      <a:pt x="499" y="181"/>
                      <a:pt x="499" y="208"/>
                      <a:pt x="506" y="227"/>
                    </a:cubicBezTo>
                    <a:cubicBezTo>
                      <a:pt x="504" y="333"/>
                      <a:pt x="441" y="282"/>
                      <a:pt x="271" y="309"/>
                    </a:cubicBezTo>
                    <a:cubicBezTo>
                      <a:pt x="264" y="300"/>
                      <a:pt x="254" y="296"/>
                      <a:pt x="246" y="289"/>
                    </a:cubicBezTo>
                    <a:cubicBezTo>
                      <a:pt x="238" y="282"/>
                      <a:pt x="255" y="277"/>
                      <a:pt x="222" y="267"/>
                    </a:cubicBezTo>
                    <a:cubicBezTo>
                      <a:pt x="205" y="252"/>
                      <a:pt x="182" y="251"/>
                      <a:pt x="182" y="251"/>
                    </a:cubicBezTo>
                    <a:cubicBezTo>
                      <a:pt x="171" y="248"/>
                      <a:pt x="145" y="232"/>
                      <a:pt x="135" y="232"/>
                    </a:cubicBezTo>
                    <a:cubicBezTo>
                      <a:pt x="128" y="247"/>
                      <a:pt x="181" y="270"/>
                      <a:pt x="142" y="342"/>
                    </a:cubicBezTo>
                    <a:cubicBezTo>
                      <a:pt x="90" y="346"/>
                      <a:pt x="60" y="346"/>
                      <a:pt x="25" y="348"/>
                    </a:cubicBezTo>
                    <a:cubicBezTo>
                      <a:pt x="0" y="351"/>
                      <a:pt x="40" y="355"/>
                      <a:pt x="48" y="360"/>
                    </a:cubicBezTo>
                    <a:cubicBezTo>
                      <a:pt x="58" y="370"/>
                      <a:pt x="76" y="375"/>
                      <a:pt x="88" y="412"/>
                    </a:cubicBezTo>
                    <a:cubicBezTo>
                      <a:pt x="66" y="418"/>
                      <a:pt x="64" y="454"/>
                      <a:pt x="52" y="462"/>
                    </a:cubicBezTo>
                    <a:cubicBezTo>
                      <a:pt x="70" y="544"/>
                      <a:pt x="58" y="570"/>
                      <a:pt x="7" y="589"/>
                    </a:cubicBezTo>
                    <a:cubicBezTo>
                      <a:pt x="19" y="609"/>
                      <a:pt x="27" y="619"/>
                      <a:pt x="38" y="639"/>
                    </a:cubicBezTo>
                    <a:cubicBezTo>
                      <a:pt x="42" y="651"/>
                      <a:pt x="57" y="672"/>
                      <a:pt x="55" y="687"/>
                    </a:cubicBezTo>
                    <a:cubicBezTo>
                      <a:pt x="70" y="693"/>
                      <a:pt x="78" y="703"/>
                      <a:pt x="78" y="703"/>
                    </a:cubicBezTo>
                    <a:cubicBezTo>
                      <a:pt x="99" y="708"/>
                      <a:pt x="103" y="721"/>
                      <a:pt x="112" y="735"/>
                    </a:cubicBezTo>
                    <a:cubicBezTo>
                      <a:pt x="130" y="742"/>
                      <a:pt x="158" y="751"/>
                      <a:pt x="182" y="759"/>
                    </a:cubicBezTo>
                    <a:cubicBezTo>
                      <a:pt x="203" y="773"/>
                      <a:pt x="235" y="784"/>
                      <a:pt x="237" y="804"/>
                    </a:cubicBezTo>
                    <a:cubicBezTo>
                      <a:pt x="264" y="807"/>
                      <a:pt x="271" y="820"/>
                      <a:pt x="283" y="829"/>
                    </a:cubicBezTo>
                    <a:cubicBezTo>
                      <a:pt x="305" y="845"/>
                      <a:pt x="289" y="853"/>
                      <a:pt x="310" y="859"/>
                    </a:cubicBezTo>
                    <a:cubicBezTo>
                      <a:pt x="331" y="865"/>
                      <a:pt x="384" y="866"/>
                      <a:pt x="411" y="868"/>
                    </a:cubicBezTo>
                    <a:cubicBezTo>
                      <a:pt x="447" y="873"/>
                      <a:pt x="453" y="878"/>
                      <a:pt x="471" y="874"/>
                    </a:cubicBezTo>
                    <a:cubicBezTo>
                      <a:pt x="475" y="870"/>
                      <a:pt x="512" y="856"/>
                      <a:pt x="516" y="852"/>
                    </a:cubicBezTo>
                    <a:cubicBezTo>
                      <a:pt x="524" y="844"/>
                      <a:pt x="529" y="843"/>
                      <a:pt x="542" y="835"/>
                    </a:cubicBezTo>
                    <a:cubicBezTo>
                      <a:pt x="555" y="827"/>
                      <a:pt x="578" y="811"/>
                      <a:pt x="594" y="803"/>
                    </a:cubicBezTo>
                    <a:cubicBezTo>
                      <a:pt x="614" y="775"/>
                      <a:pt x="614" y="783"/>
                      <a:pt x="645" y="779"/>
                    </a:cubicBezTo>
                    <a:cubicBezTo>
                      <a:pt x="665" y="759"/>
                      <a:pt x="681" y="731"/>
                      <a:pt x="709" y="723"/>
                    </a:cubicBezTo>
                    <a:cubicBezTo>
                      <a:pt x="749" y="727"/>
                      <a:pt x="789" y="723"/>
                      <a:pt x="833" y="727"/>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40" name="Freeform 99"/>
              <p:cNvSpPr>
                <a:spLocks noChangeAspect="1"/>
              </p:cNvSpPr>
              <p:nvPr>
                <p:custDataLst>
                  <p:tags r:id="rId36"/>
                </p:custDataLst>
              </p:nvPr>
            </p:nvSpPr>
            <p:spPr bwMode="auto">
              <a:xfrm>
                <a:off x="2853" y="2438"/>
                <a:ext cx="468" cy="398"/>
              </a:xfrm>
              <a:custGeom>
                <a:avLst/>
                <a:gdLst/>
                <a:ahLst/>
                <a:cxnLst>
                  <a:cxn ang="0">
                    <a:pos x="891" y="96"/>
                  </a:cxn>
                  <a:cxn ang="0">
                    <a:pos x="767" y="100"/>
                  </a:cxn>
                  <a:cxn ang="0">
                    <a:pos x="687" y="0"/>
                  </a:cxn>
                  <a:cxn ang="0">
                    <a:pos x="423" y="112"/>
                  </a:cxn>
                  <a:cxn ang="0">
                    <a:pos x="323" y="168"/>
                  </a:cxn>
                  <a:cxn ang="0">
                    <a:pos x="231" y="224"/>
                  </a:cxn>
                  <a:cxn ang="0">
                    <a:pos x="99" y="292"/>
                  </a:cxn>
                  <a:cxn ang="0">
                    <a:pos x="35" y="380"/>
                  </a:cxn>
                  <a:cxn ang="0">
                    <a:pos x="36" y="595"/>
                  </a:cxn>
                  <a:cxn ang="0">
                    <a:pos x="123" y="716"/>
                  </a:cxn>
                  <a:cxn ang="0">
                    <a:pos x="130" y="853"/>
                  </a:cxn>
                  <a:cxn ang="0">
                    <a:pos x="129" y="968"/>
                  </a:cxn>
                  <a:cxn ang="0">
                    <a:pos x="216" y="1019"/>
                  </a:cxn>
                  <a:cxn ang="0">
                    <a:pos x="190" y="1070"/>
                  </a:cxn>
                  <a:cxn ang="0">
                    <a:pos x="220" y="1166"/>
                  </a:cxn>
                  <a:cxn ang="0">
                    <a:pos x="349" y="1223"/>
                  </a:cxn>
                  <a:cxn ang="0">
                    <a:pos x="475" y="1328"/>
                  </a:cxn>
                  <a:cxn ang="0">
                    <a:pos x="558" y="1375"/>
                  </a:cxn>
                  <a:cxn ang="0">
                    <a:pos x="607" y="1312"/>
                  </a:cxn>
                  <a:cxn ang="0">
                    <a:pos x="697" y="1324"/>
                  </a:cxn>
                  <a:cxn ang="0">
                    <a:pos x="718" y="1391"/>
                  </a:cxn>
                  <a:cxn ang="0">
                    <a:pos x="943" y="1486"/>
                  </a:cxn>
                  <a:cxn ang="0">
                    <a:pos x="1014" y="1549"/>
                  </a:cxn>
                  <a:cxn ang="0">
                    <a:pos x="1118" y="1536"/>
                  </a:cxn>
                  <a:cxn ang="0">
                    <a:pos x="1206" y="1580"/>
                  </a:cxn>
                  <a:cxn ang="0">
                    <a:pos x="1351" y="1535"/>
                  </a:cxn>
                  <a:cxn ang="0">
                    <a:pos x="1543" y="1495"/>
                  </a:cxn>
                  <a:cxn ang="0">
                    <a:pos x="1714" y="1536"/>
                  </a:cxn>
                  <a:cxn ang="0">
                    <a:pos x="1706" y="1360"/>
                  </a:cxn>
                  <a:cxn ang="0">
                    <a:pos x="1770" y="1220"/>
                  </a:cxn>
                  <a:cxn ang="0">
                    <a:pos x="1862" y="980"/>
                  </a:cxn>
                  <a:cxn ang="0">
                    <a:pos x="1790" y="896"/>
                  </a:cxn>
                  <a:cxn ang="0">
                    <a:pos x="1714" y="744"/>
                  </a:cxn>
                  <a:cxn ang="0">
                    <a:pos x="1634" y="548"/>
                  </a:cxn>
                  <a:cxn ang="0">
                    <a:pos x="1722" y="448"/>
                  </a:cxn>
                  <a:cxn ang="0">
                    <a:pos x="1698" y="376"/>
                  </a:cxn>
                  <a:cxn ang="0">
                    <a:pos x="1618" y="216"/>
                  </a:cxn>
                  <a:cxn ang="0">
                    <a:pos x="1530" y="44"/>
                  </a:cxn>
                  <a:cxn ang="0">
                    <a:pos x="1394" y="20"/>
                  </a:cxn>
                  <a:cxn ang="0">
                    <a:pos x="1090" y="80"/>
                  </a:cxn>
                </a:cxnLst>
                <a:rect l="0" t="0" r="r" b="b"/>
                <a:pathLst>
                  <a:path w="1874" h="1593">
                    <a:moveTo>
                      <a:pt x="927" y="76"/>
                    </a:moveTo>
                    <a:cubicBezTo>
                      <a:pt x="911" y="80"/>
                      <a:pt x="911" y="92"/>
                      <a:pt x="891" y="96"/>
                    </a:cubicBezTo>
                    <a:cubicBezTo>
                      <a:pt x="883" y="100"/>
                      <a:pt x="867" y="104"/>
                      <a:pt x="867" y="104"/>
                    </a:cubicBezTo>
                    <a:cubicBezTo>
                      <a:pt x="843" y="140"/>
                      <a:pt x="799" y="112"/>
                      <a:pt x="767" y="100"/>
                    </a:cubicBezTo>
                    <a:cubicBezTo>
                      <a:pt x="759" y="80"/>
                      <a:pt x="751" y="44"/>
                      <a:pt x="735" y="28"/>
                    </a:cubicBezTo>
                    <a:cubicBezTo>
                      <a:pt x="723" y="16"/>
                      <a:pt x="687" y="0"/>
                      <a:pt x="687" y="0"/>
                    </a:cubicBezTo>
                    <a:cubicBezTo>
                      <a:pt x="543" y="0"/>
                      <a:pt x="595" y="16"/>
                      <a:pt x="507" y="44"/>
                    </a:cubicBezTo>
                    <a:cubicBezTo>
                      <a:pt x="499" y="68"/>
                      <a:pt x="451" y="108"/>
                      <a:pt x="423" y="112"/>
                    </a:cubicBezTo>
                    <a:cubicBezTo>
                      <a:pt x="403" y="116"/>
                      <a:pt x="363" y="128"/>
                      <a:pt x="363" y="128"/>
                    </a:cubicBezTo>
                    <a:cubicBezTo>
                      <a:pt x="355" y="144"/>
                      <a:pt x="323" y="168"/>
                      <a:pt x="323" y="168"/>
                    </a:cubicBezTo>
                    <a:cubicBezTo>
                      <a:pt x="307" y="192"/>
                      <a:pt x="295" y="192"/>
                      <a:pt x="267" y="200"/>
                    </a:cubicBezTo>
                    <a:cubicBezTo>
                      <a:pt x="255" y="216"/>
                      <a:pt x="247" y="212"/>
                      <a:pt x="231" y="224"/>
                    </a:cubicBezTo>
                    <a:cubicBezTo>
                      <a:pt x="219" y="260"/>
                      <a:pt x="175" y="260"/>
                      <a:pt x="143" y="264"/>
                    </a:cubicBezTo>
                    <a:cubicBezTo>
                      <a:pt x="115" y="272"/>
                      <a:pt x="123" y="276"/>
                      <a:pt x="99" y="292"/>
                    </a:cubicBezTo>
                    <a:cubicBezTo>
                      <a:pt x="91" y="308"/>
                      <a:pt x="67" y="328"/>
                      <a:pt x="51" y="332"/>
                    </a:cubicBezTo>
                    <a:cubicBezTo>
                      <a:pt x="47" y="348"/>
                      <a:pt x="35" y="380"/>
                      <a:pt x="35" y="380"/>
                    </a:cubicBezTo>
                    <a:cubicBezTo>
                      <a:pt x="43" y="404"/>
                      <a:pt x="56" y="405"/>
                      <a:pt x="60" y="433"/>
                    </a:cubicBezTo>
                    <a:cubicBezTo>
                      <a:pt x="60" y="453"/>
                      <a:pt x="49" y="557"/>
                      <a:pt x="36" y="595"/>
                    </a:cubicBezTo>
                    <a:cubicBezTo>
                      <a:pt x="0" y="608"/>
                      <a:pt x="22" y="637"/>
                      <a:pt x="59" y="648"/>
                    </a:cubicBezTo>
                    <a:cubicBezTo>
                      <a:pt x="75" y="668"/>
                      <a:pt x="108" y="679"/>
                      <a:pt x="123" y="716"/>
                    </a:cubicBezTo>
                    <a:cubicBezTo>
                      <a:pt x="120" y="736"/>
                      <a:pt x="104" y="764"/>
                      <a:pt x="100" y="788"/>
                    </a:cubicBezTo>
                    <a:cubicBezTo>
                      <a:pt x="114" y="815"/>
                      <a:pt x="122" y="825"/>
                      <a:pt x="130" y="853"/>
                    </a:cubicBezTo>
                    <a:cubicBezTo>
                      <a:pt x="126" y="885"/>
                      <a:pt x="131" y="890"/>
                      <a:pt x="123" y="914"/>
                    </a:cubicBezTo>
                    <a:cubicBezTo>
                      <a:pt x="132" y="935"/>
                      <a:pt x="121" y="948"/>
                      <a:pt x="129" y="968"/>
                    </a:cubicBezTo>
                    <a:cubicBezTo>
                      <a:pt x="133" y="1016"/>
                      <a:pt x="143" y="1012"/>
                      <a:pt x="191" y="1016"/>
                    </a:cubicBezTo>
                    <a:cubicBezTo>
                      <a:pt x="199" y="1020"/>
                      <a:pt x="216" y="1011"/>
                      <a:pt x="216" y="1019"/>
                    </a:cubicBezTo>
                    <a:cubicBezTo>
                      <a:pt x="216" y="1027"/>
                      <a:pt x="220" y="1037"/>
                      <a:pt x="207" y="1048"/>
                    </a:cubicBezTo>
                    <a:cubicBezTo>
                      <a:pt x="195" y="1057"/>
                      <a:pt x="190" y="1070"/>
                      <a:pt x="190" y="1070"/>
                    </a:cubicBezTo>
                    <a:cubicBezTo>
                      <a:pt x="194" y="1106"/>
                      <a:pt x="196" y="1100"/>
                      <a:pt x="213" y="1114"/>
                    </a:cubicBezTo>
                    <a:cubicBezTo>
                      <a:pt x="221" y="1126"/>
                      <a:pt x="214" y="1157"/>
                      <a:pt x="220" y="1166"/>
                    </a:cubicBezTo>
                    <a:cubicBezTo>
                      <a:pt x="226" y="1175"/>
                      <a:pt x="231" y="1162"/>
                      <a:pt x="252" y="1171"/>
                    </a:cubicBezTo>
                    <a:cubicBezTo>
                      <a:pt x="273" y="1180"/>
                      <a:pt x="304" y="1216"/>
                      <a:pt x="349" y="1223"/>
                    </a:cubicBezTo>
                    <a:cubicBezTo>
                      <a:pt x="385" y="1233"/>
                      <a:pt x="450" y="1215"/>
                      <a:pt x="471" y="1232"/>
                    </a:cubicBezTo>
                    <a:cubicBezTo>
                      <a:pt x="499" y="1276"/>
                      <a:pt x="431" y="1300"/>
                      <a:pt x="475" y="1328"/>
                    </a:cubicBezTo>
                    <a:cubicBezTo>
                      <a:pt x="489" y="1355"/>
                      <a:pt x="505" y="1352"/>
                      <a:pt x="528" y="1390"/>
                    </a:cubicBezTo>
                    <a:cubicBezTo>
                      <a:pt x="540" y="1396"/>
                      <a:pt x="552" y="1386"/>
                      <a:pt x="558" y="1375"/>
                    </a:cubicBezTo>
                    <a:cubicBezTo>
                      <a:pt x="564" y="1364"/>
                      <a:pt x="594" y="1355"/>
                      <a:pt x="567" y="1324"/>
                    </a:cubicBezTo>
                    <a:cubicBezTo>
                      <a:pt x="589" y="1310"/>
                      <a:pt x="592" y="1313"/>
                      <a:pt x="607" y="1312"/>
                    </a:cubicBezTo>
                    <a:cubicBezTo>
                      <a:pt x="635" y="1316"/>
                      <a:pt x="635" y="1330"/>
                      <a:pt x="663" y="1334"/>
                    </a:cubicBezTo>
                    <a:cubicBezTo>
                      <a:pt x="671" y="1338"/>
                      <a:pt x="689" y="1320"/>
                      <a:pt x="697" y="1324"/>
                    </a:cubicBezTo>
                    <a:cubicBezTo>
                      <a:pt x="709" y="1321"/>
                      <a:pt x="724" y="1336"/>
                      <a:pt x="724" y="1336"/>
                    </a:cubicBezTo>
                    <a:cubicBezTo>
                      <a:pt x="732" y="1344"/>
                      <a:pt x="696" y="1363"/>
                      <a:pt x="718" y="1391"/>
                    </a:cubicBezTo>
                    <a:cubicBezTo>
                      <a:pt x="763" y="1405"/>
                      <a:pt x="828" y="1397"/>
                      <a:pt x="875" y="1408"/>
                    </a:cubicBezTo>
                    <a:cubicBezTo>
                      <a:pt x="903" y="1448"/>
                      <a:pt x="910" y="1469"/>
                      <a:pt x="943" y="1486"/>
                    </a:cubicBezTo>
                    <a:cubicBezTo>
                      <a:pt x="951" y="1502"/>
                      <a:pt x="958" y="1508"/>
                      <a:pt x="974" y="1516"/>
                    </a:cubicBezTo>
                    <a:cubicBezTo>
                      <a:pt x="978" y="1532"/>
                      <a:pt x="1000" y="1540"/>
                      <a:pt x="1014" y="1549"/>
                    </a:cubicBezTo>
                    <a:cubicBezTo>
                      <a:pt x="1048" y="1522"/>
                      <a:pt x="1035" y="1523"/>
                      <a:pt x="1059" y="1487"/>
                    </a:cubicBezTo>
                    <a:cubicBezTo>
                      <a:pt x="1072" y="1487"/>
                      <a:pt x="1080" y="1511"/>
                      <a:pt x="1118" y="1536"/>
                    </a:cubicBezTo>
                    <a:cubicBezTo>
                      <a:pt x="1140" y="1552"/>
                      <a:pt x="1145" y="1569"/>
                      <a:pt x="1165" y="1577"/>
                    </a:cubicBezTo>
                    <a:cubicBezTo>
                      <a:pt x="1181" y="1593"/>
                      <a:pt x="1168" y="1577"/>
                      <a:pt x="1206" y="1580"/>
                    </a:cubicBezTo>
                    <a:cubicBezTo>
                      <a:pt x="1218" y="1547"/>
                      <a:pt x="1215" y="1522"/>
                      <a:pt x="1308" y="1516"/>
                    </a:cubicBezTo>
                    <a:cubicBezTo>
                      <a:pt x="1328" y="1520"/>
                      <a:pt x="1351" y="1535"/>
                      <a:pt x="1351" y="1535"/>
                    </a:cubicBezTo>
                    <a:cubicBezTo>
                      <a:pt x="1366" y="1516"/>
                      <a:pt x="1396" y="1502"/>
                      <a:pt x="1478" y="1480"/>
                    </a:cubicBezTo>
                    <a:cubicBezTo>
                      <a:pt x="1502" y="1484"/>
                      <a:pt x="1519" y="1487"/>
                      <a:pt x="1543" y="1495"/>
                    </a:cubicBezTo>
                    <a:cubicBezTo>
                      <a:pt x="1579" y="1513"/>
                      <a:pt x="1626" y="1519"/>
                      <a:pt x="1682" y="1540"/>
                    </a:cubicBezTo>
                    <a:cubicBezTo>
                      <a:pt x="1694" y="1540"/>
                      <a:pt x="1710" y="1548"/>
                      <a:pt x="1714" y="1536"/>
                    </a:cubicBezTo>
                    <a:cubicBezTo>
                      <a:pt x="1718" y="1520"/>
                      <a:pt x="1694" y="1456"/>
                      <a:pt x="1682" y="1436"/>
                    </a:cubicBezTo>
                    <a:cubicBezTo>
                      <a:pt x="1674" y="1396"/>
                      <a:pt x="1674" y="1380"/>
                      <a:pt x="1706" y="1360"/>
                    </a:cubicBezTo>
                    <a:cubicBezTo>
                      <a:pt x="1714" y="1348"/>
                      <a:pt x="1722" y="1324"/>
                      <a:pt x="1722" y="1324"/>
                    </a:cubicBezTo>
                    <a:cubicBezTo>
                      <a:pt x="1726" y="1284"/>
                      <a:pt x="1726" y="1236"/>
                      <a:pt x="1770" y="1220"/>
                    </a:cubicBezTo>
                    <a:cubicBezTo>
                      <a:pt x="1802" y="1172"/>
                      <a:pt x="1842" y="1144"/>
                      <a:pt x="1874" y="1096"/>
                    </a:cubicBezTo>
                    <a:cubicBezTo>
                      <a:pt x="1874" y="1032"/>
                      <a:pt x="1874" y="1016"/>
                      <a:pt x="1862" y="980"/>
                    </a:cubicBezTo>
                    <a:cubicBezTo>
                      <a:pt x="1870" y="952"/>
                      <a:pt x="1846" y="944"/>
                      <a:pt x="1822" y="940"/>
                    </a:cubicBezTo>
                    <a:cubicBezTo>
                      <a:pt x="1814" y="916"/>
                      <a:pt x="1810" y="912"/>
                      <a:pt x="1790" y="896"/>
                    </a:cubicBezTo>
                    <a:cubicBezTo>
                      <a:pt x="1778" y="888"/>
                      <a:pt x="1754" y="872"/>
                      <a:pt x="1754" y="872"/>
                    </a:cubicBezTo>
                    <a:cubicBezTo>
                      <a:pt x="1742" y="812"/>
                      <a:pt x="1722" y="780"/>
                      <a:pt x="1714" y="744"/>
                    </a:cubicBezTo>
                    <a:cubicBezTo>
                      <a:pt x="1726" y="644"/>
                      <a:pt x="1726" y="632"/>
                      <a:pt x="1630" y="624"/>
                    </a:cubicBezTo>
                    <a:cubicBezTo>
                      <a:pt x="1630" y="600"/>
                      <a:pt x="1610" y="564"/>
                      <a:pt x="1634" y="548"/>
                    </a:cubicBezTo>
                    <a:cubicBezTo>
                      <a:pt x="1654" y="520"/>
                      <a:pt x="1666" y="496"/>
                      <a:pt x="1702" y="484"/>
                    </a:cubicBezTo>
                    <a:cubicBezTo>
                      <a:pt x="1710" y="476"/>
                      <a:pt x="1722" y="448"/>
                      <a:pt x="1722" y="448"/>
                    </a:cubicBezTo>
                    <a:cubicBezTo>
                      <a:pt x="1722" y="440"/>
                      <a:pt x="1722" y="412"/>
                      <a:pt x="1714" y="400"/>
                    </a:cubicBezTo>
                    <a:cubicBezTo>
                      <a:pt x="1710" y="392"/>
                      <a:pt x="1698" y="376"/>
                      <a:pt x="1698" y="376"/>
                    </a:cubicBezTo>
                    <a:cubicBezTo>
                      <a:pt x="1694" y="368"/>
                      <a:pt x="1690" y="356"/>
                      <a:pt x="1674" y="328"/>
                    </a:cubicBezTo>
                    <a:cubicBezTo>
                      <a:pt x="1662" y="300"/>
                      <a:pt x="1634" y="252"/>
                      <a:pt x="1618" y="216"/>
                    </a:cubicBezTo>
                    <a:cubicBezTo>
                      <a:pt x="1602" y="192"/>
                      <a:pt x="1614" y="108"/>
                      <a:pt x="1586" y="100"/>
                    </a:cubicBezTo>
                    <a:cubicBezTo>
                      <a:pt x="1582" y="76"/>
                      <a:pt x="1554" y="52"/>
                      <a:pt x="1530" y="44"/>
                    </a:cubicBezTo>
                    <a:cubicBezTo>
                      <a:pt x="1510" y="20"/>
                      <a:pt x="1502" y="24"/>
                      <a:pt x="1466" y="20"/>
                    </a:cubicBezTo>
                    <a:cubicBezTo>
                      <a:pt x="1446" y="16"/>
                      <a:pt x="1414" y="16"/>
                      <a:pt x="1394" y="20"/>
                    </a:cubicBezTo>
                    <a:cubicBezTo>
                      <a:pt x="1354" y="40"/>
                      <a:pt x="1318" y="52"/>
                      <a:pt x="1286" y="56"/>
                    </a:cubicBezTo>
                    <a:cubicBezTo>
                      <a:pt x="1234" y="64"/>
                      <a:pt x="1150" y="76"/>
                      <a:pt x="1090" y="80"/>
                    </a:cubicBezTo>
                    <a:cubicBezTo>
                      <a:pt x="1030" y="84"/>
                      <a:pt x="994" y="80"/>
                      <a:pt x="927" y="76"/>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41" name="Freeform 100"/>
              <p:cNvSpPr>
                <a:spLocks noChangeAspect="1"/>
              </p:cNvSpPr>
              <p:nvPr>
                <p:custDataLst>
                  <p:tags r:id="rId37"/>
                </p:custDataLst>
              </p:nvPr>
            </p:nvSpPr>
            <p:spPr bwMode="auto">
              <a:xfrm>
                <a:off x="2778" y="2729"/>
                <a:ext cx="318" cy="176"/>
              </a:xfrm>
              <a:custGeom>
                <a:avLst/>
                <a:gdLst/>
                <a:ahLst/>
                <a:cxnLst>
                  <a:cxn ang="0">
                    <a:pos x="939" y="620"/>
                  </a:cxn>
                  <a:cxn ang="0">
                    <a:pos x="954" y="592"/>
                  </a:cxn>
                  <a:cxn ang="0">
                    <a:pos x="1032" y="589"/>
                  </a:cxn>
                  <a:cxn ang="0">
                    <a:pos x="1104" y="539"/>
                  </a:cxn>
                  <a:cxn ang="0">
                    <a:pos x="1114" y="503"/>
                  </a:cxn>
                  <a:cxn ang="0">
                    <a:pos x="1171" y="431"/>
                  </a:cxn>
                  <a:cxn ang="0">
                    <a:pos x="1239" y="359"/>
                  </a:cxn>
                  <a:cxn ang="0">
                    <a:pos x="1251" y="340"/>
                  </a:cxn>
                  <a:cxn ang="0">
                    <a:pos x="1215" y="304"/>
                  </a:cxn>
                  <a:cxn ang="0">
                    <a:pos x="1175" y="248"/>
                  </a:cxn>
                  <a:cxn ang="0">
                    <a:pos x="1019" y="228"/>
                  </a:cxn>
                  <a:cxn ang="0">
                    <a:pos x="1007" y="200"/>
                  </a:cxn>
                  <a:cxn ang="0">
                    <a:pos x="1023" y="176"/>
                  </a:cxn>
                  <a:cxn ang="0">
                    <a:pos x="963" y="172"/>
                  </a:cxn>
                  <a:cxn ang="0">
                    <a:pos x="915" y="148"/>
                  </a:cxn>
                  <a:cxn ang="0">
                    <a:pos x="867" y="160"/>
                  </a:cxn>
                  <a:cxn ang="0">
                    <a:pos x="855" y="208"/>
                  </a:cxn>
                  <a:cxn ang="0">
                    <a:pos x="827" y="224"/>
                  </a:cxn>
                  <a:cxn ang="0">
                    <a:pos x="779" y="176"/>
                  </a:cxn>
                  <a:cxn ang="0">
                    <a:pos x="759" y="140"/>
                  </a:cxn>
                  <a:cxn ang="0">
                    <a:pos x="679" y="64"/>
                  </a:cxn>
                  <a:cxn ang="0">
                    <a:pos x="587" y="32"/>
                  </a:cxn>
                  <a:cxn ang="0">
                    <a:pos x="551" y="4"/>
                  </a:cxn>
                  <a:cxn ang="0">
                    <a:pos x="522" y="10"/>
                  </a:cxn>
                  <a:cxn ang="0">
                    <a:pos x="479" y="28"/>
                  </a:cxn>
                  <a:cxn ang="0">
                    <a:pos x="447" y="31"/>
                  </a:cxn>
                  <a:cxn ang="0">
                    <a:pos x="388" y="17"/>
                  </a:cxn>
                  <a:cxn ang="0">
                    <a:pos x="339" y="76"/>
                  </a:cxn>
                  <a:cxn ang="0">
                    <a:pos x="289" y="100"/>
                  </a:cxn>
                  <a:cxn ang="0">
                    <a:pos x="183" y="142"/>
                  </a:cxn>
                  <a:cxn ang="0">
                    <a:pos x="102" y="193"/>
                  </a:cxn>
                  <a:cxn ang="0">
                    <a:pos x="58" y="211"/>
                  </a:cxn>
                  <a:cxn ang="0">
                    <a:pos x="0" y="250"/>
                  </a:cxn>
                  <a:cxn ang="0">
                    <a:pos x="34" y="299"/>
                  </a:cxn>
                  <a:cxn ang="0">
                    <a:pos x="63" y="352"/>
                  </a:cxn>
                  <a:cxn ang="0">
                    <a:pos x="83" y="428"/>
                  </a:cxn>
                  <a:cxn ang="0">
                    <a:pos x="142" y="485"/>
                  </a:cxn>
                  <a:cxn ang="0">
                    <a:pos x="207" y="541"/>
                  </a:cxn>
                  <a:cxn ang="0">
                    <a:pos x="228" y="566"/>
                  </a:cxn>
                  <a:cxn ang="0">
                    <a:pos x="253" y="593"/>
                  </a:cxn>
                  <a:cxn ang="0">
                    <a:pos x="301" y="604"/>
                  </a:cxn>
                  <a:cxn ang="0">
                    <a:pos x="346" y="688"/>
                  </a:cxn>
                  <a:cxn ang="0">
                    <a:pos x="411" y="700"/>
                  </a:cxn>
                  <a:cxn ang="0">
                    <a:pos x="486" y="695"/>
                  </a:cxn>
                  <a:cxn ang="0">
                    <a:pos x="508" y="685"/>
                  </a:cxn>
                  <a:cxn ang="0">
                    <a:pos x="534" y="599"/>
                  </a:cxn>
                  <a:cxn ang="0">
                    <a:pos x="564" y="574"/>
                  </a:cxn>
                  <a:cxn ang="0">
                    <a:pos x="616" y="580"/>
                  </a:cxn>
                  <a:cxn ang="0">
                    <a:pos x="679" y="588"/>
                  </a:cxn>
                  <a:cxn ang="0">
                    <a:pos x="731" y="608"/>
                  </a:cxn>
                  <a:cxn ang="0">
                    <a:pos x="783" y="632"/>
                  </a:cxn>
                  <a:cxn ang="0">
                    <a:pos x="855" y="636"/>
                  </a:cxn>
                  <a:cxn ang="0">
                    <a:pos x="919" y="637"/>
                  </a:cxn>
                  <a:cxn ang="0">
                    <a:pos x="939" y="620"/>
                  </a:cxn>
                </a:cxnLst>
                <a:rect l="0" t="0" r="r" b="b"/>
                <a:pathLst>
                  <a:path w="1271" h="703">
                    <a:moveTo>
                      <a:pt x="939" y="620"/>
                    </a:moveTo>
                    <a:cubicBezTo>
                      <a:pt x="947" y="613"/>
                      <a:pt x="939" y="597"/>
                      <a:pt x="954" y="592"/>
                    </a:cubicBezTo>
                    <a:cubicBezTo>
                      <a:pt x="969" y="587"/>
                      <a:pt x="1007" y="598"/>
                      <a:pt x="1032" y="589"/>
                    </a:cubicBezTo>
                    <a:cubicBezTo>
                      <a:pt x="1064" y="581"/>
                      <a:pt x="1084" y="547"/>
                      <a:pt x="1104" y="539"/>
                    </a:cubicBezTo>
                    <a:cubicBezTo>
                      <a:pt x="1111" y="526"/>
                      <a:pt x="1103" y="521"/>
                      <a:pt x="1114" y="503"/>
                    </a:cubicBezTo>
                    <a:cubicBezTo>
                      <a:pt x="1135" y="490"/>
                      <a:pt x="1143" y="452"/>
                      <a:pt x="1171" y="431"/>
                    </a:cubicBezTo>
                    <a:cubicBezTo>
                      <a:pt x="1183" y="391"/>
                      <a:pt x="1206" y="371"/>
                      <a:pt x="1239" y="359"/>
                    </a:cubicBezTo>
                    <a:cubicBezTo>
                      <a:pt x="1270" y="340"/>
                      <a:pt x="1271" y="360"/>
                      <a:pt x="1251" y="340"/>
                    </a:cubicBezTo>
                    <a:cubicBezTo>
                      <a:pt x="1243" y="320"/>
                      <a:pt x="1235" y="312"/>
                      <a:pt x="1215" y="304"/>
                    </a:cubicBezTo>
                    <a:cubicBezTo>
                      <a:pt x="1207" y="288"/>
                      <a:pt x="1191" y="256"/>
                      <a:pt x="1175" y="248"/>
                    </a:cubicBezTo>
                    <a:cubicBezTo>
                      <a:pt x="1135" y="224"/>
                      <a:pt x="1083" y="248"/>
                      <a:pt x="1019" y="228"/>
                    </a:cubicBezTo>
                    <a:cubicBezTo>
                      <a:pt x="1015" y="220"/>
                      <a:pt x="1003" y="208"/>
                      <a:pt x="1007" y="200"/>
                    </a:cubicBezTo>
                    <a:cubicBezTo>
                      <a:pt x="1011" y="192"/>
                      <a:pt x="1023" y="176"/>
                      <a:pt x="1023" y="176"/>
                    </a:cubicBezTo>
                    <a:cubicBezTo>
                      <a:pt x="1015" y="144"/>
                      <a:pt x="987" y="164"/>
                      <a:pt x="963" y="172"/>
                    </a:cubicBezTo>
                    <a:cubicBezTo>
                      <a:pt x="947" y="164"/>
                      <a:pt x="931" y="160"/>
                      <a:pt x="915" y="148"/>
                    </a:cubicBezTo>
                    <a:cubicBezTo>
                      <a:pt x="899" y="148"/>
                      <a:pt x="875" y="152"/>
                      <a:pt x="867" y="160"/>
                    </a:cubicBezTo>
                    <a:cubicBezTo>
                      <a:pt x="887" y="188"/>
                      <a:pt x="875" y="196"/>
                      <a:pt x="855" y="208"/>
                    </a:cubicBezTo>
                    <a:cubicBezTo>
                      <a:pt x="851" y="224"/>
                      <a:pt x="843" y="228"/>
                      <a:pt x="827" y="224"/>
                    </a:cubicBezTo>
                    <a:cubicBezTo>
                      <a:pt x="815" y="208"/>
                      <a:pt x="799" y="188"/>
                      <a:pt x="779" y="176"/>
                    </a:cubicBezTo>
                    <a:cubicBezTo>
                      <a:pt x="775" y="164"/>
                      <a:pt x="759" y="140"/>
                      <a:pt x="759" y="140"/>
                    </a:cubicBezTo>
                    <a:cubicBezTo>
                      <a:pt x="803" y="40"/>
                      <a:pt x="751" y="68"/>
                      <a:pt x="679" y="64"/>
                    </a:cubicBezTo>
                    <a:cubicBezTo>
                      <a:pt x="651" y="56"/>
                      <a:pt x="611" y="52"/>
                      <a:pt x="587" y="32"/>
                    </a:cubicBezTo>
                    <a:cubicBezTo>
                      <a:pt x="575" y="24"/>
                      <a:pt x="551" y="4"/>
                      <a:pt x="551" y="4"/>
                    </a:cubicBezTo>
                    <a:cubicBezTo>
                      <a:pt x="540" y="0"/>
                      <a:pt x="534" y="6"/>
                      <a:pt x="522" y="10"/>
                    </a:cubicBezTo>
                    <a:cubicBezTo>
                      <a:pt x="510" y="14"/>
                      <a:pt x="491" y="25"/>
                      <a:pt x="479" y="28"/>
                    </a:cubicBezTo>
                    <a:cubicBezTo>
                      <a:pt x="475" y="32"/>
                      <a:pt x="447" y="31"/>
                      <a:pt x="447" y="31"/>
                    </a:cubicBezTo>
                    <a:cubicBezTo>
                      <a:pt x="427" y="23"/>
                      <a:pt x="408" y="25"/>
                      <a:pt x="388" y="17"/>
                    </a:cubicBezTo>
                    <a:cubicBezTo>
                      <a:pt x="364" y="43"/>
                      <a:pt x="369" y="29"/>
                      <a:pt x="339" y="76"/>
                    </a:cubicBezTo>
                    <a:cubicBezTo>
                      <a:pt x="285" y="88"/>
                      <a:pt x="301" y="89"/>
                      <a:pt x="289" y="100"/>
                    </a:cubicBezTo>
                    <a:cubicBezTo>
                      <a:pt x="263" y="111"/>
                      <a:pt x="222" y="125"/>
                      <a:pt x="183" y="142"/>
                    </a:cubicBezTo>
                    <a:cubicBezTo>
                      <a:pt x="153" y="158"/>
                      <a:pt x="123" y="182"/>
                      <a:pt x="102" y="193"/>
                    </a:cubicBezTo>
                    <a:cubicBezTo>
                      <a:pt x="81" y="204"/>
                      <a:pt x="70" y="194"/>
                      <a:pt x="58" y="211"/>
                    </a:cubicBezTo>
                    <a:cubicBezTo>
                      <a:pt x="18" y="223"/>
                      <a:pt x="13" y="221"/>
                      <a:pt x="0" y="250"/>
                    </a:cubicBezTo>
                    <a:cubicBezTo>
                      <a:pt x="4" y="286"/>
                      <a:pt x="10" y="283"/>
                      <a:pt x="34" y="299"/>
                    </a:cubicBezTo>
                    <a:cubicBezTo>
                      <a:pt x="60" y="314"/>
                      <a:pt x="55" y="328"/>
                      <a:pt x="63" y="352"/>
                    </a:cubicBezTo>
                    <a:cubicBezTo>
                      <a:pt x="59" y="380"/>
                      <a:pt x="60" y="407"/>
                      <a:pt x="83" y="428"/>
                    </a:cubicBezTo>
                    <a:cubicBezTo>
                      <a:pt x="99" y="454"/>
                      <a:pt x="126" y="473"/>
                      <a:pt x="142" y="485"/>
                    </a:cubicBezTo>
                    <a:cubicBezTo>
                      <a:pt x="162" y="513"/>
                      <a:pt x="178" y="529"/>
                      <a:pt x="207" y="541"/>
                    </a:cubicBezTo>
                    <a:cubicBezTo>
                      <a:pt x="223" y="553"/>
                      <a:pt x="212" y="554"/>
                      <a:pt x="228" y="566"/>
                    </a:cubicBezTo>
                    <a:cubicBezTo>
                      <a:pt x="236" y="573"/>
                      <a:pt x="244" y="580"/>
                      <a:pt x="253" y="593"/>
                    </a:cubicBezTo>
                    <a:cubicBezTo>
                      <a:pt x="265" y="598"/>
                      <a:pt x="285" y="590"/>
                      <a:pt x="301" y="604"/>
                    </a:cubicBezTo>
                    <a:cubicBezTo>
                      <a:pt x="325" y="628"/>
                      <a:pt x="325" y="673"/>
                      <a:pt x="346" y="688"/>
                    </a:cubicBezTo>
                    <a:cubicBezTo>
                      <a:pt x="373" y="680"/>
                      <a:pt x="391" y="696"/>
                      <a:pt x="411" y="700"/>
                    </a:cubicBezTo>
                    <a:cubicBezTo>
                      <a:pt x="439" y="703"/>
                      <a:pt x="453" y="691"/>
                      <a:pt x="486" y="695"/>
                    </a:cubicBezTo>
                    <a:cubicBezTo>
                      <a:pt x="494" y="691"/>
                      <a:pt x="508" y="685"/>
                      <a:pt x="508" y="685"/>
                    </a:cubicBezTo>
                    <a:cubicBezTo>
                      <a:pt x="513" y="659"/>
                      <a:pt x="514" y="619"/>
                      <a:pt x="534" y="599"/>
                    </a:cubicBezTo>
                    <a:cubicBezTo>
                      <a:pt x="534" y="587"/>
                      <a:pt x="552" y="578"/>
                      <a:pt x="564" y="574"/>
                    </a:cubicBezTo>
                    <a:cubicBezTo>
                      <a:pt x="580" y="566"/>
                      <a:pt x="600" y="576"/>
                      <a:pt x="616" y="580"/>
                    </a:cubicBezTo>
                    <a:cubicBezTo>
                      <a:pt x="640" y="584"/>
                      <a:pt x="655" y="588"/>
                      <a:pt x="679" y="588"/>
                    </a:cubicBezTo>
                    <a:cubicBezTo>
                      <a:pt x="708" y="593"/>
                      <a:pt x="735" y="593"/>
                      <a:pt x="731" y="608"/>
                    </a:cubicBezTo>
                    <a:cubicBezTo>
                      <a:pt x="747" y="612"/>
                      <a:pt x="759" y="628"/>
                      <a:pt x="783" y="632"/>
                    </a:cubicBezTo>
                    <a:cubicBezTo>
                      <a:pt x="803" y="636"/>
                      <a:pt x="832" y="635"/>
                      <a:pt x="855" y="636"/>
                    </a:cubicBezTo>
                    <a:cubicBezTo>
                      <a:pt x="880" y="640"/>
                      <a:pt x="891" y="641"/>
                      <a:pt x="919" y="637"/>
                    </a:cubicBezTo>
                    <a:cubicBezTo>
                      <a:pt x="935" y="629"/>
                      <a:pt x="931" y="620"/>
                      <a:pt x="939" y="62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42" name="Freeform 101"/>
              <p:cNvSpPr>
                <a:spLocks noChangeAspect="1"/>
              </p:cNvSpPr>
              <p:nvPr>
                <p:custDataLst>
                  <p:tags r:id="rId38"/>
                </p:custDataLst>
              </p:nvPr>
            </p:nvSpPr>
            <p:spPr bwMode="auto">
              <a:xfrm>
                <a:off x="2655" y="2872"/>
                <a:ext cx="369" cy="191"/>
              </a:xfrm>
              <a:custGeom>
                <a:avLst/>
                <a:gdLst/>
                <a:ahLst/>
                <a:cxnLst>
                  <a:cxn ang="0">
                    <a:pos x="72" y="471"/>
                  </a:cxn>
                  <a:cxn ang="0">
                    <a:pos x="125" y="501"/>
                  </a:cxn>
                  <a:cxn ang="0">
                    <a:pos x="200" y="474"/>
                  </a:cxn>
                  <a:cxn ang="0">
                    <a:pos x="321" y="497"/>
                  </a:cxn>
                  <a:cxn ang="0">
                    <a:pos x="420" y="428"/>
                  </a:cxn>
                  <a:cxn ang="0">
                    <a:pos x="574" y="420"/>
                  </a:cxn>
                  <a:cxn ang="0">
                    <a:pos x="639" y="420"/>
                  </a:cxn>
                  <a:cxn ang="0">
                    <a:pos x="699" y="450"/>
                  </a:cxn>
                  <a:cxn ang="0">
                    <a:pos x="671" y="401"/>
                  </a:cxn>
                  <a:cxn ang="0">
                    <a:pos x="680" y="234"/>
                  </a:cxn>
                  <a:cxn ang="0">
                    <a:pos x="761" y="149"/>
                  </a:cxn>
                  <a:cxn ang="0">
                    <a:pos x="827" y="116"/>
                  </a:cxn>
                  <a:cxn ang="0">
                    <a:pos x="974" y="120"/>
                  </a:cxn>
                  <a:cxn ang="0">
                    <a:pos x="1054" y="0"/>
                  </a:cxn>
                  <a:cxn ang="0">
                    <a:pos x="1410" y="64"/>
                  </a:cxn>
                  <a:cxn ang="0">
                    <a:pos x="1421" y="116"/>
                  </a:cxn>
                  <a:cxn ang="0">
                    <a:pos x="1474" y="284"/>
                  </a:cxn>
                  <a:cxn ang="0">
                    <a:pos x="1338" y="356"/>
                  </a:cxn>
                  <a:cxn ang="0">
                    <a:pos x="1390" y="424"/>
                  </a:cxn>
                  <a:cxn ang="0">
                    <a:pos x="1322" y="588"/>
                  </a:cxn>
                  <a:cxn ang="0">
                    <a:pos x="1222" y="660"/>
                  </a:cxn>
                  <a:cxn ang="0">
                    <a:pos x="1174" y="692"/>
                  </a:cxn>
                  <a:cxn ang="0">
                    <a:pos x="1066" y="720"/>
                  </a:cxn>
                  <a:cxn ang="0">
                    <a:pos x="807" y="737"/>
                  </a:cxn>
                  <a:cxn ang="0">
                    <a:pos x="578" y="688"/>
                  </a:cxn>
                  <a:cxn ang="0">
                    <a:pos x="530" y="620"/>
                  </a:cxn>
                  <a:cxn ang="0">
                    <a:pos x="438" y="608"/>
                  </a:cxn>
                  <a:cxn ang="0">
                    <a:pos x="310" y="656"/>
                  </a:cxn>
                  <a:cxn ang="0">
                    <a:pos x="214" y="650"/>
                  </a:cxn>
                  <a:cxn ang="0">
                    <a:pos x="142" y="632"/>
                  </a:cxn>
                  <a:cxn ang="0">
                    <a:pos x="71" y="627"/>
                  </a:cxn>
                  <a:cxn ang="0">
                    <a:pos x="0" y="552"/>
                  </a:cxn>
                </a:cxnLst>
                <a:rect l="0" t="0" r="r" b="b"/>
                <a:pathLst>
                  <a:path w="1474" h="764">
                    <a:moveTo>
                      <a:pt x="26" y="452"/>
                    </a:moveTo>
                    <a:cubicBezTo>
                      <a:pt x="39" y="438"/>
                      <a:pt x="59" y="467"/>
                      <a:pt x="72" y="471"/>
                    </a:cubicBezTo>
                    <a:cubicBezTo>
                      <a:pt x="85" y="475"/>
                      <a:pt x="98" y="472"/>
                      <a:pt x="107" y="477"/>
                    </a:cubicBezTo>
                    <a:cubicBezTo>
                      <a:pt x="115" y="489"/>
                      <a:pt x="125" y="501"/>
                      <a:pt x="125" y="501"/>
                    </a:cubicBezTo>
                    <a:cubicBezTo>
                      <a:pt x="129" y="517"/>
                      <a:pt x="142" y="510"/>
                      <a:pt x="150" y="522"/>
                    </a:cubicBezTo>
                    <a:cubicBezTo>
                      <a:pt x="201" y="522"/>
                      <a:pt x="192" y="498"/>
                      <a:pt x="200" y="474"/>
                    </a:cubicBezTo>
                    <a:cubicBezTo>
                      <a:pt x="212" y="466"/>
                      <a:pt x="214" y="468"/>
                      <a:pt x="230" y="464"/>
                    </a:cubicBezTo>
                    <a:cubicBezTo>
                      <a:pt x="262" y="476"/>
                      <a:pt x="294" y="500"/>
                      <a:pt x="321" y="497"/>
                    </a:cubicBezTo>
                    <a:cubicBezTo>
                      <a:pt x="345" y="489"/>
                      <a:pt x="354" y="483"/>
                      <a:pt x="374" y="479"/>
                    </a:cubicBezTo>
                    <a:cubicBezTo>
                      <a:pt x="383" y="462"/>
                      <a:pt x="396" y="440"/>
                      <a:pt x="420" y="428"/>
                    </a:cubicBezTo>
                    <a:cubicBezTo>
                      <a:pt x="444" y="416"/>
                      <a:pt x="493" y="408"/>
                      <a:pt x="519" y="407"/>
                    </a:cubicBezTo>
                    <a:cubicBezTo>
                      <a:pt x="545" y="406"/>
                      <a:pt x="537" y="402"/>
                      <a:pt x="574" y="420"/>
                    </a:cubicBezTo>
                    <a:cubicBezTo>
                      <a:pt x="594" y="410"/>
                      <a:pt x="591" y="407"/>
                      <a:pt x="602" y="407"/>
                    </a:cubicBezTo>
                    <a:cubicBezTo>
                      <a:pt x="613" y="407"/>
                      <a:pt x="625" y="412"/>
                      <a:pt x="639" y="420"/>
                    </a:cubicBezTo>
                    <a:cubicBezTo>
                      <a:pt x="656" y="425"/>
                      <a:pt x="674" y="450"/>
                      <a:pt x="684" y="455"/>
                    </a:cubicBezTo>
                    <a:cubicBezTo>
                      <a:pt x="694" y="460"/>
                      <a:pt x="696" y="455"/>
                      <a:pt x="699" y="450"/>
                    </a:cubicBezTo>
                    <a:cubicBezTo>
                      <a:pt x="695" y="438"/>
                      <a:pt x="709" y="438"/>
                      <a:pt x="701" y="426"/>
                    </a:cubicBezTo>
                    <a:cubicBezTo>
                      <a:pt x="696" y="408"/>
                      <a:pt x="671" y="401"/>
                      <a:pt x="671" y="401"/>
                    </a:cubicBezTo>
                    <a:cubicBezTo>
                      <a:pt x="678" y="315"/>
                      <a:pt x="647" y="294"/>
                      <a:pt x="623" y="270"/>
                    </a:cubicBezTo>
                    <a:cubicBezTo>
                      <a:pt x="659" y="263"/>
                      <a:pt x="662" y="244"/>
                      <a:pt x="680" y="234"/>
                    </a:cubicBezTo>
                    <a:cubicBezTo>
                      <a:pt x="698" y="224"/>
                      <a:pt x="715" y="223"/>
                      <a:pt x="729" y="209"/>
                    </a:cubicBezTo>
                    <a:cubicBezTo>
                      <a:pt x="743" y="188"/>
                      <a:pt x="740" y="168"/>
                      <a:pt x="761" y="149"/>
                    </a:cubicBezTo>
                    <a:cubicBezTo>
                      <a:pt x="774" y="136"/>
                      <a:pt x="799" y="137"/>
                      <a:pt x="810" y="132"/>
                    </a:cubicBezTo>
                    <a:cubicBezTo>
                      <a:pt x="821" y="127"/>
                      <a:pt x="812" y="117"/>
                      <a:pt x="827" y="116"/>
                    </a:cubicBezTo>
                    <a:cubicBezTo>
                      <a:pt x="843" y="108"/>
                      <a:pt x="874" y="116"/>
                      <a:pt x="898" y="128"/>
                    </a:cubicBezTo>
                    <a:cubicBezTo>
                      <a:pt x="922" y="124"/>
                      <a:pt x="950" y="124"/>
                      <a:pt x="974" y="120"/>
                    </a:cubicBezTo>
                    <a:cubicBezTo>
                      <a:pt x="982" y="120"/>
                      <a:pt x="998" y="112"/>
                      <a:pt x="998" y="112"/>
                    </a:cubicBezTo>
                    <a:cubicBezTo>
                      <a:pt x="1010" y="60"/>
                      <a:pt x="1010" y="28"/>
                      <a:pt x="1054" y="0"/>
                    </a:cubicBezTo>
                    <a:cubicBezTo>
                      <a:pt x="1110" y="8"/>
                      <a:pt x="1162" y="20"/>
                      <a:pt x="1218" y="24"/>
                    </a:cubicBezTo>
                    <a:cubicBezTo>
                      <a:pt x="1258" y="84"/>
                      <a:pt x="1342" y="60"/>
                      <a:pt x="1410" y="64"/>
                    </a:cubicBezTo>
                    <a:cubicBezTo>
                      <a:pt x="1443" y="74"/>
                      <a:pt x="1426" y="35"/>
                      <a:pt x="1433" y="50"/>
                    </a:cubicBezTo>
                    <a:cubicBezTo>
                      <a:pt x="1435" y="59"/>
                      <a:pt x="1419" y="98"/>
                      <a:pt x="1421" y="116"/>
                    </a:cubicBezTo>
                    <a:cubicBezTo>
                      <a:pt x="1423" y="134"/>
                      <a:pt x="1434" y="130"/>
                      <a:pt x="1443" y="158"/>
                    </a:cubicBezTo>
                    <a:cubicBezTo>
                      <a:pt x="1427" y="210"/>
                      <a:pt x="1446" y="240"/>
                      <a:pt x="1474" y="284"/>
                    </a:cubicBezTo>
                    <a:cubicBezTo>
                      <a:pt x="1462" y="356"/>
                      <a:pt x="1470" y="348"/>
                      <a:pt x="1394" y="352"/>
                    </a:cubicBezTo>
                    <a:cubicBezTo>
                      <a:pt x="1374" y="344"/>
                      <a:pt x="1358" y="352"/>
                      <a:pt x="1338" y="356"/>
                    </a:cubicBezTo>
                    <a:cubicBezTo>
                      <a:pt x="1358" y="360"/>
                      <a:pt x="1374" y="372"/>
                      <a:pt x="1390" y="384"/>
                    </a:cubicBezTo>
                    <a:cubicBezTo>
                      <a:pt x="1402" y="424"/>
                      <a:pt x="1414" y="416"/>
                      <a:pt x="1390" y="424"/>
                    </a:cubicBezTo>
                    <a:cubicBezTo>
                      <a:pt x="1386" y="440"/>
                      <a:pt x="1378" y="452"/>
                      <a:pt x="1370" y="468"/>
                    </a:cubicBezTo>
                    <a:cubicBezTo>
                      <a:pt x="1378" y="528"/>
                      <a:pt x="1390" y="572"/>
                      <a:pt x="1322" y="588"/>
                    </a:cubicBezTo>
                    <a:cubicBezTo>
                      <a:pt x="1310" y="620"/>
                      <a:pt x="1322" y="608"/>
                      <a:pt x="1298" y="624"/>
                    </a:cubicBezTo>
                    <a:cubicBezTo>
                      <a:pt x="1286" y="660"/>
                      <a:pt x="1262" y="652"/>
                      <a:pt x="1222" y="660"/>
                    </a:cubicBezTo>
                    <a:cubicBezTo>
                      <a:pt x="1214" y="660"/>
                      <a:pt x="1202" y="664"/>
                      <a:pt x="1202" y="664"/>
                    </a:cubicBezTo>
                    <a:cubicBezTo>
                      <a:pt x="1198" y="684"/>
                      <a:pt x="1194" y="684"/>
                      <a:pt x="1174" y="692"/>
                    </a:cubicBezTo>
                    <a:cubicBezTo>
                      <a:pt x="1146" y="688"/>
                      <a:pt x="1134" y="696"/>
                      <a:pt x="1106" y="704"/>
                    </a:cubicBezTo>
                    <a:cubicBezTo>
                      <a:pt x="1094" y="720"/>
                      <a:pt x="1086" y="712"/>
                      <a:pt x="1066" y="720"/>
                    </a:cubicBezTo>
                    <a:cubicBezTo>
                      <a:pt x="1050" y="736"/>
                      <a:pt x="1018" y="748"/>
                      <a:pt x="998" y="756"/>
                    </a:cubicBezTo>
                    <a:cubicBezTo>
                      <a:pt x="926" y="764"/>
                      <a:pt x="895" y="741"/>
                      <a:pt x="807" y="737"/>
                    </a:cubicBezTo>
                    <a:cubicBezTo>
                      <a:pt x="763" y="721"/>
                      <a:pt x="672" y="723"/>
                      <a:pt x="626" y="712"/>
                    </a:cubicBezTo>
                    <a:cubicBezTo>
                      <a:pt x="606" y="704"/>
                      <a:pt x="598" y="696"/>
                      <a:pt x="578" y="688"/>
                    </a:cubicBezTo>
                    <a:cubicBezTo>
                      <a:pt x="574" y="688"/>
                      <a:pt x="564" y="677"/>
                      <a:pt x="564" y="677"/>
                    </a:cubicBezTo>
                    <a:cubicBezTo>
                      <a:pt x="549" y="657"/>
                      <a:pt x="548" y="632"/>
                      <a:pt x="530" y="620"/>
                    </a:cubicBezTo>
                    <a:cubicBezTo>
                      <a:pt x="519" y="605"/>
                      <a:pt x="522" y="604"/>
                      <a:pt x="500" y="594"/>
                    </a:cubicBezTo>
                    <a:cubicBezTo>
                      <a:pt x="476" y="595"/>
                      <a:pt x="438" y="608"/>
                      <a:pt x="438" y="608"/>
                    </a:cubicBezTo>
                    <a:cubicBezTo>
                      <a:pt x="399" y="614"/>
                      <a:pt x="377" y="620"/>
                      <a:pt x="334" y="616"/>
                    </a:cubicBezTo>
                    <a:cubicBezTo>
                      <a:pt x="326" y="630"/>
                      <a:pt x="333" y="621"/>
                      <a:pt x="310" y="656"/>
                    </a:cubicBezTo>
                    <a:cubicBezTo>
                      <a:pt x="306" y="664"/>
                      <a:pt x="303" y="668"/>
                      <a:pt x="303" y="668"/>
                    </a:cubicBezTo>
                    <a:cubicBezTo>
                      <a:pt x="240" y="663"/>
                      <a:pt x="235" y="654"/>
                      <a:pt x="214" y="650"/>
                    </a:cubicBezTo>
                    <a:cubicBezTo>
                      <a:pt x="193" y="646"/>
                      <a:pt x="190" y="647"/>
                      <a:pt x="178" y="644"/>
                    </a:cubicBezTo>
                    <a:cubicBezTo>
                      <a:pt x="173" y="626"/>
                      <a:pt x="166" y="616"/>
                      <a:pt x="142" y="632"/>
                    </a:cubicBezTo>
                    <a:cubicBezTo>
                      <a:pt x="134" y="648"/>
                      <a:pt x="107" y="650"/>
                      <a:pt x="93" y="659"/>
                    </a:cubicBezTo>
                    <a:cubicBezTo>
                      <a:pt x="81" y="650"/>
                      <a:pt x="79" y="647"/>
                      <a:pt x="71" y="627"/>
                    </a:cubicBezTo>
                    <a:cubicBezTo>
                      <a:pt x="67" y="611"/>
                      <a:pt x="38" y="596"/>
                      <a:pt x="26" y="588"/>
                    </a:cubicBezTo>
                    <a:cubicBezTo>
                      <a:pt x="11" y="582"/>
                      <a:pt x="4" y="568"/>
                      <a:pt x="0" y="552"/>
                    </a:cubicBezTo>
                    <a:cubicBezTo>
                      <a:pt x="16" y="508"/>
                      <a:pt x="38" y="521"/>
                      <a:pt x="26" y="452"/>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43" name="Freeform 102"/>
              <p:cNvSpPr>
                <a:spLocks noChangeAspect="1"/>
              </p:cNvSpPr>
              <p:nvPr>
                <p:custDataLst>
                  <p:tags r:id="rId39"/>
                </p:custDataLst>
              </p:nvPr>
            </p:nvSpPr>
            <p:spPr bwMode="auto">
              <a:xfrm>
                <a:off x="2476" y="2964"/>
                <a:ext cx="231" cy="151"/>
              </a:xfrm>
              <a:custGeom>
                <a:avLst/>
                <a:gdLst/>
                <a:ahLst/>
                <a:cxnLst>
                  <a:cxn ang="0">
                    <a:pos x="328" y="78"/>
                  </a:cxn>
                  <a:cxn ang="0">
                    <a:pos x="428" y="82"/>
                  </a:cxn>
                  <a:cxn ang="0">
                    <a:pos x="513" y="69"/>
                  </a:cxn>
                  <a:cxn ang="0">
                    <a:pos x="535" y="48"/>
                  </a:cxn>
                  <a:cxn ang="0">
                    <a:pos x="500" y="30"/>
                  </a:cxn>
                  <a:cxn ang="0">
                    <a:pos x="528" y="10"/>
                  </a:cxn>
                  <a:cxn ang="0">
                    <a:pos x="567" y="26"/>
                  </a:cxn>
                  <a:cxn ang="0">
                    <a:pos x="596" y="62"/>
                  </a:cxn>
                  <a:cxn ang="0">
                    <a:pos x="633" y="42"/>
                  </a:cxn>
                  <a:cxn ang="0">
                    <a:pos x="685" y="50"/>
                  </a:cxn>
                  <a:cxn ang="0">
                    <a:pos x="744" y="80"/>
                  </a:cxn>
                  <a:cxn ang="0">
                    <a:pos x="720" y="182"/>
                  </a:cxn>
                  <a:cxn ang="0">
                    <a:pos x="752" y="226"/>
                  </a:cxn>
                  <a:cxn ang="0">
                    <a:pos x="788" y="254"/>
                  </a:cxn>
                  <a:cxn ang="0">
                    <a:pos x="808" y="294"/>
                  </a:cxn>
                  <a:cxn ang="0">
                    <a:pos x="880" y="258"/>
                  </a:cxn>
                  <a:cxn ang="0">
                    <a:pos x="898" y="281"/>
                  </a:cxn>
                  <a:cxn ang="0">
                    <a:pos x="924" y="282"/>
                  </a:cxn>
                  <a:cxn ang="0">
                    <a:pos x="903" y="300"/>
                  </a:cxn>
                  <a:cxn ang="0">
                    <a:pos x="888" y="350"/>
                  </a:cxn>
                  <a:cxn ang="0">
                    <a:pos x="838" y="374"/>
                  </a:cxn>
                  <a:cxn ang="0">
                    <a:pos x="823" y="419"/>
                  </a:cxn>
                  <a:cxn ang="0">
                    <a:pos x="792" y="434"/>
                  </a:cxn>
                  <a:cxn ang="0">
                    <a:pos x="744" y="470"/>
                  </a:cxn>
                  <a:cxn ang="0">
                    <a:pos x="709" y="435"/>
                  </a:cxn>
                  <a:cxn ang="0">
                    <a:pos x="693" y="417"/>
                  </a:cxn>
                  <a:cxn ang="0">
                    <a:pos x="655" y="453"/>
                  </a:cxn>
                  <a:cxn ang="0">
                    <a:pos x="610" y="534"/>
                  </a:cxn>
                  <a:cxn ang="0">
                    <a:pos x="583" y="605"/>
                  </a:cxn>
                  <a:cxn ang="0">
                    <a:pos x="555" y="515"/>
                  </a:cxn>
                  <a:cxn ang="0">
                    <a:pos x="528" y="495"/>
                  </a:cxn>
                  <a:cxn ang="0">
                    <a:pos x="525" y="476"/>
                  </a:cxn>
                  <a:cxn ang="0">
                    <a:pos x="496" y="438"/>
                  </a:cxn>
                  <a:cxn ang="0">
                    <a:pos x="464" y="458"/>
                  </a:cxn>
                  <a:cxn ang="0">
                    <a:pos x="432" y="498"/>
                  </a:cxn>
                  <a:cxn ang="0">
                    <a:pos x="411" y="540"/>
                  </a:cxn>
                  <a:cxn ang="0">
                    <a:pos x="360" y="546"/>
                  </a:cxn>
                  <a:cxn ang="0">
                    <a:pos x="286" y="548"/>
                  </a:cxn>
                  <a:cxn ang="0">
                    <a:pos x="248" y="566"/>
                  </a:cxn>
                  <a:cxn ang="0">
                    <a:pos x="198" y="552"/>
                  </a:cxn>
                  <a:cxn ang="0">
                    <a:pos x="188" y="534"/>
                  </a:cxn>
                  <a:cxn ang="0">
                    <a:pos x="168" y="473"/>
                  </a:cxn>
                  <a:cxn ang="0">
                    <a:pos x="128" y="422"/>
                  </a:cxn>
                  <a:cxn ang="0">
                    <a:pos x="44" y="438"/>
                  </a:cxn>
                  <a:cxn ang="0">
                    <a:pos x="0" y="494"/>
                  </a:cxn>
                  <a:cxn ang="0">
                    <a:pos x="24" y="414"/>
                  </a:cxn>
                  <a:cxn ang="0">
                    <a:pos x="36" y="351"/>
                  </a:cxn>
                  <a:cxn ang="0">
                    <a:pos x="94" y="299"/>
                  </a:cxn>
                  <a:cxn ang="0">
                    <a:pos x="136" y="245"/>
                  </a:cxn>
                  <a:cxn ang="0">
                    <a:pos x="184" y="174"/>
                  </a:cxn>
                  <a:cxn ang="0">
                    <a:pos x="198" y="134"/>
                  </a:cxn>
                  <a:cxn ang="0">
                    <a:pos x="225" y="81"/>
                  </a:cxn>
                  <a:cxn ang="0">
                    <a:pos x="276" y="87"/>
                  </a:cxn>
                  <a:cxn ang="0">
                    <a:pos x="328" y="78"/>
                  </a:cxn>
                </a:cxnLst>
                <a:rect l="0" t="0" r="r" b="b"/>
                <a:pathLst>
                  <a:path w="925" h="605">
                    <a:moveTo>
                      <a:pt x="328" y="78"/>
                    </a:moveTo>
                    <a:cubicBezTo>
                      <a:pt x="372" y="86"/>
                      <a:pt x="378" y="74"/>
                      <a:pt x="428" y="82"/>
                    </a:cubicBezTo>
                    <a:cubicBezTo>
                      <a:pt x="460" y="74"/>
                      <a:pt x="481" y="81"/>
                      <a:pt x="513" y="69"/>
                    </a:cubicBezTo>
                    <a:cubicBezTo>
                      <a:pt x="517" y="61"/>
                      <a:pt x="543" y="52"/>
                      <a:pt x="535" y="48"/>
                    </a:cubicBezTo>
                    <a:cubicBezTo>
                      <a:pt x="523" y="44"/>
                      <a:pt x="500" y="30"/>
                      <a:pt x="500" y="30"/>
                    </a:cubicBezTo>
                    <a:cubicBezTo>
                      <a:pt x="480" y="2"/>
                      <a:pt x="505" y="0"/>
                      <a:pt x="528" y="10"/>
                    </a:cubicBezTo>
                    <a:cubicBezTo>
                      <a:pt x="544" y="14"/>
                      <a:pt x="555" y="18"/>
                      <a:pt x="567" y="26"/>
                    </a:cubicBezTo>
                    <a:cubicBezTo>
                      <a:pt x="568" y="50"/>
                      <a:pt x="592" y="59"/>
                      <a:pt x="596" y="62"/>
                    </a:cubicBezTo>
                    <a:cubicBezTo>
                      <a:pt x="606" y="66"/>
                      <a:pt x="618" y="44"/>
                      <a:pt x="633" y="42"/>
                    </a:cubicBezTo>
                    <a:cubicBezTo>
                      <a:pt x="648" y="40"/>
                      <a:pt x="655" y="53"/>
                      <a:pt x="685" y="50"/>
                    </a:cubicBezTo>
                    <a:cubicBezTo>
                      <a:pt x="709" y="58"/>
                      <a:pt x="724" y="72"/>
                      <a:pt x="744" y="80"/>
                    </a:cubicBezTo>
                    <a:cubicBezTo>
                      <a:pt x="756" y="113"/>
                      <a:pt x="740" y="154"/>
                      <a:pt x="720" y="182"/>
                    </a:cubicBezTo>
                    <a:cubicBezTo>
                      <a:pt x="728" y="210"/>
                      <a:pt x="724" y="218"/>
                      <a:pt x="752" y="226"/>
                    </a:cubicBezTo>
                    <a:cubicBezTo>
                      <a:pt x="780" y="246"/>
                      <a:pt x="768" y="234"/>
                      <a:pt x="788" y="254"/>
                    </a:cubicBezTo>
                    <a:cubicBezTo>
                      <a:pt x="792" y="270"/>
                      <a:pt x="800" y="282"/>
                      <a:pt x="808" y="294"/>
                    </a:cubicBezTo>
                    <a:cubicBezTo>
                      <a:pt x="828" y="290"/>
                      <a:pt x="860" y="266"/>
                      <a:pt x="880" y="258"/>
                    </a:cubicBezTo>
                    <a:cubicBezTo>
                      <a:pt x="896" y="253"/>
                      <a:pt x="891" y="277"/>
                      <a:pt x="898" y="281"/>
                    </a:cubicBezTo>
                    <a:cubicBezTo>
                      <a:pt x="905" y="285"/>
                      <a:pt x="923" y="279"/>
                      <a:pt x="924" y="282"/>
                    </a:cubicBezTo>
                    <a:cubicBezTo>
                      <a:pt x="925" y="285"/>
                      <a:pt x="909" y="289"/>
                      <a:pt x="903" y="300"/>
                    </a:cubicBezTo>
                    <a:cubicBezTo>
                      <a:pt x="897" y="311"/>
                      <a:pt x="899" y="338"/>
                      <a:pt x="888" y="350"/>
                    </a:cubicBezTo>
                    <a:cubicBezTo>
                      <a:pt x="871" y="384"/>
                      <a:pt x="869" y="373"/>
                      <a:pt x="838" y="374"/>
                    </a:cubicBezTo>
                    <a:cubicBezTo>
                      <a:pt x="837" y="393"/>
                      <a:pt x="834" y="392"/>
                      <a:pt x="823" y="419"/>
                    </a:cubicBezTo>
                    <a:cubicBezTo>
                      <a:pt x="816" y="430"/>
                      <a:pt x="806" y="426"/>
                      <a:pt x="792" y="434"/>
                    </a:cubicBezTo>
                    <a:cubicBezTo>
                      <a:pt x="754" y="450"/>
                      <a:pt x="766" y="447"/>
                      <a:pt x="744" y="470"/>
                    </a:cubicBezTo>
                    <a:cubicBezTo>
                      <a:pt x="739" y="452"/>
                      <a:pt x="747" y="440"/>
                      <a:pt x="709" y="435"/>
                    </a:cubicBezTo>
                    <a:cubicBezTo>
                      <a:pt x="705" y="415"/>
                      <a:pt x="693" y="417"/>
                      <a:pt x="693" y="417"/>
                    </a:cubicBezTo>
                    <a:cubicBezTo>
                      <a:pt x="663" y="422"/>
                      <a:pt x="669" y="433"/>
                      <a:pt x="655" y="453"/>
                    </a:cubicBezTo>
                    <a:cubicBezTo>
                      <a:pt x="641" y="473"/>
                      <a:pt x="622" y="509"/>
                      <a:pt x="610" y="534"/>
                    </a:cubicBezTo>
                    <a:cubicBezTo>
                      <a:pt x="598" y="557"/>
                      <a:pt x="604" y="545"/>
                      <a:pt x="583" y="605"/>
                    </a:cubicBezTo>
                    <a:cubicBezTo>
                      <a:pt x="567" y="576"/>
                      <a:pt x="559" y="543"/>
                      <a:pt x="555" y="515"/>
                    </a:cubicBezTo>
                    <a:cubicBezTo>
                      <a:pt x="543" y="485"/>
                      <a:pt x="538" y="494"/>
                      <a:pt x="528" y="495"/>
                    </a:cubicBezTo>
                    <a:cubicBezTo>
                      <a:pt x="523" y="489"/>
                      <a:pt x="530" y="485"/>
                      <a:pt x="525" y="476"/>
                    </a:cubicBezTo>
                    <a:cubicBezTo>
                      <a:pt x="513" y="456"/>
                      <a:pt x="522" y="453"/>
                      <a:pt x="496" y="438"/>
                    </a:cubicBezTo>
                    <a:cubicBezTo>
                      <a:pt x="488" y="434"/>
                      <a:pt x="472" y="454"/>
                      <a:pt x="464" y="458"/>
                    </a:cubicBezTo>
                    <a:cubicBezTo>
                      <a:pt x="452" y="466"/>
                      <a:pt x="436" y="473"/>
                      <a:pt x="432" y="498"/>
                    </a:cubicBezTo>
                    <a:cubicBezTo>
                      <a:pt x="424" y="510"/>
                      <a:pt x="423" y="536"/>
                      <a:pt x="411" y="540"/>
                    </a:cubicBezTo>
                    <a:cubicBezTo>
                      <a:pt x="403" y="544"/>
                      <a:pt x="360" y="546"/>
                      <a:pt x="360" y="546"/>
                    </a:cubicBezTo>
                    <a:cubicBezTo>
                      <a:pt x="324" y="542"/>
                      <a:pt x="326" y="544"/>
                      <a:pt x="286" y="548"/>
                    </a:cubicBezTo>
                    <a:cubicBezTo>
                      <a:pt x="267" y="557"/>
                      <a:pt x="264" y="562"/>
                      <a:pt x="248" y="566"/>
                    </a:cubicBezTo>
                    <a:cubicBezTo>
                      <a:pt x="235" y="566"/>
                      <a:pt x="208" y="557"/>
                      <a:pt x="198" y="552"/>
                    </a:cubicBezTo>
                    <a:cubicBezTo>
                      <a:pt x="188" y="547"/>
                      <a:pt x="193" y="547"/>
                      <a:pt x="188" y="534"/>
                    </a:cubicBezTo>
                    <a:cubicBezTo>
                      <a:pt x="175" y="494"/>
                      <a:pt x="172" y="506"/>
                      <a:pt x="168" y="473"/>
                    </a:cubicBezTo>
                    <a:cubicBezTo>
                      <a:pt x="157" y="447"/>
                      <a:pt x="178" y="441"/>
                      <a:pt x="128" y="422"/>
                    </a:cubicBezTo>
                    <a:cubicBezTo>
                      <a:pt x="93" y="428"/>
                      <a:pt x="81" y="432"/>
                      <a:pt x="44" y="438"/>
                    </a:cubicBezTo>
                    <a:cubicBezTo>
                      <a:pt x="30" y="450"/>
                      <a:pt x="16" y="468"/>
                      <a:pt x="0" y="494"/>
                    </a:cubicBezTo>
                    <a:cubicBezTo>
                      <a:pt x="1" y="435"/>
                      <a:pt x="15" y="440"/>
                      <a:pt x="24" y="414"/>
                    </a:cubicBezTo>
                    <a:cubicBezTo>
                      <a:pt x="46" y="389"/>
                      <a:pt x="24" y="370"/>
                      <a:pt x="36" y="351"/>
                    </a:cubicBezTo>
                    <a:cubicBezTo>
                      <a:pt x="48" y="332"/>
                      <a:pt x="66" y="313"/>
                      <a:pt x="94" y="299"/>
                    </a:cubicBezTo>
                    <a:cubicBezTo>
                      <a:pt x="111" y="278"/>
                      <a:pt x="116" y="269"/>
                      <a:pt x="136" y="245"/>
                    </a:cubicBezTo>
                    <a:cubicBezTo>
                      <a:pt x="150" y="209"/>
                      <a:pt x="168" y="198"/>
                      <a:pt x="184" y="174"/>
                    </a:cubicBezTo>
                    <a:cubicBezTo>
                      <a:pt x="188" y="162"/>
                      <a:pt x="194" y="146"/>
                      <a:pt x="198" y="134"/>
                    </a:cubicBezTo>
                    <a:cubicBezTo>
                      <a:pt x="217" y="95"/>
                      <a:pt x="196" y="119"/>
                      <a:pt x="225" y="81"/>
                    </a:cubicBezTo>
                    <a:cubicBezTo>
                      <a:pt x="229" y="89"/>
                      <a:pt x="268" y="83"/>
                      <a:pt x="276" y="87"/>
                    </a:cubicBezTo>
                    <a:cubicBezTo>
                      <a:pt x="288" y="87"/>
                      <a:pt x="327" y="101"/>
                      <a:pt x="328" y="78"/>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nvGrpSpPr>
              <p:cNvPr id="244" name="Group 103"/>
              <p:cNvGrpSpPr>
                <a:grpSpLocks/>
              </p:cNvGrpSpPr>
              <p:nvPr>
                <p:custDataLst>
                  <p:tags r:id="rId40"/>
                </p:custDataLst>
              </p:nvPr>
            </p:nvGrpSpPr>
            <p:grpSpPr bwMode="auto">
              <a:xfrm>
                <a:off x="1969" y="2713"/>
                <a:ext cx="688" cy="722"/>
                <a:chOff x="-144" y="5643"/>
                <a:chExt cx="2751" cy="2887"/>
              </a:xfrm>
              <a:grpFill/>
            </p:grpSpPr>
            <p:sp>
              <p:nvSpPr>
                <p:cNvPr id="266" name="Freeform 104"/>
                <p:cNvSpPr>
                  <a:spLocks noChangeAspect="1"/>
                </p:cNvSpPr>
                <p:nvPr/>
              </p:nvSpPr>
              <p:spPr bwMode="auto">
                <a:xfrm>
                  <a:off x="372" y="6943"/>
                  <a:ext cx="68" cy="203"/>
                </a:xfrm>
                <a:custGeom>
                  <a:avLst/>
                  <a:gdLst/>
                  <a:ahLst/>
                  <a:cxnLst>
                    <a:cxn ang="0">
                      <a:pos x="5" y="11"/>
                    </a:cxn>
                    <a:cxn ang="0">
                      <a:pos x="11" y="20"/>
                    </a:cxn>
                    <a:cxn ang="0">
                      <a:pos x="9" y="40"/>
                    </a:cxn>
                    <a:cxn ang="0">
                      <a:pos x="5" y="11"/>
                    </a:cxn>
                  </a:cxnLst>
                  <a:rect l="0" t="0" r="r" b="b"/>
                  <a:pathLst>
                    <a:path w="17" h="51">
                      <a:moveTo>
                        <a:pt x="5" y="11"/>
                      </a:moveTo>
                      <a:cubicBezTo>
                        <a:pt x="8" y="14"/>
                        <a:pt x="9" y="17"/>
                        <a:pt x="11" y="20"/>
                      </a:cubicBezTo>
                      <a:cubicBezTo>
                        <a:pt x="12" y="26"/>
                        <a:pt x="17" y="51"/>
                        <a:pt x="9" y="40"/>
                      </a:cubicBezTo>
                      <a:cubicBezTo>
                        <a:pt x="8" y="35"/>
                        <a:pt x="0" y="0"/>
                        <a:pt x="5" y="11"/>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67" name="Freeform 105"/>
                <p:cNvSpPr>
                  <a:spLocks noChangeAspect="1"/>
                </p:cNvSpPr>
                <p:nvPr/>
              </p:nvSpPr>
              <p:spPr bwMode="auto">
                <a:xfrm>
                  <a:off x="364" y="6911"/>
                  <a:ext cx="76" cy="52"/>
                </a:xfrm>
                <a:custGeom>
                  <a:avLst/>
                  <a:gdLst/>
                  <a:ahLst/>
                  <a:cxnLst>
                    <a:cxn ang="0">
                      <a:pos x="0" y="0"/>
                    </a:cxn>
                    <a:cxn ang="0">
                      <a:pos x="16" y="13"/>
                    </a:cxn>
                    <a:cxn ang="0">
                      <a:pos x="0" y="0"/>
                    </a:cxn>
                  </a:cxnLst>
                  <a:rect l="0" t="0" r="r" b="b"/>
                  <a:pathLst>
                    <a:path w="19" h="13">
                      <a:moveTo>
                        <a:pt x="0" y="0"/>
                      </a:moveTo>
                      <a:cubicBezTo>
                        <a:pt x="7" y="3"/>
                        <a:pt x="10" y="11"/>
                        <a:pt x="16" y="13"/>
                      </a:cubicBezTo>
                      <a:cubicBezTo>
                        <a:pt x="19" y="2"/>
                        <a:pt x="9" y="0"/>
                        <a:pt x="0"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68" name="Freeform 106"/>
                <p:cNvSpPr>
                  <a:spLocks noChangeAspect="1"/>
                </p:cNvSpPr>
                <p:nvPr/>
              </p:nvSpPr>
              <p:spPr bwMode="auto">
                <a:xfrm>
                  <a:off x="2347" y="8050"/>
                  <a:ext cx="260" cy="480"/>
                </a:xfrm>
                <a:custGeom>
                  <a:avLst/>
                  <a:gdLst/>
                  <a:ahLst/>
                  <a:cxnLst>
                    <a:cxn ang="0">
                      <a:pos x="49" y="27"/>
                    </a:cxn>
                    <a:cxn ang="0">
                      <a:pos x="57" y="0"/>
                    </a:cxn>
                    <a:cxn ang="0">
                      <a:pos x="56" y="25"/>
                    </a:cxn>
                    <a:cxn ang="0">
                      <a:pos x="61" y="36"/>
                    </a:cxn>
                    <a:cxn ang="0">
                      <a:pos x="60" y="72"/>
                    </a:cxn>
                    <a:cxn ang="0">
                      <a:pos x="55" y="85"/>
                    </a:cxn>
                    <a:cxn ang="0">
                      <a:pos x="54" y="88"/>
                    </a:cxn>
                    <a:cxn ang="0">
                      <a:pos x="51" y="103"/>
                    </a:cxn>
                    <a:cxn ang="0">
                      <a:pos x="44" y="120"/>
                    </a:cxn>
                    <a:cxn ang="0">
                      <a:pos x="24" y="106"/>
                    </a:cxn>
                    <a:cxn ang="0">
                      <a:pos x="22" y="103"/>
                    </a:cxn>
                    <a:cxn ang="0">
                      <a:pos x="24" y="99"/>
                    </a:cxn>
                    <a:cxn ang="0">
                      <a:pos x="19" y="94"/>
                    </a:cxn>
                    <a:cxn ang="0">
                      <a:pos x="19" y="78"/>
                    </a:cxn>
                    <a:cxn ang="0">
                      <a:pos x="13" y="79"/>
                    </a:cxn>
                    <a:cxn ang="0">
                      <a:pos x="18" y="67"/>
                    </a:cxn>
                    <a:cxn ang="0">
                      <a:pos x="10" y="52"/>
                    </a:cxn>
                    <a:cxn ang="0">
                      <a:pos x="18" y="34"/>
                    </a:cxn>
                    <a:cxn ang="0">
                      <a:pos x="37" y="23"/>
                    </a:cxn>
                    <a:cxn ang="0">
                      <a:pos x="49" y="24"/>
                    </a:cxn>
                    <a:cxn ang="0">
                      <a:pos x="49" y="27"/>
                    </a:cxn>
                  </a:cxnLst>
                  <a:rect l="0" t="0" r="r" b="b"/>
                  <a:pathLst>
                    <a:path w="65" h="120">
                      <a:moveTo>
                        <a:pt x="49" y="27"/>
                      </a:moveTo>
                      <a:cubicBezTo>
                        <a:pt x="53" y="16"/>
                        <a:pt x="45" y="4"/>
                        <a:pt x="57" y="0"/>
                      </a:cubicBezTo>
                      <a:cubicBezTo>
                        <a:pt x="59" y="6"/>
                        <a:pt x="56" y="19"/>
                        <a:pt x="56" y="25"/>
                      </a:cubicBezTo>
                      <a:cubicBezTo>
                        <a:pt x="57" y="31"/>
                        <a:pt x="56" y="33"/>
                        <a:pt x="61" y="36"/>
                      </a:cubicBezTo>
                      <a:cubicBezTo>
                        <a:pt x="63" y="48"/>
                        <a:pt x="65" y="61"/>
                        <a:pt x="60" y="72"/>
                      </a:cubicBezTo>
                      <a:cubicBezTo>
                        <a:pt x="58" y="76"/>
                        <a:pt x="56" y="81"/>
                        <a:pt x="55" y="85"/>
                      </a:cubicBezTo>
                      <a:cubicBezTo>
                        <a:pt x="55" y="86"/>
                        <a:pt x="54" y="88"/>
                        <a:pt x="54" y="88"/>
                      </a:cubicBezTo>
                      <a:cubicBezTo>
                        <a:pt x="55" y="94"/>
                        <a:pt x="56" y="98"/>
                        <a:pt x="51" y="103"/>
                      </a:cubicBezTo>
                      <a:cubicBezTo>
                        <a:pt x="49" y="109"/>
                        <a:pt x="47" y="115"/>
                        <a:pt x="44" y="120"/>
                      </a:cubicBezTo>
                      <a:cubicBezTo>
                        <a:pt x="36" y="119"/>
                        <a:pt x="32" y="111"/>
                        <a:pt x="24" y="106"/>
                      </a:cubicBezTo>
                      <a:cubicBezTo>
                        <a:pt x="23" y="105"/>
                        <a:pt x="22" y="104"/>
                        <a:pt x="22" y="103"/>
                      </a:cubicBezTo>
                      <a:cubicBezTo>
                        <a:pt x="22" y="102"/>
                        <a:pt x="23" y="100"/>
                        <a:pt x="24" y="99"/>
                      </a:cubicBezTo>
                      <a:cubicBezTo>
                        <a:pt x="27" y="91"/>
                        <a:pt x="27" y="93"/>
                        <a:pt x="19" y="94"/>
                      </a:cubicBezTo>
                      <a:cubicBezTo>
                        <a:pt x="9" y="92"/>
                        <a:pt x="17" y="84"/>
                        <a:pt x="19" y="78"/>
                      </a:cubicBezTo>
                      <a:cubicBezTo>
                        <a:pt x="17" y="77"/>
                        <a:pt x="14" y="81"/>
                        <a:pt x="13" y="79"/>
                      </a:cubicBezTo>
                      <a:cubicBezTo>
                        <a:pt x="11" y="75"/>
                        <a:pt x="18" y="67"/>
                        <a:pt x="18" y="67"/>
                      </a:cubicBezTo>
                      <a:cubicBezTo>
                        <a:pt x="6" y="63"/>
                        <a:pt x="0" y="66"/>
                        <a:pt x="10" y="52"/>
                      </a:cubicBezTo>
                      <a:cubicBezTo>
                        <a:pt x="8" y="42"/>
                        <a:pt x="9" y="40"/>
                        <a:pt x="18" y="34"/>
                      </a:cubicBezTo>
                      <a:cubicBezTo>
                        <a:pt x="20" y="31"/>
                        <a:pt x="33" y="24"/>
                        <a:pt x="37" y="23"/>
                      </a:cubicBezTo>
                      <a:cubicBezTo>
                        <a:pt x="41" y="23"/>
                        <a:pt x="45" y="23"/>
                        <a:pt x="49" y="24"/>
                      </a:cubicBezTo>
                      <a:cubicBezTo>
                        <a:pt x="50" y="24"/>
                        <a:pt x="50" y="27"/>
                        <a:pt x="49" y="27"/>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69" name="Freeform 107"/>
                <p:cNvSpPr>
                  <a:spLocks noChangeAspect="1"/>
                </p:cNvSpPr>
                <p:nvPr/>
              </p:nvSpPr>
              <p:spPr bwMode="auto">
                <a:xfrm>
                  <a:off x="-144" y="5643"/>
                  <a:ext cx="2501" cy="2523"/>
                </a:xfrm>
                <a:custGeom>
                  <a:avLst/>
                  <a:gdLst/>
                  <a:ahLst/>
                  <a:cxnLst>
                    <a:cxn ang="0">
                      <a:pos x="1303" y="28"/>
                    </a:cxn>
                    <a:cxn ang="0">
                      <a:pos x="1044" y="308"/>
                    </a:cxn>
                    <a:cxn ang="0">
                      <a:pos x="920" y="436"/>
                    </a:cxn>
                    <a:cxn ang="0">
                      <a:pos x="728" y="380"/>
                    </a:cxn>
                    <a:cxn ang="0">
                      <a:pos x="588" y="344"/>
                    </a:cxn>
                    <a:cxn ang="0">
                      <a:pos x="560" y="584"/>
                    </a:cxn>
                    <a:cxn ang="0">
                      <a:pos x="164" y="508"/>
                    </a:cxn>
                    <a:cxn ang="0">
                      <a:pos x="60" y="584"/>
                    </a:cxn>
                    <a:cxn ang="0">
                      <a:pos x="12" y="680"/>
                    </a:cxn>
                    <a:cxn ang="0">
                      <a:pos x="100" y="720"/>
                    </a:cxn>
                    <a:cxn ang="0">
                      <a:pos x="284" y="872"/>
                    </a:cxn>
                    <a:cxn ang="0">
                      <a:pos x="404" y="948"/>
                    </a:cxn>
                    <a:cxn ang="0">
                      <a:pos x="412" y="1032"/>
                    </a:cxn>
                    <a:cxn ang="0">
                      <a:pos x="500" y="1204"/>
                    </a:cxn>
                    <a:cxn ang="0">
                      <a:pos x="608" y="1315"/>
                    </a:cxn>
                    <a:cxn ang="0">
                      <a:pos x="644" y="1559"/>
                    </a:cxn>
                    <a:cxn ang="0">
                      <a:pos x="620" y="1607"/>
                    </a:cxn>
                    <a:cxn ang="0">
                      <a:pos x="504" y="1651"/>
                    </a:cxn>
                    <a:cxn ang="0">
                      <a:pos x="444" y="1919"/>
                    </a:cxn>
                    <a:cxn ang="0">
                      <a:pos x="381" y="2100"/>
                    </a:cxn>
                    <a:cxn ang="0">
                      <a:pos x="528" y="2251"/>
                    </a:cxn>
                    <a:cxn ang="0">
                      <a:pos x="788" y="2383"/>
                    </a:cxn>
                    <a:cxn ang="0">
                      <a:pos x="988" y="2407"/>
                    </a:cxn>
                    <a:cxn ang="0">
                      <a:pos x="1196" y="2502"/>
                    </a:cxn>
                    <a:cxn ang="0">
                      <a:pos x="1347" y="2335"/>
                    </a:cxn>
                    <a:cxn ang="0">
                      <a:pos x="1779" y="2283"/>
                    </a:cxn>
                    <a:cxn ang="0">
                      <a:pos x="2155" y="2299"/>
                    </a:cxn>
                    <a:cxn ang="0">
                      <a:pos x="2311" y="2183"/>
                    </a:cxn>
                    <a:cxn ang="0">
                      <a:pos x="2243" y="2071"/>
                    </a:cxn>
                    <a:cxn ang="0">
                      <a:pos x="2167" y="1855"/>
                    </a:cxn>
                    <a:cxn ang="0">
                      <a:pos x="2243" y="1733"/>
                    </a:cxn>
                    <a:cxn ang="0">
                      <a:pos x="2211" y="1581"/>
                    </a:cxn>
                    <a:cxn ang="0">
                      <a:pos x="2215" y="1543"/>
                    </a:cxn>
                    <a:cxn ang="0">
                      <a:pos x="2075" y="1439"/>
                    </a:cxn>
                    <a:cxn ang="0">
                      <a:pos x="2071" y="1339"/>
                    </a:cxn>
                    <a:cxn ang="0">
                      <a:pos x="2219" y="1156"/>
                    </a:cxn>
                    <a:cxn ang="0">
                      <a:pos x="2363" y="1082"/>
                    </a:cxn>
                    <a:cxn ang="0">
                      <a:pos x="2418" y="758"/>
                    </a:cxn>
                    <a:cxn ang="0">
                      <a:pos x="2307" y="608"/>
                    </a:cxn>
                    <a:cxn ang="0">
                      <a:pos x="2123" y="512"/>
                    </a:cxn>
                    <a:cxn ang="0">
                      <a:pos x="1947" y="452"/>
                    </a:cxn>
                    <a:cxn ang="0">
                      <a:pos x="1862" y="299"/>
                    </a:cxn>
                    <a:cxn ang="0">
                      <a:pos x="1665" y="234"/>
                    </a:cxn>
                    <a:cxn ang="0">
                      <a:pos x="1519" y="100"/>
                    </a:cxn>
                  </a:cxnLst>
                  <a:rect l="0" t="0" r="r" b="b"/>
                  <a:pathLst>
                    <a:path w="2501" h="2523">
                      <a:moveTo>
                        <a:pt x="1484" y="0"/>
                      </a:moveTo>
                      <a:cubicBezTo>
                        <a:pt x="1448" y="4"/>
                        <a:pt x="1407" y="8"/>
                        <a:pt x="1371" y="12"/>
                      </a:cubicBezTo>
                      <a:cubicBezTo>
                        <a:pt x="1347" y="16"/>
                        <a:pt x="1303" y="28"/>
                        <a:pt x="1303" y="28"/>
                      </a:cubicBezTo>
                      <a:cubicBezTo>
                        <a:pt x="1299" y="68"/>
                        <a:pt x="1307" y="108"/>
                        <a:pt x="1283" y="140"/>
                      </a:cubicBezTo>
                      <a:cubicBezTo>
                        <a:pt x="1275" y="168"/>
                        <a:pt x="1275" y="200"/>
                        <a:pt x="1259" y="224"/>
                      </a:cubicBezTo>
                      <a:cubicBezTo>
                        <a:pt x="1244" y="296"/>
                        <a:pt x="1100" y="300"/>
                        <a:pt x="1044" y="308"/>
                      </a:cubicBezTo>
                      <a:cubicBezTo>
                        <a:pt x="1016" y="320"/>
                        <a:pt x="980" y="340"/>
                        <a:pt x="968" y="372"/>
                      </a:cubicBezTo>
                      <a:cubicBezTo>
                        <a:pt x="972" y="392"/>
                        <a:pt x="976" y="400"/>
                        <a:pt x="992" y="416"/>
                      </a:cubicBezTo>
                      <a:cubicBezTo>
                        <a:pt x="988" y="436"/>
                        <a:pt x="944" y="432"/>
                        <a:pt x="920" y="436"/>
                      </a:cubicBezTo>
                      <a:cubicBezTo>
                        <a:pt x="792" y="428"/>
                        <a:pt x="880" y="448"/>
                        <a:pt x="816" y="428"/>
                      </a:cubicBezTo>
                      <a:cubicBezTo>
                        <a:pt x="796" y="424"/>
                        <a:pt x="756" y="412"/>
                        <a:pt x="756" y="412"/>
                      </a:cubicBezTo>
                      <a:cubicBezTo>
                        <a:pt x="740" y="404"/>
                        <a:pt x="740" y="392"/>
                        <a:pt x="728" y="380"/>
                      </a:cubicBezTo>
                      <a:cubicBezTo>
                        <a:pt x="720" y="348"/>
                        <a:pt x="716" y="292"/>
                        <a:pt x="680" y="284"/>
                      </a:cubicBezTo>
                      <a:cubicBezTo>
                        <a:pt x="664" y="284"/>
                        <a:pt x="644" y="280"/>
                        <a:pt x="628" y="288"/>
                      </a:cubicBezTo>
                      <a:cubicBezTo>
                        <a:pt x="612" y="296"/>
                        <a:pt x="604" y="332"/>
                        <a:pt x="588" y="344"/>
                      </a:cubicBezTo>
                      <a:cubicBezTo>
                        <a:pt x="584" y="360"/>
                        <a:pt x="584" y="368"/>
                        <a:pt x="600" y="372"/>
                      </a:cubicBezTo>
                      <a:cubicBezTo>
                        <a:pt x="608" y="428"/>
                        <a:pt x="624" y="484"/>
                        <a:pt x="632" y="540"/>
                      </a:cubicBezTo>
                      <a:cubicBezTo>
                        <a:pt x="652" y="620"/>
                        <a:pt x="624" y="604"/>
                        <a:pt x="560" y="584"/>
                      </a:cubicBezTo>
                      <a:cubicBezTo>
                        <a:pt x="508" y="588"/>
                        <a:pt x="460" y="588"/>
                        <a:pt x="412" y="576"/>
                      </a:cubicBezTo>
                      <a:cubicBezTo>
                        <a:pt x="404" y="564"/>
                        <a:pt x="352" y="492"/>
                        <a:pt x="344" y="488"/>
                      </a:cubicBezTo>
                      <a:cubicBezTo>
                        <a:pt x="300" y="444"/>
                        <a:pt x="220" y="504"/>
                        <a:pt x="164" y="508"/>
                      </a:cubicBezTo>
                      <a:cubicBezTo>
                        <a:pt x="112" y="512"/>
                        <a:pt x="60" y="512"/>
                        <a:pt x="8" y="512"/>
                      </a:cubicBezTo>
                      <a:cubicBezTo>
                        <a:pt x="12" y="528"/>
                        <a:pt x="20" y="568"/>
                        <a:pt x="36" y="576"/>
                      </a:cubicBezTo>
                      <a:cubicBezTo>
                        <a:pt x="44" y="580"/>
                        <a:pt x="60" y="584"/>
                        <a:pt x="60" y="584"/>
                      </a:cubicBezTo>
                      <a:cubicBezTo>
                        <a:pt x="68" y="592"/>
                        <a:pt x="68" y="612"/>
                        <a:pt x="56" y="620"/>
                      </a:cubicBezTo>
                      <a:cubicBezTo>
                        <a:pt x="48" y="624"/>
                        <a:pt x="32" y="628"/>
                        <a:pt x="32" y="628"/>
                      </a:cubicBezTo>
                      <a:cubicBezTo>
                        <a:pt x="20" y="656"/>
                        <a:pt x="24" y="640"/>
                        <a:pt x="12" y="680"/>
                      </a:cubicBezTo>
                      <a:cubicBezTo>
                        <a:pt x="8" y="688"/>
                        <a:pt x="4" y="704"/>
                        <a:pt x="4" y="704"/>
                      </a:cubicBezTo>
                      <a:cubicBezTo>
                        <a:pt x="8" y="716"/>
                        <a:pt x="0" y="732"/>
                        <a:pt x="20" y="732"/>
                      </a:cubicBezTo>
                      <a:cubicBezTo>
                        <a:pt x="36" y="732"/>
                        <a:pt x="100" y="720"/>
                        <a:pt x="100" y="720"/>
                      </a:cubicBezTo>
                      <a:cubicBezTo>
                        <a:pt x="136" y="728"/>
                        <a:pt x="124" y="760"/>
                        <a:pt x="164" y="768"/>
                      </a:cubicBezTo>
                      <a:cubicBezTo>
                        <a:pt x="188" y="784"/>
                        <a:pt x="192" y="792"/>
                        <a:pt x="224" y="800"/>
                      </a:cubicBezTo>
                      <a:cubicBezTo>
                        <a:pt x="292" y="788"/>
                        <a:pt x="252" y="844"/>
                        <a:pt x="284" y="872"/>
                      </a:cubicBezTo>
                      <a:cubicBezTo>
                        <a:pt x="304" y="888"/>
                        <a:pt x="320" y="908"/>
                        <a:pt x="344" y="912"/>
                      </a:cubicBezTo>
                      <a:cubicBezTo>
                        <a:pt x="356" y="920"/>
                        <a:pt x="368" y="912"/>
                        <a:pt x="380" y="920"/>
                      </a:cubicBezTo>
                      <a:cubicBezTo>
                        <a:pt x="384" y="936"/>
                        <a:pt x="388" y="944"/>
                        <a:pt x="404" y="948"/>
                      </a:cubicBezTo>
                      <a:cubicBezTo>
                        <a:pt x="412" y="976"/>
                        <a:pt x="452" y="980"/>
                        <a:pt x="476" y="984"/>
                      </a:cubicBezTo>
                      <a:cubicBezTo>
                        <a:pt x="508" y="1000"/>
                        <a:pt x="508" y="996"/>
                        <a:pt x="548" y="992"/>
                      </a:cubicBezTo>
                      <a:cubicBezTo>
                        <a:pt x="536" y="996"/>
                        <a:pt x="432" y="1012"/>
                        <a:pt x="412" y="1032"/>
                      </a:cubicBezTo>
                      <a:cubicBezTo>
                        <a:pt x="420" y="1064"/>
                        <a:pt x="412" y="1076"/>
                        <a:pt x="428" y="1104"/>
                      </a:cubicBezTo>
                      <a:cubicBezTo>
                        <a:pt x="432" y="1128"/>
                        <a:pt x="432" y="1144"/>
                        <a:pt x="452" y="1156"/>
                      </a:cubicBezTo>
                      <a:cubicBezTo>
                        <a:pt x="460" y="1172"/>
                        <a:pt x="484" y="1200"/>
                        <a:pt x="500" y="1204"/>
                      </a:cubicBezTo>
                      <a:cubicBezTo>
                        <a:pt x="516" y="1236"/>
                        <a:pt x="536" y="1240"/>
                        <a:pt x="560" y="1260"/>
                      </a:cubicBezTo>
                      <a:cubicBezTo>
                        <a:pt x="568" y="1267"/>
                        <a:pt x="584" y="1283"/>
                        <a:pt x="584" y="1283"/>
                      </a:cubicBezTo>
                      <a:cubicBezTo>
                        <a:pt x="588" y="1299"/>
                        <a:pt x="600" y="1295"/>
                        <a:pt x="608" y="1315"/>
                      </a:cubicBezTo>
                      <a:cubicBezTo>
                        <a:pt x="612" y="1371"/>
                        <a:pt x="600" y="1399"/>
                        <a:pt x="584" y="1447"/>
                      </a:cubicBezTo>
                      <a:cubicBezTo>
                        <a:pt x="588" y="1475"/>
                        <a:pt x="588" y="1511"/>
                        <a:pt x="620" y="1523"/>
                      </a:cubicBezTo>
                      <a:cubicBezTo>
                        <a:pt x="624" y="1539"/>
                        <a:pt x="632" y="1547"/>
                        <a:pt x="644" y="1559"/>
                      </a:cubicBezTo>
                      <a:cubicBezTo>
                        <a:pt x="652" y="1587"/>
                        <a:pt x="656" y="1611"/>
                        <a:pt x="660" y="1643"/>
                      </a:cubicBezTo>
                      <a:cubicBezTo>
                        <a:pt x="660" y="1655"/>
                        <a:pt x="668" y="1691"/>
                        <a:pt x="668" y="1679"/>
                      </a:cubicBezTo>
                      <a:cubicBezTo>
                        <a:pt x="668" y="1627"/>
                        <a:pt x="652" y="1627"/>
                        <a:pt x="620" y="1607"/>
                      </a:cubicBezTo>
                      <a:cubicBezTo>
                        <a:pt x="604" y="1583"/>
                        <a:pt x="604" y="1559"/>
                        <a:pt x="588" y="1535"/>
                      </a:cubicBezTo>
                      <a:cubicBezTo>
                        <a:pt x="556" y="1547"/>
                        <a:pt x="560" y="1575"/>
                        <a:pt x="536" y="1591"/>
                      </a:cubicBezTo>
                      <a:cubicBezTo>
                        <a:pt x="528" y="1611"/>
                        <a:pt x="512" y="1627"/>
                        <a:pt x="504" y="1651"/>
                      </a:cubicBezTo>
                      <a:cubicBezTo>
                        <a:pt x="500" y="1659"/>
                        <a:pt x="496" y="1711"/>
                        <a:pt x="504" y="1703"/>
                      </a:cubicBezTo>
                      <a:cubicBezTo>
                        <a:pt x="500" y="1727"/>
                        <a:pt x="492" y="1767"/>
                        <a:pt x="484" y="1807"/>
                      </a:cubicBezTo>
                      <a:cubicBezTo>
                        <a:pt x="464" y="1839"/>
                        <a:pt x="460" y="1883"/>
                        <a:pt x="444" y="1919"/>
                      </a:cubicBezTo>
                      <a:cubicBezTo>
                        <a:pt x="440" y="1947"/>
                        <a:pt x="440" y="2047"/>
                        <a:pt x="412" y="2059"/>
                      </a:cubicBezTo>
                      <a:cubicBezTo>
                        <a:pt x="396" y="2067"/>
                        <a:pt x="396" y="2076"/>
                        <a:pt x="384" y="2088"/>
                      </a:cubicBezTo>
                      <a:cubicBezTo>
                        <a:pt x="380" y="2097"/>
                        <a:pt x="383" y="2088"/>
                        <a:pt x="381" y="2100"/>
                      </a:cubicBezTo>
                      <a:cubicBezTo>
                        <a:pt x="389" y="2112"/>
                        <a:pt x="386" y="2127"/>
                        <a:pt x="389" y="2168"/>
                      </a:cubicBezTo>
                      <a:cubicBezTo>
                        <a:pt x="401" y="2192"/>
                        <a:pt x="438" y="2226"/>
                        <a:pt x="456" y="2252"/>
                      </a:cubicBezTo>
                      <a:cubicBezTo>
                        <a:pt x="510" y="2255"/>
                        <a:pt x="488" y="2247"/>
                        <a:pt x="528" y="2251"/>
                      </a:cubicBezTo>
                      <a:cubicBezTo>
                        <a:pt x="564" y="2291"/>
                        <a:pt x="611" y="2325"/>
                        <a:pt x="659" y="2349"/>
                      </a:cubicBezTo>
                      <a:cubicBezTo>
                        <a:pt x="693" y="2363"/>
                        <a:pt x="696" y="2355"/>
                        <a:pt x="720" y="2363"/>
                      </a:cubicBezTo>
                      <a:cubicBezTo>
                        <a:pt x="736" y="2367"/>
                        <a:pt x="768" y="2383"/>
                        <a:pt x="788" y="2383"/>
                      </a:cubicBezTo>
                      <a:cubicBezTo>
                        <a:pt x="808" y="2383"/>
                        <a:pt x="822" y="2382"/>
                        <a:pt x="836" y="2375"/>
                      </a:cubicBezTo>
                      <a:cubicBezTo>
                        <a:pt x="854" y="2354"/>
                        <a:pt x="851" y="2369"/>
                        <a:pt x="869" y="2343"/>
                      </a:cubicBezTo>
                      <a:cubicBezTo>
                        <a:pt x="901" y="2351"/>
                        <a:pt x="956" y="2391"/>
                        <a:pt x="988" y="2407"/>
                      </a:cubicBezTo>
                      <a:cubicBezTo>
                        <a:pt x="1004" y="2415"/>
                        <a:pt x="1067" y="2437"/>
                        <a:pt x="1083" y="2441"/>
                      </a:cubicBezTo>
                      <a:cubicBezTo>
                        <a:pt x="1095" y="2481"/>
                        <a:pt x="1097" y="2481"/>
                        <a:pt x="1101" y="2499"/>
                      </a:cubicBezTo>
                      <a:cubicBezTo>
                        <a:pt x="1133" y="2501"/>
                        <a:pt x="1172" y="2504"/>
                        <a:pt x="1196" y="2502"/>
                      </a:cubicBezTo>
                      <a:cubicBezTo>
                        <a:pt x="1224" y="2502"/>
                        <a:pt x="1247" y="2496"/>
                        <a:pt x="1274" y="2496"/>
                      </a:cubicBezTo>
                      <a:cubicBezTo>
                        <a:pt x="1294" y="2496"/>
                        <a:pt x="1346" y="2493"/>
                        <a:pt x="1346" y="2493"/>
                      </a:cubicBezTo>
                      <a:cubicBezTo>
                        <a:pt x="1362" y="2425"/>
                        <a:pt x="1335" y="2523"/>
                        <a:pt x="1347" y="2335"/>
                      </a:cubicBezTo>
                      <a:cubicBezTo>
                        <a:pt x="1351" y="2271"/>
                        <a:pt x="1459" y="2259"/>
                        <a:pt x="1507" y="2251"/>
                      </a:cubicBezTo>
                      <a:cubicBezTo>
                        <a:pt x="1575" y="2255"/>
                        <a:pt x="1611" y="2223"/>
                        <a:pt x="1679" y="2239"/>
                      </a:cubicBezTo>
                      <a:cubicBezTo>
                        <a:pt x="1699" y="2251"/>
                        <a:pt x="1755" y="2279"/>
                        <a:pt x="1779" y="2283"/>
                      </a:cubicBezTo>
                      <a:cubicBezTo>
                        <a:pt x="1851" y="2311"/>
                        <a:pt x="1919" y="2339"/>
                        <a:pt x="1999" y="2351"/>
                      </a:cubicBezTo>
                      <a:cubicBezTo>
                        <a:pt x="2039" y="2351"/>
                        <a:pt x="2079" y="2355"/>
                        <a:pt x="2115" y="2347"/>
                      </a:cubicBezTo>
                      <a:cubicBezTo>
                        <a:pt x="2119" y="2347"/>
                        <a:pt x="2139" y="2303"/>
                        <a:pt x="2155" y="2299"/>
                      </a:cubicBezTo>
                      <a:cubicBezTo>
                        <a:pt x="2171" y="2283"/>
                        <a:pt x="2171" y="2271"/>
                        <a:pt x="2191" y="2259"/>
                      </a:cubicBezTo>
                      <a:cubicBezTo>
                        <a:pt x="2207" y="2247"/>
                        <a:pt x="2219" y="2215"/>
                        <a:pt x="2239" y="2203"/>
                      </a:cubicBezTo>
                      <a:cubicBezTo>
                        <a:pt x="2259" y="2191"/>
                        <a:pt x="2295" y="2195"/>
                        <a:pt x="2311" y="2183"/>
                      </a:cubicBezTo>
                      <a:cubicBezTo>
                        <a:pt x="2318" y="2150"/>
                        <a:pt x="2333" y="2154"/>
                        <a:pt x="2347" y="2135"/>
                      </a:cubicBezTo>
                      <a:cubicBezTo>
                        <a:pt x="2357" y="2088"/>
                        <a:pt x="2354" y="2100"/>
                        <a:pt x="2345" y="2078"/>
                      </a:cubicBezTo>
                      <a:cubicBezTo>
                        <a:pt x="2304" y="2069"/>
                        <a:pt x="2295" y="2072"/>
                        <a:pt x="2243" y="2071"/>
                      </a:cubicBezTo>
                      <a:cubicBezTo>
                        <a:pt x="2231" y="2067"/>
                        <a:pt x="2198" y="2064"/>
                        <a:pt x="2183" y="1979"/>
                      </a:cubicBezTo>
                      <a:cubicBezTo>
                        <a:pt x="2187" y="1956"/>
                        <a:pt x="2201" y="1937"/>
                        <a:pt x="2220" y="1892"/>
                      </a:cubicBezTo>
                      <a:cubicBezTo>
                        <a:pt x="2219" y="1854"/>
                        <a:pt x="2223" y="1859"/>
                        <a:pt x="2167" y="1855"/>
                      </a:cubicBezTo>
                      <a:cubicBezTo>
                        <a:pt x="2127" y="1859"/>
                        <a:pt x="2142" y="1817"/>
                        <a:pt x="2121" y="1823"/>
                      </a:cubicBezTo>
                      <a:cubicBezTo>
                        <a:pt x="2117" y="1815"/>
                        <a:pt x="2116" y="1798"/>
                        <a:pt x="2124" y="1790"/>
                      </a:cubicBezTo>
                      <a:cubicBezTo>
                        <a:pt x="2186" y="1788"/>
                        <a:pt x="2222" y="1743"/>
                        <a:pt x="2243" y="1733"/>
                      </a:cubicBezTo>
                      <a:cubicBezTo>
                        <a:pt x="2229" y="1704"/>
                        <a:pt x="2225" y="1695"/>
                        <a:pt x="2213" y="1659"/>
                      </a:cubicBezTo>
                      <a:cubicBezTo>
                        <a:pt x="2209" y="1647"/>
                        <a:pt x="2203" y="1619"/>
                        <a:pt x="2203" y="1619"/>
                      </a:cubicBezTo>
                      <a:cubicBezTo>
                        <a:pt x="2201" y="1590"/>
                        <a:pt x="2210" y="1589"/>
                        <a:pt x="2211" y="1581"/>
                      </a:cubicBezTo>
                      <a:cubicBezTo>
                        <a:pt x="2212" y="1573"/>
                        <a:pt x="2205" y="1571"/>
                        <a:pt x="2207" y="1568"/>
                      </a:cubicBezTo>
                      <a:cubicBezTo>
                        <a:pt x="2209" y="1565"/>
                        <a:pt x="2225" y="1564"/>
                        <a:pt x="2226" y="1560"/>
                      </a:cubicBezTo>
                      <a:cubicBezTo>
                        <a:pt x="2227" y="1556"/>
                        <a:pt x="2220" y="1555"/>
                        <a:pt x="2215" y="1543"/>
                      </a:cubicBezTo>
                      <a:cubicBezTo>
                        <a:pt x="2211" y="1519"/>
                        <a:pt x="2207" y="1507"/>
                        <a:pt x="2195" y="1487"/>
                      </a:cubicBezTo>
                      <a:cubicBezTo>
                        <a:pt x="2191" y="1455"/>
                        <a:pt x="2195" y="1431"/>
                        <a:pt x="2159" y="1423"/>
                      </a:cubicBezTo>
                      <a:cubicBezTo>
                        <a:pt x="2127" y="1423"/>
                        <a:pt x="2107" y="1435"/>
                        <a:pt x="2075" y="1439"/>
                      </a:cubicBezTo>
                      <a:cubicBezTo>
                        <a:pt x="2055" y="1443"/>
                        <a:pt x="2043" y="1483"/>
                        <a:pt x="2023" y="1495"/>
                      </a:cubicBezTo>
                      <a:cubicBezTo>
                        <a:pt x="2027" y="1467"/>
                        <a:pt x="2043" y="1423"/>
                        <a:pt x="2059" y="1399"/>
                      </a:cubicBezTo>
                      <a:cubicBezTo>
                        <a:pt x="2071" y="1379"/>
                        <a:pt x="2051" y="1367"/>
                        <a:pt x="2071" y="1339"/>
                      </a:cubicBezTo>
                      <a:cubicBezTo>
                        <a:pt x="2083" y="1323"/>
                        <a:pt x="2107" y="1311"/>
                        <a:pt x="2123" y="1295"/>
                      </a:cubicBezTo>
                      <a:cubicBezTo>
                        <a:pt x="2139" y="1279"/>
                        <a:pt x="2155" y="1256"/>
                        <a:pt x="2171" y="1232"/>
                      </a:cubicBezTo>
                      <a:cubicBezTo>
                        <a:pt x="2187" y="1208"/>
                        <a:pt x="2207" y="1180"/>
                        <a:pt x="2219" y="1156"/>
                      </a:cubicBezTo>
                      <a:cubicBezTo>
                        <a:pt x="2231" y="1132"/>
                        <a:pt x="2231" y="1096"/>
                        <a:pt x="2251" y="1084"/>
                      </a:cubicBezTo>
                      <a:cubicBezTo>
                        <a:pt x="2303" y="1088"/>
                        <a:pt x="2311" y="1096"/>
                        <a:pt x="2347" y="1092"/>
                      </a:cubicBezTo>
                      <a:cubicBezTo>
                        <a:pt x="2358" y="1082"/>
                        <a:pt x="2357" y="1088"/>
                        <a:pt x="2363" y="1082"/>
                      </a:cubicBezTo>
                      <a:cubicBezTo>
                        <a:pt x="2358" y="1073"/>
                        <a:pt x="2343" y="1034"/>
                        <a:pt x="2351" y="993"/>
                      </a:cubicBezTo>
                      <a:cubicBezTo>
                        <a:pt x="2355" y="941"/>
                        <a:pt x="2390" y="899"/>
                        <a:pt x="2414" y="833"/>
                      </a:cubicBezTo>
                      <a:cubicBezTo>
                        <a:pt x="2422" y="805"/>
                        <a:pt x="2394" y="771"/>
                        <a:pt x="2418" y="758"/>
                      </a:cubicBezTo>
                      <a:cubicBezTo>
                        <a:pt x="2469" y="747"/>
                        <a:pt x="2472" y="734"/>
                        <a:pt x="2493" y="705"/>
                      </a:cubicBezTo>
                      <a:cubicBezTo>
                        <a:pt x="2501" y="673"/>
                        <a:pt x="2489" y="680"/>
                        <a:pt x="2431" y="656"/>
                      </a:cubicBezTo>
                      <a:cubicBezTo>
                        <a:pt x="2387" y="626"/>
                        <a:pt x="2346" y="599"/>
                        <a:pt x="2307" y="608"/>
                      </a:cubicBezTo>
                      <a:cubicBezTo>
                        <a:pt x="2275" y="600"/>
                        <a:pt x="2275" y="604"/>
                        <a:pt x="2239" y="600"/>
                      </a:cubicBezTo>
                      <a:cubicBezTo>
                        <a:pt x="2219" y="580"/>
                        <a:pt x="2208" y="567"/>
                        <a:pt x="2183" y="552"/>
                      </a:cubicBezTo>
                      <a:cubicBezTo>
                        <a:pt x="2160" y="509"/>
                        <a:pt x="2162" y="504"/>
                        <a:pt x="2123" y="512"/>
                      </a:cubicBezTo>
                      <a:cubicBezTo>
                        <a:pt x="2109" y="521"/>
                        <a:pt x="2082" y="528"/>
                        <a:pt x="2061" y="513"/>
                      </a:cubicBezTo>
                      <a:cubicBezTo>
                        <a:pt x="2037" y="513"/>
                        <a:pt x="2033" y="492"/>
                        <a:pt x="2010" y="510"/>
                      </a:cubicBezTo>
                      <a:cubicBezTo>
                        <a:pt x="1964" y="497"/>
                        <a:pt x="1970" y="459"/>
                        <a:pt x="1947" y="452"/>
                      </a:cubicBezTo>
                      <a:cubicBezTo>
                        <a:pt x="1932" y="425"/>
                        <a:pt x="1903" y="414"/>
                        <a:pt x="1875" y="408"/>
                      </a:cubicBezTo>
                      <a:cubicBezTo>
                        <a:pt x="1877" y="360"/>
                        <a:pt x="1878" y="360"/>
                        <a:pt x="1860" y="345"/>
                      </a:cubicBezTo>
                      <a:cubicBezTo>
                        <a:pt x="1875" y="315"/>
                        <a:pt x="1869" y="296"/>
                        <a:pt x="1862" y="299"/>
                      </a:cubicBezTo>
                      <a:cubicBezTo>
                        <a:pt x="1836" y="302"/>
                        <a:pt x="1839" y="344"/>
                        <a:pt x="1823" y="360"/>
                      </a:cubicBezTo>
                      <a:cubicBezTo>
                        <a:pt x="1748" y="371"/>
                        <a:pt x="1761" y="356"/>
                        <a:pt x="1747" y="308"/>
                      </a:cubicBezTo>
                      <a:cubicBezTo>
                        <a:pt x="1723" y="204"/>
                        <a:pt x="1715" y="252"/>
                        <a:pt x="1665" y="234"/>
                      </a:cubicBezTo>
                      <a:cubicBezTo>
                        <a:pt x="1645" y="202"/>
                        <a:pt x="1665" y="179"/>
                        <a:pt x="1596" y="173"/>
                      </a:cubicBezTo>
                      <a:cubicBezTo>
                        <a:pt x="1589" y="159"/>
                        <a:pt x="1591" y="136"/>
                        <a:pt x="1575" y="116"/>
                      </a:cubicBezTo>
                      <a:cubicBezTo>
                        <a:pt x="1567" y="96"/>
                        <a:pt x="1557" y="95"/>
                        <a:pt x="1519" y="100"/>
                      </a:cubicBezTo>
                      <a:cubicBezTo>
                        <a:pt x="1484" y="96"/>
                        <a:pt x="1484" y="40"/>
                        <a:pt x="1484"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sp>
            <p:nvSpPr>
              <p:cNvPr id="245" name="Freeform 108"/>
              <p:cNvSpPr>
                <a:spLocks noChangeAspect="1"/>
              </p:cNvSpPr>
              <p:nvPr>
                <p:custDataLst>
                  <p:tags r:id="rId41"/>
                </p:custDataLst>
              </p:nvPr>
            </p:nvSpPr>
            <p:spPr bwMode="auto">
              <a:xfrm>
                <a:off x="2338" y="2688"/>
                <a:ext cx="172" cy="152"/>
              </a:xfrm>
              <a:custGeom>
                <a:avLst/>
                <a:gdLst/>
                <a:ahLst/>
                <a:cxnLst>
                  <a:cxn ang="0">
                    <a:pos x="181" y="0"/>
                  </a:cxn>
                  <a:cxn ang="0">
                    <a:pos x="187" y="20"/>
                  </a:cxn>
                  <a:cxn ang="0">
                    <a:pos x="214" y="33"/>
                  </a:cxn>
                  <a:cxn ang="0">
                    <a:pos x="237" y="53"/>
                  </a:cxn>
                  <a:cxn ang="0">
                    <a:pos x="312" y="31"/>
                  </a:cxn>
                  <a:cxn ang="0">
                    <a:pos x="358" y="11"/>
                  </a:cxn>
                  <a:cxn ang="0">
                    <a:pos x="375" y="14"/>
                  </a:cxn>
                  <a:cxn ang="0">
                    <a:pos x="474" y="39"/>
                  </a:cxn>
                  <a:cxn ang="0">
                    <a:pos x="521" y="84"/>
                  </a:cxn>
                  <a:cxn ang="0">
                    <a:pos x="597" y="119"/>
                  </a:cxn>
                  <a:cxn ang="0">
                    <a:pos x="558" y="209"/>
                  </a:cxn>
                  <a:cxn ang="0">
                    <a:pos x="627" y="224"/>
                  </a:cxn>
                  <a:cxn ang="0">
                    <a:pos x="649" y="287"/>
                  </a:cxn>
                  <a:cxn ang="0">
                    <a:pos x="688" y="353"/>
                  </a:cxn>
                  <a:cxn ang="0">
                    <a:pos x="661" y="374"/>
                  </a:cxn>
                  <a:cxn ang="0">
                    <a:pos x="642" y="431"/>
                  </a:cxn>
                  <a:cxn ang="0">
                    <a:pos x="591" y="441"/>
                  </a:cxn>
                  <a:cxn ang="0">
                    <a:pos x="572" y="491"/>
                  </a:cxn>
                  <a:cxn ang="0">
                    <a:pos x="561" y="602"/>
                  </a:cxn>
                  <a:cxn ang="0">
                    <a:pos x="540" y="607"/>
                  </a:cxn>
                  <a:cxn ang="0">
                    <a:pos x="476" y="551"/>
                  </a:cxn>
                  <a:cxn ang="0">
                    <a:pos x="404" y="507"/>
                  </a:cxn>
                  <a:cxn ang="0">
                    <a:pos x="384" y="443"/>
                  </a:cxn>
                  <a:cxn ang="0">
                    <a:pos x="396" y="411"/>
                  </a:cxn>
                  <a:cxn ang="0">
                    <a:pos x="360" y="431"/>
                  </a:cxn>
                  <a:cxn ang="0">
                    <a:pos x="324" y="463"/>
                  </a:cxn>
                  <a:cxn ang="0">
                    <a:pos x="288" y="455"/>
                  </a:cxn>
                  <a:cxn ang="0">
                    <a:pos x="272" y="407"/>
                  </a:cxn>
                  <a:cxn ang="0">
                    <a:pos x="192" y="335"/>
                  </a:cxn>
                  <a:cxn ang="0">
                    <a:pos x="120" y="271"/>
                  </a:cxn>
                  <a:cxn ang="0">
                    <a:pos x="72" y="195"/>
                  </a:cxn>
                  <a:cxn ang="0">
                    <a:pos x="24" y="191"/>
                  </a:cxn>
                  <a:cxn ang="0">
                    <a:pos x="12" y="155"/>
                  </a:cxn>
                  <a:cxn ang="0">
                    <a:pos x="32" y="83"/>
                  </a:cxn>
                  <a:cxn ang="0">
                    <a:pos x="88" y="47"/>
                  </a:cxn>
                  <a:cxn ang="0">
                    <a:pos x="152" y="15"/>
                  </a:cxn>
                  <a:cxn ang="0">
                    <a:pos x="181" y="0"/>
                  </a:cxn>
                </a:cxnLst>
                <a:rect l="0" t="0" r="r" b="b"/>
                <a:pathLst>
                  <a:path w="691" h="607">
                    <a:moveTo>
                      <a:pt x="181" y="0"/>
                    </a:moveTo>
                    <a:cubicBezTo>
                      <a:pt x="188" y="1"/>
                      <a:pt x="178" y="11"/>
                      <a:pt x="187" y="20"/>
                    </a:cubicBezTo>
                    <a:cubicBezTo>
                      <a:pt x="192" y="25"/>
                      <a:pt x="206" y="28"/>
                      <a:pt x="214" y="33"/>
                    </a:cubicBezTo>
                    <a:cubicBezTo>
                      <a:pt x="222" y="38"/>
                      <a:pt x="213" y="54"/>
                      <a:pt x="237" y="53"/>
                    </a:cubicBezTo>
                    <a:cubicBezTo>
                      <a:pt x="273" y="60"/>
                      <a:pt x="284" y="39"/>
                      <a:pt x="312" y="31"/>
                    </a:cubicBezTo>
                    <a:cubicBezTo>
                      <a:pt x="324" y="27"/>
                      <a:pt x="358" y="11"/>
                      <a:pt x="358" y="11"/>
                    </a:cubicBezTo>
                    <a:cubicBezTo>
                      <a:pt x="374" y="10"/>
                      <a:pt x="356" y="9"/>
                      <a:pt x="375" y="14"/>
                    </a:cubicBezTo>
                    <a:cubicBezTo>
                      <a:pt x="394" y="19"/>
                      <a:pt x="450" y="27"/>
                      <a:pt x="474" y="39"/>
                    </a:cubicBezTo>
                    <a:cubicBezTo>
                      <a:pt x="484" y="74"/>
                      <a:pt x="500" y="71"/>
                      <a:pt x="521" y="84"/>
                    </a:cubicBezTo>
                    <a:cubicBezTo>
                      <a:pt x="535" y="87"/>
                      <a:pt x="590" y="99"/>
                      <a:pt x="597" y="119"/>
                    </a:cubicBezTo>
                    <a:cubicBezTo>
                      <a:pt x="603" y="144"/>
                      <a:pt x="561" y="176"/>
                      <a:pt x="558" y="209"/>
                    </a:cubicBezTo>
                    <a:cubicBezTo>
                      <a:pt x="574" y="236"/>
                      <a:pt x="576" y="239"/>
                      <a:pt x="627" y="224"/>
                    </a:cubicBezTo>
                    <a:cubicBezTo>
                      <a:pt x="622" y="236"/>
                      <a:pt x="625" y="263"/>
                      <a:pt x="649" y="287"/>
                    </a:cubicBezTo>
                    <a:cubicBezTo>
                      <a:pt x="661" y="295"/>
                      <a:pt x="691" y="338"/>
                      <a:pt x="688" y="353"/>
                    </a:cubicBezTo>
                    <a:cubicBezTo>
                      <a:pt x="684" y="373"/>
                      <a:pt x="673" y="363"/>
                      <a:pt x="661" y="374"/>
                    </a:cubicBezTo>
                    <a:cubicBezTo>
                      <a:pt x="653" y="386"/>
                      <a:pt x="642" y="431"/>
                      <a:pt x="642" y="431"/>
                    </a:cubicBezTo>
                    <a:cubicBezTo>
                      <a:pt x="627" y="434"/>
                      <a:pt x="603" y="432"/>
                      <a:pt x="591" y="441"/>
                    </a:cubicBezTo>
                    <a:cubicBezTo>
                      <a:pt x="593" y="487"/>
                      <a:pt x="576" y="475"/>
                      <a:pt x="572" y="491"/>
                    </a:cubicBezTo>
                    <a:cubicBezTo>
                      <a:pt x="566" y="516"/>
                      <a:pt x="558" y="581"/>
                      <a:pt x="561" y="602"/>
                    </a:cubicBezTo>
                    <a:cubicBezTo>
                      <a:pt x="552" y="605"/>
                      <a:pt x="561" y="602"/>
                      <a:pt x="540" y="607"/>
                    </a:cubicBezTo>
                    <a:cubicBezTo>
                      <a:pt x="484" y="595"/>
                      <a:pt x="508" y="575"/>
                      <a:pt x="476" y="551"/>
                    </a:cubicBezTo>
                    <a:cubicBezTo>
                      <a:pt x="452" y="531"/>
                      <a:pt x="436" y="511"/>
                      <a:pt x="404" y="507"/>
                    </a:cubicBezTo>
                    <a:cubicBezTo>
                      <a:pt x="396" y="483"/>
                      <a:pt x="412" y="451"/>
                      <a:pt x="384" y="443"/>
                    </a:cubicBezTo>
                    <a:cubicBezTo>
                      <a:pt x="392" y="431"/>
                      <a:pt x="388" y="423"/>
                      <a:pt x="396" y="411"/>
                    </a:cubicBezTo>
                    <a:cubicBezTo>
                      <a:pt x="384" y="375"/>
                      <a:pt x="368" y="419"/>
                      <a:pt x="360" y="431"/>
                    </a:cubicBezTo>
                    <a:cubicBezTo>
                      <a:pt x="348" y="463"/>
                      <a:pt x="352" y="455"/>
                      <a:pt x="324" y="463"/>
                    </a:cubicBezTo>
                    <a:cubicBezTo>
                      <a:pt x="312" y="459"/>
                      <a:pt x="296" y="467"/>
                      <a:pt x="288" y="455"/>
                    </a:cubicBezTo>
                    <a:cubicBezTo>
                      <a:pt x="284" y="447"/>
                      <a:pt x="272" y="407"/>
                      <a:pt x="272" y="407"/>
                    </a:cubicBezTo>
                    <a:cubicBezTo>
                      <a:pt x="248" y="327"/>
                      <a:pt x="268" y="343"/>
                      <a:pt x="192" y="335"/>
                    </a:cubicBezTo>
                    <a:cubicBezTo>
                      <a:pt x="176" y="287"/>
                      <a:pt x="172" y="279"/>
                      <a:pt x="120" y="271"/>
                    </a:cubicBezTo>
                    <a:cubicBezTo>
                      <a:pt x="104" y="235"/>
                      <a:pt x="116" y="207"/>
                      <a:pt x="72" y="195"/>
                    </a:cubicBezTo>
                    <a:cubicBezTo>
                      <a:pt x="44" y="203"/>
                      <a:pt x="48" y="207"/>
                      <a:pt x="24" y="191"/>
                    </a:cubicBezTo>
                    <a:cubicBezTo>
                      <a:pt x="20" y="179"/>
                      <a:pt x="12" y="155"/>
                      <a:pt x="12" y="155"/>
                    </a:cubicBezTo>
                    <a:cubicBezTo>
                      <a:pt x="8" y="127"/>
                      <a:pt x="0" y="95"/>
                      <a:pt x="32" y="83"/>
                    </a:cubicBezTo>
                    <a:cubicBezTo>
                      <a:pt x="48" y="55"/>
                      <a:pt x="56" y="55"/>
                      <a:pt x="88" y="47"/>
                    </a:cubicBezTo>
                    <a:cubicBezTo>
                      <a:pt x="136" y="11"/>
                      <a:pt x="12" y="43"/>
                      <a:pt x="152" y="15"/>
                    </a:cubicBezTo>
                    <a:cubicBezTo>
                      <a:pt x="160" y="15"/>
                      <a:pt x="189" y="0"/>
                      <a:pt x="181"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46" name="Freeform 109"/>
              <p:cNvSpPr>
                <a:spLocks noChangeAspect="1"/>
              </p:cNvSpPr>
              <p:nvPr>
                <p:custDataLst>
                  <p:tags r:id="rId42"/>
                </p:custDataLst>
              </p:nvPr>
            </p:nvSpPr>
            <p:spPr bwMode="auto">
              <a:xfrm>
                <a:off x="2475" y="2796"/>
                <a:ext cx="38" cy="50"/>
              </a:xfrm>
              <a:custGeom>
                <a:avLst/>
                <a:gdLst/>
                <a:ahLst/>
                <a:cxnLst>
                  <a:cxn ang="0">
                    <a:pos x="95" y="0"/>
                  </a:cxn>
                  <a:cxn ang="0">
                    <a:pos x="23" y="56"/>
                  </a:cxn>
                  <a:cxn ang="0">
                    <a:pos x="11" y="168"/>
                  </a:cxn>
                  <a:cxn ang="0">
                    <a:pos x="51" y="184"/>
                  </a:cxn>
                  <a:cxn ang="0">
                    <a:pos x="130" y="178"/>
                  </a:cxn>
                  <a:cxn ang="0">
                    <a:pos x="147" y="120"/>
                  </a:cxn>
                  <a:cxn ang="0">
                    <a:pos x="127" y="63"/>
                  </a:cxn>
                  <a:cxn ang="0">
                    <a:pos x="95" y="28"/>
                  </a:cxn>
                  <a:cxn ang="0">
                    <a:pos x="95" y="0"/>
                  </a:cxn>
                </a:cxnLst>
                <a:rect l="0" t="0" r="r" b="b"/>
                <a:pathLst>
                  <a:path w="153" h="200">
                    <a:moveTo>
                      <a:pt x="95" y="0"/>
                    </a:moveTo>
                    <a:cubicBezTo>
                      <a:pt x="0" y="3"/>
                      <a:pt x="71" y="24"/>
                      <a:pt x="23" y="56"/>
                    </a:cubicBezTo>
                    <a:cubicBezTo>
                      <a:pt x="15" y="96"/>
                      <a:pt x="15" y="116"/>
                      <a:pt x="11" y="168"/>
                    </a:cubicBezTo>
                    <a:cubicBezTo>
                      <a:pt x="22" y="186"/>
                      <a:pt x="33" y="181"/>
                      <a:pt x="51" y="184"/>
                    </a:cubicBezTo>
                    <a:cubicBezTo>
                      <a:pt x="63" y="200"/>
                      <a:pt x="111" y="171"/>
                      <a:pt x="130" y="178"/>
                    </a:cubicBezTo>
                    <a:cubicBezTo>
                      <a:pt x="125" y="160"/>
                      <a:pt x="132" y="150"/>
                      <a:pt x="147" y="120"/>
                    </a:cubicBezTo>
                    <a:cubicBezTo>
                      <a:pt x="153" y="88"/>
                      <a:pt x="151" y="79"/>
                      <a:pt x="127" y="63"/>
                    </a:cubicBezTo>
                    <a:cubicBezTo>
                      <a:pt x="105" y="42"/>
                      <a:pt x="115" y="48"/>
                      <a:pt x="95" y="28"/>
                    </a:cubicBezTo>
                    <a:cubicBezTo>
                      <a:pt x="91" y="8"/>
                      <a:pt x="91" y="16"/>
                      <a:pt x="95"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nvGrpSpPr>
              <p:cNvPr id="247" name="Group 110"/>
              <p:cNvGrpSpPr>
                <a:grpSpLocks/>
              </p:cNvGrpSpPr>
              <p:nvPr>
                <p:custDataLst>
                  <p:tags r:id="rId43"/>
                </p:custDataLst>
              </p:nvPr>
            </p:nvGrpSpPr>
            <p:grpSpPr bwMode="auto">
              <a:xfrm>
                <a:off x="2382" y="2547"/>
                <a:ext cx="176" cy="199"/>
                <a:chOff x="1507" y="4979"/>
                <a:chExt cx="706" cy="796"/>
              </a:xfrm>
              <a:grpFill/>
            </p:grpSpPr>
            <p:sp>
              <p:nvSpPr>
                <p:cNvPr id="261" name="Freeform 111"/>
                <p:cNvSpPr>
                  <a:spLocks noChangeAspect="1"/>
                </p:cNvSpPr>
                <p:nvPr/>
              </p:nvSpPr>
              <p:spPr bwMode="auto">
                <a:xfrm>
                  <a:off x="1759" y="5075"/>
                  <a:ext cx="56" cy="44"/>
                </a:xfrm>
                <a:custGeom>
                  <a:avLst/>
                  <a:gdLst/>
                  <a:ahLst/>
                  <a:cxnLst>
                    <a:cxn ang="0">
                      <a:pos x="5" y="0"/>
                    </a:cxn>
                    <a:cxn ang="0">
                      <a:pos x="9" y="7"/>
                    </a:cxn>
                    <a:cxn ang="0">
                      <a:pos x="3" y="11"/>
                    </a:cxn>
                    <a:cxn ang="0">
                      <a:pos x="5" y="0"/>
                    </a:cxn>
                  </a:cxnLst>
                  <a:rect l="0" t="0" r="r" b="b"/>
                  <a:pathLst>
                    <a:path w="14" h="11">
                      <a:moveTo>
                        <a:pt x="5" y="0"/>
                      </a:moveTo>
                      <a:cubicBezTo>
                        <a:pt x="9" y="1"/>
                        <a:pt x="14" y="0"/>
                        <a:pt x="9" y="7"/>
                      </a:cubicBezTo>
                      <a:cubicBezTo>
                        <a:pt x="8" y="9"/>
                        <a:pt x="3" y="11"/>
                        <a:pt x="3" y="11"/>
                      </a:cubicBezTo>
                      <a:cubicBezTo>
                        <a:pt x="0" y="7"/>
                        <a:pt x="1" y="4"/>
                        <a:pt x="5"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62" name="Freeform 112"/>
                <p:cNvSpPr>
                  <a:spLocks noChangeAspect="1"/>
                </p:cNvSpPr>
                <p:nvPr/>
              </p:nvSpPr>
              <p:spPr bwMode="auto">
                <a:xfrm>
                  <a:off x="1803" y="5019"/>
                  <a:ext cx="32" cy="68"/>
                </a:xfrm>
                <a:custGeom>
                  <a:avLst/>
                  <a:gdLst/>
                  <a:ahLst/>
                  <a:cxnLst>
                    <a:cxn ang="0">
                      <a:pos x="0" y="8"/>
                    </a:cxn>
                    <a:cxn ang="0">
                      <a:pos x="8" y="0"/>
                    </a:cxn>
                    <a:cxn ang="0">
                      <a:pos x="0" y="8"/>
                    </a:cxn>
                  </a:cxnLst>
                  <a:rect l="0" t="0" r="r" b="b"/>
                  <a:pathLst>
                    <a:path w="8" h="17">
                      <a:moveTo>
                        <a:pt x="0" y="8"/>
                      </a:moveTo>
                      <a:cubicBezTo>
                        <a:pt x="5" y="6"/>
                        <a:pt x="4" y="4"/>
                        <a:pt x="8" y="0"/>
                      </a:cubicBezTo>
                      <a:cubicBezTo>
                        <a:pt x="8" y="2"/>
                        <a:pt x="0" y="17"/>
                        <a:pt x="0" y="8"/>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63" name="Freeform 113"/>
                <p:cNvSpPr>
                  <a:spLocks noChangeAspect="1"/>
                </p:cNvSpPr>
                <p:nvPr/>
              </p:nvSpPr>
              <p:spPr bwMode="auto">
                <a:xfrm>
                  <a:off x="1859" y="4991"/>
                  <a:ext cx="48" cy="40"/>
                </a:xfrm>
                <a:custGeom>
                  <a:avLst/>
                  <a:gdLst/>
                  <a:ahLst/>
                  <a:cxnLst>
                    <a:cxn ang="0">
                      <a:pos x="0" y="3"/>
                    </a:cxn>
                    <a:cxn ang="0">
                      <a:pos x="12" y="2"/>
                    </a:cxn>
                    <a:cxn ang="0">
                      <a:pos x="0" y="3"/>
                    </a:cxn>
                  </a:cxnLst>
                  <a:rect l="0" t="0" r="r" b="b"/>
                  <a:pathLst>
                    <a:path w="12" h="10">
                      <a:moveTo>
                        <a:pt x="0" y="3"/>
                      </a:moveTo>
                      <a:cubicBezTo>
                        <a:pt x="8" y="0"/>
                        <a:pt x="4" y="1"/>
                        <a:pt x="12" y="2"/>
                      </a:cubicBezTo>
                      <a:cubicBezTo>
                        <a:pt x="10" y="9"/>
                        <a:pt x="0" y="10"/>
                        <a:pt x="0" y="3"/>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64" name="Freeform 114"/>
                <p:cNvSpPr>
                  <a:spLocks noChangeAspect="1"/>
                </p:cNvSpPr>
                <p:nvPr/>
              </p:nvSpPr>
              <p:spPr bwMode="auto">
                <a:xfrm>
                  <a:off x="1919" y="4979"/>
                  <a:ext cx="96" cy="28"/>
                </a:xfrm>
                <a:custGeom>
                  <a:avLst/>
                  <a:gdLst/>
                  <a:ahLst/>
                  <a:cxnLst>
                    <a:cxn ang="0">
                      <a:pos x="1" y="4"/>
                    </a:cxn>
                    <a:cxn ang="0">
                      <a:pos x="12" y="7"/>
                    </a:cxn>
                    <a:cxn ang="0">
                      <a:pos x="1" y="4"/>
                    </a:cxn>
                  </a:cxnLst>
                  <a:rect l="0" t="0" r="r" b="b"/>
                  <a:pathLst>
                    <a:path w="24" h="7">
                      <a:moveTo>
                        <a:pt x="1" y="4"/>
                      </a:moveTo>
                      <a:cubicBezTo>
                        <a:pt x="22" y="3"/>
                        <a:pt x="24" y="3"/>
                        <a:pt x="12" y="7"/>
                      </a:cubicBezTo>
                      <a:cubicBezTo>
                        <a:pt x="6" y="6"/>
                        <a:pt x="0" y="0"/>
                        <a:pt x="1" y="4"/>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65" name="Freeform 115"/>
                <p:cNvSpPr>
                  <a:spLocks noChangeAspect="1"/>
                </p:cNvSpPr>
                <p:nvPr/>
              </p:nvSpPr>
              <p:spPr bwMode="auto">
                <a:xfrm>
                  <a:off x="1507" y="5019"/>
                  <a:ext cx="706" cy="756"/>
                </a:xfrm>
                <a:custGeom>
                  <a:avLst/>
                  <a:gdLst/>
                  <a:ahLst/>
                  <a:cxnLst>
                    <a:cxn ang="0">
                      <a:pos x="694" y="39"/>
                    </a:cxn>
                    <a:cxn ang="0">
                      <a:pos x="624" y="0"/>
                    </a:cxn>
                    <a:cxn ang="0">
                      <a:pos x="508" y="12"/>
                    </a:cxn>
                    <a:cxn ang="0">
                      <a:pos x="432" y="28"/>
                    </a:cxn>
                    <a:cxn ang="0">
                      <a:pos x="376" y="60"/>
                    </a:cxn>
                    <a:cxn ang="0">
                      <a:pos x="328" y="92"/>
                    </a:cxn>
                    <a:cxn ang="0">
                      <a:pos x="304" y="100"/>
                    </a:cxn>
                    <a:cxn ang="0">
                      <a:pos x="244" y="156"/>
                    </a:cxn>
                    <a:cxn ang="0">
                      <a:pos x="364" y="240"/>
                    </a:cxn>
                    <a:cxn ang="0">
                      <a:pos x="324" y="272"/>
                    </a:cxn>
                    <a:cxn ang="0">
                      <a:pos x="220" y="268"/>
                    </a:cxn>
                    <a:cxn ang="0">
                      <a:pos x="168" y="316"/>
                    </a:cxn>
                    <a:cxn ang="0">
                      <a:pos x="112" y="392"/>
                    </a:cxn>
                    <a:cxn ang="0">
                      <a:pos x="76" y="420"/>
                    </a:cxn>
                    <a:cxn ang="0">
                      <a:pos x="12" y="504"/>
                    </a:cxn>
                    <a:cxn ang="0">
                      <a:pos x="36" y="560"/>
                    </a:cxn>
                    <a:cxn ang="0">
                      <a:pos x="76" y="580"/>
                    </a:cxn>
                    <a:cxn ang="0">
                      <a:pos x="196" y="536"/>
                    </a:cxn>
                    <a:cxn ang="0">
                      <a:pos x="300" y="564"/>
                    </a:cxn>
                    <a:cxn ang="0">
                      <a:pos x="364" y="612"/>
                    </a:cxn>
                    <a:cxn ang="0">
                      <a:pos x="400" y="628"/>
                    </a:cxn>
                    <a:cxn ang="0">
                      <a:pos x="424" y="644"/>
                    </a:cxn>
                    <a:cxn ang="0">
                      <a:pos x="392" y="704"/>
                    </a:cxn>
                    <a:cxn ang="0">
                      <a:pos x="408" y="756"/>
                    </a:cxn>
                    <a:cxn ang="0">
                      <a:pos x="464" y="732"/>
                    </a:cxn>
                    <a:cxn ang="0">
                      <a:pos x="460" y="720"/>
                    </a:cxn>
                    <a:cxn ang="0">
                      <a:pos x="440" y="692"/>
                    </a:cxn>
                    <a:cxn ang="0">
                      <a:pos x="466" y="669"/>
                    </a:cxn>
                    <a:cxn ang="0">
                      <a:pos x="484" y="624"/>
                    </a:cxn>
                    <a:cxn ang="0">
                      <a:pos x="496" y="588"/>
                    </a:cxn>
                    <a:cxn ang="0">
                      <a:pos x="484" y="524"/>
                    </a:cxn>
                    <a:cxn ang="0">
                      <a:pos x="482" y="471"/>
                    </a:cxn>
                    <a:cxn ang="0">
                      <a:pos x="464" y="474"/>
                    </a:cxn>
                    <a:cxn ang="0">
                      <a:pos x="529" y="452"/>
                    </a:cxn>
                    <a:cxn ang="0">
                      <a:pos x="610" y="431"/>
                    </a:cxn>
                    <a:cxn ang="0">
                      <a:pos x="616" y="371"/>
                    </a:cxn>
                    <a:cxn ang="0">
                      <a:pos x="652" y="356"/>
                    </a:cxn>
                    <a:cxn ang="0">
                      <a:pos x="625" y="273"/>
                    </a:cxn>
                    <a:cxn ang="0">
                      <a:pos x="593" y="231"/>
                    </a:cxn>
                    <a:cxn ang="0">
                      <a:pos x="628" y="215"/>
                    </a:cxn>
                    <a:cxn ang="0">
                      <a:pos x="646" y="242"/>
                    </a:cxn>
                    <a:cxn ang="0">
                      <a:pos x="665" y="197"/>
                    </a:cxn>
                    <a:cxn ang="0">
                      <a:pos x="694" y="39"/>
                    </a:cxn>
                  </a:cxnLst>
                  <a:rect l="0" t="0" r="r" b="b"/>
                  <a:pathLst>
                    <a:path w="706" h="756">
                      <a:moveTo>
                        <a:pt x="694" y="39"/>
                      </a:moveTo>
                      <a:cubicBezTo>
                        <a:pt x="682" y="7"/>
                        <a:pt x="652" y="20"/>
                        <a:pt x="624" y="0"/>
                      </a:cubicBezTo>
                      <a:cubicBezTo>
                        <a:pt x="584" y="4"/>
                        <a:pt x="548" y="8"/>
                        <a:pt x="508" y="12"/>
                      </a:cubicBezTo>
                      <a:cubicBezTo>
                        <a:pt x="480" y="20"/>
                        <a:pt x="460" y="24"/>
                        <a:pt x="432" y="28"/>
                      </a:cubicBezTo>
                      <a:cubicBezTo>
                        <a:pt x="412" y="36"/>
                        <a:pt x="376" y="60"/>
                        <a:pt x="376" y="60"/>
                      </a:cubicBezTo>
                      <a:cubicBezTo>
                        <a:pt x="364" y="76"/>
                        <a:pt x="344" y="80"/>
                        <a:pt x="328" y="92"/>
                      </a:cubicBezTo>
                      <a:cubicBezTo>
                        <a:pt x="320" y="96"/>
                        <a:pt x="304" y="100"/>
                        <a:pt x="304" y="100"/>
                      </a:cubicBezTo>
                      <a:cubicBezTo>
                        <a:pt x="284" y="124"/>
                        <a:pt x="268" y="140"/>
                        <a:pt x="244" y="156"/>
                      </a:cubicBezTo>
                      <a:cubicBezTo>
                        <a:pt x="252" y="228"/>
                        <a:pt x="300" y="228"/>
                        <a:pt x="364" y="240"/>
                      </a:cubicBezTo>
                      <a:cubicBezTo>
                        <a:pt x="356" y="260"/>
                        <a:pt x="340" y="268"/>
                        <a:pt x="324" y="272"/>
                      </a:cubicBezTo>
                      <a:cubicBezTo>
                        <a:pt x="280" y="268"/>
                        <a:pt x="264" y="264"/>
                        <a:pt x="220" y="268"/>
                      </a:cubicBezTo>
                      <a:cubicBezTo>
                        <a:pt x="200" y="276"/>
                        <a:pt x="176" y="296"/>
                        <a:pt x="168" y="316"/>
                      </a:cubicBezTo>
                      <a:cubicBezTo>
                        <a:pt x="164" y="332"/>
                        <a:pt x="132" y="384"/>
                        <a:pt x="112" y="392"/>
                      </a:cubicBezTo>
                      <a:cubicBezTo>
                        <a:pt x="104" y="408"/>
                        <a:pt x="92" y="412"/>
                        <a:pt x="76" y="420"/>
                      </a:cubicBezTo>
                      <a:cubicBezTo>
                        <a:pt x="68" y="440"/>
                        <a:pt x="32" y="496"/>
                        <a:pt x="12" y="504"/>
                      </a:cubicBezTo>
                      <a:cubicBezTo>
                        <a:pt x="0" y="540"/>
                        <a:pt x="12" y="544"/>
                        <a:pt x="36" y="560"/>
                      </a:cubicBezTo>
                      <a:cubicBezTo>
                        <a:pt x="44" y="580"/>
                        <a:pt x="56" y="576"/>
                        <a:pt x="76" y="580"/>
                      </a:cubicBezTo>
                      <a:cubicBezTo>
                        <a:pt x="128" y="572"/>
                        <a:pt x="148" y="540"/>
                        <a:pt x="196" y="536"/>
                      </a:cubicBezTo>
                      <a:cubicBezTo>
                        <a:pt x="228" y="548"/>
                        <a:pt x="264" y="556"/>
                        <a:pt x="300" y="564"/>
                      </a:cubicBezTo>
                      <a:cubicBezTo>
                        <a:pt x="312" y="600"/>
                        <a:pt x="324" y="608"/>
                        <a:pt x="364" y="612"/>
                      </a:cubicBezTo>
                      <a:cubicBezTo>
                        <a:pt x="376" y="620"/>
                        <a:pt x="388" y="620"/>
                        <a:pt x="400" y="628"/>
                      </a:cubicBezTo>
                      <a:cubicBezTo>
                        <a:pt x="408" y="632"/>
                        <a:pt x="424" y="644"/>
                        <a:pt x="424" y="644"/>
                      </a:cubicBezTo>
                      <a:cubicBezTo>
                        <a:pt x="416" y="668"/>
                        <a:pt x="412" y="688"/>
                        <a:pt x="392" y="704"/>
                      </a:cubicBezTo>
                      <a:cubicBezTo>
                        <a:pt x="384" y="728"/>
                        <a:pt x="380" y="748"/>
                        <a:pt x="408" y="756"/>
                      </a:cubicBezTo>
                      <a:cubicBezTo>
                        <a:pt x="436" y="752"/>
                        <a:pt x="452" y="756"/>
                        <a:pt x="464" y="732"/>
                      </a:cubicBezTo>
                      <a:cubicBezTo>
                        <a:pt x="464" y="728"/>
                        <a:pt x="464" y="724"/>
                        <a:pt x="460" y="720"/>
                      </a:cubicBezTo>
                      <a:cubicBezTo>
                        <a:pt x="456" y="713"/>
                        <a:pt x="439" y="700"/>
                        <a:pt x="440" y="692"/>
                      </a:cubicBezTo>
                      <a:cubicBezTo>
                        <a:pt x="452" y="683"/>
                        <a:pt x="454" y="681"/>
                        <a:pt x="466" y="669"/>
                      </a:cubicBezTo>
                      <a:cubicBezTo>
                        <a:pt x="470" y="653"/>
                        <a:pt x="481" y="645"/>
                        <a:pt x="484" y="624"/>
                      </a:cubicBezTo>
                      <a:cubicBezTo>
                        <a:pt x="488" y="612"/>
                        <a:pt x="490" y="597"/>
                        <a:pt x="496" y="588"/>
                      </a:cubicBezTo>
                      <a:cubicBezTo>
                        <a:pt x="497" y="570"/>
                        <a:pt x="486" y="543"/>
                        <a:pt x="484" y="524"/>
                      </a:cubicBezTo>
                      <a:cubicBezTo>
                        <a:pt x="482" y="505"/>
                        <a:pt x="485" y="479"/>
                        <a:pt x="482" y="471"/>
                      </a:cubicBezTo>
                      <a:cubicBezTo>
                        <a:pt x="479" y="463"/>
                        <a:pt x="456" y="477"/>
                        <a:pt x="464" y="474"/>
                      </a:cubicBezTo>
                      <a:cubicBezTo>
                        <a:pt x="473" y="440"/>
                        <a:pt x="485" y="453"/>
                        <a:pt x="529" y="452"/>
                      </a:cubicBezTo>
                      <a:cubicBezTo>
                        <a:pt x="569" y="446"/>
                        <a:pt x="583" y="443"/>
                        <a:pt x="610" y="431"/>
                      </a:cubicBezTo>
                      <a:cubicBezTo>
                        <a:pt x="622" y="395"/>
                        <a:pt x="577" y="395"/>
                        <a:pt x="616" y="371"/>
                      </a:cubicBezTo>
                      <a:cubicBezTo>
                        <a:pt x="628" y="363"/>
                        <a:pt x="640" y="368"/>
                        <a:pt x="652" y="356"/>
                      </a:cubicBezTo>
                      <a:cubicBezTo>
                        <a:pt x="685" y="318"/>
                        <a:pt x="654" y="255"/>
                        <a:pt x="625" y="273"/>
                      </a:cubicBezTo>
                      <a:cubicBezTo>
                        <a:pt x="603" y="263"/>
                        <a:pt x="593" y="241"/>
                        <a:pt x="593" y="231"/>
                      </a:cubicBezTo>
                      <a:cubicBezTo>
                        <a:pt x="593" y="221"/>
                        <a:pt x="619" y="213"/>
                        <a:pt x="628" y="215"/>
                      </a:cubicBezTo>
                      <a:cubicBezTo>
                        <a:pt x="638" y="230"/>
                        <a:pt x="634" y="230"/>
                        <a:pt x="646" y="242"/>
                      </a:cubicBezTo>
                      <a:cubicBezTo>
                        <a:pt x="653" y="239"/>
                        <a:pt x="657" y="231"/>
                        <a:pt x="665" y="197"/>
                      </a:cubicBezTo>
                      <a:cubicBezTo>
                        <a:pt x="673" y="163"/>
                        <a:pt x="706" y="167"/>
                        <a:pt x="694" y="39"/>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grpSp>
            <p:nvGrpSpPr>
              <p:cNvPr id="248" name="Group 116"/>
              <p:cNvGrpSpPr>
                <a:grpSpLocks/>
              </p:cNvGrpSpPr>
              <p:nvPr>
                <p:custDataLst>
                  <p:tags r:id="rId44"/>
                </p:custDataLst>
              </p:nvPr>
            </p:nvGrpSpPr>
            <p:grpSpPr bwMode="auto">
              <a:xfrm>
                <a:off x="1918" y="1989"/>
                <a:ext cx="398" cy="744"/>
                <a:chOff x="-347" y="2747"/>
                <a:chExt cx="1590" cy="2976"/>
              </a:xfrm>
              <a:grpFill/>
            </p:grpSpPr>
            <p:sp>
              <p:nvSpPr>
                <p:cNvPr id="250" name="Freeform 117"/>
                <p:cNvSpPr>
                  <a:spLocks noChangeAspect="1"/>
                </p:cNvSpPr>
                <p:nvPr/>
              </p:nvSpPr>
              <p:spPr bwMode="auto">
                <a:xfrm>
                  <a:off x="1007" y="2747"/>
                  <a:ext cx="144" cy="288"/>
                </a:xfrm>
                <a:custGeom>
                  <a:avLst/>
                  <a:gdLst/>
                  <a:ahLst/>
                  <a:cxnLst>
                    <a:cxn ang="0">
                      <a:pos x="32" y="4"/>
                    </a:cxn>
                    <a:cxn ang="0">
                      <a:pos x="20" y="11"/>
                    </a:cxn>
                    <a:cxn ang="0">
                      <a:pos x="7" y="22"/>
                    </a:cxn>
                    <a:cxn ang="0">
                      <a:pos x="3" y="28"/>
                    </a:cxn>
                    <a:cxn ang="0">
                      <a:pos x="0" y="43"/>
                    </a:cxn>
                    <a:cxn ang="0">
                      <a:pos x="7" y="72"/>
                    </a:cxn>
                    <a:cxn ang="0">
                      <a:pos x="17" y="63"/>
                    </a:cxn>
                    <a:cxn ang="0">
                      <a:pos x="21" y="54"/>
                    </a:cxn>
                    <a:cxn ang="0">
                      <a:pos x="30" y="23"/>
                    </a:cxn>
                    <a:cxn ang="0">
                      <a:pos x="36" y="9"/>
                    </a:cxn>
                    <a:cxn ang="0">
                      <a:pos x="26" y="11"/>
                    </a:cxn>
                    <a:cxn ang="0">
                      <a:pos x="32" y="4"/>
                    </a:cxn>
                  </a:cxnLst>
                  <a:rect l="0" t="0" r="r" b="b"/>
                  <a:pathLst>
                    <a:path w="36" h="72">
                      <a:moveTo>
                        <a:pt x="32" y="4"/>
                      </a:moveTo>
                      <a:cubicBezTo>
                        <a:pt x="24" y="5"/>
                        <a:pt x="26" y="8"/>
                        <a:pt x="20" y="11"/>
                      </a:cubicBezTo>
                      <a:cubicBezTo>
                        <a:pt x="16" y="16"/>
                        <a:pt x="11" y="17"/>
                        <a:pt x="7" y="22"/>
                      </a:cubicBezTo>
                      <a:cubicBezTo>
                        <a:pt x="5" y="24"/>
                        <a:pt x="3" y="28"/>
                        <a:pt x="3" y="28"/>
                      </a:cubicBezTo>
                      <a:cubicBezTo>
                        <a:pt x="2" y="33"/>
                        <a:pt x="2" y="38"/>
                        <a:pt x="0" y="43"/>
                      </a:cubicBezTo>
                      <a:cubicBezTo>
                        <a:pt x="2" y="53"/>
                        <a:pt x="1" y="63"/>
                        <a:pt x="7" y="72"/>
                      </a:cubicBezTo>
                      <a:cubicBezTo>
                        <a:pt x="10" y="68"/>
                        <a:pt x="12" y="66"/>
                        <a:pt x="17" y="63"/>
                      </a:cubicBezTo>
                      <a:cubicBezTo>
                        <a:pt x="18" y="60"/>
                        <a:pt x="20" y="57"/>
                        <a:pt x="21" y="54"/>
                      </a:cubicBezTo>
                      <a:cubicBezTo>
                        <a:pt x="22" y="42"/>
                        <a:pt x="20" y="30"/>
                        <a:pt x="30" y="23"/>
                      </a:cubicBezTo>
                      <a:cubicBezTo>
                        <a:pt x="32" y="19"/>
                        <a:pt x="34" y="14"/>
                        <a:pt x="36" y="9"/>
                      </a:cubicBezTo>
                      <a:cubicBezTo>
                        <a:pt x="33" y="0"/>
                        <a:pt x="30" y="7"/>
                        <a:pt x="26" y="11"/>
                      </a:cubicBezTo>
                      <a:lnTo>
                        <a:pt x="32" y="4"/>
                      </a:ln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51" name="Freeform 118"/>
                <p:cNvSpPr>
                  <a:spLocks noChangeAspect="1"/>
                </p:cNvSpPr>
                <p:nvPr/>
              </p:nvSpPr>
              <p:spPr bwMode="auto">
                <a:xfrm>
                  <a:off x="715" y="3135"/>
                  <a:ext cx="120" cy="132"/>
                </a:xfrm>
                <a:custGeom>
                  <a:avLst/>
                  <a:gdLst/>
                  <a:ahLst/>
                  <a:cxnLst>
                    <a:cxn ang="0">
                      <a:pos x="16" y="0"/>
                    </a:cxn>
                    <a:cxn ang="0">
                      <a:pos x="3" y="9"/>
                    </a:cxn>
                    <a:cxn ang="0">
                      <a:pos x="0" y="21"/>
                    </a:cxn>
                    <a:cxn ang="0">
                      <a:pos x="10" y="33"/>
                    </a:cxn>
                    <a:cxn ang="0">
                      <a:pos x="25" y="26"/>
                    </a:cxn>
                    <a:cxn ang="0">
                      <a:pos x="30" y="12"/>
                    </a:cxn>
                    <a:cxn ang="0">
                      <a:pos x="16" y="0"/>
                    </a:cxn>
                  </a:cxnLst>
                  <a:rect l="0" t="0" r="r" b="b"/>
                  <a:pathLst>
                    <a:path w="30" h="33">
                      <a:moveTo>
                        <a:pt x="16" y="0"/>
                      </a:moveTo>
                      <a:cubicBezTo>
                        <a:pt x="7" y="3"/>
                        <a:pt x="9" y="3"/>
                        <a:pt x="3" y="9"/>
                      </a:cubicBezTo>
                      <a:cubicBezTo>
                        <a:pt x="0" y="17"/>
                        <a:pt x="1" y="13"/>
                        <a:pt x="0" y="21"/>
                      </a:cubicBezTo>
                      <a:cubicBezTo>
                        <a:pt x="1" y="29"/>
                        <a:pt x="3" y="31"/>
                        <a:pt x="10" y="33"/>
                      </a:cubicBezTo>
                      <a:cubicBezTo>
                        <a:pt x="25" y="32"/>
                        <a:pt x="18" y="33"/>
                        <a:pt x="25" y="26"/>
                      </a:cubicBezTo>
                      <a:cubicBezTo>
                        <a:pt x="26" y="20"/>
                        <a:pt x="27" y="17"/>
                        <a:pt x="30" y="12"/>
                      </a:cubicBezTo>
                      <a:cubicBezTo>
                        <a:pt x="27" y="0"/>
                        <a:pt x="24" y="5"/>
                        <a:pt x="16"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52" name="Freeform 119"/>
                <p:cNvSpPr>
                  <a:spLocks noChangeAspect="1"/>
                </p:cNvSpPr>
                <p:nvPr/>
              </p:nvSpPr>
              <p:spPr bwMode="auto">
                <a:xfrm>
                  <a:off x="-88" y="3271"/>
                  <a:ext cx="340" cy="432"/>
                </a:xfrm>
                <a:custGeom>
                  <a:avLst/>
                  <a:gdLst/>
                  <a:ahLst/>
                  <a:cxnLst>
                    <a:cxn ang="0">
                      <a:pos x="81" y="0"/>
                    </a:cxn>
                    <a:cxn ang="0">
                      <a:pos x="45" y="7"/>
                    </a:cxn>
                    <a:cxn ang="0">
                      <a:pos x="36" y="42"/>
                    </a:cxn>
                    <a:cxn ang="0">
                      <a:pos x="21" y="55"/>
                    </a:cxn>
                    <a:cxn ang="0">
                      <a:pos x="6" y="90"/>
                    </a:cxn>
                    <a:cxn ang="0">
                      <a:pos x="0" y="103"/>
                    </a:cxn>
                    <a:cxn ang="0">
                      <a:pos x="7" y="108"/>
                    </a:cxn>
                    <a:cxn ang="0">
                      <a:pos x="23" y="82"/>
                    </a:cxn>
                    <a:cxn ang="0">
                      <a:pos x="34" y="64"/>
                    </a:cxn>
                    <a:cxn ang="0">
                      <a:pos x="40" y="55"/>
                    </a:cxn>
                    <a:cxn ang="0">
                      <a:pos x="58" y="48"/>
                    </a:cxn>
                    <a:cxn ang="0">
                      <a:pos x="69" y="40"/>
                    </a:cxn>
                    <a:cxn ang="0">
                      <a:pos x="81" y="22"/>
                    </a:cxn>
                    <a:cxn ang="0">
                      <a:pos x="84" y="10"/>
                    </a:cxn>
                    <a:cxn ang="0">
                      <a:pos x="81" y="0"/>
                    </a:cxn>
                  </a:cxnLst>
                  <a:rect l="0" t="0" r="r" b="b"/>
                  <a:pathLst>
                    <a:path w="85" h="108">
                      <a:moveTo>
                        <a:pt x="81" y="0"/>
                      </a:moveTo>
                      <a:cubicBezTo>
                        <a:pt x="69" y="1"/>
                        <a:pt x="55" y="0"/>
                        <a:pt x="45" y="7"/>
                      </a:cubicBezTo>
                      <a:cubicBezTo>
                        <a:pt x="38" y="18"/>
                        <a:pt x="41" y="31"/>
                        <a:pt x="36" y="42"/>
                      </a:cubicBezTo>
                      <a:cubicBezTo>
                        <a:pt x="33" y="48"/>
                        <a:pt x="26" y="52"/>
                        <a:pt x="21" y="55"/>
                      </a:cubicBezTo>
                      <a:cubicBezTo>
                        <a:pt x="14" y="65"/>
                        <a:pt x="17" y="83"/>
                        <a:pt x="6" y="90"/>
                      </a:cubicBezTo>
                      <a:cubicBezTo>
                        <a:pt x="5" y="96"/>
                        <a:pt x="4" y="99"/>
                        <a:pt x="0" y="103"/>
                      </a:cubicBezTo>
                      <a:cubicBezTo>
                        <a:pt x="1" y="106"/>
                        <a:pt x="7" y="108"/>
                        <a:pt x="7" y="108"/>
                      </a:cubicBezTo>
                      <a:cubicBezTo>
                        <a:pt x="12" y="99"/>
                        <a:pt x="15" y="88"/>
                        <a:pt x="23" y="82"/>
                      </a:cubicBezTo>
                      <a:cubicBezTo>
                        <a:pt x="25" y="77"/>
                        <a:pt x="30" y="68"/>
                        <a:pt x="34" y="64"/>
                      </a:cubicBezTo>
                      <a:cubicBezTo>
                        <a:pt x="35" y="60"/>
                        <a:pt x="35" y="57"/>
                        <a:pt x="40" y="55"/>
                      </a:cubicBezTo>
                      <a:cubicBezTo>
                        <a:pt x="45" y="50"/>
                        <a:pt x="51" y="49"/>
                        <a:pt x="58" y="48"/>
                      </a:cubicBezTo>
                      <a:cubicBezTo>
                        <a:pt x="61" y="46"/>
                        <a:pt x="66" y="41"/>
                        <a:pt x="69" y="40"/>
                      </a:cubicBezTo>
                      <a:cubicBezTo>
                        <a:pt x="72" y="34"/>
                        <a:pt x="77" y="26"/>
                        <a:pt x="81" y="22"/>
                      </a:cubicBezTo>
                      <a:cubicBezTo>
                        <a:pt x="82" y="18"/>
                        <a:pt x="83" y="14"/>
                        <a:pt x="84" y="10"/>
                      </a:cubicBezTo>
                      <a:cubicBezTo>
                        <a:pt x="83" y="1"/>
                        <a:pt x="85" y="4"/>
                        <a:pt x="81"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53" name="Freeform 120"/>
                <p:cNvSpPr>
                  <a:spLocks noChangeAspect="1"/>
                </p:cNvSpPr>
                <p:nvPr/>
              </p:nvSpPr>
              <p:spPr bwMode="auto">
                <a:xfrm>
                  <a:off x="76" y="3503"/>
                  <a:ext cx="176" cy="200"/>
                </a:xfrm>
                <a:custGeom>
                  <a:avLst/>
                  <a:gdLst/>
                  <a:ahLst/>
                  <a:cxnLst>
                    <a:cxn ang="0">
                      <a:pos x="23" y="0"/>
                    </a:cxn>
                    <a:cxn ang="0">
                      <a:pos x="41" y="31"/>
                    </a:cxn>
                    <a:cxn ang="0">
                      <a:pos x="31" y="46"/>
                    </a:cxn>
                    <a:cxn ang="0">
                      <a:pos x="25" y="49"/>
                    </a:cxn>
                    <a:cxn ang="0">
                      <a:pos x="16" y="30"/>
                    </a:cxn>
                    <a:cxn ang="0">
                      <a:pos x="4" y="18"/>
                    </a:cxn>
                    <a:cxn ang="0">
                      <a:pos x="12" y="7"/>
                    </a:cxn>
                    <a:cxn ang="0">
                      <a:pos x="17" y="8"/>
                    </a:cxn>
                    <a:cxn ang="0">
                      <a:pos x="19" y="12"/>
                    </a:cxn>
                    <a:cxn ang="0">
                      <a:pos x="23" y="0"/>
                    </a:cxn>
                  </a:cxnLst>
                  <a:rect l="0" t="0" r="r" b="b"/>
                  <a:pathLst>
                    <a:path w="44" h="50">
                      <a:moveTo>
                        <a:pt x="23" y="0"/>
                      </a:moveTo>
                      <a:cubicBezTo>
                        <a:pt x="38" y="10"/>
                        <a:pt x="20" y="24"/>
                        <a:pt x="41" y="31"/>
                      </a:cubicBezTo>
                      <a:cubicBezTo>
                        <a:pt x="44" y="39"/>
                        <a:pt x="38" y="45"/>
                        <a:pt x="31" y="46"/>
                      </a:cubicBezTo>
                      <a:cubicBezTo>
                        <a:pt x="30" y="46"/>
                        <a:pt x="26" y="50"/>
                        <a:pt x="25" y="49"/>
                      </a:cubicBezTo>
                      <a:cubicBezTo>
                        <a:pt x="18" y="46"/>
                        <a:pt x="19" y="35"/>
                        <a:pt x="16" y="30"/>
                      </a:cubicBezTo>
                      <a:cubicBezTo>
                        <a:pt x="11" y="22"/>
                        <a:pt x="11" y="22"/>
                        <a:pt x="4" y="18"/>
                      </a:cubicBezTo>
                      <a:cubicBezTo>
                        <a:pt x="0" y="10"/>
                        <a:pt x="4" y="9"/>
                        <a:pt x="12" y="7"/>
                      </a:cubicBezTo>
                      <a:cubicBezTo>
                        <a:pt x="14" y="7"/>
                        <a:pt x="16" y="7"/>
                        <a:pt x="17" y="8"/>
                      </a:cubicBezTo>
                      <a:cubicBezTo>
                        <a:pt x="18" y="9"/>
                        <a:pt x="19" y="12"/>
                        <a:pt x="19" y="12"/>
                      </a:cubicBezTo>
                      <a:lnTo>
                        <a:pt x="23" y="0"/>
                      </a:ln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54" name="Freeform 121"/>
                <p:cNvSpPr>
                  <a:spLocks noChangeAspect="1"/>
                </p:cNvSpPr>
                <p:nvPr/>
              </p:nvSpPr>
              <p:spPr bwMode="auto">
                <a:xfrm>
                  <a:off x="12" y="3987"/>
                  <a:ext cx="108" cy="128"/>
                </a:xfrm>
                <a:custGeom>
                  <a:avLst/>
                  <a:gdLst/>
                  <a:ahLst/>
                  <a:cxnLst>
                    <a:cxn ang="0">
                      <a:pos x="8" y="7"/>
                    </a:cxn>
                    <a:cxn ang="0">
                      <a:pos x="8" y="23"/>
                    </a:cxn>
                    <a:cxn ang="0">
                      <a:pos x="10" y="26"/>
                    </a:cxn>
                    <a:cxn ang="0">
                      <a:pos x="9" y="30"/>
                    </a:cxn>
                    <a:cxn ang="0">
                      <a:pos x="6" y="32"/>
                    </a:cxn>
                    <a:cxn ang="0">
                      <a:pos x="17" y="31"/>
                    </a:cxn>
                    <a:cxn ang="0">
                      <a:pos x="27" y="12"/>
                    </a:cxn>
                    <a:cxn ang="0">
                      <a:pos x="8" y="7"/>
                    </a:cxn>
                  </a:cxnLst>
                  <a:rect l="0" t="0" r="r" b="b"/>
                  <a:pathLst>
                    <a:path w="27" h="32">
                      <a:moveTo>
                        <a:pt x="8" y="7"/>
                      </a:moveTo>
                      <a:cubicBezTo>
                        <a:pt x="0" y="11"/>
                        <a:pt x="1" y="18"/>
                        <a:pt x="8" y="23"/>
                      </a:cubicBezTo>
                      <a:cubicBezTo>
                        <a:pt x="9" y="24"/>
                        <a:pt x="10" y="25"/>
                        <a:pt x="10" y="26"/>
                      </a:cubicBezTo>
                      <a:cubicBezTo>
                        <a:pt x="10" y="27"/>
                        <a:pt x="10" y="29"/>
                        <a:pt x="9" y="30"/>
                      </a:cubicBezTo>
                      <a:cubicBezTo>
                        <a:pt x="8" y="31"/>
                        <a:pt x="5" y="32"/>
                        <a:pt x="6" y="32"/>
                      </a:cubicBezTo>
                      <a:cubicBezTo>
                        <a:pt x="10" y="32"/>
                        <a:pt x="13" y="31"/>
                        <a:pt x="17" y="31"/>
                      </a:cubicBezTo>
                      <a:cubicBezTo>
                        <a:pt x="25" y="25"/>
                        <a:pt x="16" y="19"/>
                        <a:pt x="27" y="12"/>
                      </a:cubicBezTo>
                      <a:cubicBezTo>
                        <a:pt x="24" y="0"/>
                        <a:pt x="0" y="18"/>
                        <a:pt x="8" y="7"/>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55" name="Freeform 122"/>
                <p:cNvSpPr>
                  <a:spLocks noChangeAspect="1"/>
                </p:cNvSpPr>
                <p:nvPr/>
              </p:nvSpPr>
              <p:spPr bwMode="auto">
                <a:xfrm>
                  <a:off x="172" y="4495"/>
                  <a:ext cx="128" cy="100"/>
                </a:xfrm>
                <a:custGeom>
                  <a:avLst/>
                  <a:gdLst/>
                  <a:ahLst/>
                  <a:cxnLst>
                    <a:cxn ang="0">
                      <a:pos x="19" y="0"/>
                    </a:cxn>
                    <a:cxn ang="0">
                      <a:pos x="13" y="10"/>
                    </a:cxn>
                    <a:cxn ang="0">
                      <a:pos x="7" y="14"/>
                    </a:cxn>
                    <a:cxn ang="0">
                      <a:pos x="0" y="23"/>
                    </a:cxn>
                    <a:cxn ang="0">
                      <a:pos x="19" y="24"/>
                    </a:cxn>
                    <a:cxn ang="0">
                      <a:pos x="28" y="18"/>
                    </a:cxn>
                    <a:cxn ang="0">
                      <a:pos x="23" y="1"/>
                    </a:cxn>
                    <a:cxn ang="0">
                      <a:pos x="19" y="0"/>
                    </a:cxn>
                  </a:cxnLst>
                  <a:rect l="0" t="0" r="r" b="b"/>
                  <a:pathLst>
                    <a:path w="32" h="25">
                      <a:moveTo>
                        <a:pt x="19" y="0"/>
                      </a:moveTo>
                      <a:cubicBezTo>
                        <a:pt x="18" y="3"/>
                        <a:pt x="15" y="8"/>
                        <a:pt x="13" y="10"/>
                      </a:cubicBezTo>
                      <a:cubicBezTo>
                        <a:pt x="11" y="12"/>
                        <a:pt x="7" y="14"/>
                        <a:pt x="7" y="14"/>
                      </a:cubicBezTo>
                      <a:cubicBezTo>
                        <a:pt x="5" y="17"/>
                        <a:pt x="2" y="20"/>
                        <a:pt x="0" y="23"/>
                      </a:cubicBezTo>
                      <a:cubicBezTo>
                        <a:pt x="7" y="25"/>
                        <a:pt x="12" y="25"/>
                        <a:pt x="19" y="24"/>
                      </a:cubicBezTo>
                      <a:cubicBezTo>
                        <a:pt x="22" y="22"/>
                        <a:pt x="24" y="19"/>
                        <a:pt x="28" y="18"/>
                      </a:cubicBezTo>
                      <a:cubicBezTo>
                        <a:pt x="30" y="10"/>
                        <a:pt x="32" y="4"/>
                        <a:pt x="23" y="1"/>
                      </a:cubicBezTo>
                      <a:cubicBezTo>
                        <a:pt x="17" y="2"/>
                        <a:pt x="14" y="9"/>
                        <a:pt x="19"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56" name="Freeform 123"/>
                <p:cNvSpPr>
                  <a:spLocks noChangeAspect="1"/>
                </p:cNvSpPr>
                <p:nvPr/>
              </p:nvSpPr>
              <p:spPr bwMode="auto">
                <a:xfrm>
                  <a:off x="152" y="4783"/>
                  <a:ext cx="112" cy="100"/>
                </a:xfrm>
                <a:custGeom>
                  <a:avLst/>
                  <a:gdLst/>
                  <a:ahLst/>
                  <a:cxnLst>
                    <a:cxn ang="0">
                      <a:pos x="11" y="0"/>
                    </a:cxn>
                    <a:cxn ang="0">
                      <a:pos x="28" y="10"/>
                    </a:cxn>
                    <a:cxn ang="0">
                      <a:pos x="16" y="17"/>
                    </a:cxn>
                    <a:cxn ang="0">
                      <a:pos x="3" y="12"/>
                    </a:cxn>
                    <a:cxn ang="0">
                      <a:pos x="9" y="4"/>
                    </a:cxn>
                    <a:cxn ang="0">
                      <a:pos x="11" y="0"/>
                    </a:cxn>
                  </a:cxnLst>
                  <a:rect l="0" t="0" r="r" b="b"/>
                  <a:pathLst>
                    <a:path w="28" h="25">
                      <a:moveTo>
                        <a:pt x="11" y="0"/>
                      </a:moveTo>
                      <a:cubicBezTo>
                        <a:pt x="19" y="2"/>
                        <a:pt x="23" y="4"/>
                        <a:pt x="28" y="10"/>
                      </a:cubicBezTo>
                      <a:cubicBezTo>
                        <a:pt x="26" y="15"/>
                        <a:pt x="21" y="15"/>
                        <a:pt x="16" y="17"/>
                      </a:cubicBezTo>
                      <a:cubicBezTo>
                        <a:pt x="8" y="25"/>
                        <a:pt x="9" y="14"/>
                        <a:pt x="3" y="12"/>
                      </a:cubicBezTo>
                      <a:cubicBezTo>
                        <a:pt x="0" y="5"/>
                        <a:pt x="2" y="5"/>
                        <a:pt x="9" y="4"/>
                      </a:cubicBezTo>
                      <a:cubicBezTo>
                        <a:pt x="13" y="2"/>
                        <a:pt x="18" y="2"/>
                        <a:pt x="11"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57" name="Freeform 124"/>
                <p:cNvSpPr>
                  <a:spLocks noChangeAspect="1"/>
                </p:cNvSpPr>
                <p:nvPr/>
              </p:nvSpPr>
              <p:spPr bwMode="auto">
                <a:xfrm>
                  <a:off x="-236" y="3311"/>
                  <a:ext cx="1479" cy="2412"/>
                </a:xfrm>
                <a:custGeom>
                  <a:avLst/>
                  <a:gdLst/>
                  <a:ahLst/>
                  <a:cxnLst>
                    <a:cxn ang="0">
                      <a:pos x="240" y="6"/>
                    </a:cxn>
                    <a:cxn ang="0">
                      <a:pos x="185" y="69"/>
                    </a:cxn>
                    <a:cxn ang="0">
                      <a:pos x="181" y="78"/>
                    </a:cxn>
                    <a:cxn ang="0">
                      <a:pos x="270" y="90"/>
                    </a:cxn>
                    <a:cxn ang="0">
                      <a:pos x="235" y="152"/>
                    </a:cxn>
                    <a:cxn ang="0">
                      <a:pos x="202" y="162"/>
                    </a:cxn>
                    <a:cxn ang="0">
                      <a:pos x="217" y="178"/>
                    </a:cxn>
                    <a:cxn ang="0">
                      <a:pos x="193" y="196"/>
                    </a:cxn>
                    <a:cxn ang="0">
                      <a:pos x="242" y="212"/>
                    </a:cxn>
                    <a:cxn ang="0">
                      <a:pos x="260" y="268"/>
                    </a:cxn>
                    <a:cxn ang="0">
                      <a:pos x="270" y="306"/>
                    </a:cxn>
                    <a:cxn ang="0">
                      <a:pos x="287" y="319"/>
                    </a:cxn>
                    <a:cxn ang="0">
                      <a:pos x="305" y="385"/>
                    </a:cxn>
                    <a:cxn ang="0">
                      <a:pos x="269" y="376"/>
                    </a:cxn>
                    <a:cxn ang="0">
                      <a:pos x="310" y="402"/>
                    </a:cxn>
                    <a:cxn ang="0">
                      <a:pos x="302" y="445"/>
                    </a:cxn>
                    <a:cxn ang="0">
                      <a:pos x="342" y="436"/>
                    </a:cxn>
                    <a:cxn ang="0">
                      <a:pos x="365" y="459"/>
                    </a:cxn>
                    <a:cxn ang="0">
                      <a:pos x="351" y="510"/>
                    </a:cxn>
                    <a:cxn ang="0">
                      <a:pos x="324" y="522"/>
                    </a:cxn>
                    <a:cxn ang="0">
                      <a:pos x="304" y="544"/>
                    </a:cxn>
                    <a:cxn ang="0">
                      <a:pos x="331" y="552"/>
                    </a:cxn>
                    <a:cxn ang="0">
                      <a:pos x="317" y="584"/>
                    </a:cxn>
                    <a:cxn ang="0">
                      <a:pos x="284" y="595"/>
                    </a:cxn>
                    <a:cxn ang="0">
                      <a:pos x="251" y="585"/>
                    </a:cxn>
                    <a:cxn ang="0">
                      <a:pos x="221" y="578"/>
                    </a:cxn>
                    <a:cxn ang="0">
                      <a:pos x="198" y="580"/>
                    </a:cxn>
                    <a:cxn ang="0">
                      <a:pos x="174" y="584"/>
                    </a:cxn>
                    <a:cxn ang="0">
                      <a:pos x="120" y="574"/>
                    </a:cxn>
                    <a:cxn ang="0">
                      <a:pos x="97" y="596"/>
                    </a:cxn>
                    <a:cxn ang="0">
                      <a:pos x="49" y="590"/>
                    </a:cxn>
                    <a:cxn ang="0">
                      <a:pos x="8" y="594"/>
                    </a:cxn>
                    <a:cxn ang="0">
                      <a:pos x="40" y="583"/>
                    </a:cxn>
                    <a:cxn ang="0">
                      <a:pos x="82" y="543"/>
                    </a:cxn>
                    <a:cxn ang="0">
                      <a:pos x="120" y="535"/>
                    </a:cxn>
                    <a:cxn ang="0">
                      <a:pos x="172" y="508"/>
                    </a:cxn>
                    <a:cxn ang="0">
                      <a:pos x="164" y="507"/>
                    </a:cxn>
                    <a:cxn ang="0">
                      <a:pos x="127" y="519"/>
                    </a:cxn>
                    <a:cxn ang="0">
                      <a:pos x="90" y="487"/>
                    </a:cxn>
                    <a:cxn ang="0">
                      <a:pos x="88" y="460"/>
                    </a:cxn>
                    <a:cxn ang="0">
                      <a:pos x="118" y="432"/>
                    </a:cxn>
                    <a:cxn ang="0">
                      <a:pos x="92" y="410"/>
                    </a:cxn>
                    <a:cxn ang="0">
                      <a:pos x="131" y="385"/>
                    </a:cxn>
                    <a:cxn ang="0">
                      <a:pos x="174" y="369"/>
                    </a:cxn>
                    <a:cxn ang="0">
                      <a:pos x="197" y="325"/>
                    </a:cxn>
                    <a:cxn ang="0">
                      <a:pos x="179" y="276"/>
                    </a:cxn>
                    <a:cxn ang="0">
                      <a:pos x="115" y="270"/>
                    </a:cxn>
                    <a:cxn ang="0">
                      <a:pos x="130" y="230"/>
                    </a:cxn>
                    <a:cxn ang="0">
                      <a:pos x="124" y="177"/>
                    </a:cxn>
                    <a:cxn ang="0">
                      <a:pos x="118" y="145"/>
                    </a:cxn>
                    <a:cxn ang="0">
                      <a:pos x="78" y="146"/>
                    </a:cxn>
                    <a:cxn ang="0">
                      <a:pos x="100" y="115"/>
                    </a:cxn>
                    <a:cxn ang="0">
                      <a:pos x="122" y="67"/>
                    </a:cxn>
                    <a:cxn ang="0">
                      <a:pos x="160" y="12"/>
                    </a:cxn>
                    <a:cxn ang="0">
                      <a:pos x="174" y="3"/>
                    </a:cxn>
                  </a:cxnLst>
                  <a:rect l="0" t="0" r="r" b="b"/>
                  <a:pathLst>
                    <a:path w="370" h="603">
                      <a:moveTo>
                        <a:pt x="174" y="3"/>
                      </a:moveTo>
                      <a:cubicBezTo>
                        <a:pt x="184" y="2"/>
                        <a:pt x="190" y="6"/>
                        <a:pt x="199" y="7"/>
                      </a:cubicBezTo>
                      <a:cubicBezTo>
                        <a:pt x="217" y="6"/>
                        <a:pt x="224" y="4"/>
                        <a:pt x="240" y="6"/>
                      </a:cubicBezTo>
                      <a:cubicBezTo>
                        <a:pt x="237" y="29"/>
                        <a:pt x="221" y="37"/>
                        <a:pt x="199" y="40"/>
                      </a:cubicBezTo>
                      <a:cubicBezTo>
                        <a:pt x="193" y="44"/>
                        <a:pt x="192" y="44"/>
                        <a:pt x="190" y="51"/>
                      </a:cubicBezTo>
                      <a:cubicBezTo>
                        <a:pt x="192" y="60"/>
                        <a:pt x="193" y="64"/>
                        <a:pt x="185" y="69"/>
                      </a:cubicBezTo>
                      <a:cubicBezTo>
                        <a:pt x="183" y="75"/>
                        <a:pt x="182" y="78"/>
                        <a:pt x="176" y="79"/>
                      </a:cubicBezTo>
                      <a:cubicBezTo>
                        <a:pt x="173" y="80"/>
                        <a:pt x="165" y="82"/>
                        <a:pt x="168" y="81"/>
                      </a:cubicBezTo>
                      <a:cubicBezTo>
                        <a:pt x="172" y="80"/>
                        <a:pt x="177" y="79"/>
                        <a:pt x="181" y="78"/>
                      </a:cubicBezTo>
                      <a:cubicBezTo>
                        <a:pt x="188" y="73"/>
                        <a:pt x="195" y="75"/>
                        <a:pt x="204" y="74"/>
                      </a:cubicBezTo>
                      <a:cubicBezTo>
                        <a:pt x="224" y="70"/>
                        <a:pt x="243" y="79"/>
                        <a:pt x="263" y="82"/>
                      </a:cubicBezTo>
                      <a:cubicBezTo>
                        <a:pt x="268" y="85"/>
                        <a:pt x="269" y="83"/>
                        <a:pt x="270" y="90"/>
                      </a:cubicBezTo>
                      <a:cubicBezTo>
                        <a:pt x="269" y="97"/>
                        <a:pt x="272" y="104"/>
                        <a:pt x="265" y="106"/>
                      </a:cubicBezTo>
                      <a:cubicBezTo>
                        <a:pt x="260" y="114"/>
                        <a:pt x="254" y="126"/>
                        <a:pt x="248" y="132"/>
                      </a:cubicBezTo>
                      <a:cubicBezTo>
                        <a:pt x="245" y="141"/>
                        <a:pt x="243" y="146"/>
                        <a:pt x="235" y="152"/>
                      </a:cubicBezTo>
                      <a:cubicBezTo>
                        <a:pt x="233" y="157"/>
                        <a:pt x="230" y="161"/>
                        <a:pt x="227" y="165"/>
                      </a:cubicBezTo>
                      <a:cubicBezTo>
                        <a:pt x="222" y="164"/>
                        <a:pt x="217" y="163"/>
                        <a:pt x="212" y="160"/>
                      </a:cubicBezTo>
                      <a:cubicBezTo>
                        <a:pt x="209" y="161"/>
                        <a:pt x="205" y="160"/>
                        <a:pt x="202" y="162"/>
                      </a:cubicBezTo>
                      <a:cubicBezTo>
                        <a:pt x="202" y="162"/>
                        <a:pt x="208" y="165"/>
                        <a:pt x="212" y="166"/>
                      </a:cubicBezTo>
                      <a:cubicBezTo>
                        <a:pt x="217" y="168"/>
                        <a:pt x="222" y="169"/>
                        <a:pt x="226" y="172"/>
                      </a:cubicBezTo>
                      <a:cubicBezTo>
                        <a:pt x="223" y="175"/>
                        <a:pt x="221" y="177"/>
                        <a:pt x="217" y="178"/>
                      </a:cubicBezTo>
                      <a:cubicBezTo>
                        <a:pt x="212" y="185"/>
                        <a:pt x="201" y="183"/>
                        <a:pt x="194" y="184"/>
                      </a:cubicBezTo>
                      <a:cubicBezTo>
                        <a:pt x="191" y="186"/>
                        <a:pt x="188" y="187"/>
                        <a:pt x="184" y="188"/>
                      </a:cubicBezTo>
                      <a:cubicBezTo>
                        <a:pt x="180" y="195"/>
                        <a:pt x="187" y="194"/>
                        <a:pt x="193" y="196"/>
                      </a:cubicBezTo>
                      <a:cubicBezTo>
                        <a:pt x="205" y="195"/>
                        <a:pt x="206" y="189"/>
                        <a:pt x="216" y="192"/>
                      </a:cubicBezTo>
                      <a:cubicBezTo>
                        <a:pt x="219" y="194"/>
                        <a:pt x="230" y="198"/>
                        <a:pt x="233" y="200"/>
                      </a:cubicBezTo>
                      <a:cubicBezTo>
                        <a:pt x="236" y="204"/>
                        <a:pt x="238" y="209"/>
                        <a:pt x="242" y="212"/>
                      </a:cubicBezTo>
                      <a:cubicBezTo>
                        <a:pt x="243" y="216"/>
                        <a:pt x="241" y="221"/>
                        <a:pt x="245" y="224"/>
                      </a:cubicBezTo>
                      <a:cubicBezTo>
                        <a:pt x="248" y="235"/>
                        <a:pt x="243" y="233"/>
                        <a:pt x="254" y="237"/>
                      </a:cubicBezTo>
                      <a:cubicBezTo>
                        <a:pt x="253" y="242"/>
                        <a:pt x="262" y="263"/>
                        <a:pt x="260" y="268"/>
                      </a:cubicBezTo>
                      <a:cubicBezTo>
                        <a:pt x="259" y="270"/>
                        <a:pt x="258" y="274"/>
                        <a:pt x="258" y="274"/>
                      </a:cubicBezTo>
                      <a:cubicBezTo>
                        <a:pt x="259" y="296"/>
                        <a:pt x="255" y="289"/>
                        <a:pt x="266" y="296"/>
                      </a:cubicBezTo>
                      <a:cubicBezTo>
                        <a:pt x="269" y="302"/>
                        <a:pt x="268" y="299"/>
                        <a:pt x="270" y="306"/>
                      </a:cubicBezTo>
                      <a:cubicBezTo>
                        <a:pt x="271" y="308"/>
                        <a:pt x="272" y="312"/>
                        <a:pt x="272" y="312"/>
                      </a:cubicBezTo>
                      <a:cubicBezTo>
                        <a:pt x="275" y="310"/>
                        <a:pt x="289" y="311"/>
                        <a:pt x="270" y="315"/>
                      </a:cubicBezTo>
                      <a:cubicBezTo>
                        <a:pt x="272" y="316"/>
                        <a:pt x="283" y="316"/>
                        <a:pt x="287" y="319"/>
                      </a:cubicBezTo>
                      <a:cubicBezTo>
                        <a:pt x="290" y="311"/>
                        <a:pt x="278" y="330"/>
                        <a:pt x="296" y="333"/>
                      </a:cubicBezTo>
                      <a:cubicBezTo>
                        <a:pt x="300" y="339"/>
                        <a:pt x="303" y="345"/>
                        <a:pt x="305" y="352"/>
                      </a:cubicBezTo>
                      <a:cubicBezTo>
                        <a:pt x="304" y="364"/>
                        <a:pt x="301" y="372"/>
                        <a:pt x="305" y="385"/>
                      </a:cubicBezTo>
                      <a:cubicBezTo>
                        <a:pt x="298" y="387"/>
                        <a:pt x="299" y="379"/>
                        <a:pt x="294" y="376"/>
                      </a:cubicBezTo>
                      <a:cubicBezTo>
                        <a:pt x="289" y="373"/>
                        <a:pt x="281" y="374"/>
                        <a:pt x="275" y="372"/>
                      </a:cubicBezTo>
                      <a:cubicBezTo>
                        <a:pt x="275" y="372"/>
                        <a:pt x="267" y="373"/>
                        <a:pt x="269" y="376"/>
                      </a:cubicBezTo>
                      <a:cubicBezTo>
                        <a:pt x="271" y="380"/>
                        <a:pt x="284" y="386"/>
                        <a:pt x="288" y="387"/>
                      </a:cubicBezTo>
                      <a:cubicBezTo>
                        <a:pt x="291" y="389"/>
                        <a:pt x="299" y="392"/>
                        <a:pt x="299" y="392"/>
                      </a:cubicBezTo>
                      <a:cubicBezTo>
                        <a:pt x="302" y="396"/>
                        <a:pt x="306" y="398"/>
                        <a:pt x="310" y="402"/>
                      </a:cubicBezTo>
                      <a:cubicBezTo>
                        <a:pt x="312" y="409"/>
                        <a:pt x="315" y="419"/>
                        <a:pt x="308" y="424"/>
                      </a:cubicBezTo>
                      <a:cubicBezTo>
                        <a:pt x="305" y="428"/>
                        <a:pt x="302" y="429"/>
                        <a:pt x="301" y="434"/>
                      </a:cubicBezTo>
                      <a:cubicBezTo>
                        <a:pt x="301" y="438"/>
                        <a:pt x="301" y="442"/>
                        <a:pt x="302" y="445"/>
                      </a:cubicBezTo>
                      <a:cubicBezTo>
                        <a:pt x="303" y="448"/>
                        <a:pt x="311" y="444"/>
                        <a:pt x="311" y="444"/>
                      </a:cubicBezTo>
                      <a:cubicBezTo>
                        <a:pt x="314" y="440"/>
                        <a:pt x="315" y="440"/>
                        <a:pt x="320" y="439"/>
                      </a:cubicBezTo>
                      <a:cubicBezTo>
                        <a:pt x="338" y="440"/>
                        <a:pt x="332" y="431"/>
                        <a:pt x="342" y="436"/>
                      </a:cubicBezTo>
                      <a:cubicBezTo>
                        <a:pt x="345" y="438"/>
                        <a:pt x="354" y="440"/>
                        <a:pt x="354" y="440"/>
                      </a:cubicBezTo>
                      <a:cubicBezTo>
                        <a:pt x="357" y="443"/>
                        <a:pt x="360" y="450"/>
                        <a:pt x="364" y="451"/>
                      </a:cubicBezTo>
                      <a:cubicBezTo>
                        <a:pt x="366" y="453"/>
                        <a:pt x="364" y="457"/>
                        <a:pt x="365" y="459"/>
                      </a:cubicBezTo>
                      <a:cubicBezTo>
                        <a:pt x="366" y="461"/>
                        <a:pt x="367" y="465"/>
                        <a:pt x="367" y="465"/>
                      </a:cubicBezTo>
                      <a:cubicBezTo>
                        <a:pt x="368" y="475"/>
                        <a:pt x="370" y="488"/>
                        <a:pt x="361" y="494"/>
                      </a:cubicBezTo>
                      <a:cubicBezTo>
                        <a:pt x="358" y="501"/>
                        <a:pt x="354" y="505"/>
                        <a:pt x="351" y="510"/>
                      </a:cubicBezTo>
                      <a:cubicBezTo>
                        <a:pt x="347" y="512"/>
                        <a:pt x="338" y="506"/>
                        <a:pt x="336" y="508"/>
                      </a:cubicBezTo>
                      <a:cubicBezTo>
                        <a:pt x="334" y="510"/>
                        <a:pt x="343" y="520"/>
                        <a:pt x="341" y="522"/>
                      </a:cubicBezTo>
                      <a:cubicBezTo>
                        <a:pt x="340" y="525"/>
                        <a:pt x="327" y="521"/>
                        <a:pt x="324" y="522"/>
                      </a:cubicBezTo>
                      <a:cubicBezTo>
                        <a:pt x="321" y="523"/>
                        <a:pt x="327" y="527"/>
                        <a:pt x="325" y="530"/>
                      </a:cubicBezTo>
                      <a:cubicBezTo>
                        <a:pt x="323" y="533"/>
                        <a:pt x="315" y="536"/>
                        <a:pt x="311" y="538"/>
                      </a:cubicBezTo>
                      <a:cubicBezTo>
                        <a:pt x="310" y="541"/>
                        <a:pt x="304" y="544"/>
                        <a:pt x="304" y="544"/>
                      </a:cubicBezTo>
                      <a:cubicBezTo>
                        <a:pt x="307" y="552"/>
                        <a:pt x="307" y="552"/>
                        <a:pt x="316" y="553"/>
                      </a:cubicBezTo>
                      <a:cubicBezTo>
                        <a:pt x="320" y="552"/>
                        <a:pt x="324" y="549"/>
                        <a:pt x="328" y="549"/>
                      </a:cubicBezTo>
                      <a:cubicBezTo>
                        <a:pt x="329" y="549"/>
                        <a:pt x="330" y="551"/>
                        <a:pt x="331" y="552"/>
                      </a:cubicBezTo>
                      <a:cubicBezTo>
                        <a:pt x="335" y="554"/>
                        <a:pt x="340" y="554"/>
                        <a:pt x="344" y="554"/>
                      </a:cubicBezTo>
                      <a:cubicBezTo>
                        <a:pt x="343" y="561"/>
                        <a:pt x="343" y="568"/>
                        <a:pt x="338" y="573"/>
                      </a:cubicBezTo>
                      <a:cubicBezTo>
                        <a:pt x="335" y="582"/>
                        <a:pt x="325" y="583"/>
                        <a:pt x="317" y="584"/>
                      </a:cubicBezTo>
                      <a:cubicBezTo>
                        <a:pt x="311" y="586"/>
                        <a:pt x="305" y="588"/>
                        <a:pt x="300" y="591"/>
                      </a:cubicBezTo>
                      <a:cubicBezTo>
                        <a:pt x="297" y="593"/>
                        <a:pt x="290" y="596"/>
                        <a:pt x="290" y="596"/>
                      </a:cubicBezTo>
                      <a:cubicBezTo>
                        <a:pt x="288" y="596"/>
                        <a:pt x="286" y="596"/>
                        <a:pt x="284" y="595"/>
                      </a:cubicBezTo>
                      <a:cubicBezTo>
                        <a:pt x="283" y="594"/>
                        <a:pt x="284" y="593"/>
                        <a:pt x="283" y="592"/>
                      </a:cubicBezTo>
                      <a:cubicBezTo>
                        <a:pt x="281" y="591"/>
                        <a:pt x="277" y="590"/>
                        <a:pt x="277" y="590"/>
                      </a:cubicBezTo>
                      <a:cubicBezTo>
                        <a:pt x="272" y="589"/>
                        <a:pt x="256" y="586"/>
                        <a:pt x="251" y="585"/>
                      </a:cubicBezTo>
                      <a:cubicBezTo>
                        <a:pt x="249" y="584"/>
                        <a:pt x="245" y="583"/>
                        <a:pt x="245" y="583"/>
                      </a:cubicBezTo>
                      <a:cubicBezTo>
                        <a:pt x="235" y="585"/>
                        <a:pt x="228" y="580"/>
                        <a:pt x="218" y="579"/>
                      </a:cubicBezTo>
                      <a:cubicBezTo>
                        <a:pt x="219" y="579"/>
                        <a:pt x="220" y="577"/>
                        <a:pt x="221" y="578"/>
                      </a:cubicBezTo>
                      <a:cubicBezTo>
                        <a:pt x="222" y="579"/>
                        <a:pt x="221" y="582"/>
                        <a:pt x="220" y="582"/>
                      </a:cubicBezTo>
                      <a:cubicBezTo>
                        <a:pt x="215" y="582"/>
                        <a:pt x="206" y="579"/>
                        <a:pt x="206" y="579"/>
                      </a:cubicBezTo>
                      <a:cubicBezTo>
                        <a:pt x="201" y="581"/>
                        <a:pt x="201" y="585"/>
                        <a:pt x="198" y="580"/>
                      </a:cubicBezTo>
                      <a:cubicBezTo>
                        <a:pt x="196" y="580"/>
                        <a:pt x="195" y="580"/>
                        <a:pt x="193" y="580"/>
                      </a:cubicBezTo>
                      <a:cubicBezTo>
                        <a:pt x="195" y="579"/>
                        <a:pt x="189" y="583"/>
                        <a:pt x="187" y="583"/>
                      </a:cubicBezTo>
                      <a:cubicBezTo>
                        <a:pt x="183" y="584"/>
                        <a:pt x="178" y="584"/>
                        <a:pt x="174" y="584"/>
                      </a:cubicBezTo>
                      <a:cubicBezTo>
                        <a:pt x="171" y="595"/>
                        <a:pt x="155" y="577"/>
                        <a:pt x="148" y="574"/>
                      </a:cubicBezTo>
                      <a:cubicBezTo>
                        <a:pt x="145" y="573"/>
                        <a:pt x="140" y="572"/>
                        <a:pt x="140" y="572"/>
                      </a:cubicBezTo>
                      <a:cubicBezTo>
                        <a:pt x="133" y="573"/>
                        <a:pt x="126" y="571"/>
                        <a:pt x="120" y="574"/>
                      </a:cubicBezTo>
                      <a:cubicBezTo>
                        <a:pt x="118" y="575"/>
                        <a:pt x="116" y="580"/>
                        <a:pt x="116" y="580"/>
                      </a:cubicBezTo>
                      <a:cubicBezTo>
                        <a:pt x="114" y="589"/>
                        <a:pt x="117" y="579"/>
                        <a:pt x="106" y="586"/>
                      </a:cubicBezTo>
                      <a:cubicBezTo>
                        <a:pt x="103" y="589"/>
                        <a:pt x="99" y="595"/>
                        <a:pt x="97" y="596"/>
                      </a:cubicBezTo>
                      <a:cubicBezTo>
                        <a:pt x="104" y="591"/>
                        <a:pt x="100" y="591"/>
                        <a:pt x="92" y="590"/>
                      </a:cubicBezTo>
                      <a:cubicBezTo>
                        <a:pt x="83" y="587"/>
                        <a:pt x="75" y="586"/>
                        <a:pt x="66" y="585"/>
                      </a:cubicBezTo>
                      <a:cubicBezTo>
                        <a:pt x="59" y="586"/>
                        <a:pt x="56" y="588"/>
                        <a:pt x="49" y="590"/>
                      </a:cubicBezTo>
                      <a:cubicBezTo>
                        <a:pt x="47" y="591"/>
                        <a:pt x="43" y="592"/>
                        <a:pt x="43" y="592"/>
                      </a:cubicBezTo>
                      <a:cubicBezTo>
                        <a:pt x="39" y="596"/>
                        <a:pt x="37" y="598"/>
                        <a:pt x="34" y="603"/>
                      </a:cubicBezTo>
                      <a:cubicBezTo>
                        <a:pt x="19" y="601"/>
                        <a:pt x="22" y="595"/>
                        <a:pt x="8" y="594"/>
                      </a:cubicBezTo>
                      <a:cubicBezTo>
                        <a:pt x="2" y="596"/>
                        <a:pt x="3" y="600"/>
                        <a:pt x="0" y="592"/>
                      </a:cubicBezTo>
                      <a:cubicBezTo>
                        <a:pt x="4" y="590"/>
                        <a:pt x="7" y="589"/>
                        <a:pt x="12" y="588"/>
                      </a:cubicBezTo>
                      <a:cubicBezTo>
                        <a:pt x="24" y="582"/>
                        <a:pt x="18" y="584"/>
                        <a:pt x="40" y="583"/>
                      </a:cubicBezTo>
                      <a:cubicBezTo>
                        <a:pt x="45" y="564"/>
                        <a:pt x="44" y="571"/>
                        <a:pt x="58" y="562"/>
                      </a:cubicBezTo>
                      <a:cubicBezTo>
                        <a:pt x="63" y="555"/>
                        <a:pt x="60" y="557"/>
                        <a:pt x="65" y="554"/>
                      </a:cubicBezTo>
                      <a:cubicBezTo>
                        <a:pt x="68" y="548"/>
                        <a:pt x="76" y="545"/>
                        <a:pt x="82" y="543"/>
                      </a:cubicBezTo>
                      <a:cubicBezTo>
                        <a:pt x="85" y="540"/>
                        <a:pt x="86" y="537"/>
                        <a:pt x="89" y="534"/>
                      </a:cubicBezTo>
                      <a:cubicBezTo>
                        <a:pt x="91" y="525"/>
                        <a:pt x="107" y="530"/>
                        <a:pt x="114" y="530"/>
                      </a:cubicBezTo>
                      <a:cubicBezTo>
                        <a:pt x="116" y="531"/>
                        <a:pt x="118" y="534"/>
                        <a:pt x="120" y="535"/>
                      </a:cubicBezTo>
                      <a:cubicBezTo>
                        <a:pt x="122" y="536"/>
                        <a:pt x="128" y="537"/>
                        <a:pt x="128" y="537"/>
                      </a:cubicBezTo>
                      <a:cubicBezTo>
                        <a:pt x="155" y="535"/>
                        <a:pt x="148" y="523"/>
                        <a:pt x="162" y="518"/>
                      </a:cubicBezTo>
                      <a:cubicBezTo>
                        <a:pt x="165" y="514"/>
                        <a:pt x="168" y="511"/>
                        <a:pt x="172" y="508"/>
                      </a:cubicBezTo>
                      <a:cubicBezTo>
                        <a:pt x="174" y="507"/>
                        <a:pt x="178" y="504"/>
                        <a:pt x="178" y="504"/>
                      </a:cubicBezTo>
                      <a:cubicBezTo>
                        <a:pt x="179" y="503"/>
                        <a:pt x="181" y="502"/>
                        <a:pt x="180" y="501"/>
                      </a:cubicBezTo>
                      <a:cubicBezTo>
                        <a:pt x="175" y="498"/>
                        <a:pt x="164" y="507"/>
                        <a:pt x="164" y="507"/>
                      </a:cubicBezTo>
                      <a:cubicBezTo>
                        <a:pt x="159" y="512"/>
                        <a:pt x="157" y="511"/>
                        <a:pt x="149" y="512"/>
                      </a:cubicBezTo>
                      <a:cubicBezTo>
                        <a:pt x="146" y="513"/>
                        <a:pt x="140" y="516"/>
                        <a:pt x="140" y="516"/>
                      </a:cubicBezTo>
                      <a:cubicBezTo>
                        <a:pt x="136" y="518"/>
                        <a:pt x="127" y="519"/>
                        <a:pt x="127" y="519"/>
                      </a:cubicBezTo>
                      <a:cubicBezTo>
                        <a:pt x="121" y="517"/>
                        <a:pt x="122" y="512"/>
                        <a:pt x="118" y="508"/>
                      </a:cubicBezTo>
                      <a:cubicBezTo>
                        <a:pt x="108" y="498"/>
                        <a:pt x="97" y="502"/>
                        <a:pt x="91" y="501"/>
                      </a:cubicBezTo>
                      <a:cubicBezTo>
                        <a:pt x="86" y="498"/>
                        <a:pt x="95" y="490"/>
                        <a:pt x="90" y="487"/>
                      </a:cubicBezTo>
                      <a:cubicBezTo>
                        <a:pt x="86" y="484"/>
                        <a:pt x="75" y="483"/>
                        <a:pt x="70" y="484"/>
                      </a:cubicBezTo>
                      <a:cubicBezTo>
                        <a:pt x="63" y="489"/>
                        <a:pt x="60" y="491"/>
                        <a:pt x="58" y="482"/>
                      </a:cubicBezTo>
                      <a:cubicBezTo>
                        <a:pt x="52" y="458"/>
                        <a:pt x="55" y="464"/>
                        <a:pt x="88" y="460"/>
                      </a:cubicBezTo>
                      <a:cubicBezTo>
                        <a:pt x="94" y="458"/>
                        <a:pt x="96" y="449"/>
                        <a:pt x="101" y="448"/>
                      </a:cubicBezTo>
                      <a:cubicBezTo>
                        <a:pt x="105" y="447"/>
                        <a:pt x="112" y="445"/>
                        <a:pt x="112" y="445"/>
                      </a:cubicBezTo>
                      <a:cubicBezTo>
                        <a:pt x="115" y="441"/>
                        <a:pt x="115" y="436"/>
                        <a:pt x="118" y="432"/>
                      </a:cubicBezTo>
                      <a:cubicBezTo>
                        <a:pt x="120" y="423"/>
                        <a:pt x="121" y="417"/>
                        <a:pt x="118" y="406"/>
                      </a:cubicBezTo>
                      <a:cubicBezTo>
                        <a:pt x="117" y="404"/>
                        <a:pt x="112" y="404"/>
                        <a:pt x="112" y="404"/>
                      </a:cubicBezTo>
                      <a:cubicBezTo>
                        <a:pt x="105" y="406"/>
                        <a:pt x="99" y="409"/>
                        <a:pt x="92" y="410"/>
                      </a:cubicBezTo>
                      <a:cubicBezTo>
                        <a:pt x="91" y="405"/>
                        <a:pt x="90" y="404"/>
                        <a:pt x="95" y="402"/>
                      </a:cubicBezTo>
                      <a:cubicBezTo>
                        <a:pt x="99" y="398"/>
                        <a:pt x="115" y="392"/>
                        <a:pt x="122" y="390"/>
                      </a:cubicBezTo>
                      <a:cubicBezTo>
                        <a:pt x="129" y="385"/>
                        <a:pt x="126" y="387"/>
                        <a:pt x="131" y="385"/>
                      </a:cubicBezTo>
                      <a:cubicBezTo>
                        <a:pt x="144" y="385"/>
                        <a:pt x="148" y="385"/>
                        <a:pt x="161" y="381"/>
                      </a:cubicBezTo>
                      <a:cubicBezTo>
                        <a:pt x="167" y="380"/>
                        <a:pt x="172" y="390"/>
                        <a:pt x="174" y="388"/>
                      </a:cubicBezTo>
                      <a:cubicBezTo>
                        <a:pt x="176" y="386"/>
                        <a:pt x="173" y="375"/>
                        <a:pt x="174" y="369"/>
                      </a:cubicBezTo>
                      <a:cubicBezTo>
                        <a:pt x="175" y="363"/>
                        <a:pt x="176" y="357"/>
                        <a:pt x="179" y="352"/>
                      </a:cubicBezTo>
                      <a:cubicBezTo>
                        <a:pt x="180" y="345"/>
                        <a:pt x="193" y="336"/>
                        <a:pt x="193" y="336"/>
                      </a:cubicBezTo>
                      <a:cubicBezTo>
                        <a:pt x="194" y="332"/>
                        <a:pt x="196" y="329"/>
                        <a:pt x="197" y="325"/>
                      </a:cubicBezTo>
                      <a:cubicBezTo>
                        <a:pt x="195" y="307"/>
                        <a:pt x="189" y="323"/>
                        <a:pt x="170" y="322"/>
                      </a:cubicBezTo>
                      <a:cubicBezTo>
                        <a:pt x="164" y="318"/>
                        <a:pt x="160" y="308"/>
                        <a:pt x="158" y="301"/>
                      </a:cubicBezTo>
                      <a:cubicBezTo>
                        <a:pt x="162" y="290"/>
                        <a:pt x="167" y="280"/>
                        <a:pt x="179" y="276"/>
                      </a:cubicBezTo>
                      <a:cubicBezTo>
                        <a:pt x="187" y="268"/>
                        <a:pt x="186" y="270"/>
                        <a:pt x="170" y="266"/>
                      </a:cubicBezTo>
                      <a:cubicBezTo>
                        <a:pt x="157" y="267"/>
                        <a:pt x="147" y="271"/>
                        <a:pt x="134" y="272"/>
                      </a:cubicBezTo>
                      <a:cubicBezTo>
                        <a:pt x="128" y="272"/>
                        <a:pt x="120" y="274"/>
                        <a:pt x="115" y="270"/>
                      </a:cubicBezTo>
                      <a:cubicBezTo>
                        <a:pt x="109" y="266"/>
                        <a:pt x="108" y="258"/>
                        <a:pt x="103" y="254"/>
                      </a:cubicBezTo>
                      <a:cubicBezTo>
                        <a:pt x="107" y="246"/>
                        <a:pt x="113" y="243"/>
                        <a:pt x="122" y="240"/>
                      </a:cubicBezTo>
                      <a:cubicBezTo>
                        <a:pt x="125" y="236"/>
                        <a:pt x="126" y="233"/>
                        <a:pt x="130" y="230"/>
                      </a:cubicBezTo>
                      <a:cubicBezTo>
                        <a:pt x="134" y="222"/>
                        <a:pt x="133" y="202"/>
                        <a:pt x="127" y="194"/>
                      </a:cubicBezTo>
                      <a:cubicBezTo>
                        <a:pt x="124" y="190"/>
                        <a:pt x="124" y="201"/>
                        <a:pt x="120" y="198"/>
                      </a:cubicBezTo>
                      <a:cubicBezTo>
                        <a:pt x="118" y="197"/>
                        <a:pt x="124" y="177"/>
                        <a:pt x="124" y="177"/>
                      </a:cubicBezTo>
                      <a:cubicBezTo>
                        <a:pt x="123" y="173"/>
                        <a:pt x="85" y="223"/>
                        <a:pt x="85" y="223"/>
                      </a:cubicBezTo>
                      <a:cubicBezTo>
                        <a:pt x="87" y="212"/>
                        <a:pt x="101" y="156"/>
                        <a:pt x="110" y="153"/>
                      </a:cubicBezTo>
                      <a:cubicBezTo>
                        <a:pt x="117" y="146"/>
                        <a:pt x="115" y="152"/>
                        <a:pt x="118" y="145"/>
                      </a:cubicBezTo>
                      <a:cubicBezTo>
                        <a:pt x="119" y="138"/>
                        <a:pt x="125" y="137"/>
                        <a:pt x="127" y="130"/>
                      </a:cubicBezTo>
                      <a:cubicBezTo>
                        <a:pt x="122" y="121"/>
                        <a:pt x="106" y="142"/>
                        <a:pt x="97" y="145"/>
                      </a:cubicBezTo>
                      <a:cubicBezTo>
                        <a:pt x="94" y="148"/>
                        <a:pt x="81" y="142"/>
                        <a:pt x="78" y="146"/>
                      </a:cubicBezTo>
                      <a:cubicBezTo>
                        <a:pt x="73" y="139"/>
                        <a:pt x="76" y="129"/>
                        <a:pt x="84" y="123"/>
                      </a:cubicBezTo>
                      <a:cubicBezTo>
                        <a:pt x="88" y="120"/>
                        <a:pt x="92" y="118"/>
                        <a:pt x="97" y="116"/>
                      </a:cubicBezTo>
                      <a:cubicBezTo>
                        <a:pt x="98" y="116"/>
                        <a:pt x="100" y="115"/>
                        <a:pt x="100" y="115"/>
                      </a:cubicBezTo>
                      <a:cubicBezTo>
                        <a:pt x="103" y="110"/>
                        <a:pt x="110" y="109"/>
                        <a:pt x="115" y="105"/>
                      </a:cubicBezTo>
                      <a:cubicBezTo>
                        <a:pt x="118" y="102"/>
                        <a:pt x="124" y="97"/>
                        <a:pt x="124" y="97"/>
                      </a:cubicBezTo>
                      <a:cubicBezTo>
                        <a:pt x="127" y="87"/>
                        <a:pt x="129" y="77"/>
                        <a:pt x="122" y="67"/>
                      </a:cubicBezTo>
                      <a:cubicBezTo>
                        <a:pt x="120" y="60"/>
                        <a:pt x="124" y="62"/>
                        <a:pt x="127" y="56"/>
                      </a:cubicBezTo>
                      <a:cubicBezTo>
                        <a:pt x="136" y="38"/>
                        <a:pt x="125" y="46"/>
                        <a:pt x="152" y="36"/>
                      </a:cubicBezTo>
                      <a:cubicBezTo>
                        <a:pt x="154" y="24"/>
                        <a:pt x="155" y="21"/>
                        <a:pt x="160" y="12"/>
                      </a:cubicBezTo>
                      <a:cubicBezTo>
                        <a:pt x="163" y="8"/>
                        <a:pt x="170" y="0"/>
                        <a:pt x="170" y="0"/>
                      </a:cubicBezTo>
                      <a:cubicBezTo>
                        <a:pt x="176" y="2"/>
                        <a:pt x="180" y="2"/>
                        <a:pt x="185" y="7"/>
                      </a:cubicBezTo>
                      <a:lnTo>
                        <a:pt x="174" y="3"/>
                      </a:ln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58" name="Freeform 125"/>
                <p:cNvSpPr>
                  <a:spLocks noChangeAspect="1"/>
                </p:cNvSpPr>
                <p:nvPr/>
              </p:nvSpPr>
              <p:spPr bwMode="auto">
                <a:xfrm>
                  <a:off x="164" y="4091"/>
                  <a:ext cx="84" cy="108"/>
                </a:xfrm>
                <a:custGeom>
                  <a:avLst/>
                  <a:gdLst/>
                  <a:ahLst/>
                  <a:cxnLst>
                    <a:cxn ang="0">
                      <a:pos x="6" y="7"/>
                    </a:cxn>
                    <a:cxn ang="0">
                      <a:pos x="9" y="27"/>
                    </a:cxn>
                    <a:cxn ang="0">
                      <a:pos x="14" y="0"/>
                    </a:cxn>
                    <a:cxn ang="0">
                      <a:pos x="9" y="1"/>
                    </a:cxn>
                    <a:cxn ang="0">
                      <a:pos x="6" y="7"/>
                    </a:cxn>
                  </a:cxnLst>
                  <a:rect l="0" t="0" r="r" b="b"/>
                  <a:pathLst>
                    <a:path w="21" h="27">
                      <a:moveTo>
                        <a:pt x="6" y="7"/>
                      </a:moveTo>
                      <a:cubicBezTo>
                        <a:pt x="4" y="18"/>
                        <a:pt x="0" y="21"/>
                        <a:pt x="9" y="27"/>
                      </a:cubicBezTo>
                      <a:cubicBezTo>
                        <a:pt x="21" y="23"/>
                        <a:pt x="18" y="12"/>
                        <a:pt x="14" y="0"/>
                      </a:cubicBezTo>
                      <a:cubicBezTo>
                        <a:pt x="12" y="0"/>
                        <a:pt x="10" y="0"/>
                        <a:pt x="9" y="1"/>
                      </a:cubicBezTo>
                      <a:cubicBezTo>
                        <a:pt x="7" y="2"/>
                        <a:pt x="6" y="7"/>
                        <a:pt x="6" y="7"/>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59" name="Freeform 126"/>
                <p:cNvSpPr>
                  <a:spLocks noChangeAspect="1"/>
                </p:cNvSpPr>
                <p:nvPr/>
              </p:nvSpPr>
              <p:spPr bwMode="auto">
                <a:xfrm>
                  <a:off x="587" y="5655"/>
                  <a:ext cx="96" cy="52"/>
                </a:xfrm>
                <a:custGeom>
                  <a:avLst/>
                  <a:gdLst/>
                  <a:ahLst/>
                  <a:cxnLst>
                    <a:cxn ang="0">
                      <a:pos x="0" y="0"/>
                    </a:cxn>
                    <a:cxn ang="0">
                      <a:pos x="12" y="8"/>
                    </a:cxn>
                    <a:cxn ang="0">
                      <a:pos x="3" y="11"/>
                    </a:cxn>
                    <a:cxn ang="0">
                      <a:pos x="0" y="0"/>
                    </a:cxn>
                  </a:cxnLst>
                  <a:rect l="0" t="0" r="r" b="b"/>
                  <a:pathLst>
                    <a:path w="24" h="13">
                      <a:moveTo>
                        <a:pt x="0" y="0"/>
                      </a:moveTo>
                      <a:cubicBezTo>
                        <a:pt x="7" y="4"/>
                        <a:pt x="24" y="0"/>
                        <a:pt x="12" y="8"/>
                      </a:cubicBezTo>
                      <a:cubicBezTo>
                        <a:pt x="9" y="12"/>
                        <a:pt x="8" y="13"/>
                        <a:pt x="3" y="11"/>
                      </a:cubicBezTo>
                      <a:cubicBezTo>
                        <a:pt x="2" y="3"/>
                        <a:pt x="3" y="6"/>
                        <a:pt x="0" y="0"/>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sp>
              <p:nvSpPr>
                <p:cNvPr id="260" name="Freeform 127"/>
                <p:cNvSpPr>
                  <a:spLocks noChangeAspect="1"/>
                </p:cNvSpPr>
                <p:nvPr/>
              </p:nvSpPr>
              <p:spPr bwMode="auto">
                <a:xfrm>
                  <a:off x="-347" y="4175"/>
                  <a:ext cx="451" cy="376"/>
                </a:xfrm>
                <a:custGeom>
                  <a:avLst/>
                  <a:gdLst/>
                  <a:ahLst/>
                  <a:cxnLst>
                    <a:cxn ang="0">
                      <a:pos x="303" y="376"/>
                    </a:cxn>
                    <a:cxn ang="0">
                      <a:pos x="399" y="352"/>
                    </a:cxn>
                    <a:cxn ang="0">
                      <a:pos x="439" y="340"/>
                    </a:cxn>
                    <a:cxn ang="0">
                      <a:pos x="451" y="280"/>
                    </a:cxn>
                    <a:cxn ang="0">
                      <a:pos x="395" y="216"/>
                    </a:cxn>
                    <a:cxn ang="0">
                      <a:pos x="407" y="196"/>
                    </a:cxn>
                    <a:cxn ang="0">
                      <a:pos x="407" y="96"/>
                    </a:cxn>
                    <a:cxn ang="0">
                      <a:pos x="259" y="24"/>
                    </a:cxn>
                    <a:cxn ang="0">
                      <a:pos x="199" y="48"/>
                    </a:cxn>
                    <a:cxn ang="0">
                      <a:pos x="174" y="54"/>
                    </a:cxn>
                    <a:cxn ang="0">
                      <a:pos x="152" y="90"/>
                    </a:cxn>
                    <a:cxn ang="0">
                      <a:pos x="83" y="124"/>
                    </a:cxn>
                    <a:cxn ang="0">
                      <a:pos x="60" y="165"/>
                    </a:cxn>
                    <a:cxn ang="0">
                      <a:pos x="12" y="178"/>
                    </a:cxn>
                    <a:cxn ang="0">
                      <a:pos x="24" y="219"/>
                    </a:cxn>
                    <a:cxn ang="0">
                      <a:pos x="83" y="268"/>
                    </a:cxn>
                    <a:cxn ang="0">
                      <a:pos x="105" y="298"/>
                    </a:cxn>
                    <a:cxn ang="0">
                      <a:pos x="144" y="298"/>
                    </a:cxn>
                    <a:cxn ang="0">
                      <a:pos x="179" y="248"/>
                    </a:cxn>
                    <a:cxn ang="0">
                      <a:pos x="228" y="322"/>
                    </a:cxn>
                    <a:cxn ang="0">
                      <a:pos x="258" y="351"/>
                    </a:cxn>
                    <a:cxn ang="0">
                      <a:pos x="303" y="376"/>
                    </a:cxn>
                  </a:cxnLst>
                  <a:rect l="0" t="0" r="r" b="b"/>
                  <a:pathLst>
                    <a:path w="451" h="376">
                      <a:moveTo>
                        <a:pt x="303" y="376"/>
                      </a:moveTo>
                      <a:cubicBezTo>
                        <a:pt x="335" y="368"/>
                        <a:pt x="367" y="360"/>
                        <a:pt x="399" y="352"/>
                      </a:cubicBezTo>
                      <a:cubicBezTo>
                        <a:pt x="411" y="348"/>
                        <a:pt x="439" y="340"/>
                        <a:pt x="439" y="340"/>
                      </a:cubicBezTo>
                      <a:cubicBezTo>
                        <a:pt x="443" y="320"/>
                        <a:pt x="447" y="304"/>
                        <a:pt x="451" y="280"/>
                      </a:cubicBezTo>
                      <a:cubicBezTo>
                        <a:pt x="447" y="232"/>
                        <a:pt x="443" y="224"/>
                        <a:pt x="395" y="216"/>
                      </a:cubicBezTo>
                      <a:cubicBezTo>
                        <a:pt x="375" y="204"/>
                        <a:pt x="391" y="204"/>
                        <a:pt x="407" y="196"/>
                      </a:cubicBezTo>
                      <a:cubicBezTo>
                        <a:pt x="431" y="164"/>
                        <a:pt x="427" y="132"/>
                        <a:pt x="407" y="96"/>
                      </a:cubicBezTo>
                      <a:cubicBezTo>
                        <a:pt x="391" y="0"/>
                        <a:pt x="351" y="32"/>
                        <a:pt x="259" y="24"/>
                      </a:cubicBezTo>
                      <a:cubicBezTo>
                        <a:pt x="239" y="32"/>
                        <a:pt x="219" y="36"/>
                        <a:pt x="199" y="48"/>
                      </a:cubicBezTo>
                      <a:cubicBezTo>
                        <a:pt x="186" y="51"/>
                        <a:pt x="182" y="47"/>
                        <a:pt x="174" y="54"/>
                      </a:cubicBezTo>
                      <a:cubicBezTo>
                        <a:pt x="156" y="64"/>
                        <a:pt x="164" y="78"/>
                        <a:pt x="152" y="90"/>
                      </a:cubicBezTo>
                      <a:cubicBezTo>
                        <a:pt x="140" y="117"/>
                        <a:pt x="116" y="124"/>
                        <a:pt x="83" y="124"/>
                      </a:cubicBezTo>
                      <a:cubicBezTo>
                        <a:pt x="79" y="140"/>
                        <a:pt x="72" y="156"/>
                        <a:pt x="60" y="165"/>
                      </a:cubicBezTo>
                      <a:cubicBezTo>
                        <a:pt x="48" y="161"/>
                        <a:pt x="30" y="171"/>
                        <a:pt x="12" y="178"/>
                      </a:cubicBezTo>
                      <a:cubicBezTo>
                        <a:pt x="0" y="178"/>
                        <a:pt x="20" y="207"/>
                        <a:pt x="24" y="219"/>
                      </a:cubicBezTo>
                      <a:cubicBezTo>
                        <a:pt x="38" y="232"/>
                        <a:pt x="59" y="244"/>
                        <a:pt x="83" y="268"/>
                      </a:cubicBezTo>
                      <a:cubicBezTo>
                        <a:pt x="99" y="284"/>
                        <a:pt x="89" y="282"/>
                        <a:pt x="105" y="298"/>
                      </a:cubicBezTo>
                      <a:cubicBezTo>
                        <a:pt x="122" y="300"/>
                        <a:pt x="126" y="303"/>
                        <a:pt x="144" y="298"/>
                      </a:cubicBezTo>
                      <a:cubicBezTo>
                        <a:pt x="148" y="278"/>
                        <a:pt x="159" y="256"/>
                        <a:pt x="179" y="248"/>
                      </a:cubicBezTo>
                      <a:cubicBezTo>
                        <a:pt x="215" y="256"/>
                        <a:pt x="191" y="300"/>
                        <a:pt x="228" y="322"/>
                      </a:cubicBezTo>
                      <a:cubicBezTo>
                        <a:pt x="242" y="338"/>
                        <a:pt x="246" y="342"/>
                        <a:pt x="258" y="351"/>
                      </a:cubicBezTo>
                      <a:cubicBezTo>
                        <a:pt x="270" y="360"/>
                        <a:pt x="291" y="351"/>
                        <a:pt x="303" y="376"/>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sp>
            <p:nvSpPr>
              <p:cNvPr id="249" name="Freeform 128"/>
              <p:cNvSpPr>
                <a:spLocks noChangeAspect="1"/>
              </p:cNvSpPr>
              <p:nvPr>
                <p:custDataLst>
                  <p:tags r:id="rId45"/>
                </p:custDataLst>
              </p:nvPr>
            </p:nvSpPr>
            <p:spPr bwMode="auto">
              <a:xfrm>
                <a:off x="1561" y="3259"/>
                <a:ext cx="228" cy="376"/>
              </a:xfrm>
              <a:custGeom>
                <a:avLst/>
                <a:gdLst/>
                <a:ahLst/>
                <a:cxnLst>
                  <a:cxn ang="0">
                    <a:pos x="384" y="13"/>
                  </a:cxn>
                  <a:cxn ang="0">
                    <a:pos x="296" y="416"/>
                  </a:cxn>
                  <a:cxn ang="0">
                    <a:pos x="224" y="588"/>
                  </a:cxn>
                  <a:cxn ang="0">
                    <a:pos x="180" y="632"/>
                  </a:cxn>
                  <a:cxn ang="0">
                    <a:pos x="156" y="672"/>
                  </a:cxn>
                  <a:cxn ang="0">
                    <a:pos x="116" y="696"/>
                  </a:cxn>
                  <a:cxn ang="0">
                    <a:pos x="72" y="756"/>
                  </a:cxn>
                  <a:cxn ang="0">
                    <a:pos x="20" y="836"/>
                  </a:cxn>
                  <a:cxn ang="0">
                    <a:pos x="4" y="872"/>
                  </a:cxn>
                  <a:cxn ang="0">
                    <a:pos x="8" y="884"/>
                  </a:cxn>
                  <a:cxn ang="0">
                    <a:pos x="24" y="888"/>
                  </a:cxn>
                  <a:cxn ang="0">
                    <a:pos x="36" y="924"/>
                  </a:cxn>
                  <a:cxn ang="0">
                    <a:pos x="128" y="980"/>
                  </a:cxn>
                  <a:cxn ang="0">
                    <a:pos x="128" y="1036"/>
                  </a:cxn>
                  <a:cxn ang="0">
                    <a:pos x="120" y="1052"/>
                  </a:cxn>
                  <a:cxn ang="0">
                    <a:pos x="108" y="1060"/>
                  </a:cxn>
                  <a:cxn ang="0">
                    <a:pos x="60" y="1176"/>
                  </a:cxn>
                  <a:cxn ang="0">
                    <a:pos x="8" y="1376"/>
                  </a:cxn>
                  <a:cxn ang="0">
                    <a:pos x="32" y="1412"/>
                  </a:cxn>
                  <a:cxn ang="0">
                    <a:pos x="116" y="1416"/>
                  </a:cxn>
                  <a:cxn ang="0">
                    <a:pos x="216" y="1476"/>
                  </a:cxn>
                  <a:cxn ang="0">
                    <a:pos x="358" y="1476"/>
                  </a:cxn>
                  <a:cxn ang="0">
                    <a:pos x="345" y="1387"/>
                  </a:cxn>
                  <a:cxn ang="0">
                    <a:pos x="394" y="1282"/>
                  </a:cxn>
                  <a:cxn ang="0">
                    <a:pos x="439" y="1255"/>
                  </a:cxn>
                  <a:cxn ang="0">
                    <a:pos x="507" y="1230"/>
                  </a:cxn>
                  <a:cxn ang="0">
                    <a:pos x="508" y="1192"/>
                  </a:cxn>
                  <a:cxn ang="0">
                    <a:pos x="474" y="1129"/>
                  </a:cxn>
                  <a:cxn ang="0">
                    <a:pos x="496" y="1062"/>
                  </a:cxn>
                  <a:cxn ang="0">
                    <a:pos x="560" y="980"/>
                  </a:cxn>
                  <a:cxn ang="0">
                    <a:pos x="559" y="933"/>
                  </a:cxn>
                  <a:cxn ang="0">
                    <a:pos x="532" y="824"/>
                  </a:cxn>
                  <a:cxn ang="0">
                    <a:pos x="516" y="768"/>
                  </a:cxn>
                  <a:cxn ang="0">
                    <a:pos x="560" y="748"/>
                  </a:cxn>
                  <a:cxn ang="0">
                    <a:pos x="633" y="735"/>
                  </a:cxn>
                  <a:cxn ang="0">
                    <a:pos x="657" y="693"/>
                  </a:cxn>
                  <a:cxn ang="0">
                    <a:pos x="656" y="624"/>
                  </a:cxn>
                  <a:cxn ang="0">
                    <a:pos x="697" y="592"/>
                  </a:cxn>
                  <a:cxn ang="0">
                    <a:pos x="705" y="544"/>
                  </a:cxn>
                  <a:cxn ang="0">
                    <a:pos x="712" y="528"/>
                  </a:cxn>
                  <a:cxn ang="0">
                    <a:pos x="780" y="343"/>
                  </a:cxn>
                  <a:cxn ang="0">
                    <a:pos x="844" y="327"/>
                  </a:cxn>
                  <a:cxn ang="0">
                    <a:pos x="880" y="298"/>
                  </a:cxn>
                  <a:cxn ang="0">
                    <a:pos x="910" y="228"/>
                  </a:cxn>
                  <a:cxn ang="0">
                    <a:pos x="873" y="193"/>
                  </a:cxn>
                  <a:cxn ang="0">
                    <a:pos x="840" y="120"/>
                  </a:cxn>
                  <a:cxn ang="0">
                    <a:pos x="740" y="104"/>
                  </a:cxn>
                  <a:cxn ang="0">
                    <a:pos x="658" y="111"/>
                  </a:cxn>
                  <a:cxn ang="0">
                    <a:pos x="616" y="103"/>
                  </a:cxn>
                  <a:cxn ang="0">
                    <a:pos x="552" y="92"/>
                  </a:cxn>
                  <a:cxn ang="0">
                    <a:pos x="516" y="78"/>
                  </a:cxn>
                  <a:cxn ang="0">
                    <a:pos x="540" y="34"/>
                  </a:cxn>
                  <a:cxn ang="0">
                    <a:pos x="476" y="4"/>
                  </a:cxn>
                  <a:cxn ang="0">
                    <a:pos x="429" y="21"/>
                  </a:cxn>
                  <a:cxn ang="0">
                    <a:pos x="384" y="13"/>
                  </a:cxn>
                </a:cxnLst>
                <a:rect l="0" t="0" r="r" b="b"/>
                <a:pathLst>
                  <a:path w="913" h="1504">
                    <a:moveTo>
                      <a:pt x="384" y="13"/>
                    </a:moveTo>
                    <a:cubicBezTo>
                      <a:pt x="380" y="117"/>
                      <a:pt x="368" y="312"/>
                      <a:pt x="296" y="416"/>
                    </a:cubicBezTo>
                    <a:cubicBezTo>
                      <a:pt x="280" y="468"/>
                      <a:pt x="288" y="568"/>
                      <a:pt x="224" y="588"/>
                    </a:cubicBezTo>
                    <a:cubicBezTo>
                      <a:pt x="212" y="604"/>
                      <a:pt x="196" y="616"/>
                      <a:pt x="180" y="632"/>
                    </a:cubicBezTo>
                    <a:cubicBezTo>
                      <a:pt x="172" y="652"/>
                      <a:pt x="176" y="664"/>
                      <a:pt x="156" y="672"/>
                    </a:cubicBezTo>
                    <a:cubicBezTo>
                      <a:pt x="136" y="700"/>
                      <a:pt x="136" y="684"/>
                      <a:pt x="116" y="696"/>
                    </a:cubicBezTo>
                    <a:cubicBezTo>
                      <a:pt x="112" y="712"/>
                      <a:pt x="88" y="752"/>
                      <a:pt x="72" y="756"/>
                    </a:cubicBezTo>
                    <a:cubicBezTo>
                      <a:pt x="56" y="780"/>
                      <a:pt x="36" y="808"/>
                      <a:pt x="20" y="836"/>
                    </a:cubicBezTo>
                    <a:cubicBezTo>
                      <a:pt x="12" y="848"/>
                      <a:pt x="4" y="872"/>
                      <a:pt x="4" y="872"/>
                    </a:cubicBezTo>
                    <a:cubicBezTo>
                      <a:pt x="4" y="876"/>
                      <a:pt x="4" y="880"/>
                      <a:pt x="8" y="884"/>
                    </a:cubicBezTo>
                    <a:cubicBezTo>
                      <a:pt x="12" y="888"/>
                      <a:pt x="20" y="884"/>
                      <a:pt x="24" y="888"/>
                    </a:cubicBezTo>
                    <a:cubicBezTo>
                      <a:pt x="32" y="896"/>
                      <a:pt x="36" y="924"/>
                      <a:pt x="36" y="924"/>
                    </a:cubicBezTo>
                    <a:cubicBezTo>
                      <a:pt x="44" y="996"/>
                      <a:pt x="40" y="1040"/>
                      <a:pt x="128" y="980"/>
                    </a:cubicBezTo>
                    <a:cubicBezTo>
                      <a:pt x="152" y="988"/>
                      <a:pt x="148" y="1024"/>
                      <a:pt x="128" y="1036"/>
                    </a:cubicBezTo>
                    <a:cubicBezTo>
                      <a:pt x="124" y="1040"/>
                      <a:pt x="124" y="1048"/>
                      <a:pt x="120" y="1052"/>
                    </a:cubicBezTo>
                    <a:cubicBezTo>
                      <a:pt x="116" y="1056"/>
                      <a:pt x="112" y="1056"/>
                      <a:pt x="108" y="1060"/>
                    </a:cubicBezTo>
                    <a:cubicBezTo>
                      <a:pt x="88" y="1092"/>
                      <a:pt x="84" y="1140"/>
                      <a:pt x="60" y="1176"/>
                    </a:cubicBezTo>
                    <a:cubicBezTo>
                      <a:pt x="48" y="1228"/>
                      <a:pt x="56" y="1344"/>
                      <a:pt x="8" y="1376"/>
                    </a:cubicBezTo>
                    <a:cubicBezTo>
                      <a:pt x="0" y="1396"/>
                      <a:pt x="20" y="1396"/>
                      <a:pt x="32" y="1412"/>
                    </a:cubicBezTo>
                    <a:cubicBezTo>
                      <a:pt x="76" y="1388"/>
                      <a:pt x="72" y="1408"/>
                      <a:pt x="116" y="1416"/>
                    </a:cubicBezTo>
                    <a:cubicBezTo>
                      <a:pt x="144" y="1436"/>
                      <a:pt x="180" y="1464"/>
                      <a:pt x="216" y="1476"/>
                    </a:cubicBezTo>
                    <a:cubicBezTo>
                      <a:pt x="244" y="1504"/>
                      <a:pt x="326" y="1496"/>
                      <a:pt x="358" y="1476"/>
                    </a:cubicBezTo>
                    <a:cubicBezTo>
                      <a:pt x="362" y="1452"/>
                      <a:pt x="343" y="1414"/>
                      <a:pt x="345" y="1387"/>
                    </a:cubicBezTo>
                    <a:cubicBezTo>
                      <a:pt x="355" y="1357"/>
                      <a:pt x="378" y="1304"/>
                      <a:pt x="394" y="1282"/>
                    </a:cubicBezTo>
                    <a:cubicBezTo>
                      <a:pt x="410" y="1260"/>
                      <a:pt x="432" y="1282"/>
                      <a:pt x="439" y="1255"/>
                    </a:cubicBezTo>
                    <a:cubicBezTo>
                      <a:pt x="465" y="1254"/>
                      <a:pt x="496" y="1240"/>
                      <a:pt x="507" y="1230"/>
                    </a:cubicBezTo>
                    <a:cubicBezTo>
                      <a:pt x="536" y="1196"/>
                      <a:pt x="513" y="1209"/>
                      <a:pt x="508" y="1192"/>
                    </a:cubicBezTo>
                    <a:cubicBezTo>
                      <a:pt x="503" y="1175"/>
                      <a:pt x="476" y="1151"/>
                      <a:pt x="474" y="1129"/>
                    </a:cubicBezTo>
                    <a:cubicBezTo>
                      <a:pt x="483" y="1087"/>
                      <a:pt x="480" y="1111"/>
                      <a:pt x="496" y="1062"/>
                    </a:cubicBezTo>
                    <a:cubicBezTo>
                      <a:pt x="516" y="1017"/>
                      <a:pt x="531" y="988"/>
                      <a:pt x="560" y="980"/>
                    </a:cubicBezTo>
                    <a:cubicBezTo>
                      <a:pt x="564" y="960"/>
                      <a:pt x="598" y="948"/>
                      <a:pt x="559" y="933"/>
                    </a:cubicBezTo>
                    <a:cubicBezTo>
                      <a:pt x="559" y="898"/>
                      <a:pt x="544" y="862"/>
                      <a:pt x="532" y="824"/>
                    </a:cubicBezTo>
                    <a:cubicBezTo>
                      <a:pt x="525" y="805"/>
                      <a:pt x="526" y="780"/>
                      <a:pt x="516" y="768"/>
                    </a:cubicBezTo>
                    <a:cubicBezTo>
                      <a:pt x="504" y="742"/>
                      <a:pt x="532" y="744"/>
                      <a:pt x="560" y="748"/>
                    </a:cubicBezTo>
                    <a:cubicBezTo>
                      <a:pt x="595" y="771"/>
                      <a:pt x="633" y="735"/>
                      <a:pt x="633" y="735"/>
                    </a:cubicBezTo>
                    <a:cubicBezTo>
                      <a:pt x="651" y="717"/>
                      <a:pt x="641" y="709"/>
                      <a:pt x="657" y="693"/>
                    </a:cubicBezTo>
                    <a:cubicBezTo>
                      <a:pt x="665" y="669"/>
                      <a:pt x="684" y="632"/>
                      <a:pt x="656" y="624"/>
                    </a:cubicBezTo>
                    <a:cubicBezTo>
                      <a:pt x="660" y="608"/>
                      <a:pt x="697" y="592"/>
                      <a:pt x="697" y="592"/>
                    </a:cubicBezTo>
                    <a:cubicBezTo>
                      <a:pt x="705" y="579"/>
                      <a:pt x="702" y="555"/>
                      <a:pt x="705" y="544"/>
                    </a:cubicBezTo>
                    <a:cubicBezTo>
                      <a:pt x="708" y="533"/>
                      <a:pt x="700" y="561"/>
                      <a:pt x="712" y="528"/>
                    </a:cubicBezTo>
                    <a:cubicBezTo>
                      <a:pt x="720" y="484"/>
                      <a:pt x="730" y="372"/>
                      <a:pt x="780" y="343"/>
                    </a:cubicBezTo>
                    <a:cubicBezTo>
                      <a:pt x="810" y="330"/>
                      <a:pt x="824" y="339"/>
                      <a:pt x="844" y="327"/>
                    </a:cubicBezTo>
                    <a:cubicBezTo>
                      <a:pt x="856" y="319"/>
                      <a:pt x="880" y="298"/>
                      <a:pt x="880" y="298"/>
                    </a:cubicBezTo>
                    <a:cubicBezTo>
                      <a:pt x="901" y="282"/>
                      <a:pt x="913" y="246"/>
                      <a:pt x="910" y="228"/>
                    </a:cubicBezTo>
                    <a:cubicBezTo>
                      <a:pt x="895" y="219"/>
                      <a:pt x="885" y="211"/>
                      <a:pt x="873" y="193"/>
                    </a:cubicBezTo>
                    <a:cubicBezTo>
                      <a:pt x="861" y="175"/>
                      <a:pt x="876" y="130"/>
                      <a:pt x="840" y="120"/>
                    </a:cubicBezTo>
                    <a:cubicBezTo>
                      <a:pt x="820" y="104"/>
                      <a:pt x="762" y="96"/>
                      <a:pt x="740" y="104"/>
                    </a:cubicBezTo>
                    <a:cubicBezTo>
                      <a:pt x="710" y="102"/>
                      <a:pt x="689" y="113"/>
                      <a:pt x="658" y="111"/>
                    </a:cubicBezTo>
                    <a:cubicBezTo>
                      <a:pt x="637" y="111"/>
                      <a:pt x="634" y="106"/>
                      <a:pt x="616" y="103"/>
                    </a:cubicBezTo>
                    <a:cubicBezTo>
                      <a:pt x="598" y="100"/>
                      <a:pt x="585" y="112"/>
                      <a:pt x="552" y="92"/>
                    </a:cubicBezTo>
                    <a:cubicBezTo>
                      <a:pt x="517" y="81"/>
                      <a:pt x="518" y="88"/>
                      <a:pt x="516" y="78"/>
                    </a:cubicBezTo>
                    <a:cubicBezTo>
                      <a:pt x="514" y="68"/>
                      <a:pt x="547" y="46"/>
                      <a:pt x="540" y="34"/>
                    </a:cubicBezTo>
                    <a:cubicBezTo>
                      <a:pt x="528" y="0"/>
                      <a:pt x="516" y="8"/>
                      <a:pt x="476" y="4"/>
                    </a:cubicBezTo>
                    <a:cubicBezTo>
                      <a:pt x="460" y="8"/>
                      <a:pt x="444" y="6"/>
                      <a:pt x="429" y="21"/>
                    </a:cubicBezTo>
                    <a:cubicBezTo>
                      <a:pt x="413" y="22"/>
                      <a:pt x="390" y="28"/>
                      <a:pt x="384" y="13"/>
                    </a:cubicBezTo>
                    <a:close/>
                  </a:path>
                </a:pathLst>
              </a:custGeom>
              <a:grpFill/>
              <a:ln w="3175" cap="flat" cmpd="sng">
                <a:solidFill>
                  <a:schemeClr val="bg1"/>
                </a:solidFill>
                <a:prstDash val="solid"/>
                <a:round/>
                <a:headEnd/>
                <a:tailEnd/>
              </a:ln>
              <a:effectLst/>
            </p:spPr>
            <p:txBody>
              <a:bodyPr wrap="none" lIns="0" tIns="0" rIns="0" bIns="0" anchor="ctr"/>
              <a:lstStyle/>
              <a:p>
                <a:endParaRPr lang="en-US" sz="800" dirty="0"/>
              </a:p>
            </p:txBody>
          </p:sp>
        </p:grpSp>
      </p:grpSp>
      <p:cxnSp>
        <p:nvCxnSpPr>
          <p:cNvPr id="14" name="Gerade Verbindung 13"/>
          <p:cNvCxnSpPr/>
          <p:nvPr/>
        </p:nvCxnSpPr>
        <p:spPr>
          <a:xfrm>
            <a:off x="2133600" y="3883581"/>
            <a:ext cx="221275" cy="33281"/>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819150" y="5249527"/>
            <a:ext cx="180975" cy="546378"/>
          </a:xfrm>
          <a:custGeom>
            <a:avLst/>
            <a:gdLst>
              <a:gd name="connsiteX0" fmla="*/ 0 w 180975"/>
              <a:gd name="connsiteY0" fmla="*/ 495300 h 495300"/>
              <a:gd name="connsiteX1" fmla="*/ 111125 w 180975"/>
              <a:gd name="connsiteY1" fmla="*/ 314325 h 495300"/>
              <a:gd name="connsiteX2" fmla="*/ 180975 w 180975"/>
              <a:gd name="connsiteY2" fmla="*/ 104775 h 495300"/>
              <a:gd name="connsiteX3" fmla="*/ 152400 w 180975"/>
              <a:gd name="connsiteY3" fmla="*/ 0 h 495300"/>
            </a:gdLst>
            <a:ahLst/>
            <a:cxnLst>
              <a:cxn ang="0">
                <a:pos x="connsiteX0" y="connsiteY0"/>
              </a:cxn>
              <a:cxn ang="0">
                <a:pos x="connsiteX1" y="connsiteY1"/>
              </a:cxn>
              <a:cxn ang="0">
                <a:pos x="connsiteX2" y="connsiteY2"/>
              </a:cxn>
              <a:cxn ang="0">
                <a:pos x="connsiteX3" y="connsiteY3"/>
              </a:cxn>
            </a:cxnLst>
            <a:rect l="l" t="t" r="r" b="b"/>
            <a:pathLst>
              <a:path w="180975" h="495300">
                <a:moveTo>
                  <a:pt x="0" y="495300"/>
                </a:moveTo>
                <a:lnTo>
                  <a:pt x="111125" y="314325"/>
                </a:lnTo>
                <a:lnTo>
                  <a:pt x="180975" y="104775"/>
                </a:lnTo>
                <a:lnTo>
                  <a:pt x="152400" y="0"/>
                </a:lnTo>
              </a:path>
            </a:pathLst>
          </a:custGeom>
          <a:noFill/>
          <a:ln w="19050">
            <a:solidFill>
              <a:srgbClr val="FFC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16" name="Freihandform 15"/>
          <p:cNvSpPr/>
          <p:nvPr/>
        </p:nvSpPr>
        <p:spPr>
          <a:xfrm>
            <a:off x="1377950" y="5372113"/>
            <a:ext cx="193675" cy="714495"/>
          </a:xfrm>
          <a:custGeom>
            <a:avLst/>
            <a:gdLst>
              <a:gd name="connsiteX0" fmla="*/ 0 w 193675"/>
              <a:gd name="connsiteY0" fmla="*/ 0 h 647700"/>
              <a:gd name="connsiteX1" fmla="*/ 79375 w 193675"/>
              <a:gd name="connsiteY1" fmla="*/ 209550 h 647700"/>
              <a:gd name="connsiteX2" fmla="*/ 193675 w 193675"/>
              <a:gd name="connsiteY2" fmla="*/ 355600 h 647700"/>
              <a:gd name="connsiteX3" fmla="*/ 92075 w 193675"/>
              <a:gd name="connsiteY3" fmla="*/ 415925 h 647700"/>
              <a:gd name="connsiteX4" fmla="*/ 114300 w 193675"/>
              <a:gd name="connsiteY4" fmla="*/ 647700 h 647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675" h="647700">
                <a:moveTo>
                  <a:pt x="0" y="0"/>
                </a:moveTo>
                <a:lnTo>
                  <a:pt x="79375" y="209550"/>
                </a:lnTo>
                <a:lnTo>
                  <a:pt x="193675" y="355600"/>
                </a:lnTo>
                <a:lnTo>
                  <a:pt x="92075" y="415925"/>
                </a:lnTo>
                <a:lnTo>
                  <a:pt x="114300" y="647700"/>
                </a:lnTo>
              </a:path>
            </a:pathLst>
          </a:custGeom>
          <a:noFill/>
          <a:ln w="19050">
            <a:solidFill>
              <a:srgbClr val="FFC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17" name="Freihandform 16"/>
          <p:cNvSpPr/>
          <p:nvPr/>
        </p:nvSpPr>
        <p:spPr>
          <a:xfrm>
            <a:off x="809625" y="5627789"/>
            <a:ext cx="698500" cy="157609"/>
          </a:xfrm>
          <a:custGeom>
            <a:avLst/>
            <a:gdLst>
              <a:gd name="connsiteX0" fmla="*/ 0 w 698500"/>
              <a:gd name="connsiteY0" fmla="*/ 0 h 142875"/>
              <a:gd name="connsiteX1" fmla="*/ 254000 w 698500"/>
              <a:gd name="connsiteY1" fmla="*/ 139700 h 142875"/>
              <a:gd name="connsiteX2" fmla="*/ 457200 w 698500"/>
              <a:gd name="connsiteY2" fmla="*/ 142875 h 142875"/>
              <a:gd name="connsiteX3" fmla="*/ 698500 w 698500"/>
              <a:gd name="connsiteY3" fmla="*/ 44450 h 142875"/>
            </a:gdLst>
            <a:ahLst/>
            <a:cxnLst>
              <a:cxn ang="0">
                <a:pos x="connsiteX0" y="connsiteY0"/>
              </a:cxn>
              <a:cxn ang="0">
                <a:pos x="connsiteX1" y="connsiteY1"/>
              </a:cxn>
              <a:cxn ang="0">
                <a:pos x="connsiteX2" y="connsiteY2"/>
              </a:cxn>
              <a:cxn ang="0">
                <a:pos x="connsiteX3" y="connsiteY3"/>
              </a:cxn>
            </a:cxnLst>
            <a:rect l="l" t="t" r="r" b="b"/>
            <a:pathLst>
              <a:path w="698500" h="142875">
                <a:moveTo>
                  <a:pt x="0" y="0"/>
                </a:moveTo>
                <a:lnTo>
                  <a:pt x="254000" y="139700"/>
                </a:lnTo>
                <a:lnTo>
                  <a:pt x="457200" y="142875"/>
                </a:lnTo>
                <a:lnTo>
                  <a:pt x="698500" y="44450"/>
                </a:lnTo>
              </a:path>
            </a:pathLst>
          </a:custGeom>
          <a:noFill/>
          <a:ln w="19050">
            <a:solidFill>
              <a:srgbClr val="FFC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18" name="Freihandform 17"/>
          <p:cNvSpPr/>
          <p:nvPr/>
        </p:nvSpPr>
        <p:spPr>
          <a:xfrm>
            <a:off x="996950" y="4366916"/>
            <a:ext cx="1184275" cy="1008698"/>
          </a:xfrm>
          <a:custGeom>
            <a:avLst/>
            <a:gdLst>
              <a:gd name="connsiteX0" fmla="*/ 0 w 1184275"/>
              <a:gd name="connsiteY0" fmla="*/ 904875 h 914400"/>
              <a:gd name="connsiteX1" fmla="*/ 384175 w 1184275"/>
              <a:gd name="connsiteY1" fmla="*/ 914400 h 914400"/>
              <a:gd name="connsiteX2" fmla="*/ 673100 w 1184275"/>
              <a:gd name="connsiteY2" fmla="*/ 784225 h 914400"/>
              <a:gd name="connsiteX3" fmla="*/ 787400 w 1184275"/>
              <a:gd name="connsiteY3" fmla="*/ 704850 h 914400"/>
              <a:gd name="connsiteX4" fmla="*/ 844550 w 1184275"/>
              <a:gd name="connsiteY4" fmla="*/ 501650 h 914400"/>
              <a:gd name="connsiteX5" fmla="*/ 895350 w 1184275"/>
              <a:gd name="connsiteY5" fmla="*/ 419100 h 914400"/>
              <a:gd name="connsiteX6" fmla="*/ 981075 w 1184275"/>
              <a:gd name="connsiteY6" fmla="*/ 180975 h 914400"/>
              <a:gd name="connsiteX7" fmla="*/ 1184275 w 1184275"/>
              <a:gd name="connsiteY7"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4275" h="914400">
                <a:moveTo>
                  <a:pt x="0" y="904875"/>
                </a:moveTo>
                <a:lnTo>
                  <a:pt x="384175" y="914400"/>
                </a:lnTo>
                <a:lnTo>
                  <a:pt x="673100" y="784225"/>
                </a:lnTo>
                <a:lnTo>
                  <a:pt x="787400" y="704850"/>
                </a:lnTo>
                <a:lnTo>
                  <a:pt x="844550" y="501650"/>
                </a:lnTo>
                <a:lnTo>
                  <a:pt x="895350" y="419100"/>
                </a:lnTo>
                <a:lnTo>
                  <a:pt x="981075" y="180975"/>
                </a:lnTo>
                <a:lnTo>
                  <a:pt x="1184275" y="0"/>
                </a:lnTo>
              </a:path>
            </a:pathLst>
          </a:custGeom>
          <a:noFill/>
          <a:ln w="19050">
            <a:solidFill>
              <a:srgbClr val="FFC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19" name="Freihandform 18"/>
          <p:cNvSpPr/>
          <p:nvPr/>
        </p:nvSpPr>
        <p:spPr>
          <a:xfrm>
            <a:off x="1641475" y="5161967"/>
            <a:ext cx="28575" cy="70048"/>
          </a:xfrm>
          <a:custGeom>
            <a:avLst/>
            <a:gdLst>
              <a:gd name="connsiteX0" fmla="*/ 0 w 28575"/>
              <a:gd name="connsiteY0" fmla="*/ 0 h 63500"/>
              <a:gd name="connsiteX1" fmla="*/ 28575 w 28575"/>
              <a:gd name="connsiteY1" fmla="*/ 63500 h 63500"/>
            </a:gdLst>
            <a:ahLst/>
            <a:cxnLst>
              <a:cxn ang="0">
                <a:pos x="connsiteX0" y="connsiteY0"/>
              </a:cxn>
              <a:cxn ang="0">
                <a:pos x="connsiteX1" y="connsiteY1"/>
              </a:cxn>
            </a:cxnLst>
            <a:rect l="l" t="t" r="r" b="b"/>
            <a:pathLst>
              <a:path w="28575" h="63500">
                <a:moveTo>
                  <a:pt x="0" y="0"/>
                </a:moveTo>
                <a:lnTo>
                  <a:pt x="28575" y="63500"/>
                </a:lnTo>
              </a:path>
            </a:pathLst>
          </a:custGeom>
          <a:noFill/>
          <a:ln w="19050">
            <a:solidFill>
              <a:srgbClr val="FFC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20" name="Freihandform 19"/>
          <p:cNvSpPr/>
          <p:nvPr/>
        </p:nvSpPr>
        <p:spPr>
          <a:xfrm>
            <a:off x="2009775" y="4251336"/>
            <a:ext cx="586007" cy="243718"/>
          </a:xfrm>
          <a:custGeom>
            <a:avLst/>
            <a:gdLst>
              <a:gd name="connsiteX0" fmla="*/ 0 w 473075"/>
              <a:gd name="connsiteY0" fmla="*/ 0 h 180975"/>
              <a:gd name="connsiteX1" fmla="*/ 174625 w 473075"/>
              <a:gd name="connsiteY1" fmla="*/ 101600 h 180975"/>
              <a:gd name="connsiteX2" fmla="*/ 473075 w 473075"/>
              <a:gd name="connsiteY2" fmla="*/ 180975 h 180975"/>
            </a:gdLst>
            <a:ahLst/>
            <a:cxnLst>
              <a:cxn ang="0">
                <a:pos x="connsiteX0" y="connsiteY0"/>
              </a:cxn>
              <a:cxn ang="0">
                <a:pos x="connsiteX1" y="connsiteY1"/>
              </a:cxn>
              <a:cxn ang="0">
                <a:pos x="connsiteX2" y="connsiteY2"/>
              </a:cxn>
            </a:cxnLst>
            <a:rect l="l" t="t" r="r" b="b"/>
            <a:pathLst>
              <a:path w="473075" h="180975">
                <a:moveTo>
                  <a:pt x="0" y="0"/>
                </a:moveTo>
                <a:lnTo>
                  <a:pt x="174625" y="101600"/>
                </a:lnTo>
                <a:lnTo>
                  <a:pt x="473075" y="180975"/>
                </a:lnTo>
              </a:path>
            </a:pathLst>
          </a:custGeom>
          <a:noFill/>
          <a:ln w="19050">
            <a:solidFill>
              <a:srgbClr val="FFC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21" name="Freihandform 20"/>
          <p:cNvSpPr/>
          <p:nvPr/>
        </p:nvSpPr>
        <p:spPr>
          <a:xfrm>
            <a:off x="1428750" y="5389624"/>
            <a:ext cx="628650" cy="129590"/>
          </a:xfrm>
          <a:custGeom>
            <a:avLst/>
            <a:gdLst>
              <a:gd name="connsiteX0" fmla="*/ 0 w 628650"/>
              <a:gd name="connsiteY0" fmla="*/ 117475 h 117475"/>
              <a:gd name="connsiteX1" fmla="*/ 365125 w 628650"/>
              <a:gd name="connsiteY1" fmla="*/ 0 h 117475"/>
              <a:gd name="connsiteX2" fmla="*/ 628650 w 628650"/>
              <a:gd name="connsiteY2" fmla="*/ 69850 h 117475"/>
            </a:gdLst>
            <a:ahLst/>
            <a:cxnLst>
              <a:cxn ang="0">
                <a:pos x="connsiteX0" y="connsiteY0"/>
              </a:cxn>
              <a:cxn ang="0">
                <a:pos x="connsiteX1" y="connsiteY1"/>
              </a:cxn>
              <a:cxn ang="0">
                <a:pos x="connsiteX2" y="connsiteY2"/>
              </a:cxn>
            </a:cxnLst>
            <a:rect l="l" t="t" r="r" b="b"/>
            <a:pathLst>
              <a:path w="628650" h="117475">
                <a:moveTo>
                  <a:pt x="0" y="117475"/>
                </a:moveTo>
                <a:lnTo>
                  <a:pt x="365125" y="0"/>
                </a:lnTo>
                <a:lnTo>
                  <a:pt x="628650" y="69850"/>
                </a:lnTo>
              </a:path>
            </a:pathLst>
          </a:custGeom>
          <a:noFill/>
          <a:ln w="19050">
            <a:solidFill>
              <a:srgbClr val="92D05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23" name="Freihandform 22"/>
          <p:cNvSpPr/>
          <p:nvPr/>
        </p:nvSpPr>
        <p:spPr>
          <a:xfrm>
            <a:off x="2012950" y="3943122"/>
            <a:ext cx="485775" cy="980679"/>
          </a:xfrm>
          <a:custGeom>
            <a:avLst/>
            <a:gdLst>
              <a:gd name="connsiteX0" fmla="*/ 0 w 485775"/>
              <a:gd name="connsiteY0" fmla="*/ 0 h 889000"/>
              <a:gd name="connsiteX1" fmla="*/ 165100 w 485775"/>
              <a:gd name="connsiteY1" fmla="*/ 136525 h 889000"/>
              <a:gd name="connsiteX2" fmla="*/ 238125 w 485775"/>
              <a:gd name="connsiteY2" fmla="*/ 298450 h 889000"/>
              <a:gd name="connsiteX3" fmla="*/ 485775 w 485775"/>
              <a:gd name="connsiteY3" fmla="*/ 393700 h 889000"/>
              <a:gd name="connsiteX4" fmla="*/ 473075 w 485775"/>
              <a:gd name="connsiteY4" fmla="*/ 479425 h 889000"/>
              <a:gd name="connsiteX5" fmla="*/ 374650 w 485775"/>
              <a:gd name="connsiteY5" fmla="*/ 889000 h 889000"/>
              <a:gd name="connsiteX0" fmla="*/ 0 w 485775"/>
              <a:gd name="connsiteY0" fmla="*/ 0 h 889000"/>
              <a:gd name="connsiteX1" fmla="*/ 165100 w 485775"/>
              <a:gd name="connsiteY1" fmla="*/ 136525 h 889000"/>
              <a:gd name="connsiteX2" fmla="*/ 238125 w 485775"/>
              <a:gd name="connsiteY2" fmla="*/ 298450 h 889000"/>
              <a:gd name="connsiteX3" fmla="*/ 257175 w 485775"/>
              <a:gd name="connsiteY3" fmla="*/ 311150 h 889000"/>
              <a:gd name="connsiteX4" fmla="*/ 485775 w 485775"/>
              <a:gd name="connsiteY4" fmla="*/ 393700 h 889000"/>
              <a:gd name="connsiteX5" fmla="*/ 473075 w 485775"/>
              <a:gd name="connsiteY5" fmla="*/ 479425 h 889000"/>
              <a:gd name="connsiteX6" fmla="*/ 374650 w 485775"/>
              <a:gd name="connsiteY6" fmla="*/ 889000 h 889000"/>
              <a:gd name="connsiteX0" fmla="*/ 0 w 485775"/>
              <a:gd name="connsiteY0" fmla="*/ 0 h 889000"/>
              <a:gd name="connsiteX1" fmla="*/ 165100 w 485775"/>
              <a:gd name="connsiteY1" fmla="*/ 136525 h 889000"/>
              <a:gd name="connsiteX2" fmla="*/ 238125 w 485775"/>
              <a:gd name="connsiteY2" fmla="*/ 298450 h 889000"/>
              <a:gd name="connsiteX3" fmla="*/ 257175 w 485775"/>
              <a:gd name="connsiteY3" fmla="*/ 311150 h 889000"/>
              <a:gd name="connsiteX4" fmla="*/ 485775 w 485775"/>
              <a:gd name="connsiteY4" fmla="*/ 393700 h 889000"/>
              <a:gd name="connsiteX5" fmla="*/ 473075 w 485775"/>
              <a:gd name="connsiteY5" fmla="*/ 479425 h 889000"/>
              <a:gd name="connsiteX6" fmla="*/ 374650 w 485775"/>
              <a:gd name="connsiteY6" fmla="*/ 889000 h 889000"/>
              <a:gd name="connsiteX0" fmla="*/ 0 w 485775"/>
              <a:gd name="connsiteY0" fmla="*/ 0 h 889000"/>
              <a:gd name="connsiteX1" fmla="*/ 165100 w 485775"/>
              <a:gd name="connsiteY1" fmla="*/ 136525 h 889000"/>
              <a:gd name="connsiteX2" fmla="*/ 238125 w 485775"/>
              <a:gd name="connsiteY2" fmla="*/ 298450 h 889000"/>
              <a:gd name="connsiteX3" fmla="*/ 485775 w 485775"/>
              <a:gd name="connsiteY3" fmla="*/ 393700 h 889000"/>
              <a:gd name="connsiteX4" fmla="*/ 473075 w 485775"/>
              <a:gd name="connsiteY4" fmla="*/ 479425 h 889000"/>
              <a:gd name="connsiteX5" fmla="*/ 374650 w 485775"/>
              <a:gd name="connsiteY5" fmla="*/ 889000 h 889000"/>
              <a:gd name="connsiteX0" fmla="*/ 0 w 485775"/>
              <a:gd name="connsiteY0" fmla="*/ 0 h 889000"/>
              <a:gd name="connsiteX1" fmla="*/ 165100 w 485775"/>
              <a:gd name="connsiteY1" fmla="*/ 136525 h 889000"/>
              <a:gd name="connsiteX2" fmla="*/ 238125 w 485775"/>
              <a:gd name="connsiteY2" fmla="*/ 298450 h 889000"/>
              <a:gd name="connsiteX3" fmla="*/ 485775 w 485775"/>
              <a:gd name="connsiteY3" fmla="*/ 393700 h 889000"/>
              <a:gd name="connsiteX4" fmla="*/ 473075 w 485775"/>
              <a:gd name="connsiteY4" fmla="*/ 479425 h 889000"/>
              <a:gd name="connsiteX5" fmla="*/ 374650 w 485775"/>
              <a:gd name="connsiteY5" fmla="*/ 8890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5775" h="889000">
                <a:moveTo>
                  <a:pt x="0" y="0"/>
                </a:moveTo>
                <a:lnTo>
                  <a:pt x="165100" y="136525"/>
                </a:lnTo>
                <a:lnTo>
                  <a:pt x="238125" y="298450"/>
                </a:lnTo>
                <a:lnTo>
                  <a:pt x="485775" y="393700"/>
                </a:lnTo>
                <a:lnTo>
                  <a:pt x="473075" y="479425"/>
                </a:lnTo>
                <a:lnTo>
                  <a:pt x="374650" y="889000"/>
                </a:lnTo>
              </a:path>
            </a:pathLst>
          </a:custGeom>
          <a:noFill/>
          <a:ln w="19050">
            <a:solidFill>
              <a:srgbClr val="AE78D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91" name="Freihandform 590"/>
          <p:cNvSpPr/>
          <p:nvPr/>
        </p:nvSpPr>
        <p:spPr>
          <a:xfrm>
            <a:off x="2422525" y="4692641"/>
            <a:ext cx="15875" cy="318721"/>
          </a:xfrm>
          <a:custGeom>
            <a:avLst/>
            <a:gdLst>
              <a:gd name="connsiteX0" fmla="*/ 15875 w 15875"/>
              <a:gd name="connsiteY0" fmla="*/ 0 h 288925"/>
              <a:gd name="connsiteX1" fmla="*/ 0 w 15875"/>
              <a:gd name="connsiteY1" fmla="*/ 288925 h 288925"/>
            </a:gdLst>
            <a:ahLst/>
            <a:cxnLst>
              <a:cxn ang="0">
                <a:pos x="connsiteX0" y="connsiteY0"/>
              </a:cxn>
              <a:cxn ang="0">
                <a:pos x="connsiteX1" y="connsiteY1"/>
              </a:cxn>
            </a:cxnLst>
            <a:rect l="l" t="t" r="r" b="b"/>
            <a:pathLst>
              <a:path w="15875" h="288925">
                <a:moveTo>
                  <a:pt x="15875" y="0"/>
                </a:moveTo>
                <a:lnTo>
                  <a:pt x="0" y="288925"/>
                </a:lnTo>
              </a:path>
            </a:pathLst>
          </a:custGeom>
          <a:noFill/>
          <a:ln w="19050">
            <a:solidFill>
              <a:srgbClr val="AE78D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92" name="Freihandform 591"/>
          <p:cNvSpPr/>
          <p:nvPr/>
        </p:nvSpPr>
        <p:spPr>
          <a:xfrm>
            <a:off x="2384425" y="4051698"/>
            <a:ext cx="120650" cy="325725"/>
          </a:xfrm>
          <a:custGeom>
            <a:avLst/>
            <a:gdLst>
              <a:gd name="connsiteX0" fmla="*/ 111125 w 120650"/>
              <a:gd name="connsiteY0" fmla="*/ 295275 h 295275"/>
              <a:gd name="connsiteX1" fmla="*/ 120650 w 120650"/>
              <a:gd name="connsiteY1" fmla="*/ 190500 h 295275"/>
              <a:gd name="connsiteX2" fmla="*/ 0 w 120650"/>
              <a:gd name="connsiteY2" fmla="*/ 101600 h 295275"/>
              <a:gd name="connsiteX3" fmla="*/ 0 w 120650"/>
              <a:gd name="connsiteY3" fmla="*/ 0 h 295275"/>
            </a:gdLst>
            <a:ahLst/>
            <a:cxnLst>
              <a:cxn ang="0">
                <a:pos x="connsiteX0" y="connsiteY0"/>
              </a:cxn>
              <a:cxn ang="0">
                <a:pos x="connsiteX1" y="connsiteY1"/>
              </a:cxn>
              <a:cxn ang="0">
                <a:pos x="connsiteX2" y="connsiteY2"/>
              </a:cxn>
              <a:cxn ang="0">
                <a:pos x="connsiteX3" y="connsiteY3"/>
              </a:cxn>
            </a:cxnLst>
            <a:rect l="l" t="t" r="r" b="b"/>
            <a:pathLst>
              <a:path w="120650" h="295275">
                <a:moveTo>
                  <a:pt x="111125" y="295275"/>
                </a:moveTo>
                <a:lnTo>
                  <a:pt x="120650" y="190500"/>
                </a:lnTo>
                <a:lnTo>
                  <a:pt x="0" y="101600"/>
                </a:lnTo>
                <a:lnTo>
                  <a:pt x="0" y="0"/>
                </a:lnTo>
              </a:path>
            </a:pathLst>
          </a:custGeom>
          <a:noFill/>
          <a:ln w="19050">
            <a:solidFill>
              <a:srgbClr val="AE78D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93" name="Freihandform 592"/>
          <p:cNvSpPr/>
          <p:nvPr/>
        </p:nvSpPr>
        <p:spPr>
          <a:xfrm>
            <a:off x="2911475" y="2748796"/>
            <a:ext cx="165100" cy="325725"/>
          </a:xfrm>
          <a:custGeom>
            <a:avLst/>
            <a:gdLst>
              <a:gd name="connsiteX0" fmla="*/ 0 w 165100"/>
              <a:gd name="connsiteY0" fmla="*/ 0 h 295275"/>
              <a:gd name="connsiteX1" fmla="*/ 111125 w 165100"/>
              <a:gd name="connsiteY1" fmla="*/ 98425 h 295275"/>
              <a:gd name="connsiteX2" fmla="*/ 165100 w 165100"/>
              <a:gd name="connsiteY2" fmla="*/ 295275 h 295275"/>
            </a:gdLst>
            <a:ahLst/>
            <a:cxnLst>
              <a:cxn ang="0">
                <a:pos x="connsiteX0" y="connsiteY0"/>
              </a:cxn>
              <a:cxn ang="0">
                <a:pos x="connsiteX1" y="connsiteY1"/>
              </a:cxn>
              <a:cxn ang="0">
                <a:pos x="connsiteX2" y="connsiteY2"/>
              </a:cxn>
            </a:cxnLst>
            <a:rect l="l" t="t" r="r" b="b"/>
            <a:pathLst>
              <a:path w="165100" h="295275">
                <a:moveTo>
                  <a:pt x="0" y="0"/>
                </a:moveTo>
                <a:lnTo>
                  <a:pt x="111125" y="98425"/>
                </a:lnTo>
                <a:lnTo>
                  <a:pt x="165100" y="295275"/>
                </a:lnTo>
              </a:path>
            </a:pathLst>
          </a:custGeom>
          <a:noFill/>
          <a:ln w="19050">
            <a:solidFill>
              <a:srgbClr val="FF6699"/>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94" name="Freihandform 593"/>
          <p:cNvSpPr/>
          <p:nvPr/>
        </p:nvSpPr>
        <p:spPr>
          <a:xfrm>
            <a:off x="3073400" y="2822348"/>
            <a:ext cx="339725" cy="255677"/>
          </a:xfrm>
          <a:custGeom>
            <a:avLst/>
            <a:gdLst>
              <a:gd name="connsiteX0" fmla="*/ 0 w 339725"/>
              <a:gd name="connsiteY0" fmla="*/ 231775 h 231775"/>
              <a:gd name="connsiteX1" fmla="*/ 92075 w 339725"/>
              <a:gd name="connsiteY1" fmla="*/ 53975 h 231775"/>
              <a:gd name="connsiteX2" fmla="*/ 168275 w 339725"/>
              <a:gd name="connsiteY2" fmla="*/ 53975 h 231775"/>
              <a:gd name="connsiteX3" fmla="*/ 212725 w 339725"/>
              <a:gd name="connsiteY3" fmla="*/ 0 h 231775"/>
              <a:gd name="connsiteX4" fmla="*/ 339725 w 339725"/>
              <a:gd name="connsiteY4" fmla="*/ 0 h 231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725" h="231775">
                <a:moveTo>
                  <a:pt x="0" y="231775"/>
                </a:moveTo>
                <a:lnTo>
                  <a:pt x="92075" y="53975"/>
                </a:lnTo>
                <a:lnTo>
                  <a:pt x="168275" y="53975"/>
                </a:lnTo>
                <a:lnTo>
                  <a:pt x="212725" y="0"/>
                </a:lnTo>
                <a:lnTo>
                  <a:pt x="339725" y="0"/>
                </a:lnTo>
              </a:path>
            </a:pathLst>
          </a:custGeom>
          <a:noFill/>
          <a:ln w="19050">
            <a:solidFill>
              <a:srgbClr val="FF6699"/>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97" name="Freihandform 596"/>
          <p:cNvSpPr/>
          <p:nvPr/>
        </p:nvSpPr>
        <p:spPr>
          <a:xfrm>
            <a:off x="2813050" y="3067516"/>
            <a:ext cx="263525" cy="1432492"/>
          </a:xfrm>
          <a:custGeom>
            <a:avLst/>
            <a:gdLst>
              <a:gd name="connsiteX0" fmla="*/ 263525 w 263525"/>
              <a:gd name="connsiteY0" fmla="*/ 0 h 1298575"/>
              <a:gd name="connsiteX1" fmla="*/ 200025 w 263525"/>
              <a:gd name="connsiteY1" fmla="*/ 269875 h 1298575"/>
              <a:gd name="connsiteX2" fmla="*/ 142875 w 263525"/>
              <a:gd name="connsiteY2" fmla="*/ 346075 h 1298575"/>
              <a:gd name="connsiteX3" fmla="*/ 53975 w 263525"/>
              <a:gd name="connsiteY3" fmla="*/ 590550 h 1298575"/>
              <a:gd name="connsiteX4" fmla="*/ 88900 w 263525"/>
              <a:gd name="connsiteY4" fmla="*/ 663575 h 1298575"/>
              <a:gd name="connsiteX5" fmla="*/ 28575 w 263525"/>
              <a:gd name="connsiteY5" fmla="*/ 793750 h 1298575"/>
              <a:gd name="connsiteX6" fmla="*/ 0 w 263525"/>
              <a:gd name="connsiteY6" fmla="*/ 854075 h 1298575"/>
              <a:gd name="connsiteX7" fmla="*/ 193675 w 263525"/>
              <a:gd name="connsiteY7" fmla="*/ 1292225 h 1298575"/>
              <a:gd name="connsiteX8" fmla="*/ 193675 w 263525"/>
              <a:gd name="connsiteY8" fmla="*/ 1292225 h 1298575"/>
              <a:gd name="connsiteX9" fmla="*/ 193675 w 263525"/>
              <a:gd name="connsiteY9" fmla="*/ 1298575 h 129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525" h="1298575">
                <a:moveTo>
                  <a:pt x="263525" y="0"/>
                </a:moveTo>
                <a:lnTo>
                  <a:pt x="200025" y="269875"/>
                </a:lnTo>
                <a:lnTo>
                  <a:pt x="142875" y="346075"/>
                </a:lnTo>
                <a:lnTo>
                  <a:pt x="53975" y="590550"/>
                </a:lnTo>
                <a:lnTo>
                  <a:pt x="88900" y="663575"/>
                </a:lnTo>
                <a:lnTo>
                  <a:pt x="28575" y="793750"/>
                </a:lnTo>
                <a:lnTo>
                  <a:pt x="0" y="854075"/>
                </a:lnTo>
                <a:lnTo>
                  <a:pt x="193675" y="1292225"/>
                </a:lnTo>
                <a:lnTo>
                  <a:pt x="193675" y="1292225"/>
                </a:lnTo>
                <a:lnTo>
                  <a:pt x="193675" y="1298575"/>
                </a:lnTo>
              </a:path>
            </a:pathLst>
          </a:custGeom>
          <a:noFill/>
          <a:ln w="19050">
            <a:solidFill>
              <a:srgbClr val="FF6699"/>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98" name="Freihandform 597"/>
          <p:cNvSpPr/>
          <p:nvPr/>
        </p:nvSpPr>
        <p:spPr>
          <a:xfrm>
            <a:off x="2946400" y="4493003"/>
            <a:ext cx="581025" cy="1537564"/>
          </a:xfrm>
          <a:custGeom>
            <a:avLst/>
            <a:gdLst>
              <a:gd name="connsiteX0" fmla="*/ 60325 w 581025"/>
              <a:gd name="connsiteY0" fmla="*/ 0 h 1393825"/>
              <a:gd name="connsiteX1" fmla="*/ 133350 w 581025"/>
              <a:gd name="connsiteY1" fmla="*/ 120650 h 1393825"/>
              <a:gd name="connsiteX2" fmla="*/ 38100 w 581025"/>
              <a:gd name="connsiteY2" fmla="*/ 136525 h 1393825"/>
              <a:gd name="connsiteX3" fmla="*/ 34925 w 581025"/>
              <a:gd name="connsiteY3" fmla="*/ 273050 h 1393825"/>
              <a:gd name="connsiteX4" fmla="*/ 3175 w 581025"/>
              <a:gd name="connsiteY4" fmla="*/ 409575 h 1393825"/>
              <a:gd name="connsiteX5" fmla="*/ 0 w 581025"/>
              <a:gd name="connsiteY5" fmla="*/ 590550 h 1393825"/>
              <a:gd name="connsiteX6" fmla="*/ 212725 w 581025"/>
              <a:gd name="connsiteY6" fmla="*/ 895350 h 1393825"/>
              <a:gd name="connsiteX7" fmla="*/ 488950 w 581025"/>
              <a:gd name="connsiteY7" fmla="*/ 1057275 h 1393825"/>
              <a:gd name="connsiteX8" fmla="*/ 581025 w 581025"/>
              <a:gd name="connsiteY8" fmla="*/ 1209675 h 1393825"/>
              <a:gd name="connsiteX9" fmla="*/ 539750 w 581025"/>
              <a:gd name="connsiteY9" fmla="*/ 1371600 h 1393825"/>
              <a:gd name="connsiteX10" fmla="*/ 276225 w 581025"/>
              <a:gd name="connsiteY10" fmla="*/ 1393825 h 139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1025" h="1393825">
                <a:moveTo>
                  <a:pt x="60325" y="0"/>
                </a:moveTo>
                <a:lnTo>
                  <a:pt x="133350" y="120650"/>
                </a:lnTo>
                <a:lnTo>
                  <a:pt x="38100" y="136525"/>
                </a:lnTo>
                <a:cubicBezTo>
                  <a:pt x="37042" y="182033"/>
                  <a:pt x="35983" y="227542"/>
                  <a:pt x="34925" y="273050"/>
                </a:cubicBezTo>
                <a:lnTo>
                  <a:pt x="3175" y="409575"/>
                </a:lnTo>
                <a:cubicBezTo>
                  <a:pt x="2117" y="469900"/>
                  <a:pt x="1058" y="530225"/>
                  <a:pt x="0" y="590550"/>
                </a:cubicBezTo>
                <a:lnTo>
                  <a:pt x="212725" y="895350"/>
                </a:lnTo>
                <a:lnTo>
                  <a:pt x="488950" y="1057275"/>
                </a:lnTo>
                <a:lnTo>
                  <a:pt x="581025" y="1209675"/>
                </a:lnTo>
                <a:lnTo>
                  <a:pt x="539750" y="1371600"/>
                </a:lnTo>
                <a:lnTo>
                  <a:pt x="276225" y="1393825"/>
                </a:lnTo>
              </a:path>
            </a:pathLst>
          </a:custGeom>
          <a:noFill/>
          <a:ln w="19050">
            <a:solidFill>
              <a:srgbClr val="FF6699"/>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99" name="Freihandform 598"/>
          <p:cNvSpPr/>
          <p:nvPr/>
        </p:nvSpPr>
        <p:spPr>
          <a:xfrm>
            <a:off x="2441575" y="3876576"/>
            <a:ext cx="346075" cy="1180317"/>
          </a:xfrm>
          <a:custGeom>
            <a:avLst/>
            <a:gdLst>
              <a:gd name="connsiteX0" fmla="*/ 3175 w 346075"/>
              <a:gd name="connsiteY0" fmla="*/ 0 h 1069975"/>
              <a:gd name="connsiteX1" fmla="*/ 0 w 346075"/>
              <a:gd name="connsiteY1" fmla="*/ 117475 h 1069975"/>
              <a:gd name="connsiteX2" fmla="*/ 152400 w 346075"/>
              <a:gd name="connsiteY2" fmla="*/ 200025 h 1069975"/>
              <a:gd name="connsiteX3" fmla="*/ 171450 w 346075"/>
              <a:gd name="connsiteY3" fmla="*/ 390525 h 1069975"/>
              <a:gd name="connsiteX4" fmla="*/ 257175 w 346075"/>
              <a:gd name="connsiteY4" fmla="*/ 444500 h 1069975"/>
              <a:gd name="connsiteX5" fmla="*/ 158750 w 346075"/>
              <a:gd name="connsiteY5" fmla="*/ 555625 h 1069975"/>
              <a:gd name="connsiteX6" fmla="*/ 206375 w 346075"/>
              <a:gd name="connsiteY6" fmla="*/ 685800 h 1069975"/>
              <a:gd name="connsiteX7" fmla="*/ 247650 w 346075"/>
              <a:gd name="connsiteY7" fmla="*/ 711200 h 1069975"/>
              <a:gd name="connsiteX8" fmla="*/ 346075 w 346075"/>
              <a:gd name="connsiteY8" fmla="*/ 863600 h 1069975"/>
              <a:gd name="connsiteX9" fmla="*/ 327025 w 346075"/>
              <a:gd name="connsiteY9" fmla="*/ 1069975 h 1069975"/>
              <a:gd name="connsiteX0" fmla="*/ 3175 w 346075"/>
              <a:gd name="connsiteY0" fmla="*/ 0 h 1069975"/>
              <a:gd name="connsiteX1" fmla="*/ 0 w 346075"/>
              <a:gd name="connsiteY1" fmla="*/ 117475 h 1069975"/>
              <a:gd name="connsiteX2" fmla="*/ 152400 w 346075"/>
              <a:gd name="connsiteY2" fmla="*/ 200025 h 1069975"/>
              <a:gd name="connsiteX3" fmla="*/ 171450 w 346075"/>
              <a:gd name="connsiteY3" fmla="*/ 390525 h 1069975"/>
              <a:gd name="connsiteX4" fmla="*/ 257175 w 346075"/>
              <a:gd name="connsiteY4" fmla="*/ 444500 h 1069975"/>
              <a:gd name="connsiteX5" fmla="*/ 196850 w 346075"/>
              <a:gd name="connsiteY5" fmla="*/ 553244 h 1069975"/>
              <a:gd name="connsiteX6" fmla="*/ 206375 w 346075"/>
              <a:gd name="connsiteY6" fmla="*/ 685800 h 1069975"/>
              <a:gd name="connsiteX7" fmla="*/ 247650 w 346075"/>
              <a:gd name="connsiteY7" fmla="*/ 711200 h 1069975"/>
              <a:gd name="connsiteX8" fmla="*/ 346075 w 346075"/>
              <a:gd name="connsiteY8" fmla="*/ 863600 h 1069975"/>
              <a:gd name="connsiteX9" fmla="*/ 327025 w 346075"/>
              <a:gd name="connsiteY9" fmla="*/ 1069975 h 1069975"/>
              <a:gd name="connsiteX0" fmla="*/ 3175 w 346075"/>
              <a:gd name="connsiteY0" fmla="*/ 0 h 1069975"/>
              <a:gd name="connsiteX1" fmla="*/ 0 w 346075"/>
              <a:gd name="connsiteY1" fmla="*/ 117475 h 1069975"/>
              <a:gd name="connsiteX2" fmla="*/ 152400 w 346075"/>
              <a:gd name="connsiteY2" fmla="*/ 200025 h 1069975"/>
              <a:gd name="connsiteX3" fmla="*/ 171450 w 346075"/>
              <a:gd name="connsiteY3" fmla="*/ 390525 h 1069975"/>
              <a:gd name="connsiteX4" fmla="*/ 257175 w 346075"/>
              <a:gd name="connsiteY4" fmla="*/ 444500 h 1069975"/>
              <a:gd name="connsiteX5" fmla="*/ 251619 w 346075"/>
              <a:gd name="connsiteY5" fmla="*/ 553244 h 1069975"/>
              <a:gd name="connsiteX6" fmla="*/ 206375 w 346075"/>
              <a:gd name="connsiteY6" fmla="*/ 685800 h 1069975"/>
              <a:gd name="connsiteX7" fmla="*/ 247650 w 346075"/>
              <a:gd name="connsiteY7" fmla="*/ 711200 h 1069975"/>
              <a:gd name="connsiteX8" fmla="*/ 346075 w 346075"/>
              <a:gd name="connsiteY8" fmla="*/ 863600 h 1069975"/>
              <a:gd name="connsiteX9" fmla="*/ 327025 w 346075"/>
              <a:gd name="connsiteY9" fmla="*/ 1069975 h 1069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075" h="1069975">
                <a:moveTo>
                  <a:pt x="3175" y="0"/>
                </a:moveTo>
                <a:cubicBezTo>
                  <a:pt x="2117" y="39158"/>
                  <a:pt x="1058" y="78317"/>
                  <a:pt x="0" y="117475"/>
                </a:cubicBezTo>
                <a:lnTo>
                  <a:pt x="152400" y="200025"/>
                </a:lnTo>
                <a:lnTo>
                  <a:pt x="171450" y="390525"/>
                </a:lnTo>
                <a:lnTo>
                  <a:pt x="257175" y="444500"/>
                </a:lnTo>
                <a:lnTo>
                  <a:pt x="251619" y="553244"/>
                </a:lnTo>
                <a:lnTo>
                  <a:pt x="206375" y="685800"/>
                </a:lnTo>
                <a:lnTo>
                  <a:pt x="247650" y="711200"/>
                </a:lnTo>
                <a:lnTo>
                  <a:pt x="346075" y="863600"/>
                </a:lnTo>
                <a:lnTo>
                  <a:pt x="327025" y="1069975"/>
                </a:lnTo>
              </a:path>
            </a:pathLst>
          </a:custGeom>
          <a:noFill/>
          <a:ln w="19050">
            <a:solidFill>
              <a:srgbClr val="FF66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00" name="Freihandform 599"/>
          <p:cNvSpPr/>
          <p:nvPr/>
        </p:nvSpPr>
        <p:spPr>
          <a:xfrm>
            <a:off x="2257425" y="4037689"/>
            <a:ext cx="342900" cy="172494"/>
          </a:xfrm>
          <a:custGeom>
            <a:avLst/>
            <a:gdLst>
              <a:gd name="connsiteX0" fmla="*/ 0 w 342900"/>
              <a:gd name="connsiteY0" fmla="*/ 0 h 177800"/>
              <a:gd name="connsiteX1" fmla="*/ 63500 w 342900"/>
              <a:gd name="connsiteY1" fmla="*/ 69850 h 177800"/>
              <a:gd name="connsiteX2" fmla="*/ 130175 w 342900"/>
              <a:gd name="connsiteY2" fmla="*/ 12700 h 177800"/>
              <a:gd name="connsiteX3" fmla="*/ 155575 w 342900"/>
              <a:gd name="connsiteY3" fmla="*/ 104775 h 177800"/>
              <a:gd name="connsiteX4" fmla="*/ 260350 w 342900"/>
              <a:gd name="connsiteY4" fmla="*/ 177800 h 177800"/>
              <a:gd name="connsiteX5" fmla="*/ 342900 w 342900"/>
              <a:gd name="connsiteY5" fmla="*/ 123825 h 177800"/>
              <a:gd name="connsiteX0" fmla="*/ 0 w 342900"/>
              <a:gd name="connsiteY0" fmla="*/ 0 h 177800"/>
              <a:gd name="connsiteX1" fmla="*/ 63500 w 342900"/>
              <a:gd name="connsiteY1" fmla="*/ 69850 h 177800"/>
              <a:gd name="connsiteX2" fmla="*/ 130175 w 342900"/>
              <a:gd name="connsiteY2" fmla="*/ 12700 h 177800"/>
              <a:gd name="connsiteX3" fmla="*/ 162719 w 342900"/>
              <a:gd name="connsiteY3" fmla="*/ 85725 h 177800"/>
              <a:gd name="connsiteX4" fmla="*/ 260350 w 342900"/>
              <a:gd name="connsiteY4" fmla="*/ 177800 h 177800"/>
              <a:gd name="connsiteX5" fmla="*/ 342900 w 342900"/>
              <a:gd name="connsiteY5" fmla="*/ 123825 h 177800"/>
              <a:gd name="connsiteX0" fmla="*/ 0 w 342900"/>
              <a:gd name="connsiteY0" fmla="*/ 0 h 163512"/>
              <a:gd name="connsiteX1" fmla="*/ 63500 w 342900"/>
              <a:gd name="connsiteY1" fmla="*/ 69850 h 163512"/>
              <a:gd name="connsiteX2" fmla="*/ 130175 w 342900"/>
              <a:gd name="connsiteY2" fmla="*/ 12700 h 163512"/>
              <a:gd name="connsiteX3" fmla="*/ 162719 w 342900"/>
              <a:gd name="connsiteY3" fmla="*/ 85725 h 163512"/>
              <a:gd name="connsiteX4" fmla="*/ 246063 w 342900"/>
              <a:gd name="connsiteY4" fmla="*/ 163512 h 163512"/>
              <a:gd name="connsiteX5" fmla="*/ 342900 w 342900"/>
              <a:gd name="connsiteY5" fmla="*/ 123825 h 163512"/>
              <a:gd name="connsiteX0" fmla="*/ 0 w 342900"/>
              <a:gd name="connsiteY0" fmla="*/ 0 h 156368"/>
              <a:gd name="connsiteX1" fmla="*/ 63500 w 342900"/>
              <a:gd name="connsiteY1" fmla="*/ 69850 h 156368"/>
              <a:gd name="connsiteX2" fmla="*/ 130175 w 342900"/>
              <a:gd name="connsiteY2" fmla="*/ 12700 h 156368"/>
              <a:gd name="connsiteX3" fmla="*/ 162719 w 342900"/>
              <a:gd name="connsiteY3" fmla="*/ 85725 h 156368"/>
              <a:gd name="connsiteX4" fmla="*/ 257969 w 342900"/>
              <a:gd name="connsiteY4" fmla="*/ 156368 h 156368"/>
              <a:gd name="connsiteX5" fmla="*/ 342900 w 342900"/>
              <a:gd name="connsiteY5" fmla="*/ 123825 h 15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0" h="156368">
                <a:moveTo>
                  <a:pt x="0" y="0"/>
                </a:moveTo>
                <a:lnTo>
                  <a:pt x="63500" y="69850"/>
                </a:lnTo>
                <a:lnTo>
                  <a:pt x="130175" y="12700"/>
                </a:lnTo>
                <a:lnTo>
                  <a:pt x="162719" y="85725"/>
                </a:lnTo>
                <a:lnTo>
                  <a:pt x="257969" y="156368"/>
                </a:lnTo>
                <a:lnTo>
                  <a:pt x="342900" y="123825"/>
                </a:lnTo>
              </a:path>
            </a:pathLst>
          </a:custGeom>
          <a:noFill/>
          <a:ln w="19050">
            <a:solidFill>
              <a:srgbClr val="FF66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01" name="Freihandform 600"/>
          <p:cNvSpPr/>
          <p:nvPr/>
        </p:nvSpPr>
        <p:spPr>
          <a:xfrm>
            <a:off x="2625725" y="4633100"/>
            <a:ext cx="146050" cy="332730"/>
          </a:xfrm>
          <a:custGeom>
            <a:avLst/>
            <a:gdLst>
              <a:gd name="connsiteX0" fmla="*/ 22225 w 146050"/>
              <a:gd name="connsiteY0" fmla="*/ 0 h 301625"/>
              <a:gd name="connsiteX1" fmla="*/ 0 w 146050"/>
              <a:gd name="connsiteY1" fmla="*/ 155575 h 301625"/>
              <a:gd name="connsiteX2" fmla="*/ 146050 w 146050"/>
              <a:gd name="connsiteY2" fmla="*/ 301625 h 301625"/>
            </a:gdLst>
            <a:ahLst/>
            <a:cxnLst>
              <a:cxn ang="0">
                <a:pos x="connsiteX0" y="connsiteY0"/>
              </a:cxn>
              <a:cxn ang="0">
                <a:pos x="connsiteX1" y="connsiteY1"/>
              </a:cxn>
              <a:cxn ang="0">
                <a:pos x="connsiteX2" y="connsiteY2"/>
              </a:cxn>
            </a:cxnLst>
            <a:rect l="l" t="t" r="r" b="b"/>
            <a:pathLst>
              <a:path w="146050" h="301625">
                <a:moveTo>
                  <a:pt x="22225" y="0"/>
                </a:moveTo>
                <a:lnTo>
                  <a:pt x="0" y="155575"/>
                </a:lnTo>
                <a:lnTo>
                  <a:pt x="146050" y="301625"/>
                </a:lnTo>
              </a:path>
            </a:pathLst>
          </a:custGeom>
          <a:noFill/>
          <a:ln w="19050">
            <a:solidFill>
              <a:srgbClr val="FF66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03" name="Freihandform 602"/>
          <p:cNvSpPr/>
          <p:nvPr/>
        </p:nvSpPr>
        <p:spPr>
          <a:xfrm>
            <a:off x="2600325" y="4482496"/>
            <a:ext cx="590550" cy="52536"/>
          </a:xfrm>
          <a:custGeom>
            <a:avLst/>
            <a:gdLst>
              <a:gd name="connsiteX0" fmla="*/ 0 w 590550"/>
              <a:gd name="connsiteY0" fmla="*/ 0 h 47625"/>
              <a:gd name="connsiteX1" fmla="*/ 282575 w 590550"/>
              <a:gd name="connsiteY1" fmla="*/ 47625 h 47625"/>
              <a:gd name="connsiteX2" fmla="*/ 403225 w 590550"/>
              <a:gd name="connsiteY2" fmla="*/ 12700 h 47625"/>
              <a:gd name="connsiteX3" fmla="*/ 590550 w 590550"/>
              <a:gd name="connsiteY3" fmla="*/ 38100 h 47625"/>
            </a:gdLst>
            <a:ahLst/>
            <a:cxnLst>
              <a:cxn ang="0">
                <a:pos x="connsiteX0" y="connsiteY0"/>
              </a:cxn>
              <a:cxn ang="0">
                <a:pos x="connsiteX1" y="connsiteY1"/>
              </a:cxn>
              <a:cxn ang="0">
                <a:pos x="connsiteX2" y="connsiteY2"/>
              </a:cxn>
              <a:cxn ang="0">
                <a:pos x="connsiteX3" y="connsiteY3"/>
              </a:cxn>
            </a:cxnLst>
            <a:rect l="l" t="t" r="r" b="b"/>
            <a:pathLst>
              <a:path w="590550" h="47625">
                <a:moveTo>
                  <a:pt x="0" y="0"/>
                </a:moveTo>
                <a:lnTo>
                  <a:pt x="282575" y="47625"/>
                </a:lnTo>
                <a:lnTo>
                  <a:pt x="403225" y="12700"/>
                </a:lnTo>
                <a:lnTo>
                  <a:pt x="590550" y="38100"/>
                </a:lnTo>
              </a:path>
            </a:pathLst>
          </a:custGeom>
          <a:noFill/>
          <a:ln w="19050">
            <a:solidFill>
              <a:srgbClr val="00B050"/>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04" name="Freihandform 603"/>
          <p:cNvSpPr/>
          <p:nvPr/>
        </p:nvSpPr>
        <p:spPr>
          <a:xfrm>
            <a:off x="2994025" y="4215436"/>
            <a:ext cx="1229519" cy="178625"/>
          </a:xfrm>
          <a:custGeom>
            <a:avLst/>
            <a:gdLst>
              <a:gd name="connsiteX0" fmla="*/ 0 w 1241425"/>
              <a:gd name="connsiteY0" fmla="*/ 177800 h 177800"/>
              <a:gd name="connsiteX1" fmla="*/ 41275 w 1241425"/>
              <a:gd name="connsiteY1" fmla="*/ 53975 h 177800"/>
              <a:gd name="connsiteX2" fmla="*/ 171450 w 1241425"/>
              <a:gd name="connsiteY2" fmla="*/ 69850 h 177800"/>
              <a:gd name="connsiteX3" fmla="*/ 257175 w 1241425"/>
              <a:gd name="connsiteY3" fmla="*/ 15875 h 177800"/>
              <a:gd name="connsiteX4" fmla="*/ 517525 w 1241425"/>
              <a:gd name="connsiteY4" fmla="*/ 41275 h 177800"/>
              <a:gd name="connsiteX5" fmla="*/ 698500 w 1241425"/>
              <a:gd name="connsiteY5" fmla="*/ 111125 h 177800"/>
              <a:gd name="connsiteX6" fmla="*/ 920750 w 1241425"/>
              <a:gd name="connsiteY6" fmla="*/ 130175 h 177800"/>
              <a:gd name="connsiteX7" fmla="*/ 1241425 w 1241425"/>
              <a:gd name="connsiteY7" fmla="*/ 0 h 177800"/>
              <a:gd name="connsiteX0" fmla="*/ 0 w 1229519"/>
              <a:gd name="connsiteY0" fmla="*/ 161925 h 161925"/>
              <a:gd name="connsiteX1" fmla="*/ 41275 w 1229519"/>
              <a:gd name="connsiteY1" fmla="*/ 38100 h 161925"/>
              <a:gd name="connsiteX2" fmla="*/ 171450 w 1229519"/>
              <a:gd name="connsiteY2" fmla="*/ 53975 h 161925"/>
              <a:gd name="connsiteX3" fmla="*/ 257175 w 1229519"/>
              <a:gd name="connsiteY3" fmla="*/ 0 h 161925"/>
              <a:gd name="connsiteX4" fmla="*/ 517525 w 1229519"/>
              <a:gd name="connsiteY4" fmla="*/ 25400 h 161925"/>
              <a:gd name="connsiteX5" fmla="*/ 698500 w 1229519"/>
              <a:gd name="connsiteY5" fmla="*/ 95250 h 161925"/>
              <a:gd name="connsiteX6" fmla="*/ 920750 w 1229519"/>
              <a:gd name="connsiteY6" fmla="*/ 114300 h 161925"/>
              <a:gd name="connsiteX7" fmla="*/ 1229519 w 1229519"/>
              <a:gd name="connsiteY7" fmla="*/ 7938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9519" h="161925">
                <a:moveTo>
                  <a:pt x="0" y="161925"/>
                </a:moveTo>
                <a:lnTo>
                  <a:pt x="41275" y="38100"/>
                </a:lnTo>
                <a:lnTo>
                  <a:pt x="171450" y="53975"/>
                </a:lnTo>
                <a:lnTo>
                  <a:pt x="257175" y="0"/>
                </a:lnTo>
                <a:lnTo>
                  <a:pt x="517525" y="25400"/>
                </a:lnTo>
                <a:lnTo>
                  <a:pt x="698500" y="95250"/>
                </a:lnTo>
                <a:lnTo>
                  <a:pt x="920750" y="114300"/>
                </a:lnTo>
                <a:cubicBezTo>
                  <a:pt x="1027642" y="70908"/>
                  <a:pt x="1122627" y="51330"/>
                  <a:pt x="1229519" y="7938"/>
                </a:cubicBezTo>
              </a:path>
            </a:pathLst>
          </a:custGeom>
          <a:noFill/>
          <a:ln w="19050">
            <a:solidFill>
              <a:srgbClr val="00B050"/>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05" name="Freihandform 604"/>
          <p:cNvSpPr/>
          <p:nvPr/>
        </p:nvSpPr>
        <p:spPr>
          <a:xfrm>
            <a:off x="3397250" y="4233824"/>
            <a:ext cx="298450" cy="94565"/>
          </a:xfrm>
          <a:custGeom>
            <a:avLst/>
            <a:gdLst>
              <a:gd name="connsiteX0" fmla="*/ 0 w 298450"/>
              <a:gd name="connsiteY0" fmla="*/ 0 h 85725"/>
              <a:gd name="connsiteX1" fmla="*/ 136525 w 298450"/>
              <a:gd name="connsiteY1" fmla="*/ 85725 h 85725"/>
              <a:gd name="connsiteX2" fmla="*/ 298450 w 298450"/>
              <a:gd name="connsiteY2" fmla="*/ 76200 h 85725"/>
            </a:gdLst>
            <a:ahLst/>
            <a:cxnLst>
              <a:cxn ang="0">
                <a:pos x="connsiteX0" y="connsiteY0"/>
              </a:cxn>
              <a:cxn ang="0">
                <a:pos x="connsiteX1" y="connsiteY1"/>
              </a:cxn>
              <a:cxn ang="0">
                <a:pos x="connsiteX2" y="connsiteY2"/>
              </a:cxn>
            </a:cxnLst>
            <a:rect l="l" t="t" r="r" b="b"/>
            <a:pathLst>
              <a:path w="298450" h="85725">
                <a:moveTo>
                  <a:pt x="0" y="0"/>
                </a:moveTo>
                <a:lnTo>
                  <a:pt x="136525" y="85725"/>
                </a:lnTo>
                <a:lnTo>
                  <a:pt x="298450" y="76200"/>
                </a:lnTo>
              </a:path>
            </a:pathLst>
          </a:custGeom>
          <a:noFill/>
          <a:ln w="19050">
            <a:solidFill>
              <a:srgbClr val="00B05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09" name="Freihandform 608"/>
          <p:cNvSpPr/>
          <p:nvPr/>
        </p:nvSpPr>
        <p:spPr>
          <a:xfrm>
            <a:off x="3529013" y="3538594"/>
            <a:ext cx="150870" cy="596288"/>
          </a:xfrm>
          <a:custGeom>
            <a:avLst/>
            <a:gdLst>
              <a:gd name="connsiteX0" fmla="*/ 42862 w 42862"/>
              <a:gd name="connsiteY0" fmla="*/ 0 h 571500"/>
              <a:gd name="connsiteX1" fmla="*/ 33337 w 42862"/>
              <a:gd name="connsiteY1" fmla="*/ 509588 h 571500"/>
              <a:gd name="connsiteX2" fmla="*/ 0 w 42862"/>
              <a:gd name="connsiteY2" fmla="*/ 571500 h 571500"/>
              <a:gd name="connsiteX0" fmla="*/ 42862 w 227012"/>
              <a:gd name="connsiteY0" fmla="*/ 0 h 571500"/>
              <a:gd name="connsiteX1" fmla="*/ 227012 w 227012"/>
              <a:gd name="connsiteY1" fmla="*/ 487363 h 571500"/>
              <a:gd name="connsiteX2" fmla="*/ 0 w 227012"/>
              <a:gd name="connsiteY2" fmla="*/ 571500 h 571500"/>
              <a:gd name="connsiteX0" fmla="*/ 0 w 184150"/>
              <a:gd name="connsiteY0" fmla="*/ 0 h 581025"/>
              <a:gd name="connsiteX1" fmla="*/ 184150 w 184150"/>
              <a:gd name="connsiteY1" fmla="*/ 487363 h 581025"/>
              <a:gd name="connsiteX2" fmla="*/ 173038 w 184150"/>
              <a:gd name="connsiteY2" fmla="*/ 581025 h 581025"/>
              <a:gd name="connsiteX0" fmla="*/ 0 w 184150"/>
              <a:gd name="connsiteY0" fmla="*/ 0 h 581025"/>
              <a:gd name="connsiteX1" fmla="*/ 184150 w 184150"/>
              <a:gd name="connsiteY1" fmla="*/ 182563 h 581025"/>
              <a:gd name="connsiteX2" fmla="*/ 173038 w 184150"/>
              <a:gd name="connsiteY2" fmla="*/ 581025 h 581025"/>
              <a:gd name="connsiteX0" fmla="*/ 0 w 175022"/>
              <a:gd name="connsiteY0" fmla="*/ 0 h 581025"/>
              <a:gd name="connsiteX1" fmla="*/ 155575 w 175022"/>
              <a:gd name="connsiteY1" fmla="*/ 109538 h 581025"/>
              <a:gd name="connsiteX2" fmla="*/ 173038 w 175022"/>
              <a:gd name="connsiteY2" fmla="*/ 581025 h 581025"/>
              <a:gd name="connsiteX0" fmla="*/ 0 w 175022"/>
              <a:gd name="connsiteY0" fmla="*/ 0 h 581025"/>
              <a:gd name="connsiteX1" fmla="*/ 30956 w 175022"/>
              <a:gd name="connsiteY1" fmla="*/ 23813 h 581025"/>
              <a:gd name="connsiteX2" fmla="*/ 155575 w 175022"/>
              <a:gd name="connsiteY2" fmla="*/ 109538 h 581025"/>
              <a:gd name="connsiteX3" fmla="*/ 173038 w 175022"/>
              <a:gd name="connsiteY3" fmla="*/ 581025 h 581025"/>
              <a:gd name="connsiteX0" fmla="*/ 0 w 144066"/>
              <a:gd name="connsiteY0" fmla="*/ 0 h 557212"/>
              <a:gd name="connsiteX1" fmla="*/ 124619 w 144066"/>
              <a:gd name="connsiteY1" fmla="*/ 85725 h 557212"/>
              <a:gd name="connsiteX2" fmla="*/ 142082 w 144066"/>
              <a:gd name="connsiteY2" fmla="*/ 557212 h 557212"/>
              <a:gd name="connsiteX0" fmla="*/ 0 w 141684"/>
              <a:gd name="connsiteY0" fmla="*/ 0 h 547687"/>
              <a:gd name="connsiteX1" fmla="*/ 122237 w 141684"/>
              <a:gd name="connsiteY1" fmla="*/ 76200 h 547687"/>
              <a:gd name="connsiteX2" fmla="*/ 139700 w 141684"/>
              <a:gd name="connsiteY2" fmla="*/ 547687 h 547687"/>
              <a:gd name="connsiteX0" fmla="*/ 0 w 150870"/>
              <a:gd name="connsiteY0" fmla="*/ 0 h 540544"/>
              <a:gd name="connsiteX1" fmla="*/ 122237 w 150870"/>
              <a:gd name="connsiteY1" fmla="*/ 76200 h 540544"/>
              <a:gd name="connsiteX2" fmla="*/ 149225 w 150870"/>
              <a:gd name="connsiteY2" fmla="*/ 540544 h 540544"/>
            </a:gdLst>
            <a:ahLst/>
            <a:cxnLst>
              <a:cxn ang="0">
                <a:pos x="connsiteX0" y="connsiteY0"/>
              </a:cxn>
              <a:cxn ang="0">
                <a:pos x="connsiteX1" y="connsiteY1"/>
              </a:cxn>
              <a:cxn ang="0">
                <a:pos x="connsiteX2" y="connsiteY2"/>
              </a:cxn>
            </a:cxnLst>
            <a:rect l="l" t="t" r="r" b="b"/>
            <a:pathLst>
              <a:path w="150870" h="540544">
                <a:moveTo>
                  <a:pt x="0" y="0"/>
                </a:moveTo>
                <a:lnTo>
                  <a:pt x="122237" y="76200"/>
                </a:lnTo>
                <a:cubicBezTo>
                  <a:pt x="111125" y="96837"/>
                  <a:pt x="160337" y="519907"/>
                  <a:pt x="149225" y="540544"/>
                </a:cubicBezTo>
              </a:path>
            </a:pathLst>
          </a:custGeom>
          <a:noFill/>
          <a:ln w="19050">
            <a:solidFill>
              <a:schemeClr val="accent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10" name="Freihandform 609"/>
          <p:cNvSpPr/>
          <p:nvPr/>
        </p:nvSpPr>
        <p:spPr>
          <a:xfrm>
            <a:off x="3683000" y="4142761"/>
            <a:ext cx="7938" cy="178625"/>
          </a:xfrm>
          <a:custGeom>
            <a:avLst/>
            <a:gdLst>
              <a:gd name="connsiteX0" fmla="*/ 0 w 204788"/>
              <a:gd name="connsiteY0" fmla="*/ 0 h 252412"/>
              <a:gd name="connsiteX1" fmla="*/ 204788 w 204788"/>
              <a:gd name="connsiteY1" fmla="*/ 252412 h 252412"/>
              <a:gd name="connsiteX0" fmla="*/ 0 w 26988"/>
              <a:gd name="connsiteY0" fmla="*/ 0 h 166687"/>
              <a:gd name="connsiteX1" fmla="*/ 26988 w 26988"/>
              <a:gd name="connsiteY1" fmla="*/ 166687 h 166687"/>
              <a:gd name="connsiteX0" fmla="*/ 0 w 26988"/>
              <a:gd name="connsiteY0" fmla="*/ 0 h 166687"/>
              <a:gd name="connsiteX1" fmla="*/ 26988 w 26988"/>
              <a:gd name="connsiteY1" fmla="*/ 166687 h 166687"/>
              <a:gd name="connsiteX0" fmla="*/ 0 w 7938"/>
              <a:gd name="connsiteY0" fmla="*/ 0 h 161925"/>
              <a:gd name="connsiteX1" fmla="*/ 7938 w 7938"/>
              <a:gd name="connsiteY1" fmla="*/ 161925 h 161925"/>
            </a:gdLst>
            <a:ahLst/>
            <a:cxnLst>
              <a:cxn ang="0">
                <a:pos x="connsiteX0" y="connsiteY0"/>
              </a:cxn>
              <a:cxn ang="0">
                <a:pos x="connsiteX1" y="connsiteY1"/>
              </a:cxn>
            </a:cxnLst>
            <a:rect l="l" t="t" r="r" b="b"/>
            <a:pathLst>
              <a:path w="7938" h="161925">
                <a:moveTo>
                  <a:pt x="0" y="0"/>
                </a:moveTo>
                <a:lnTo>
                  <a:pt x="7938" y="161925"/>
                </a:lnTo>
              </a:path>
            </a:pathLst>
          </a:custGeom>
          <a:noFill/>
          <a:ln w="19050">
            <a:solidFill>
              <a:schemeClr val="accent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11" name="Freihandform 610"/>
          <p:cNvSpPr/>
          <p:nvPr/>
        </p:nvSpPr>
        <p:spPr>
          <a:xfrm>
            <a:off x="3452813" y="4321385"/>
            <a:ext cx="242887" cy="141849"/>
          </a:xfrm>
          <a:custGeom>
            <a:avLst/>
            <a:gdLst>
              <a:gd name="connsiteX0" fmla="*/ 242887 w 242887"/>
              <a:gd name="connsiteY0" fmla="*/ 0 h 128588"/>
              <a:gd name="connsiteX1" fmla="*/ 100012 w 242887"/>
              <a:gd name="connsiteY1" fmla="*/ 104775 h 128588"/>
              <a:gd name="connsiteX2" fmla="*/ 0 w 242887"/>
              <a:gd name="connsiteY2" fmla="*/ 128588 h 128588"/>
            </a:gdLst>
            <a:ahLst/>
            <a:cxnLst>
              <a:cxn ang="0">
                <a:pos x="connsiteX0" y="connsiteY0"/>
              </a:cxn>
              <a:cxn ang="0">
                <a:pos x="connsiteX1" y="connsiteY1"/>
              </a:cxn>
              <a:cxn ang="0">
                <a:pos x="connsiteX2" y="connsiteY2"/>
              </a:cxn>
            </a:cxnLst>
            <a:rect l="l" t="t" r="r" b="b"/>
            <a:pathLst>
              <a:path w="242887" h="128588">
                <a:moveTo>
                  <a:pt x="242887" y="0"/>
                </a:moveTo>
                <a:lnTo>
                  <a:pt x="100012" y="104775"/>
                </a:lnTo>
                <a:lnTo>
                  <a:pt x="0" y="128588"/>
                </a:lnTo>
              </a:path>
            </a:pathLst>
          </a:custGeom>
          <a:noFill/>
          <a:ln w="19050">
            <a:solidFill>
              <a:schemeClr val="accent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12" name="Freihandform 611"/>
          <p:cNvSpPr/>
          <p:nvPr/>
        </p:nvSpPr>
        <p:spPr>
          <a:xfrm>
            <a:off x="3089258" y="4594573"/>
            <a:ext cx="339742" cy="272481"/>
          </a:xfrm>
          <a:custGeom>
            <a:avLst/>
            <a:gdLst>
              <a:gd name="connsiteX0" fmla="*/ 347663 w 347663"/>
              <a:gd name="connsiteY0" fmla="*/ 0 h 242888"/>
              <a:gd name="connsiteX1" fmla="*/ 71438 w 347663"/>
              <a:gd name="connsiteY1" fmla="*/ 180975 h 242888"/>
              <a:gd name="connsiteX2" fmla="*/ 0 w 347663"/>
              <a:gd name="connsiteY2" fmla="*/ 242888 h 242888"/>
              <a:gd name="connsiteX0" fmla="*/ 362925 w 362925"/>
              <a:gd name="connsiteY0" fmla="*/ 0 h 242888"/>
              <a:gd name="connsiteX1" fmla="*/ 71438 w 362925"/>
              <a:gd name="connsiteY1" fmla="*/ 180975 h 242888"/>
              <a:gd name="connsiteX2" fmla="*/ 0 w 362925"/>
              <a:gd name="connsiteY2" fmla="*/ 242888 h 242888"/>
            </a:gdLst>
            <a:ahLst/>
            <a:cxnLst>
              <a:cxn ang="0">
                <a:pos x="connsiteX0" y="connsiteY0"/>
              </a:cxn>
              <a:cxn ang="0">
                <a:pos x="connsiteX1" y="connsiteY1"/>
              </a:cxn>
              <a:cxn ang="0">
                <a:pos x="connsiteX2" y="connsiteY2"/>
              </a:cxn>
            </a:cxnLst>
            <a:rect l="l" t="t" r="r" b="b"/>
            <a:pathLst>
              <a:path w="362925" h="242888">
                <a:moveTo>
                  <a:pt x="362925" y="0"/>
                </a:moveTo>
                <a:lnTo>
                  <a:pt x="71438" y="180975"/>
                </a:lnTo>
                <a:lnTo>
                  <a:pt x="0" y="242888"/>
                </a:lnTo>
              </a:path>
            </a:pathLst>
          </a:custGeom>
          <a:noFill/>
          <a:ln w="19050">
            <a:solidFill>
              <a:schemeClr val="accent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13" name="Freihandform 612"/>
          <p:cNvSpPr/>
          <p:nvPr/>
        </p:nvSpPr>
        <p:spPr>
          <a:xfrm>
            <a:off x="3248025" y="4216312"/>
            <a:ext cx="1747838" cy="1098011"/>
          </a:xfrm>
          <a:custGeom>
            <a:avLst/>
            <a:gdLst>
              <a:gd name="connsiteX0" fmla="*/ 0 w 1747838"/>
              <a:gd name="connsiteY0" fmla="*/ 0 h 995363"/>
              <a:gd name="connsiteX1" fmla="*/ 147638 w 1747838"/>
              <a:gd name="connsiteY1" fmla="*/ 47625 h 995363"/>
              <a:gd name="connsiteX2" fmla="*/ 304800 w 1747838"/>
              <a:gd name="connsiteY2" fmla="*/ 204788 h 995363"/>
              <a:gd name="connsiteX3" fmla="*/ 442913 w 1747838"/>
              <a:gd name="connsiteY3" fmla="*/ 300038 h 995363"/>
              <a:gd name="connsiteX4" fmla="*/ 685800 w 1747838"/>
              <a:gd name="connsiteY4" fmla="*/ 495300 h 995363"/>
              <a:gd name="connsiteX5" fmla="*/ 947738 w 1747838"/>
              <a:gd name="connsiteY5" fmla="*/ 895350 h 995363"/>
              <a:gd name="connsiteX6" fmla="*/ 1747838 w 1747838"/>
              <a:gd name="connsiteY6" fmla="*/ 995363 h 99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7838" h="995363">
                <a:moveTo>
                  <a:pt x="0" y="0"/>
                </a:moveTo>
                <a:lnTo>
                  <a:pt x="147638" y="47625"/>
                </a:lnTo>
                <a:lnTo>
                  <a:pt x="304800" y="204788"/>
                </a:lnTo>
                <a:lnTo>
                  <a:pt x="442913" y="300038"/>
                </a:lnTo>
                <a:lnTo>
                  <a:pt x="685800" y="495300"/>
                </a:lnTo>
                <a:lnTo>
                  <a:pt x="947738" y="895350"/>
                </a:lnTo>
                <a:lnTo>
                  <a:pt x="1747838" y="995363"/>
                </a:lnTo>
              </a:path>
            </a:pathLst>
          </a:custGeom>
          <a:noFill/>
          <a:ln w="19050">
            <a:solidFill>
              <a:srgbClr val="CC6600"/>
            </a:solidFill>
            <a:tailEnd type="triangl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14" name="Freihandform 613"/>
          <p:cNvSpPr/>
          <p:nvPr/>
        </p:nvSpPr>
        <p:spPr>
          <a:xfrm>
            <a:off x="3438525" y="4316132"/>
            <a:ext cx="33338" cy="152355"/>
          </a:xfrm>
          <a:custGeom>
            <a:avLst/>
            <a:gdLst>
              <a:gd name="connsiteX0" fmla="*/ 0 w 33338"/>
              <a:gd name="connsiteY0" fmla="*/ 0 h 138112"/>
              <a:gd name="connsiteX1" fmla="*/ 33338 w 33338"/>
              <a:gd name="connsiteY1" fmla="*/ 90487 h 138112"/>
              <a:gd name="connsiteX2" fmla="*/ 9525 w 33338"/>
              <a:gd name="connsiteY2" fmla="*/ 138112 h 138112"/>
            </a:gdLst>
            <a:ahLst/>
            <a:cxnLst>
              <a:cxn ang="0">
                <a:pos x="connsiteX0" y="connsiteY0"/>
              </a:cxn>
              <a:cxn ang="0">
                <a:pos x="connsiteX1" y="connsiteY1"/>
              </a:cxn>
              <a:cxn ang="0">
                <a:pos x="connsiteX2" y="connsiteY2"/>
              </a:cxn>
            </a:cxnLst>
            <a:rect l="l" t="t" r="r" b="b"/>
            <a:pathLst>
              <a:path w="33338" h="138112">
                <a:moveTo>
                  <a:pt x="0" y="0"/>
                </a:moveTo>
                <a:lnTo>
                  <a:pt x="33338" y="90487"/>
                </a:lnTo>
                <a:lnTo>
                  <a:pt x="9525" y="138112"/>
                </a:lnTo>
              </a:path>
            </a:pathLst>
          </a:custGeom>
          <a:noFill/>
          <a:ln w="19050">
            <a:solidFill>
              <a:srgbClr val="CC66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16" name="Freihandform 615"/>
          <p:cNvSpPr/>
          <p:nvPr/>
        </p:nvSpPr>
        <p:spPr>
          <a:xfrm>
            <a:off x="3929063" y="4767945"/>
            <a:ext cx="727075" cy="141847"/>
          </a:xfrm>
          <a:custGeom>
            <a:avLst/>
            <a:gdLst>
              <a:gd name="connsiteX0" fmla="*/ 0 w 723900"/>
              <a:gd name="connsiteY0" fmla="*/ 0 h 119062"/>
              <a:gd name="connsiteX1" fmla="*/ 500062 w 723900"/>
              <a:gd name="connsiteY1" fmla="*/ 104775 h 119062"/>
              <a:gd name="connsiteX2" fmla="*/ 595312 w 723900"/>
              <a:gd name="connsiteY2" fmla="*/ 119062 h 119062"/>
              <a:gd name="connsiteX3" fmla="*/ 723900 w 723900"/>
              <a:gd name="connsiteY3" fmla="*/ 109537 h 119062"/>
              <a:gd name="connsiteX0" fmla="*/ 0 w 727075"/>
              <a:gd name="connsiteY0" fmla="*/ 0 h 128587"/>
              <a:gd name="connsiteX1" fmla="*/ 500062 w 727075"/>
              <a:gd name="connsiteY1" fmla="*/ 104775 h 128587"/>
              <a:gd name="connsiteX2" fmla="*/ 595312 w 727075"/>
              <a:gd name="connsiteY2" fmla="*/ 119062 h 128587"/>
              <a:gd name="connsiteX3" fmla="*/ 727075 w 727075"/>
              <a:gd name="connsiteY3" fmla="*/ 128587 h 128587"/>
            </a:gdLst>
            <a:ahLst/>
            <a:cxnLst>
              <a:cxn ang="0">
                <a:pos x="connsiteX0" y="connsiteY0"/>
              </a:cxn>
              <a:cxn ang="0">
                <a:pos x="connsiteX1" y="connsiteY1"/>
              </a:cxn>
              <a:cxn ang="0">
                <a:pos x="connsiteX2" y="connsiteY2"/>
              </a:cxn>
              <a:cxn ang="0">
                <a:pos x="connsiteX3" y="connsiteY3"/>
              </a:cxn>
            </a:cxnLst>
            <a:rect l="l" t="t" r="r" b="b"/>
            <a:pathLst>
              <a:path w="727075" h="128587">
                <a:moveTo>
                  <a:pt x="0" y="0"/>
                </a:moveTo>
                <a:lnTo>
                  <a:pt x="500062" y="104775"/>
                </a:lnTo>
                <a:lnTo>
                  <a:pt x="595312" y="119062"/>
                </a:lnTo>
                <a:lnTo>
                  <a:pt x="727075" y="128587"/>
                </a:lnTo>
              </a:path>
            </a:pathLst>
          </a:custGeom>
          <a:noFill/>
          <a:ln w="19050">
            <a:solidFill>
              <a:srgbClr val="CC66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19" name="Freihandform 618"/>
          <p:cNvSpPr/>
          <p:nvPr/>
        </p:nvSpPr>
        <p:spPr>
          <a:xfrm>
            <a:off x="4119563" y="5193488"/>
            <a:ext cx="242887" cy="703988"/>
          </a:xfrm>
          <a:custGeom>
            <a:avLst/>
            <a:gdLst>
              <a:gd name="connsiteX0" fmla="*/ 71437 w 242887"/>
              <a:gd name="connsiteY0" fmla="*/ 0 h 638175"/>
              <a:gd name="connsiteX1" fmla="*/ 0 w 242887"/>
              <a:gd name="connsiteY1" fmla="*/ 495300 h 638175"/>
              <a:gd name="connsiteX2" fmla="*/ 242887 w 242887"/>
              <a:gd name="connsiteY2" fmla="*/ 638175 h 638175"/>
            </a:gdLst>
            <a:ahLst/>
            <a:cxnLst>
              <a:cxn ang="0">
                <a:pos x="connsiteX0" y="connsiteY0"/>
              </a:cxn>
              <a:cxn ang="0">
                <a:pos x="connsiteX1" y="connsiteY1"/>
              </a:cxn>
              <a:cxn ang="0">
                <a:pos x="connsiteX2" y="connsiteY2"/>
              </a:cxn>
            </a:cxnLst>
            <a:rect l="l" t="t" r="r" b="b"/>
            <a:pathLst>
              <a:path w="242887" h="638175">
                <a:moveTo>
                  <a:pt x="71437" y="0"/>
                </a:moveTo>
                <a:lnTo>
                  <a:pt x="0" y="495300"/>
                </a:lnTo>
                <a:lnTo>
                  <a:pt x="242887" y="638175"/>
                </a:lnTo>
              </a:path>
            </a:pathLst>
          </a:custGeom>
          <a:noFill/>
          <a:ln w="19050">
            <a:solidFill>
              <a:srgbClr val="CC66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21" name="Freihandform 620"/>
          <p:cNvSpPr/>
          <p:nvPr/>
        </p:nvSpPr>
        <p:spPr>
          <a:xfrm>
            <a:off x="3009900" y="4268848"/>
            <a:ext cx="142875" cy="225907"/>
          </a:xfrm>
          <a:custGeom>
            <a:avLst/>
            <a:gdLst>
              <a:gd name="connsiteX0" fmla="*/ 142875 w 142875"/>
              <a:gd name="connsiteY0" fmla="*/ 0 h 204788"/>
              <a:gd name="connsiteX1" fmla="*/ 76200 w 142875"/>
              <a:gd name="connsiteY1" fmla="*/ 52388 h 204788"/>
              <a:gd name="connsiteX2" fmla="*/ 0 w 142875"/>
              <a:gd name="connsiteY2" fmla="*/ 204788 h 204788"/>
            </a:gdLst>
            <a:ahLst/>
            <a:cxnLst>
              <a:cxn ang="0">
                <a:pos x="connsiteX0" y="connsiteY0"/>
              </a:cxn>
              <a:cxn ang="0">
                <a:pos x="connsiteX1" y="connsiteY1"/>
              </a:cxn>
              <a:cxn ang="0">
                <a:pos x="connsiteX2" y="connsiteY2"/>
              </a:cxn>
            </a:cxnLst>
            <a:rect l="l" t="t" r="r" b="b"/>
            <a:pathLst>
              <a:path w="142875" h="204788">
                <a:moveTo>
                  <a:pt x="142875" y="0"/>
                </a:moveTo>
                <a:lnTo>
                  <a:pt x="76200" y="52388"/>
                </a:lnTo>
                <a:lnTo>
                  <a:pt x="0" y="204788"/>
                </a:lnTo>
              </a:path>
            </a:pathLst>
          </a:custGeom>
          <a:noFill/>
          <a:ln w="19050">
            <a:solidFill>
              <a:srgbClr val="00B050"/>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23" name="Freihandform 622"/>
          <p:cNvSpPr/>
          <p:nvPr/>
        </p:nvSpPr>
        <p:spPr>
          <a:xfrm>
            <a:off x="2386013" y="4037689"/>
            <a:ext cx="219075" cy="157609"/>
          </a:xfrm>
          <a:custGeom>
            <a:avLst/>
            <a:gdLst>
              <a:gd name="connsiteX0" fmla="*/ 0 w 219075"/>
              <a:gd name="connsiteY0" fmla="*/ 0 h 142875"/>
              <a:gd name="connsiteX1" fmla="*/ 47625 w 219075"/>
              <a:gd name="connsiteY1" fmla="*/ 76200 h 142875"/>
              <a:gd name="connsiteX2" fmla="*/ 128587 w 219075"/>
              <a:gd name="connsiteY2" fmla="*/ 142875 h 142875"/>
              <a:gd name="connsiteX3" fmla="*/ 219075 w 219075"/>
              <a:gd name="connsiteY3" fmla="*/ 123825 h 142875"/>
            </a:gdLst>
            <a:ahLst/>
            <a:cxnLst>
              <a:cxn ang="0">
                <a:pos x="connsiteX0" y="connsiteY0"/>
              </a:cxn>
              <a:cxn ang="0">
                <a:pos x="connsiteX1" y="connsiteY1"/>
              </a:cxn>
              <a:cxn ang="0">
                <a:pos x="connsiteX2" y="connsiteY2"/>
              </a:cxn>
              <a:cxn ang="0">
                <a:pos x="connsiteX3" y="connsiteY3"/>
              </a:cxn>
            </a:cxnLst>
            <a:rect l="l" t="t" r="r" b="b"/>
            <a:pathLst>
              <a:path w="219075" h="142875">
                <a:moveTo>
                  <a:pt x="0" y="0"/>
                </a:moveTo>
                <a:lnTo>
                  <a:pt x="47625" y="76200"/>
                </a:lnTo>
                <a:lnTo>
                  <a:pt x="128587" y="142875"/>
                </a:lnTo>
                <a:lnTo>
                  <a:pt x="219075" y="123825"/>
                </a:lnTo>
              </a:path>
            </a:pathLst>
          </a:custGeom>
          <a:noFill/>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24" name="Freihandform 623"/>
          <p:cNvSpPr/>
          <p:nvPr/>
        </p:nvSpPr>
        <p:spPr>
          <a:xfrm>
            <a:off x="2371725" y="3675189"/>
            <a:ext cx="1733550" cy="433425"/>
          </a:xfrm>
          <a:custGeom>
            <a:avLst/>
            <a:gdLst>
              <a:gd name="connsiteX0" fmla="*/ 0 w 1733550"/>
              <a:gd name="connsiteY0" fmla="*/ 219075 h 400050"/>
              <a:gd name="connsiteX1" fmla="*/ 61913 w 1733550"/>
              <a:gd name="connsiteY1" fmla="*/ 328612 h 400050"/>
              <a:gd name="connsiteX2" fmla="*/ 204788 w 1733550"/>
              <a:gd name="connsiteY2" fmla="*/ 400050 h 400050"/>
              <a:gd name="connsiteX3" fmla="*/ 471488 w 1733550"/>
              <a:gd name="connsiteY3" fmla="*/ 242887 h 400050"/>
              <a:gd name="connsiteX4" fmla="*/ 661988 w 1733550"/>
              <a:gd name="connsiteY4" fmla="*/ 157162 h 400050"/>
              <a:gd name="connsiteX5" fmla="*/ 890588 w 1733550"/>
              <a:gd name="connsiteY5" fmla="*/ 171450 h 400050"/>
              <a:gd name="connsiteX6" fmla="*/ 1395413 w 1733550"/>
              <a:gd name="connsiteY6" fmla="*/ 138112 h 400050"/>
              <a:gd name="connsiteX7" fmla="*/ 1585913 w 1733550"/>
              <a:gd name="connsiteY7" fmla="*/ 80962 h 400050"/>
              <a:gd name="connsiteX8" fmla="*/ 1733550 w 1733550"/>
              <a:gd name="connsiteY8" fmla="*/ 0 h 400050"/>
              <a:gd name="connsiteX0" fmla="*/ 0 w 1733550"/>
              <a:gd name="connsiteY0" fmla="*/ 219075 h 400050"/>
              <a:gd name="connsiteX1" fmla="*/ 69056 w 1733550"/>
              <a:gd name="connsiteY1" fmla="*/ 316706 h 400050"/>
              <a:gd name="connsiteX2" fmla="*/ 204788 w 1733550"/>
              <a:gd name="connsiteY2" fmla="*/ 400050 h 400050"/>
              <a:gd name="connsiteX3" fmla="*/ 471488 w 1733550"/>
              <a:gd name="connsiteY3" fmla="*/ 242887 h 400050"/>
              <a:gd name="connsiteX4" fmla="*/ 661988 w 1733550"/>
              <a:gd name="connsiteY4" fmla="*/ 157162 h 400050"/>
              <a:gd name="connsiteX5" fmla="*/ 890588 w 1733550"/>
              <a:gd name="connsiteY5" fmla="*/ 171450 h 400050"/>
              <a:gd name="connsiteX6" fmla="*/ 1395413 w 1733550"/>
              <a:gd name="connsiteY6" fmla="*/ 138112 h 400050"/>
              <a:gd name="connsiteX7" fmla="*/ 1585913 w 1733550"/>
              <a:gd name="connsiteY7" fmla="*/ 80962 h 400050"/>
              <a:gd name="connsiteX8" fmla="*/ 1733550 w 1733550"/>
              <a:gd name="connsiteY8" fmla="*/ 0 h 400050"/>
              <a:gd name="connsiteX0" fmla="*/ 0 w 1733550"/>
              <a:gd name="connsiteY0" fmla="*/ 219075 h 401570"/>
              <a:gd name="connsiteX1" fmla="*/ 69056 w 1733550"/>
              <a:gd name="connsiteY1" fmla="*/ 316706 h 401570"/>
              <a:gd name="connsiteX2" fmla="*/ 204788 w 1733550"/>
              <a:gd name="connsiteY2" fmla="*/ 400050 h 401570"/>
              <a:gd name="connsiteX3" fmla="*/ 471488 w 1733550"/>
              <a:gd name="connsiteY3" fmla="*/ 242887 h 401570"/>
              <a:gd name="connsiteX4" fmla="*/ 661988 w 1733550"/>
              <a:gd name="connsiteY4" fmla="*/ 157162 h 401570"/>
              <a:gd name="connsiteX5" fmla="*/ 890588 w 1733550"/>
              <a:gd name="connsiteY5" fmla="*/ 171450 h 401570"/>
              <a:gd name="connsiteX6" fmla="*/ 1395413 w 1733550"/>
              <a:gd name="connsiteY6" fmla="*/ 138112 h 401570"/>
              <a:gd name="connsiteX7" fmla="*/ 1585913 w 1733550"/>
              <a:gd name="connsiteY7" fmla="*/ 80962 h 401570"/>
              <a:gd name="connsiteX8" fmla="*/ 1733550 w 1733550"/>
              <a:gd name="connsiteY8" fmla="*/ 0 h 401570"/>
              <a:gd name="connsiteX0" fmla="*/ 0 w 1733550"/>
              <a:gd name="connsiteY0" fmla="*/ 219075 h 401570"/>
              <a:gd name="connsiteX1" fmla="*/ 69056 w 1733550"/>
              <a:gd name="connsiteY1" fmla="*/ 316706 h 401570"/>
              <a:gd name="connsiteX2" fmla="*/ 204788 w 1733550"/>
              <a:gd name="connsiteY2" fmla="*/ 400050 h 401570"/>
              <a:gd name="connsiteX3" fmla="*/ 471488 w 1733550"/>
              <a:gd name="connsiteY3" fmla="*/ 242887 h 401570"/>
              <a:gd name="connsiteX4" fmla="*/ 661988 w 1733550"/>
              <a:gd name="connsiteY4" fmla="*/ 157162 h 401570"/>
              <a:gd name="connsiteX5" fmla="*/ 890588 w 1733550"/>
              <a:gd name="connsiteY5" fmla="*/ 171450 h 401570"/>
              <a:gd name="connsiteX6" fmla="*/ 1395413 w 1733550"/>
              <a:gd name="connsiteY6" fmla="*/ 138112 h 401570"/>
              <a:gd name="connsiteX7" fmla="*/ 1585913 w 1733550"/>
              <a:gd name="connsiteY7" fmla="*/ 80962 h 401570"/>
              <a:gd name="connsiteX8" fmla="*/ 1733550 w 1733550"/>
              <a:gd name="connsiteY8" fmla="*/ 0 h 401570"/>
              <a:gd name="connsiteX0" fmla="*/ 0 w 1733550"/>
              <a:gd name="connsiteY0" fmla="*/ 219075 h 401570"/>
              <a:gd name="connsiteX1" fmla="*/ 69056 w 1733550"/>
              <a:gd name="connsiteY1" fmla="*/ 316706 h 401570"/>
              <a:gd name="connsiteX2" fmla="*/ 204788 w 1733550"/>
              <a:gd name="connsiteY2" fmla="*/ 400050 h 401570"/>
              <a:gd name="connsiteX3" fmla="*/ 471488 w 1733550"/>
              <a:gd name="connsiteY3" fmla="*/ 242887 h 401570"/>
              <a:gd name="connsiteX4" fmla="*/ 661988 w 1733550"/>
              <a:gd name="connsiteY4" fmla="*/ 157162 h 401570"/>
              <a:gd name="connsiteX5" fmla="*/ 890588 w 1733550"/>
              <a:gd name="connsiteY5" fmla="*/ 171450 h 401570"/>
              <a:gd name="connsiteX6" fmla="*/ 1395413 w 1733550"/>
              <a:gd name="connsiteY6" fmla="*/ 138112 h 401570"/>
              <a:gd name="connsiteX7" fmla="*/ 1585913 w 1733550"/>
              <a:gd name="connsiteY7" fmla="*/ 80962 h 401570"/>
              <a:gd name="connsiteX8" fmla="*/ 1733550 w 1733550"/>
              <a:gd name="connsiteY8" fmla="*/ 0 h 401570"/>
              <a:gd name="connsiteX0" fmla="*/ 0 w 1733550"/>
              <a:gd name="connsiteY0" fmla="*/ 219075 h 400050"/>
              <a:gd name="connsiteX1" fmla="*/ 69056 w 1733550"/>
              <a:gd name="connsiteY1" fmla="*/ 316706 h 400050"/>
              <a:gd name="connsiteX2" fmla="*/ 204788 w 1733550"/>
              <a:gd name="connsiteY2" fmla="*/ 400050 h 400050"/>
              <a:gd name="connsiteX3" fmla="*/ 471488 w 1733550"/>
              <a:gd name="connsiteY3" fmla="*/ 242887 h 400050"/>
              <a:gd name="connsiteX4" fmla="*/ 661988 w 1733550"/>
              <a:gd name="connsiteY4" fmla="*/ 157162 h 400050"/>
              <a:gd name="connsiteX5" fmla="*/ 890588 w 1733550"/>
              <a:gd name="connsiteY5" fmla="*/ 171450 h 400050"/>
              <a:gd name="connsiteX6" fmla="*/ 1395413 w 1733550"/>
              <a:gd name="connsiteY6" fmla="*/ 138112 h 400050"/>
              <a:gd name="connsiteX7" fmla="*/ 1585913 w 1733550"/>
              <a:gd name="connsiteY7" fmla="*/ 80962 h 400050"/>
              <a:gd name="connsiteX8" fmla="*/ 1733550 w 1733550"/>
              <a:gd name="connsiteY8" fmla="*/ 0 h 400050"/>
              <a:gd name="connsiteX0" fmla="*/ 0 w 1733550"/>
              <a:gd name="connsiteY0" fmla="*/ 219075 h 392906"/>
              <a:gd name="connsiteX1" fmla="*/ 69056 w 1733550"/>
              <a:gd name="connsiteY1" fmla="*/ 316706 h 392906"/>
              <a:gd name="connsiteX2" fmla="*/ 204788 w 1733550"/>
              <a:gd name="connsiteY2" fmla="*/ 392906 h 392906"/>
              <a:gd name="connsiteX3" fmla="*/ 471488 w 1733550"/>
              <a:gd name="connsiteY3" fmla="*/ 242887 h 392906"/>
              <a:gd name="connsiteX4" fmla="*/ 661988 w 1733550"/>
              <a:gd name="connsiteY4" fmla="*/ 157162 h 392906"/>
              <a:gd name="connsiteX5" fmla="*/ 890588 w 1733550"/>
              <a:gd name="connsiteY5" fmla="*/ 171450 h 392906"/>
              <a:gd name="connsiteX6" fmla="*/ 1395413 w 1733550"/>
              <a:gd name="connsiteY6" fmla="*/ 138112 h 392906"/>
              <a:gd name="connsiteX7" fmla="*/ 1585913 w 1733550"/>
              <a:gd name="connsiteY7" fmla="*/ 80962 h 392906"/>
              <a:gd name="connsiteX8" fmla="*/ 1733550 w 1733550"/>
              <a:gd name="connsiteY8" fmla="*/ 0 h 392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550" h="392906">
                <a:moveTo>
                  <a:pt x="0" y="219075"/>
                </a:moveTo>
                <a:lnTo>
                  <a:pt x="69056" y="316706"/>
                </a:lnTo>
                <a:lnTo>
                  <a:pt x="204788" y="392906"/>
                </a:lnTo>
                <a:lnTo>
                  <a:pt x="471488" y="242887"/>
                </a:lnTo>
                <a:lnTo>
                  <a:pt x="661988" y="157162"/>
                </a:lnTo>
                <a:lnTo>
                  <a:pt x="890588" y="171450"/>
                </a:lnTo>
                <a:lnTo>
                  <a:pt x="1395413" y="138112"/>
                </a:lnTo>
                <a:lnTo>
                  <a:pt x="1585913" y="80962"/>
                </a:lnTo>
                <a:lnTo>
                  <a:pt x="1733550" y="0"/>
                </a:lnTo>
              </a:path>
            </a:pathLst>
          </a:custGeom>
          <a:noFill/>
          <a:ln w="19050">
            <a:solidFill>
              <a:srgbClr val="FF0000"/>
            </a:solidFill>
            <a:tailEnd type="triangl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solidFill>
                <a:schemeClr val="tx2"/>
              </a:solidFill>
            </a:endParaRPr>
          </a:p>
        </p:txBody>
      </p:sp>
      <p:sp>
        <p:nvSpPr>
          <p:cNvPr id="625" name="Freihandform 624"/>
          <p:cNvSpPr/>
          <p:nvPr/>
        </p:nvSpPr>
        <p:spPr>
          <a:xfrm>
            <a:off x="3546639" y="3433522"/>
            <a:ext cx="380836" cy="418408"/>
          </a:xfrm>
          <a:custGeom>
            <a:avLst/>
            <a:gdLst>
              <a:gd name="connsiteX0" fmla="*/ 0 w 171450"/>
              <a:gd name="connsiteY0" fmla="*/ 352425 h 352425"/>
              <a:gd name="connsiteX1" fmla="*/ 171450 w 171450"/>
              <a:gd name="connsiteY1" fmla="*/ 0 h 352425"/>
              <a:gd name="connsiteX0" fmla="*/ 0 w 368300"/>
              <a:gd name="connsiteY0" fmla="*/ 374650 h 374650"/>
              <a:gd name="connsiteX1" fmla="*/ 368300 w 368300"/>
              <a:gd name="connsiteY1" fmla="*/ 0 h 374650"/>
              <a:gd name="connsiteX0" fmla="*/ 0 w 368300"/>
              <a:gd name="connsiteY0" fmla="*/ 374650 h 374650"/>
              <a:gd name="connsiteX1" fmla="*/ 368300 w 368300"/>
              <a:gd name="connsiteY1" fmla="*/ 0 h 374650"/>
            </a:gdLst>
            <a:ahLst/>
            <a:cxnLst>
              <a:cxn ang="0">
                <a:pos x="connsiteX0" y="connsiteY0"/>
              </a:cxn>
              <a:cxn ang="0">
                <a:pos x="connsiteX1" y="connsiteY1"/>
              </a:cxn>
            </a:cxnLst>
            <a:rect l="l" t="t" r="r" b="b"/>
            <a:pathLst>
              <a:path w="368300" h="374650">
                <a:moveTo>
                  <a:pt x="0" y="374650"/>
                </a:moveTo>
                <a:lnTo>
                  <a:pt x="368300" y="0"/>
                </a:lnTo>
              </a:path>
            </a:pathLst>
          </a:custGeom>
          <a:noFill/>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30" name="RbNavigator"/>
          <p:cNvSpPr txBox="1"/>
          <p:nvPr/>
        </p:nvSpPr>
        <p:spPr>
          <a:xfrm>
            <a:off x="4297375" y="3526256"/>
            <a:ext cx="252000" cy="236310"/>
          </a:xfrm>
          <a:prstGeom prst="rect">
            <a:avLst/>
          </a:prstGeom>
          <a:solidFill>
            <a:schemeClr val="tx2"/>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1</a:t>
            </a:r>
          </a:p>
        </p:txBody>
      </p:sp>
      <p:sp>
        <p:nvSpPr>
          <p:cNvPr id="631" name="RbNavigator"/>
          <p:cNvSpPr txBox="1"/>
          <p:nvPr/>
        </p:nvSpPr>
        <p:spPr>
          <a:xfrm>
            <a:off x="4388815" y="4094576"/>
            <a:ext cx="252000" cy="236310"/>
          </a:xfrm>
          <a:prstGeom prst="rect">
            <a:avLst/>
          </a:prstGeom>
          <a:solidFill>
            <a:schemeClr val="tx2"/>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2</a:t>
            </a:r>
          </a:p>
        </p:txBody>
      </p:sp>
      <p:sp>
        <p:nvSpPr>
          <p:cNvPr id="632" name="RbNavigator"/>
          <p:cNvSpPr txBox="1"/>
          <p:nvPr/>
        </p:nvSpPr>
        <p:spPr>
          <a:xfrm>
            <a:off x="4228795" y="5343766"/>
            <a:ext cx="252000" cy="236310"/>
          </a:xfrm>
          <a:prstGeom prst="rect">
            <a:avLst/>
          </a:prstGeom>
          <a:solidFill>
            <a:schemeClr val="tx2"/>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3</a:t>
            </a:r>
          </a:p>
        </p:txBody>
      </p:sp>
      <p:sp>
        <p:nvSpPr>
          <p:cNvPr id="633" name="RbNavigator"/>
          <p:cNvSpPr txBox="1"/>
          <p:nvPr/>
        </p:nvSpPr>
        <p:spPr>
          <a:xfrm>
            <a:off x="3804132" y="2716152"/>
            <a:ext cx="252000" cy="236310"/>
          </a:xfrm>
          <a:prstGeom prst="rect">
            <a:avLst/>
          </a:prstGeom>
          <a:solidFill>
            <a:schemeClr val="tx2"/>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4</a:t>
            </a:r>
          </a:p>
        </p:txBody>
      </p:sp>
      <p:sp>
        <p:nvSpPr>
          <p:cNvPr id="662" name="Freihandform 661"/>
          <p:cNvSpPr/>
          <p:nvPr/>
        </p:nvSpPr>
        <p:spPr>
          <a:xfrm>
            <a:off x="2574131" y="4116494"/>
            <a:ext cx="0" cy="63044"/>
          </a:xfrm>
          <a:custGeom>
            <a:avLst/>
            <a:gdLst>
              <a:gd name="connsiteX0" fmla="*/ 0 w 0"/>
              <a:gd name="connsiteY0" fmla="*/ 57150 h 57150"/>
              <a:gd name="connsiteX1" fmla="*/ 0 w 0"/>
              <a:gd name="connsiteY1" fmla="*/ 0 h 57150"/>
            </a:gdLst>
            <a:ahLst/>
            <a:cxnLst>
              <a:cxn ang="0">
                <a:pos x="connsiteX0" y="connsiteY0"/>
              </a:cxn>
              <a:cxn ang="0">
                <a:pos x="connsiteX1" y="connsiteY1"/>
              </a:cxn>
            </a:cxnLst>
            <a:rect l="l" t="t" r="r" b="b"/>
            <a:pathLst>
              <a:path h="57150">
                <a:moveTo>
                  <a:pt x="0" y="57150"/>
                </a:moveTo>
                <a:lnTo>
                  <a:pt x="0" y="0"/>
                </a:lnTo>
              </a:path>
            </a:pathLst>
          </a:custGeom>
          <a:noFill/>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78" name="Freihandform 677"/>
          <p:cNvSpPr/>
          <p:nvPr/>
        </p:nvSpPr>
        <p:spPr>
          <a:xfrm>
            <a:off x="3563938" y="3832800"/>
            <a:ext cx="193675" cy="613800"/>
          </a:xfrm>
          <a:custGeom>
            <a:avLst/>
            <a:gdLst>
              <a:gd name="connsiteX0" fmla="*/ 66675 w 66675"/>
              <a:gd name="connsiteY0" fmla="*/ 0 h 428625"/>
              <a:gd name="connsiteX1" fmla="*/ 42862 w 66675"/>
              <a:gd name="connsiteY1" fmla="*/ 271462 h 428625"/>
              <a:gd name="connsiteX2" fmla="*/ 0 w 66675"/>
              <a:gd name="connsiteY2" fmla="*/ 428625 h 428625"/>
              <a:gd name="connsiteX0" fmla="*/ 71665 w 71665"/>
              <a:gd name="connsiteY0" fmla="*/ 0 h 439820"/>
              <a:gd name="connsiteX1" fmla="*/ 47852 w 71665"/>
              <a:gd name="connsiteY1" fmla="*/ 271462 h 439820"/>
              <a:gd name="connsiteX2" fmla="*/ 4990 w 71665"/>
              <a:gd name="connsiteY2" fmla="*/ 428625 h 439820"/>
              <a:gd name="connsiteX3" fmla="*/ 227 w 71665"/>
              <a:gd name="connsiteY3" fmla="*/ 427037 h 439820"/>
              <a:gd name="connsiteX0" fmla="*/ 217488 w 217488"/>
              <a:gd name="connsiteY0" fmla="*/ 0 h 573087"/>
              <a:gd name="connsiteX1" fmla="*/ 193675 w 217488"/>
              <a:gd name="connsiteY1" fmla="*/ 271462 h 573087"/>
              <a:gd name="connsiteX2" fmla="*/ 150813 w 217488"/>
              <a:gd name="connsiteY2" fmla="*/ 428625 h 573087"/>
              <a:gd name="connsiteX3" fmla="*/ 0 w 217488"/>
              <a:gd name="connsiteY3" fmla="*/ 573087 h 573087"/>
              <a:gd name="connsiteX0" fmla="*/ 186531 w 186531"/>
              <a:gd name="connsiteY0" fmla="*/ 0 h 554037"/>
              <a:gd name="connsiteX1" fmla="*/ 162718 w 186531"/>
              <a:gd name="connsiteY1" fmla="*/ 271462 h 554037"/>
              <a:gd name="connsiteX2" fmla="*/ 119856 w 186531"/>
              <a:gd name="connsiteY2" fmla="*/ 428625 h 554037"/>
              <a:gd name="connsiteX3" fmla="*/ 0 w 186531"/>
              <a:gd name="connsiteY3" fmla="*/ 554037 h 554037"/>
              <a:gd name="connsiteX0" fmla="*/ 193675 w 193675"/>
              <a:gd name="connsiteY0" fmla="*/ 0 h 556418"/>
              <a:gd name="connsiteX1" fmla="*/ 169862 w 193675"/>
              <a:gd name="connsiteY1" fmla="*/ 271462 h 556418"/>
              <a:gd name="connsiteX2" fmla="*/ 127000 w 193675"/>
              <a:gd name="connsiteY2" fmla="*/ 428625 h 556418"/>
              <a:gd name="connsiteX3" fmla="*/ 0 w 193675"/>
              <a:gd name="connsiteY3" fmla="*/ 556418 h 556418"/>
              <a:gd name="connsiteX0" fmla="*/ 193675 w 193675"/>
              <a:gd name="connsiteY0" fmla="*/ 0 h 556419"/>
              <a:gd name="connsiteX1" fmla="*/ 169862 w 193675"/>
              <a:gd name="connsiteY1" fmla="*/ 271462 h 556419"/>
              <a:gd name="connsiteX2" fmla="*/ 131762 w 193675"/>
              <a:gd name="connsiteY2" fmla="*/ 459581 h 556419"/>
              <a:gd name="connsiteX3" fmla="*/ 0 w 193675"/>
              <a:gd name="connsiteY3" fmla="*/ 556418 h 556419"/>
              <a:gd name="connsiteX0" fmla="*/ 193675 w 193675"/>
              <a:gd name="connsiteY0" fmla="*/ 0 h 556419"/>
              <a:gd name="connsiteX1" fmla="*/ 169862 w 193675"/>
              <a:gd name="connsiteY1" fmla="*/ 271462 h 556419"/>
              <a:gd name="connsiteX2" fmla="*/ 131762 w 193675"/>
              <a:gd name="connsiteY2" fmla="*/ 452437 h 556419"/>
              <a:gd name="connsiteX3" fmla="*/ 0 w 193675"/>
              <a:gd name="connsiteY3" fmla="*/ 556418 h 556419"/>
            </a:gdLst>
            <a:ahLst/>
            <a:cxnLst>
              <a:cxn ang="0">
                <a:pos x="connsiteX0" y="connsiteY0"/>
              </a:cxn>
              <a:cxn ang="0">
                <a:pos x="connsiteX1" y="connsiteY1"/>
              </a:cxn>
              <a:cxn ang="0">
                <a:pos x="connsiteX2" y="connsiteY2"/>
              </a:cxn>
              <a:cxn ang="0">
                <a:pos x="connsiteX3" y="connsiteY3"/>
              </a:cxn>
            </a:cxnLst>
            <a:rect l="l" t="t" r="r" b="b"/>
            <a:pathLst>
              <a:path w="193675" h="556419">
                <a:moveTo>
                  <a:pt x="193675" y="0"/>
                </a:moveTo>
                <a:lnTo>
                  <a:pt x="169862" y="271462"/>
                </a:lnTo>
                <a:cubicBezTo>
                  <a:pt x="155575" y="323850"/>
                  <a:pt x="146049" y="400049"/>
                  <a:pt x="131762" y="452437"/>
                </a:cubicBezTo>
                <a:cubicBezTo>
                  <a:pt x="123825" y="478366"/>
                  <a:pt x="992" y="556749"/>
                  <a:pt x="0" y="556418"/>
                </a:cubicBezTo>
              </a:path>
            </a:pathLst>
          </a:custGeom>
          <a:noFill/>
          <a:ln w="19050">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338" name="Rectangle 136"/>
          <p:cNvSpPr>
            <a:spLocks noChangeArrowheads="1"/>
          </p:cNvSpPr>
          <p:nvPr/>
        </p:nvSpPr>
        <p:spPr bwMode="auto">
          <a:xfrm>
            <a:off x="3395414" y="2806098"/>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42" name="Rectangle 140"/>
          <p:cNvSpPr>
            <a:spLocks noChangeArrowheads="1"/>
          </p:cNvSpPr>
          <p:nvPr/>
        </p:nvSpPr>
        <p:spPr bwMode="auto">
          <a:xfrm>
            <a:off x="4345610" y="5874606"/>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43" name="Rectangle 141"/>
          <p:cNvSpPr>
            <a:spLocks noChangeArrowheads="1"/>
          </p:cNvSpPr>
          <p:nvPr/>
        </p:nvSpPr>
        <p:spPr bwMode="auto">
          <a:xfrm>
            <a:off x="2896096" y="2734163"/>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48" name="Rectangle 146"/>
          <p:cNvSpPr>
            <a:spLocks noChangeArrowheads="1"/>
          </p:cNvSpPr>
          <p:nvPr/>
        </p:nvSpPr>
        <p:spPr bwMode="auto">
          <a:xfrm>
            <a:off x="3911954" y="3419489"/>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52" name="Rectangle 150"/>
          <p:cNvSpPr>
            <a:spLocks noChangeArrowheads="1"/>
          </p:cNvSpPr>
          <p:nvPr/>
        </p:nvSpPr>
        <p:spPr bwMode="auto">
          <a:xfrm>
            <a:off x="796351" y="5609478"/>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60" name="Rectangle 158"/>
          <p:cNvSpPr>
            <a:spLocks noChangeArrowheads="1"/>
          </p:cNvSpPr>
          <p:nvPr/>
        </p:nvSpPr>
        <p:spPr bwMode="auto">
          <a:xfrm>
            <a:off x="3851881" y="2577963"/>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61" name="Rectangle 159"/>
          <p:cNvSpPr>
            <a:spLocks noChangeArrowheads="1"/>
          </p:cNvSpPr>
          <p:nvPr/>
        </p:nvSpPr>
        <p:spPr bwMode="auto">
          <a:xfrm>
            <a:off x="3205264" y="6017021"/>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63" name="Rectangle 161"/>
          <p:cNvSpPr>
            <a:spLocks noChangeArrowheads="1"/>
          </p:cNvSpPr>
          <p:nvPr/>
        </p:nvSpPr>
        <p:spPr bwMode="auto">
          <a:xfrm>
            <a:off x="3531423" y="4423590"/>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64" name="Rectangle 162"/>
          <p:cNvSpPr>
            <a:spLocks noChangeArrowheads="1"/>
          </p:cNvSpPr>
          <p:nvPr/>
        </p:nvSpPr>
        <p:spPr bwMode="auto">
          <a:xfrm>
            <a:off x="1999932" y="3928271"/>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68" name="Rectangle 201"/>
          <p:cNvSpPr>
            <a:spLocks noChangeArrowheads="1"/>
          </p:cNvSpPr>
          <p:nvPr/>
        </p:nvSpPr>
        <p:spPr bwMode="auto">
          <a:xfrm>
            <a:off x="2488071" y="4244781"/>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76" name="Rectangle 169"/>
          <p:cNvSpPr>
            <a:spLocks noChangeArrowheads="1"/>
          </p:cNvSpPr>
          <p:nvPr/>
        </p:nvSpPr>
        <p:spPr bwMode="auto">
          <a:xfrm>
            <a:off x="2199675" y="3741243"/>
            <a:ext cx="429606"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Amsterdam</a:t>
            </a:r>
            <a:endParaRPr kumimoji="1" lang="en-US" sz="800" dirty="0">
              <a:solidFill>
                <a:srgbClr val="000000"/>
              </a:solidFill>
            </a:endParaRPr>
          </a:p>
        </p:txBody>
      </p:sp>
      <p:sp>
        <p:nvSpPr>
          <p:cNvPr id="377" name="Rectangle 170"/>
          <p:cNvSpPr>
            <a:spLocks noChangeArrowheads="1"/>
          </p:cNvSpPr>
          <p:nvPr/>
        </p:nvSpPr>
        <p:spPr bwMode="auto">
          <a:xfrm>
            <a:off x="3290156" y="2849256"/>
            <a:ext cx="392736"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Stockholm</a:t>
            </a:r>
            <a:endParaRPr kumimoji="1" lang="en-US" sz="800" dirty="0">
              <a:solidFill>
                <a:srgbClr val="000000"/>
              </a:solidFill>
            </a:endParaRPr>
          </a:p>
        </p:txBody>
      </p:sp>
      <p:sp>
        <p:nvSpPr>
          <p:cNvPr id="380" name="Rectangle 173"/>
          <p:cNvSpPr>
            <a:spLocks noChangeArrowheads="1"/>
          </p:cNvSpPr>
          <p:nvPr/>
        </p:nvSpPr>
        <p:spPr bwMode="auto">
          <a:xfrm>
            <a:off x="3629598" y="3676661"/>
            <a:ext cx="302968"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Warsaw</a:t>
            </a:r>
            <a:endParaRPr kumimoji="1" lang="en-US" sz="800" dirty="0">
              <a:solidFill>
                <a:srgbClr val="000000"/>
              </a:solidFill>
            </a:endParaRPr>
          </a:p>
        </p:txBody>
      </p:sp>
      <p:sp>
        <p:nvSpPr>
          <p:cNvPr id="381" name="Rectangle 174"/>
          <p:cNvSpPr>
            <a:spLocks noChangeArrowheads="1"/>
          </p:cNvSpPr>
          <p:nvPr/>
        </p:nvSpPr>
        <p:spPr bwMode="auto">
          <a:xfrm>
            <a:off x="4203983" y="5913656"/>
            <a:ext cx="298159" cy="24622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Athens/</a:t>
            </a:r>
            <a:br>
              <a:rPr kumimoji="1" lang="en-US" sz="800" b="0" dirty="0">
                <a:solidFill>
                  <a:srgbClr val="000000"/>
                </a:solidFill>
              </a:rPr>
            </a:br>
            <a:r>
              <a:rPr kumimoji="1" lang="en-US" sz="800" b="0" dirty="0">
                <a:solidFill>
                  <a:srgbClr val="000000"/>
                </a:solidFill>
              </a:rPr>
              <a:t>Thriasio</a:t>
            </a:r>
            <a:endParaRPr kumimoji="1" lang="en-US" sz="800" dirty="0">
              <a:solidFill>
                <a:srgbClr val="000000"/>
              </a:solidFill>
            </a:endParaRPr>
          </a:p>
        </p:txBody>
      </p:sp>
      <p:sp>
        <p:nvSpPr>
          <p:cNvPr id="382" name="Rectangle 175"/>
          <p:cNvSpPr>
            <a:spLocks noChangeArrowheads="1"/>
          </p:cNvSpPr>
          <p:nvPr/>
        </p:nvSpPr>
        <p:spPr bwMode="auto">
          <a:xfrm>
            <a:off x="2811397" y="2612901"/>
            <a:ext cx="173124"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Oslo</a:t>
            </a:r>
            <a:endParaRPr kumimoji="1" lang="en-US" sz="800" dirty="0">
              <a:solidFill>
                <a:srgbClr val="000000"/>
              </a:solidFill>
            </a:endParaRPr>
          </a:p>
        </p:txBody>
      </p:sp>
      <p:sp>
        <p:nvSpPr>
          <p:cNvPr id="383" name="Rectangle 176"/>
          <p:cNvSpPr>
            <a:spLocks noChangeArrowheads="1"/>
          </p:cNvSpPr>
          <p:nvPr/>
        </p:nvSpPr>
        <p:spPr bwMode="auto">
          <a:xfrm>
            <a:off x="4197049" y="5059445"/>
            <a:ext cx="192360"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Sofia</a:t>
            </a:r>
            <a:endParaRPr kumimoji="1" lang="en-US" sz="800" dirty="0">
              <a:solidFill>
                <a:srgbClr val="000000"/>
              </a:solidFill>
            </a:endParaRPr>
          </a:p>
        </p:txBody>
      </p:sp>
      <p:sp>
        <p:nvSpPr>
          <p:cNvPr id="387" name="Rectangle 180"/>
          <p:cNvSpPr>
            <a:spLocks noChangeArrowheads="1"/>
          </p:cNvSpPr>
          <p:nvPr/>
        </p:nvSpPr>
        <p:spPr bwMode="auto">
          <a:xfrm>
            <a:off x="3758751" y="3271718"/>
            <a:ext cx="330219" cy="12311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Kaunaus</a:t>
            </a:r>
            <a:endParaRPr kumimoji="1" lang="en-US" sz="800" dirty="0">
              <a:solidFill>
                <a:srgbClr val="000000"/>
              </a:solidFill>
            </a:endParaRPr>
          </a:p>
        </p:txBody>
      </p:sp>
      <p:sp>
        <p:nvSpPr>
          <p:cNvPr id="388" name="Rectangle 181"/>
          <p:cNvSpPr>
            <a:spLocks noChangeArrowheads="1"/>
          </p:cNvSpPr>
          <p:nvPr/>
        </p:nvSpPr>
        <p:spPr bwMode="auto">
          <a:xfrm>
            <a:off x="2688867" y="4578234"/>
            <a:ext cx="209994"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Basel</a:t>
            </a:r>
            <a:endParaRPr kumimoji="1" lang="en-US" sz="800" dirty="0">
              <a:solidFill>
                <a:srgbClr val="000000"/>
              </a:solidFill>
            </a:endParaRPr>
          </a:p>
        </p:txBody>
      </p:sp>
      <p:sp>
        <p:nvSpPr>
          <p:cNvPr id="389" name="Rectangle 182"/>
          <p:cNvSpPr>
            <a:spLocks noChangeArrowheads="1"/>
          </p:cNvSpPr>
          <p:nvPr/>
        </p:nvSpPr>
        <p:spPr bwMode="auto">
          <a:xfrm>
            <a:off x="4243627" y="4714513"/>
            <a:ext cx="376706"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Bucharest</a:t>
            </a:r>
            <a:endParaRPr kumimoji="1" lang="en-US" sz="800" dirty="0">
              <a:solidFill>
                <a:srgbClr val="000000"/>
              </a:solidFill>
            </a:endParaRPr>
          </a:p>
        </p:txBody>
      </p:sp>
      <p:sp>
        <p:nvSpPr>
          <p:cNvPr id="390" name="Rectangle 183"/>
          <p:cNvSpPr>
            <a:spLocks noChangeArrowheads="1"/>
          </p:cNvSpPr>
          <p:nvPr/>
        </p:nvSpPr>
        <p:spPr bwMode="auto">
          <a:xfrm>
            <a:off x="3928500" y="3804390"/>
            <a:ext cx="522580" cy="12311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Malaszewicze</a:t>
            </a:r>
            <a:endParaRPr kumimoji="1" lang="en-US" sz="800" dirty="0">
              <a:solidFill>
                <a:srgbClr val="000000"/>
              </a:solidFill>
            </a:endParaRPr>
          </a:p>
        </p:txBody>
      </p:sp>
      <p:sp>
        <p:nvSpPr>
          <p:cNvPr id="391" name="Rectangle 184"/>
          <p:cNvSpPr>
            <a:spLocks noChangeArrowheads="1"/>
          </p:cNvSpPr>
          <p:nvPr/>
        </p:nvSpPr>
        <p:spPr bwMode="auto">
          <a:xfrm>
            <a:off x="731232" y="5496198"/>
            <a:ext cx="246862"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Lisbon</a:t>
            </a:r>
            <a:endParaRPr kumimoji="1" lang="en-US" sz="800" dirty="0">
              <a:solidFill>
                <a:srgbClr val="000000"/>
              </a:solidFill>
            </a:endParaRPr>
          </a:p>
        </p:txBody>
      </p:sp>
      <p:sp>
        <p:nvSpPr>
          <p:cNvPr id="396" name="Rectangle 189"/>
          <p:cNvSpPr>
            <a:spLocks noChangeArrowheads="1"/>
          </p:cNvSpPr>
          <p:nvPr/>
        </p:nvSpPr>
        <p:spPr bwMode="auto">
          <a:xfrm>
            <a:off x="3115439" y="4230394"/>
            <a:ext cx="269304"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Prague</a:t>
            </a:r>
            <a:endParaRPr kumimoji="1" lang="en-US" sz="800" dirty="0">
              <a:solidFill>
                <a:srgbClr val="000000"/>
              </a:solidFill>
            </a:endParaRPr>
          </a:p>
        </p:txBody>
      </p:sp>
      <p:sp>
        <p:nvSpPr>
          <p:cNvPr id="399" name="Rectangle 192"/>
          <p:cNvSpPr>
            <a:spLocks noChangeArrowheads="1"/>
          </p:cNvSpPr>
          <p:nvPr/>
        </p:nvSpPr>
        <p:spPr bwMode="auto">
          <a:xfrm>
            <a:off x="3706267" y="2419706"/>
            <a:ext cx="294954"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Helsinki</a:t>
            </a:r>
            <a:endParaRPr kumimoji="1" lang="en-US" sz="800" dirty="0">
              <a:solidFill>
                <a:srgbClr val="000000"/>
              </a:solidFill>
            </a:endParaRPr>
          </a:p>
        </p:txBody>
      </p:sp>
      <p:sp>
        <p:nvSpPr>
          <p:cNvPr id="400" name="Rectangle 193"/>
          <p:cNvSpPr>
            <a:spLocks noChangeArrowheads="1"/>
          </p:cNvSpPr>
          <p:nvPr/>
        </p:nvSpPr>
        <p:spPr bwMode="auto">
          <a:xfrm>
            <a:off x="3056803" y="6066371"/>
            <a:ext cx="312586"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Palermo</a:t>
            </a:r>
            <a:endParaRPr kumimoji="1" lang="en-US" sz="800" dirty="0">
              <a:solidFill>
                <a:srgbClr val="000000"/>
              </a:solidFill>
            </a:endParaRPr>
          </a:p>
        </p:txBody>
      </p:sp>
      <p:sp>
        <p:nvSpPr>
          <p:cNvPr id="403" name="Rectangle 196"/>
          <p:cNvSpPr>
            <a:spLocks noChangeArrowheads="1"/>
          </p:cNvSpPr>
          <p:nvPr/>
        </p:nvSpPr>
        <p:spPr bwMode="auto">
          <a:xfrm>
            <a:off x="1711421" y="3897442"/>
            <a:ext cx="278923"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London</a:t>
            </a:r>
            <a:endParaRPr kumimoji="1" lang="en-US" sz="800" dirty="0">
              <a:solidFill>
                <a:srgbClr val="000000"/>
              </a:solidFill>
            </a:endParaRPr>
          </a:p>
        </p:txBody>
      </p:sp>
      <p:sp>
        <p:nvSpPr>
          <p:cNvPr id="405" name="Rectangle 198"/>
          <p:cNvSpPr>
            <a:spLocks noChangeArrowheads="1"/>
          </p:cNvSpPr>
          <p:nvPr/>
        </p:nvSpPr>
        <p:spPr bwMode="auto">
          <a:xfrm>
            <a:off x="2075029" y="4374263"/>
            <a:ext cx="190758"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Paris</a:t>
            </a:r>
            <a:endParaRPr kumimoji="1" lang="en-US" sz="800" dirty="0">
              <a:solidFill>
                <a:srgbClr val="000000"/>
              </a:solidFill>
            </a:endParaRPr>
          </a:p>
        </p:txBody>
      </p:sp>
      <p:sp>
        <p:nvSpPr>
          <p:cNvPr id="410" name="Rectangle 150"/>
          <p:cNvSpPr>
            <a:spLocks noChangeArrowheads="1"/>
          </p:cNvSpPr>
          <p:nvPr/>
        </p:nvSpPr>
        <p:spPr bwMode="auto">
          <a:xfrm>
            <a:off x="955101" y="5238220"/>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411" name="Rectangle 150"/>
          <p:cNvSpPr>
            <a:spLocks noChangeArrowheads="1"/>
          </p:cNvSpPr>
          <p:nvPr/>
        </p:nvSpPr>
        <p:spPr bwMode="auto">
          <a:xfrm>
            <a:off x="802701" y="5777594"/>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413" name="Rectangle 184"/>
          <p:cNvSpPr>
            <a:spLocks noChangeArrowheads="1"/>
          </p:cNvSpPr>
          <p:nvPr/>
        </p:nvSpPr>
        <p:spPr bwMode="auto">
          <a:xfrm>
            <a:off x="732116" y="5860272"/>
            <a:ext cx="209994" cy="12311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Sines</a:t>
            </a:r>
            <a:endParaRPr kumimoji="1" lang="en-US" sz="800" dirty="0">
              <a:solidFill>
                <a:srgbClr val="000000"/>
              </a:solidFill>
            </a:endParaRPr>
          </a:p>
        </p:txBody>
      </p:sp>
      <p:sp>
        <p:nvSpPr>
          <p:cNvPr id="414" name="Rectangle 184"/>
          <p:cNvSpPr>
            <a:spLocks noChangeArrowheads="1"/>
          </p:cNvSpPr>
          <p:nvPr/>
        </p:nvSpPr>
        <p:spPr bwMode="auto">
          <a:xfrm>
            <a:off x="1318597" y="6129599"/>
            <a:ext cx="344646"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Algeciras</a:t>
            </a:r>
            <a:endParaRPr kumimoji="1" lang="en-US" sz="800" dirty="0">
              <a:solidFill>
                <a:srgbClr val="000000"/>
              </a:solidFill>
            </a:endParaRPr>
          </a:p>
        </p:txBody>
      </p:sp>
      <p:sp>
        <p:nvSpPr>
          <p:cNvPr id="416" name="Rectangle 179"/>
          <p:cNvSpPr>
            <a:spLocks noChangeArrowheads="1"/>
          </p:cNvSpPr>
          <p:nvPr/>
        </p:nvSpPr>
        <p:spPr bwMode="auto">
          <a:xfrm>
            <a:off x="1958081" y="5506629"/>
            <a:ext cx="376706"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Barcelona</a:t>
            </a:r>
            <a:endParaRPr kumimoji="1" lang="en-US" sz="800" dirty="0">
              <a:solidFill>
                <a:srgbClr val="000000"/>
              </a:solidFill>
            </a:endParaRPr>
          </a:p>
        </p:txBody>
      </p:sp>
      <p:sp>
        <p:nvSpPr>
          <p:cNvPr id="417" name="Rectangle 150"/>
          <p:cNvSpPr>
            <a:spLocks noChangeArrowheads="1"/>
          </p:cNvSpPr>
          <p:nvPr/>
        </p:nvSpPr>
        <p:spPr bwMode="auto">
          <a:xfrm>
            <a:off x="1628201" y="5147157"/>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418" name="Rectangle 179"/>
          <p:cNvSpPr>
            <a:spLocks noChangeArrowheads="1"/>
          </p:cNvSpPr>
          <p:nvPr/>
        </p:nvSpPr>
        <p:spPr bwMode="auto">
          <a:xfrm>
            <a:off x="1489664" y="5000296"/>
            <a:ext cx="234038"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Bilbao</a:t>
            </a:r>
            <a:endParaRPr kumimoji="1" lang="en-US" sz="800" dirty="0">
              <a:solidFill>
                <a:srgbClr val="000000"/>
              </a:solidFill>
            </a:endParaRPr>
          </a:p>
        </p:txBody>
      </p:sp>
      <p:sp>
        <p:nvSpPr>
          <p:cNvPr id="419" name="Rectangle 150"/>
          <p:cNvSpPr>
            <a:spLocks noChangeArrowheads="1"/>
          </p:cNvSpPr>
          <p:nvPr/>
        </p:nvSpPr>
        <p:spPr bwMode="auto">
          <a:xfrm>
            <a:off x="1825051" y="4908993"/>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420" name="Rectangle 179"/>
          <p:cNvSpPr>
            <a:spLocks noChangeArrowheads="1"/>
          </p:cNvSpPr>
          <p:nvPr/>
        </p:nvSpPr>
        <p:spPr bwMode="auto">
          <a:xfrm>
            <a:off x="1881764" y="4869188"/>
            <a:ext cx="357470"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Bordeaux</a:t>
            </a:r>
            <a:endParaRPr kumimoji="1" lang="en-US" sz="800" dirty="0">
              <a:solidFill>
                <a:srgbClr val="000000"/>
              </a:solidFill>
            </a:endParaRPr>
          </a:p>
        </p:txBody>
      </p:sp>
      <p:sp>
        <p:nvSpPr>
          <p:cNvPr id="422" name="Rectangle 181"/>
          <p:cNvSpPr>
            <a:spLocks noChangeArrowheads="1"/>
          </p:cNvSpPr>
          <p:nvPr/>
        </p:nvSpPr>
        <p:spPr bwMode="auto">
          <a:xfrm>
            <a:off x="2195030" y="4774371"/>
            <a:ext cx="400751" cy="12311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Amberieux</a:t>
            </a:r>
            <a:endParaRPr kumimoji="1" lang="en-US" sz="800" dirty="0">
              <a:solidFill>
                <a:srgbClr val="000000"/>
              </a:solidFill>
            </a:endParaRPr>
          </a:p>
        </p:txBody>
      </p:sp>
      <p:sp>
        <p:nvSpPr>
          <p:cNvPr id="426" name="Rectangle 182"/>
          <p:cNvSpPr>
            <a:spLocks noChangeArrowheads="1"/>
          </p:cNvSpPr>
          <p:nvPr/>
        </p:nvSpPr>
        <p:spPr bwMode="auto">
          <a:xfrm>
            <a:off x="3949322" y="4623450"/>
            <a:ext cx="176330"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Arad</a:t>
            </a:r>
            <a:endParaRPr kumimoji="1" lang="en-US" sz="800" dirty="0">
              <a:solidFill>
                <a:srgbClr val="000000"/>
              </a:solidFill>
            </a:endParaRPr>
          </a:p>
        </p:txBody>
      </p:sp>
      <p:sp>
        <p:nvSpPr>
          <p:cNvPr id="559" name="Rectangle 178"/>
          <p:cNvSpPr>
            <a:spLocks noChangeArrowheads="1"/>
          </p:cNvSpPr>
          <p:nvPr/>
        </p:nvSpPr>
        <p:spPr bwMode="auto">
          <a:xfrm>
            <a:off x="3100555" y="5067820"/>
            <a:ext cx="335028"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Ravenna</a:t>
            </a:r>
            <a:endParaRPr kumimoji="1" lang="en-US" sz="800" dirty="0">
              <a:solidFill>
                <a:srgbClr val="000000"/>
              </a:solidFill>
            </a:endParaRPr>
          </a:p>
        </p:txBody>
      </p:sp>
      <p:sp>
        <p:nvSpPr>
          <p:cNvPr id="561" name="Rectangle 178"/>
          <p:cNvSpPr>
            <a:spLocks noChangeArrowheads="1"/>
          </p:cNvSpPr>
          <p:nvPr/>
        </p:nvSpPr>
        <p:spPr bwMode="auto">
          <a:xfrm>
            <a:off x="2791476" y="4780621"/>
            <a:ext cx="269304"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Verona</a:t>
            </a:r>
            <a:endParaRPr kumimoji="1" lang="en-US" sz="800" dirty="0">
              <a:solidFill>
                <a:srgbClr val="000000"/>
              </a:solidFill>
            </a:endParaRPr>
          </a:p>
        </p:txBody>
      </p:sp>
      <p:sp>
        <p:nvSpPr>
          <p:cNvPr id="562" name="Rectangle 145"/>
          <p:cNvSpPr>
            <a:spLocks noChangeArrowheads="1"/>
          </p:cNvSpPr>
          <p:nvPr/>
        </p:nvSpPr>
        <p:spPr bwMode="auto">
          <a:xfrm>
            <a:off x="2750272" y="5040283"/>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63" name="Rectangle 178"/>
          <p:cNvSpPr>
            <a:spLocks noChangeArrowheads="1"/>
          </p:cNvSpPr>
          <p:nvPr/>
        </p:nvSpPr>
        <p:spPr bwMode="auto">
          <a:xfrm>
            <a:off x="2657418" y="5095839"/>
            <a:ext cx="251672"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Genoa</a:t>
            </a:r>
            <a:endParaRPr kumimoji="1" lang="en-US" sz="800" dirty="0">
              <a:solidFill>
                <a:srgbClr val="000000"/>
              </a:solidFill>
            </a:endParaRPr>
          </a:p>
        </p:txBody>
      </p:sp>
      <p:sp>
        <p:nvSpPr>
          <p:cNvPr id="565" name="Rectangle 181"/>
          <p:cNvSpPr>
            <a:spLocks noChangeArrowheads="1"/>
          </p:cNvSpPr>
          <p:nvPr/>
        </p:nvSpPr>
        <p:spPr bwMode="auto">
          <a:xfrm>
            <a:off x="2723502" y="4411866"/>
            <a:ext cx="270908"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Munich</a:t>
            </a:r>
            <a:endParaRPr kumimoji="1" lang="en-US" sz="800" dirty="0">
              <a:solidFill>
                <a:srgbClr val="000000"/>
              </a:solidFill>
            </a:endParaRPr>
          </a:p>
        </p:txBody>
      </p:sp>
      <p:sp>
        <p:nvSpPr>
          <p:cNvPr id="570" name="Rectangle 164"/>
          <p:cNvSpPr>
            <a:spLocks noChangeArrowheads="1"/>
          </p:cNvSpPr>
          <p:nvPr/>
        </p:nvSpPr>
        <p:spPr bwMode="auto">
          <a:xfrm>
            <a:off x="1998787" y="4237522"/>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71" name="Rectangle 198"/>
          <p:cNvSpPr>
            <a:spLocks noChangeArrowheads="1"/>
          </p:cNvSpPr>
          <p:nvPr/>
        </p:nvSpPr>
        <p:spPr bwMode="auto">
          <a:xfrm>
            <a:off x="1647275" y="4195639"/>
            <a:ext cx="339838"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Le Havre</a:t>
            </a:r>
            <a:endParaRPr kumimoji="1" lang="en-US" sz="800" dirty="0">
              <a:solidFill>
                <a:srgbClr val="000000"/>
              </a:solidFill>
            </a:endParaRPr>
          </a:p>
        </p:txBody>
      </p:sp>
      <p:sp>
        <p:nvSpPr>
          <p:cNvPr id="573" name="Rectangle 160"/>
          <p:cNvSpPr>
            <a:spLocks noChangeArrowheads="1"/>
          </p:cNvSpPr>
          <p:nvPr/>
        </p:nvSpPr>
        <p:spPr bwMode="auto">
          <a:xfrm>
            <a:off x="2244455" y="4021051"/>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74" name="Rectangle 194"/>
          <p:cNvSpPr>
            <a:spLocks noChangeArrowheads="1"/>
          </p:cNvSpPr>
          <p:nvPr/>
        </p:nvSpPr>
        <p:spPr bwMode="auto">
          <a:xfrm>
            <a:off x="1854816" y="4014130"/>
            <a:ext cx="403957" cy="12311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Zeebrugge</a:t>
            </a:r>
            <a:endParaRPr kumimoji="1" lang="en-US" sz="800" dirty="0">
              <a:solidFill>
                <a:srgbClr val="000000"/>
              </a:solidFill>
            </a:endParaRPr>
          </a:p>
        </p:txBody>
      </p:sp>
      <p:sp>
        <p:nvSpPr>
          <p:cNvPr id="576" name="Rectangle 169"/>
          <p:cNvSpPr>
            <a:spLocks noChangeArrowheads="1"/>
          </p:cNvSpPr>
          <p:nvPr/>
        </p:nvSpPr>
        <p:spPr bwMode="auto">
          <a:xfrm>
            <a:off x="1799011" y="3741243"/>
            <a:ext cx="392736"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Rotterdam</a:t>
            </a:r>
            <a:endParaRPr kumimoji="1" lang="en-US" sz="800" dirty="0">
              <a:solidFill>
                <a:srgbClr val="000000"/>
              </a:solidFill>
            </a:endParaRPr>
          </a:p>
        </p:txBody>
      </p:sp>
      <p:sp>
        <p:nvSpPr>
          <p:cNvPr id="578" name="Rectangle 167"/>
          <p:cNvSpPr>
            <a:spLocks noChangeArrowheads="1"/>
          </p:cNvSpPr>
          <p:nvPr/>
        </p:nvSpPr>
        <p:spPr bwMode="auto">
          <a:xfrm>
            <a:off x="2301372" y="3569892"/>
            <a:ext cx="501740"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Bremerhaven</a:t>
            </a:r>
            <a:endParaRPr kumimoji="1" lang="en-US" sz="800" dirty="0">
              <a:solidFill>
                <a:srgbClr val="000000"/>
              </a:solidFill>
            </a:endParaRPr>
          </a:p>
        </p:txBody>
      </p:sp>
      <p:sp>
        <p:nvSpPr>
          <p:cNvPr id="581" name="Rectangle 201"/>
          <p:cNvSpPr>
            <a:spLocks noChangeArrowheads="1"/>
          </p:cNvSpPr>
          <p:nvPr/>
        </p:nvSpPr>
        <p:spPr bwMode="auto">
          <a:xfrm>
            <a:off x="2583321" y="4160723"/>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82" name="Rectangle 202"/>
          <p:cNvSpPr>
            <a:spLocks noChangeArrowheads="1"/>
          </p:cNvSpPr>
          <p:nvPr/>
        </p:nvSpPr>
        <p:spPr bwMode="auto">
          <a:xfrm>
            <a:off x="2628093" y="4140402"/>
            <a:ext cx="312586"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Cologne</a:t>
            </a:r>
            <a:endParaRPr kumimoji="1" lang="en-US" sz="800" dirty="0">
              <a:solidFill>
                <a:srgbClr val="000000"/>
              </a:solidFill>
            </a:endParaRPr>
          </a:p>
        </p:txBody>
      </p:sp>
      <p:sp>
        <p:nvSpPr>
          <p:cNvPr id="585" name="Rectangle 139"/>
          <p:cNvSpPr>
            <a:spLocks noChangeArrowheads="1"/>
          </p:cNvSpPr>
          <p:nvPr/>
        </p:nvSpPr>
        <p:spPr bwMode="auto">
          <a:xfrm>
            <a:off x="3494764" y="3510982"/>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86" name="Rectangle 173"/>
          <p:cNvSpPr>
            <a:spLocks noChangeArrowheads="1"/>
          </p:cNvSpPr>
          <p:nvPr/>
        </p:nvSpPr>
        <p:spPr bwMode="auto">
          <a:xfrm>
            <a:off x="3361601" y="3351610"/>
            <a:ext cx="266099"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Gdynia</a:t>
            </a:r>
            <a:endParaRPr kumimoji="1" lang="en-US" sz="800" dirty="0">
              <a:solidFill>
                <a:srgbClr val="000000"/>
              </a:solidFill>
            </a:endParaRPr>
          </a:p>
        </p:txBody>
      </p:sp>
      <p:sp>
        <p:nvSpPr>
          <p:cNvPr id="588" name="Rectangle 167"/>
          <p:cNvSpPr>
            <a:spLocks noChangeArrowheads="1"/>
          </p:cNvSpPr>
          <p:nvPr/>
        </p:nvSpPr>
        <p:spPr bwMode="auto">
          <a:xfrm>
            <a:off x="2981103" y="3520858"/>
            <a:ext cx="444031" cy="12311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Swinoujscie</a:t>
            </a:r>
            <a:endParaRPr kumimoji="1" lang="en-US" sz="800" dirty="0">
              <a:solidFill>
                <a:srgbClr val="000000"/>
              </a:solidFill>
            </a:endParaRPr>
          </a:p>
        </p:txBody>
      </p:sp>
      <p:sp>
        <p:nvSpPr>
          <p:cNvPr id="607" name="Rectangle 184"/>
          <p:cNvSpPr>
            <a:spLocks noChangeArrowheads="1"/>
          </p:cNvSpPr>
          <p:nvPr/>
        </p:nvSpPr>
        <p:spPr bwMode="auto">
          <a:xfrm>
            <a:off x="1714969" y="5940467"/>
            <a:ext cx="285335"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Almeria</a:t>
            </a:r>
            <a:endParaRPr kumimoji="1" lang="en-US" sz="800" dirty="0">
              <a:solidFill>
                <a:srgbClr val="000000"/>
              </a:solidFill>
            </a:endParaRPr>
          </a:p>
        </p:txBody>
      </p:sp>
      <p:sp>
        <p:nvSpPr>
          <p:cNvPr id="618" name="Rectangle 174"/>
          <p:cNvSpPr>
            <a:spLocks noChangeArrowheads="1"/>
          </p:cNvSpPr>
          <p:nvPr/>
        </p:nvSpPr>
        <p:spPr bwMode="auto">
          <a:xfrm>
            <a:off x="4706650" y="4826154"/>
            <a:ext cx="383118"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Constanta</a:t>
            </a:r>
            <a:endParaRPr kumimoji="1" lang="en-US" sz="800" dirty="0">
              <a:solidFill>
                <a:srgbClr val="000000"/>
              </a:solidFill>
            </a:endParaRPr>
          </a:p>
        </p:txBody>
      </p:sp>
      <p:sp>
        <p:nvSpPr>
          <p:cNvPr id="665" name="Rectangle 135"/>
          <p:cNvSpPr>
            <a:spLocks noChangeArrowheads="1"/>
          </p:cNvSpPr>
          <p:nvPr/>
        </p:nvSpPr>
        <p:spPr bwMode="auto">
          <a:xfrm>
            <a:off x="2548740" y="4069622"/>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674" name="Rectangle 173"/>
          <p:cNvSpPr>
            <a:spLocks noChangeArrowheads="1"/>
          </p:cNvSpPr>
          <p:nvPr/>
        </p:nvSpPr>
        <p:spPr bwMode="auto">
          <a:xfrm>
            <a:off x="3645690" y="4756083"/>
            <a:ext cx="280526" cy="12311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Kelebia</a:t>
            </a:r>
            <a:endParaRPr kumimoji="1" lang="en-US" sz="800" dirty="0">
              <a:solidFill>
                <a:srgbClr val="000000"/>
              </a:solidFill>
            </a:endParaRPr>
          </a:p>
        </p:txBody>
      </p:sp>
      <p:sp>
        <p:nvSpPr>
          <p:cNvPr id="672" name="Rectangle 173"/>
          <p:cNvSpPr>
            <a:spLocks noChangeArrowheads="1"/>
          </p:cNvSpPr>
          <p:nvPr/>
        </p:nvSpPr>
        <p:spPr bwMode="auto">
          <a:xfrm>
            <a:off x="3748888" y="4020569"/>
            <a:ext cx="278924"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Krakow</a:t>
            </a:r>
            <a:endParaRPr kumimoji="1" lang="en-US" sz="800" dirty="0">
              <a:solidFill>
                <a:srgbClr val="000000"/>
              </a:solidFill>
            </a:endParaRPr>
          </a:p>
        </p:txBody>
      </p:sp>
      <p:sp>
        <p:nvSpPr>
          <p:cNvPr id="680" name="Freihandform 679"/>
          <p:cNvSpPr/>
          <p:nvPr/>
        </p:nvSpPr>
        <p:spPr>
          <a:xfrm>
            <a:off x="3679031" y="4544665"/>
            <a:ext cx="66675" cy="186504"/>
          </a:xfrm>
          <a:custGeom>
            <a:avLst/>
            <a:gdLst>
              <a:gd name="connsiteX0" fmla="*/ 7144 w 66675"/>
              <a:gd name="connsiteY0" fmla="*/ 0 h 169069"/>
              <a:gd name="connsiteX1" fmla="*/ 0 w 66675"/>
              <a:gd name="connsiteY1" fmla="*/ 119063 h 169069"/>
              <a:gd name="connsiteX2" fmla="*/ 66675 w 66675"/>
              <a:gd name="connsiteY2" fmla="*/ 169069 h 169069"/>
            </a:gdLst>
            <a:ahLst/>
            <a:cxnLst>
              <a:cxn ang="0">
                <a:pos x="connsiteX0" y="connsiteY0"/>
              </a:cxn>
              <a:cxn ang="0">
                <a:pos x="connsiteX1" y="connsiteY1"/>
              </a:cxn>
              <a:cxn ang="0">
                <a:pos x="connsiteX2" y="connsiteY2"/>
              </a:cxn>
            </a:cxnLst>
            <a:rect l="l" t="t" r="r" b="b"/>
            <a:pathLst>
              <a:path w="66675" h="169069">
                <a:moveTo>
                  <a:pt x="7144" y="0"/>
                </a:moveTo>
                <a:lnTo>
                  <a:pt x="0" y="119063"/>
                </a:lnTo>
                <a:lnTo>
                  <a:pt x="66675" y="169069"/>
                </a:lnTo>
              </a:path>
            </a:pathLst>
          </a:custGeom>
          <a:noFill/>
          <a:ln w="19050">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73" name="Rectangle 158"/>
          <p:cNvSpPr>
            <a:spLocks noChangeArrowheads="1"/>
          </p:cNvSpPr>
          <p:nvPr/>
        </p:nvSpPr>
        <p:spPr bwMode="auto">
          <a:xfrm>
            <a:off x="3731233" y="4714441"/>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cxnSp>
        <p:nvCxnSpPr>
          <p:cNvPr id="681" name="Gerade Verbindung 680"/>
          <p:cNvCxnSpPr/>
          <p:nvPr/>
        </p:nvCxnSpPr>
        <p:spPr>
          <a:xfrm flipV="1">
            <a:off x="3124200" y="4887034"/>
            <a:ext cx="49272" cy="54281"/>
          </a:xfrm>
          <a:prstGeom prst="line">
            <a:avLst/>
          </a:prstGeom>
          <a:ln w="9525">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688" name="Freihandform 687"/>
          <p:cNvSpPr/>
          <p:nvPr/>
        </p:nvSpPr>
        <p:spPr>
          <a:xfrm>
            <a:off x="2486025" y="4447472"/>
            <a:ext cx="114300" cy="36776"/>
          </a:xfrm>
          <a:custGeom>
            <a:avLst/>
            <a:gdLst>
              <a:gd name="connsiteX0" fmla="*/ 0 w 114300"/>
              <a:gd name="connsiteY0" fmla="*/ 0 h 33338"/>
              <a:gd name="connsiteX1" fmla="*/ 114300 w 114300"/>
              <a:gd name="connsiteY1" fmla="*/ 33338 h 33338"/>
            </a:gdLst>
            <a:ahLst/>
            <a:cxnLst>
              <a:cxn ang="0">
                <a:pos x="connsiteX0" y="connsiteY0"/>
              </a:cxn>
              <a:cxn ang="0">
                <a:pos x="connsiteX1" y="connsiteY1"/>
              </a:cxn>
            </a:cxnLst>
            <a:rect l="l" t="t" r="r" b="b"/>
            <a:pathLst>
              <a:path w="114300" h="33338">
                <a:moveTo>
                  <a:pt x="0" y="0"/>
                </a:moveTo>
                <a:lnTo>
                  <a:pt x="114300" y="33338"/>
                </a:lnTo>
              </a:path>
            </a:pathLst>
          </a:custGeom>
          <a:noFill/>
          <a:ln w="19050">
            <a:solidFill>
              <a:srgbClr val="AE78D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345" name="Freihandform 687"/>
          <p:cNvSpPr/>
          <p:nvPr/>
        </p:nvSpPr>
        <p:spPr>
          <a:xfrm rot="3291226">
            <a:off x="2540738" y="4549628"/>
            <a:ext cx="148813" cy="40628"/>
          </a:xfrm>
          <a:custGeom>
            <a:avLst/>
            <a:gdLst>
              <a:gd name="connsiteX0" fmla="*/ 0 w 114300"/>
              <a:gd name="connsiteY0" fmla="*/ 0 h 33338"/>
              <a:gd name="connsiteX1" fmla="*/ 114300 w 114300"/>
              <a:gd name="connsiteY1" fmla="*/ 33338 h 33338"/>
              <a:gd name="connsiteX0" fmla="*/ 0 w 142770"/>
              <a:gd name="connsiteY0" fmla="*/ 0 h 40628"/>
              <a:gd name="connsiteX1" fmla="*/ 142770 w 142770"/>
              <a:gd name="connsiteY1" fmla="*/ 40628 h 40628"/>
            </a:gdLst>
            <a:ahLst/>
            <a:cxnLst>
              <a:cxn ang="0">
                <a:pos x="connsiteX0" y="connsiteY0"/>
              </a:cxn>
              <a:cxn ang="0">
                <a:pos x="connsiteX1" y="connsiteY1"/>
              </a:cxn>
            </a:cxnLst>
            <a:rect l="l" t="t" r="r" b="b"/>
            <a:pathLst>
              <a:path w="142770" h="40628">
                <a:moveTo>
                  <a:pt x="0" y="0"/>
                </a:moveTo>
                <a:lnTo>
                  <a:pt x="142770" y="40628"/>
                </a:lnTo>
              </a:path>
            </a:pathLst>
          </a:custGeom>
          <a:noFill/>
          <a:ln w="19050">
            <a:solidFill>
              <a:srgbClr val="AE78D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777" name="Freihandform 624"/>
          <p:cNvSpPr/>
          <p:nvPr/>
        </p:nvSpPr>
        <p:spPr>
          <a:xfrm rot="18718116">
            <a:off x="2749967" y="3726095"/>
            <a:ext cx="82856" cy="197437"/>
          </a:xfrm>
          <a:custGeom>
            <a:avLst/>
            <a:gdLst>
              <a:gd name="connsiteX0" fmla="*/ 0 w 171450"/>
              <a:gd name="connsiteY0" fmla="*/ 352425 h 352425"/>
              <a:gd name="connsiteX1" fmla="*/ 171450 w 171450"/>
              <a:gd name="connsiteY1" fmla="*/ 0 h 352425"/>
            </a:gdLst>
            <a:ahLst/>
            <a:cxnLst>
              <a:cxn ang="0">
                <a:pos x="connsiteX0" y="connsiteY0"/>
              </a:cxn>
              <a:cxn ang="0">
                <a:pos x="connsiteX1" y="connsiteY1"/>
              </a:cxn>
            </a:cxnLst>
            <a:rect l="l" t="t" r="r" b="b"/>
            <a:pathLst>
              <a:path w="171450" h="352425">
                <a:moveTo>
                  <a:pt x="0" y="352425"/>
                </a:moveTo>
                <a:lnTo>
                  <a:pt x="171450" y="0"/>
                </a:lnTo>
              </a:path>
            </a:pathLst>
          </a:custGeom>
          <a:noFill/>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77" name="Rectangle 135"/>
          <p:cNvSpPr>
            <a:spLocks noChangeArrowheads="1"/>
          </p:cNvSpPr>
          <p:nvPr/>
        </p:nvSpPr>
        <p:spPr bwMode="auto">
          <a:xfrm>
            <a:off x="2729525" y="3704286"/>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83" name="Rectangle 135"/>
          <p:cNvSpPr>
            <a:spLocks noChangeArrowheads="1"/>
          </p:cNvSpPr>
          <p:nvPr/>
        </p:nvSpPr>
        <p:spPr bwMode="auto">
          <a:xfrm>
            <a:off x="2824775" y="3928441"/>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39" name="Freihandform 623"/>
          <p:cNvSpPr/>
          <p:nvPr/>
        </p:nvSpPr>
        <p:spPr>
          <a:xfrm>
            <a:off x="3144306" y="3782155"/>
            <a:ext cx="790575" cy="99820"/>
          </a:xfrm>
          <a:custGeom>
            <a:avLst/>
            <a:gdLst>
              <a:gd name="connsiteX0" fmla="*/ 0 w 1733550"/>
              <a:gd name="connsiteY0" fmla="*/ 219075 h 400050"/>
              <a:gd name="connsiteX1" fmla="*/ 61913 w 1733550"/>
              <a:gd name="connsiteY1" fmla="*/ 328612 h 400050"/>
              <a:gd name="connsiteX2" fmla="*/ 204788 w 1733550"/>
              <a:gd name="connsiteY2" fmla="*/ 400050 h 400050"/>
              <a:gd name="connsiteX3" fmla="*/ 471488 w 1733550"/>
              <a:gd name="connsiteY3" fmla="*/ 242887 h 400050"/>
              <a:gd name="connsiteX4" fmla="*/ 661988 w 1733550"/>
              <a:gd name="connsiteY4" fmla="*/ 157162 h 400050"/>
              <a:gd name="connsiteX5" fmla="*/ 890588 w 1733550"/>
              <a:gd name="connsiteY5" fmla="*/ 171450 h 400050"/>
              <a:gd name="connsiteX6" fmla="*/ 1395413 w 1733550"/>
              <a:gd name="connsiteY6" fmla="*/ 138112 h 400050"/>
              <a:gd name="connsiteX7" fmla="*/ 1585913 w 1733550"/>
              <a:gd name="connsiteY7" fmla="*/ 80962 h 400050"/>
              <a:gd name="connsiteX8" fmla="*/ 1733550 w 1733550"/>
              <a:gd name="connsiteY8" fmla="*/ 0 h 400050"/>
              <a:gd name="connsiteX0" fmla="*/ 0 w 1671637"/>
              <a:gd name="connsiteY0" fmla="*/ 328612 h 400050"/>
              <a:gd name="connsiteX1" fmla="*/ 142875 w 1671637"/>
              <a:gd name="connsiteY1" fmla="*/ 400050 h 400050"/>
              <a:gd name="connsiteX2" fmla="*/ 409575 w 1671637"/>
              <a:gd name="connsiteY2" fmla="*/ 242887 h 400050"/>
              <a:gd name="connsiteX3" fmla="*/ 600075 w 1671637"/>
              <a:gd name="connsiteY3" fmla="*/ 157162 h 400050"/>
              <a:gd name="connsiteX4" fmla="*/ 828675 w 1671637"/>
              <a:gd name="connsiteY4" fmla="*/ 171450 h 400050"/>
              <a:gd name="connsiteX5" fmla="*/ 1333500 w 1671637"/>
              <a:gd name="connsiteY5" fmla="*/ 138112 h 400050"/>
              <a:gd name="connsiteX6" fmla="*/ 1524000 w 1671637"/>
              <a:gd name="connsiteY6" fmla="*/ 80962 h 400050"/>
              <a:gd name="connsiteX7" fmla="*/ 1671637 w 1671637"/>
              <a:gd name="connsiteY7" fmla="*/ 0 h 400050"/>
              <a:gd name="connsiteX0" fmla="*/ 0 w 1528762"/>
              <a:gd name="connsiteY0" fmla="*/ 400050 h 400050"/>
              <a:gd name="connsiteX1" fmla="*/ 266700 w 1528762"/>
              <a:gd name="connsiteY1" fmla="*/ 242887 h 400050"/>
              <a:gd name="connsiteX2" fmla="*/ 457200 w 1528762"/>
              <a:gd name="connsiteY2" fmla="*/ 157162 h 400050"/>
              <a:gd name="connsiteX3" fmla="*/ 685800 w 1528762"/>
              <a:gd name="connsiteY3" fmla="*/ 171450 h 400050"/>
              <a:gd name="connsiteX4" fmla="*/ 1190625 w 1528762"/>
              <a:gd name="connsiteY4" fmla="*/ 138112 h 400050"/>
              <a:gd name="connsiteX5" fmla="*/ 1381125 w 1528762"/>
              <a:gd name="connsiteY5" fmla="*/ 80962 h 400050"/>
              <a:gd name="connsiteX6" fmla="*/ 1528762 w 1528762"/>
              <a:gd name="connsiteY6" fmla="*/ 0 h 400050"/>
              <a:gd name="connsiteX0" fmla="*/ 0 w 1262062"/>
              <a:gd name="connsiteY0" fmla="*/ 242887 h 242887"/>
              <a:gd name="connsiteX1" fmla="*/ 190500 w 1262062"/>
              <a:gd name="connsiteY1" fmla="*/ 157162 h 242887"/>
              <a:gd name="connsiteX2" fmla="*/ 419100 w 1262062"/>
              <a:gd name="connsiteY2" fmla="*/ 171450 h 242887"/>
              <a:gd name="connsiteX3" fmla="*/ 923925 w 1262062"/>
              <a:gd name="connsiteY3" fmla="*/ 138112 h 242887"/>
              <a:gd name="connsiteX4" fmla="*/ 1114425 w 1262062"/>
              <a:gd name="connsiteY4" fmla="*/ 80962 h 242887"/>
              <a:gd name="connsiteX5" fmla="*/ 1262062 w 1262062"/>
              <a:gd name="connsiteY5" fmla="*/ 0 h 242887"/>
              <a:gd name="connsiteX0" fmla="*/ 0 w 1071562"/>
              <a:gd name="connsiteY0" fmla="*/ 157162 h 171450"/>
              <a:gd name="connsiteX1" fmla="*/ 228600 w 1071562"/>
              <a:gd name="connsiteY1" fmla="*/ 171450 h 171450"/>
              <a:gd name="connsiteX2" fmla="*/ 733425 w 1071562"/>
              <a:gd name="connsiteY2" fmla="*/ 138112 h 171450"/>
              <a:gd name="connsiteX3" fmla="*/ 923925 w 1071562"/>
              <a:gd name="connsiteY3" fmla="*/ 80962 h 171450"/>
              <a:gd name="connsiteX4" fmla="*/ 1071562 w 1071562"/>
              <a:gd name="connsiteY4" fmla="*/ 0 h 171450"/>
              <a:gd name="connsiteX0" fmla="*/ 0 w 923925"/>
              <a:gd name="connsiteY0" fmla="*/ 76200 h 90488"/>
              <a:gd name="connsiteX1" fmla="*/ 228600 w 923925"/>
              <a:gd name="connsiteY1" fmla="*/ 90488 h 90488"/>
              <a:gd name="connsiteX2" fmla="*/ 733425 w 923925"/>
              <a:gd name="connsiteY2" fmla="*/ 57150 h 90488"/>
              <a:gd name="connsiteX3" fmla="*/ 923925 w 923925"/>
              <a:gd name="connsiteY3" fmla="*/ 0 h 90488"/>
              <a:gd name="connsiteX0" fmla="*/ 0 w 792957"/>
              <a:gd name="connsiteY0" fmla="*/ 83343 h 90488"/>
              <a:gd name="connsiteX1" fmla="*/ 97632 w 792957"/>
              <a:gd name="connsiteY1" fmla="*/ 90488 h 90488"/>
              <a:gd name="connsiteX2" fmla="*/ 602457 w 792957"/>
              <a:gd name="connsiteY2" fmla="*/ 57150 h 90488"/>
              <a:gd name="connsiteX3" fmla="*/ 792957 w 792957"/>
              <a:gd name="connsiteY3" fmla="*/ 0 h 90488"/>
              <a:gd name="connsiteX0" fmla="*/ 0 w 792957"/>
              <a:gd name="connsiteY0" fmla="*/ 73818 h 90488"/>
              <a:gd name="connsiteX1" fmla="*/ 97632 w 792957"/>
              <a:gd name="connsiteY1" fmla="*/ 90488 h 90488"/>
              <a:gd name="connsiteX2" fmla="*/ 602457 w 792957"/>
              <a:gd name="connsiteY2" fmla="*/ 57150 h 90488"/>
              <a:gd name="connsiteX3" fmla="*/ 792957 w 792957"/>
              <a:gd name="connsiteY3" fmla="*/ 0 h 90488"/>
              <a:gd name="connsiteX0" fmla="*/ 0 w 790575"/>
              <a:gd name="connsiteY0" fmla="*/ 80962 h 90488"/>
              <a:gd name="connsiteX1" fmla="*/ 95250 w 790575"/>
              <a:gd name="connsiteY1" fmla="*/ 90488 h 90488"/>
              <a:gd name="connsiteX2" fmla="*/ 600075 w 790575"/>
              <a:gd name="connsiteY2" fmla="*/ 57150 h 90488"/>
              <a:gd name="connsiteX3" fmla="*/ 790575 w 790575"/>
              <a:gd name="connsiteY3" fmla="*/ 0 h 90488"/>
            </a:gdLst>
            <a:ahLst/>
            <a:cxnLst>
              <a:cxn ang="0">
                <a:pos x="connsiteX0" y="connsiteY0"/>
              </a:cxn>
              <a:cxn ang="0">
                <a:pos x="connsiteX1" y="connsiteY1"/>
              </a:cxn>
              <a:cxn ang="0">
                <a:pos x="connsiteX2" y="connsiteY2"/>
              </a:cxn>
              <a:cxn ang="0">
                <a:pos x="connsiteX3" y="connsiteY3"/>
              </a:cxn>
            </a:cxnLst>
            <a:rect l="l" t="t" r="r" b="b"/>
            <a:pathLst>
              <a:path w="790575" h="90488">
                <a:moveTo>
                  <a:pt x="0" y="80962"/>
                </a:moveTo>
                <a:lnTo>
                  <a:pt x="95250" y="90488"/>
                </a:lnTo>
                <a:lnTo>
                  <a:pt x="600075" y="57150"/>
                </a:lnTo>
                <a:lnTo>
                  <a:pt x="790575" y="0"/>
                </a:lnTo>
              </a:path>
            </a:pathLst>
          </a:custGeom>
          <a:noFill/>
          <a:ln w="19050">
            <a:solidFill>
              <a:srgbClr val="FF0000"/>
            </a:solidFill>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solidFill>
                <a:schemeClr val="tx2"/>
              </a:solidFill>
            </a:endParaRPr>
          </a:p>
        </p:txBody>
      </p:sp>
      <p:sp>
        <p:nvSpPr>
          <p:cNvPr id="540" name="Freihandform 603"/>
          <p:cNvSpPr/>
          <p:nvPr/>
        </p:nvSpPr>
        <p:spPr>
          <a:xfrm>
            <a:off x="3266291" y="4213726"/>
            <a:ext cx="979487" cy="143599"/>
          </a:xfrm>
          <a:custGeom>
            <a:avLst/>
            <a:gdLst>
              <a:gd name="connsiteX0" fmla="*/ 0 w 1241425"/>
              <a:gd name="connsiteY0" fmla="*/ 177800 h 177800"/>
              <a:gd name="connsiteX1" fmla="*/ 41275 w 1241425"/>
              <a:gd name="connsiteY1" fmla="*/ 53975 h 177800"/>
              <a:gd name="connsiteX2" fmla="*/ 171450 w 1241425"/>
              <a:gd name="connsiteY2" fmla="*/ 69850 h 177800"/>
              <a:gd name="connsiteX3" fmla="*/ 257175 w 1241425"/>
              <a:gd name="connsiteY3" fmla="*/ 15875 h 177800"/>
              <a:gd name="connsiteX4" fmla="*/ 517525 w 1241425"/>
              <a:gd name="connsiteY4" fmla="*/ 41275 h 177800"/>
              <a:gd name="connsiteX5" fmla="*/ 698500 w 1241425"/>
              <a:gd name="connsiteY5" fmla="*/ 111125 h 177800"/>
              <a:gd name="connsiteX6" fmla="*/ 920750 w 1241425"/>
              <a:gd name="connsiteY6" fmla="*/ 130175 h 177800"/>
              <a:gd name="connsiteX7" fmla="*/ 1241425 w 1241425"/>
              <a:gd name="connsiteY7" fmla="*/ 0 h 177800"/>
              <a:gd name="connsiteX0" fmla="*/ 0 w 1200150"/>
              <a:gd name="connsiteY0" fmla="*/ 53975 h 130175"/>
              <a:gd name="connsiteX1" fmla="*/ 130175 w 1200150"/>
              <a:gd name="connsiteY1" fmla="*/ 69850 h 130175"/>
              <a:gd name="connsiteX2" fmla="*/ 215900 w 1200150"/>
              <a:gd name="connsiteY2" fmla="*/ 15875 h 130175"/>
              <a:gd name="connsiteX3" fmla="*/ 476250 w 1200150"/>
              <a:gd name="connsiteY3" fmla="*/ 41275 h 130175"/>
              <a:gd name="connsiteX4" fmla="*/ 657225 w 1200150"/>
              <a:gd name="connsiteY4" fmla="*/ 111125 h 130175"/>
              <a:gd name="connsiteX5" fmla="*/ 879475 w 1200150"/>
              <a:gd name="connsiteY5" fmla="*/ 130175 h 130175"/>
              <a:gd name="connsiteX6" fmla="*/ 1200150 w 1200150"/>
              <a:gd name="connsiteY6" fmla="*/ 0 h 130175"/>
              <a:gd name="connsiteX0" fmla="*/ 0 w 1069975"/>
              <a:gd name="connsiteY0" fmla="*/ 69850 h 130175"/>
              <a:gd name="connsiteX1" fmla="*/ 85725 w 1069975"/>
              <a:gd name="connsiteY1" fmla="*/ 15875 h 130175"/>
              <a:gd name="connsiteX2" fmla="*/ 346075 w 1069975"/>
              <a:gd name="connsiteY2" fmla="*/ 41275 h 130175"/>
              <a:gd name="connsiteX3" fmla="*/ 527050 w 1069975"/>
              <a:gd name="connsiteY3" fmla="*/ 111125 h 130175"/>
              <a:gd name="connsiteX4" fmla="*/ 749300 w 1069975"/>
              <a:gd name="connsiteY4" fmla="*/ 130175 h 130175"/>
              <a:gd name="connsiteX5" fmla="*/ 1069975 w 1069975"/>
              <a:gd name="connsiteY5" fmla="*/ 0 h 130175"/>
              <a:gd name="connsiteX0" fmla="*/ 0 w 984250"/>
              <a:gd name="connsiteY0" fmla="*/ 15875 h 130175"/>
              <a:gd name="connsiteX1" fmla="*/ 260350 w 984250"/>
              <a:gd name="connsiteY1" fmla="*/ 41275 h 130175"/>
              <a:gd name="connsiteX2" fmla="*/ 441325 w 984250"/>
              <a:gd name="connsiteY2" fmla="*/ 111125 h 130175"/>
              <a:gd name="connsiteX3" fmla="*/ 663575 w 984250"/>
              <a:gd name="connsiteY3" fmla="*/ 130175 h 130175"/>
              <a:gd name="connsiteX4" fmla="*/ 984250 w 984250"/>
              <a:gd name="connsiteY4" fmla="*/ 0 h 130175"/>
              <a:gd name="connsiteX0" fmla="*/ 0 w 979487"/>
              <a:gd name="connsiteY0" fmla="*/ 6350 h 130175"/>
              <a:gd name="connsiteX1" fmla="*/ 255587 w 979487"/>
              <a:gd name="connsiteY1" fmla="*/ 41275 h 130175"/>
              <a:gd name="connsiteX2" fmla="*/ 436562 w 979487"/>
              <a:gd name="connsiteY2" fmla="*/ 111125 h 130175"/>
              <a:gd name="connsiteX3" fmla="*/ 658812 w 979487"/>
              <a:gd name="connsiteY3" fmla="*/ 130175 h 130175"/>
              <a:gd name="connsiteX4" fmla="*/ 979487 w 979487"/>
              <a:gd name="connsiteY4" fmla="*/ 0 h 13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487" h="130175">
                <a:moveTo>
                  <a:pt x="0" y="6350"/>
                </a:moveTo>
                <a:lnTo>
                  <a:pt x="255587" y="41275"/>
                </a:lnTo>
                <a:lnTo>
                  <a:pt x="436562" y="111125"/>
                </a:lnTo>
                <a:lnTo>
                  <a:pt x="658812" y="130175"/>
                </a:lnTo>
                <a:lnTo>
                  <a:pt x="979487" y="0"/>
                </a:lnTo>
              </a:path>
            </a:pathLst>
          </a:custGeom>
          <a:noFill/>
          <a:ln w="19050">
            <a:solidFill>
              <a:srgbClr val="00B05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41" name="Freihandform 612"/>
          <p:cNvSpPr/>
          <p:nvPr/>
        </p:nvSpPr>
        <p:spPr>
          <a:xfrm>
            <a:off x="3682928" y="4561005"/>
            <a:ext cx="1254919" cy="761777"/>
          </a:xfrm>
          <a:custGeom>
            <a:avLst/>
            <a:gdLst>
              <a:gd name="connsiteX0" fmla="*/ 0 w 1747838"/>
              <a:gd name="connsiteY0" fmla="*/ 0 h 995363"/>
              <a:gd name="connsiteX1" fmla="*/ 147638 w 1747838"/>
              <a:gd name="connsiteY1" fmla="*/ 47625 h 995363"/>
              <a:gd name="connsiteX2" fmla="*/ 304800 w 1747838"/>
              <a:gd name="connsiteY2" fmla="*/ 204788 h 995363"/>
              <a:gd name="connsiteX3" fmla="*/ 442913 w 1747838"/>
              <a:gd name="connsiteY3" fmla="*/ 300038 h 995363"/>
              <a:gd name="connsiteX4" fmla="*/ 685800 w 1747838"/>
              <a:gd name="connsiteY4" fmla="*/ 495300 h 995363"/>
              <a:gd name="connsiteX5" fmla="*/ 947738 w 1747838"/>
              <a:gd name="connsiteY5" fmla="*/ 895350 h 995363"/>
              <a:gd name="connsiteX6" fmla="*/ 1747838 w 1747838"/>
              <a:gd name="connsiteY6" fmla="*/ 995363 h 995363"/>
              <a:gd name="connsiteX0" fmla="*/ 0 w 1600200"/>
              <a:gd name="connsiteY0" fmla="*/ 0 h 947738"/>
              <a:gd name="connsiteX1" fmla="*/ 157162 w 1600200"/>
              <a:gd name="connsiteY1" fmla="*/ 157163 h 947738"/>
              <a:gd name="connsiteX2" fmla="*/ 295275 w 1600200"/>
              <a:gd name="connsiteY2" fmla="*/ 252413 h 947738"/>
              <a:gd name="connsiteX3" fmla="*/ 538162 w 1600200"/>
              <a:gd name="connsiteY3" fmla="*/ 447675 h 947738"/>
              <a:gd name="connsiteX4" fmla="*/ 800100 w 1600200"/>
              <a:gd name="connsiteY4" fmla="*/ 847725 h 947738"/>
              <a:gd name="connsiteX5" fmla="*/ 1600200 w 1600200"/>
              <a:gd name="connsiteY5" fmla="*/ 947738 h 947738"/>
              <a:gd name="connsiteX0" fmla="*/ 0 w 1443038"/>
              <a:gd name="connsiteY0" fmla="*/ 0 h 790575"/>
              <a:gd name="connsiteX1" fmla="*/ 138113 w 1443038"/>
              <a:gd name="connsiteY1" fmla="*/ 95250 h 790575"/>
              <a:gd name="connsiteX2" fmla="*/ 381000 w 1443038"/>
              <a:gd name="connsiteY2" fmla="*/ 290512 h 790575"/>
              <a:gd name="connsiteX3" fmla="*/ 642938 w 1443038"/>
              <a:gd name="connsiteY3" fmla="*/ 690562 h 790575"/>
              <a:gd name="connsiteX4" fmla="*/ 1443038 w 1443038"/>
              <a:gd name="connsiteY4" fmla="*/ 790575 h 790575"/>
              <a:gd name="connsiteX0" fmla="*/ 0 w 1304925"/>
              <a:gd name="connsiteY0" fmla="*/ 0 h 695325"/>
              <a:gd name="connsiteX1" fmla="*/ 242887 w 1304925"/>
              <a:gd name="connsiteY1" fmla="*/ 195262 h 695325"/>
              <a:gd name="connsiteX2" fmla="*/ 504825 w 1304925"/>
              <a:gd name="connsiteY2" fmla="*/ 595312 h 695325"/>
              <a:gd name="connsiteX3" fmla="*/ 1304925 w 1304925"/>
              <a:gd name="connsiteY3" fmla="*/ 695325 h 695325"/>
              <a:gd name="connsiteX0" fmla="*/ 0 w 1254919"/>
              <a:gd name="connsiteY0" fmla="*/ 0 h 690562"/>
              <a:gd name="connsiteX1" fmla="*/ 242887 w 1254919"/>
              <a:gd name="connsiteY1" fmla="*/ 195262 h 690562"/>
              <a:gd name="connsiteX2" fmla="*/ 504825 w 1254919"/>
              <a:gd name="connsiteY2" fmla="*/ 595312 h 690562"/>
              <a:gd name="connsiteX3" fmla="*/ 1254919 w 1254919"/>
              <a:gd name="connsiteY3" fmla="*/ 690562 h 690562"/>
            </a:gdLst>
            <a:ahLst/>
            <a:cxnLst>
              <a:cxn ang="0">
                <a:pos x="connsiteX0" y="connsiteY0"/>
              </a:cxn>
              <a:cxn ang="0">
                <a:pos x="connsiteX1" y="connsiteY1"/>
              </a:cxn>
              <a:cxn ang="0">
                <a:pos x="connsiteX2" y="connsiteY2"/>
              </a:cxn>
              <a:cxn ang="0">
                <a:pos x="connsiteX3" y="connsiteY3"/>
              </a:cxn>
            </a:cxnLst>
            <a:rect l="l" t="t" r="r" b="b"/>
            <a:pathLst>
              <a:path w="1254919" h="690562">
                <a:moveTo>
                  <a:pt x="0" y="0"/>
                </a:moveTo>
                <a:lnTo>
                  <a:pt x="242887" y="195262"/>
                </a:lnTo>
                <a:lnTo>
                  <a:pt x="504825" y="595312"/>
                </a:lnTo>
                <a:lnTo>
                  <a:pt x="1254919" y="690562"/>
                </a:lnTo>
              </a:path>
            </a:pathLst>
          </a:custGeom>
          <a:noFill/>
          <a:ln w="19050">
            <a:solidFill>
              <a:srgbClr val="CC6600"/>
            </a:solidFill>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42" name="Freihandform 21"/>
          <p:cNvSpPr/>
          <p:nvPr/>
        </p:nvSpPr>
        <p:spPr>
          <a:xfrm>
            <a:off x="3190442" y="4266181"/>
            <a:ext cx="1031173" cy="637925"/>
          </a:xfrm>
          <a:custGeom>
            <a:avLst/>
            <a:gdLst>
              <a:gd name="connsiteX0" fmla="*/ 0 w 2616200"/>
              <a:gd name="connsiteY0" fmla="*/ 1597025 h 1597025"/>
              <a:gd name="connsiteX1" fmla="*/ 15875 w 2616200"/>
              <a:gd name="connsiteY1" fmla="*/ 1457325 h 1597025"/>
              <a:gd name="connsiteX2" fmla="*/ 203200 w 2616200"/>
              <a:gd name="connsiteY2" fmla="*/ 1174750 h 1597025"/>
              <a:gd name="connsiteX3" fmla="*/ 396875 w 2616200"/>
              <a:gd name="connsiteY3" fmla="*/ 1123950 h 1597025"/>
              <a:gd name="connsiteX4" fmla="*/ 488950 w 2616200"/>
              <a:gd name="connsiteY4" fmla="*/ 854075 h 1597025"/>
              <a:gd name="connsiteX5" fmla="*/ 641350 w 2616200"/>
              <a:gd name="connsiteY5" fmla="*/ 844550 h 1597025"/>
              <a:gd name="connsiteX6" fmla="*/ 752475 w 2616200"/>
              <a:gd name="connsiteY6" fmla="*/ 714375 h 1597025"/>
              <a:gd name="connsiteX7" fmla="*/ 730250 w 2616200"/>
              <a:gd name="connsiteY7" fmla="*/ 654050 h 1597025"/>
              <a:gd name="connsiteX8" fmla="*/ 850900 w 2616200"/>
              <a:gd name="connsiteY8" fmla="*/ 679450 h 1597025"/>
              <a:gd name="connsiteX9" fmla="*/ 962025 w 2616200"/>
              <a:gd name="connsiteY9" fmla="*/ 666750 h 1597025"/>
              <a:gd name="connsiteX10" fmla="*/ 1035050 w 2616200"/>
              <a:gd name="connsiteY10" fmla="*/ 612775 h 1597025"/>
              <a:gd name="connsiteX11" fmla="*/ 1289050 w 2616200"/>
              <a:gd name="connsiteY11" fmla="*/ 644525 h 1597025"/>
              <a:gd name="connsiteX12" fmla="*/ 1476375 w 2616200"/>
              <a:gd name="connsiteY12" fmla="*/ 587375 h 1597025"/>
              <a:gd name="connsiteX13" fmla="*/ 1527175 w 2616200"/>
              <a:gd name="connsiteY13" fmla="*/ 593725 h 1597025"/>
              <a:gd name="connsiteX14" fmla="*/ 1625600 w 2616200"/>
              <a:gd name="connsiteY14" fmla="*/ 527050 h 1597025"/>
              <a:gd name="connsiteX15" fmla="*/ 1781175 w 2616200"/>
              <a:gd name="connsiteY15" fmla="*/ 419100 h 1597025"/>
              <a:gd name="connsiteX16" fmla="*/ 2025650 w 2616200"/>
              <a:gd name="connsiteY16" fmla="*/ 288925 h 1597025"/>
              <a:gd name="connsiteX17" fmla="*/ 2251075 w 2616200"/>
              <a:gd name="connsiteY17" fmla="*/ 158750 h 1597025"/>
              <a:gd name="connsiteX18" fmla="*/ 2616200 w 2616200"/>
              <a:gd name="connsiteY18" fmla="*/ 0 h 1597025"/>
              <a:gd name="connsiteX0" fmla="*/ 0 w 2600325"/>
              <a:gd name="connsiteY0" fmla="*/ 1457325 h 1457325"/>
              <a:gd name="connsiteX1" fmla="*/ 187325 w 2600325"/>
              <a:gd name="connsiteY1" fmla="*/ 1174750 h 1457325"/>
              <a:gd name="connsiteX2" fmla="*/ 381000 w 2600325"/>
              <a:gd name="connsiteY2" fmla="*/ 1123950 h 1457325"/>
              <a:gd name="connsiteX3" fmla="*/ 473075 w 2600325"/>
              <a:gd name="connsiteY3" fmla="*/ 854075 h 1457325"/>
              <a:gd name="connsiteX4" fmla="*/ 625475 w 2600325"/>
              <a:gd name="connsiteY4" fmla="*/ 844550 h 1457325"/>
              <a:gd name="connsiteX5" fmla="*/ 736600 w 2600325"/>
              <a:gd name="connsiteY5" fmla="*/ 714375 h 1457325"/>
              <a:gd name="connsiteX6" fmla="*/ 714375 w 2600325"/>
              <a:gd name="connsiteY6" fmla="*/ 654050 h 1457325"/>
              <a:gd name="connsiteX7" fmla="*/ 835025 w 2600325"/>
              <a:gd name="connsiteY7" fmla="*/ 679450 h 1457325"/>
              <a:gd name="connsiteX8" fmla="*/ 946150 w 2600325"/>
              <a:gd name="connsiteY8" fmla="*/ 666750 h 1457325"/>
              <a:gd name="connsiteX9" fmla="*/ 1019175 w 2600325"/>
              <a:gd name="connsiteY9" fmla="*/ 612775 h 1457325"/>
              <a:gd name="connsiteX10" fmla="*/ 1273175 w 2600325"/>
              <a:gd name="connsiteY10" fmla="*/ 644525 h 1457325"/>
              <a:gd name="connsiteX11" fmla="*/ 1460500 w 2600325"/>
              <a:gd name="connsiteY11" fmla="*/ 587375 h 1457325"/>
              <a:gd name="connsiteX12" fmla="*/ 1511300 w 2600325"/>
              <a:gd name="connsiteY12" fmla="*/ 593725 h 1457325"/>
              <a:gd name="connsiteX13" fmla="*/ 1609725 w 2600325"/>
              <a:gd name="connsiteY13" fmla="*/ 527050 h 1457325"/>
              <a:gd name="connsiteX14" fmla="*/ 1765300 w 2600325"/>
              <a:gd name="connsiteY14" fmla="*/ 419100 h 1457325"/>
              <a:gd name="connsiteX15" fmla="*/ 2009775 w 2600325"/>
              <a:gd name="connsiteY15" fmla="*/ 288925 h 1457325"/>
              <a:gd name="connsiteX16" fmla="*/ 2235200 w 2600325"/>
              <a:gd name="connsiteY16" fmla="*/ 158750 h 1457325"/>
              <a:gd name="connsiteX17" fmla="*/ 2600325 w 2600325"/>
              <a:gd name="connsiteY17" fmla="*/ 0 h 1457325"/>
              <a:gd name="connsiteX0" fmla="*/ 0 w 2413000"/>
              <a:gd name="connsiteY0" fmla="*/ 1174750 h 1174750"/>
              <a:gd name="connsiteX1" fmla="*/ 193675 w 2413000"/>
              <a:gd name="connsiteY1" fmla="*/ 1123950 h 1174750"/>
              <a:gd name="connsiteX2" fmla="*/ 285750 w 2413000"/>
              <a:gd name="connsiteY2" fmla="*/ 854075 h 1174750"/>
              <a:gd name="connsiteX3" fmla="*/ 438150 w 2413000"/>
              <a:gd name="connsiteY3" fmla="*/ 844550 h 1174750"/>
              <a:gd name="connsiteX4" fmla="*/ 549275 w 2413000"/>
              <a:gd name="connsiteY4" fmla="*/ 714375 h 1174750"/>
              <a:gd name="connsiteX5" fmla="*/ 527050 w 2413000"/>
              <a:gd name="connsiteY5" fmla="*/ 654050 h 1174750"/>
              <a:gd name="connsiteX6" fmla="*/ 647700 w 2413000"/>
              <a:gd name="connsiteY6" fmla="*/ 679450 h 1174750"/>
              <a:gd name="connsiteX7" fmla="*/ 758825 w 2413000"/>
              <a:gd name="connsiteY7" fmla="*/ 666750 h 1174750"/>
              <a:gd name="connsiteX8" fmla="*/ 831850 w 2413000"/>
              <a:gd name="connsiteY8" fmla="*/ 612775 h 1174750"/>
              <a:gd name="connsiteX9" fmla="*/ 1085850 w 2413000"/>
              <a:gd name="connsiteY9" fmla="*/ 644525 h 1174750"/>
              <a:gd name="connsiteX10" fmla="*/ 1273175 w 2413000"/>
              <a:gd name="connsiteY10" fmla="*/ 587375 h 1174750"/>
              <a:gd name="connsiteX11" fmla="*/ 1323975 w 2413000"/>
              <a:gd name="connsiteY11" fmla="*/ 593725 h 1174750"/>
              <a:gd name="connsiteX12" fmla="*/ 1422400 w 2413000"/>
              <a:gd name="connsiteY12" fmla="*/ 527050 h 1174750"/>
              <a:gd name="connsiteX13" fmla="*/ 1577975 w 2413000"/>
              <a:gd name="connsiteY13" fmla="*/ 419100 h 1174750"/>
              <a:gd name="connsiteX14" fmla="*/ 1822450 w 2413000"/>
              <a:gd name="connsiteY14" fmla="*/ 288925 h 1174750"/>
              <a:gd name="connsiteX15" fmla="*/ 2047875 w 2413000"/>
              <a:gd name="connsiteY15" fmla="*/ 158750 h 1174750"/>
              <a:gd name="connsiteX16" fmla="*/ 2413000 w 2413000"/>
              <a:gd name="connsiteY16" fmla="*/ 0 h 1174750"/>
              <a:gd name="connsiteX0" fmla="*/ 0 w 2219325"/>
              <a:gd name="connsiteY0" fmla="*/ 1123950 h 1123950"/>
              <a:gd name="connsiteX1" fmla="*/ 92075 w 2219325"/>
              <a:gd name="connsiteY1" fmla="*/ 854075 h 1123950"/>
              <a:gd name="connsiteX2" fmla="*/ 244475 w 2219325"/>
              <a:gd name="connsiteY2" fmla="*/ 844550 h 1123950"/>
              <a:gd name="connsiteX3" fmla="*/ 355600 w 2219325"/>
              <a:gd name="connsiteY3" fmla="*/ 714375 h 1123950"/>
              <a:gd name="connsiteX4" fmla="*/ 333375 w 2219325"/>
              <a:gd name="connsiteY4" fmla="*/ 654050 h 1123950"/>
              <a:gd name="connsiteX5" fmla="*/ 454025 w 2219325"/>
              <a:gd name="connsiteY5" fmla="*/ 679450 h 1123950"/>
              <a:gd name="connsiteX6" fmla="*/ 565150 w 2219325"/>
              <a:gd name="connsiteY6" fmla="*/ 666750 h 1123950"/>
              <a:gd name="connsiteX7" fmla="*/ 638175 w 2219325"/>
              <a:gd name="connsiteY7" fmla="*/ 612775 h 1123950"/>
              <a:gd name="connsiteX8" fmla="*/ 892175 w 2219325"/>
              <a:gd name="connsiteY8" fmla="*/ 644525 h 1123950"/>
              <a:gd name="connsiteX9" fmla="*/ 1079500 w 2219325"/>
              <a:gd name="connsiteY9" fmla="*/ 587375 h 1123950"/>
              <a:gd name="connsiteX10" fmla="*/ 1130300 w 2219325"/>
              <a:gd name="connsiteY10" fmla="*/ 593725 h 1123950"/>
              <a:gd name="connsiteX11" fmla="*/ 1228725 w 2219325"/>
              <a:gd name="connsiteY11" fmla="*/ 527050 h 1123950"/>
              <a:gd name="connsiteX12" fmla="*/ 1384300 w 2219325"/>
              <a:gd name="connsiteY12" fmla="*/ 419100 h 1123950"/>
              <a:gd name="connsiteX13" fmla="*/ 1628775 w 2219325"/>
              <a:gd name="connsiteY13" fmla="*/ 288925 h 1123950"/>
              <a:gd name="connsiteX14" fmla="*/ 1854200 w 2219325"/>
              <a:gd name="connsiteY14" fmla="*/ 158750 h 1123950"/>
              <a:gd name="connsiteX15" fmla="*/ 2219325 w 2219325"/>
              <a:gd name="connsiteY15" fmla="*/ 0 h 1123950"/>
              <a:gd name="connsiteX0" fmla="*/ 0 w 2127250"/>
              <a:gd name="connsiteY0" fmla="*/ 854075 h 854075"/>
              <a:gd name="connsiteX1" fmla="*/ 152400 w 2127250"/>
              <a:gd name="connsiteY1" fmla="*/ 844550 h 854075"/>
              <a:gd name="connsiteX2" fmla="*/ 263525 w 2127250"/>
              <a:gd name="connsiteY2" fmla="*/ 714375 h 854075"/>
              <a:gd name="connsiteX3" fmla="*/ 241300 w 2127250"/>
              <a:gd name="connsiteY3" fmla="*/ 654050 h 854075"/>
              <a:gd name="connsiteX4" fmla="*/ 361950 w 2127250"/>
              <a:gd name="connsiteY4" fmla="*/ 679450 h 854075"/>
              <a:gd name="connsiteX5" fmla="*/ 473075 w 2127250"/>
              <a:gd name="connsiteY5" fmla="*/ 666750 h 854075"/>
              <a:gd name="connsiteX6" fmla="*/ 546100 w 2127250"/>
              <a:gd name="connsiteY6" fmla="*/ 612775 h 854075"/>
              <a:gd name="connsiteX7" fmla="*/ 800100 w 2127250"/>
              <a:gd name="connsiteY7" fmla="*/ 644525 h 854075"/>
              <a:gd name="connsiteX8" fmla="*/ 987425 w 2127250"/>
              <a:gd name="connsiteY8" fmla="*/ 587375 h 854075"/>
              <a:gd name="connsiteX9" fmla="*/ 1038225 w 2127250"/>
              <a:gd name="connsiteY9" fmla="*/ 593725 h 854075"/>
              <a:gd name="connsiteX10" fmla="*/ 1136650 w 2127250"/>
              <a:gd name="connsiteY10" fmla="*/ 527050 h 854075"/>
              <a:gd name="connsiteX11" fmla="*/ 1292225 w 2127250"/>
              <a:gd name="connsiteY11" fmla="*/ 419100 h 854075"/>
              <a:gd name="connsiteX12" fmla="*/ 1536700 w 2127250"/>
              <a:gd name="connsiteY12" fmla="*/ 288925 h 854075"/>
              <a:gd name="connsiteX13" fmla="*/ 1762125 w 2127250"/>
              <a:gd name="connsiteY13" fmla="*/ 158750 h 854075"/>
              <a:gd name="connsiteX14" fmla="*/ 2127250 w 2127250"/>
              <a:gd name="connsiteY14" fmla="*/ 0 h 854075"/>
              <a:gd name="connsiteX0" fmla="*/ 0 w 1974850"/>
              <a:gd name="connsiteY0" fmla="*/ 844550 h 844550"/>
              <a:gd name="connsiteX1" fmla="*/ 111125 w 1974850"/>
              <a:gd name="connsiteY1" fmla="*/ 714375 h 844550"/>
              <a:gd name="connsiteX2" fmla="*/ 88900 w 1974850"/>
              <a:gd name="connsiteY2" fmla="*/ 654050 h 844550"/>
              <a:gd name="connsiteX3" fmla="*/ 209550 w 1974850"/>
              <a:gd name="connsiteY3" fmla="*/ 679450 h 844550"/>
              <a:gd name="connsiteX4" fmla="*/ 320675 w 1974850"/>
              <a:gd name="connsiteY4" fmla="*/ 666750 h 844550"/>
              <a:gd name="connsiteX5" fmla="*/ 393700 w 1974850"/>
              <a:gd name="connsiteY5" fmla="*/ 612775 h 844550"/>
              <a:gd name="connsiteX6" fmla="*/ 647700 w 1974850"/>
              <a:gd name="connsiteY6" fmla="*/ 644525 h 844550"/>
              <a:gd name="connsiteX7" fmla="*/ 835025 w 1974850"/>
              <a:gd name="connsiteY7" fmla="*/ 587375 h 844550"/>
              <a:gd name="connsiteX8" fmla="*/ 885825 w 1974850"/>
              <a:gd name="connsiteY8" fmla="*/ 593725 h 844550"/>
              <a:gd name="connsiteX9" fmla="*/ 984250 w 1974850"/>
              <a:gd name="connsiteY9" fmla="*/ 527050 h 844550"/>
              <a:gd name="connsiteX10" fmla="*/ 1139825 w 1974850"/>
              <a:gd name="connsiteY10" fmla="*/ 419100 h 844550"/>
              <a:gd name="connsiteX11" fmla="*/ 1384300 w 1974850"/>
              <a:gd name="connsiteY11" fmla="*/ 288925 h 844550"/>
              <a:gd name="connsiteX12" fmla="*/ 1609725 w 1974850"/>
              <a:gd name="connsiteY12" fmla="*/ 158750 h 844550"/>
              <a:gd name="connsiteX13" fmla="*/ 1974850 w 1974850"/>
              <a:gd name="connsiteY13" fmla="*/ 0 h 844550"/>
              <a:gd name="connsiteX0" fmla="*/ 22225 w 1885950"/>
              <a:gd name="connsiteY0" fmla="*/ 714375 h 714375"/>
              <a:gd name="connsiteX1" fmla="*/ 0 w 1885950"/>
              <a:gd name="connsiteY1" fmla="*/ 654050 h 714375"/>
              <a:gd name="connsiteX2" fmla="*/ 120650 w 1885950"/>
              <a:gd name="connsiteY2" fmla="*/ 679450 h 714375"/>
              <a:gd name="connsiteX3" fmla="*/ 231775 w 1885950"/>
              <a:gd name="connsiteY3" fmla="*/ 666750 h 714375"/>
              <a:gd name="connsiteX4" fmla="*/ 304800 w 1885950"/>
              <a:gd name="connsiteY4" fmla="*/ 612775 h 714375"/>
              <a:gd name="connsiteX5" fmla="*/ 558800 w 1885950"/>
              <a:gd name="connsiteY5" fmla="*/ 644525 h 714375"/>
              <a:gd name="connsiteX6" fmla="*/ 746125 w 1885950"/>
              <a:gd name="connsiteY6" fmla="*/ 587375 h 714375"/>
              <a:gd name="connsiteX7" fmla="*/ 796925 w 1885950"/>
              <a:gd name="connsiteY7" fmla="*/ 593725 h 714375"/>
              <a:gd name="connsiteX8" fmla="*/ 895350 w 1885950"/>
              <a:gd name="connsiteY8" fmla="*/ 527050 h 714375"/>
              <a:gd name="connsiteX9" fmla="*/ 1050925 w 1885950"/>
              <a:gd name="connsiteY9" fmla="*/ 419100 h 714375"/>
              <a:gd name="connsiteX10" fmla="*/ 1295400 w 1885950"/>
              <a:gd name="connsiteY10" fmla="*/ 288925 h 714375"/>
              <a:gd name="connsiteX11" fmla="*/ 1520825 w 1885950"/>
              <a:gd name="connsiteY11" fmla="*/ 158750 h 714375"/>
              <a:gd name="connsiteX12" fmla="*/ 1885950 w 1885950"/>
              <a:gd name="connsiteY12" fmla="*/ 0 h 714375"/>
              <a:gd name="connsiteX0" fmla="*/ 0 w 1885950"/>
              <a:gd name="connsiteY0" fmla="*/ 654050 h 679450"/>
              <a:gd name="connsiteX1" fmla="*/ 120650 w 1885950"/>
              <a:gd name="connsiteY1" fmla="*/ 679450 h 679450"/>
              <a:gd name="connsiteX2" fmla="*/ 231775 w 1885950"/>
              <a:gd name="connsiteY2" fmla="*/ 666750 h 679450"/>
              <a:gd name="connsiteX3" fmla="*/ 304800 w 1885950"/>
              <a:gd name="connsiteY3" fmla="*/ 612775 h 679450"/>
              <a:gd name="connsiteX4" fmla="*/ 558800 w 1885950"/>
              <a:gd name="connsiteY4" fmla="*/ 644525 h 679450"/>
              <a:gd name="connsiteX5" fmla="*/ 746125 w 1885950"/>
              <a:gd name="connsiteY5" fmla="*/ 587375 h 679450"/>
              <a:gd name="connsiteX6" fmla="*/ 796925 w 1885950"/>
              <a:gd name="connsiteY6" fmla="*/ 593725 h 679450"/>
              <a:gd name="connsiteX7" fmla="*/ 895350 w 1885950"/>
              <a:gd name="connsiteY7" fmla="*/ 527050 h 679450"/>
              <a:gd name="connsiteX8" fmla="*/ 1050925 w 1885950"/>
              <a:gd name="connsiteY8" fmla="*/ 419100 h 679450"/>
              <a:gd name="connsiteX9" fmla="*/ 1295400 w 1885950"/>
              <a:gd name="connsiteY9" fmla="*/ 288925 h 679450"/>
              <a:gd name="connsiteX10" fmla="*/ 1520825 w 1885950"/>
              <a:gd name="connsiteY10" fmla="*/ 158750 h 679450"/>
              <a:gd name="connsiteX11" fmla="*/ 1885950 w 1885950"/>
              <a:gd name="connsiteY11" fmla="*/ 0 h 679450"/>
              <a:gd name="connsiteX0" fmla="*/ 0 w 1765300"/>
              <a:gd name="connsiteY0" fmla="*/ 679450 h 679450"/>
              <a:gd name="connsiteX1" fmla="*/ 111125 w 1765300"/>
              <a:gd name="connsiteY1" fmla="*/ 666750 h 679450"/>
              <a:gd name="connsiteX2" fmla="*/ 184150 w 1765300"/>
              <a:gd name="connsiteY2" fmla="*/ 612775 h 679450"/>
              <a:gd name="connsiteX3" fmla="*/ 438150 w 1765300"/>
              <a:gd name="connsiteY3" fmla="*/ 644525 h 679450"/>
              <a:gd name="connsiteX4" fmla="*/ 625475 w 1765300"/>
              <a:gd name="connsiteY4" fmla="*/ 587375 h 679450"/>
              <a:gd name="connsiteX5" fmla="*/ 676275 w 1765300"/>
              <a:gd name="connsiteY5" fmla="*/ 593725 h 679450"/>
              <a:gd name="connsiteX6" fmla="*/ 774700 w 1765300"/>
              <a:gd name="connsiteY6" fmla="*/ 527050 h 679450"/>
              <a:gd name="connsiteX7" fmla="*/ 930275 w 1765300"/>
              <a:gd name="connsiteY7" fmla="*/ 419100 h 679450"/>
              <a:gd name="connsiteX8" fmla="*/ 1174750 w 1765300"/>
              <a:gd name="connsiteY8" fmla="*/ 288925 h 679450"/>
              <a:gd name="connsiteX9" fmla="*/ 1400175 w 1765300"/>
              <a:gd name="connsiteY9" fmla="*/ 158750 h 679450"/>
              <a:gd name="connsiteX10" fmla="*/ 1765300 w 1765300"/>
              <a:gd name="connsiteY10" fmla="*/ 0 h 679450"/>
              <a:gd name="connsiteX0" fmla="*/ 0 w 1654175"/>
              <a:gd name="connsiteY0" fmla="*/ 666750 h 666750"/>
              <a:gd name="connsiteX1" fmla="*/ 73025 w 1654175"/>
              <a:gd name="connsiteY1" fmla="*/ 612775 h 666750"/>
              <a:gd name="connsiteX2" fmla="*/ 327025 w 1654175"/>
              <a:gd name="connsiteY2" fmla="*/ 644525 h 666750"/>
              <a:gd name="connsiteX3" fmla="*/ 514350 w 1654175"/>
              <a:gd name="connsiteY3" fmla="*/ 587375 h 666750"/>
              <a:gd name="connsiteX4" fmla="*/ 565150 w 1654175"/>
              <a:gd name="connsiteY4" fmla="*/ 593725 h 666750"/>
              <a:gd name="connsiteX5" fmla="*/ 663575 w 1654175"/>
              <a:gd name="connsiteY5" fmla="*/ 527050 h 666750"/>
              <a:gd name="connsiteX6" fmla="*/ 819150 w 1654175"/>
              <a:gd name="connsiteY6" fmla="*/ 419100 h 666750"/>
              <a:gd name="connsiteX7" fmla="*/ 1063625 w 1654175"/>
              <a:gd name="connsiteY7" fmla="*/ 288925 h 666750"/>
              <a:gd name="connsiteX8" fmla="*/ 1289050 w 1654175"/>
              <a:gd name="connsiteY8" fmla="*/ 158750 h 666750"/>
              <a:gd name="connsiteX9" fmla="*/ 1654175 w 1654175"/>
              <a:gd name="connsiteY9" fmla="*/ 0 h 666750"/>
              <a:gd name="connsiteX0" fmla="*/ 0 w 1581150"/>
              <a:gd name="connsiteY0" fmla="*/ 612775 h 644525"/>
              <a:gd name="connsiteX1" fmla="*/ 254000 w 1581150"/>
              <a:gd name="connsiteY1" fmla="*/ 644525 h 644525"/>
              <a:gd name="connsiteX2" fmla="*/ 441325 w 1581150"/>
              <a:gd name="connsiteY2" fmla="*/ 587375 h 644525"/>
              <a:gd name="connsiteX3" fmla="*/ 492125 w 1581150"/>
              <a:gd name="connsiteY3" fmla="*/ 593725 h 644525"/>
              <a:gd name="connsiteX4" fmla="*/ 590550 w 1581150"/>
              <a:gd name="connsiteY4" fmla="*/ 527050 h 644525"/>
              <a:gd name="connsiteX5" fmla="*/ 746125 w 1581150"/>
              <a:gd name="connsiteY5" fmla="*/ 419100 h 644525"/>
              <a:gd name="connsiteX6" fmla="*/ 990600 w 1581150"/>
              <a:gd name="connsiteY6" fmla="*/ 288925 h 644525"/>
              <a:gd name="connsiteX7" fmla="*/ 1216025 w 1581150"/>
              <a:gd name="connsiteY7" fmla="*/ 158750 h 644525"/>
              <a:gd name="connsiteX8" fmla="*/ 1581150 w 1581150"/>
              <a:gd name="connsiteY8" fmla="*/ 0 h 644525"/>
              <a:gd name="connsiteX0" fmla="*/ 0 w 1327150"/>
              <a:gd name="connsiteY0" fmla="*/ 644525 h 644525"/>
              <a:gd name="connsiteX1" fmla="*/ 187325 w 1327150"/>
              <a:gd name="connsiteY1" fmla="*/ 587375 h 644525"/>
              <a:gd name="connsiteX2" fmla="*/ 238125 w 1327150"/>
              <a:gd name="connsiteY2" fmla="*/ 593725 h 644525"/>
              <a:gd name="connsiteX3" fmla="*/ 336550 w 1327150"/>
              <a:gd name="connsiteY3" fmla="*/ 527050 h 644525"/>
              <a:gd name="connsiteX4" fmla="*/ 492125 w 1327150"/>
              <a:gd name="connsiteY4" fmla="*/ 419100 h 644525"/>
              <a:gd name="connsiteX5" fmla="*/ 736600 w 1327150"/>
              <a:gd name="connsiteY5" fmla="*/ 288925 h 644525"/>
              <a:gd name="connsiteX6" fmla="*/ 962025 w 1327150"/>
              <a:gd name="connsiteY6" fmla="*/ 158750 h 644525"/>
              <a:gd name="connsiteX7" fmla="*/ 1327150 w 1327150"/>
              <a:gd name="connsiteY7" fmla="*/ 0 h 644525"/>
              <a:gd name="connsiteX0" fmla="*/ 0 w 1139825"/>
              <a:gd name="connsiteY0" fmla="*/ 587375 h 593725"/>
              <a:gd name="connsiteX1" fmla="*/ 50800 w 1139825"/>
              <a:gd name="connsiteY1" fmla="*/ 593725 h 593725"/>
              <a:gd name="connsiteX2" fmla="*/ 149225 w 1139825"/>
              <a:gd name="connsiteY2" fmla="*/ 527050 h 593725"/>
              <a:gd name="connsiteX3" fmla="*/ 304800 w 1139825"/>
              <a:gd name="connsiteY3" fmla="*/ 419100 h 593725"/>
              <a:gd name="connsiteX4" fmla="*/ 549275 w 1139825"/>
              <a:gd name="connsiteY4" fmla="*/ 288925 h 593725"/>
              <a:gd name="connsiteX5" fmla="*/ 774700 w 1139825"/>
              <a:gd name="connsiteY5" fmla="*/ 158750 h 593725"/>
              <a:gd name="connsiteX6" fmla="*/ 1139825 w 1139825"/>
              <a:gd name="connsiteY6" fmla="*/ 0 h 593725"/>
              <a:gd name="connsiteX0" fmla="*/ 0 w 1089025"/>
              <a:gd name="connsiteY0" fmla="*/ 593725 h 593725"/>
              <a:gd name="connsiteX1" fmla="*/ 98425 w 1089025"/>
              <a:gd name="connsiteY1" fmla="*/ 527050 h 593725"/>
              <a:gd name="connsiteX2" fmla="*/ 254000 w 1089025"/>
              <a:gd name="connsiteY2" fmla="*/ 419100 h 593725"/>
              <a:gd name="connsiteX3" fmla="*/ 498475 w 1089025"/>
              <a:gd name="connsiteY3" fmla="*/ 288925 h 593725"/>
              <a:gd name="connsiteX4" fmla="*/ 723900 w 1089025"/>
              <a:gd name="connsiteY4" fmla="*/ 158750 h 593725"/>
              <a:gd name="connsiteX5" fmla="*/ 1089025 w 1089025"/>
              <a:gd name="connsiteY5" fmla="*/ 0 h 593725"/>
              <a:gd name="connsiteX0" fmla="*/ 0 w 1022350"/>
              <a:gd name="connsiteY0" fmla="*/ 569913 h 569913"/>
              <a:gd name="connsiteX1" fmla="*/ 98425 w 1022350"/>
              <a:gd name="connsiteY1" fmla="*/ 503238 h 569913"/>
              <a:gd name="connsiteX2" fmla="*/ 254000 w 1022350"/>
              <a:gd name="connsiteY2" fmla="*/ 395288 h 569913"/>
              <a:gd name="connsiteX3" fmla="*/ 498475 w 1022350"/>
              <a:gd name="connsiteY3" fmla="*/ 265113 h 569913"/>
              <a:gd name="connsiteX4" fmla="*/ 723900 w 1022350"/>
              <a:gd name="connsiteY4" fmla="*/ 134938 h 569913"/>
              <a:gd name="connsiteX5" fmla="*/ 1022350 w 1022350"/>
              <a:gd name="connsiteY5" fmla="*/ 0 h 5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350" h="569913">
                <a:moveTo>
                  <a:pt x="0" y="569913"/>
                </a:moveTo>
                <a:lnTo>
                  <a:pt x="98425" y="503238"/>
                </a:lnTo>
                <a:lnTo>
                  <a:pt x="254000" y="395288"/>
                </a:lnTo>
                <a:lnTo>
                  <a:pt x="498475" y="265113"/>
                </a:lnTo>
                <a:lnTo>
                  <a:pt x="723900" y="134938"/>
                </a:lnTo>
                <a:lnTo>
                  <a:pt x="1022350" y="0"/>
                </a:lnTo>
              </a:path>
            </a:pathLst>
          </a:custGeom>
          <a:noFill/>
          <a:ln w="28575">
            <a:solidFill>
              <a:srgbClr val="92D050"/>
            </a:solidFill>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43" name="Freihandform 623"/>
          <p:cNvSpPr/>
          <p:nvPr/>
        </p:nvSpPr>
        <p:spPr>
          <a:xfrm>
            <a:off x="3151352" y="3792515"/>
            <a:ext cx="790575" cy="99820"/>
          </a:xfrm>
          <a:custGeom>
            <a:avLst/>
            <a:gdLst>
              <a:gd name="connsiteX0" fmla="*/ 0 w 1733550"/>
              <a:gd name="connsiteY0" fmla="*/ 219075 h 400050"/>
              <a:gd name="connsiteX1" fmla="*/ 61913 w 1733550"/>
              <a:gd name="connsiteY1" fmla="*/ 328612 h 400050"/>
              <a:gd name="connsiteX2" fmla="*/ 204788 w 1733550"/>
              <a:gd name="connsiteY2" fmla="*/ 400050 h 400050"/>
              <a:gd name="connsiteX3" fmla="*/ 471488 w 1733550"/>
              <a:gd name="connsiteY3" fmla="*/ 242887 h 400050"/>
              <a:gd name="connsiteX4" fmla="*/ 661988 w 1733550"/>
              <a:gd name="connsiteY4" fmla="*/ 157162 h 400050"/>
              <a:gd name="connsiteX5" fmla="*/ 890588 w 1733550"/>
              <a:gd name="connsiteY5" fmla="*/ 171450 h 400050"/>
              <a:gd name="connsiteX6" fmla="*/ 1395413 w 1733550"/>
              <a:gd name="connsiteY6" fmla="*/ 138112 h 400050"/>
              <a:gd name="connsiteX7" fmla="*/ 1585913 w 1733550"/>
              <a:gd name="connsiteY7" fmla="*/ 80962 h 400050"/>
              <a:gd name="connsiteX8" fmla="*/ 1733550 w 1733550"/>
              <a:gd name="connsiteY8" fmla="*/ 0 h 400050"/>
              <a:gd name="connsiteX0" fmla="*/ 0 w 1671637"/>
              <a:gd name="connsiteY0" fmla="*/ 328612 h 400050"/>
              <a:gd name="connsiteX1" fmla="*/ 142875 w 1671637"/>
              <a:gd name="connsiteY1" fmla="*/ 400050 h 400050"/>
              <a:gd name="connsiteX2" fmla="*/ 409575 w 1671637"/>
              <a:gd name="connsiteY2" fmla="*/ 242887 h 400050"/>
              <a:gd name="connsiteX3" fmla="*/ 600075 w 1671637"/>
              <a:gd name="connsiteY3" fmla="*/ 157162 h 400050"/>
              <a:gd name="connsiteX4" fmla="*/ 828675 w 1671637"/>
              <a:gd name="connsiteY4" fmla="*/ 171450 h 400050"/>
              <a:gd name="connsiteX5" fmla="*/ 1333500 w 1671637"/>
              <a:gd name="connsiteY5" fmla="*/ 138112 h 400050"/>
              <a:gd name="connsiteX6" fmla="*/ 1524000 w 1671637"/>
              <a:gd name="connsiteY6" fmla="*/ 80962 h 400050"/>
              <a:gd name="connsiteX7" fmla="*/ 1671637 w 1671637"/>
              <a:gd name="connsiteY7" fmla="*/ 0 h 400050"/>
              <a:gd name="connsiteX0" fmla="*/ 0 w 1528762"/>
              <a:gd name="connsiteY0" fmla="*/ 400050 h 400050"/>
              <a:gd name="connsiteX1" fmla="*/ 266700 w 1528762"/>
              <a:gd name="connsiteY1" fmla="*/ 242887 h 400050"/>
              <a:gd name="connsiteX2" fmla="*/ 457200 w 1528762"/>
              <a:gd name="connsiteY2" fmla="*/ 157162 h 400050"/>
              <a:gd name="connsiteX3" fmla="*/ 685800 w 1528762"/>
              <a:gd name="connsiteY3" fmla="*/ 171450 h 400050"/>
              <a:gd name="connsiteX4" fmla="*/ 1190625 w 1528762"/>
              <a:gd name="connsiteY4" fmla="*/ 138112 h 400050"/>
              <a:gd name="connsiteX5" fmla="*/ 1381125 w 1528762"/>
              <a:gd name="connsiteY5" fmla="*/ 80962 h 400050"/>
              <a:gd name="connsiteX6" fmla="*/ 1528762 w 1528762"/>
              <a:gd name="connsiteY6" fmla="*/ 0 h 400050"/>
              <a:gd name="connsiteX0" fmla="*/ 0 w 1262062"/>
              <a:gd name="connsiteY0" fmla="*/ 242887 h 242887"/>
              <a:gd name="connsiteX1" fmla="*/ 190500 w 1262062"/>
              <a:gd name="connsiteY1" fmla="*/ 157162 h 242887"/>
              <a:gd name="connsiteX2" fmla="*/ 419100 w 1262062"/>
              <a:gd name="connsiteY2" fmla="*/ 171450 h 242887"/>
              <a:gd name="connsiteX3" fmla="*/ 923925 w 1262062"/>
              <a:gd name="connsiteY3" fmla="*/ 138112 h 242887"/>
              <a:gd name="connsiteX4" fmla="*/ 1114425 w 1262062"/>
              <a:gd name="connsiteY4" fmla="*/ 80962 h 242887"/>
              <a:gd name="connsiteX5" fmla="*/ 1262062 w 1262062"/>
              <a:gd name="connsiteY5" fmla="*/ 0 h 242887"/>
              <a:gd name="connsiteX0" fmla="*/ 0 w 1071562"/>
              <a:gd name="connsiteY0" fmla="*/ 157162 h 171450"/>
              <a:gd name="connsiteX1" fmla="*/ 228600 w 1071562"/>
              <a:gd name="connsiteY1" fmla="*/ 171450 h 171450"/>
              <a:gd name="connsiteX2" fmla="*/ 733425 w 1071562"/>
              <a:gd name="connsiteY2" fmla="*/ 138112 h 171450"/>
              <a:gd name="connsiteX3" fmla="*/ 923925 w 1071562"/>
              <a:gd name="connsiteY3" fmla="*/ 80962 h 171450"/>
              <a:gd name="connsiteX4" fmla="*/ 1071562 w 1071562"/>
              <a:gd name="connsiteY4" fmla="*/ 0 h 171450"/>
              <a:gd name="connsiteX0" fmla="*/ 0 w 923925"/>
              <a:gd name="connsiteY0" fmla="*/ 76200 h 90488"/>
              <a:gd name="connsiteX1" fmla="*/ 228600 w 923925"/>
              <a:gd name="connsiteY1" fmla="*/ 90488 h 90488"/>
              <a:gd name="connsiteX2" fmla="*/ 733425 w 923925"/>
              <a:gd name="connsiteY2" fmla="*/ 57150 h 90488"/>
              <a:gd name="connsiteX3" fmla="*/ 923925 w 923925"/>
              <a:gd name="connsiteY3" fmla="*/ 0 h 90488"/>
              <a:gd name="connsiteX0" fmla="*/ 0 w 792957"/>
              <a:gd name="connsiteY0" fmla="*/ 83343 h 90488"/>
              <a:gd name="connsiteX1" fmla="*/ 97632 w 792957"/>
              <a:gd name="connsiteY1" fmla="*/ 90488 h 90488"/>
              <a:gd name="connsiteX2" fmla="*/ 602457 w 792957"/>
              <a:gd name="connsiteY2" fmla="*/ 57150 h 90488"/>
              <a:gd name="connsiteX3" fmla="*/ 792957 w 792957"/>
              <a:gd name="connsiteY3" fmla="*/ 0 h 90488"/>
              <a:gd name="connsiteX0" fmla="*/ 0 w 792957"/>
              <a:gd name="connsiteY0" fmla="*/ 73818 h 90488"/>
              <a:gd name="connsiteX1" fmla="*/ 97632 w 792957"/>
              <a:gd name="connsiteY1" fmla="*/ 90488 h 90488"/>
              <a:gd name="connsiteX2" fmla="*/ 602457 w 792957"/>
              <a:gd name="connsiteY2" fmla="*/ 57150 h 90488"/>
              <a:gd name="connsiteX3" fmla="*/ 792957 w 792957"/>
              <a:gd name="connsiteY3" fmla="*/ 0 h 90488"/>
              <a:gd name="connsiteX0" fmla="*/ 0 w 790575"/>
              <a:gd name="connsiteY0" fmla="*/ 80962 h 90488"/>
              <a:gd name="connsiteX1" fmla="*/ 95250 w 790575"/>
              <a:gd name="connsiteY1" fmla="*/ 90488 h 90488"/>
              <a:gd name="connsiteX2" fmla="*/ 600075 w 790575"/>
              <a:gd name="connsiteY2" fmla="*/ 57150 h 90488"/>
              <a:gd name="connsiteX3" fmla="*/ 790575 w 790575"/>
              <a:gd name="connsiteY3" fmla="*/ 0 h 90488"/>
            </a:gdLst>
            <a:ahLst/>
            <a:cxnLst>
              <a:cxn ang="0">
                <a:pos x="connsiteX0" y="connsiteY0"/>
              </a:cxn>
              <a:cxn ang="0">
                <a:pos x="connsiteX1" y="connsiteY1"/>
              </a:cxn>
              <a:cxn ang="0">
                <a:pos x="connsiteX2" y="connsiteY2"/>
              </a:cxn>
              <a:cxn ang="0">
                <a:pos x="connsiteX3" y="connsiteY3"/>
              </a:cxn>
            </a:cxnLst>
            <a:rect l="l" t="t" r="r" b="b"/>
            <a:pathLst>
              <a:path w="790575" h="90488">
                <a:moveTo>
                  <a:pt x="0" y="80962"/>
                </a:moveTo>
                <a:lnTo>
                  <a:pt x="95250" y="90488"/>
                </a:lnTo>
                <a:lnTo>
                  <a:pt x="600075" y="57150"/>
                </a:lnTo>
                <a:lnTo>
                  <a:pt x="790575" y="0"/>
                </a:lnTo>
              </a:path>
            </a:pathLst>
          </a:custGeom>
          <a:noFill/>
          <a:ln w="19050">
            <a:solidFill>
              <a:srgbClr val="FF0000"/>
            </a:solidFill>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solidFill>
                <a:schemeClr val="tx2"/>
              </a:solidFill>
            </a:endParaRPr>
          </a:p>
        </p:txBody>
      </p:sp>
      <p:sp>
        <p:nvSpPr>
          <p:cNvPr id="341" name="Rectangle 139"/>
          <p:cNvSpPr>
            <a:spLocks noChangeArrowheads="1"/>
          </p:cNvSpPr>
          <p:nvPr/>
        </p:nvSpPr>
        <p:spPr bwMode="auto">
          <a:xfrm>
            <a:off x="3747546" y="3804956"/>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44" name="Freihandform 623"/>
          <p:cNvSpPr/>
          <p:nvPr/>
        </p:nvSpPr>
        <p:spPr>
          <a:xfrm>
            <a:off x="3959297" y="3724741"/>
            <a:ext cx="95251" cy="49909"/>
          </a:xfrm>
          <a:custGeom>
            <a:avLst/>
            <a:gdLst>
              <a:gd name="connsiteX0" fmla="*/ 0 w 1733550"/>
              <a:gd name="connsiteY0" fmla="*/ 219075 h 400050"/>
              <a:gd name="connsiteX1" fmla="*/ 61913 w 1733550"/>
              <a:gd name="connsiteY1" fmla="*/ 328612 h 400050"/>
              <a:gd name="connsiteX2" fmla="*/ 204788 w 1733550"/>
              <a:gd name="connsiteY2" fmla="*/ 400050 h 400050"/>
              <a:gd name="connsiteX3" fmla="*/ 471488 w 1733550"/>
              <a:gd name="connsiteY3" fmla="*/ 242887 h 400050"/>
              <a:gd name="connsiteX4" fmla="*/ 661988 w 1733550"/>
              <a:gd name="connsiteY4" fmla="*/ 157162 h 400050"/>
              <a:gd name="connsiteX5" fmla="*/ 890588 w 1733550"/>
              <a:gd name="connsiteY5" fmla="*/ 171450 h 400050"/>
              <a:gd name="connsiteX6" fmla="*/ 1395413 w 1733550"/>
              <a:gd name="connsiteY6" fmla="*/ 138112 h 400050"/>
              <a:gd name="connsiteX7" fmla="*/ 1585913 w 1733550"/>
              <a:gd name="connsiteY7" fmla="*/ 80962 h 400050"/>
              <a:gd name="connsiteX8" fmla="*/ 1733550 w 1733550"/>
              <a:gd name="connsiteY8" fmla="*/ 0 h 400050"/>
              <a:gd name="connsiteX0" fmla="*/ 0 w 1671637"/>
              <a:gd name="connsiteY0" fmla="*/ 328612 h 400050"/>
              <a:gd name="connsiteX1" fmla="*/ 142875 w 1671637"/>
              <a:gd name="connsiteY1" fmla="*/ 400050 h 400050"/>
              <a:gd name="connsiteX2" fmla="*/ 409575 w 1671637"/>
              <a:gd name="connsiteY2" fmla="*/ 242887 h 400050"/>
              <a:gd name="connsiteX3" fmla="*/ 600075 w 1671637"/>
              <a:gd name="connsiteY3" fmla="*/ 157162 h 400050"/>
              <a:gd name="connsiteX4" fmla="*/ 828675 w 1671637"/>
              <a:gd name="connsiteY4" fmla="*/ 171450 h 400050"/>
              <a:gd name="connsiteX5" fmla="*/ 1333500 w 1671637"/>
              <a:gd name="connsiteY5" fmla="*/ 138112 h 400050"/>
              <a:gd name="connsiteX6" fmla="*/ 1524000 w 1671637"/>
              <a:gd name="connsiteY6" fmla="*/ 80962 h 400050"/>
              <a:gd name="connsiteX7" fmla="*/ 1671637 w 1671637"/>
              <a:gd name="connsiteY7" fmla="*/ 0 h 400050"/>
              <a:gd name="connsiteX0" fmla="*/ 0 w 1528762"/>
              <a:gd name="connsiteY0" fmla="*/ 400050 h 400050"/>
              <a:gd name="connsiteX1" fmla="*/ 266700 w 1528762"/>
              <a:gd name="connsiteY1" fmla="*/ 242887 h 400050"/>
              <a:gd name="connsiteX2" fmla="*/ 457200 w 1528762"/>
              <a:gd name="connsiteY2" fmla="*/ 157162 h 400050"/>
              <a:gd name="connsiteX3" fmla="*/ 685800 w 1528762"/>
              <a:gd name="connsiteY3" fmla="*/ 171450 h 400050"/>
              <a:gd name="connsiteX4" fmla="*/ 1190625 w 1528762"/>
              <a:gd name="connsiteY4" fmla="*/ 138112 h 400050"/>
              <a:gd name="connsiteX5" fmla="*/ 1381125 w 1528762"/>
              <a:gd name="connsiteY5" fmla="*/ 80962 h 400050"/>
              <a:gd name="connsiteX6" fmla="*/ 1528762 w 1528762"/>
              <a:gd name="connsiteY6" fmla="*/ 0 h 400050"/>
              <a:gd name="connsiteX0" fmla="*/ 0 w 1262062"/>
              <a:gd name="connsiteY0" fmla="*/ 242887 h 242887"/>
              <a:gd name="connsiteX1" fmla="*/ 190500 w 1262062"/>
              <a:gd name="connsiteY1" fmla="*/ 157162 h 242887"/>
              <a:gd name="connsiteX2" fmla="*/ 419100 w 1262062"/>
              <a:gd name="connsiteY2" fmla="*/ 171450 h 242887"/>
              <a:gd name="connsiteX3" fmla="*/ 923925 w 1262062"/>
              <a:gd name="connsiteY3" fmla="*/ 138112 h 242887"/>
              <a:gd name="connsiteX4" fmla="*/ 1114425 w 1262062"/>
              <a:gd name="connsiteY4" fmla="*/ 80962 h 242887"/>
              <a:gd name="connsiteX5" fmla="*/ 1262062 w 1262062"/>
              <a:gd name="connsiteY5" fmla="*/ 0 h 242887"/>
              <a:gd name="connsiteX0" fmla="*/ 0 w 1071562"/>
              <a:gd name="connsiteY0" fmla="*/ 157162 h 171450"/>
              <a:gd name="connsiteX1" fmla="*/ 228600 w 1071562"/>
              <a:gd name="connsiteY1" fmla="*/ 171450 h 171450"/>
              <a:gd name="connsiteX2" fmla="*/ 733425 w 1071562"/>
              <a:gd name="connsiteY2" fmla="*/ 138112 h 171450"/>
              <a:gd name="connsiteX3" fmla="*/ 923925 w 1071562"/>
              <a:gd name="connsiteY3" fmla="*/ 80962 h 171450"/>
              <a:gd name="connsiteX4" fmla="*/ 1071562 w 1071562"/>
              <a:gd name="connsiteY4" fmla="*/ 0 h 171450"/>
              <a:gd name="connsiteX0" fmla="*/ 0 w 923925"/>
              <a:gd name="connsiteY0" fmla="*/ 76200 h 90488"/>
              <a:gd name="connsiteX1" fmla="*/ 228600 w 923925"/>
              <a:gd name="connsiteY1" fmla="*/ 90488 h 90488"/>
              <a:gd name="connsiteX2" fmla="*/ 733425 w 923925"/>
              <a:gd name="connsiteY2" fmla="*/ 57150 h 90488"/>
              <a:gd name="connsiteX3" fmla="*/ 923925 w 923925"/>
              <a:gd name="connsiteY3" fmla="*/ 0 h 90488"/>
              <a:gd name="connsiteX0" fmla="*/ 0 w 792957"/>
              <a:gd name="connsiteY0" fmla="*/ 83343 h 90488"/>
              <a:gd name="connsiteX1" fmla="*/ 97632 w 792957"/>
              <a:gd name="connsiteY1" fmla="*/ 90488 h 90488"/>
              <a:gd name="connsiteX2" fmla="*/ 602457 w 792957"/>
              <a:gd name="connsiteY2" fmla="*/ 57150 h 90488"/>
              <a:gd name="connsiteX3" fmla="*/ 792957 w 792957"/>
              <a:gd name="connsiteY3" fmla="*/ 0 h 90488"/>
              <a:gd name="connsiteX0" fmla="*/ 0 w 792957"/>
              <a:gd name="connsiteY0" fmla="*/ 73818 h 90488"/>
              <a:gd name="connsiteX1" fmla="*/ 97632 w 792957"/>
              <a:gd name="connsiteY1" fmla="*/ 90488 h 90488"/>
              <a:gd name="connsiteX2" fmla="*/ 602457 w 792957"/>
              <a:gd name="connsiteY2" fmla="*/ 57150 h 90488"/>
              <a:gd name="connsiteX3" fmla="*/ 792957 w 792957"/>
              <a:gd name="connsiteY3" fmla="*/ 0 h 90488"/>
              <a:gd name="connsiteX0" fmla="*/ 0 w 790575"/>
              <a:gd name="connsiteY0" fmla="*/ 80962 h 90488"/>
              <a:gd name="connsiteX1" fmla="*/ 95250 w 790575"/>
              <a:gd name="connsiteY1" fmla="*/ 90488 h 90488"/>
              <a:gd name="connsiteX2" fmla="*/ 600075 w 790575"/>
              <a:gd name="connsiteY2" fmla="*/ 57150 h 90488"/>
              <a:gd name="connsiteX3" fmla="*/ 790575 w 790575"/>
              <a:gd name="connsiteY3" fmla="*/ 0 h 90488"/>
              <a:gd name="connsiteX0" fmla="*/ 0 w 695325"/>
              <a:gd name="connsiteY0" fmla="*/ 90488 h 90488"/>
              <a:gd name="connsiteX1" fmla="*/ 504825 w 695325"/>
              <a:gd name="connsiteY1" fmla="*/ 57150 h 90488"/>
              <a:gd name="connsiteX2" fmla="*/ 695325 w 695325"/>
              <a:gd name="connsiteY2" fmla="*/ 0 h 90488"/>
              <a:gd name="connsiteX0" fmla="*/ 0 w 190500"/>
              <a:gd name="connsiteY0" fmla="*/ 57150 h 57150"/>
              <a:gd name="connsiteX1" fmla="*/ 190500 w 190500"/>
              <a:gd name="connsiteY1" fmla="*/ 0 h 57150"/>
              <a:gd name="connsiteX0" fmla="*/ 0 w 92869"/>
              <a:gd name="connsiteY0" fmla="*/ 52387 h 52387"/>
              <a:gd name="connsiteX1" fmla="*/ 92869 w 92869"/>
              <a:gd name="connsiteY1" fmla="*/ 0 h 52387"/>
              <a:gd name="connsiteX0" fmla="*/ 0 w 95251"/>
              <a:gd name="connsiteY0" fmla="*/ 45243 h 45243"/>
              <a:gd name="connsiteX1" fmla="*/ 95251 w 95251"/>
              <a:gd name="connsiteY1" fmla="*/ 0 h 45243"/>
            </a:gdLst>
            <a:ahLst/>
            <a:cxnLst>
              <a:cxn ang="0">
                <a:pos x="connsiteX0" y="connsiteY0"/>
              </a:cxn>
              <a:cxn ang="0">
                <a:pos x="connsiteX1" y="connsiteY1"/>
              </a:cxn>
            </a:cxnLst>
            <a:rect l="l" t="t" r="r" b="b"/>
            <a:pathLst>
              <a:path w="95251" h="45243">
                <a:moveTo>
                  <a:pt x="0" y="45243"/>
                </a:moveTo>
                <a:lnTo>
                  <a:pt x="95251" y="0"/>
                </a:lnTo>
              </a:path>
            </a:pathLst>
          </a:custGeom>
          <a:noFill/>
          <a:ln w="19050">
            <a:solidFill>
              <a:srgbClr val="FF0000"/>
            </a:solidFill>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solidFill>
                <a:schemeClr val="tx2"/>
              </a:solidFill>
            </a:endParaRPr>
          </a:p>
        </p:txBody>
      </p:sp>
      <p:sp>
        <p:nvSpPr>
          <p:cNvPr id="545" name="Freihandform 612"/>
          <p:cNvSpPr/>
          <p:nvPr/>
        </p:nvSpPr>
        <p:spPr>
          <a:xfrm>
            <a:off x="3688508" y="4532428"/>
            <a:ext cx="1243014" cy="761778"/>
          </a:xfrm>
          <a:custGeom>
            <a:avLst/>
            <a:gdLst>
              <a:gd name="connsiteX0" fmla="*/ 0 w 1747838"/>
              <a:gd name="connsiteY0" fmla="*/ 0 h 995363"/>
              <a:gd name="connsiteX1" fmla="*/ 147638 w 1747838"/>
              <a:gd name="connsiteY1" fmla="*/ 47625 h 995363"/>
              <a:gd name="connsiteX2" fmla="*/ 304800 w 1747838"/>
              <a:gd name="connsiteY2" fmla="*/ 204788 h 995363"/>
              <a:gd name="connsiteX3" fmla="*/ 442913 w 1747838"/>
              <a:gd name="connsiteY3" fmla="*/ 300038 h 995363"/>
              <a:gd name="connsiteX4" fmla="*/ 685800 w 1747838"/>
              <a:gd name="connsiteY4" fmla="*/ 495300 h 995363"/>
              <a:gd name="connsiteX5" fmla="*/ 947738 w 1747838"/>
              <a:gd name="connsiteY5" fmla="*/ 895350 h 995363"/>
              <a:gd name="connsiteX6" fmla="*/ 1747838 w 1747838"/>
              <a:gd name="connsiteY6" fmla="*/ 995363 h 995363"/>
              <a:gd name="connsiteX0" fmla="*/ 0 w 1600200"/>
              <a:gd name="connsiteY0" fmla="*/ 0 h 947738"/>
              <a:gd name="connsiteX1" fmla="*/ 157162 w 1600200"/>
              <a:gd name="connsiteY1" fmla="*/ 157163 h 947738"/>
              <a:gd name="connsiteX2" fmla="*/ 295275 w 1600200"/>
              <a:gd name="connsiteY2" fmla="*/ 252413 h 947738"/>
              <a:gd name="connsiteX3" fmla="*/ 538162 w 1600200"/>
              <a:gd name="connsiteY3" fmla="*/ 447675 h 947738"/>
              <a:gd name="connsiteX4" fmla="*/ 800100 w 1600200"/>
              <a:gd name="connsiteY4" fmla="*/ 847725 h 947738"/>
              <a:gd name="connsiteX5" fmla="*/ 1600200 w 1600200"/>
              <a:gd name="connsiteY5" fmla="*/ 947738 h 947738"/>
              <a:gd name="connsiteX0" fmla="*/ 0 w 1443038"/>
              <a:gd name="connsiteY0" fmla="*/ 0 h 790575"/>
              <a:gd name="connsiteX1" fmla="*/ 138113 w 1443038"/>
              <a:gd name="connsiteY1" fmla="*/ 95250 h 790575"/>
              <a:gd name="connsiteX2" fmla="*/ 381000 w 1443038"/>
              <a:gd name="connsiteY2" fmla="*/ 290512 h 790575"/>
              <a:gd name="connsiteX3" fmla="*/ 642938 w 1443038"/>
              <a:gd name="connsiteY3" fmla="*/ 690562 h 790575"/>
              <a:gd name="connsiteX4" fmla="*/ 1443038 w 1443038"/>
              <a:gd name="connsiteY4" fmla="*/ 790575 h 790575"/>
              <a:gd name="connsiteX0" fmla="*/ 0 w 1304925"/>
              <a:gd name="connsiteY0" fmla="*/ 0 h 695325"/>
              <a:gd name="connsiteX1" fmla="*/ 242887 w 1304925"/>
              <a:gd name="connsiteY1" fmla="*/ 195262 h 695325"/>
              <a:gd name="connsiteX2" fmla="*/ 504825 w 1304925"/>
              <a:gd name="connsiteY2" fmla="*/ 595312 h 695325"/>
              <a:gd name="connsiteX3" fmla="*/ 1304925 w 1304925"/>
              <a:gd name="connsiteY3" fmla="*/ 695325 h 695325"/>
              <a:gd name="connsiteX0" fmla="*/ 0 w 1254919"/>
              <a:gd name="connsiteY0" fmla="*/ 0 h 690562"/>
              <a:gd name="connsiteX1" fmla="*/ 242887 w 1254919"/>
              <a:gd name="connsiteY1" fmla="*/ 195262 h 690562"/>
              <a:gd name="connsiteX2" fmla="*/ 504825 w 1254919"/>
              <a:gd name="connsiteY2" fmla="*/ 595312 h 690562"/>
              <a:gd name="connsiteX3" fmla="*/ 1254919 w 1254919"/>
              <a:gd name="connsiteY3" fmla="*/ 690562 h 690562"/>
              <a:gd name="connsiteX0" fmla="*/ 0 w 1254919"/>
              <a:gd name="connsiteY0" fmla="*/ 0 h 690562"/>
              <a:gd name="connsiteX1" fmla="*/ 242887 w 1254919"/>
              <a:gd name="connsiteY1" fmla="*/ 195262 h 690562"/>
              <a:gd name="connsiteX2" fmla="*/ 511969 w 1254919"/>
              <a:gd name="connsiteY2" fmla="*/ 588168 h 690562"/>
              <a:gd name="connsiteX3" fmla="*/ 1254919 w 1254919"/>
              <a:gd name="connsiteY3" fmla="*/ 690562 h 690562"/>
              <a:gd name="connsiteX0" fmla="*/ 0 w 1254919"/>
              <a:gd name="connsiteY0" fmla="*/ 0 h 690562"/>
              <a:gd name="connsiteX1" fmla="*/ 242887 w 1254919"/>
              <a:gd name="connsiteY1" fmla="*/ 195262 h 690562"/>
              <a:gd name="connsiteX2" fmla="*/ 526256 w 1254919"/>
              <a:gd name="connsiteY2" fmla="*/ 602455 h 690562"/>
              <a:gd name="connsiteX3" fmla="*/ 1254919 w 1254919"/>
              <a:gd name="connsiteY3" fmla="*/ 690562 h 690562"/>
              <a:gd name="connsiteX0" fmla="*/ 0 w 1254919"/>
              <a:gd name="connsiteY0" fmla="*/ 0 h 690562"/>
              <a:gd name="connsiteX1" fmla="*/ 264318 w 1254919"/>
              <a:gd name="connsiteY1" fmla="*/ 200025 h 690562"/>
              <a:gd name="connsiteX2" fmla="*/ 526256 w 1254919"/>
              <a:gd name="connsiteY2" fmla="*/ 602455 h 690562"/>
              <a:gd name="connsiteX3" fmla="*/ 1254919 w 1254919"/>
              <a:gd name="connsiteY3" fmla="*/ 690562 h 690562"/>
              <a:gd name="connsiteX0" fmla="*/ 0 w 1245394"/>
              <a:gd name="connsiteY0" fmla="*/ 0 h 688181"/>
              <a:gd name="connsiteX1" fmla="*/ 254793 w 1245394"/>
              <a:gd name="connsiteY1" fmla="*/ 197644 h 688181"/>
              <a:gd name="connsiteX2" fmla="*/ 516731 w 1245394"/>
              <a:gd name="connsiteY2" fmla="*/ 600074 h 688181"/>
              <a:gd name="connsiteX3" fmla="*/ 1245394 w 1245394"/>
              <a:gd name="connsiteY3" fmla="*/ 688181 h 688181"/>
              <a:gd name="connsiteX0" fmla="*/ 0 w 1243013"/>
              <a:gd name="connsiteY0" fmla="*/ 0 h 692944"/>
              <a:gd name="connsiteX1" fmla="*/ 254793 w 1243013"/>
              <a:gd name="connsiteY1" fmla="*/ 197644 h 692944"/>
              <a:gd name="connsiteX2" fmla="*/ 516731 w 1243013"/>
              <a:gd name="connsiteY2" fmla="*/ 600074 h 692944"/>
              <a:gd name="connsiteX3" fmla="*/ 1243013 w 1243013"/>
              <a:gd name="connsiteY3" fmla="*/ 692944 h 692944"/>
              <a:gd name="connsiteX0" fmla="*/ 0 w 1243013"/>
              <a:gd name="connsiteY0" fmla="*/ 0 h 683419"/>
              <a:gd name="connsiteX1" fmla="*/ 254793 w 1243013"/>
              <a:gd name="connsiteY1" fmla="*/ 197644 h 683419"/>
              <a:gd name="connsiteX2" fmla="*/ 516731 w 1243013"/>
              <a:gd name="connsiteY2" fmla="*/ 600074 h 683419"/>
              <a:gd name="connsiteX3" fmla="*/ 1243013 w 1243013"/>
              <a:gd name="connsiteY3" fmla="*/ 683419 h 683419"/>
              <a:gd name="connsiteX0" fmla="*/ 0 w 1240632"/>
              <a:gd name="connsiteY0" fmla="*/ 0 h 685800"/>
              <a:gd name="connsiteX1" fmla="*/ 254793 w 1240632"/>
              <a:gd name="connsiteY1" fmla="*/ 197644 h 685800"/>
              <a:gd name="connsiteX2" fmla="*/ 516731 w 1240632"/>
              <a:gd name="connsiteY2" fmla="*/ 600074 h 685800"/>
              <a:gd name="connsiteX3" fmla="*/ 1240632 w 1240632"/>
              <a:gd name="connsiteY3" fmla="*/ 685800 h 685800"/>
              <a:gd name="connsiteX0" fmla="*/ 0 w 1243014"/>
              <a:gd name="connsiteY0" fmla="*/ 0 h 690563"/>
              <a:gd name="connsiteX1" fmla="*/ 254793 w 1243014"/>
              <a:gd name="connsiteY1" fmla="*/ 197644 h 690563"/>
              <a:gd name="connsiteX2" fmla="*/ 516731 w 1243014"/>
              <a:gd name="connsiteY2" fmla="*/ 600074 h 690563"/>
              <a:gd name="connsiteX3" fmla="*/ 1243014 w 1243014"/>
              <a:gd name="connsiteY3" fmla="*/ 690563 h 690563"/>
            </a:gdLst>
            <a:ahLst/>
            <a:cxnLst>
              <a:cxn ang="0">
                <a:pos x="connsiteX0" y="connsiteY0"/>
              </a:cxn>
              <a:cxn ang="0">
                <a:pos x="connsiteX1" y="connsiteY1"/>
              </a:cxn>
              <a:cxn ang="0">
                <a:pos x="connsiteX2" y="connsiteY2"/>
              </a:cxn>
              <a:cxn ang="0">
                <a:pos x="connsiteX3" y="connsiteY3"/>
              </a:cxn>
            </a:cxnLst>
            <a:rect l="l" t="t" r="r" b="b"/>
            <a:pathLst>
              <a:path w="1243014" h="690563">
                <a:moveTo>
                  <a:pt x="0" y="0"/>
                </a:moveTo>
                <a:lnTo>
                  <a:pt x="254793" y="197644"/>
                </a:lnTo>
                <a:lnTo>
                  <a:pt x="516731" y="600074"/>
                </a:lnTo>
                <a:lnTo>
                  <a:pt x="1243014" y="690563"/>
                </a:lnTo>
              </a:path>
            </a:pathLst>
          </a:custGeom>
          <a:noFill/>
          <a:ln w="19050">
            <a:solidFill>
              <a:srgbClr val="CC6600"/>
            </a:solidFill>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344" name="Rectangle 142"/>
          <p:cNvSpPr>
            <a:spLocks noChangeArrowheads="1"/>
          </p:cNvSpPr>
          <p:nvPr/>
        </p:nvSpPr>
        <p:spPr bwMode="auto">
          <a:xfrm>
            <a:off x="4181654" y="5181982"/>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50" name="Freihandform 603"/>
          <p:cNvSpPr/>
          <p:nvPr/>
        </p:nvSpPr>
        <p:spPr>
          <a:xfrm>
            <a:off x="3270844" y="4205142"/>
            <a:ext cx="979487" cy="143599"/>
          </a:xfrm>
          <a:custGeom>
            <a:avLst/>
            <a:gdLst>
              <a:gd name="connsiteX0" fmla="*/ 0 w 1241425"/>
              <a:gd name="connsiteY0" fmla="*/ 177800 h 177800"/>
              <a:gd name="connsiteX1" fmla="*/ 41275 w 1241425"/>
              <a:gd name="connsiteY1" fmla="*/ 53975 h 177800"/>
              <a:gd name="connsiteX2" fmla="*/ 171450 w 1241425"/>
              <a:gd name="connsiteY2" fmla="*/ 69850 h 177800"/>
              <a:gd name="connsiteX3" fmla="*/ 257175 w 1241425"/>
              <a:gd name="connsiteY3" fmla="*/ 15875 h 177800"/>
              <a:gd name="connsiteX4" fmla="*/ 517525 w 1241425"/>
              <a:gd name="connsiteY4" fmla="*/ 41275 h 177800"/>
              <a:gd name="connsiteX5" fmla="*/ 698500 w 1241425"/>
              <a:gd name="connsiteY5" fmla="*/ 111125 h 177800"/>
              <a:gd name="connsiteX6" fmla="*/ 920750 w 1241425"/>
              <a:gd name="connsiteY6" fmla="*/ 130175 h 177800"/>
              <a:gd name="connsiteX7" fmla="*/ 1241425 w 1241425"/>
              <a:gd name="connsiteY7" fmla="*/ 0 h 177800"/>
              <a:gd name="connsiteX0" fmla="*/ 0 w 1200150"/>
              <a:gd name="connsiteY0" fmla="*/ 53975 h 130175"/>
              <a:gd name="connsiteX1" fmla="*/ 130175 w 1200150"/>
              <a:gd name="connsiteY1" fmla="*/ 69850 h 130175"/>
              <a:gd name="connsiteX2" fmla="*/ 215900 w 1200150"/>
              <a:gd name="connsiteY2" fmla="*/ 15875 h 130175"/>
              <a:gd name="connsiteX3" fmla="*/ 476250 w 1200150"/>
              <a:gd name="connsiteY3" fmla="*/ 41275 h 130175"/>
              <a:gd name="connsiteX4" fmla="*/ 657225 w 1200150"/>
              <a:gd name="connsiteY4" fmla="*/ 111125 h 130175"/>
              <a:gd name="connsiteX5" fmla="*/ 879475 w 1200150"/>
              <a:gd name="connsiteY5" fmla="*/ 130175 h 130175"/>
              <a:gd name="connsiteX6" fmla="*/ 1200150 w 1200150"/>
              <a:gd name="connsiteY6" fmla="*/ 0 h 130175"/>
              <a:gd name="connsiteX0" fmla="*/ 0 w 1069975"/>
              <a:gd name="connsiteY0" fmla="*/ 69850 h 130175"/>
              <a:gd name="connsiteX1" fmla="*/ 85725 w 1069975"/>
              <a:gd name="connsiteY1" fmla="*/ 15875 h 130175"/>
              <a:gd name="connsiteX2" fmla="*/ 346075 w 1069975"/>
              <a:gd name="connsiteY2" fmla="*/ 41275 h 130175"/>
              <a:gd name="connsiteX3" fmla="*/ 527050 w 1069975"/>
              <a:gd name="connsiteY3" fmla="*/ 111125 h 130175"/>
              <a:gd name="connsiteX4" fmla="*/ 749300 w 1069975"/>
              <a:gd name="connsiteY4" fmla="*/ 130175 h 130175"/>
              <a:gd name="connsiteX5" fmla="*/ 1069975 w 1069975"/>
              <a:gd name="connsiteY5" fmla="*/ 0 h 130175"/>
              <a:gd name="connsiteX0" fmla="*/ 0 w 984250"/>
              <a:gd name="connsiteY0" fmla="*/ 15875 h 130175"/>
              <a:gd name="connsiteX1" fmla="*/ 260350 w 984250"/>
              <a:gd name="connsiteY1" fmla="*/ 41275 h 130175"/>
              <a:gd name="connsiteX2" fmla="*/ 441325 w 984250"/>
              <a:gd name="connsiteY2" fmla="*/ 111125 h 130175"/>
              <a:gd name="connsiteX3" fmla="*/ 663575 w 984250"/>
              <a:gd name="connsiteY3" fmla="*/ 130175 h 130175"/>
              <a:gd name="connsiteX4" fmla="*/ 984250 w 984250"/>
              <a:gd name="connsiteY4" fmla="*/ 0 h 130175"/>
              <a:gd name="connsiteX0" fmla="*/ 0 w 979487"/>
              <a:gd name="connsiteY0" fmla="*/ 6350 h 130175"/>
              <a:gd name="connsiteX1" fmla="*/ 255587 w 979487"/>
              <a:gd name="connsiteY1" fmla="*/ 41275 h 130175"/>
              <a:gd name="connsiteX2" fmla="*/ 436562 w 979487"/>
              <a:gd name="connsiteY2" fmla="*/ 111125 h 130175"/>
              <a:gd name="connsiteX3" fmla="*/ 658812 w 979487"/>
              <a:gd name="connsiteY3" fmla="*/ 130175 h 130175"/>
              <a:gd name="connsiteX4" fmla="*/ 979487 w 979487"/>
              <a:gd name="connsiteY4" fmla="*/ 0 h 13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487" h="130175">
                <a:moveTo>
                  <a:pt x="0" y="6350"/>
                </a:moveTo>
                <a:lnTo>
                  <a:pt x="255587" y="41275"/>
                </a:lnTo>
                <a:lnTo>
                  <a:pt x="436562" y="111125"/>
                </a:lnTo>
                <a:lnTo>
                  <a:pt x="658812" y="130175"/>
                </a:lnTo>
                <a:lnTo>
                  <a:pt x="979487" y="0"/>
                </a:lnTo>
              </a:path>
            </a:pathLst>
          </a:custGeom>
          <a:noFill/>
          <a:ln w="22225" cmpd="sng">
            <a:solidFill>
              <a:srgbClr val="00B05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89" name="Rectangle 134"/>
          <p:cNvSpPr>
            <a:spLocks noChangeArrowheads="1"/>
          </p:cNvSpPr>
          <p:nvPr/>
        </p:nvSpPr>
        <p:spPr bwMode="auto">
          <a:xfrm>
            <a:off x="3672733" y="4298719"/>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427" name="Rectangle 134"/>
          <p:cNvSpPr>
            <a:spLocks noChangeArrowheads="1"/>
          </p:cNvSpPr>
          <p:nvPr/>
        </p:nvSpPr>
        <p:spPr bwMode="auto">
          <a:xfrm>
            <a:off x="3894983" y="4319733"/>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22" name="Freihandform 21"/>
          <p:cNvSpPr/>
          <p:nvPr/>
        </p:nvSpPr>
        <p:spPr>
          <a:xfrm>
            <a:off x="1663700" y="4226819"/>
            <a:ext cx="2616200" cy="1761718"/>
          </a:xfrm>
          <a:custGeom>
            <a:avLst/>
            <a:gdLst>
              <a:gd name="connsiteX0" fmla="*/ 0 w 2616200"/>
              <a:gd name="connsiteY0" fmla="*/ 1597025 h 1597025"/>
              <a:gd name="connsiteX1" fmla="*/ 15875 w 2616200"/>
              <a:gd name="connsiteY1" fmla="*/ 1457325 h 1597025"/>
              <a:gd name="connsiteX2" fmla="*/ 203200 w 2616200"/>
              <a:gd name="connsiteY2" fmla="*/ 1174750 h 1597025"/>
              <a:gd name="connsiteX3" fmla="*/ 396875 w 2616200"/>
              <a:gd name="connsiteY3" fmla="*/ 1123950 h 1597025"/>
              <a:gd name="connsiteX4" fmla="*/ 488950 w 2616200"/>
              <a:gd name="connsiteY4" fmla="*/ 854075 h 1597025"/>
              <a:gd name="connsiteX5" fmla="*/ 641350 w 2616200"/>
              <a:gd name="connsiteY5" fmla="*/ 844550 h 1597025"/>
              <a:gd name="connsiteX6" fmla="*/ 752475 w 2616200"/>
              <a:gd name="connsiteY6" fmla="*/ 714375 h 1597025"/>
              <a:gd name="connsiteX7" fmla="*/ 730250 w 2616200"/>
              <a:gd name="connsiteY7" fmla="*/ 654050 h 1597025"/>
              <a:gd name="connsiteX8" fmla="*/ 850900 w 2616200"/>
              <a:gd name="connsiteY8" fmla="*/ 679450 h 1597025"/>
              <a:gd name="connsiteX9" fmla="*/ 962025 w 2616200"/>
              <a:gd name="connsiteY9" fmla="*/ 666750 h 1597025"/>
              <a:gd name="connsiteX10" fmla="*/ 1035050 w 2616200"/>
              <a:gd name="connsiteY10" fmla="*/ 612775 h 1597025"/>
              <a:gd name="connsiteX11" fmla="*/ 1289050 w 2616200"/>
              <a:gd name="connsiteY11" fmla="*/ 644525 h 1597025"/>
              <a:gd name="connsiteX12" fmla="*/ 1476375 w 2616200"/>
              <a:gd name="connsiteY12" fmla="*/ 587375 h 1597025"/>
              <a:gd name="connsiteX13" fmla="*/ 1527175 w 2616200"/>
              <a:gd name="connsiteY13" fmla="*/ 593725 h 1597025"/>
              <a:gd name="connsiteX14" fmla="*/ 1625600 w 2616200"/>
              <a:gd name="connsiteY14" fmla="*/ 527050 h 1597025"/>
              <a:gd name="connsiteX15" fmla="*/ 1781175 w 2616200"/>
              <a:gd name="connsiteY15" fmla="*/ 419100 h 1597025"/>
              <a:gd name="connsiteX16" fmla="*/ 2025650 w 2616200"/>
              <a:gd name="connsiteY16" fmla="*/ 288925 h 1597025"/>
              <a:gd name="connsiteX17" fmla="*/ 2251075 w 2616200"/>
              <a:gd name="connsiteY17" fmla="*/ 158750 h 1597025"/>
              <a:gd name="connsiteX18" fmla="*/ 2616200 w 2616200"/>
              <a:gd name="connsiteY18" fmla="*/ 0 h 159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16200" h="1597025">
                <a:moveTo>
                  <a:pt x="0" y="1597025"/>
                </a:moveTo>
                <a:lnTo>
                  <a:pt x="15875" y="1457325"/>
                </a:lnTo>
                <a:lnTo>
                  <a:pt x="203200" y="1174750"/>
                </a:lnTo>
                <a:lnTo>
                  <a:pt x="396875" y="1123950"/>
                </a:lnTo>
                <a:lnTo>
                  <a:pt x="488950" y="854075"/>
                </a:lnTo>
                <a:lnTo>
                  <a:pt x="641350" y="844550"/>
                </a:lnTo>
                <a:lnTo>
                  <a:pt x="752475" y="714375"/>
                </a:lnTo>
                <a:lnTo>
                  <a:pt x="730250" y="654050"/>
                </a:lnTo>
                <a:lnTo>
                  <a:pt x="850900" y="679450"/>
                </a:lnTo>
                <a:lnTo>
                  <a:pt x="962025" y="666750"/>
                </a:lnTo>
                <a:lnTo>
                  <a:pt x="1035050" y="612775"/>
                </a:lnTo>
                <a:lnTo>
                  <a:pt x="1289050" y="644525"/>
                </a:lnTo>
                <a:lnTo>
                  <a:pt x="1476375" y="587375"/>
                </a:lnTo>
                <a:lnTo>
                  <a:pt x="1527175" y="593725"/>
                </a:lnTo>
                <a:lnTo>
                  <a:pt x="1625600" y="527050"/>
                </a:lnTo>
                <a:lnTo>
                  <a:pt x="1781175" y="419100"/>
                </a:lnTo>
                <a:lnTo>
                  <a:pt x="2025650" y="288925"/>
                </a:lnTo>
                <a:lnTo>
                  <a:pt x="2251075" y="158750"/>
                </a:lnTo>
                <a:lnTo>
                  <a:pt x="2616200" y="0"/>
                </a:lnTo>
              </a:path>
            </a:pathLst>
          </a:custGeom>
          <a:noFill/>
          <a:ln w="19050">
            <a:solidFill>
              <a:srgbClr val="92D050"/>
            </a:solidFill>
            <a:tailEnd type="triangl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415" name="Rectangle 145"/>
          <p:cNvSpPr>
            <a:spLocks noChangeArrowheads="1"/>
          </p:cNvSpPr>
          <p:nvPr/>
        </p:nvSpPr>
        <p:spPr bwMode="auto">
          <a:xfrm>
            <a:off x="2039072" y="5446564"/>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421" name="Rectangle 147"/>
          <p:cNvSpPr>
            <a:spLocks noChangeArrowheads="1"/>
          </p:cNvSpPr>
          <p:nvPr/>
        </p:nvSpPr>
        <p:spPr bwMode="auto">
          <a:xfrm>
            <a:off x="2369738" y="4908387"/>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423" name="Rectangle 147"/>
          <p:cNvSpPr>
            <a:spLocks noChangeArrowheads="1"/>
          </p:cNvSpPr>
          <p:nvPr/>
        </p:nvSpPr>
        <p:spPr bwMode="auto">
          <a:xfrm>
            <a:off x="2389773" y="4988141"/>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60" name="Rectangle 144"/>
          <p:cNvSpPr>
            <a:spLocks noChangeArrowheads="1"/>
          </p:cNvSpPr>
          <p:nvPr/>
        </p:nvSpPr>
        <p:spPr bwMode="auto">
          <a:xfrm>
            <a:off x="2932172" y="4919626"/>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51" name="Freihandform 21"/>
          <p:cNvSpPr/>
          <p:nvPr/>
        </p:nvSpPr>
        <p:spPr>
          <a:xfrm>
            <a:off x="3188131" y="4247644"/>
            <a:ext cx="1031173" cy="637925"/>
          </a:xfrm>
          <a:custGeom>
            <a:avLst/>
            <a:gdLst>
              <a:gd name="connsiteX0" fmla="*/ 0 w 2616200"/>
              <a:gd name="connsiteY0" fmla="*/ 1597025 h 1597025"/>
              <a:gd name="connsiteX1" fmla="*/ 15875 w 2616200"/>
              <a:gd name="connsiteY1" fmla="*/ 1457325 h 1597025"/>
              <a:gd name="connsiteX2" fmla="*/ 203200 w 2616200"/>
              <a:gd name="connsiteY2" fmla="*/ 1174750 h 1597025"/>
              <a:gd name="connsiteX3" fmla="*/ 396875 w 2616200"/>
              <a:gd name="connsiteY3" fmla="*/ 1123950 h 1597025"/>
              <a:gd name="connsiteX4" fmla="*/ 488950 w 2616200"/>
              <a:gd name="connsiteY4" fmla="*/ 854075 h 1597025"/>
              <a:gd name="connsiteX5" fmla="*/ 641350 w 2616200"/>
              <a:gd name="connsiteY5" fmla="*/ 844550 h 1597025"/>
              <a:gd name="connsiteX6" fmla="*/ 752475 w 2616200"/>
              <a:gd name="connsiteY6" fmla="*/ 714375 h 1597025"/>
              <a:gd name="connsiteX7" fmla="*/ 730250 w 2616200"/>
              <a:gd name="connsiteY7" fmla="*/ 654050 h 1597025"/>
              <a:gd name="connsiteX8" fmla="*/ 850900 w 2616200"/>
              <a:gd name="connsiteY8" fmla="*/ 679450 h 1597025"/>
              <a:gd name="connsiteX9" fmla="*/ 962025 w 2616200"/>
              <a:gd name="connsiteY9" fmla="*/ 666750 h 1597025"/>
              <a:gd name="connsiteX10" fmla="*/ 1035050 w 2616200"/>
              <a:gd name="connsiteY10" fmla="*/ 612775 h 1597025"/>
              <a:gd name="connsiteX11" fmla="*/ 1289050 w 2616200"/>
              <a:gd name="connsiteY11" fmla="*/ 644525 h 1597025"/>
              <a:gd name="connsiteX12" fmla="*/ 1476375 w 2616200"/>
              <a:gd name="connsiteY12" fmla="*/ 587375 h 1597025"/>
              <a:gd name="connsiteX13" fmla="*/ 1527175 w 2616200"/>
              <a:gd name="connsiteY13" fmla="*/ 593725 h 1597025"/>
              <a:gd name="connsiteX14" fmla="*/ 1625600 w 2616200"/>
              <a:gd name="connsiteY14" fmla="*/ 527050 h 1597025"/>
              <a:gd name="connsiteX15" fmla="*/ 1781175 w 2616200"/>
              <a:gd name="connsiteY15" fmla="*/ 419100 h 1597025"/>
              <a:gd name="connsiteX16" fmla="*/ 2025650 w 2616200"/>
              <a:gd name="connsiteY16" fmla="*/ 288925 h 1597025"/>
              <a:gd name="connsiteX17" fmla="*/ 2251075 w 2616200"/>
              <a:gd name="connsiteY17" fmla="*/ 158750 h 1597025"/>
              <a:gd name="connsiteX18" fmla="*/ 2616200 w 2616200"/>
              <a:gd name="connsiteY18" fmla="*/ 0 h 1597025"/>
              <a:gd name="connsiteX0" fmla="*/ 0 w 2600325"/>
              <a:gd name="connsiteY0" fmla="*/ 1457325 h 1457325"/>
              <a:gd name="connsiteX1" fmla="*/ 187325 w 2600325"/>
              <a:gd name="connsiteY1" fmla="*/ 1174750 h 1457325"/>
              <a:gd name="connsiteX2" fmla="*/ 381000 w 2600325"/>
              <a:gd name="connsiteY2" fmla="*/ 1123950 h 1457325"/>
              <a:gd name="connsiteX3" fmla="*/ 473075 w 2600325"/>
              <a:gd name="connsiteY3" fmla="*/ 854075 h 1457325"/>
              <a:gd name="connsiteX4" fmla="*/ 625475 w 2600325"/>
              <a:gd name="connsiteY4" fmla="*/ 844550 h 1457325"/>
              <a:gd name="connsiteX5" fmla="*/ 736600 w 2600325"/>
              <a:gd name="connsiteY5" fmla="*/ 714375 h 1457325"/>
              <a:gd name="connsiteX6" fmla="*/ 714375 w 2600325"/>
              <a:gd name="connsiteY6" fmla="*/ 654050 h 1457325"/>
              <a:gd name="connsiteX7" fmla="*/ 835025 w 2600325"/>
              <a:gd name="connsiteY7" fmla="*/ 679450 h 1457325"/>
              <a:gd name="connsiteX8" fmla="*/ 946150 w 2600325"/>
              <a:gd name="connsiteY8" fmla="*/ 666750 h 1457325"/>
              <a:gd name="connsiteX9" fmla="*/ 1019175 w 2600325"/>
              <a:gd name="connsiteY9" fmla="*/ 612775 h 1457325"/>
              <a:gd name="connsiteX10" fmla="*/ 1273175 w 2600325"/>
              <a:gd name="connsiteY10" fmla="*/ 644525 h 1457325"/>
              <a:gd name="connsiteX11" fmla="*/ 1460500 w 2600325"/>
              <a:gd name="connsiteY11" fmla="*/ 587375 h 1457325"/>
              <a:gd name="connsiteX12" fmla="*/ 1511300 w 2600325"/>
              <a:gd name="connsiteY12" fmla="*/ 593725 h 1457325"/>
              <a:gd name="connsiteX13" fmla="*/ 1609725 w 2600325"/>
              <a:gd name="connsiteY13" fmla="*/ 527050 h 1457325"/>
              <a:gd name="connsiteX14" fmla="*/ 1765300 w 2600325"/>
              <a:gd name="connsiteY14" fmla="*/ 419100 h 1457325"/>
              <a:gd name="connsiteX15" fmla="*/ 2009775 w 2600325"/>
              <a:gd name="connsiteY15" fmla="*/ 288925 h 1457325"/>
              <a:gd name="connsiteX16" fmla="*/ 2235200 w 2600325"/>
              <a:gd name="connsiteY16" fmla="*/ 158750 h 1457325"/>
              <a:gd name="connsiteX17" fmla="*/ 2600325 w 2600325"/>
              <a:gd name="connsiteY17" fmla="*/ 0 h 1457325"/>
              <a:gd name="connsiteX0" fmla="*/ 0 w 2413000"/>
              <a:gd name="connsiteY0" fmla="*/ 1174750 h 1174750"/>
              <a:gd name="connsiteX1" fmla="*/ 193675 w 2413000"/>
              <a:gd name="connsiteY1" fmla="*/ 1123950 h 1174750"/>
              <a:gd name="connsiteX2" fmla="*/ 285750 w 2413000"/>
              <a:gd name="connsiteY2" fmla="*/ 854075 h 1174750"/>
              <a:gd name="connsiteX3" fmla="*/ 438150 w 2413000"/>
              <a:gd name="connsiteY3" fmla="*/ 844550 h 1174750"/>
              <a:gd name="connsiteX4" fmla="*/ 549275 w 2413000"/>
              <a:gd name="connsiteY4" fmla="*/ 714375 h 1174750"/>
              <a:gd name="connsiteX5" fmla="*/ 527050 w 2413000"/>
              <a:gd name="connsiteY5" fmla="*/ 654050 h 1174750"/>
              <a:gd name="connsiteX6" fmla="*/ 647700 w 2413000"/>
              <a:gd name="connsiteY6" fmla="*/ 679450 h 1174750"/>
              <a:gd name="connsiteX7" fmla="*/ 758825 w 2413000"/>
              <a:gd name="connsiteY7" fmla="*/ 666750 h 1174750"/>
              <a:gd name="connsiteX8" fmla="*/ 831850 w 2413000"/>
              <a:gd name="connsiteY8" fmla="*/ 612775 h 1174750"/>
              <a:gd name="connsiteX9" fmla="*/ 1085850 w 2413000"/>
              <a:gd name="connsiteY9" fmla="*/ 644525 h 1174750"/>
              <a:gd name="connsiteX10" fmla="*/ 1273175 w 2413000"/>
              <a:gd name="connsiteY10" fmla="*/ 587375 h 1174750"/>
              <a:gd name="connsiteX11" fmla="*/ 1323975 w 2413000"/>
              <a:gd name="connsiteY11" fmla="*/ 593725 h 1174750"/>
              <a:gd name="connsiteX12" fmla="*/ 1422400 w 2413000"/>
              <a:gd name="connsiteY12" fmla="*/ 527050 h 1174750"/>
              <a:gd name="connsiteX13" fmla="*/ 1577975 w 2413000"/>
              <a:gd name="connsiteY13" fmla="*/ 419100 h 1174750"/>
              <a:gd name="connsiteX14" fmla="*/ 1822450 w 2413000"/>
              <a:gd name="connsiteY14" fmla="*/ 288925 h 1174750"/>
              <a:gd name="connsiteX15" fmla="*/ 2047875 w 2413000"/>
              <a:gd name="connsiteY15" fmla="*/ 158750 h 1174750"/>
              <a:gd name="connsiteX16" fmla="*/ 2413000 w 2413000"/>
              <a:gd name="connsiteY16" fmla="*/ 0 h 1174750"/>
              <a:gd name="connsiteX0" fmla="*/ 0 w 2219325"/>
              <a:gd name="connsiteY0" fmla="*/ 1123950 h 1123950"/>
              <a:gd name="connsiteX1" fmla="*/ 92075 w 2219325"/>
              <a:gd name="connsiteY1" fmla="*/ 854075 h 1123950"/>
              <a:gd name="connsiteX2" fmla="*/ 244475 w 2219325"/>
              <a:gd name="connsiteY2" fmla="*/ 844550 h 1123950"/>
              <a:gd name="connsiteX3" fmla="*/ 355600 w 2219325"/>
              <a:gd name="connsiteY3" fmla="*/ 714375 h 1123950"/>
              <a:gd name="connsiteX4" fmla="*/ 333375 w 2219325"/>
              <a:gd name="connsiteY4" fmla="*/ 654050 h 1123950"/>
              <a:gd name="connsiteX5" fmla="*/ 454025 w 2219325"/>
              <a:gd name="connsiteY5" fmla="*/ 679450 h 1123950"/>
              <a:gd name="connsiteX6" fmla="*/ 565150 w 2219325"/>
              <a:gd name="connsiteY6" fmla="*/ 666750 h 1123950"/>
              <a:gd name="connsiteX7" fmla="*/ 638175 w 2219325"/>
              <a:gd name="connsiteY7" fmla="*/ 612775 h 1123950"/>
              <a:gd name="connsiteX8" fmla="*/ 892175 w 2219325"/>
              <a:gd name="connsiteY8" fmla="*/ 644525 h 1123950"/>
              <a:gd name="connsiteX9" fmla="*/ 1079500 w 2219325"/>
              <a:gd name="connsiteY9" fmla="*/ 587375 h 1123950"/>
              <a:gd name="connsiteX10" fmla="*/ 1130300 w 2219325"/>
              <a:gd name="connsiteY10" fmla="*/ 593725 h 1123950"/>
              <a:gd name="connsiteX11" fmla="*/ 1228725 w 2219325"/>
              <a:gd name="connsiteY11" fmla="*/ 527050 h 1123950"/>
              <a:gd name="connsiteX12" fmla="*/ 1384300 w 2219325"/>
              <a:gd name="connsiteY12" fmla="*/ 419100 h 1123950"/>
              <a:gd name="connsiteX13" fmla="*/ 1628775 w 2219325"/>
              <a:gd name="connsiteY13" fmla="*/ 288925 h 1123950"/>
              <a:gd name="connsiteX14" fmla="*/ 1854200 w 2219325"/>
              <a:gd name="connsiteY14" fmla="*/ 158750 h 1123950"/>
              <a:gd name="connsiteX15" fmla="*/ 2219325 w 2219325"/>
              <a:gd name="connsiteY15" fmla="*/ 0 h 1123950"/>
              <a:gd name="connsiteX0" fmla="*/ 0 w 2127250"/>
              <a:gd name="connsiteY0" fmla="*/ 854075 h 854075"/>
              <a:gd name="connsiteX1" fmla="*/ 152400 w 2127250"/>
              <a:gd name="connsiteY1" fmla="*/ 844550 h 854075"/>
              <a:gd name="connsiteX2" fmla="*/ 263525 w 2127250"/>
              <a:gd name="connsiteY2" fmla="*/ 714375 h 854075"/>
              <a:gd name="connsiteX3" fmla="*/ 241300 w 2127250"/>
              <a:gd name="connsiteY3" fmla="*/ 654050 h 854075"/>
              <a:gd name="connsiteX4" fmla="*/ 361950 w 2127250"/>
              <a:gd name="connsiteY4" fmla="*/ 679450 h 854075"/>
              <a:gd name="connsiteX5" fmla="*/ 473075 w 2127250"/>
              <a:gd name="connsiteY5" fmla="*/ 666750 h 854075"/>
              <a:gd name="connsiteX6" fmla="*/ 546100 w 2127250"/>
              <a:gd name="connsiteY6" fmla="*/ 612775 h 854075"/>
              <a:gd name="connsiteX7" fmla="*/ 800100 w 2127250"/>
              <a:gd name="connsiteY7" fmla="*/ 644525 h 854075"/>
              <a:gd name="connsiteX8" fmla="*/ 987425 w 2127250"/>
              <a:gd name="connsiteY8" fmla="*/ 587375 h 854075"/>
              <a:gd name="connsiteX9" fmla="*/ 1038225 w 2127250"/>
              <a:gd name="connsiteY9" fmla="*/ 593725 h 854075"/>
              <a:gd name="connsiteX10" fmla="*/ 1136650 w 2127250"/>
              <a:gd name="connsiteY10" fmla="*/ 527050 h 854075"/>
              <a:gd name="connsiteX11" fmla="*/ 1292225 w 2127250"/>
              <a:gd name="connsiteY11" fmla="*/ 419100 h 854075"/>
              <a:gd name="connsiteX12" fmla="*/ 1536700 w 2127250"/>
              <a:gd name="connsiteY12" fmla="*/ 288925 h 854075"/>
              <a:gd name="connsiteX13" fmla="*/ 1762125 w 2127250"/>
              <a:gd name="connsiteY13" fmla="*/ 158750 h 854075"/>
              <a:gd name="connsiteX14" fmla="*/ 2127250 w 2127250"/>
              <a:gd name="connsiteY14" fmla="*/ 0 h 854075"/>
              <a:gd name="connsiteX0" fmla="*/ 0 w 1974850"/>
              <a:gd name="connsiteY0" fmla="*/ 844550 h 844550"/>
              <a:gd name="connsiteX1" fmla="*/ 111125 w 1974850"/>
              <a:gd name="connsiteY1" fmla="*/ 714375 h 844550"/>
              <a:gd name="connsiteX2" fmla="*/ 88900 w 1974850"/>
              <a:gd name="connsiteY2" fmla="*/ 654050 h 844550"/>
              <a:gd name="connsiteX3" fmla="*/ 209550 w 1974850"/>
              <a:gd name="connsiteY3" fmla="*/ 679450 h 844550"/>
              <a:gd name="connsiteX4" fmla="*/ 320675 w 1974850"/>
              <a:gd name="connsiteY4" fmla="*/ 666750 h 844550"/>
              <a:gd name="connsiteX5" fmla="*/ 393700 w 1974850"/>
              <a:gd name="connsiteY5" fmla="*/ 612775 h 844550"/>
              <a:gd name="connsiteX6" fmla="*/ 647700 w 1974850"/>
              <a:gd name="connsiteY6" fmla="*/ 644525 h 844550"/>
              <a:gd name="connsiteX7" fmla="*/ 835025 w 1974850"/>
              <a:gd name="connsiteY7" fmla="*/ 587375 h 844550"/>
              <a:gd name="connsiteX8" fmla="*/ 885825 w 1974850"/>
              <a:gd name="connsiteY8" fmla="*/ 593725 h 844550"/>
              <a:gd name="connsiteX9" fmla="*/ 984250 w 1974850"/>
              <a:gd name="connsiteY9" fmla="*/ 527050 h 844550"/>
              <a:gd name="connsiteX10" fmla="*/ 1139825 w 1974850"/>
              <a:gd name="connsiteY10" fmla="*/ 419100 h 844550"/>
              <a:gd name="connsiteX11" fmla="*/ 1384300 w 1974850"/>
              <a:gd name="connsiteY11" fmla="*/ 288925 h 844550"/>
              <a:gd name="connsiteX12" fmla="*/ 1609725 w 1974850"/>
              <a:gd name="connsiteY12" fmla="*/ 158750 h 844550"/>
              <a:gd name="connsiteX13" fmla="*/ 1974850 w 1974850"/>
              <a:gd name="connsiteY13" fmla="*/ 0 h 844550"/>
              <a:gd name="connsiteX0" fmla="*/ 22225 w 1885950"/>
              <a:gd name="connsiteY0" fmla="*/ 714375 h 714375"/>
              <a:gd name="connsiteX1" fmla="*/ 0 w 1885950"/>
              <a:gd name="connsiteY1" fmla="*/ 654050 h 714375"/>
              <a:gd name="connsiteX2" fmla="*/ 120650 w 1885950"/>
              <a:gd name="connsiteY2" fmla="*/ 679450 h 714375"/>
              <a:gd name="connsiteX3" fmla="*/ 231775 w 1885950"/>
              <a:gd name="connsiteY3" fmla="*/ 666750 h 714375"/>
              <a:gd name="connsiteX4" fmla="*/ 304800 w 1885950"/>
              <a:gd name="connsiteY4" fmla="*/ 612775 h 714375"/>
              <a:gd name="connsiteX5" fmla="*/ 558800 w 1885950"/>
              <a:gd name="connsiteY5" fmla="*/ 644525 h 714375"/>
              <a:gd name="connsiteX6" fmla="*/ 746125 w 1885950"/>
              <a:gd name="connsiteY6" fmla="*/ 587375 h 714375"/>
              <a:gd name="connsiteX7" fmla="*/ 796925 w 1885950"/>
              <a:gd name="connsiteY7" fmla="*/ 593725 h 714375"/>
              <a:gd name="connsiteX8" fmla="*/ 895350 w 1885950"/>
              <a:gd name="connsiteY8" fmla="*/ 527050 h 714375"/>
              <a:gd name="connsiteX9" fmla="*/ 1050925 w 1885950"/>
              <a:gd name="connsiteY9" fmla="*/ 419100 h 714375"/>
              <a:gd name="connsiteX10" fmla="*/ 1295400 w 1885950"/>
              <a:gd name="connsiteY10" fmla="*/ 288925 h 714375"/>
              <a:gd name="connsiteX11" fmla="*/ 1520825 w 1885950"/>
              <a:gd name="connsiteY11" fmla="*/ 158750 h 714375"/>
              <a:gd name="connsiteX12" fmla="*/ 1885950 w 1885950"/>
              <a:gd name="connsiteY12" fmla="*/ 0 h 714375"/>
              <a:gd name="connsiteX0" fmla="*/ 0 w 1885950"/>
              <a:gd name="connsiteY0" fmla="*/ 654050 h 679450"/>
              <a:gd name="connsiteX1" fmla="*/ 120650 w 1885950"/>
              <a:gd name="connsiteY1" fmla="*/ 679450 h 679450"/>
              <a:gd name="connsiteX2" fmla="*/ 231775 w 1885950"/>
              <a:gd name="connsiteY2" fmla="*/ 666750 h 679450"/>
              <a:gd name="connsiteX3" fmla="*/ 304800 w 1885950"/>
              <a:gd name="connsiteY3" fmla="*/ 612775 h 679450"/>
              <a:gd name="connsiteX4" fmla="*/ 558800 w 1885950"/>
              <a:gd name="connsiteY4" fmla="*/ 644525 h 679450"/>
              <a:gd name="connsiteX5" fmla="*/ 746125 w 1885950"/>
              <a:gd name="connsiteY5" fmla="*/ 587375 h 679450"/>
              <a:gd name="connsiteX6" fmla="*/ 796925 w 1885950"/>
              <a:gd name="connsiteY6" fmla="*/ 593725 h 679450"/>
              <a:gd name="connsiteX7" fmla="*/ 895350 w 1885950"/>
              <a:gd name="connsiteY7" fmla="*/ 527050 h 679450"/>
              <a:gd name="connsiteX8" fmla="*/ 1050925 w 1885950"/>
              <a:gd name="connsiteY8" fmla="*/ 419100 h 679450"/>
              <a:gd name="connsiteX9" fmla="*/ 1295400 w 1885950"/>
              <a:gd name="connsiteY9" fmla="*/ 288925 h 679450"/>
              <a:gd name="connsiteX10" fmla="*/ 1520825 w 1885950"/>
              <a:gd name="connsiteY10" fmla="*/ 158750 h 679450"/>
              <a:gd name="connsiteX11" fmla="*/ 1885950 w 1885950"/>
              <a:gd name="connsiteY11" fmla="*/ 0 h 679450"/>
              <a:gd name="connsiteX0" fmla="*/ 0 w 1765300"/>
              <a:gd name="connsiteY0" fmla="*/ 679450 h 679450"/>
              <a:gd name="connsiteX1" fmla="*/ 111125 w 1765300"/>
              <a:gd name="connsiteY1" fmla="*/ 666750 h 679450"/>
              <a:gd name="connsiteX2" fmla="*/ 184150 w 1765300"/>
              <a:gd name="connsiteY2" fmla="*/ 612775 h 679450"/>
              <a:gd name="connsiteX3" fmla="*/ 438150 w 1765300"/>
              <a:gd name="connsiteY3" fmla="*/ 644525 h 679450"/>
              <a:gd name="connsiteX4" fmla="*/ 625475 w 1765300"/>
              <a:gd name="connsiteY4" fmla="*/ 587375 h 679450"/>
              <a:gd name="connsiteX5" fmla="*/ 676275 w 1765300"/>
              <a:gd name="connsiteY5" fmla="*/ 593725 h 679450"/>
              <a:gd name="connsiteX6" fmla="*/ 774700 w 1765300"/>
              <a:gd name="connsiteY6" fmla="*/ 527050 h 679450"/>
              <a:gd name="connsiteX7" fmla="*/ 930275 w 1765300"/>
              <a:gd name="connsiteY7" fmla="*/ 419100 h 679450"/>
              <a:gd name="connsiteX8" fmla="*/ 1174750 w 1765300"/>
              <a:gd name="connsiteY8" fmla="*/ 288925 h 679450"/>
              <a:gd name="connsiteX9" fmla="*/ 1400175 w 1765300"/>
              <a:gd name="connsiteY9" fmla="*/ 158750 h 679450"/>
              <a:gd name="connsiteX10" fmla="*/ 1765300 w 1765300"/>
              <a:gd name="connsiteY10" fmla="*/ 0 h 679450"/>
              <a:gd name="connsiteX0" fmla="*/ 0 w 1654175"/>
              <a:gd name="connsiteY0" fmla="*/ 666750 h 666750"/>
              <a:gd name="connsiteX1" fmla="*/ 73025 w 1654175"/>
              <a:gd name="connsiteY1" fmla="*/ 612775 h 666750"/>
              <a:gd name="connsiteX2" fmla="*/ 327025 w 1654175"/>
              <a:gd name="connsiteY2" fmla="*/ 644525 h 666750"/>
              <a:gd name="connsiteX3" fmla="*/ 514350 w 1654175"/>
              <a:gd name="connsiteY3" fmla="*/ 587375 h 666750"/>
              <a:gd name="connsiteX4" fmla="*/ 565150 w 1654175"/>
              <a:gd name="connsiteY4" fmla="*/ 593725 h 666750"/>
              <a:gd name="connsiteX5" fmla="*/ 663575 w 1654175"/>
              <a:gd name="connsiteY5" fmla="*/ 527050 h 666750"/>
              <a:gd name="connsiteX6" fmla="*/ 819150 w 1654175"/>
              <a:gd name="connsiteY6" fmla="*/ 419100 h 666750"/>
              <a:gd name="connsiteX7" fmla="*/ 1063625 w 1654175"/>
              <a:gd name="connsiteY7" fmla="*/ 288925 h 666750"/>
              <a:gd name="connsiteX8" fmla="*/ 1289050 w 1654175"/>
              <a:gd name="connsiteY8" fmla="*/ 158750 h 666750"/>
              <a:gd name="connsiteX9" fmla="*/ 1654175 w 1654175"/>
              <a:gd name="connsiteY9" fmla="*/ 0 h 666750"/>
              <a:gd name="connsiteX0" fmla="*/ 0 w 1581150"/>
              <a:gd name="connsiteY0" fmla="*/ 612775 h 644525"/>
              <a:gd name="connsiteX1" fmla="*/ 254000 w 1581150"/>
              <a:gd name="connsiteY1" fmla="*/ 644525 h 644525"/>
              <a:gd name="connsiteX2" fmla="*/ 441325 w 1581150"/>
              <a:gd name="connsiteY2" fmla="*/ 587375 h 644525"/>
              <a:gd name="connsiteX3" fmla="*/ 492125 w 1581150"/>
              <a:gd name="connsiteY3" fmla="*/ 593725 h 644525"/>
              <a:gd name="connsiteX4" fmla="*/ 590550 w 1581150"/>
              <a:gd name="connsiteY4" fmla="*/ 527050 h 644525"/>
              <a:gd name="connsiteX5" fmla="*/ 746125 w 1581150"/>
              <a:gd name="connsiteY5" fmla="*/ 419100 h 644525"/>
              <a:gd name="connsiteX6" fmla="*/ 990600 w 1581150"/>
              <a:gd name="connsiteY6" fmla="*/ 288925 h 644525"/>
              <a:gd name="connsiteX7" fmla="*/ 1216025 w 1581150"/>
              <a:gd name="connsiteY7" fmla="*/ 158750 h 644525"/>
              <a:gd name="connsiteX8" fmla="*/ 1581150 w 1581150"/>
              <a:gd name="connsiteY8" fmla="*/ 0 h 644525"/>
              <a:gd name="connsiteX0" fmla="*/ 0 w 1327150"/>
              <a:gd name="connsiteY0" fmla="*/ 644525 h 644525"/>
              <a:gd name="connsiteX1" fmla="*/ 187325 w 1327150"/>
              <a:gd name="connsiteY1" fmla="*/ 587375 h 644525"/>
              <a:gd name="connsiteX2" fmla="*/ 238125 w 1327150"/>
              <a:gd name="connsiteY2" fmla="*/ 593725 h 644525"/>
              <a:gd name="connsiteX3" fmla="*/ 336550 w 1327150"/>
              <a:gd name="connsiteY3" fmla="*/ 527050 h 644525"/>
              <a:gd name="connsiteX4" fmla="*/ 492125 w 1327150"/>
              <a:gd name="connsiteY4" fmla="*/ 419100 h 644525"/>
              <a:gd name="connsiteX5" fmla="*/ 736600 w 1327150"/>
              <a:gd name="connsiteY5" fmla="*/ 288925 h 644525"/>
              <a:gd name="connsiteX6" fmla="*/ 962025 w 1327150"/>
              <a:gd name="connsiteY6" fmla="*/ 158750 h 644525"/>
              <a:gd name="connsiteX7" fmla="*/ 1327150 w 1327150"/>
              <a:gd name="connsiteY7" fmla="*/ 0 h 644525"/>
              <a:gd name="connsiteX0" fmla="*/ 0 w 1139825"/>
              <a:gd name="connsiteY0" fmla="*/ 587375 h 593725"/>
              <a:gd name="connsiteX1" fmla="*/ 50800 w 1139825"/>
              <a:gd name="connsiteY1" fmla="*/ 593725 h 593725"/>
              <a:gd name="connsiteX2" fmla="*/ 149225 w 1139825"/>
              <a:gd name="connsiteY2" fmla="*/ 527050 h 593725"/>
              <a:gd name="connsiteX3" fmla="*/ 304800 w 1139825"/>
              <a:gd name="connsiteY3" fmla="*/ 419100 h 593725"/>
              <a:gd name="connsiteX4" fmla="*/ 549275 w 1139825"/>
              <a:gd name="connsiteY4" fmla="*/ 288925 h 593725"/>
              <a:gd name="connsiteX5" fmla="*/ 774700 w 1139825"/>
              <a:gd name="connsiteY5" fmla="*/ 158750 h 593725"/>
              <a:gd name="connsiteX6" fmla="*/ 1139825 w 1139825"/>
              <a:gd name="connsiteY6" fmla="*/ 0 h 593725"/>
              <a:gd name="connsiteX0" fmla="*/ 0 w 1089025"/>
              <a:gd name="connsiteY0" fmla="*/ 593725 h 593725"/>
              <a:gd name="connsiteX1" fmla="*/ 98425 w 1089025"/>
              <a:gd name="connsiteY1" fmla="*/ 527050 h 593725"/>
              <a:gd name="connsiteX2" fmla="*/ 254000 w 1089025"/>
              <a:gd name="connsiteY2" fmla="*/ 419100 h 593725"/>
              <a:gd name="connsiteX3" fmla="*/ 498475 w 1089025"/>
              <a:gd name="connsiteY3" fmla="*/ 288925 h 593725"/>
              <a:gd name="connsiteX4" fmla="*/ 723900 w 1089025"/>
              <a:gd name="connsiteY4" fmla="*/ 158750 h 593725"/>
              <a:gd name="connsiteX5" fmla="*/ 1089025 w 1089025"/>
              <a:gd name="connsiteY5" fmla="*/ 0 h 593725"/>
              <a:gd name="connsiteX0" fmla="*/ 0 w 1022350"/>
              <a:gd name="connsiteY0" fmla="*/ 569913 h 569913"/>
              <a:gd name="connsiteX1" fmla="*/ 98425 w 1022350"/>
              <a:gd name="connsiteY1" fmla="*/ 503238 h 569913"/>
              <a:gd name="connsiteX2" fmla="*/ 254000 w 1022350"/>
              <a:gd name="connsiteY2" fmla="*/ 395288 h 569913"/>
              <a:gd name="connsiteX3" fmla="*/ 498475 w 1022350"/>
              <a:gd name="connsiteY3" fmla="*/ 265113 h 569913"/>
              <a:gd name="connsiteX4" fmla="*/ 723900 w 1022350"/>
              <a:gd name="connsiteY4" fmla="*/ 134938 h 569913"/>
              <a:gd name="connsiteX5" fmla="*/ 1022350 w 1022350"/>
              <a:gd name="connsiteY5" fmla="*/ 0 h 56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350" h="569913">
                <a:moveTo>
                  <a:pt x="0" y="569913"/>
                </a:moveTo>
                <a:lnTo>
                  <a:pt x="98425" y="503238"/>
                </a:lnTo>
                <a:lnTo>
                  <a:pt x="254000" y="395288"/>
                </a:lnTo>
                <a:lnTo>
                  <a:pt x="498475" y="265113"/>
                </a:lnTo>
                <a:lnTo>
                  <a:pt x="723900" y="134938"/>
                </a:lnTo>
                <a:lnTo>
                  <a:pt x="1022350" y="0"/>
                </a:lnTo>
              </a:path>
            </a:pathLst>
          </a:custGeom>
          <a:noFill/>
          <a:ln w="28575">
            <a:solidFill>
              <a:srgbClr val="92D050"/>
            </a:solidFill>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429" name="Rectangle 144"/>
          <p:cNvSpPr>
            <a:spLocks noChangeArrowheads="1"/>
          </p:cNvSpPr>
          <p:nvPr/>
        </p:nvSpPr>
        <p:spPr bwMode="auto">
          <a:xfrm>
            <a:off x="3173472" y="4870592"/>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36" name="Rectangle 134"/>
          <p:cNvSpPr>
            <a:spLocks noChangeArrowheads="1"/>
          </p:cNvSpPr>
          <p:nvPr/>
        </p:nvSpPr>
        <p:spPr bwMode="auto">
          <a:xfrm>
            <a:off x="3894983" y="4382777"/>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75" name="Rectangle 168"/>
          <p:cNvSpPr>
            <a:spLocks noChangeArrowheads="1"/>
          </p:cNvSpPr>
          <p:nvPr/>
        </p:nvSpPr>
        <p:spPr bwMode="auto">
          <a:xfrm>
            <a:off x="3940185" y="4356728"/>
            <a:ext cx="278923" cy="12311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Zahony</a:t>
            </a:r>
            <a:endParaRPr kumimoji="1" lang="en-US" sz="800" dirty="0">
              <a:solidFill>
                <a:srgbClr val="000000"/>
              </a:solidFill>
            </a:endParaRPr>
          </a:p>
        </p:txBody>
      </p:sp>
      <p:sp>
        <p:nvSpPr>
          <p:cNvPr id="552" name="Freihandform 679"/>
          <p:cNvSpPr/>
          <p:nvPr/>
        </p:nvSpPr>
        <p:spPr>
          <a:xfrm>
            <a:off x="3222049" y="4599826"/>
            <a:ext cx="461963" cy="312593"/>
          </a:xfrm>
          <a:custGeom>
            <a:avLst/>
            <a:gdLst>
              <a:gd name="connsiteX0" fmla="*/ 7144 w 66675"/>
              <a:gd name="connsiteY0" fmla="*/ 0 h 169069"/>
              <a:gd name="connsiteX1" fmla="*/ 0 w 66675"/>
              <a:gd name="connsiteY1" fmla="*/ 119063 h 169069"/>
              <a:gd name="connsiteX2" fmla="*/ 66675 w 66675"/>
              <a:gd name="connsiteY2" fmla="*/ 169069 h 169069"/>
              <a:gd name="connsiteX0" fmla="*/ 114183 w 114183"/>
              <a:gd name="connsiteY0" fmla="*/ 0 h 147638"/>
              <a:gd name="connsiteX1" fmla="*/ 107039 w 114183"/>
              <a:gd name="connsiteY1" fmla="*/ 119063 h 147638"/>
              <a:gd name="connsiteX2" fmla="*/ 2264 w 114183"/>
              <a:gd name="connsiteY2" fmla="*/ 147638 h 147638"/>
              <a:gd name="connsiteX0" fmla="*/ 115408 w 115408"/>
              <a:gd name="connsiteY0" fmla="*/ 0 h 147638"/>
              <a:gd name="connsiteX1" fmla="*/ 51114 w 115408"/>
              <a:gd name="connsiteY1" fmla="*/ 64294 h 147638"/>
              <a:gd name="connsiteX2" fmla="*/ 3489 w 115408"/>
              <a:gd name="connsiteY2" fmla="*/ 147638 h 147638"/>
              <a:gd name="connsiteX0" fmla="*/ 429733 w 429733"/>
              <a:gd name="connsiteY0" fmla="*/ 0 h 297657"/>
              <a:gd name="connsiteX1" fmla="*/ 51114 w 429733"/>
              <a:gd name="connsiteY1" fmla="*/ 214313 h 297657"/>
              <a:gd name="connsiteX2" fmla="*/ 3489 w 429733"/>
              <a:gd name="connsiteY2" fmla="*/ 297657 h 297657"/>
              <a:gd name="connsiteX0" fmla="*/ 429733 w 429733"/>
              <a:gd name="connsiteY0" fmla="*/ 0 h 297657"/>
              <a:gd name="connsiteX1" fmla="*/ 51114 w 429733"/>
              <a:gd name="connsiteY1" fmla="*/ 214313 h 297657"/>
              <a:gd name="connsiteX2" fmla="*/ 3489 w 429733"/>
              <a:gd name="connsiteY2" fmla="*/ 297657 h 297657"/>
              <a:gd name="connsiteX0" fmla="*/ 429733 w 429733"/>
              <a:gd name="connsiteY0" fmla="*/ 0 h 297657"/>
              <a:gd name="connsiteX1" fmla="*/ 51114 w 429733"/>
              <a:gd name="connsiteY1" fmla="*/ 214313 h 297657"/>
              <a:gd name="connsiteX2" fmla="*/ 3489 w 429733"/>
              <a:gd name="connsiteY2" fmla="*/ 297657 h 297657"/>
              <a:gd name="connsiteX0" fmla="*/ 429733 w 429733"/>
              <a:gd name="connsiteY0" fmla="*/ 0 h 297657"/>
              <a:gd name="connsiteX1" fmla="*/ 51114 w 429733"/>
              <a:gd name="connsiteY1" fmla="*/ 214313 h 297657"/>
              <a:gd name="connsiteX2" fmla="*/ 3489 w 429733"/>
              <a:gd name="connsiteY2" fmla="*/ 297657 h 297657"/>
              <a:gd name="connsiteX0" fmla="*/ 445926 w 445926"/>
              <a:gd name="connsiteY0" fmla="*/ 0 h 273845"/>
              <a:gd name="connsiteX1" fmla="*/ 67307 w 445926"/>
              <a:gd name="connsiteY1" fmla="*/ 214313 h 273845"/>
              <a:gd name="connsiteX2" fmla="*/ 3013 w 445926"/>
              <a:gd name="connsiteY2" fmla="*/ 273845 h 273845"/>
              <a:gd name="connsiteX0" fmla="*/ 442913 w 442913"/>
              <a:gd name="connsiteY0" fmla="*/ 0 h 273845"/>
              <a:gd name="connsiteX1" fmla="*/ 64294 w 442913"/>
              <a:gd name="connsiteY1" fmla="*/ 214313 h 273845"/>
              <a:gd name="connsiteX2" fmla="*/ 0 w 442913"/>
              <a:gd name="connsiteY2" fmla="*/ 273845 h 273845"/>
              <a:gd name="connsiteX0" fmla="*/ 461963 w 461963"/>
              <a:gd name="connsiteY0" fmla="*/ 0 h 283370"/>
              <a:gd name="connsiteX1" fmla="*/ 83344 w 461963"/>
              <a:gd name="connsiteY1" fmla="*/ 214313 h 283370"/>
              <a:gd name="connsiteX2" fmla="*/ 0 w 461963"/>
              <a:gd name="connsiteY2" fmla="*/ 283370 h 283370"/>
            </a:gdLst>
            <a:ahLst/>
            <a:cxnLst>
              <a:cxn ang="0">
                <a:pos x="connsiteX0" y="connsiteY0"/>
              </a:cxn>
              <a:cxn ang="0">
                <a:pos x="connsiteX1" y="connsiteY1"/>
              </a:cxn>
              <a:cxn ang="0">
                <a:pos x="connsiteX2" y="connsiteY2"/>
              </a:cxn>
            </a:cxnLst>
            <a:rect l="l" t="t" r="r" b="b"/>
            <a:pathLst>
              <a:path w="461963" h="283370">
                <a:moveTo>
                  <a:pt x="461963" y="0"/>
                </a:moveTo>
                <a:cubicBezTo>
                  <a:pt x="230982" y="100013"/>
                  <a:pt x="209550" y="142875"/>
                  <a:pt x="83344" y="214313"/>
                </a:cubicBezTo>
                <a:lnTo>
                  <a:pt x="0" y="283370"/>
                </a:lnTo>
              </a:path>
            </a:pathLst>
          </a:custGeom>
          <a:noFill/>
          <a:ln w="19050">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75" name="Rectangle 144"/>
          <p:cNvSpPr>
            <a:spLocks noChangeArrowheads="1"/>
          </p:cNvSpPr>
          <p:nvPr/>
        </p:nvSpPr>
        <p:spPr bwMode="auto">
          <a:xfrm>
            <a:off x="3194907" y="4891605"/>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85" name="Rectangle 178"/>
          <p:cNvSpPr>
            <a:spLocks noChangeArrowheads="1"/>
          </p:cNvSpPr>
          <p:nvPr/>
        </p:nvSpPr>
        <p:spPr bwMode="auto">
          <a:xfrm>
            <a:off x="3310260" y="4772033"/>
            <a:ext cx="336632"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Ljubljana</a:t>
            </a:r>
            <a:endParaRPr kumimoji="1" lang="en-US" sz="800" dirty="0">
              <a:solidFill>
                <a:srgbClr val="000000"/>
              </a:solidFill>
            </a:endParaRPr>
          </a:p>
        </p:txBody>
      </p:sp>
      <p:sp>
        <p:nvSpPr>
          <p:cNvPr id="349" name="Rectangle 147"/>
          <p:cNvSpPr>
            <a:spLocks noChangeArrowheads="1"/>
          </p:cNvSpPr>
          <p:nvPr/>
        </p:nvSpPr>
        <p:spPr bwMode="auto">
          <a:xfrm>
            <a:off x="2630088" y="4614185"/>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608" name="Freihandform 607"/>
          <p:cNvSpPr/>
          <p:nvPr/>
        </p:nvSpPr>
        <p:spPr>
          <a:xfrm>
            <a:off x="2982515" y="3667307"/>
            <a:ext cx="610792" cy="1431158"/>
          </a:xfrm>
          <a:custGeom>
            <a:avLst/>
            <a:gdLst>
              <a:gd name="connsiteX0" fmla="*/ 252413 w 490538"/>
              <a:gd name="connsiteY0" fmla="*/ 0 h 1290637"/>
              <a:gd name="connsiteX1" fmla="*/ 371475 w 490538"/>
              <a:gd name="connsiteY1" fmla="*/ 180975 h 1290637"/>
              <a:gd name="connsiteX2" fmla="*/ 452438 w 490538"/>
              <a:gd name="connsiteY2" fmla="*/ 233362 h 1290637"/>
              <a:gd name="connsiteX3" fmla="*/ 490538 w 490538"/>
              <a:gd name="connsiteY3" fmla="*/ 414337 h 1290637"/>
              <a:gd name="connsiteX4" fmla="*/ 419100 w 490538"/>
              <a:gd name="connsiteY4" fmla="*/ 576262 h 1290637"/>
              <a:gd name="connsiteX5" fmla="*/ 466725 w 490538"/>
              <a:gd name="connsiteY5" fmla="*/ 619125 h 1290637"/>
              <a:gd name="connsiteX6" fmla="*/ 485775 w 490538"/>
              <a:gd name="connsiteY6" fmla="*/ 728662 h 1290637"/>
              <a:gd name="connsiteX7" fmla="*/ 452438 w 490538"/>
              <a:gd name="connsiteY7" fmla="*/ 857250 h 1290637"/>
              <a:gd name="connsiteX8" fmla="*/ 457200 w 490538"/>
              <a:gd name="connsiteY8" fmla="*/ 933450 h 1290637"/>
              <a:gd name="connsiteX9" fmla="*/ 319088 w 490538"/>
              <a:gd name="connsiteY9" fmla="*/ 1004887 h 1290637"/>
              <a:gd name="connsiteX10" fmla="*/ 223838 w 490538"/>
              <a:gd name="connsiteY10" fmla="*/ 1071562 h 1290637"/>
              <a:gd name="connsiteX11" fmla="*/ 109538 w 490538"/>
              <a:gd name="connsiteY11" fmla="*/ 1085850 h 1290637"/>
              <a:gd name="connsiteX12" fmla="*/ 0 w 490538"/>
              <a:gd name="connsiteY12" fmla="*/ 1271587 h 1290637"/>
              <a:gd name="connsiteX13" fmla="*/ 100013 w 490538"/>
              <a:gd name="connsiteY13" fmla="*/ 1290637 h 1290637"/>
              <a:gd name="connsiteX0" fmla="*/ 252413 w 490538"/>
              <a:gd name="connsiteY0" fmla="*/ 0 h 1290637"/>
              <a:gd name="connsiteX1" fmla="*/ 371475 w 490538"/>
              <a:gd name="connsiteY1" fmla="*/ 180975 h 1290637"/>
              <a:gd name="connsiteX2" fmla="*/ 452438 w 490538"/>
              <a:gd name="connsiteY2" fmla="*/ 233362 h 1290637"/>
              <a:gd name="connsiteX3" fmla="*/ 490538 w 490538"/>
              <a:gd name="connsiteY3" fmla="*/ 414337 h 1290637"/>
              <a:gd name="connsiteX4" fmla="*/ 419100 w 490538"/>
              <a:gd name="connsiteY4" fmla="*/ 576262 h 1290637"/>
              <a:gd name="connsiteX5" fmla="*/ 466725 w 490538"/>
              <a:gd name="connsiteY5" fmla="*/ 619125 h 1290637"/>
              <a:gd name="connsiteX6" fmla="*/ 485775 w 490538"/>
              <a:gd name="connsiteY6" fmla="*/ 728662 h 1290637"/>
              <a:gd name="connsiteX7" fmla="*/ 452438 w 490538"/>
              <a:gd name="connsiteY7" fmla="*/ 857250 h 1290637"/>
              <a:gd name="connsiteX8" fmla="*/ 442912 w 490538"/>
              <a:gd name="connsiteY8" fmla="*/ 919163 h 1290637"/>
              <a:gd name="connsiteX9" fmla="*/ 319088 w 490538"/>
              <a:gd name="connsiteY9" fmla="*/ 1004887 h 1290637"/>
              <a:gd name="connsiteX10" fmla="*/ 223838 w 490538"/>
              <a:gd name="connsiteY10" fmla="*/ 1071562 h 1290637"/>
              <a:gd name="connsiteX11" fmla="*/ 109538 w 490538"/>
              <a:gd name="connsiteY11" fmla="*/ 1085850 h 1290637"/>
              <a:gd name="connsiteX12" fmla="*/ 0 w 490538"/>
              <a:gd name="connsiteY12" fmla="*/ 1271587 h 1290637"/>
              <a:gd name="connsiteX13" fmla="*/ 100013 w 490538"/>
              <a:gd name="connsiteY13" fmla="*/ 1290637 h 1290637"/>
              <a:gd name="connsiteX0" fmla="*/ 252413 w 527567"/>
              <a:gd name="connsiteY0" fmla="*/ 0 h 1290637"/>
              <a:gd name="connsiteX1" fmla="*/ 371475 w 527567"/>
              <a:gd name="connsiteY1" fmla="*/ 180975 h 1290637"/>
              <a:gd name="connsiteX2" fmla="*/ 452438 w 527567"/>
              <a:gd name="connsiteY2" fmla="*/ 233362 h 1290637"/>
              <a:gd name="connsiteX3" fmla="*/ 490538 w 527567"/>
              <a:gd name="connsiteY3" fmla="*/ 414337 h 1290637"/>
              <a:gd name="connsiteX4" fmla="*/ 419100 w 527567"/>
              <a:gd name="connsiteY4" fmla="*/ 576262 h 1290637"/>
              <a:gd name="connsiteX5" fmla="*/ 527567 w 527567"/>
              <a:gd name="connsiteY5" fmla="*/ 619125 h 1290637"/>
              <a:gd name="connsiteX6" fmla="*/ 485775 w 527567"/>
              <a:gd name="connsiteY6" fmla="*/ 728662 h 1290637"/>
              <a:gd name="connsiteX7" fmla="*/ 452438 w 527567"/>
              <a:gd name="connsiteY7" fmla="*/ 857250 h 1290637"/>
              <a:gd name="connsiteX8" fmla="*/ 442912 w 527567"/>
              <a:gd name="connsiteY8" fmla="*/ 919163 h 1290637"/>
              <a:gd name="connsiteX9" fmla="*/ 319088 w 527567"/>
              <a:gd name="connsiteY9" fmla="*/ 1004887 h 1290637"/>
              <a:gd name="connsiteX10" fmla="*/ 223838 w 527567"/>
              <a:gd name="connsiteY10" fmla="*/ 1071562 h 1290637"/>
              <a:gd name="connsiteX11" fmla="*/ 109538 w 527567"/>
              <a:gd name="connsiteY11" fmla="*/ 1085850 h 1290637"/>
              <a:gd name="connsiteX12" fmla="*/ 0 w 527567"/>
              <a:gd name="connsiteY12" fmla="*/ 1271587 h 1290637"/>
              <a:gd name="connsiteX13" fmla="*/ 100013 w 527567"/>
              <a:gd name="connsiteY13" fmla="*/ 1290637 h 1290637"/>
              <a:gd name="connsiteX0" fmla="*/ 252413 w 606695"/>
              <a:gd name="connsiteY0" fmla="*/ 0 h 1290637"/>
              <a:gd name="connsiteX1" fmla="*/ 371475 w 606695"/>
              <a:gd name="connsiteY1" fmla="*/ 180975 h 1290637"/>
              <a:gd name="connsiteX2" fmla="*/ 452438 w 606695"/>
              <a:gd name="connsiteY2" fmla="*/ 233362 h 1290637"/>
              <a:gd name="connsiteX3" fmla="*/ 490538 w 606695"/>
              <a:gd name="connsiteY3" fmla="*/ 414337 h 1290637"/>
              <a:gd name="connsiteX4" fmla="*/ 606695 w 606695"/>
              <a:gd name="connsiteY4" fmla="*/ 564418 h 1290637"/>
              <a:gd name="connsiteX5" fmla="*/ 527567 w 606695"/>
              <a:gd name="connsiteY5" fmla="*/ 619125 h 1290637"/>
              <a:gd name="connsiteX6" fmla="*/ 485775 w 606695"/>
              <a:gd name="connsiteY6" fmla="*/ 728662 h 1290637"/>
              <a:gd name="connsiteX7" fmla="*/ 452438 w 606695"/>
              <a:gd name="connsiteY7" fmla="*/ 857250 h 1290637"/>
              <a:gd name="connsiteX8" fmla="*/ 442912 w 606695"/>
              <a:gd name="connsiteY8" fmla="*/ 919163 h 1290637"/>
              <a:gd name="connsiteX9" fmla="*/ 319088 w 606695"/>
              <a:gd name="connsiteY9" fmla="*/ 1004887 h 1290637"/>
              <a:gd name="connsiteX10" fmla="*/ 223838 w 606695"/>
              <a:gd name="connsiteY10" fmla="*/ 1071562 h 1290637"/>
              <a:gd name="connsiteX11" fmla="*/ 109538 w 606695"/>
              <a:gd name="connsiteY11" fmla="*/ 1085850 h 1290637"/>
              <a:gd name="connsiteX12" fmla="*/ 0 w 606695"/>
              <a:gd name="connsiteY12" fmla="*/ 1271587 h 1290637"/>
              <a:gd name="connsiteX13" fmla="*/ 100013 w 606695"/>
              <a:gd name="connsiteY13" fmla="*/ 1290637 h 1290637"/>
              <a:gd name="connsiteX0" fmla="*/ 252413 w 606695"/>
              <a:gd name="connsiteY0" fmla="*/ 0 h 1290637"/>
              <a:gd name="connsiteX1" fmla="*/ 371475 w 606695"/>
              <a:gd name="connsiteY1" fmla="*/ 180975 h 1290637"/>
              <a:gd name="connsiteX2" fmla="*/ 452438 w 606695"/>
              <a:gd name="connsiteY2" fmla="*/ 233362 h 1290637"/>
              <a:gd name="connsiteX3" fmla="*/ 490538 w 606695"/>
              <a:gd name="connsiteY3" fmla="*/ 414337 h 1290637"/>
              <a:gd name="connsiteX4" fmla="*/ 606695 w 606695"/>
              <a:gd name="connsiteY4" fmla="*/ 564418 h 1290637"/>
              <a:gd name="connsiteX5" fmla="*/ 532637 w 606695"/>
              <a:gd name="connsiteY5" fmla="*/ 590698 h 1290637"/>
              <a:gd name="connsiteX6" fmla="*/ 485775 w 606695"/>
              <a:gd name="connsiteY6" fmla="*/ 728662 h 1290637"/>
              <a:gd name="connsiteX7" fmla="*/ 452438 w 606695"/>
              <a:gd name="connsiteY7" fmla="*/ 857250 h 1290637"/>
              <a:gd name="connsiteX8" fmla="*/ 442912 w 606695"/>
              <a:gd name="connsiteY8" fmla="*/ 919163 h 1290637"/>
              <a:gd name="connsiteX9" fmla="*/ 319088 w 606695"/>
              <a:gd name="connsiteY9" fmla="*/ 1004887 h 1290637"/>
              <a:gd name="connsiteX10" fmla="*/ 223838 w 606695"/>
              <a:gd name="connsiteY10" fmla="*/ 1071562 h 1290637"/>
              <a:gd name="connsiteX11" fmla="*/ 109538 w 606695"/>
              <a:gd name="connsiteY11" fmla="*/ 1085850 h 1290637"/>
              <a:gd name="connsiteX12" fmla="*/ 0 w 606695"/>
              <a:gd name="connsiteY12" fmla="*/ 1271587 h 1290637"/>
              <a:gd name="connsiteX13" fmla="*/ 100013 w 606695"/>
              <a:gd name="connsiteY13" fmla="*/ 1290637 h 1290637"/>
              <a:gd name="connsiteX0" fmla="*/ 252413 w 644721"/>
              <a:gd name="connsiteY0" fmla="*/ 0 h 1290637"/>
              <a:gd name="connsiteX1" fmla="*/ 371475 w 644721"/>
              <a:gd name="connsiteY1" fmla="*/ 180975 h 1290637"/>
              <a:gd name="connsiteX2" fmla="*/ 452438 w 644721"/>
              <a:gd name="connsiteY2" fmla="*/ 233362 h 1290637"/>
              <a:gd name="connsiteX3" fmla="*/ 490538 w 644721"/>
              <a:gd name="connsiteY3" fmla="*/ 414337 h 1290637"/>
              <a:gd name="connsiteX4" fmla="*/ 644721 w 644721"/>
              <a:gd name="connsiteY4" fmla="*/ 481506 h 1290637"/>
              <a:gd name="connsiteX5" fmla="*/ 532637 w 644721"/>
              <a:gd name="connsiteY5" fmla="*/ 590698 h 1290637"/>
              <a:gd name="connsiteX6" fmla="*/ 485775 w 644721"/>
              <a:gd name="connsiteY6" fmla="*/ 728662 h 1290637"/>
              <a:gd name="connsiteX7" fmla="*/ 452438 w 644721"/>
              <a:gd name="connsiteY7" fmla="*/ 857250 h 1290637"/>
              <a:gd name="connsiteX8" fmla="*/ 442912 w 644721"/>
              <a:gd name="connsiteY8" fmla="*/ 919163 h 1290637"/>
              <a:gd name="connsiteX9" fmla="*/ 319088 w 644721"/>
              <a:gd name="connsiteY9" fmla="*/ 1004887 h 1290637"/>
              <a:gd name="connsiteX10" fmla="*/ 223838 w 644721"/>
              <a:gd name="connsiteY10" fmla="*/ 1071562 h 1290637"/>
              <a:gd name="connsiteX11" fmla="*/ 109538 w 644721"/>
              <a:gd name="connsiteY11" fmla="*/ 1085850 h 1290637"/>
              <a:gd name="connsiteX12" fmla="*/ 0 w 644721"/>
              <a:gd name="connsiteY12" fmla="*/ 1271587 h 1290637"/>
              <a:gd name="connsiteX13" fmla="*/ 100013 w 644721"/>
              <a:gd name="connsiteY13" fmla="*/ 1290637 h 1290637"/>
              <a:gd name="connsiteX0" fmla="*/ 252413 w 644721"/>
              <a:gd name="connsiteY0" fmla="*/ 0 h 1290637"/>
              <a:gd name="connsiteX1" fmla="*/ 371475 w 644721"/>
              <a:gd name="connsiteY1" fmla="*/ 180975 h 1290637"/>
              <a:gd name="connsiteX2" fmla="*/ 452438 w 644721"/>
              <a:gd name="connsiteY2" fmla="*/ 233362 h 1290637"/>
              <a:gd name="connsiteX3" fmla="*/ 597011 w 644721"/>
              <a:gd name="connsiteY3" fmla="*/ 378805 h 1290637"/>
              <a:gd name="connsiteX4" fmla="*/ 644721 w 644721"/>
              <a:gd name="connsiteY4" fmla="*/ 481506 h 1290637"/>
              <a:gd name="connsiteX5" fmla="*/ 532637 w 644721"/>
              <a:gd name="connsiteY5" fmla="*/ 590698 h 1290637"/>
              <a:gd name="connsiteX6" fmla="*/ 485775 w 644721"/>
              <a:gd name="connsiteY6" fmla="*/ 728662 h 1290637"/>
              <a:gd name="connsiteX7" fmla="*/ 452438 w 644721"/>
              <a:gd name="connsiteY7" fmla="*/ 857250 h 1290637"/>
              <a:gd name="connsiteX8" fmla="*/ 442912 w 644721"/>
              <a:gd name="connsiteY8" fmla="*/ 919163 h 1290637"/>
              <a:gd name="connsiteX9" fmla="*/ 319088 w 644721"/>
              <a:gd name="connsiteY9" fmla="*/ 1004887 h 1290637"/>
              <a:gd name="connsiteX10" fmla="*/ 223838 w 644721"/>
              <a:gd name="connsiteY10" fmla="*/ 1071562 h 1290637"/>
              <a:gd name="connsiteX11" fmla="*/ 109538 w 644721"/>
              <a:gd name="connsiteY11" fmla="*/ 1085850 h 1290637"/>
              <a:gd name="connsiteX12" fmla="*/ 0 w 644721"/>
              <a:gd name="connsiteY12" fmla="*/ 1271587 h 1290637"/>
              <a:gd name="connsiteX13" fmla="*/ 100013 w 644721"/>
              <a:gd name="connsiteY13" fmla="*/ 1290637 h 1290637"/>
              <a:gd name="connsiteX0" fmla="*/ 252413 w 644721"/>
              <a:gd name="connsiteY0" fmla="*/ 0 h 1290637"/>
              <a:gd name="connsiteX1" fmla="*/ 371475 w 644721"/>
              <a:gd name="connsiteY1" fmla="*/ 180975 h 1290637"/>
              <a:gd name="connsiteX2" fmla="*/ 452438 w 644721"/>
              <a:gd name="connsiteY2" fmla="*/ 233362 h 1290637"/>
              <a:gd name="connsiteX3" fmla="*/ 644721 w 644721"/>
              <a:gd name="connsiteY3" fmla="*/ 481506 h 1290637"/>
              <a:gd name="connsiteX4" fmla="*/ 532637 w 644721"/>
              <a:gd name="connsiteY4" fmla="*/ 590698 h 1290637"/>
              <a:gd name="connsiteX5" fmla="*/ 485775 w 644721"/>
              <a:gd name="connsiteY5" fmla="*/ 728662 h 1290637"/>
              <a:gd name="connsiteX6" fmla="*/ 452438 w 644721"/>
              <a:gd name="connsiteY6" fmla="*/ 857250 h 1290637"/>
              <a:gd name="connsiteX7" fmla="*/ 442912 w 644721"/>
              <a:gd name="connsiteY7" fmla="*/ 919163 h 1290637"/>
              <a:gd name="connsiteX8" fmla="*/ 319088 w 644721"/>
              <a:gd name="connsiteY8" fmla="*/ 1004887 h 1290637"/>
              <a:gd name="connsiteX9" fmla="*/ 223838 w 644721"/>
              <a:gd name="connsiteY9" fmla="*/ 1071562 h 1290637"/>
              <a:gd name="connsiteX10" fmla="*/ 109538 w 644721"/>
              <a:gd name="connsiteY10" fmla="*/ 1085850 h 1290637"/>
              <a:gd name="connsiteX11" fmla="*/ 0 w 644721"/>
              <a:gd name="connsiteY11" fmla="*/ 1271587 h 1290637"/>
              <a:gd name="connsiteX12" fmla="*/ 100013 w 644721"/>
              <a:gd name="connsiteY12" fmla="*/ 1290637 h 1290637"/>
              <a:gd name="connsiteX0" fmla="*/ 252413 w 650245"/>
              <a:gd name="connsiteY0" fmla="*/ 0 h 1290637"/>
              <a:gd name="connsiteX1" fmla="*/ 371475 w 650245"/>
              <a:gd name="connsiteY1" fmla="*/ 180975 h 1290637"/>
              <a:gd name="connsiteX2" fmla="*/ 452438 w 650245"/>
              <a:gd name="connsiteY2" fmla="*/ 233362 h 1290637"/>
              <a:gd name="connsiteX3" fmla="*/ 650245 w 650245"/>
              <a:gd name="connsiteY3" fmla="*/ 433508 h 1290637"/>
              <a:gd name="connsiteX4" fmla="*/ 644721 w 650245"/>
              <a:gd name="connsiteY4" fmla="*/ 481506 h 1290637"/>
              <a:gd name="connsiteX5" fmla="*/ 532637 w 650245"/>
              <a:gd name="connsiteY5" fmla="*/ 590698 h 1290637"/>
              <a:gd name="connsiteX6" fmla="*/ 485775 w 650245"/>
              <a:gd name="connsiteY6" fmla="*/ 728662 h 1290637"/>
              <a:gd name="connsiteX7" fmla="*/ 452438 w 650245"/>
              <a:gd name="connsiteY7" fmla="*/ 857250 h 1290637"/>
              <a:gd name="connsiteX8" fmla="*/ 442912 w 650245"/>
              <a:gd name="connsiteY8" fmla="*/ 919163 h 1290637"/>
              <a:gd name="connsiteX9" fmla="*/ 319088 w 650245"/>
              <a:gd name="connsiteY9" fmla="*/ 1004887 h 1290637"/>
              <a:gd name="connsiteX10" fmla="*/ 223838 w 650245"/>
              <a:gd name="connsiteY10" fmla="*/ 1071562 h 1290637"/>
              <a:gd name="connsiteX11" fmla="*/ 109538 w 650245"/>
              <a:gd name="connsiteY11" fmla="*/ 1085850 h 1290637"/>
              <a:gd name="connsiteX12" fmla="*/ 0 w 650245"/>
              <a:gd name="connsiteY12" fmla="*/ 1271587 h 1290637"/>
              <a:gd name="connsiteX13" fmla="*/ 100013 w 650245"/>
              <a:gd name="connsiteY13" fmla="*/ 1290637 h 1290637"/>
              <a:gd name="connsiteX0" fmla="*/ 252413 w 650245"/>
              <a:gd name="connsiteY0" fmla="*/ 0 h 1290637"/>
              <a:gd name="connsiteX1" fmla="*/ 371475 w 650245"/>
              <a:gd name="connsiteY1" fmla="*/ 180975 h 1290637"/>
              <a:gd name="connsiteX2" fmla="*/ 650245 w 650245"/>
              <a:gd name="connsiteY2" fmla="*/ 433508 h 1290637"/>
              <a:gd name="connsiteX3" fmla="*/ 644721 w 650245"/>
              <a:gd name="connsiteY3" fmla="*/ 481506 h 1290637"/>
              <a:gd name="connsiteX4" fmla="*/ 532637 w 650245"/>
              <a:gd name="connsiteY4" fmla="*/ 590698 h 1290637"/>
              <a:gd name="connsiteX5" fmla="*/ 485775 w 650245"/>
              <a:gd name="connsiteY5" fmla="*/ 728662 h 1290637"/>
              <a:gd name="connsiteX6" fmla="*/ 452438 w 650245"/>
              <a:gd name="connsiteY6" fmla="*/ 857250 h 1290637"/>
              <a:gd name="connsiteX7" fmla="*/ 442912 w 650245"/>
              <a:gd name="connsiteY7" fmla="*/ 919163 h 1290637"/>
              <a:gd name="connsiteX8" fmla="*/ 319088 w 650245"/>
              <a:gd name="connsiteY8" fmla="*/ 1004887 h 1290637"/>
              <a:gd name="connsiteX9" fmla="*/ 223838 w 650245"/>
              <a:gd name="connsiteY9" fmla="*/ 1071562 h 1290637"/>
              <a:gd name="connsiteX10" fmla="*/ 109538 w 650245"/>
              <a:gd name="connsiteY10" fmla="*/ 1085850 h 1290637"/>
              <a:gd name="connsiteX11" fmla="*/ 0 w 650245"/>
              <a:gd name="connsiteY11" fmla="*/ 1271587 h 1290637"/>
              <a:gd name="connsiteX12" fmla="*/ 100013 w 650245"/>
              <a:gd name="connsiteY12" fmla="*/ 1290637 h 1290637"/>
              <a:gd name="connsiteX0" fmla="*/ 252413 w 650245"/>
              <a:gd name="connsiteY0" fmla="*/ 0 h 1290637"/>
              <a:gd name="connsiteX1" fmla="*/ 272607 w 650245"/>
              <a:gd name="connsiteY1" fmla="*/ 183344 h 1290637"/>
              <a:gd name="connsiteX2" fmla="*/ 650245 w 650245"/>
              <a:gd name="connsiteY2" fmla="*/ 433508 h 1290637"/>
              <a:gd name="connsiteX3" fmla="*/ 644721 w 650245"/>
              <a:gd name="connsiteY3" fmla="*/ 481506 h 1290637"/>
              <a:gd name="connsiteX4" fmla="*/ 532637 w 650245"/>
              <a:gd name="connsiteY4" fmla="*/ 590698 h 1290637"/>
              <a:gd name="connsiteX5" fmla="*/ 485775 w 650245"/>
              <a:gd name="connsiteY5" fmla="*/ 728662 h 1290637"/>
              <a:gd name="connsiteX6" fmla="*/ 452438 w 650245"/>
              <a:gd name="connsiteY6" fmla="*/ 857250 h 1290637"/>
              <a:gd name="connsiteX7" fmla="*/ 442912 w 650245"/>
              <a:gd name="connsiteY7" fmla="*/ 919163 h 1290637"/>
              <a:gd name="connsiteX8" fmla="*/ 319088 w 650245"/>
              <a:gd name="connsiteY8" fmla="*/ 1004887 h 1290637"/>
              <a:gd name="connsiteX9" fmla="*/ 223838 w 650245"/>
              <a:gd name="connsiteY9" fmla="*/ 1071562 h 1290637"/>
              <a:gd name="connsiteX10" fmla="*/ 109538 w 650245"/>
              <a:gd name="connsiteY10" fmla="*/ 1085850 h 1290637"/>
              <a:gd name="connsiteX11" fmla="*/ 0 w 650245"/>
              <a:gd name="connsiteY11" fmla="*/ 1271587 h 1290637"/>
              <a:gd name="connsiteX12" fmla="*/ 100013 w 650245"/>
              <a:gd name="connsiteY12" fmla="*/ 1290637 h 1290637"/>
              <a:gd name="connsiteX0" fmla="*/ 252413 w 650245"/>
              <a:gd name="connsiteY0" fmla="*/ 0 h 1290637"/>
              <a:gd name="connsiteX1" fmla="*/ 272607 w 650245"/>
              <a:gd name="connsiteY1" fmla="*/ 183344 h 1290637"/>
              <a:gd name="connsiteX2" fmla="*/ 650245 w 650245"/>
              <a:gd name="connsiteY2" fmla="*/ 433508 h 1290637"/>
              <a:gd name="connsiteX3" fmla="*/ 644721 w 650245"/>
              <a:gd name="connsiteY3" fmla="*/ 481506 h 1290637"/>
              <a:gd name="connsiteX4" fmla="*/ 532637 w 650245"/>
              <a:gd name="connsiteY4" fmla="*/ 590698 h 1290637"/>
              <a:gd name="connsiteX5" fmla="*/ 485775 w 650245"/>
              <a:gd name="connsiteY5" fmla="*/ 728662 h 1290637"/>
              <a:gd name="connsiteX6" fmla="*/ 475254 w 650245"/>
              <a:gd name="connsiteY6" fmla="*/ 840667 h 1290637"/>
              <a:gd name="connsiteX7" fmla="*/ 442912 w 650245"/>
              <a:gd name="connsiteY7" fmla="*/ 919163 h 1290637"/>
              <a:gd name="connsiteX8" fmla="*/ 319088 w 650245"/>
              <a:gd name="connsiteY8" fmla="*/ 1004887 h 1290637"/>
              <a:gd name="connsiteX9" fmla="*/ 223838 w 650245"/>
              <a:gd name="connsiteY9" fmla="*/ 1071562 h 1290637"/>
              <a:gd name="connsiteX10" fmla="*/ 109538 w 650245"/>
              <a:gd name="connsiteY10" fmla="*/ 1085850 h 1290637"/>
              <a:gd name="connsiteX11" fmla="*/ 0 w 650245"/>
              <a:gd name="connsiteY11" fmla="*/ 1271587 h 1290637"/>
              <a:gd name="connsiteX12" fmla="*/ 100013 w 650245"/>
              <a:gd name="connsiteY12" fmla="*/ 1290637 h 1290637"/>
              <a:gd name="connsiteX0" fmla="*/ 252413 w 650245"/>
              <a:gd name="connsiteY0" fmla="*/ 0 h 1290637"/>
              <a:gd name="connsiteX1" fmla="*/ 272607 w 650245"/>
              <a:gd name="connsiteY1" fmla="*/ 183344 h 1290637"/>
              <a:gd name="connsiteX2" fmla="*/ 650245 w 650245"/>
              <a:gd name="connsiteY2" fmla="*/ 433508 h 1290637"/>
              <a:gd name="connsiteX3" fmla="*/ 644721 w 650245"/>
              <a:gd name="connsiteY3" fmla="*/ 481506 h 1290637"/>
              <a:gd name="connsiteX4" fmla="*/ 532637 w 650245"/>
              <a:gd name="connsiteY4" fmla="*/ 590698 h 1290637"/>
              <a:gd name="connsiteX5" fmla="*/ 485775 w 650245"/>
              <a:gd name="connsiteY5" fmla="*/ 728662 h 1290637"/>
              <a:gd name="connsiteX6" fmla="*/ 472718 w 650245"/>
              <a:gd name="connsiteY6" fmla="*/ 826453 h 1290637"/>
              <a:gd name="connsiteX7" fmla="*/ 442912 w 650245"/>
              <a:gd name="connsiteY7" fmla="*/ 919163 h 1290637"/>
              <a:gd name="connsiteX8" fmla="*/ 319088 w 650245"/>
              <a:gd name="connsiteY8" fmla="*/ 1004887 h 1290637"/>
              <a:gd name="connsiteX9" fmla="*/ 223838 w 650245"/>
              <a:gd name="connsiteY9" fmla="*/ 1071562 h 1290637"/>
              <a:gd name="connsiteX10" fmla="*/ 109538 w 650245"/>
              <a:gd name="connsiteY10" fmla="*/ 1085850 h 1290637"/>
              <a:gd name="connsiteX11" fmla="*/ 0 w 650245"/>
              <a:gd name="connsiteY11" fmla="*/ 1271587 h 1290637"/>
              <a:gd name="connsiteX12" fmla="*/ 100013 w 650245"/>
              <a:gd name="connsiteY12" fmla="*/ 1290637 h 1290637"/>
              <a:gd name="connsiteX0" fmla="*/ 252413 w 650245"/>
              <a:gd name="connsiteY0" fmla="*/ 0 h 1290637"/>
              <a:gd name="connsiteX1" fmla="*/ 272607 w 650245"/>
              <a:gd name="connsiteY1" fmla="*/ 183344 h 1290637"/>
              <a:gd name="connsiteX2" fmla="*/ 650245 w 650245"/>
              <a:gd name="connsiteY2" fmla="*/ 433508 h 1290637"/>
              <a:gd name="connsiteX3" fmla="*/ 644721 w 650245"/>
              <a:gd name="connsiteY3" fmla="*/ 481506 h 1290637"/>
              <a:gd name="connsiteX4" fmla="*/ 552918 w 650245"/>
              <a:gd name="connsiteY4" fmla="*/ 602543 h 1290637"/>
              <a:gd name="connsiteX5" fmla="*/ 485775 w 650245"/>
              <a:gd name="connsiteY5" fmla="*/ 728662 h 1290637"/>
              <a:gd name="connsiteX6" fmla="*/ 472718 w 650245"/>
              <a:gd name="connsiteY6" fmla="*/ 826453 h 1290637"/>
              <a:gd name="connsiteX7" fmla="*/ 442912 w 650245"/>
              <a:gd name="connsiteY7" fmla="*/ 919163 h 1290637"/>
              <a:gd name="connsiteX8" fmla="*/ 319088 w 650245"/>
              <a:gd name="connsiteY8" fmla="*/ 1004887 h 1290637"/>
              <a:gd name="connsiteX9" fmla="*/ 223838 w 650245"/>
              <a:gd name="connsiteY9" fmla="*/ 1071562 h 1290637"/>
              <a:gd name="connsiteX10" fmla="*/ 109538 w 650245"/>
              <a:gd name="connsiteY10" fmla="*/ 1085850 h 1290637"/>
              <a:gd name="connsiteX11" fmla="*/ 0 w 650245"/>
              <a:gd name="connsiteY11" fmla="*/ 1271587 h 1290637"/>
              <a:gd name="connsiteX12" fmla="*/ 100013 w 650245"/>
              <a:gd name="connsiteY12" fmla="*/ 1290637 h 1290637"/>
              <a:gd name="connsiteX0" fmla="*/ 252413 w 650245"/>
              <a:gd name="connsiteY0" fmla="*/ 0 h 1290637"/>
              <a:gd name="connsiteX1" fmla="*/ 272607 w 650245"/>
              <a:gd name="connsiteY1" fmla="*/ 183344 h 1290637"/>
              <a:gd name="connsiteX2" fmla="*/ 650245 w 650245"/>
              <a:gd name="connsiteY2" fmla="*/ 433508 h 1290637"/>
              <a:gd name="connsiteX3" fmla="*/ 644721 w 650245"/>
              <a:gd name="connsiteY3" fmla="*/ 481506 h 1290637"/>
              <a:gd name="connsiteX4" fmla="*/ 585874 w 650245"/>
              <a:gd name="connsiteY4" fmla="*/ 616756 h 1290637"/>
              <a:gd name="connsiteX5" fmla="*/ 485775 w 650245"/>
              <a:gd name="connsiteY5" fmla="*/ 728662 h 1290637"/>
              <a:gd name="connsiteX6" fmla="*/ 472718 w 650245"/>
              <a:gd name="connsiteY6" fmla="*/ 826453 h 1290637"/>
              <a:gd name="connsiteX7" fmla="*/ 442912 w 650245"/>
              <a:gd name="connsiteY7" fmla="*/ 919163 h 1290637"/>
              <a:gd name="connsiteX8" fmla="*/ 319088 w 650245"/>
              <a:gd name="connsiteY8" fmla="*/ 1004887 h 1290637"/>
              <a:gd name="connsiteX9" fmla="*/ 223838 w 650245"/>
              <a:gd name="connsiteY9" fmla="*/ 1071562 h 1290637"/>
              <a:gd name="connsiteX10" fmla="*/ 109538 w 650245"/>
              <a:gd name="connsiteY10" fmla="*/ 1085850 h 1290637"/>
              <a:gd name="connsiteX11" fmla="*/ 0 w 650245"/>
              <a:gd name="connsiteY11" fmla="*/ 1271587 h 1290637"/>
              <a:gd name="connsiteX12" fmla="*/ 100013 w 650245"/>
              <a:gd name="connsiteY12" fmla="*/ 1290637 h 1290637"/>
              <a:gd name="connsiteX0" fmla="*/ 252413 w 650245"/>
              <a:gd name="connsiteY0" fmla="*/ 0 h 1290637"/>
              <a:gd name="connsiteX1" fmla="*/ 272607 w 650245"/>
              <a:gd name="connsiteY1" fmla="*/ 183344 h 1290637"/>
              <a:gd name="connsiteX2" fmla="*/ 650245 w 650245"/>
              <a:gd name="connsiteY2" fmla="*/ 433508 h 1290637"/>
              <a:gd name="connsiteX3" fmla="*/ 586414 w 650245"/>
              <a:gd name="connsiteY3" fmla="*/ 462555 h 1290637"/>
              <a:gd name="connsiteX4" fmla="*/ 585874 w 650245"/>
              <a:gd name="connsiteY4" fmla="*/ 616756 h 1290637"/>
              <a:gd name="connsiteX5" fmla="*/ 485775 w 650245"/>
              <a:gd name="connsiteY5" fmla="*/ 728662 h 1290637"/>
              <a:gd name="connsiteX6" fmla="*/ 472718 w 650245"/>
              <a:gd name="connsiteY6" fmla="*/ 826453 h 1290637"/>
              <a:gd name="connsiteX7" fmla="*/ 442912 w 650245"/>
              <a:gd name="connsiteY7" fmla="*/ 919163 h 1290637"/>
              <a:gd name="connsiteX8" fmla="*/ 319088 w 650245"/>
              <a:gd name="connsiteY8" fmla="*/ 1004887 h 1290637"/>
              <a:gd name="connsiteX9" fmla="*/ 223838 w 650245"/>
              <a:gd name="connsiteY9" fmla="*/ 1071562 h 1290637"/>
              <a:gd name="connsiteX10" fmla="*/ 109538 w 650245"/>
              <a:gd name="connsiteY10" fmla="*/ 1085850 h 1290637"/>
              <a:gd name="connsiteX11" fmla="*/ 0 w 650245"/>
              <a:gd name="connsiteY11" fmla="*/ 1271587 h 1290637"/>
              <a:gd name="connsiteX12" fmla="*/ 100013 w 650245"/>
              <a:gd name="connsiteY12" fmla="*/ 1290637 h 1290637"/>
              <a:gd name="connsiteX0" fmla="*/ 252413 w 650245"/>
              <a:gd name="connsiteY0" fmla="*/ 0 h 1290637"/>
              <a:gd name="connsiteX1" fmla="*/ 272607 w 650245"/>
              <a:gd name="connsiteY1" fmla="*/ 183344 h 1290637"/>
              <a:gd name="connsiteX2" fmla="*/ 650245 w 650245"/>
              <a:gd name="connsiteY2" fmla="*/ 433508 h 1290637"/>
              <a:gd name="connsiteX3" fmla="*/ 586414 w 650245"/>
              <a:gd name="connsiteY3" fmla="*/ 521777 h 1290637"/>
              <a:gd name="connsiteX4" fmla="*/ 585874 w 650245"/>
              <a:gd name="connsiteY4" fmla="*/ 616756 h 1290637"/>
              <a:gd name="connsiteX5" fmla="*/ 485775 w 650245"/>
              <a:gd name="connsiteY5" fmla="*/ 728662 h 1290637"/>
              <a:gd name="connsiteX6" fmla="*/ 472718 w 650245"/>
              <a:gd name="connsiteY6" fmla="*/ 826453 h 1290637"/>
              <a:gd name="connsiteX7" fmla="*/ 442912 w 650245"/>
              <a:gd name="connsiteY7" fmla="*/ 919163 h 1290637"/>
              <a:gd name="connsiteX8" fmla="*/ 319088 w 650245"/>
              <a:gd name="connsiteY8" fmla="*/ 1004887 h 1290637"/>
              <a:gd name="connsiteX9" fmla="*/ 223838 w 650245"/>
              <a:gd name="connsiteY9" fmla="*/ 1071562 h 1290637"/>
              <a:gd name="connsiteX10" fmla="*/ 109538 w 650245"/>
              <a:gd name="connsiteY10" fmla="*/ 1085850 h 1290637"/>
              <a:gd name="connsiteX11" fmla="*/ 0 w 650245"/>
              <a:gd name="connsiteY11" fmla="*/ 1271587 h 1290637"/>
              <a:gd name="connsiteX12" fmla="*/ 100013 w 650245"/>
              <a:gd name="connsiteY12" fmla="*/ 1290637 h 129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245" h="1290637">
                <a:moveTo>
                  <a:pt x="252413" y="0"/>
                </a:moveTo>
                <a:lnTo>
                  <a:pt x="272607" y="183344"/>
                </a:lnTo>
                <a:lnTo>
                  <a:pt x="650245" y="433508"/>
                </a:lnTo>
                <a:lnTo>
                  <a:pt x="586414" y="521777"/>
                </a:lnTo>
                <a:lnTo>
                  <a:pt x="585874" y="616756"/>
                </a:lnTo>
                <a:lnTo>
                  <a:pt x="485775" y="728662"/>
                </a:lnTo>
                <a:lnTo>
                  <a:pt x="472718" y="826453"/>
                </a:lnTo>
                <a:lnTo>
                  <a:pt x="442912" y="919163"/>
                </a:lnTo>
                <a:lnTo>
                  <a:pt x="319088" y="1004887"/>
                </a:lnTo>
                <a:lnTo>
                  <a:pt x="223838" y="1071562"/>
                </a:lnTo>
                <a:lnTo>
                  <a:pt x="109538" y="1085850"/>
                </a:lnTo>
                <a:lnTo>
                  <a:pt x="0" y="1271587"/>
                </a:lnTo>
                <a:lnTo>
                  <a:pt x="100013" y="1290637"/>
                </a:lnTo>
              </a:path>
            </a:pathLst>
          </a:custGeom>
          <a:noFill/>
          <a:ln w="19050">
            <a:solidFill>
              <a:schemeClr val="accent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58" name="Rectangle 144"/>
          <p:cNvSpPr>
            <a:spLocks noChangeArrowheads="1"/>
          </p:cNvSpPr>
          <p:nvPr/>
        </p:nvSpPr>
        <p:spPr bwMode="auto">
          <a:xfrm>
            <a:off x="3046472" y="5073732"/>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87" name="Rectangle 139"/>
          <p:cNvSpPr>
            <a:spLocks noChangeArrowheads="1"/>
          </p:cNvSpPr>
          <p:nvPr/>
        </p:nvSpPr>
        <p:spPr bwMode="auto">
          <a:xfrm>
            <a:off x="3201446" y="3650849"/>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46" name="Rectangle 144"/>
          <p:cNvSpPr>
            <a:spLocks noChangeArrowheads="1"/>
          </p:cNvSpPr>
          <p:nvPr/>
        </p:nvSpPr>
        <p:spPr bwMode="auto">
          <a:xfrm>
            <a:off x="3261579" y="4785659"/>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430" name="Rectangle 178"/>
          <p:cNvSpPr>
            <a:spLocks noChangeArrowheads="1"/>
          </p:cNvSpPr>
          <p:nvPr/>
        </p:nvSpPr>
        <p:spPr bwMode="auto">
          <a:xfrm>
            <a:off x="3012195" y="4930352"/>
            <a:ext cx="256481"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Trieste</a:t>
            </a:r>
            <a:endParaRPr kumimoji="1" lang="en-US" sz="800" dirty="0">
              <a:solidFill>
                <a:srgbClr val="000000"/>
              </a:solidFill>
            </a:endParaRPr>
          </a:p>
        </p:txBody>
      </p:sp>
      <p:sp>
        <p:nvSpPr>
          <p:cNvPr id="553" name="Rectangle 139"/>
          <p:cNvSpPr>
            <a:spLocks noChangeArrowheads="1"/>
          </p:cNvSpPr>
          <p:nvPr/>
        </p:nvSpPr>
        <p:spPr bwMode="auto">
          <a:xfrm>
            <a:off x="3523239" y="3837840"/>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54" name="Rectangle 173"/>
          <p:cNvSpPr>
            <a:spLocks noChangeArrowheads="1"/>
          </p:cNvSpPr>
          <p:nvPr/>
        </p:nvSpPr>
        <p:spPr bwMode="auto">
          <a:xfrm>
            <a:off x="3343830" y="3711938"/>
            <a:ext cx="283732"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Poznan</a:t>
            </a:r>
            <a:endParaRPr kumimoji="1" lang="en-US" sz="800" dirty="0">
              <a:solidFill>
                <a:srgbClr val="000000"/>
              </a:solidFill>
            </a:endParaRPr>
          </a:p>
        </p:txBody>
      </p:sp>
      <p:sp>
        <p:nvSpPr>
          <p:cNvPr id="620" name="Freihandform 619"/>
          <p:cNvSpPr/>
          <p:nvPr/>
        </p:nvSpPr>
        <p:spPr>
          <a:xfrm>
            <a:off x="3438525" y="4457980"/>
            <a:ext cx="240196" cy="146650"/>
          </a:xfrm>
          <a:custGeom>
            <a:avLst/>
            <a:gdLst>
              <a:gd name="connsiteX0" fmla="*/ 0 w 147638"/>
              <a:gd name="connsiteY0" fmla="*/ 0 h 138113"/>
              <a:gd name="connsiteX1" fmla="*/ 71438 w 147638"/>
              <a:gd name="connsiteY1" fmla="*/ 128588 h 138113"/>
              <a:gd name="connsiteX2" fmla="*/ 147638 w 147638"/>
              <a:gd name="connsiteY2" fmla="*/ 138113 h 138113"/>
              <a:gd name="connsiteX0" fmla="*/ 0 w 147638"/>
              <a:gd name="connsiteY0" fmla="*/ 0 h 161853"/>
              <a:gd name="connsiteX1" fmla="*/ 43511 w 147638"/>
              <a:gd name="connsiteY1" fmla="*/ 161616 h 161853"/>
              <a:gd name="connsiteX2" fmla="*/ 147638 w 147638"/>
              <a:gd name="connsiteY2" fmla="*/ 138113 h 161853"/>
              <a:gd name="connsiteX0" fmla="*/ 0 w 147638"/>
              <a:gd name="connsiteY0" fmla="*/ 0 h 167819"/>
              <a:gd name="connsiteX1" fmla="*/ 59938 w 147638"/>
              <a:gd name="connsiteY1" fmla="*/ 167620 h 167819"/>
              <a:gd name="connsiteX2" fmla="*/ 147638 w 147638"/>
              <a:gd name="connsiteY2" fmla="*/ 138113 h 167819"/>
              <a:gd name="connsiteX0" fmla="*/ 0 w 165709"/>
              <a:gd name="connsiteY0" fmla="*/ 0 h 167762"/>
              <a:gd name="connsiteX1" fmla="*/ 59938 w 165709"/>
              <a:gd name="connsiteY1" fmla="*/ 167620 h 167762"/>
              <a:gd name="connsiteX2" fmla="*/ 165709 w 165709"/>
              <a:gd name="connsiteY2" fmla="*/ 123101 h 167762"/>
              <a:gd name="connsiteX0" fmla="*/ 0 w 165709"/>
              <a:gd name="connsiteY0" fmla="*/ 0 h 167620"/>
              <a:gd name="connsiteX1" fmla="*/ 59938 w 165709"/>
              <a:gd name="connsiteY1" fmla="*/ 167620 h 167620"/>
              <a:gd name="connsiteX2" fmla="*/ 165709 w 165709"/>
              <a:gd name="connsiteY2" fmla="*/ 123101 h 167620"/>
            </a:gdLst>
            <a:ahLst/>
            <a:cxnLst>
              <a:cxn ang="0">
                <a:pos x="connsiteX0" y="connsiteY0"/>
              </a:cxn>
              <a:cxn ang="0">
                <a:pos x="connsiteX1" y="connsiteY1"/>
              </a:cxn>
              <a:cxn ang="0">
                <a:pos x="connsiteX2" y="connsiteY2"/>
              </a:cxn>
            </a:cxnLst>
            <a:rect l="l" t="t" r="r" b="b"/>
            <a:pathLst>
              <a:path w="165709" h="167620">
                <a:moveTo>
                  <a:pt x="0" y="0"/>
                </a:moveTo>
                <a:lnTo>
                  <a:pt x="59938" y="167620"/>
                </a:lnTo>
                <a:lnTo>
                  <a:pt x="165709" y="123101"/>
                </a:lnTo>
              </a:path>
            </a:pathLst>
          </a:custGeom>
          <a:noFill/>
          <a:ln w="15875" cmpd="sng">
            <a:solidFill>
              <a:srgbClr val="00B050"/>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15" name="Freihandform 614"/>
          <p:cNvSpPr/>
          <p:nvPr/>
        </p:nvSpPr>
        <p:spPr>
          <a:xfrm>
            <a:off x="3452813" y="4468487"/>
            <a:ext cx="233362" cy="110327"/>
          </a:xfrm>
          <a:custGeom>
            <a:avLst/>
            <a:gdLst>
              <a:gd name="connsiteX0" fmla="*/ 0 w 233362"/>
              <a:gd name="connsiteY0" fmla="*/ 0 h 100013"/>
              <a:gd name="connsiteX1" fmla="*/ 90487 w 233362"/>
              <a:gd name="connsiteY1" fmla="*/ 100013 h 100013"/>
              <a:gd name="connsiteX2" fmla="*/ 233362 w 233362"/>
              <a:gd name="connsiteY2" fmla="*/ 71438 h 100013"/>
              <a:gd name="connsiteX3" fmla="*/ 233362 w 233362"/>
              <a:gd name="connsiteY3" fmla="*/ 76200 h 100013"/>
            </a:gdLst>
            <a:ahLst/>
            <a:cxnLst>
              <a:cxn ang="0">
                <a:pos x="connsiteX0" y="connsiteY0"/>
              </a:cxn>
              <a:cxn ang="0">
                <a:pos x="connsiteX1" y="connsiteY1"/>
              </a:cxn>
              <a:cxn ang="0">
                <a:pos x="connsiteX2" y="connsiteY2"/>
              </a:cxn>
              <a:cxn ang="0">
                <a:pos x="connsiteX3" y="connsiteY3"/>
              </a:cxn>
            </a:cxnLst>
            <a:rect l="l" t="t" r="r" b="b"/>
            <a:pathLst>
              <a:path w="233362" h="100013">
                <a:moveTo>
                  <a:pt x="0" y="0"/>
                </a:moveTo>
                <a:lnTo>
                  <a:pt x="90487" y="100013"/>
                </a:lnTo>
                <a:lnTo>
                  <a:pt x="233362" y="71438"/>
                </a:lnTo>
                <a:lnTo>
                  <a:pt x="233362" y="76200"/>
                </a:lnTo>
              </a:path>
            </a:pathLst>
          </a:custGeom>
          <a:noFill/>
          <a:ln w="19050">
            <a:solidFill>
              <a:srgbClr val="CC66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22" name="Freihandform 621"/>
          <p:cNvSpPr/>
          <p:nvPr/>
        </p:nvSpPr>
        <p:spPr>
          <a:xfrm>
            <a:off x="3690938" y="4552545"/>
            <a:ext cx="959644" cy="341487"/>
          </a:xfrm>
          <a:custGeom>
            <a:avLst/>
            <a:gdLst>
              <a:gd name="connsiteX0" fmla="*/ 0 w 971550"/>
              <a:gd name="connsiteY0" fmla="*/ 0 h 300038"/>
              <a:gd name="connsiteX1" fmla="*/ 57150 w 971550"/>
              <a:gd name="connsiteY1" fmla="*/ 0 h 300038"/>
              <a:gd name="connsiteX2" fmla="*/ 257175 w 971550"/>
              <a:gd name="connsiteY2" fmla="*/ 166688 h 300038"/>
              <a:gd name="connsiteX3" fmla="*/ 823912 w 971550"/>
              <a:gd name="connsiteY3" fmla="*/ 285750 h 300038"/>
              <a:gd name="connsiteX4" fmla="*/ 971550 w 971550"/>
              <a:gd name="connsiteY4" fmla="*/ 300038 h 300038"/>
              <a:gd name="connsiteX0" fmla="*/ 0 w 971550"/>
              <a:gd name="connsiteY0" fmla="*/ 0 h 300038"/>
              <a:gd name="connsiteX1" fmla="*/ 50007 w 971550"/>
              <a:gd name="connsiteY1" fmla="*/ 4763 h 300038"/>
              <a:gd name="connsiteX2" fmla="*/ 257175 w 971550"/>
              <a:gd name="connsiteY2" fmla="*/ 166688 h 300038"/>
              <a:gd name="connsiteX3" fmla="*/ 823912 w 971550"/>
              <a:gd name="connsiteY3" fmla="*/ 285750 h 300038"/>
              <a:gd name="connsiteX4" fmla="*/ 971550 w 971550"/>
              <a:gd name="connsiteY4" fmla="*/ 300038 h 300038"/>
              <a:gd name="connsiteX0" fmla="*/ 0 w 971550"/>
              <a:gd name="connsiteY0" fmla="*/ 0 h 300038"/>
              <a:gd name="connsiteX1" fmla="*/ 50007 w 971550"/>
              <a:gd name="connsiteY1" fmla="*/ 4763 h 300038"/>
              <a:gd name="connsiteX2" fmla="*/ 266700 w 971550"/>
              <a:gd name="connsiteY2" fmla="*/ 173832 h 300038"/>
              <a:gd name="connsiteX3" fmla="*/ 823912 w 971550"/>
              <a:gd name="connsiteY3" fmla="*/ 285750 h 300038"/>
              <a:gd name="connsiteX4" fmla="*/ 971550 w 971550"/>
              <a:gd name="connsiteY4" fmla="*/ 300038 h 300038"/>
              <a:gd name="connsiteX0" fmla="*/ 0 w 971550"/>
              <a:gd name="connsiteY0" fmla="*/ 0 h 300038"/>
              <a:gd name="connsiteX1" fmla="*/ 50007 w 971550"/>
              <a:gd name="connsiteY1" fmla="*/ 4763 h 300038"/>
              <a:gd name="connsiteX2" fmla="*/ 266700 w 971550"/>
              <a:gd name="connsiteY2" fmla="*/ 173832 h 300038"/>
              <a:gd name="connsiteX3" fmla="*/ 821531 w 971550"/>
              <a:gd name="connsiteY3" fmla="*/ 300037 h 300038"/>
              <a:gd name="connsiteX4" fmla="*/ 971550 w 971550"/>
              <a:gd name="connsiteY4" fmla="*/ 300038 h 300038"/>
              <a:gd name="connsiteX0" fmla="*/ 0 w 971550"/>
              <a:gd name="connsiteY0" fmla="*/ 0 h 300038"/>
              <a:gd name="connsiteX1" fmla="*/ 50007 w 971550"/>
              <a:gd name="connsiteY1" fmla="*/ 4763 h 300038"/>
              <a:gd name="connsiteX2" fmla="*/ 257175 w 971550"/>
              <a:gd name="connsiteY2" fmla="*/ 185739 h 300038"/>
              <a:gd name="connsiteX3" fmla="*/ 821531 w 971550"/>
              <a:gd name="connsiteY3" fmla="*/ 300037 h 300038"/>
              <a:gd name="connsiteX4" fmla="*/ 971550 w 971550"/>
              <a:gd name="connsiteY4" fmla="*/ 300038 h 300038"/>
              <a:gd name="connsiteX0" fmla="*/ 0 w 959644"/>
              <a:gd name="connsiteY0" fmla="*/ 0 h 309563"/>
              <a:gd name="connsiteX1" fmla="*/ 50007 w 959644"/>
              <a:gd name="connsiteY1" fmla="*/ 4763 h 309563"/>
              <a:gd name="connsiteX2" fmla="*/ 257175 w 959644"/>
              <a:gd name="connsiteY2" fmla="*/ 185739 h 309563"/>
              <a:gd name="connsiteX3" fmla="*/ 821531 w 959644"/>
              <a:gd name="connsiteY3" fmla="*/ 300037 h 309563"/>
              <a:gd name="connsiteX4" fmla="*/ 959644 w 959644"/>
              <a:gd name="connsiteY4" fmla="*/ 309563 h 309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644" h="309563">
                <a:moveTo>
                  <a:pt x="0" y="0"/>
                </a:moveTo>
                <a:lnTo>
                  <a:pt x="50007" y="4763"/>
                </a:lnTo>
                <a:lnTo>
                  <a:pt x="257175" y="185739"/>
                </a:lnTo>
                <a:lnTo>
                  <a:pt x="821531" y="300037"/>
                </a:lnTo>
                <a:lnTo>
                  <a:pt x="959644" y="309563"/>
                </a:lnTo>
              </a:path>
            </a:pathLst>
          </a:custGeom>
          <a:noFill/>
          <a:ln w="19050">
            <a:solidFill>
              <a:srgbClr val="00B050"/>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397" name="Rectangle 190"/>
          <p:cNvSpPr>
            <a:spLocks noChangeArrowheads="1"/>
          </p:cNvSpPr>
          <p:nvPr/>
        </p:nvSpPr>
        <p:spPr bwMode="auto">
          <a:xfrm>
            <a:off x="3531288" y="4569514"/>
            <a:ext cx="354264"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Budapest</a:t>
            </a:r>
            <a:endParaRPr kumimoji="1" lang="en-US" sz="800" dirty="0">
              <a:solidFill>
                <a:srgbClr val="000000"/>
              </a:solidFill>
            </a:endParaRPr>
          </a:p>
        </p:txBody>
      </p:sp>
      <p:sp>
        <p:nvSpPr>
          <p:cNvPr id="425" name="Rectangle 148"/>
          <p:cNvSpPr>
            <a:spLocks noChangeArrowheads="1"/>
          </p:cNvSpPr>
          <p:nvPr/>
        </p:nvSpPr>
        <p:spPr bwMode="auto">
          <a:xfrm>
            <a:off x="3916280" y="4749283"/>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50" name="Rectangle 148"/>
          <p:cNvSpPr>
            <a:spLocks noChangeArrowheads="1"/>
          </p:cNvSpPr>
          <p:nvPr/>
        </p:nvSpPr>
        <p:spPr bwMode="auto">
          <a:xfrm>
            <a:off x="4405230" y="4861361"/>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617" name="Rectangle 140"/>
          <p:cNvSpPr>
            <a:spLocks noChangeArrowheads="1"/>
          </p:cNvSpPr>
          <p:nvPr/>
        </p:nvSpPr>
        <p:spPr bwMode="auto">
          <a:xfrm>
            <a:off x="4645648" y="4871163"/>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676" name="Rectangle 178"/>
          <p:cNvSpPr>
            <a:spLocks noChangeArrowheads="1"/>
          </p:cNvSpPr>
          <p:nvPr/>
        </p:nvSpPr>
        <p:spPr bwMode="auto">
          <a:xfrm>
            <a:off x="3255243" y="4854172"/>
            <a:ext cx="222818"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Koper</a:t>
            </a:r>
            <a:endParaRPr kumimoji="1" lang="en-US" sz="800" dirty="0">
              <a:solidFill>
                <a:srgbClr val="000000"/>
              </a:solidFill>
            </a:endParaRPr>
          </a:p>
        </p:txBody>
      </p:sp>
      <p:sp>
        <p:nvSpPr>
          <p:cNvPr id="555" name="Freihandform 623"/>
          <p:cNvSpPr/>
          <p:nvPr/>
        </p:nvSpPr>
        <p:spPr>
          <a:xfrm>
            <a:off x="3940380" y="3691333"/>
            <a:ext cx="110880" cy="69434"/>
          </a:xfrm>
          <a:custGeom>
            <a:avLst/>
            <a:gdLst>
              <a:gd name="connsiteX0" fmla="*/ 0 w 1733550"/>
              <a:gd name="connsiteY0" fmla="*/ 219075 h 400050"/>
              <a:gd name="connsiteX1" fmla="*/ 61913 w 1733550"/>
              <a:gd name="connsiteY1" fmla="*/ 328612 h 400050"/>
              <a:gd name="connsiteX2" fmla="*/ 204788 w 1733550"/>
              <a:gd name="connsiteY2" fmla="*/ 400050 h 400050"/>
              <a:gd name="connsiteX3" fmla="*/ 471488 w 1733550"/>
              <a:gd name="connsiteY3" fmla="*/ 242887 h 400050"/>
              <a:gd name="connsiteX4" fmla="*/ 661988 w 1733550"/>
              <a:gd name="connsiteY4" fmla="*/ 157162 h 400050"/>
              <a:gd name="connsiteX5" fmla="*/ 890588 w 1733550"/>
              <a:gd name="connsiteY5" fmla="*/ 171450 h 400050"/>
              <a:gd name="connsiteX6" fmla="*/ 1395413 w 1733550"/>
              <a:gd name="connsiteY6" fmla="*/ 138112 h 400050"/>
              <a:gd name="connsiteX7" fmla="*/ 1585913 w 1733550"/>
              <a:gd name="connsiteY7" fmla="*/ 80962 h 400050"/>
              <a:gd name="connsiteX8" fmla="*/ 1733550 w 1733550"/>
              <a:gd name="connsiteY8" fmla="*/ 0 h 400050"/>
              <a:gd name="connsiteX0" fmla="*/ 0 w 1671637"/>
              <a:gd name="connsiteY0" fmla="*/ 328612 h 400050"/>
              <a:gd name="connsiteX1" fmla="*/ 142875 w 1671637"/>
              <a:gd name="connsiteY1" fmla="*/ 400050 h 400050"/>
              <a:gd name="connsiteX2" fmla="*/ 409575 w 1671637"/>
              <a:gd name="connsiteY2" fmla="*/ 242887 h 400050"/>
              <a:gd name="connsiteX3" fmla="*/ 600075 w 1671637"/>
              <a:gd name="connsiteY3" fmla="*/ 157162 h 400050"/>
              <a:gd name="connsiteX4" fmla="*/ 828675 w 1671637"/>
              <a:gd name="connsiteY4" fmla="*/ 171450 h 400050"/>
              <a:gd name="connsiteX5" fmla="*/ 1333500 w 1671637"/>
              <a:gd name="connsiteY5" fmla="*/ 138112 h 400050"/>
              <a:gd name="connsiteX6" fmla="*/ 1524000 w 1671637"/>
              <a:gd name="connsiteY6" fmla="*/ 80962 h 400050"/>
              <a:gd name="connsiteX7" fmla="*/ 1671637 w 1671637"/>
              <a:gd name="connsiteY7" fmla="*/ 0 h 400050"/>
              <a:gd name="connsiteX0" fmla="*/ 0 w 1528762"/>
              <a:gd name="connsiteY0" fmla="*/ 400050 h 400050"/>
              <a:gd name="connsiteX1" fmla="*/ 266700 w 1528762"/>
              <a:gd name="connsiteY1" fmla="*/ 242887 h 400050"/>
              <a:gd name="connsiteX2" fmla="*/ 457200 w 1528762"/>
              <a:gd name="connsiteY2" fmla="*/ 157162 h 400050"/>
              <a:gd name="connsiteX3" fmla="*/ 685800 w 1528762"/>
              <a:gd name="connsiteY3" fmla="*/ 171450 h 400050"/>
              <a:gd name="connsiteX4" fmla="*/ 1190625 w 1528762"/>
              <a:gd name="connsiteY4" fmla="*/ 138112 h 400050"/>
              <a:gd name="connsiteX5" fmla="*/ 1381125 w 1528762"/>
              <a:gd name="connsiteY5" fmla="*/ 80962 h 400050"/>
              <a:gd name="connsiteX6" fmla="*/ 1528762 w 1528762"/>
              <a:gd name="connsiteY6" fmla="*/ 0 h 400050"/>
              <a:gd name="connsiteX0" fmla="*/ 0 w 1262062"/>
              <a:gd name="connsiteY0" fmla="*/ 242887 h 242887"/>
              <a:gd name="connsiteX1" fmla="*/ 190500 w 1262062"/>
              <a:gd name="connsiteY1" fmla="*/ 157162 h 242887"/>
              <a:gd name="connsiteX2" fmla="*/ 419100 w 1262062"/>
              <a:gd name="connsiteY2" fmla="*/ 171450 h 242887"/>
              <a:gd name="connsiteX3" fmla="*/ 923925 w 1262062"/>
              <a:gd name="connsiteY3" fmla="*/ 138112 h 242887"/>
              <a:gd name="connsiteX4" fmla="*/ 1114425 w 1262062"/>
              <a:gd name="connsiteY4" fmla="*/ 80962 h 242887"/>
              <a:gd name="connsiteX5" fmla="*/ 1262062 w 1262062"/>
              <a:gd name="connsiteY5" fmla="*/ 0 h 242887"/>
              <a:gd name="connsiteX0" fmla="*/ 0 w 1071562"/>
              <a:gd name="connsiteY0" fmla="*/ 157162 h 171450"/>
              <a:gd name="connsiteX1" fmla="*/ 228600 w 1071562"/>
              <a:gd name="connsiteY1" fmla="*/ 171450 h 171450"/>
              <a:gd name="connsiteX2" fmla="*/ 733425 w 1071562"/>
              <a:gd name="connsiteY2" fmla="*/ 138112 h 171450"/>
              <a:gd name="connsiteX3" fmla="*/ 923925 w 1071562"/>
              <a:gd name="connsiteY3" fmla="*/ 80962 h 171450"/>
              <a:gd name="connsiteX4" fmla="*/ 1071562 w 1071562"/>
              <a:gd name="connsiteY4" fmla="*/ 0 h 171450"/>
              <a:gd name="connsiteX0" fmla="*/ 0 w 923925"/>
              <a:gd name="connsiteY0" fmla="*/ 76200 h 90488"/>
              <a:gd name="connsiteX1" fmla="*/ 228600 w 923925"/>
              <a:gd name="connsiteY1" fmla="*/ 90488 h 90488"/>
              <a:gd name="connsiteX2" fmla="*/ 733425 w 923925"/>
              <a:gd name="connsiteY2" fmla="*/ 57150 h 90488"/>
              <a:gd name="connsiteX3" fmla="*/ 923925 w 923925"/>
              <a:gd name="connsiteY3" fmla="*/ 0 h 90488"/>
              <a:gd name="connsiteX0" fmla="*/ 0 w 792957"/>
              <a:gd name="connsiteY0" fmla="*/ 83343 h 90488"/>
              <a:gd name="connsiteX1" fmla="*/ 97632 w 792957"/>
              <a:gd name="connsiteY1" fmla="*/ 90488 h 90488"/>
              <a:gd name="connsiteX2" fmla="*/ 602457 w 792957"/>
              <a:gd name="connsiteY2" fmla="*/ 57150 h 90488"/>
              <a:gd name="connsiteX3" fmla="*/ 792957 w 792957"/>
              <a:gd name="connsiteY3" fmla="*/ 0 h 90488"/>
              <a:gd name="connsiteX0" fmla="*/ 0 w 792957"/>
              <a:gd name="connsiteY0" fmla="*/ 73818 h 90488"/>
              <a:gd name="connsiteX1" fmla="*/ 97632 w 792957"/>
              <a:gd name="connsiteY1" fmla="*/ 90488 h 90488"/>
              <a:gd name="connsiteX2" fmla="*/ 602457 w 792957"/>
              <a:gd name="connsiteY2" fmla="*/ 57150 h 90488"/>
              <a:gd name="connsiteX3" fmla="*/ 792957 w 792957"/>
              <a:gd name="connsiteY3" fmla="*/ 0 h 90488"/>
              <a:gd name="connsiteX0" fmla="*/ 0 w 790575"/>
              <a:gd name="connsiteY0" fmla="*/ 80962 h 90488"/>
              <a:gd name="connsiteX1" fmla="*/ 95250 w 790575"/>
              <a:gd name="connsiteY1" fmla="*/ 90488 h 90488"/>
              <a:gd name="connsiteX2" fmla="*/ 600075 w 790575"/>
              <a:gd name="connsiteY2" fmla="*/ 57150 h 90488"/>
              <a:gd name="connsiteX3" fmla="*/ 790575 w 790575"/>
              <a:gd name="connsiteY3" fmla="*/ 0 h 90488"/>
              <a:gd name="connsiteX0" fmla="*/ 0 w 695325"/>
              <a:gd name="connsiteY0" fmla="*/ 90488 h 90488"/>
              <a:gd name="connsiteX1" fmla="*/ 504825 w 695325"/>
              <a:gd name="connsiteY1" fmla="*/ 57150 h 90488"/>
              <a:gd name="connsiteX2" fmla="*/ 695325 w 695325"/>
              <a:gd name="connsiteY2" fmla="*/ 0 h 90488"/>
              <a:gd name="connsiteX0" fmla="*/ 0 w 190500"/>
              <a:gd name="connsiteY0" fmla="*/ 57150 h 57150"/>
              <a:gd name="connsiteX1" fmla="*/ 190500 w 190500"/>
              <a:gd name="connsiteY1" fmla="*/ 0 h 57150"/>
              <a:gd name="connsiteX0" fmla="*/ 0 w 92869"/>
              <a:gd name="connsiteY0" fmla="*/ 52387 h 52387"/>
              <a:gd name="connsiteX1" fmla="*/ 92869 w 92869"/>
              <a:gd name="connsiteY1" fmla="*/ 0 h 52387"/>
              <a:gd name="connsiteX0" fmla="*/ 0 w 95251"/>
              <a:gd name="connsiteY0" fmla="*/ 45243 h 45243"/>
              <a:gd name="connsiteX1" fmla="*/ 95251 w 95251"/>
              <a:gd name="connsiteY1" fmla="*/ 0 h 45243"/>
            </a:gdLst>
            <a:ahLst/>
            <a:cxnLst>
              <a:cxn ang="0">
                <a:pos x="connsiteX0" y="connsiteY0"/>
              </a:cxn>
              <a:cxn ang="0">
                <a:pos x="connsiteX1" y="connsiteY1"/>
              </a:cxn>
            </a:cxnLst>
            <a:rect l="l" t="t" r="r" b="b"/>
            <a:pathLst>
              <a:path w="95251" h="45243">
                <a:moveTo>
                  <a:pt x="0" y="45243"/>
                </a:moveTo>
                <a:lnTo>
                  <a:pt x="95251" y="0"/>
                </a:lnTo>
              </a:path>
            </a:pathLst>
          </a:custGeom>
          <a:noFill/>
          <a:ln w="19050">
            <a:solidFill>
              <a:srgbClr val="FF0000"/>
            </a:solidFill>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solidFill>
                <a:schemeClr val="tx2"/>
              </a:solidFill>
            </a:endParaRPr>
          </a:p>
        </p:txBody>
      </p:sp>
      <p:sp>
        <p:nvSpPr>
          <p:cNvPr id="351" name="Rectangle 149"/>
          <p:cNvSpPr>
            <a:spLocks noChangeArrowheads="1"/>
          </p:cNvSpPr>
          <p:nvPr/>
        </p:nvSpPr>
        <p:spPr bwMode="auto">
          <a:xfrm>
            <a:off x="3924793" y="3752855"/>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679" name="Freihandform 678"/>
          <p:cNvSpPr/>
          <p:nvPr/>
        </p:nvSpPr>
        <p:spPr>
          <a:xfrm>
            <a:off x="3690938" y="4134879"/>
            <a:ext cx="135731" cy="412411"/>
          </a:xfrm>
          <a:custGeom>
            <a:avLst/>
            <a:gdLst>
              <a:gd name="connsiteX0" fmla="*/ 38100 w 135731"/>
              <a:gd name="connsiteY0" fmla="*/ 0 h 373857"/>
              <a:gd name="connsiteX1" fmla="*/ 135731 w 135731"/>
              <a:gd name="connsiteY1" fmla="*/ 88107 h 373857"/>
              <a:gd name="connsiteX2" fmla="*/ 0 w 135731"/>
              <a:gd name="connsiteY2" fmla="*/ 373857 h 373857"/>
            </a:gdLst>
            <a:ahLst/>
            <a:cxnLst>
              <a:cxn ang="0">
                <a:pos x="connsiteX0" y="connsiteY0"/>
              </a:cxn>
              <a:cxn ang="0">
                <a:pos x="connsiteX1" y="connsiteY1"/>
              </a:cxn>
              <a:cxn ang="0">
                <a:pos x="connsiteX2" y="connsiteY2"/>
              </a:cxn>
            </a:cxnLst>
            <a:rect l="l" t="t" r="r" b="b"/>
            <a:pathLst>
              <a:path w="135731" h="373857">
                <a:moveTo>
                  <a:pt x="38100" y="0"/>
                </a:moveTo>
                <a:lnTo>
                  <a:pt x="135731" y="88107"/>
                </a:lnTo>
                <a:lnTo>
                  <a:pt x="0" y="373857"/>
                </a:lnTo>
              </a:path>
            </a:pathLst>
          </a:custGeom>
          <a:noFill/>
          <a:ln w="19050">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71" name="Rectangle 158"/>
          <p:cNvSpPr>
            <a:spLocks noChangeArrowheads="1"/>
          </p:cNvSpPr>
          <p:nvPr/>
        </p:nvSpPr>
        <p:spPr bwMode="auto">
          <a:xfrm>
            <a:off x="3712181" y="4115526"/>
            <a:ext cx="46800" cy="46800"/>
          </a:xfrm>
          <a:prstGeom prst="flowChartConnector">
            <a:avLst/>
          </a:prstGeom>
          <a:solidFill>
            <a:schemeClr val="tx1"/>
          </a:solidFill>
          <a:ln w="9525">
            <a:solidFill>
              <a:schemeClr val="bg1"/>
            </a:solidFill>
            <a:miter lim="800000"/>
            <a:headEnd/>
            <a:tailEnd/>
          </a:ln>
        </p:spPr>
        <p:txBody>
          <a:bodyPr/>
          <a:lstStyle/>
          <a:p>
            <a:r>
              <a:rPr lang="en-US" sz="800" dirty="0"/>
              <a:t> </a:t>
            </a:r>
          </a:p>
        </p:txBody>
      </p:sp>
      <p:sp>
        <p:nvSpPr>
          <p:cNvPr id="358" name="Rectangle 156"/>
          <p:cNvSpPr>
            <a:spLocks noChangeArrowheads="1"/>
          </p:cNvSpPr>
          <p:nvPr/>
        </p:nvSpPr>
        <p:spPr bwMode="auto">
          <a:xfrm>
            <a:off x="3673021" y="4530462"/>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677" name="Rectangle 168"/>
          <p:cNvSpPr>
            <a:spLocks noChangeArrowheads="1"/>
          </p:cNvSpPr>
          <p:nvPr/>
        </p:nvSpPr>
        <p:spPr bwMode="auto">
          <a:xfrm>
            <a:off x="3561929" y="4414522"/>
            <a:ext cx="368692"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Bratislava</a:t>
            </a:r>
            <a:endParaRPr kumimoji="1" lang="en-US" sz="800" dirty="0">
              <a:solidFill>
                <a:srgbClr val="000000"/>
              </a:solidFill>
            </a:endParaRPr>
          </a:p>
        </p:txBody>
      </p:sp>
      <p:sp>
        <p:nvSpPr>
          <p:cNvPr id="428" name="Rectangle 168"/>
          <p:cNvSpPr>
            <a:spLocks noChangeArrowheads="1"/>
          </p:cNvSpPr>
          <p:nvPr/>
        </p:nvSpPr>
        <p:spPr bwMode="auto">
          <a:xfrm>
            <a:off x="3943517" y="4251654"/>
            <a:ext cx="246862" cy="12311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Cierna</a:t>
            </a:r>
            <a:endParaRPr kumimoji="1" lang="en-US" sz="800" dirty="0">
              <a:solidFill>
                <a:srgbClr val="000000"/>
              </a:solidFill>
            </a:endParaRPr>
          </a:p>
        </p:txBody>
      </p:sp>
      <p:sp>
        <p:nvSpPr>
          <p:cNvPr id="590" name="Rectangle 168"/>
          <p:cNvSpPr>
            <a:spLocks noChangeArrowheads="1"/>
          </p:cNvSpPr>
          <p:nvPr/>
        </p:nvSpPr>
        <p:spPr bwMode="auto">
          <a:xfrm>
            <a:off x="3711947" y="4190358"/>
            <a:ext cx="201978" cy="12311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Zilina</a:t>
            </a:r>
            <a:endParaRPr kumimoji="1" lang="en-US" sz="800" dirty="0">
              <a:solidFill>
                <a:srgbClr val="000000"/>
              </a:solidFill>
            </a:endParaRPr>
          </a:p>
        </p:txBody>
      </p:sp>
      <p:sp>
        <p:nvSpPr>
          <p:cNvPr id="365" name="Freihandform 591"/>
          <p:cNvSpPr/>
          <p:nvPr/>
        </p:nvSpPr>
        <p:spPr>
          <a:xfrm>
            <a:off x="2364575" y="3884622"/>
            <a:ext cx="85297" cy="174315"/>
          </a:xfrm>
          <a:custGeom>
            <a:avLst/>
            <a:gdLst>
              <a:gd name="connsiteX0" fmla="*/ 111125 w 120650"/>
              <a:gd name="connsiteY0" fmla="*/ 295275 h 295275"/>
              <a:gd name="connsiteX1" fmla="*/ 120650 w 120650"/>
              <a:gd name="connsiteY1" fmla="*/ 190500 h 295275"/>
              <a:gd name="connsiteX2" fmla="*/ 0 w 120650"/>
              <a:gd name="connsiteY2" fmla="*/ 101600 h 295275"/>
              <a:gd name="connsiteX3" fmla="*/ 0 w 120650"/>
              <a:gd name="connsiteY3" fmla="*/ 0 h 295275"/>
              <a:gd name="connsiteX0" fmla="*/ 111125 w 120650"/>
              <a:gd name="connsiteY0" fmla="*/ 193675 h 193675"/>
              <a:gd name="connsiteX1" fmla="*/ 120650 w 120650"/>
              <a:gd name="connsiteY1" fmla="*/ 88900 h 193675"/>
              <a:gd name="connsiteX2" fmla="*/ 0 w 120650"/>
              <a:gd name="connsiteY2" fmla="*/ 0 h 193675"/>
              <a:gd name="connsiteX0" fmla="*/ 0 w 9525"/>
              <a:gd name="connsiteY0" fmla="*/ 104775 h 104775"/>
              <a:gd name="connsiteX1" fmla="*/ 9525 w 9525"/>
              <a:gd name="connsiteY1" fmla="*/ 0 h 104775"/>
              <a:gd name="connsiteX0" fmla="*/ 0 w 213333"/>
              <a:gd name="connsiteY0" fmla="*/ 31212 h 31212"/>
              <a:gd name="connsiteX1" fmla="*/ 213333 w 213333"/>
              <a:gd name="connsiteY1" fmla="*/ 0 h 31212"/>
              <a:gd name="connsiteX0" fmla="*/ 0 w 86667"/>
              <a:gd name="connsiteY0" fmla="*/ 7879 h 7879"/>
              <a:gd name="connsiteX1" fmla="*/ 86667 w 86667"/>
              <a:gd name="connsiteY1" fmla="*/ 0 h 7879"/>
              <a:gd name="connsiteX0" fmla="*/ 0 w 10000"/>
              <a:gd name="connsiteY0" fmla="*/ 10000 h 10000"/>
              <a:gd name="connsiteX1" fmla="*/ 1034 w 10000"/>
              <a:gd name="connsiteY1" fmla="*/ 9348 h 10000"/>
              <a:gd name="connsiteX2" fmla="*/ 10000 w 10000"/>
              <a:gd name="connsiteY2" fmla="*/ 0 h 10000"/>
              <a:gd name="connsiteX0" fmla="*/ 1012 w 11012"/>
              <a:gd name="connsiteY0" fmla="*/ 11234 h 11234"/>
              <a:gd name="connsiteX1" fmla="*/ 0 w 11012"/>
              <a:gd name="connsiteY1" fmla="*/ 658 h 11234"/>
              <a:gd name="connsiteX2" fmla="*/ 11012 w 11012"/>
              <a:gd name="connsiteY2" fmla="*/ 1234 h 11234"/>
              <a:gd name="connsiteX0" fmla="*/ 1012 w 11012"/>
              <a:gd name="connsiteY0" fmla="*/ 10576 h 10576"/>
              <a:gd name="connsiteX1" fmla="*/ 0 w 11012"/>
              <a:gd name="connsiteY1" fmla="*/ 0 h 10576"/>
              <a:gd name="connsiteX2" fmla="*/ 11012 w 11012"/>
              <a:gd name="connsiteY2" fmla="*/ 576 h 10576"/>
              <a:gd name="connsiteX0" fmla="*/ 1012 w 5692"/>
              <a:gd name="connsiteY0" fmla="*/ 14012 h 14012"/>
              <a:gd name="connsiteX1" fmla="*/ 0 w 5692"/>
              <a:gd name="connsiteY1" fmla="*/ 3436 h 14012"/>
              <a:gd name="connsiteX2" fmla="*/ 5692 w 5692"/>
              <a:gd name="connsiteY2" fmla="*/ 0 h 14012"/>
              <a:gd name="connsiteX0" fmla="*/ 4654 w 12876"/>
              <a:gd name="connsiteY0" fmla="*/ 10000 h 10000"/>
              <a:gd name="connsiteX1" fmla="*/ 0 w 12876"/>
              <a:gd name="connsiteY1" fmla="*/ 2452 h 10000"/>
              <a:gd name="connsiteX2" fmla="*/ 12876 w 12876"/>
              <a:gd name="connsiteY2" fmla="*/ 0 h 10000"/>
            </a:gdLst>
            <a:ahLst/>
            <a:cxnLst>
              <a:cxn ang="0">
                <a:pos x="connsiteX0" y="connsiteY0"/>
              </a:cxn>
              <a:cxn ang="0">
                <a:pos x="connsiteX1" y="connsiteY1"/>
              </a:cxn>
              <a:cxn ang="0">
                <a:pos x="connsiteX2" y="connsiteY2"/>
              </a:cxn>
            </a:cxnLst>
            <a:rect l="l" t="t" r="r" b="b"/>
            <a:pathLst>
              <a:path w="12876" h="10000">
                <a:moveTo>
                  <a:pt x="4654" y="10000"/>
                </a:moveTo>
                <a:lnTo>
                  <a:pt x="0" y="2452"/>
                </a:lnTo>
                <a:lnTo>
                  <a:pt x="12876" y="0"/>
                </a:lnTo>
              </a:path>
            </a:pathLst>
          </a:custGeom>
          <a:noFill/>
          <a:ln w="19050">
            <a:solidFill>
              <a:srgbClr val="AE78D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75" name="Rectangle 135"/>
          <p:cNvSpPr>
            <a:spLocks noChangeArrowheads="1"/>
          </p:cNvSpPr>
          <p:nvPr/>
        </p:nvSpPr>
        <p:spPr bwMode="auto">
          <a:xfrm>
            <a:off x="2354875" y="3900419"/>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62" name="Rectangle 160"/>
          <p:cNvSpPr>
            <a:spLocks noChangeArrowheads="1"/>
          </p:cNvSpPr>
          <p:nvPr/>
        </p:nvSpPr>
        <p:spPr bwMode="auto">
          <a:xfrm>
            <a:off x="2365105" y="4035060"/>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67" name="Freihandform 622"/>
          <p:cNvSpPr/>
          <p:nvPr/>
        </p:nvSpPr>
        <p:spPr>
          <a:xfrm>
            <a:off x="2424343" y="3895827"/>
            <a:ext cx="13825" cy="100441"/>
          </a:xfrm>
          <a:custGeom>
            <a:avLst/>
            <a:gdLst>
              <a:gd name="connsiteX0" fmla="*/ 0 w 219075"/>
              <a:gd name="connsiteY0" fmla="*/ 0 h 142875"/>
              <a:gd name="connsiteX1" fmla="*/ 47625 w 219075"/>
              <a:gd name="connsiteY1" fmla="*/ 76200 h 142875"/>
              <a:gd name="connsiteX2" fmla="*/ 128587 w 219075"/>
              <a:gd name="connsiteY2" fmla="*/ 142875 h 142875"/>
              <a:gd name="connsiteX3" fmla="*/ 219075 w 219075"/>
              <a:gd name="connsiteY3" fmla="*/ 123825 h 142875"/>
              <a:gd name="connsiteX0" fmla="*/ 0 w 135919"/>
              <a:gd name="connsiteY0" fmla="*/ 0 h 564424"/>
              <a:gd name="connsiteX1" fmla="*/ 47625 w 135919"/>
              <a:gd name="connsiteY1" fmla="*/ 76200 h 564424"/>
              <a:gd name="connsiteX2" fmla="*/ 128587 w 135919"/>
              <a:gd name="connsiteY2" fmla="*/ 142875 h 564424"/>
              <a:gd name="connsiteX3" fmla="*/ 114300 w 135919"/>
              <a:gd name="connsiteY3" fmla="*/ 564356 h 564424"/>
              <a:gd name="connsiteX0" fmla="*/ 0 w 88294"/>
              <a:gd name="connsiteY0" fmla="*/ 0 h 488224"/>
              <a:gd name="connsiteX1" fmla="*/ 80962 w 88294"/>
              <a:gd name="connsiteY1" fmla="*/ 66675 h 488224"/>
              <a:gd name="connsiteX2" fmla="*/ 66675 w 88294"/>
              <a:gd name="connsiteY2" fmla="*/ 488156 h 488224"/>
              <a:gd name="connsiteX0" fmla="*/ 21620 w 28952"/>
              <a:gd name="connsiteY0" fmla="*/ 69 h 421618"/>
              <a:gd name="connsiteX1" fmla="*/ 7333 w 28952"/>
              <a:gd name="connsiteY1" fmla="*/ 421550 h 421618"/>
              <a:gd name="connsiteX0" fmla="*/ 4531 w 13825"/>
              <a:gd name="connsiteY0" fmla="*/ 282 h 91051"/>
              <a:gd name="connsiteX1" fmla="*/ 9294 w 13825"/>
              <a:gd name="connsiteY1" fmla="*/ 90770 h 91051"/>
            </a:gdLst>
            <a:ahLst/>
            <a:cxnLst>
              <a:cxn ang="0">
                <a:pos x="connsiteX0" y="connsiteY0"/>
              </a:cxn>
              <a:cxn ang="0">
                <a:pos x="connsiteX1" y="connsiteY1"/>
              </a:cxn>
            </a:cxnLst>
            <a:rect l="l" t="t" r="r" b="b"/>
            <a:pathLst>
              <a:path w="13825" h="91051">
                <a:moveTo>
                  <a:pt x="4531" y="282"/>
                </a:moveTo>
                <a:cubicBezTo>
                  <a:pt x="34694" y="-6068"/>
                  <a:pt x="-20869" y="97120"/>
                  <a:pt x="9294" y="90770"/>
                </a:cubicBezTo>
              </a:path>
            </a:pathLst>
          </a:custGeom>
          <a:noFill/>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401" name="Rectangle 194"/>
          <p:cNvSpPr>
            <a:spLocks noChangeArrowheads="1"/>
          </p:cNvSpPr>
          <p:nvPr/>
        </p:nvSpPr>
        <p:spPr bwMode="auto">
          <a:xfrm>
            <a:off x="2366008" y="3916944"/>
            <a:ext cx="400751" cy="12311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Antwerpen</a:t>
            </a:r>
            <a:endParaRPr kumimoji="1" lang="en-US" sz="800" dirty="0">
              <a:solidFill>
                <a:srgbClr val="000000"/>
              </a:solidFill>
            </a:endParaRPr>
          </a:p>
        </p:txBody>
      </p:sp>
      <p:sp>
        <p:nvSpPr>
          <p:cNvPr id="337" name="Rectangle 135"/>
          <p:cNvSpPr>
            <a:spLocks noChangeArrowheads="1"/>
          </p:cNvSpPr>
          <p:nvPr/>
        </p:nvSpPr>
        <p:spPr bwMode="auto">
          <a:xfrm>
            <a:off x="2424725" y="3858390"/>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69" name="Freihandform 20"/>
          <p:cNvSpPr/>
          <p:nvPr/>
        </p:nvSpPr>
        <p:spPr>
          <a:xfrm>
            <a:off x="1448578" y="5541051"/>
            <a:ext cx="138112" cy="545503"/>
          </a:xfrm>
          <a:custGeom>
            <a:avLst/>
            <a:gdLst>
              <a:gd name="connsiteX0" fmla="*/ 0 w 628650"/>
              <a:gd name="connsiteY0" fmla="*/ 117475 h 117475"/>
              <a:gd name="connsiteX1" fmla="*/ 365125 w 628650"/>
              <a:gd name="connsiteY1" fmla="*/ 0 h 117475"/>
              <a:gd name="connsiteX2" fmla="*/ 628650 w 628650"/>
              <a:gd name="connsiteY2" fmla="*/ 69850 h 117475"/>
              <a:gd name="connsiteX0" fmla="*/ 0 w 539750"/>
              <a:gd name="connsiteY0" fmla="*/ 0 h 247650"/>
              <a:gd name="connsiteX1" fmla="*/ 276225 w 539750"/>
              <a:gd name="connsiteY1" fmla="*/ 177800 h 247650"/>
              <a:gd name="connsiteX2" fmla="*/ 539750 w 539750"/>
              <a:gd name="connsiteY2" fmla="*/ 247650 h 247650"/>
              <a:gd name="connsiteX0" fmla="*/ 0 w 539750"/>
              <a:gd name="connsiteY0" fmla="*/ 0 h 247650"/>
              <a:gd name="connsiteX1" fmla="*/ 133350 w 539750"/>
              <a:gd name="connsiteY1" fmla="*/ 196850 h 247650"/>
              <a:gd name="connsiteX2" fmla="*/ 539750 w 539750"/>
              <a:gd name="connsiteY2" fmla="*/ 247650 h 247650"/>
              <a:gd name="connsiteX0" fmla="*/ 0 w 133350"/>
              <a:gd name="connsiteY0" fmla="*/ 0 h 266700"/>
              <a:gd name="connsiteX1" fmla="*/ 133350 w 133350"/>
              <a:gd name="connsiteY1" fmla="*/ 196850 h 266700"/>
              <a:gd name="connsiteX2" fmla="*/ 25400 w 133350"/>
              <a:gd name="connsiteY2" fmla="*/ 266700 h 266700"/>
              <a:gd name="connsiteX0" fmla="*/ 0 w 133350"/>
              <a:gd name="connsiteY0" fmla="*/ 0 h 266746"/>
              <a:gd name="connsiteX1" fmla="*/ 133350 w 133350"/>
              <a:gd name="connsiteY1" fmla="*/ 196850 h 266746"/>
              <a:gd name="connsiteX2" fmla="*/ 35735 w 133350"/>
              <a:gd name="connsiteY2" fmla="*/ 266746 h 266746"/>
              <a:gd name="connsiteX3" fmla="*/ 25400 w 133350"/>
              <a:gd name="connsiteY3" fmla="*/ 266700 h 266746"/>
              <a:gd name="connsiteX0" fmla="*/ 0 w 133350"/>
              <a:gd name="connsiteY0" fmla="*/ 0 h 492125"/>
              <a:gd name="connsiteX1" fmla="*/ 133350 w 133350"/>
              <a:gd name="connsiteY1" fmla="*/ 196850 h 492125"/>
              <a:gd name="connsiteX2" fmla="*/ 35735 w 133350"/>
              <a:gd name="connsiteY2" fmla="*/ 266746 h 492125"/>
              <a:gd name="connsiteX3" fmla="*/ 53975 w 133350"/>
              <a:gd name="connsiteY3" fmla="*/ 492125 h 492125"/>
              <a:gd name="connsiteX0" fmla="*/ 0 w 142875"/>
              <a:gd name="connsiteY0" fmla="*/ 0 h 489744"/>
              <a:gd name="connsiteX1" fmla="*/ 142875 w 142875"/>
              <a:gd name="connsiteY1" fmla="*/ 194469 h 489744"/>
              <a:gd name="connsiteX2" fmla="*/ 45260 w 142875"/>
              <a:gd name="connsiteY2" fmla="*/ 264365 h 489744"/>
              <a:gd name="connsiteX3" fmla="*/ 63500 w 142875"/>
              <a:gd name="connsiteY3" fmla="*/ 489744 h 489744"/>
              <a:gd name="connsiteX0" fmla="*/ 0 w 138112"/>
              <a:gd name="connsiteY0" fmla="*/ 0 h 494507"/>
              <a:gd name="connsiteX1" fmla="*/ 138112 w 138112"/>
              <a:gd name="connsiteY1" fmla="*/ 199232 h 494507"/>
              <a:gd name="connsiteX2" fmla="*/ 40497 w 138112"/>
              <a:gd name="connsiteY2" fmla="*/ 269128 h 494507"/>
              <a:gd name="connsiteX3" fmla="*/ 58737 w 138112"/>
              <a:gd name="connsiteY3" fmla="*/ 494507 h 494507"/>
            </a:gdLst>
            <a:ahLst/>
            <a:cxnLst>
              <a:cxn ang="0">
                <a:pos x="connsiteX0" y="connsiteY0"/>
              </a:cxn>
              <a:cxn ang="0">
                <a:pos x="connsiteX1" y="connsiteY1"/>
              </a:cxn>
              <a:cxn ang="0">
                <a:pos x="connsiteX2" y="connsiteY2"/>
              </a:cxn>
              <a:cxn ang="0">
                <a:pos x="connsiteX3" y="connsiteY3"/>
              </a:cxn>
            </a:cxnLst>
            <a:rect l="l" t="t" r="r" b="b"/>
            <a:pathLst>
              <a:path w="138112" h="494507">
                <a:moveTo>
                  <a:pt x="0" y="0"/>
                </a:moveTo>
                <a:lnTo>
                  <a:pt x="138112" y="199232"/>
                </a:lnTo>
                <a:lnTo>
                  <a:pt x="40497" y="269128"/>
                </a:lnTo>
                <a:lnTo>
                  <a:pt x="58737" y="494507"/>
                </a:lnTo>
              </a:path>
            </a:pathLst>
          </a:custGeom>
          <a:noFill/>
          <a:ln w="19050">
            <a:solidFill>
              <a:srgbClr val="92D05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56" name="Freihandform 20"/>
          <p:cNvSpPr/>
          <p:nvPr/>
        </p:nvSpPr>
        <p:spPr>
          <a:xfrm>
            <a:off x="1586690" y="5749238"/>
            <a:ext cx="80404" cy="237694"/>
          </a:xfrm>
          <a:custGeom>
            <a:avLst/>
            <a:gdLst>
              <a:gd name="connsiteX0" fmla="*/ 0 w 628650"/>
              <a:gd name="connsiteY0" fmla="*/ 117475 h 117475"/>
              <a:gd name="connsiteX1" fmla="*/ 365125 w 628650"/>
              <a:gd name="connsiteY1" fmla="*/ 0 h 117475"/>
              <a:gd name="connsiteX2" fmla="*/ 628650 w 628650"/>
              <a:gd name="connsiteY2" fmla="*/ 69850 h 117475"/>
              <a:gd name="connsiteX0" fmla="*/ 0 w 539750"/>
              <a:gd name="connsiteY0" fmla="*/ 0 h 247650"/>
              <a:gd name="connsiteX1" fmla="*/ 276225 w 539750"/>
              <a:gd name="connsiteY1" fmla="*/ 177800 h 247650"/>
              <a:gd name="connsiteX2" fmla="*/ 539750 w 539750"/>
              <a:gd name="connsiteY2" fmla="*/ 247650 h 247650"/>
              <a:gd name="connsiteX0" fmla="*/ 0 w 539750"/>
              <a:gd name="connsiteY0" fmla="*/ 0 h 247650"/>
              <a:gd name="connsiteX1" fmla="*/ 133350 w 539750"/>
              <a:gd name="connsiteY1" fmla="*/ 196850 h 247650"/>
              <a:gd name="connsiteX2" fmla="*/ 539750 w 539750"/>
              <a:gd name="connsiteY2" fmla="*/ 247650 h 247650"/>
              <a:gd name="connsiteX0" fmla="*/ 0 w 133350"/>
              <a:gd name="connsiteY0" fmla="*/ 0 h 266700"/>
              <a:gd name="connsiteX1" fmla="*/ 133350 w 133350"/>
              <a:gd name="connsiteY1" fmla="*/ 196850 h 266700"/>
              <a:gd name="connsiteX2" fmla="*/ 25400 w 133350"/>
              <a:gd name="connsiteY2" fmla="*/ 266700 h 266700"/>
              <a:gd name="connsiteX0" fmla="*/ 0 w 133350"/>
              <a:gd name="connsiteY0" fmla="*/ 0 h 266746"/>
              <a:gd name="connsiteX1" fmla="*/ 133350 w 133350"/>
              <a:gd name="connsiteY1" fmla="*/ 196850 h 266746"/>
              <a:gd name="connsiteX2" fmla="*/ 35735 w 133350"/>
              <a:gd name="connsiteY2" fmla="*/ 266746 h 266746"/>
              <a:gd name="connsiteX3" fmla="*/ 25400 w 133350"/>
              <a:gd name="connsiteY3" fmla="*/ 266700 h 266746"/>
              <a:gd name="connsiteX0" fmla="*/ 0 w 133350"/>
              <a:gd name="connsiteY0" fmla="*/ 0 h 492125"/>
              <a:gd name="connsiteX1" fmla="*/ 133350 w 133350"/>
              <a:gd name="connsiteY1" fmla="*/ 196850 h 492125"/>
              <a:gd name="connsiteX2" fmla="*/ 35735 w 133350"/>
              <a:gd name="connsiteY2" fmla="*/ 266746 h 492125"/>
              <a:gd name="connsiteX3" fmla="*/ 53975 w 133350"/>
              <a:gd name="connsiteY3" fmla="*/ 492125 h 492125"/>
              <a:gd name="connsiteX0" fmla="*/ 0 w 142875"/>
              <a:gd name="connsiteY0" fmla="*/ 0 h 489744"/>
              <a:gd name="connsiteX1" fmla="*/ 142875 w 142875"/>
              <a:gd name="connsiteY1" fmla="*/ 194469 h 489744"/>
              <a:gd name="connsiteX2" fmla="*/ 45260 w 142875"/>
              <a:gd name="connsiteY2" fmla="*/ 264365 h 489744"/>
              <a:gd name="connsiteX3" fmla="*/ 63500 w 142875"/>
              <a:gd name="connsiteY3" fmla="*/ 489744 h 489744"/>
              <a:gd name="connsiteX0" fmla="*/ 0 w 138112"/>
              <a:gd name="connsiteY0" fmla="*/ 0 h 494507"/>
              <a:gd name="connsiteX1" fmla="*/ 138112 w 138112"/>
              <a:gd name="connsiteY1" fmla="*/ 199232 h 494507"/>
              <a:gd name="connsiteX2" fmla="*/ 40497 w 138112"/>
              <a:gd name="connsiteY2" fmla="*/ 269128 h 494507"/>
              <a:gd name="connsiteX3" fmla="*/ 58737 w 138112"/>
              <a:gd name="connsiteY3" fmla="*/ 494507 h 494507"/>
              <a:gd name="connsiteX0" fmla="*/ 97615 w 97615"/>
              <a:gd name="connsiteY0" fmla="*/ 0 h 295275"/>
              <a:gd name="connsiteX1" fmla="*/ 0 w 97615"/>
              <a:gd name="connsiteY1" fmla="*/ 69896 h 295275"/>
              <a:gd name="connsiteX2" fmla="*/ 18240 w 97615"/>
              <a:gd name="connsiteY2" fmla="*/ 295275 h 295275"/>
              <a:gd name="connsiteX0" fmla="*/ 0 w 18240"/>
              <a:gd name="connsiteY0" fmla="*/ 0 h 225379"/>
              <a:gd name="connsiteX1" fmla="*/ 18240 w 18240"/>
              <a:gd name="connsiteY1" fmla="*/ 225379 h 225379"/>
              <a:gd name="connsiteX0" fmla="*/ 12716 w 12716"/>
              <a:gd name="connsiteY0" fmla="*/ 0 h 299198"/>
              <a:gd name="connsiteX1" fmla="*/ 0 w 12716"/>
              <a:gd name="connsiteY1" fmla="*/ 299198 h 299198"/>
              <a:gd name="connsiteX0" fmla="*/ 0 w 80152"/>
              <a:gd name="connsiteY0" fmla="*/ 0 h 211091"/>
              <a:gd name="connsiteX1" fmla="*/ 80152 w 80152"/>
              <a:gd name="connsiteY1" fmla="*/ 211091 h 211091"/>
            </a:gdLst>
            <a:ahLst/>
            <a:cxnLst>
              <a:cxn ang="0">
                <a:pos x="connsiteX0" y="connsiteY0"/>
              </a:cxn>
              <a:cxn ang="0">
                <a:pos x="connsiteX1" y="connsiteY1"/>
              </a:cxn>
            </a:cxnLst>
            <a:rect l="l" t="t" r="r" b="b"/>
            <a:pathLst>
              <a:path w="80152" h="211091">
                <a:moveTo>
                  <a:pt x="0" y="0"/>
                </a:moveTo>
                <a:lnTo>
                  <a:pt x="80152" y="211091"/>
                </a:lnTo>
              </a:path>
            </a:pathLst>
          </a:custGeom>
          <a:noFill/>
          <a:ln w="19050">
            <a:solidFill>
              <a:srgbClr val="92D05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347" name="Rectangle 145"/>
          <p:cNvSpPr>
            <a:spLocks noChangeArrowheads="1"/>
          </p:cNvSpPr>
          <p:nvPr/>
        </p:nvSpPr>
        <p:spPr bwMode="auto">
          <a:xfrm>
            <a:off x="1416772" y="5502603"/>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86" name="Rectangle 179"/>
          <p:cNvSpPr>
            <a:spLocks noChangeArrowheads="1"/>
          </p:cNvSpPr>
          <p:nvPr/>
        </p:nvSpPr>
        <p:spPr bwMode="auto">
          <a:xfrm>
            <a:off x="1300643" y="5541652"/>
            <a:ext cx="256481"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Madrid</a:t>
            </a:r>
            <a:endParaRPr kumimoji="1" lang="en-US" sz="800" dirty="0">
              <a:solidFill>
                <a:srgbClr val="000000"/>
              </a:solidFill>
            </a:endParaRPr>
          </a:p>
        </p:txBody>
      </p:sp>
      <p:sp>
        <p:nvSpPr>
          <p:cNvPr id="412" name="Rectangle 150"/>
          <p:cNvSpPr>
            <a:spLocks noChangeArrowheads="1"/>
          </p:cNvSpPr>
          <p:nvPr/>
        </p:nvSpPr>
        <p:spPr bwMode="auto">
          <a:xfrm>
            <a:off x="1475801" y="6071795"/>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606" name="Rectangle 150"/>
          <p:cNvSpPr>
            <a:spLocks noChangeArrowheads="1"/>
          </p:cNvSpPr>
          <p:nvPr/>
        </p:nvSpPr>
        <p:spPr bwMode="auto">
          <a:xfrm>
            <a:off x="1653601" y="5977228"/>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57" name="Freihandform 591"/>
          <p:cNvSpPr/>
          <p:nvPr/>
        </p:nvSpPr>
        <p:spPr>
          <a:xfrm>
            <a:off x="2188686" y="4288550"/>
            <a:ext cx="95251" cy="78803"/>
          </a:xfrm>
          <a:custGeom>
            <a:avLst/>
            <a:gdLst>
              <a:gd name="connsiteX0" fmla="*/ 111125 w 120650"/>
              <a:gd name="connsiteY0" fmla="*/ 295275 h 295275"/>
              <a:gd name="connsiteX1" fmla="*/ 120650 w 120650"/>
              <a:gd name="connsiteY1" fmla="*/ 190500 h 295275"/>
              <a:gd name="connsiteX2" fmla="*/ 0 w 120650"/>
              <a:gd name="connsiteY2" fmla="*/ 101600 h 295275"/>
              <a:gd name="connsiteX3" fmla="*/ 0 w 120650"/>
              <a:gd name="connsiteY3" fmla="*/ 0 h 295275"/>
              <a:gd name="connsiteX0" fmla="*/ 111125 w 120650"/>
              <a:gd name="connsiteY0" fmla="*/ 193675 h 193675"/>
              <a:gd name="connsiteX1" fmla="*/ 120650 w 120650"/>
              <a:gd name="connsiteY1" fmla="*/ 88900 h 193675"/>
              <a:gd name="connsiteX2" fmla="*/ 0 w 120650"/>
              <a:gd name="connsiteY2" fmla="*/ 0 h 193675"/>
              <a:gd name="connsiteX0" fmla="*/ 0 w 9525"/>
              <a:gd name="connsiteY0" fmla="*/ 104775 h 104775"/>
              <a:gd name="connsiteX1" fmla="*/ 9525 w 9525"/>
              <a:gd name="connsiteY1" fmla="*/ 0 h 104775"/>
              <a:gd name="connsiteX0" fmla="*/ 0 w 570000"/>
              <a:gd name="connsiteY0" fmla="*/ 32727 h 32727"/>
              <a:gd name="connsiteX1" fmla="*/ 570000 w 570000"/>
              <a:gd name="connsiteY1" fmla="*/ 0 h 32727"/>
              <a:gd name="connsiteX0" fmla="*/ 0 w 104999"/>
              <a:gd name="connsiteY0" fmla="*/ 8182 h 8182"/>
              <a:gd name="connsiteX1" fmla="*/ 104999 w 104999"/>
              <a:gd name="connsiteY1" fmla="*/ 0 h 8182"/>
              <a:gd name="connsiteX0" fmla="*/ 0 w 9524"/>
              <a:gd name="connsiteY0" fmla="*/ 8333 h 8333"/>
              <a:gd name="connsiteX1" fmla="*/ 9524 w 9524"/>
              <a:gd name="connsiteY1" fmla="*/ 0 h 8333"/>
            </a:gdLst>
            <a:ahLst/>
            <a:cxnLst>
              <a:cxn ang="0">
                <a:pos x="connsiteX0" y="connsiteY0"/>
              </a:cxn>
              <a:cxn ang="0">
                <a:pos x="connsiteX1" y="connsiteY1"/>
              </a:cxn>
            </a:cxnLst>
            <a:rect l="l" t="t" r="r" b="b"/>
            <a:pathLst>
              <a:path w="9524" h="8333">
                <a:moveTo>
                  <a:pt x="0" y="8333"/>
                </a:moveTo>
                <a:lnTo>
                  <a:pt x="9524" y="0"/>
                </a:lnTo>
              </a:path>
            </a:pathLst>
          </a:custGeom>
          <a:noFill/>
          <a:ln w="19050">
            <a:solidFill>
              <a:srgbClr val="AE78D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366" name="Rectangle 164"/>
          <p:cNvSpPr>
            <a:spLocks noChangeArrowheads="1"/>
          </p:cNvSpPr>
          <p:nvPr/>
        </p:nvSpPr>
        <p:spPr bwMode="auto">
          <a:xfrm>
            <a:off x="2163887" y="4349597"/>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626" name="Freihandform 624"/>
          <p:cNvSpPr/>
          <p:nvPr/>
        </p:nvSpPr>
        <p:spPr>
          <a:xfrm>
            <a:off x="3070697" y="3855441"/>
            <a:ext cx="601433" cy="271575"/>
          </a:xfrm>
          <a:custGeom>
            <a:avLst/>
            <a:gdLst>
              <a:gd name="connsiteX0" fmla="*/ 0 w 171450"/>
              <a:gd name="connsiteY0" fmla="*/ 352425 h 352425"/>
              <a:gd name="connsiteX1" fmla="*/ 171450 w 171450"/>
              <a:gd name="connsiteY1" fmla="*/ 0 h 352425"/>
              <a:gd name="connsiteX0" fmla="*/ 0 w 368300"/>
              <a:gd name="connsiteY0" fmla="*/ 374650 h 374650"/>
              <a:gd name="connsiteX1" fmla="*/ 368300 w 368300"/>
              <a:gd name="connsiteY1" fmla="*/ 0 h 374650"/>
              <a:gd name="connsiteX0" fmla="*/ 0 w 368300"/>
              <a:gd name="connsiteY0" fmla="*/ 374650 h 374650"/>
              <a:gd name="connsiteX1" fmla="*/ 368300 w 368300"/>
              <a:gd name="connsiteY1" fmla="*/ 0 h 374650"/>
              <a:gd name="connsiteX0" fmla="*/ 0 w 497261"/>
              <a:gd name="connsiteY0" fmla="*/ 34488 h 83205"/>
              <a:gd name="connsiteX1" fmla="*/ 497261 w 497261"/>
              <a:gd name="connsiteY1" fmla="*/ 48718 h 83205"/>
              <a:gd name="connsiteX0" fmla="*/ 0 w 497261"/>
              <a:gd name="connsiteY0" fmla="*/ 0 h 14231"/>
              <a:gd name="connsiteX1" fmla="*/ 497261 w 497261"/>
              <a:gd name="connsiteY1" fmla="*/ 14230 h 14231"/>
              <a:gd name="connsiteX0" fmla="*/ 0 w 512613"/>
              <a:gd name="connsiteY0" fmla="*/ 1451 h 1451"/>
              <a:gd name="connsiteX1" fmla="*/ 512613 w 512613"/>
              <a:gd name="connsiteY1" fmla="*/ 0 h 1451"/>
              <a:gd name="connsiteX0" fmla="*/ 0 w 10000"/>
              <a:gd name="connsiteY0" fmla="*/ 10000 h 10660"/>
              <a:gd name="connsiteX1" fmla="*/ 3885 w 10000"/>
              <a:gd name="connsiteY1" fmla="*/ 10660 h 10660"/>
              <a:gd name="connsiteX2" fmla="*/ 10000 w 10000"/>
              <a:gd name="connsiteY2" fmla="*/ 0 h 10660"/>
              <a:gd name="connsiteX0" fmla="*/ 0 w 10000"/>
              <a:gd name="connsiteY0" fmla="*/ 21157 h 21817"/>
              <a:gd name="connsiteX1" fmla="*/ 3885 w 10000"/>
              <a:gd name="connsiteY1" fmla="*/ 21817 h 21817"/>
              <a:gd name="connsiteX2" fmla="*/ 5802 w 10000"/>
              <a:gd name="connsiteY2" fmla="*/ 197 h 21817"/>
              <a:gd name="connsiteX3" fmla="*/ 10000 w 10000"/>
              <a:gd name="connsiteY3" fmla="*/ 11157 h 21817"/>
              <a:gd name="connsiteX0" fmla="*/ 0 w 10000"/>
              <a:gd name="connsiteY0" fmla="*/ 64226 h 64886"/>
              <a:gd name="connsiteX1" fmla="*/ 3885 w 10000"/>
              <a:gd name="connsiteY1" fmla="*/ 64886 h 64886"/>
              <a:gd name="connsiteX2" fmla="*/ 7180 w 10000"/>
              <a:gd name="connsiteY2" fmla="*/ 41 h 64886"/>
              <a:gd name="connsiteX3" fmla="*/ 10000 w 10000"/>
              <a:gd name="connsiteY3" fmla="*/ 54226 h 64886"/>
              <a:gd name="connsiteX0" fmla="*/ 0 w 10000"/>
              <a:gd name="connsiteY0" fmla="*/ 582899 h 582898"/>
              <a:gd name="connsiteX1" fmla="*/ 5263 w 10000"/>
              <a:gd name="connsiteY1" fmla="*/ 14 h 582898"/>
              <a:gd name="connsiteX2" fmla="*/ 7180 w 10000"/>
              <a:gd name="connsiteY2" fmla="*/ 518714 h 582898"/>
              <a:gd name="connsiteX3" fmla="*/ 10000 w 10000"/>
              <a:gd name="connsiteY3" fmla="*/ 572899 h 582898"/>
              <a:gd name="connsiteX0" fmla="*/ 0 w 10299"/>
              <a:gd name="connsiteY0" fmla="*/ 44342 h 747563"/>
              <a:gd name="connsiteX1" fmla="*/ 5562 w 10299"/>
              <a:gd name="connsiteY1" fmla="*/ 174679 h 747563"/>
              <a:gd name="connsiteX2" fmla="*/ 7479 w 10299"/>
              <a:gd name="connsiteY2" fmla="*/ 693379 h 747563"/>
              <a:gd name="connsiteX3" fmla="*/ 10299 w 10299"/>
              <a:gd name="connsiteY3" fmla="*/ 747564 h 747563"/>
              <a:gd name="connsiteX0" fmla="*/ 0 w 10299"/>
              <a:gd name="connsiteY0" fmla="*/ 0 h 703221"/>
              <a:gd name="connsiteX1" fmla="*/ 5562 w 10299"/>
              <a:gd name="connsiteY1" fmla="*/ 130337 h 703221"/>
              <a:gd name="connsiteX2" fmla="*/ 7479 w 10299"/>
              <a:gd name="connsiteY2" fmla="*/ 649037 h 703221"/>
              <a:gd name="connsiteX3" fmla="*/ 10299 w 10299"/>
              <a:gd name="connsiteY3" fmla="*/ 703222 h 703221"/>
              <a:gd name="connsiteX0" fmla="*/ 0 w 10299"/>
              <a:gd name="connsiteY0" fmla="*/ 0 h 703221"/>
              <a:gd name="connsiteX1" fmla="*/ 5562 w 10299"/>
              <a:gd name="connsiteY1" fmla="*/ 130337 h 703221"/>
              <a:gd name="connsiteX2" fmla="*/ 7479 w 10299"/>
              <a:gd name="connsiteY2" fmla="*/ 649037 h 703221"/>
              <a:gd name="connsiteX3" fmla="*/ 10299 w 10299"/>
              <a:gd name="connsiteY3" fmla="*/ 703222 h 703221"/>
              <a:gd name="connsiteX0" fmla="*/ 0 w 10299"/>
              <a:gd name="connsiteY0" fmla="*/ 345144 h 1048365"/>
              <a:gd name="connsiteX1" fmla="*/ 2148 w 10299"/>
              <a:gd name="connsiteY1" fmla="*/ 0 h 1048365"/>
              <a:gd name="connsiteX2" fmla="*/ 7479 w 10299"/>
              <a:gd name="connsiteY2" fmla="*/ 994181 h 1048365"/>
              <a:gd name="connsiteX3" fmla="*/ 10299 w 10299"/>
              <a:gd name="connsiteY3" fmla="*/ 1048366 h 1048365"/>
              <a:gd name="connsiteX0" fmla="*/ 0 w 10299"/>
              <a:gd name="connsiteY0" fmla="*/ 345144 h 1048365"/>
              <a:gd name="connsiteX1" fmla="*/ 2148 w 10299"/>
              <a:gd name="connsiteY1" fmla="*/ 0 h 1048365"/>
              <a:gd name="connsiteX2" fmla="*/ 4005 w 10299"/>
              <a:gd name="connsiteY2" fmla="*/ 626763 h 1048365"/>
              <a:gd name="connsiteX3" fmla="*/ 10299 w 10299"/>
              <a:gd name="connsiteY3" fmla="*/ 1048366 h 1048365"/>
              <a:gd name="connsiteX0" fmla="*/ 0 w 6465"/>
              <a:gd name="connsiteY0" fmla="*/ 345144 h 626763"/>
              <a:gd name="connsiteX1" fmla="*/ 2148 w 6465"/>
              <a:gd name="connsiteY1" fmla="*/ 0 h 626763"/>
              <a:gd name="connsiteX2" fmla="*/ 4005 w 6465"/>
              <a:gd name="connsiteY2" fmla="*/ 626763 h 626763"/>
              <a:gd name="connsiteX3" fmla="*/ 6465 w 6465"/>
              <a:gd name="connsiteY3" fmla="*/ 529659 h 626763"/>
              <a:gd name="connsiteX0" fmla="*/ 0 w 10000"/>
              <a:gd name="connsiteY0" fmla="*/ 5507 h 8451"/>
              <a:gd name="connsiteX1" fmla="*/ 3323 w 10000"/>
              <a:gd name="connsiteY1" fmla="*/ 0 h 8451"/>
              <a:gd name="connsiteX2" fmla="*/ 7307 w 10000"/>
              <a:gd name="connsiteY2" fmla="*/ 1379 h 8451"/>
              <a:gd name="connsiteX3" fmla="*/ 10000 w 10000"/>
              <a:gd name="connsiteY3" fmla="*/ 8451 h 8451"/>
              <a:gd name="connsiteX0" fmla="*/ 0 w 10000"/>
              <a:gd name="connsiteY0" fmla="*/ 6516 h 11425"/>
              <a:gd name="connsiteX1" fmla="*/ 3323 w 10000"/>
              <a:gd name="connsiteY1" fmla="*/ 0 h 11425"/>
              <a:gd name="connsiteX2" fmla="*/ 8511 w 10000"/>
              <a:gd name="connsiteY2" fmla="*/ 11425 h 11425"/>
              <a:gd name="connsiteX3" fmla="*/ 10000 w 10000"/>
              <a:gd name="connsiteY3" fmla="*/ 10000 h 11425"/>
              <a:gd name="connsiteX0" fmla="*/ 0 w 10000"/>
              <a:gd name="connsiteY0" fmla="*/ 6516 h 10000"/>
              <a:gd name="connsiteX1" fmla="*/ 3323 w 10000"/>
              <a:gd name="connsiteY1" fmla="*/ 0 h 10000"/>
              <a:gd name="connsiteX2" fmla="*/ 6936 w 10000"/>
              <a:gd name="connsiteY2" fmla="*/ 9385 h 10000"/>
              <a:gd name="connsiteX3" fmla="*/ 10000 w 10000"/>
              <a:gd name="connsiteY3" fmla="*/ 10000 h 10000"/>
              <a:gd name="connsiteX0" fmla="*/ 0 w 10000"/>
              <a:gd name="connsiteY0" fmla="*/ 6516 h 10000"/>
              <a:gd name="connsiteX1" fmla="*/ 3323 w 10000"/>
              <a:gd name="connsiteY1" fmla="*/ 0 h 10000"/>
              <a:gd name="connsiteX2" fmla="*/ 6936 w 10000"/>
              <a:gd name="connsiteY2" fmla="*/ 9385 h 10000"/>
              <a:gd name="connsiteX3" fmla="*/ 10000 w 10000"/>
              <a:gd name="connsiteY3" fmla="*/ 10000 h 10000"/>
              <a:gd name="connsiteX0" fmla="*/ 0 w 10000"/>
              <a:gd name="connsiteY0" fmla="*/ 6516 h 10201"/>
              <a:gd name="connsiteX1" fmla="*/ 3323 w 10000"/>
              <a:gd name="connsiteY1" fmla="*/ 0 h 10201"/>
              <a:gd name="connsiteX2" fmla="*/ 7862 w 10000"/>
              <a:gd name="connsiteY2" fmla="*/ 10201 h 10201"/>
              <a:gd name="connsiteX3" fmla="*/ 10000 w 10000"/>
              <a:gd name="connsiteY3" fmla="*/ 10000 h 10201"/>
              <a:gd name="connsiteX0" fmla="*/ 0 w 10000"/>
              <a:gd name="connsiteY0" fmla="*/ 5292 h 8977"/>
              <a:gd name="connsiteX1" fmla="*/ 7122 w 10000"/>
              <a:gd name="connsiteY1" fmla="*/ 0 h 8977"/>
              <a:gd name="connsiteX2" fmla="*/ 7862 w 10000"/>
              <a:gd name="connsiteY2" fmla="*/ 8977 h 8977"/>
              <a:gd name="connsiteX3" fmla="*/ 10000 w 10000"/>
              <a:gd name="connsiteY3" fmla="*/ 8776 h 8977"/>
              <a:gd name="connsiteX0" fmla="*/ 0 w 10000"/>
              <a:gd name="connsiteY0" fmla="*/ 4986 h 9091"/>
              <a:gd name="connsiteX1" fmla="*/ 7863 w 10000"/>
              <a:gd name="connsiteY1" fmla="*/ 0 h 9091"/>
              <a:gd name="connsiteX2" fmla="*/ 7862 w 10000"/>
              <a:gd name="connsiteY2" fmla="*/ 9091 h 9091"/>
              <a:gd name="connsiteX3" fmla="*/ 10000 w 10000"/>
              <a:gd name="connsiteY3" fmla="*/ 8867 h 9091"/>
              <a:gd name="connsiteX0" fmla="*/ 0 w 10000"/>
              <a:gd name="connsiteY0" fmla="*/ 5485 h 11000"/>
              <a:gd name="connsiteX1" fmla="*/ 7863 w 10000"/>
              <a:gd name="connsiteY1" fmla="*/ 0 h 11000"/>
              <a:gd name="connsiteX2" fmla="*/ 8511 w 10000"/>
              <a:gd name="connsiteY2" fmla="*/ 11000 h 11000"/>
              <a:gd name="connsiteX3" fmla="*/ 10000 w 10000"/>
              <a:gd name="connsiteY3" fmla="*/ 9754 h 11000"/>
              <a:gd name="connsiteX0" fmla="*/ 0 w 6757"/>
              <a:gd name="connsiteY0" fmla="*/ 2485 h 11000"/>
              <a:gd name="connsiteX1" fmla="*/ 4620 w 6757"/>
              <a:gd name="connsiteY1" fmla="*/ 0 h 11000"/>
              <a:gd name="connsiteX2" fmla="*/ 5268 w 6757"/>
              <a:gd name="connsiteY2" fmla="*/ 11000 h 11000"/>
              <a:gd name="connsiteX3" fmla="*/ 6757 w 6757"/>
              <a:gd name="connsiteY3" fmla="*/ 9754 h 11000"/>
              <a:gd name="connsiteX0" fmla="*/ 0 w 15348"/>
              <a:gd name="connsiteY0" fmla="*/ 0 h 10014"/>
              <a:gd name="connsiteX1" fmla="*/ 12185 w 15348"/>
              <a:gd name="connsiteY1" fmla="*/ 14 h 10014"/>
              <a:gd name="connsiteX2" fmla="*/ 13144 w 15348"/>
              <a:gd name="connsiteY2" fmla="*/ 10014 h 10014"/>
              <a:gd name="connsiteX3" fmla="*/ 15348 w 15348"/>
              <a:gd name="connsiteY3" fmla="*/ 8881 h 10014"/>
              <a:gd name="connsiteX0" fmla="*/ 0 w 15348"/>
              <a:gd name="connsiteY0" fmla="*/ 0 h 10014"/>
              <a:gd name="connsiteX1" fmla="*/ 117 w 15348"/>
              <a:gd name="connsiteY1" fmla="*/ 15 h 10014"/>
              <a:gd name="connsiteX2" fmla="*/ 12185 w 15348"/>
              <a:gd name="connsiteY2" fmla="*/ 14 h 10014"/>
              <a:gd name="connsiteX3" fmla="*/ 13144 w 15348"/>
              <a:gd name="connsiteY3" fmla="*/ 10014 h 10014"/>
              <a:gd name="connsiteX4" fmla="*/ 15348 w 15348"/>
              <a:gd name="connsiteY4" fmla="*/ 8881 h 10014"/>
              <a:gd name="connsiteX0" fmla="*/ 958 w 16306"/>
              <a:gd name="connsiteY0" fmla="*/ 7262 h 17276"/>
              <a:gd name="connsiteX1" fmla="*/ 1075 w 16306"/>
              <a:gd name="connsiteY1" fmla="*/ 7277 h 17276"/>
              <a:gd name="connsiteX2" fmla="*/ 13143 w 16306"/>
              <a:gd name="connsiteY2" fmla="*/ 7276 h 17276"/>
              <a:gd name="connsiteX3" fmla="*/ 14102 w 16306"/>
              <a:gd name="connsiteY3" fmla="*/ 17276 h 17276"/>
              <a:gd name="connsiteX4" fmla="*/ 16306 w 16306"/>
              <a:gd name="connsiteY4" fmla="*/ 16143 h 17276"/>
              <a:gd name="connsiteX0" fmla="*/ 0 w 15348"/>
              <a:gd name="connsiteY0" fmla="*/ 3021 h 13035"/>
              <a:gd name="connsiteX1" fmla="*/ 117 w 15348"/>
              <a:gd name="connsiteY1" fmla="*/ 3036 h 13035"/>
              <a:gd name="connsiteX2" fmla="*/ 12185 w 15348"/>
              <a:gd name="connsiteY2" fmla="*/ 3035 h 13035"/>
              <a:gd name="connsiteX3" fmla="*/ 13144 w 15348"/>
              <a:gd name="connsiteY3" fmla="*/ 13035 h 13035"/>
              <a:gd name="connsiteX4" fmla="*/ 15348 w 15348"/>
              <a:gd name="connsiteY4" fmla="*/ 11902 h 13035"/>
              <a:gd name="connsiteX0" fmla="*/ 2177 w 17525"/>
              <a:gd name="connsiteY0" fmla="*/ 6656 h 16670"/>
              <a:gd name="connsiteX1" fmla="*/ 2294 w 17525"/>
              <a:gd name="connsiteY1" fmla="*/ 6671 h 16670"/>
              <a:gd name="connsiteX2" fmla="*/ 14362 w 17525"/>
              <a:gd name="connsiteY2" fmla="*/ 6670 h 16670"/>
              <a:gd name="connsiteX3" fmla="*/ 15321 w 17525"/>
              <a:gd name="connsiteY3" fmla="*/ 16670 h 16670"/>
              <a:gd name="connsiteX4" fmla="*/ 17525 w 17525"/>
              <a:gd name="connsiteY4" fmla="*/ 15537 h 16670"/>
              <a:gd name="connsiteX0" fmla="*/ 6400 w 21748"/>
              <a:gd name="connsiteY0" fmla="*/ 8386 h 18400"/>
              <a:gd name="connsiteX1" fmla="*/ 1444 w 21748"/>
              <a:gd name="connsiteY1" fmla="*/ 6128 h 18400"/>
              <a:gd name="connsiteX2" fmla="*/ 18585 w 21748"/>
              <a:gd name="connsiteY2" fmla="*/ 8400 h 18400"/>
              <a:gd name="connsiteX3" fmla="*/ 19544 w 21748"/>
              <a:gd name="connsiteY3" fmla="*/ 18400 h 18400"/>
              <a:gd name="connsiteX4" fmla="*/ 21748 w 21748"/>
              <a:gd name="connsiteY4" fmla="*/ 17267 h 18400"/>
              <a:gd name="connsiteX0" fmla="*/ 5191 w 20539"/>
              <a:gd name="connsiteY0" fmla="*/ 0 h 17287"/>
              <a:gd name="connsiteX1" fmla="*/ 1606 w 20539"/>
              <a:gd name="connsiteY1" fmla="*/ 17287 h 17287"/>
              <a:gd name="connsiteX2" fmla="*/ 17376 w 20539"/>
              <a:gd name="connsiteY2" fmla="*/ 14 h 17287"/>
              <a:gd name="connsiteX3" fmla="*/ 18335 w 20539"/>
              <a:gd name="connsiteY3" fmla="*/ 10014 h 17287"/>
              <a:gd name="connsiteX4" fmla="*/ 20539 w 20539"/>
              <a:gd name="connsiteY4" fmla="*/ 8881 h 17287"/>
              <a:gd name="connsiteX0" fmla="*/ 3016 w 20969"/>
              <a:gd name="connsiteY0" fmla="*/ 0 h 34105"/>
              <a:gd name="connsiteX1" fmla="*/ 2036 w 20969"/>
              <a:gd name="connsiteY1" fmla="*/ 34105 h 34105"/>
              <a:gd name="connsiteX2" fmla="*/ 17806 w 20969"/>
              <a:gd name="connsiteY2" fmla="*/ 16832 h 34105"/>
              <a:gd name="connsiteX3" fmla="*/ 18765 w 20969"/>
              <a:gd name="connsiteY3" fmla="*/ 26832 h 34105"/>
              <a:gd name="connsiteX4" fmla="*/ 20969 w 20969"/>
              <a:gd name="connsiteY4" fmla="*/ 25699 h 34105"/>
              <a:gd name="connsiteX0" fmla="*/ 980 w 18933"/>
              <a:gd name="connsiteY0" fmla="*/ 0 h 34105"/>
              <a:gd name="connsiteX1" fmla="*/ 0 w 18933"/>
              <a:gd name="connsiteY1" fmla="*/ 34105 h 34105"/>
              <a:gd name="connsiteX2" fmla="*/ 15770 w 18933"/>
              <a:gd name="connsiteY2" fmla="*/ 16832 h 34105"/>
              <a:gd name="connsiteX3" fmla="*/ 16729 w 18933"/>
              <a:gd name="connsiteY3" fmla="*/ 26832 h 34105"/>
              <a:gd name="connsiteX4" fmla="*/ 18933 w 18933"/>
              <a:gd name="connsiteY4" fmla="*/ 25699 h 34105"/>
              <a:gd name="connsiteX0" fmla="*/ 19 w 17972"/>
              <a:gd name="connsiteY0" fmla="*/ 0 h 26832"/>
              <a:gd name="connsiteX1" fmla="*/ 3427 w 17972"/>
              <a:gd name="connsiteY1" fmla="*/ 17287 h 26832"/>
              <a:gd name="connsiteX2" fmla="*/ 14809 w 17972"/>
              <a:gd name="connsiteY2" fmla="*/ 16832 h 26832"/>
              <a:gd name="connsiteX3" fmla="*/ 15768 w 17972"/>
              <a:gd name="connsiteY3" fmla="*/ 26832 h 26832"/>
              <a:gd name="connsiteX4" fmla="*/ 17972 w 17972"/>
              <a:gd name="connsiteY4" fmla="*/ 25699 h 26832"/>
              <a:gd name="connsiteX0" fmla="*/ 0 w 17953"/>
              <a:gd name="connsiteY0" fmla="*/ 0 h 26832"/>
              <a:gd name="connsiteX1" fmla="*/ 3408 w 17953"/>
              <a:gd name="connsiteY1" fmla="*/ 17287 h 26832"/>
              <a:gd name="connsiteX2" fmla="*/ 14790 w 17953"/>
              <a:gd name="connsiteY2" fmla="*/ 16832 h 26832"/>
              <a:gd name="connsiteX3" fmla="*/ 15749 w 17953"/>
              <a:gd name="connsiteY3" fmla="*/ 26832 h 26832"/>
              <a:gd name="connsiteX4" fmla="*/ 17953 w 17953"/>
              <a:gd name="connsiteY4" fmla="*/ 25699 h 26832"/>
              <a:gd name="connsiteX0" fmla="*/ 0 w 25460"/>
              <a:gd name="connsiteY0" fmla="*/ 0 h 35244"/>
              <a:gd name="connsiteX1" fmla="*/ 3408 w 25460"/>
              <a:gd name="connsiteY1" fmla="*/ 17287 h 35244"/>
              <a:gd name="connsiteX2" fmla="*/ 14790 w 25460"/>
              <a:gd name="connsiteY2" fmla="*/ 16832 h 35244"/>
              <a:gd name="connsiteX3" fmla="*/ 15749 w 25460"/>
              <a:gd name="connsiteY3" fmla="*/ 26832 h 35244"/>
              <a:gd name="connsiteX4" fmla="*/ 25460 w 25460"/>
              <a:gd name="connsiteY4" fmla="*/ 35244 h 35244"/>
              <a:gd name="connsiteX0" fmla="*/ 0 w 25460"/>
              <a:gd name="connsiteY0" fmla="*/ 0 h 35244"/>
              <a:gd name="connsiteX1" fmla="*/ 3408 w 25460"/>
              <a:gd name="connsiteY1" fmla="*/ 17287 h 35244"/>
              <a:gd name="connsiteX2" fmla="*/ 14790 w 25460"/>
              <a:gd name="connsiteY2" fmla="*/ 16832 h 35244"/>
              <a:gd name="connsiteX3" fmla="*/ 22639 w 25460"/>
              <a:gd name="connsiteY3" fmla="*/ 34673 h 35244"/>
              <a:gd name="connsiteX4" fmla="*/ 25460 w 25460"/>
              <a:gd name="connsiteY4" fmla="*/ 35244 h 35244"/>
              <a:gd name="connsiteX0" fmla="*/ 0 w 25460"/>
              <a:gd name="connsiteY0" fmla="*/ 0 h 35244"/>
              <a:gd name="connsiteX1" fmla="*/ 3408 w 25460"/>
              <a:gd name="connsiteY1" fmla="*/ 17287 h 35244"/>
              <a:gd name="connsiteX2" fmla="*/ 14790 w 25460"/>
              <a:gd name="connsiteY2" fmla="*/ 16832 h 35244"/>
              <a:gd name="connsiteX3" fmla="*/ 22228 w 25460"/>
              <a:gd name="connsiteY3" fmla="*/ 34673 h 35244"/>
              <a:gd name="connsiteX4" fmla="*/ 25460 w 25460"/>
              <a:gd name="connsiteY4" fmla="*/ 35244 h 35244"/>
              <a:gd name="connsiteX0" fmla="*/ 0 w 25460"/>
              <a:gd name="connsiteY0" fmla="*/ 0 h 35244"/>
              <a:gd name="connsiteX1" fmla="*/ 3408 w 25460"/>
              <a:gd name="connsiteY1" fmla="*/ 17287 h 35244"/>
              <a:gd name="connsiteX2" fmla="*/ 16435 w 25460"/>
              <a:gd name="connsiteY2" fmla="*/ 16832 h 35244"/>
              <a:gd name="connsiteX3" fmla="*/ 22228 w 25460"/>
              <a:gd name="connsiteY3" fmla="*/ 34673 h 35244"/>
              <a:gd name="connsiteX4" fmla="*/ 25460 w 25460"/>
              <a:gd name="connsiteY4" fmla="*/ 35244 h 35244"/>
              <a:gd name="connsiteX0" fmla="*/ 0 w 25460"/>
              <a:gd name="connsiteY0" fmla="*/ 0 h 35244"/>
              <a:gd name="connsiteX1" fmla="*/ 3408 w 25460"/>
              <a:gd name="connsiteY1" fmla="*/ 17287 h 35244"/>
              <a:gd name="connsiteX2" fmla="*/ 16229 w 25460"/>
              <a:gd name="connsiteY2" fmla="*/ 18537 h 35244"/>
              <a:gd name="connsiteX3" fmla="*/ 22228 w 25460"/>
              <a:gd name="connsiteY3" fmla="*/ 34673 h 35244"/>
              <a:gd name="connsiteX4" fmla="*/ 25460 w 25460"/>
              <a:gd name="connsiteY4" fmla="*/ 35244 h 35244"/>
              <a:gd name="connsiteX0" fmla="*/ 0 w 25460"/>
              <a:gd name="connsiteY0" fmla="*/ 0 h 35244"/>
              <a:gd name="connsiteX1" fmla="*/ 3408 w 25460"/>
              <a:gd name="connsiteY1" fmla="*/ 17287 h 35244"/>
              <a:gd name="connsiteX2" fmla="*/ 19623 w 25460"/>
              <a:gd name="connsiteY2" fmla="*/ 26378 h 35244"/>
              <a:gd name="connsiteX3" fmla="*/ 22228 w 25460"/>
              <a:gd name="connsiteY3" fmla="*/ 34673 h 35244"/>
              <a:gd name="connsiteX4" fmla="*/ 25460 w 25460"/>
              <a:gd name="connsiteY4" fmla="*/ 35244 h 35244"/>
              <a:gd name="connsiteX0" fmla="*/ 0 w 25460"/>
              <a:gd name="connsiteY0" fmla="*/ 0 h 35244"/>
              <a:gd name="connsiteX1" fmla="*/ 3408 w 25460"/>
              <a:gd name="connsiteY1" fmla="*/ 17287 h 35244"/>
              <a:gd name="connsiteX2" fmla="*/ 19623 w 25460"/>
              <a:gd name="connsiteY2" fmla="*/ 26378 h 35244"/>
              <a:gd name="connsiteX3" fmla="*/ 22228 w 25460"/>
              <a:gd name="connsiteY3" fmla="*/ 34673 h 35244"/>
              <a:gd name="connsiteX4" fmla="*/ 25460 w 25460"/>
              <a:gd name="connsiteY4" fmla="*/ 35244 h 35244"/>
              <a:gd name="connsiteX0" fmla="*/ 0 w 25460"/>
              <a:gd name="connsiteY0" fmla="*/ 0 h 35244"/>
              <a:gd name="connsiteX1" fmla="*/ 3408 w 25460"/>
              <a:gd name="connsiteY1" fmla="*/ 17287 h 35244"/>
              <a:gd name="connsiteX2" fmla="*/ 19315 w 25460"/>
              <a:gd name="connsiteY2" fmla="*/ 27060 h 35244"/>
              <a:gd name="connsiteX3" fmla="*/ 22228 w 25460"/>
              <a:gd name="connsiteY3" fmla="*/ 34673 h 35244"/>
              <a:gd name="connsiteX4" fmla="*/ 25460 w 25460"/>
              <a:gd name="connsiteY4" fmla="*/ 35244 h 35244"/>
              <a:gd name="connsiteX0" fmla="*/ 0 w 25974"/>
              <a:gd name="connsiteY0" fmla="*/ 0 h 35244"/>
              <a:gd name="connsiteX1" fmla="*/ 3408 w 25974"/>
              <a:gd name="connsiteY1" fmla="*/ 17287 h 35244"/>
              <a:gd name="connsiteX2" fmla="*/ 19315 w 25974"/>
              <a:gd name="connsiteY2" fmla="*/ 27060 h 35244"/>
              <a:gd name="connsiteX3" fmla="*/ 22228 w 25974"/>
              <a:gd name="connsiteY3" fmla="*/ 34673 h 35244"/>
              <a:gd name="connsiteX4" fmla="*/ 25974 w 25974"/>
              <a:gd name="connsiteY4" fmla="*/ 35244 h 3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74" h="35244">
                <a:moveTo>
                  <a:pt x="0" y="0"/>
                </a:moveTo>
                <a:lnTo>
                  <a:pt x="3408" y="17287"/>
                </a:lnTo>
                <a:lnTo>
                  <a:pt x="19315" y="27060"/>
                </a:lnTo>
                <a:lnTo>
                  <a:pt x="22228" y="34673"/>
                </a:lnTo>
                <a:lnTo>
                  <a:pt x="25974" y="35244"/>
                </a:lnTo>
              </a:path>
            </a:pathLst>
          </a:custGeom>
          <a:noFill/>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627" name="Rectangle 158"/>
          <p:cNvSpPr>
            <a:spLocks noChangeArrowheads="1"/>
          </p:cNvSpPr>
          <p:nvPr/>
        </p:nvSpPr>
        <p:spPr bwMode="auto">
          <a:xfrm>
            <a:off x="3661982" y="4105352"/>
            <a:ext cx="46800" cy="46800"/>
          </a:xfrm>
          <a:prstGeom prst="flowChartConnector">
            <a:avLst/>
          </a:prstGeom>
          <a:solidFill>
            <a:schemeClr val="tx1"/>
          </a:solidFill>
          <a:ln w="9525">
            <a:solidFill>
              <a:schemeClr val="bg1"/>
            </a:solidFill>
            <a:miter lim="800000"/>
            <a:headEnd/>
            <a:tailEnd/>
          </a:ln>
        </p:spPr>
        <p:txBody>
          <a:bodyPr/>
          <a:lstStyle/>
          <a:p>
            <a:r>
              <a:rPr lang="en-US" sz="800" dirty="0"/>
              <a:t> </a:t>
            </a:r>
          </a:p>
        </p:txBody>
      </p:sp>
      <p:sp>
        <p:nvSpPr>
          <p:cNvPr id="628" name="Rectangle 173"/>
          <p:cNvSpPr>
            <a:spLocks noChangeArrowheads="1"/>
          </p:cNvSpPr>
          <p:nvPr/>
        </p:nvSpPr>
        <p:spPr bwMode="auto">
          <a:xfrm>
            <a:off x="3435157" y="3978532"/>
            <a:ext cx="341440"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Katowice</a:t>
            </a:r>
            <a:endParaRPr kumimoji="1" lang="en-US" sz="800" dirty="0">
              <a:solidFill>
                <a:srgbClr val="000000"/>
              </a:solidFill>
            </a:endParaRPr>
          </a:p>
        </p:txBody>
      </p:sp>
      <p:sp>
        <p:nvSpPr>
          <p:cNvPr id="11" name="Rechteck 10"/>
          <p:cNvSpPr/>
          <p:nvPr/>
        </p:nvSpPr>
        <p:spPr>
          <a:xfrm>
            <a:off x="423333" y="831273"/>
            <a:ext cx="5977467" cy="1353128"/>
          </a:xfrm>
          <a:prstGeom prst="rect">
            <a:avLst/>
          </a:prstGeom>
          <a:solidFill>
            <a:schemeClr val="bg1"/>
          </a:solidFill>
          <a:ln w="9525">
            <a:solidFill>
              <a:schemeClr val="accent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1500" b="0" dirty="0"/>
          </a:p>
        </p:txBody>
      </p:sp>
      <p:sp>
        <p:nvSpPr>
          <p:cNvPr id="2" name="Title 1"/>
          <p:cNvSpPr>
            <a:spLocks noGrp="1"/>
          </p:cNvSpPr>
          <p:nvPr>
            <p:ph type="title"/>
          </p:nvPr>
        </p:nvSpPr>
        <p:spPr/>
        <p:txBody>
          <a:bodyPr/>
          <a:lstStyle/>
          <a:p>
            <a:r>
              <a:rPr lang="en-US" dirty="0"/>
              <a:t>Four European RFCs directly relevant as entryways for Eurasian rail cargo (RFC 6-9) – Only Malaszewicze/Brest with significant volume</a:t>
            </a:r>
          </a:p>
        </p:txBody>
      </p:sp>
      <p:sp>
        <p:nvSpPr>
          <p:cNvPr id="3"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a:solidFill>
                  <a:schemeClr val="tx2"/>
                </a:solidFill>
                <a:latin typeface="+mn-lt"/>
                <a:cs typeface="+mn-cs"/>
                <a:sym typeface="+mn-lt"/>
              </a:rPr>
              <a:t>Schematic map of RFC</a:t>
            </a:r>
            <a:r>
              <a:rPr lang="en-US" sz="2100" b="0" dirty="0">
                <a:solidFill>
                  <a:schemeClr val="tx2"/>
                </a:solidFill>
                <a:latin typeface="+mn-lt"/>
                <a:sym typeface="+mn-lt"/>
              </a:rPr>
              <a:t>s</a:t>
            </a:r>
            <a:r>
              <a:rPr lang="en-US" sz="2100" b="0" baseline="30000" dirty="0">
                <a:solidFill>
                  <a:schemeClr val="tx2"/>
                </a:solidFill>
                <a:latin typeface="+mn-lt"/>
                <a:sym typeface="+mn-lt"/>
              </a:rPr>
              <a:t>1)</a:t>
            </a:r>
            <a:r>
              <a:rPr lang="en-US" sz="2100" b="0" dirty="0">
                <a:solidFill>
                  <a:schemeClr val="tx2"/>
                </a:solidFill>
                <a:latin typeface="+mn-lt"/>
                <a:sym typeface="+mn-lt"/>
              </a:rPr>
              <a:t> </a:t>
            </a:r>
            <a:endParaRPr lang="en-US" sz="2100" b="0" dirty="0">
              <a:solidFill>
                <a:schemeClr val="tx2"/>
              </a:solidFill>
              <a:latin typeface="+mn-lt"/>
              <a:cs typeface="+mn-cs"/>
              <a:sym typeface="+mn-lt"/>
            </a:endParaRPr>
          </a:p>
        </p:txBody>
      </p:sp>
      <p:sp>
        <p:nvSpPr>
          <p:cNvPr id="72" name="Source"/>
          <p:cNvSpPr txBox="1"/>
          <p:nvPr/>
        </p:nvSpPr>
        <p:spPr>
          <a:xfrm>
            <a:off x="738189" y="6710121"/>
            <a:ext cx="4483600"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Austrian Ministry for Transport, Innovation and Technology, RNE,  press research, Roland Berger</a:t>
            </a:r>
          </a:p>
        </p:txBody>
      </p:sp>
      <p:sp>
        <p:nvSpPr>
          <p:cNvPr id="685" name="Rechteck 684"/>
          <p:cNvSpPr/>
          <p:nvPr/>
        </p:nvSpPr>
        <p:spPr>
          <a:xfrm>
            <a:off x="5595769" y="2184401"/>
            <a:ext cx="1258590" cy="4498913"/>
          </a:xfrm>
          <a:prstGeom prst="rect">
            <a:avLst/>
          </a:prstGeom>
          <a:solidFill>
            <a:schemeClr val="bg1"/>
          </a:solidFill>
          <a:ln w="19050">
            <a:noFill/>
          </a:ln>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grpSp>
        <p:nvGrpSpPr>
          <p:cNvPr id="4" name="Group 3"/>
          <p:cNvGrpSpPr/>
          <p:nvPr/>
        </p:nvGrpSpPr>
        <p:grpSpPr>
          <a:xfrm>
            <a:off x="5762108" y="2687252"/>
            <a:ext cx="2550618" cy="252000"/>
            <a:chOff x="5762108" y="2687252"/>
            <a:chExt cx="2550618" cy="252000"/>
          </a:xfrm>
        </p:grpSpPr>
        <p:sp>
          <p:nvSpPr>
            <p:cNvPr id="52" name="RbNavigator"/>
            <p:cNvSpPr txBox="1"/>
            <p:nvPr/>
          </p:nvSpPr>
          <p:spPr>
            <a:xfrm>
              <a:off x="5762108" y="2687252"/>
              <a:ext cx="252000" cy="25200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1</a:t>
              </a:r>
            </a:p>
          </p:txBody>
        </p:sp>
        <p:sp>
          <p:nvSpPr>
            <p:cNvPr id="53" name="Text Placeholder 1"/>
            <p:cNvSpPr txBox="1">
              <a:spLocks/>
            </p:cNvSpPr>
            <p:nvPr/>
          </p:nvSpPr>
          <p:spPr>
            <a:xfrm>
              <a:off x="6095987" y="2713225"/>
              <a:ext cx="2216739"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a:buSzPct val="100000"/>
              </a:pPr>
              <a:r>
                <a:rPr lang="en-US" sz="1300" dirty="0">
                  <a:solidFill>
                    <a:schemeClr val="tx1"/>
                  </a:solidFill>
                </a:rPr>
                <a:t>Malaszewicze – Brest (RFC 8)</a:t>
              </a:r>
              <a:endParaRPr lang="en-US" sz="1300" b="0" dirty="0">
                <a:solidFill>
                  <a:srgbClr val="000000"/>
                </a:solidFill>
                <a:latin typeface="Arial Narrow"/>
                <a:cs typeface="Arial" pitchFamily="34" charset="0"/>
              </a:endParaRPr>
            </a:p>
          </p:txBody>
        </p:sp>
      </p:grpSp>
      <p:grpSp>
        <p:nvGrpSpPr>
          <p:cNvPr id="31" name="Group 30"/>
          <p:cNvGrpSpPr/>
          <p:nvPr/>
        </p:nvGrpSpPr>
        <p:grpSpPr>
          <a:xfrm>
            <a:off x="5762108" y="3630841"/>
            <a:ext cx="1871943" cy="252000"/>
            <a:chOff x="5762108" y="3630841"/>
            <a:chExt cx="1871943" cy="252000"/>
          </a:xfrm>
        </p:grpSpPr>
        <p:sp>
          <p:nvSpPr>
            <p:cNvPr id="59" name="Text Placeholder 1"/>
            <p:cNvSpPr txBox="1">
              <a:spLocks/>
            </p:cNvSpPr>
            <p:nvPr/>
          </p:nvSpPr>
          <p:spPr>
            <a:xfrm>
              <a:off x="6086051" y="3656814"/>
              <a:ext cx="1548000"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Via Stockholm (RFC 3)</a:t>
              </a:r>
              <a:endParaRPr lang="en-US" sz="1300" b="0" baseline="30000" dirty="0">
                <a:solidFill>
                  <a:srgbClr val="000000"/>
                </a:solidFill>
                <a:latin typeface="Arial Narrow"/>
                <a:cs typeface="Arial" pitchFamily="34" charset="0"/>
              </a:endParaRPr>
            </a:p>
          </p:txBody>
        </p:sp>
        <p:sp>
          <p:nvSpPr>
            <p:cNvPr id="61" name="RbNavigator"/>
            <p:cNvSpPr txBox="1"/>
            <p:nvPr/>
          </p:nvSpPr>
          <p:spPr>
            <a:xfrm>
              <a:off x="5762108" y="3630841"/>
              <a:ext cx="252000" cy="252000"/>
            </a:xfrm>
            <a:prstGeom prst="rect">
              <a:avLst/>
            </a:prstGeom>
            <a:solidFill>
              <a:schemeClr val="tx2"/>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4</a:t>
              </a:r>
            </a:p>
          </p:txBody>
        </p:sp>
      </p:grpSp>
      <p:grpSp>
        <p:nvGrpSpPr>
          <p:cNvPr id="27" name="Group 26"/>
          <p:cNvGrpSpPr/>
          <p:nvPr/>
        </p:nvGrpSpPr>
        <p:grpSpPr>
          <a:xfrm>
            <a:off x="5762108" y="3001782"/>
            <a:ext cx="3500425" cy="252000"/>
            <a:chOff x="5762108" y="3001782"/>
            <a:chExt cx="3500425" cy="252000"/>
          </a:xfrm>
        </p:grpSpPr>
        <p:sp>
          <p:nvSpPr>
            <p:cNvPr id="56" name="Text Placeholder 1"/>
            <p:cNvSpPr txBox="1">
              <a:spLocks/>
            </p:cNvSpPr>
            <p:nvPr/>
          </p:nvSpPr>
          <p:spPr>
            <a:xfrm>
              <a:off x="6093993" y="3027755"/>
              <a:ext cx="3168540"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Cierna – Chop (RFC 9) and Zahony – Chop (RFC 6)</a:t>
              </a:r>
              <a:endParaRPr lang="en-US" sz="1300" b="0" dirty="0">
                <a:latin typeface="Arial Narrow"/>
                <a:cs typeface="Arial" pitchFamily="34" charset="0"/>
              </a:endParaRPr>
            </a:p>
          </p:txBody>
        </p:sp>
        <p:sp>
          <p:nvSpPr>
            <p:cNvPr id="64" name="RbNavigator"/>
            <p:cNvSpPr txBox="1"/>
            <p:nvPr/>
          </p:nvSpPr>
          <p:spPr>
            <a:xfrm>
              <a:off x="5762108" y="3001782"/>
              <a:ext cx="252000" cy="252000"/>
            </a:xfrm>
            <a:prstGeom prst="rect">
              <a:avLst/>
            </a:prstGeom>
            <a:solidFill>
              <a:schemeClr val="tx2"/>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2</a:t>
              </a:r>
            </a:p>
          </p:txBody>
        </p:sp>
      </p:grpSp>
      <p:grpSp>
        <p:nvGrpSpPr>
          <p:cNvPr id="30" name="Group 29"/>
          <p:cNvGrpSpPr/>
          <p:nvPr/>
        </p:nvGrpSpPr>
        <p:grpSpPr>
          <a:xfrm>
            <a:off x="5762108" y="3316312"/>
            <a:ext cx="2550617" cy="252000"/>
            <a:chOff x="5762108" y="3316312"/>
            <a:chExt cx="2550617" cy="252000"/>
          </a:xfrm>
        </p:grpSpPr>
        <p:sp>
          <p:nvSpPr>
            <p:cNvPr id="55" name="RbNavigator"/>
            <p:cNvSpPr txBox="1"/>
            <p:nvPr/>
          </p:nvSpPr>
          <p:spPr>
            <a:xfrm>
              <a:off x="5762108" y="3316312"/>
              <a:ext cx="252000" cy="252000"/>
            </a:xfrm>
            <a:prstGeom prst="rect">
              <a:avLst/>
            </a:prstGeom>
            <a:solidFill>
              <a:schemeClr val="tx2"/>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3</a:t>
              </a:r>
            </a:p>
          </p:txBody>
        </p:sp>
        <p:sp>
          <p:nvSpPr>
            <p:cNvPr id="66" name="Text Placeholder 1"/>
            <p:cNvSpPr txBox="1">
              <a:spLocks/>
            </p:cNvSpPr>
            <p:nvPr/>
          </p:nvSpPr>
          <p:spPr>
            <a:xfrm>
              <a:off x="6086050" y="3342285"/>
              <a:ext cx="2226675"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Swilengrad – Kapikule (RFC 7)</a:t>
              </a:r>
              <a:endParaRPr lang="en-US" sz="1300" b="0" dirty="0">
                <a:solidFill>
                  <a:srgbClr val="000000"/>
                </a:solidFill>
                <a:latin typeface="Arial Narrow"/>
                <a:cs typeface="Arial" pitchFamily="34" charset="0"/>
              </a:endParaRPr>
            </a:p>
          </p:txBody>
        </p:sp>
      </p:grpSp>
      <p:sp>
        <p:nvSpPr>
          <p:cNvPr id="28" name="Text Placeholder 1"/>
          <p:cNvSpPr txBox="1">
            <a:spLocks/>
          </p:cNvSpPr>
          <p:nvPr/>
        </p:nvSpPr>
        <p:spPr>
          <a:xfrm>
            <a:off x="5762108" y="2187613"/>
            <a:ext cx="3500425" cy="400110"/>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a:buSzPct val="100000"/>
            </a:pPr>
            <a:r>
              <a:rPr lang="en-US" sz="1300" b="1" dirty="0">
                <a:solidFill>
                  <a:schemeClr val="tx1"/>
                </a:solidFill>
              </a:rPr>
              <a:t>Interconnection points of routes from Asia to European Rail Freight Corridors</a:t>
            </a:r>
            <a:endParaRPr lang="en-US" sz="1300" b="1" dirty="0">
              <a:solidFill>
                <a:srgbClr val="000000"/>
              </a:solidFill>
              <a:latin typeface="Arial Narrow"/>
              <a:cs typeface="Arial" pitchFamily="34" charset="0"/>
            </a:endParaRPr>
          </a:p>
        </p:txBody>
      </p:sp>
      <p:sp>
        <p:nvSpPr>
          <p:cNvPr id="29" name="Text Placeholder 1"/>
          <p:cNvSpPr txBox="1">
            <a:spLocks/>
          </p:cNvSpPr>
          <p:nvPr/>
        </p:nvSpPr>
        <p:spPr>
          <a:xfrm>
            <a:off x="5762108" y="4005355"/>
            <a:ext cx="3500425"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pPr>
              <a:buSzPct val="100000"/>
            </a:pPr>
            <a:r>
              <a:rPr lang="en-US" sz="1300" b="1" dirty="0">
                <a:solidFill>
                  <a:schemeClr val="tx1"/>
                </a:solidFill>
              </a:rPr>
              <a:t>European Rail Freight Corridors</a:t>
            </a:r>
            <a:r>
              <a:rPr lang="en-US" sz="1300" b="1" baseline="30000" dirty="0">
                <a:solidFill>
                  <a:schemeClr val="tx1"/>
                </a:solidFill>
              </a:rPr>
              <a:t>2)</a:t>
            </a:r>
            <a:endParaRPr lang="en-US" sz="1300" b="1" dirty="0">
              <a:solidFill>
                <a:srgbClr val="000000"/>
              </a:solidFill>
              <a:latin typeface="Arial Narrow"/>
              <a:cs typeface="Arial" pitchFamily="34" charset="0"/>
            </a:endParaRPr>
          </a:p>
        </p:txBody>
      </p:sp>
      <p:grpSp>
        <p:nvGrpSpPr>
          <p:cNvPr id="26" name="Group 25"/>
          <p:cNvGrpSpPr/>
          <p:nvPr/>
        </p:nvGrpSpPr>
        <p:grpSpPr>
          <a:xfrm>
            <a:off x="5762108" y="4320114"/>
            <a:ext cx="1970075" cy="200055"/>
            <a:chOff x="5762108" y="4320114"/>
            <a:chExt cx="1970075" cy="200055"/>
          </a:xfrm>
        </p:grpSpPr>
        <p:cxnSp>
          <p:nvCxnSpPr>
            <p:cNvPr id="635" name="Gerade Verbindung 634"/>
            <p:cNvCxnSpPr/>
            <p:nvPr/>
          </p:nvCxnSpPr>
          <p:spPr>
            <a:xfrm>
              <a:off x="5762108" y="4420141"/>
              <a:ext cx="198425" cy="0"/>
            </a:xfrm>
            <a:prstGeom prst="line">
              <a:avLst/>
            </a:prstGeom>
            <a:noFill/>
            <a:ln w="19050">
              <a:solidFill>
                <a:srgbClr val="FF6600"/>
              </a:solidFill>
            </a:ln>
            <a:effectLst/>
          </p:spPr>
          <p:style>
            <a:lnRef idx="1">
              <a:schemeClr val="accent1"/>
            </a:lnRef>
            <a:fillRef idx="0">
              <a:schemeClr val="accent1"/>
            </a:fillRef>
            <a:effectRef idx="0">
              <a:schemeClr val="accent1"/>
            </a:effectRef>
            <a:fontRef idx="minor">
              <a:schemeClr val="tx1"/>
            </a:fontRef>
          </p:style>
        </p:cxnSp>
        <p:sp>
          <p:nvSpPr>
            <p:cNvPr id="636" name="Text Placeholder 1"/>
            <p:cNvSpPr txBox="1">
              <a:spLocks/>
            </p:cNvSpPr>
            <p:nvPr/>
          </p:nvSpPr>
          <p:spPr>
            <a:xfrm>
              <a:off x="6086051" y="4320114"/>
              <a:ext cx="1646132"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RFC 1: Rhine – Alpine </a:t>
              </a:r>
              <a:endParaRPr lang="en-US" sz="1300" b="0" baseline="30000" dirty="0">
                <a:solidFill>
                  <a:srgbClr val="000000"/>
                </a:solidFill>
                <a:latin typeface="Arial Narrow"/>
                <a:cs typeface="Arial" pitchFamily="34" charset="0"/>
              </a:endParaRPr>
            </a:p>
          </p:txBody>
        </p:sp>
      </p:grpSp>
      <p:grpSp>
        <p:nvGrpSpPr>
          <p:cNvPr id="25" name="Group 24"/>
          <p:cNvGrpSpPr/>
          <p:nvPr/>
        </p:nvGrpSpPr>
        <p:grpSpPr>
          <a:xfrm>
            <a:off x="5762108" y="4523044"/>
            <a:ext cx="3511880" cy="200055"/>
            <a:chOff x="5762108" y="4523927"/>
            <a:chExt cx="3511880" cy="200055"/>
          </a:xfrm>
        </p:grpSpPr>
        <p:cxnSp>
          <p:nvCxnSpPr>
            <p:cNvPr id="638" name="Gerade Verbindung 637"/>
            <p:cNvCxnSpPr/>
            <p:nvPr/>
          </p:nvCxnSpPr>
          <p:spPr>
            <a:xfrm>
              <a:off x="5762108" y="4623627"/>
              <a:ext cx="198425" cy="0"/>
            </a:xfrm>
            <a:prstGeom prst="line">
              <a:avLst/>
            </a:prstGeom>
            <a:noFill/>
            <a:ln w="19050">
              <a:solidFill>
                <a:srgbClr val="AE78D6"/>
              </a:solidFill>
            </a:ln>
            <a:effectLst/>
          </p:spPr>
          <p:style>
            <a:lnRef idx="1">
              <a:schemeClr val="accent1"/>
            </a:lnRef>
            <a:fillRef idx="0">
              <a:schemeClr val="accent1"/>
            </a:fillRef>
            <a:effectRef idx="0">
              <a:schemeClr val="accent1"/>
            </a:effectRef>
            <a:fontRef idx="minor">
              <a:schemeClr val="tx1"/>
            </a:fontRef>
          </p:style>
        </p:cxnSp>
        <p:sp>
          <p:nvSpPr>
            <p:cNvPr id="639" name="Text Placeholder 1"/>
            <p:cNvSpPr txBox="1">
              <a:spLocks/>
            </p:cNvSpPr>
            <p:nvPr/>
          </p:nvSpPr>
          <p:spPr>
            <a:xfrm>
              <a:off x="6086050" y="4523927"/>
              <a:ext cx="3187938"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RFC 2: North Sea Mediterranean</a:t>
              </a:r>
              <a:endParaRPr lang="en-US" sz="1300" b="0" baseline="30000" dirty="0">
                <a:solidFill>
                  <a:srgbClr val="000000"/>
                </a:solidFill>
                <a:latin typeface="Arial Narrow"/>
                <a:cs typeface="Arial" pitchFamily="34" charset="0"/>
              </a:endParaRPr>
            </a:p>
          </p:txBody>
        </p:sp>
      </p:grpSp>
      <p:grpSp>
        <p:nvGrpSpPr>
          <p:cNvPr id="24" name="Group 23"/>
          <p:cNvGrpSpPr/>
          <p:nvPr/>
        </p:nvGrpSpPr>
        <p:grpSpPr>
          <a:xfrm>
            <a:off x="5762108" y="4725974"/>
            <a:ext cx="3511880" cy="200055"/>
            <a:chOff x="5762108" y="4727740"/>
            <a:chExt cx="3511880" cy="200055"/>
          </a:xfrm>
        </p:grpSpPr>
        <p:cxnSp>
          <p:nvCxnSpPr>
            <p:cNvPr id="640" name="Gerade Verbindung 639"/>
            <p:cNvCxnSpPr/>
            <p:nvPr/>
          </p:nvCxnSpPr>
          <p:spPr>
            <a:xfrm>
              <a:off x="5762108" y="4827440"/>
              <a:ext cx="198425" cy="0"/>
            </a:xfrm>
            <a:prstGeom prst="line">
              <a:avLst/>
            </a:prstGeom>
            <a:noFill/>
            <a:ln w="19050">
              <a:solidFill>
                <a:srgbClr val="FF6699"/>
              </a:solidFill>
            </a:ln>
            <a:effectLst/>
          </p:spPr>
          <p:style>
            <a:lnRef idx="1">
              <a:schemeClr val="accent1"/>
            </a:lnRef>
            <a:fillRef idx="0">
              <a:schemeClr val="accent1"/>
            </a:fillRef>
            <a:effectRef idx="0">
              <a:schemeClr val="accent1"/>
            </a:effectRef>
            <a:fontRef idx="minor">
              <a:schemeClr val="tx1"/>
            </a:fontRef>
          </p:style>
        </p:cxnSp>
        <p:sp>
          <p:nvSpPr>
            <p:cNvPr id="641" name="Text Placeholder 1"/>
            <p:cNvSpPr txBox="1">
              <a:spLocks/>
            </p:cNvSpPr>
            <p:nvPr/>
          </p:nvSpPr>
          <p:spPr>
            <a:xfrm>
              <a:off x="6086050" y="4727740"/>
              <a:ext cx="3187938"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RFC 3: Scandinavian – Mediterranean</a:t>
              </a:r>
              <a:endParaRPr lang="en-US" sz="1300" b="0" baseline="30000" dirty="0">
                <a:solidFill>
                  <a:srgbClr val="000000"/>
                </a:solidFill>
                <a:latin typeface="Arial Narrow"/>
                <a:cs typeface="Arial" pitchFamily="34" charset="0"/>
              </a:endParaRPr>
            </a:p>
          </p:txBody>
        </p:sp>
      </p:grpSp>
      <p:grpSp>
        <p:nvGrpSpPr>
          <p:cNvPr id="13" name="Group 12"/>
          <p:cNvGrpSpPr/>
          <p:nvPr/>
        </p:nvGrpSpPr>
        <p:grpSpPr>
          <a:xfrm>
            <a:off x="5762108" y="4928904"/>
            <a:ext cx="1970075" cy="200055"/>
            <a:chOff x="5762108" y="4931553"/>
            <a:chExt cx="1970075" cy="200055"/>
          </a:xfrm>
        </p:grpSpPr>
        <p:cxnSp>
          <p:nvCxnSpPr>
            <p:cNvPr id="642" name="Gerade Verbindung 641"/>
            <p:cNvCxnSpPr/>
            <p:nvPr/>
          </p:nvCxnSpPr>
          <p:spPr>
            <a:xfrm>
              <a:off x="5762108" y="5031253"/>
              <a:ext cx="198425" cy="0"/>
            </a:xfrm>
            <a:prstGeom prst="line">
              <a:avLst/>
            </a:prstGeom>
            <a:noFill/>
            <a:ln w="19050">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643" name="Text Placeholder 1"/>
            <p:cNvSpPr txBox="1">
              <a:spLocks/>
            </p:cNvSpPr>
            <p:nvPr/>
          </p:nvSpPr>
          <p:spPr>
            <a:xfrm>
              <a:off x="6086051" y="4931553"/>
              <a:ext cx="1646132"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RFC 4: Atlantic</a:t>
              </a:r>
              <a:endParaRPr lang="en-US" sz="1300" b="0" baseline="30000" dirty="0">
                <a:solidFill>
                  <a:srgbClr val="000000"/>
                </a:solidFill>
                <a:latin typeface="Arial Narrow"/>
                <a:cs typeface="Arial" pitchFamily="34" charset="0"/>
              </a:endParaRPr>
            </a:p>
          </p:txBody>
        </p:sp>
      </p:grpSp>
      <p:grpSp>
        <p:nvGrpSpPr>
          <p:cNvPr id="10" name="Group 9"/>
          <p:cNvGrpSpPr/>
          <p:nvPr/>
        </p:nvGrpSpPr>
        <p:grpSpPr>
          <a:xfrm>
            <a:off x="5762108" y="5131834"/>
            <a:ext cx="1970075" cy="200055"/>
            <a:chOff x="5762108" y="5135366"/>
            <a:chExt cx="1970075" cy="200055"/>
          </a:xfrm>
        </p:grpSpPr>
        <p:cxnSp>
          <p:nvCxnSpPr>
            <p:cNvPr id="644" name="Gerade Verbindung 643"/>
            <p:cNvCxnSpPr/>
            <p:nvPr/>
          </p:nvCxnSpPr>
          <p:spPr>
            <a:xfrm>
              <a:off x="5762108" y="5235066"/>
              <a:ext cx="198425" cy="0"/>
            </a:xfrm>
            <a:prstGeom prst="line">
              <a:avLst/>
            </a:prstGeom>
            <a:ln w="19050">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645" name="Text Placeholder 1"/>
            <p:cNvSpPr txBox="1">
              <a:spLocks/>
            </p:cNvSpPr>
            <p:nvPr/>
          </p:nvSpPr>
          <p:spPr>
            <a:xfrm>
              <a:off x="6086051" y="5135366"/>
              <a:ext cx="1646132"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RFC 5: Baltic – Adriatic</a:t>
              </a:r>
              <a:endParaRPr lang="en-US" sz="1300" b="0" baseline="30000" dirty="0">
                <a:solidFill>
                  <a:srgbClr val="000000"/>
                </a:solidFill>
                <a:latin typeface="Arial Narrow"/>
                <a:cs typeface="Arial" pitchFamily="34" charset="0"/>
              </a:endParaRPr>
            </a:p>
          </p:txBody>
        </p:sp>
      </p:grpSp>
      <p:grpSp>
        <p:nvGrpSpPr>
          <p:cNvPr id="9" name="Group 8"/>
          <p:cNvGrpSpPr/>
          <p:nvPr/>
        </p:nvGrpSpPr>
        <p:grpSpPr>
          <a:xfrm>
            <a:off x="5762108" y="5334764"/>
            <a:ext cx="1970075" cy="200055"/>
            <a:chOff x="5762108" y="5339179"/>
            <a:chExt cx="1970075" cy="200055"/>
          </a:xfrm>
        </p:grpSpPr>
        <p:cxnSp>
          <p:nvCxnSpPr>
            <p:cNvPr id="654" name="Gerade Verbindung 653"/>
            <p:cNvCxnSpPr/>
            <p:nvPr/>
          </p:nvCxnSpPr>
          <p:spPr>
            <a:xfrm>
              <a:off x="5762108" y="5438879"/>
              <a:ext cx="198425" cy="0"/>
            </a:xfrm>
            <a:prstGeom prst="line">
              <a:avLst/>
            </a:prstGeom>
            <a:noFill/>
            <a:ln w="19050">
              <a:solidFill>
                <a:srgbClr val="92D050"/>
              </a:solidFill>
            </a:ln>
            <a:effectLst/>
          </p:spPr>
          <p:style>
            <a:lnRef idx="1">
              <a:schemeClr val="accent1"/>
            </a:lnRef>
            <a:fillRef idx="0">
              <a:schemeClr val="accent1"/>
            </a:fillRef>
            <a:effectRef idx="0">
              <a:schemeClr val="accent1"/>
            </a:effectRef>
            <a:fontRef idx="minor">
              <a:schemeClr val="tx1"/>
            </a:fontRef>
          </p:style>
        </p:cxnSp>
        <p:sp>
          <p:nvSpPr>
            <p:cNvPr id="655" name="Text Placeholder 1"/>
            <p:cNvSpPr txBox="1">
              <a:spLocks/>
            </p:cNvSpPr>
            <p:nvPr/>
          </p:nvSpPr>
          <p:spPr>
            <a:xfrm>
              <a:off x="6086051" y="5339179"/>
              <a:ext cx="1646132"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RFC 6: Mediterranean</a:t>
              </a:r>
              <a:endParaRPr lang="en-US" sz="1300" b="0" baseline="30000" dirty="0">
                <a:solidFill>
                  <a:srgbClr val="000000"/>
                </a:solidFill>
                <a:latin typeface="Arial Narrow"/>
                <a:cs typeface="Arial" pitchFamily="34" charset="0"/>
              </a:endParaRPr>
            </a:p>
          </p:txBody>
        </p:sp>
      </p:grpSp>
      <p:grpSp>
        <p:nvGrpSpPr>
          <p:cNvPr id="8" name="Group 7"/>
          <p:cNvGrpSpPr/>
          <p:nvPr/>
        </p:nvGrpSpPr>
        <p:grpSpPr>
          <a:xfrm>
            <a:off x="5762108" y="5537694"/>
            <a:ext cx="3511880" cy="200055"/>
            <a:chOff x="5762108" y="5542992"/>
            <a:chExt cx="3511880" cy="200055"/>
          </a:xfrm>
        </p:grpSpPr>
        <p:cxnSp>
          <p:nvCxnSpPr>
            <p:cNvPr id="656" name="Gerade Verbindung 655"/>
            <p:cNvCxnSpPr/>
            <p:nvPr/>
          </p:nvCxnSpPr>
          <p:spPr>
            <a:xfrm>
              <a:off x="5762108" y="5642692"/>
              <a:ext cx="198425" cy="0"/>
            </a:xfrm>
            <a:prstGeom prst="line">
              <a:avLst/>
            </a:prstGeom>
            <a:noFill/>
            <a:ln w="19050">
              <a:solidFill>
                <a:srgbClr val="CC6600"/>
              </a:solidFill>
            </a:ln>
            <a:effectLst/>
          </p:spPr>
          <p:style>
            <a:lnRef idx="1">
              <a:schemeClr val="accent1"/>
            </a:lnRef>
            <a:fillRef idx="0">
              <a:schemeClr val="accent1"/>
            </a:fillRef>
            <a:effectRef idx="0">
              <a:schemeClr val="accent1"/>
            </a:effectRef>
            <a:fontRef idx="minor">
              <a:schemeClr val="tx1"/>
            </a:fontRef>
          </p:style>
        </p:cxnSp>
        <p:sp>
          <p:nvSpPr>
            <p:cNvPr id="657" name="Text Placeholder 1"/>
            <p:cNvSpPr txBox="1">
              <a:spLocks/>
            </p:cNvSpPr>
            <p:nvPr/>
          </p:nvSpPr>
          <p:spPr>
            <a:xfrm>
              <a:off x="6086050" y="5542992"/>
              <a:ext cx="3187938"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RFC 7: Orient – East Mediterranean</a:t>
              </a:r>
              <a:endParaRPr lang="en-US" sz="1300" baseline="30000" dirty="0">
                <a:solidFill>
                  <a:srgbClr val="000000"/>
                </a:solidFill>
                <a:latin typeface="Arial Narrow"/>
                <a:cs typeface="Arial" pitchFamily="34" charset="0"/>
              </a:endParaRPr>
            </a:p>
          </p:txBody>
        </p:sp>
      </p:grpSp>
      <p:grpSp>
        <p:nvGrpSpPr>
          <p:cNvPr id="7" name="Group 6"/>
          <p:cNvGrpSpPr/>
          <p:nvPr/>
        </p:nvGrpSpPr>
        <p:grpSpPr>
          <a:xfrm>
            <a:off x="5762108" y="5740624"/>
            <a:ext cx="3511879" cy="200055"/>
            <a:chOff x="5762108" y="5746805"/>
            <a:chExt cx="3511879" cy="200055"/>
          </a:xfrm>
        </p:grpSpPr>
        <p:cxnSp>
          <p:nvCxnSpPr>
            <p:cNvPr id="658" name="Gerade Verbindung 657"/>
            <p:cNvCxnSpPr/>
            <p:nvPr/>
          </p:nvCxnSpPr>
          <p:spPr>
            <a:xfrm>
              <a:off x="5762108" y="5846505"/>
              <a:ext cx="198425" cy="0"/>
            </a:xfrm>
            <a:prstGeom prst="line">
              <a:avLst/>
            </a:prstGeom>
            <a:noFill/>
            <a:ln w="19050">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659" name="Text Placeholder 1"/>
            <p:cNvSpPr txBox="1">
              <a:spLocks/>
            </p:cNvSpPr>
            <p:nvPr/>
          </p:nvSpPr>
          <p:spPr>
            <a:xfrm>
              <a:off x="6086050" y="5746805"/>
              <a:ext cx="3187937" cy="200055"/>
            </a:xfrm>
            <a:prstGeom prst="rect">
              <a:avLst/>
            </a:prstGeom>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RFC 8: North Sea – Baltic</a:t>
              </a:r>
              <a:endParaRPr lang="en-US" sz="1300" b="0" baseline="30000" dirty="0">
                <a:solidFill>
                  <a:srgbClr val="000000"/>
                </a:solidFill>
                <a:latin typeface="Arial Narrow"/>
                <a:cs typeface="Arial" pitchFamily="34" charset="0"/>
              </a:endParaRPr>
            </a:p>
          </p:txBody>
        </p:sp>
      </p:grpSp>
      <p:grpSp>
        <p:nvGrpSpPr>
          <p:cNvPr id="517" name="Group 516"/>
          <p:cNvGrpSpPr/>
          <p:nvPr/>
        </p:nvGrpSpPr>
        <p:grpSpPr>
          <a:xfrm>
            <a:off x="5762108" y="5943554"/>
            <a:ext cx="3511880" cy="200055"/>
            <a:chOff x="5762108" y="5943554"/>
            <a:chExt cx="3511880" cy="200055"/>
          </a:xfrm>
        </p:grpSpPr>
        <p:sp>
          <p:nvSpPr>
            <p:cNvPr id="661" name="Text Placeholder 1"/>
            <p:cNvSpPr txBox="1">
              <a:spLocks/>
            </p:cNvSpPr>
            <p:nvPr/>
          </p:nvSpPr>
          <p:spPr>
            <a:xfrm>
              <a:off x="6086050" y="5943554"/>
              <a:ext cx="3187938" cy="200055"/>
            </a:xfrm>
            <a:prstGeom prst="rect">
              <a:avLst/>
            </a:prstGeom>
            <a:ln>
              <a:noFill/>
              <a:prstDash val="solid"/>
            </a:ln>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RFC 9: Rhine – Danube or Czech – Slovak</a:t>
              </a:r>
              <a:r>
                <a:rPr lang="en-US" sz="1300" baseline="30000" dirty="0">
                  <a:solidFill>
                    <a:schemeClr val="tx1"/>
                  </a:solidFill>
                </a:rPr>
                <a:t>3)</a:t>
              </a:r>
              <a:endParaRPr lang="en-US" sz="1300" b="0" baseline="30000" dirty="0">
                <a:solidFill>
                  <a:srgbClr val="000000"/>
                </a:solidFill>
                <a:latin typeface="Arial Narrow"/>
                <a:cs typeface="Arial" pitchFamily="34" charset="0"/>
              </a:endParaRPr>
            </a:p>
          </p:txBody>
        </p:sp>
        <p:grpSp>
          <p:nvGrpSpPr>
            <p:cNvPr id="516" name="Group 515"/>
            <p:cNvGrpSpPr/>
            <p:nvPr/>
          </p:nvGrpSpPr>
          <p:grpSpPr>
            <a:xfrm>
              <a:off x="5762108" y="6017611"/>
              <a:ext cx="198425" cy="51941"/>
              <a:chOff x="5762108" y="6043254"/>
              <a:chExt cx="198425" cy="51941"/>
            </a:xfrm>
          </p:grpSpPr>
          <p:cxnSp>
            <p:nvCxnSpPr>
              <p:cNvPr id="660" name="Gerade Verbindung 659"/>
              <p:cNvCxnSpPr/>
              <p:nvPr/>
            </p:nvCxnSpPr>
            <p:spPr>
              <a:xfrm>
                <a:off x="5762108" y="6043254"/>
                <a:ext cx="198425" cy="0"/>
              </a:xfrm>
              <a:prstGeom prst="line">
                <a:avLst/>
              </a:prstGeom>
              <a:noFill/>
              <a:ln w="19050">
                <a:solidFill>
                  <a:srgbClr val="00B050"/>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408" name="Gerade Verbindung 659"/>
              <p:cNvCxnSpPr/>
              <p:nvPr/>
            </p:nvCxnSpPr>
            <p:spPr>
              <a:xfrm>
                <a:off x="5762108" y="6095195"/>
                <a:ext cx="198425" cy="0"/>
              </a:xfrm>
              <a:prstGeom prst="line">
                <a:avLst/>
              </a:prstGeom>
              <a:noFill/>
              <a:ln w="19050">
                <a:solidFill>
                  <a:srgbClr val="00B050"/>
                </a:solidFill>
                <a:prstDash val="sysDot"/>
              </a:ln>
              <a:effectLst/>
            </p:spPr>
            <p:style>
              <a:lnRef idx="1">
                <a:schemeClr val="accent1"/>
              </a:lnRef>
              <a:fillRef idx="0">
                <a:schemeClr val="accent1"/>
              </a:fillRef>
              <a:effectRef idx="0">
                <a:schemeClr val="accent1"/>
              </a:effectRef>
              <a:fontRef idx="minor">
                <a:schemeClr val="tx1"/>
              </a:fontRef>
            </p:style>
          </p:cxnSp>
        </p:grpSp>
      </p:grpSp>
      <p:cxnSp>
        <p:nvCxnSpPr>
          <p:cNvPr id="669" name="Gerade Verbindung 668"/>
          <p:cNvCxnSpPr>
            <a:cxnSpLocks/>
          </p:cNvCxnSpPr>
          <p:nvPr/>
        </p:nvCxnSpPr>
        <p:spPr>
          <a:xfrm>
            <a:off x="5762108" y="2624668"/>
            <a:ext cx="3500425" cy="0"/>
          </a:xfrm>
          <a:prstGeom prst="line">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670" name="Gerade Verbindung 669"/>
          <p:cNvCxnSpPr>
            <a:cxnSpLocks/>
          </p:cNvCxnSpPr>
          <p:nvPr/>
        </p:nvCxnSpPr>
        <p:spPr>
          <a:xfrm>
            <a:off x="5762108" y="4250268"/>
            <a:ext cx="3500425" cy="0"/>
          </a:xfrm>
          <a:prstGeom prst="line">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762108" y="6146487"/>
            <a:ext cx="2721492" cy="200055"/>
            <a:chOff x="5762108" y="6187762"/>
            <a:chExt cx="2721492" cy="200055"/>
          </a:xfrm>
        </p:grpSpPr>
        <p:cxnSp>
          <p:nvCxnSpPr>
            <p:cNvPr id="353" name="Gerade Verbindung 659"/>
            <p:cNvCxnSpPr/>
            <p:nvPr/>
          </p:nvCxnSpPr>
          <p:spPr>
            <a:xfrm>
              <a:off x="5762108" y="6287789"/>
              <a:ext cx="198425" cy="0"/>
            </a:xfrm>
            <a:prstGeom prst="line">
              <a:avLst/>
            </a:prstGeom>
            <a:noFill/>
            <a:ln w="22225" cmpd="sng">
              <a:solidFill>
                <a:schemeClr val="accent3"/>
              </a:solidFill>
              <a:prstDash val="sysDot"/>
            </a:ln>
            <a:effectLst/>
          </p:spPr>
          <p:style>
            <a:lnRef idx="1">
              <a:schemeClr val="accent1"/>
            </a:lnRef>
            <a:fillRef idx="0">
              <a:schemeClr val="accent1"/>
            </a:fillRef>
            <a:effectRef idx="0">
              <a:schemeClr val="accent1"/>
            </a:effectRef>
            <a:fontRef idx="minor">
              <a:schemeClr val="tx1"/>
            </a:fontRef>
          </p:style>
        </p:cxnSp>
        <p:sp>
          <p:nvSpPr>
            <p:cNvPr id="354" name="Text Placeholder 1"/>
            <p:cNvSpPr txBox="1">
              <a:spLocks/>
            </p:cNvSpPr>
            <p:nvPr/>
          </p:nvSpPr>
          <p:spPr>
            <a:xfrm>
              <a:off x="6086050" y="6187762"/>
              <a:ext cx="2397550" cy="200055"/>
            </a:xfrm>
            <a:prstGeom prst="rect">
              <a:avLst/>
            </a:prstGeom>
            <a:ln w="22225" cmpd="sng">
              <a:noFill/>
              <a:prstDash val="sysDot"/>
            </a:ln>
          </p:spPr>
          <p:txBody>
            <a:bodyPr vert="horz" wrap="square" lIns="0" tIns="0" rIns="0" bIns="0" rtlCol="0" anchor="t" anchorCtr="0">
              <a:spAutoFit/>
            </a:bodyPr>
            <a:lstStyle>
              <a:defPPr>
                <a:defRPr lang="de-DE"/>
              </a:defPPr>
              <a:lvl1pPr algn="l" rtl="0" fontAlgn="base">
                <a:lnSpc>
                  <a:spcPct val="100000"/>
                </a:lnSpc>
                <a:spcBef>
                  <a:spcPts val="0"/>
                </a:spcBef>
                <a:spcAft>
                  <a:spcPct val="0"/>
                </a:spcAft>
                <a:defRPr lang="en-US" sz="200" b="0" kern="1200" smtClean="0">
                  <a:solidFill>
                    <a:schemeClr val="bg1">
                      <a:lumMod val="75000"/>
                    </a:schemeClr>
                  </a:solidFill>
                  <a:latin typeface="+mn-lt"/>
                  <a:ea typeface="+mn-ea"/>
                  <a:cs typeface="+mn-cs"/>
                  <a:sym typeface="+mn-lt"/>
                </a:defRPr>
              </a:lvl1pPr>
              <a:lvl2pPr marL="457200" algn="l" rtl="0" fontAlgn="base">
                <a:spcBef>
                  <a:spcPct val="0"/>
                </a:spcBef>
                <a:spcAft>
                  <a:spcPct val="0"/>
                </a:spcAft>
                <a:defRPr sz="1300" b="1" kern="1200">
                  <a:solidFill>
                    <a:schemeClr val="tx1"/>
                  </a:solidFill>
                  <a:latin typeface="Arial Narrow" charset="0"/>
                  <a:ea typeface="+mn-ea"/>
                  <a:cs typeface="+mn-cs"/>
                </a:defRPr>
              </a:lvl2pPr>
              <a:lvl3pPr marL="914400" algn="l" rtl="0" fontAlgn="base">
                <a:spcBef>
                  <a:spcPct val="0"/>
                </a:spcBef>
                <a:spcAft>
                  <a:spcPct val="0"/>
                </a:spcAft>
                <a:defRPr sz="1300" b="1" kern="1200">
                  <a:solidFill>
                    <a:schemeClr val="tx1"/>
                  </a:solidFill>
                  <a:latin typeface="Arial Narrow" charset="0"/>
                  <a:ea typeface="+mn-ea"/>
                  <a:cs typeface="+mn-cs"/>
                </a:defRPr>
              </a:lvl3pPr>
              <a:lvl4pPr marL="1371600" algn="l" rtl="0" fontAlgn="base">
                <a:spcBef>
                  <a:spcPct val="0"/>
                </a:spcBef>
                <a:spcAft>
                  <a:spcPct val="0"/>
                </a:spcAft>
                <a:defRPr sz="1300" b="1" kern="1200">
                  <a:solidFill>
                    <a:schemeClr val="tx1"/>
                  </a:solidFill>
                  <a:latin typeface="Arial Narrow" charset="0"/>
                  <a:ea typeface="+mn-ea"/>
                  <a:cs typeface="+mn-cs"/>
                </a:defRPr>
              </a:lvl4pPr>
              <a:lvl5pPr marL="1828800" algn="l" rtl="0" fontAlgn="base">
                <a:spcBef>
                  <a:spcPct val="0"/>
                </a:spcBef>
                <a:spcAft>
                  <a:spcPct val="0"/>
                </a:spcAft>
                <a:defRPr sz="1300" b="1" kern="1200">
                  <a:solidFill>
                    <a:schemeClr val="tx1"/>
                  </a:solidFill>
                  <a:latin typeface="Arial Narrow" charset="0"/>
                  <a:ea typeface="+mn-ea"/>
                  <a:cs typeface="+mn-cs"/>
                </a:defRPr>
              </a:lvl5pPr>
              <a:lvl6pPr marL="2286000" algn="l" defTabSz="914400" rtl="0" eaLnBrk="1" latinLnBrk="0" hangingPunct="1">
                <a:defRPr sz="1300" b="1" kern="1200">
                  <a:solidFill>
                    <a:schemeClr val="tx1"/>
                  </a:solidFill>
                  <a:latin typeface="Arial Narrow" charset="0"/>
                  <a:ea typeface="+mn-ea"/>
                  <a:cs typeface="+mn-cs"/>
                </a:defRPr>
              </a:lvl6pPr>
              <a:lvl7pPr marL="2743200" algn="l" defTabSz="914400" rtl="0" eaLnBrk="1" latinLnBrk="0" hangingPunct="1">
                <a:defRPr sz="1300" b="1" kern="1200">
                  <a:solidFill>
                    <a:schemeClr val="tx1"/>
                  </a:solidFill>
                  <a:latin typeface="Arial Narrow" charset="0"/>
                  <a:ea typeface="+mn-ea"/>
                  <a:cs typeface="+mn-cs"/>
                </a:defRPr>
              </a:lvl7pPr>
              <a:lvl8pPr marL="3200400" algn="l" defTabSz="914400" rtl="0" eaLnBrk="1" latinLnBrk="0" hangingPunct="1">
                <a:defRPr sz="1300" b="1" kern="1200">
                  <a:solidFill>
                    <a:schemeClr val="tx1"/>
                  </a:solidFill>
                  <a:latin typeface="Arial Narrow" charset="0"/>
                  <a:ea typeface="+mn-ea"/>
                  <a:cs typeface="+mn-cs"/>
                </a:defRPr>
              </a:lvl8pPr>
              <a:lvl9pPr marL="3657600" algn="l" defTabSz="914400" rtl="0" eaLnBrk="1" latinLnBrk="0" hangingPunct="1">
                <a:defRPr sz="1300" b="1" kern="1200">
                  <a:solidFill>
                    <a:schemeClr val="tx1"/>
                  </a:solidFill>
                  <a:latin typeface="Arial Narrow" charset="0"/>
                  <a:ea typeface="+mn-ea"/>
                  <a:cs typeface="+mn-cs"/>
                </a:defRPr>
              </a:lvl9pPr>
            </a:lstStyle>
            <a:p>
              <a:r>
                <a:rPr lang="en-US" sz="1300" dirty="0">
                  <a:solidFill>
                    <a:schemeClr val="tx1"/>
                  </a:solidFill>
                </a:rPr>
                <a:t>RFC 11: Amber</a:t>
              </a:r>
              <a:r>
                <a:rPr lang="en-US" sz="1300" baseline="30000" dirty="0">
                  <a:solidFill>
                    <a:schemeClr val="tx1"/>
                  </a:solidFill>
                </a:rPr>
                <a:t>4)</a:t>
              </a:r>
              <a:endParaRPr lang="en-US" sz="1300" baseline="30000" dirty="0">
                <a:solidFill>
                  <a:srgbClr val="000000"/>
                </a:solidFill>
                <a:latin typeface="Arial Narrow"/>
                <a:cs typeface="Arial" pitchFamily="34" charset="0"/>
              </a:endParaRPr>
            </a:p>
          </p:txBody>
        </p:sp>
      </p:grpSp>
      <p:sp>
        <p:nvSpPr>
          <p:cNvPr id="572" name="Notes"/>
          <p:cNvSpPr txBox="1"/>
          <p:nvPr/>
        </p:nvSpPr>
        <p:spPr>
          <a:xfrm>
            <a:off x="738188" y="6397724"/>
            <a:ext cx="8535799" cy="276999"/>
          </a:xfrm>
          <a:prstGeom prst="rect">
            <a:avLst/>
          </a:prstGeom>
          <a:noFill/>
          <a:ln w="9525">
            <a:noFill/>
          </a:ln>
        </p:spPr>
        <p:txBody>
          <a:bodyPr vert="horz" wrap="square" lIns="0" tIns="0" rIns="0" bIns="0" rtlCol="0" anchor="b" anchorCtr="0">
            <a:spAutoFit/>
          </a:bodyPr>
          <a:lstStyle/>
          <a:p>
            <a:pPr>
              <a:lnSpc>
                <a:spcPct val="90000"/>
              </a:lnSpc>
              <a:buSzPct val="100000"/>
            </a:pPr>
            <a:r>
              <a:rPr lang="en-US" sz="1000" b="0" dirty="0">
                <a:solidFill>
                  <a:schemeClr val="tx1"/>
                </a:solidFill>
                <a:latin typeface="+mn-lt"/>
                <a:cs typeface="+mn-cs"/>
                <a:sym typeface="+mn-lt"/>
              </a:rPr>
              <a:t>1) </a:t>
            </a:r>
            <a:r>
              <a:rPr lang="en-US" sz="1000" b="0" dirty="0">
                <a:latin typeface="+mn-lt"/>
                <a:sym typeface="+mn-lt"/>
              </a:rPr>
              <a:t>Schematic map does not include all potential RFC connections, sections in the focus of this study shown by bold lines      </a:t>
            </a:r>
            <a:r>
              <a:rPr lang="en-US" sz="1000" b="0" dirty="0">
                <a:sym typeface="+mn-lt"/>
              </a:rPr>
              <a:t>2) Initiatives regarding RFC 10  exist, but no official implementation decision     3) Only the part Cierna to Prague implemented, other routes to be implemented by 2020    </a:t>
            </a:r>
            <a:r>
              <a:rPr lang="en-US" sz="1000" b="0" dirty="0">
                <a:latin typeface="+mn-lt"/>
                <a:sym typeface="+mn-lt"/>
              </a:rPr>
              <a:t>3) To be launched in 2018</a:t>
            </a:r>
          </a:p>
        </p:txBody>
      </p:sp>
      <p:sp>
        <p:nvSpPr>
          <p:cNvPr id="564" name="Rectangle 147"/>
          <p:cNvSpPr>
            <a:spLocks noChangeArrowheads="1"/>
          </p:cNvSpPr>
          <p:nvPr/>
        </p:nvSpPr>
        <p:spPr bwMode="auto">
          <a:xfrm>
            <a:off x="2992038" y="4481092"/>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39" name="Rectangle 137"/>
          <p:cNvSpPr>
            <a:spLocks noChangeArrowheads="1"/>
          </p:cNvSpPr>
          <p:nvPr/>
        </p:nvSpPr>
        <p:spPr bwMode="auto">
          <a:xfrm>
            <a:off x="3427088" y="4448254"/>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cxnSp>
        <p:nvCxnSpPr>
          <p:cNvPr id="39" name="Straight Connector 38"/>
          <p:cNvCxnSpPr/>
          <p:nvPr/>
        </p:nvCxnSpPr>
        <p:spPr>
          <a:xfrm flipV="1">
            <a:off x="3444875" y="2757563"/>
            <a:ext cx="145237" cy="56808"/>
          </a:xfrm>
          <a:prstGeom prst="line">
            <a:avLst/>
          </a:prstGeom>
          <a:ln w="15875" cmpd="sng">
            <a:solidFill>
              <a:srgbClr val="FF6699"/>
            </a:solidFill>
            <a:prstDash val="solid"/>
            <a:tailEnd type="triangle" w="med" len="med"/>
          </a:ln>
          <a:effectLst/>
        </p:spPr>
        <p:style>
          <a:lnRef idx="1">
            <a:schemeClr val="accent1"/>
          </a:lnRef>
          <a:fillRef idx="0">
            <a:schemeClr val="accent1"/>
          </a:fillRef>
          <a:effectRef idx="0">
            <a:schemeClr val="accent1"/>
          </a:effectRef>
          <a:fontRef idx="minor">
            <a:schemeClr val="tx1"/>
          </a:fontRef>
        </p:style>
      </p:cxnSp>
      <p:sp>
        <p:nvSpPr>
          <p:cNvPr id="384" name="Rectangle 174"/>
          <p:cNvSpPr>
            <a:spLocks noChangeArrowheads="1"/>
          </p:cNvSpPr>
          <p:nvPr/>
        </p:nvSpPr>
        <p:spPr bwMode="auto">
          <a:xfrm>
            <a:off x="4526085" y="5071663"/>
            <a:ext cx="415178" cy="123111"/>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Swilengrad</a:t>
            </a:r>
            <a:endParaRPr kumimoji="1" lang="en-US" sz="800" dirty="0">
              <a:solidFill>
                <a:srgbClr val="000000"/>
              </a:solidFill>
            </a:endParaRPr>
          </a:p>
        </p:txBody>
      </p:sp>
      <p:sp>
        <p:nvSpPr>
          <p:cNvPr id="392" name="Rectangle 140"/>
          <p:cNvSpPr>
            <a:spLocks noChangeArrowheads="1"/>
          </p:cNvSpPr>
          <p:nvPr/>
        </p:nvSpPr>
        <p:spPr bwMode="auto">
          <a:xfrm>
            <a:off x="4481111" y="5212208"/>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93" name="Freihandform 624"/>
          <p:cNvSpPr/>
          <p:nvPr/>
        </p:nvSpPr>
        <p:spPr>
          <a:xfrm flipH="1">
            <a:off x="3167887" y="3978532"/>
            <a:ext cx="87356" cy="226878"/>
          </a:xfrm>
          <a:custGeom>
            <a:avLst/>
            <a:gdLst>
              <a:gd name="connsiteX0" fmla="*/ 0 w 171450"/>
              <a:gd name="connsiteY0" fmla="*/ 352425 h 352425"/>
              <a:gd name="connsiteX1" fmla="*/ 171450 w 171450"/>
              <a:gd name="connsiteY1" fmla="*/ 0 h 352425"/>
              <a:gd name="connsiteX0" fmla="*/ 0 w 368300"/>
              <a:gd name="connsiteY0" fmla="*/ 374650 h 374650"/>
              <a:gd name="connsiteX1" fmla="*/ 368300 w 368300"/>
              <a:gd name="connsiteY1" fmla="*/ 0 h 374650"/>
              <a:gd name="connsiteX0" fmla="*/ 0 w 368300"/>
              <a:gd name="connsiteY0" fmla="*/ 374650 h 374650"/>
              <a:gd name="connsiteX1" fmla="*/ 368300 w 368300"/>
              <a:gd name="connsiteY1" fmla="*/ 0 h 374650"/>
            </a:gdLst>
            <a:ahLst/>
            <a:cxnLst>
              <a:cxn ang="0">
                <a:pos x="connsiteX0" y="connsiteY0"/>
              </a:cxn>
              <a:cxn ang="0">
                <a:pos x="connsiteX1" y="connsiteY1"/>
              </a:cxn>
            </a:cxnLst>
            <a:rect l="l" t="t" r="r" b="b"/>
            <a:pathLst>
              <a:path w="368300" h="374650">
                <a:moveTo>
                  <a:pt x="0" y="374650"/>
                </a:moveTo>
                <a:lnTo>
                  <a:pt x="368300" y="0"/>
                </a:lnTo>
              </a:path>
            </a:pathLst>
          </a:custGeom>
          <a:noFill/>
          <a:ln w="19050">
            <a:solidFill>
              <a:srgbClr val="FF00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335" name="Rectangle 133"/>
          <p:cNvSpPr>
            <a:spLocks noChangeArrowheads="1"/>
          </p:cNvSpPr>
          <p:nvPr/>
        </p:nvSpPr>
        <p:spPr bwMode="auto">
          <a:xfrm>
            <a:off x="3127124" y="3837839"/>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57" name="Rectangle 155"/>
          <p:cNvSpPr>
            <a:spLocks noChangeArrowheads="1"/>
          </p:cNvSpPr>
          <p:nvPr/>
        </p:nvSpPr>
        <p:spPr bwMode="auto">
          <a:xfrm>
            <a:off x="3231459" y="4193400"/>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74" name="Rectangle 167"/>
          <p:cNvSpPr>
            <a:spLocks noChangeArrowheads="1"/>
          </p:cNvSpPr>
          <p:nvPr/>
        </p:nvSpPr>
        <p:spPr bwMode="auto">
          <a:xfrm>
            <a:off x="3029039" y="3885104"/>
            <a:ext cx="214803"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Berlin</a:t>
            </a:r>
            <a:endParaRPr kumimoji="1" lang="en-US" sz="800" dirty="0">
              <a:solidFill>
                <a:srgbClr val="000000"/>
              </a:solidFill>
            </a:endParaRPr>
          </a:p>
        </p:txBody>
      </p:sp>
      <p:cxnSp>
        <p:nvCxnSpPr>
          <p:cNvPr id="43" name="Straight Connector 42"/>
          <p:cNvCxnSpPr/>
          <p:nvPr/>
        </p:nvCxnSpPr>
        <p:spPr>
          <a:xfrm>
            <a:off x="2884016" y="3738535"/>
            <a:ext cx="108000" cy="119082"/>
          </a:xfrm>
          <a:prstGeom prst="line">
            <a:avLst/>
          </a:prstGeom>
          <a:ln w="15875" cmpd="sng">
            <a:solidFill>
              <a:srgbClr val="FF0000"/>
            </a:solidFill>
          </a:ln>
          <a:effectLst/>
        </p:spPr>
        <p:style>
          <a:lnRef idx="1">
            <a:schemeClr val="accent1"/>
          </a:lnRef>
          <a:fillRef idx="0">
            <a:schemeClr val="accent1"/>
          </a:fillRef>
          <a:effectRef idx="0">
            <a:schemeClr val="accent1"/>
          </a:effectRef>
          <a:fontRef idx="minor">
            <a:schemeClr val="tx1"/>
          </a:fontRef>
        </p:style>
      </p:cxnSp>
      <p:sp>
        <p:nvSpPr>
          <p:cNvPr id="579" name="Rectangle 133"/>
          <p:cNvSpPr>
            <a:spLocks noChangeArrowheads="1"/>
          </p:cNvSpPr>
          <p:nvPr/>
        </p:nvSpPr>
        <p:spPr bwMode="auto">
          <a:xfrm>
            <a:off x="2842358" y="3691824"/>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80" name="Rectangle 167"/>
          <p:cNvSpPr>
            <a:spLocks noChangeArrowheads="1"/>
          </p:cNvSpPr>
          <p:nvPr/>
        </p:nvSpPr>
        <p:spPr bwMode="auto">
          <a:xfrm>
            <a:off x="2892684" y="3674965"/>
            <a:ext cx="344646"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Hamburg</a:t>
            </a:r>
            <a:endParaRPr kumimoji="1" lang="en-US" sz="800" dirty="0">
              <a:solidFill>
                <a:srgbClr val="000000"/>
              </a:solidFill>
            </a:endParaRPr>
          </a:p>
        </p:txBody>
      </p:sp>
      <p:sp>
        <p:nvSpPr>
          <p:cNvPr id="584" name="Rectangle 167"/>
          <p:cNvSpPr>
            <a:spLocks noChangeArrowheads="1"/>
          </p:cNvSpPr>
          <p:nvPr/>
        </p:nvSpPr>
        <p:spPr bwMode="auto">
          <a:xfrm>
            <a:off x="2644154" y="3794047"/>
            <a:ext cx="362279"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Hannover</a:t>
            </a:r>
            <a:endParaRPr kumimoji="1" lang="en-US" sz="800" dirty="0">
              <a:solidFill>
                <a:srgbClr val="000000"/>
              </a:solidFill>
            </a:endParaRPr>
          </a:p>
        </p:txBody>
      </p:sp>
      <p:sp>
        <p:nvSpPr>
          <p:cNvPr id="395" name="Freihandform 591"/>
          <p:cNvSpPr/>
          <p:nvPr/>
        </p:nvSpPr>
        <p:spPr>
          <a:xfrm>
            <a:off x="2290285" y="4082468"/>
            <a:ext cx="98220" cy="197133"/>
          </a:xfrm>
          <a:custGeom>
            <a:avLst/>
            <a:gdLst>
              <a:gd name="connsiteX0" fmla="*/ 111125 w 120650"/>
              <a:gd name="connsiteY0" fmla="*/ 295275 h 295275"/>
              <a:gd name="connsiteX1" fmla="*/ 120650 w 120650"/>
              <a:gd name="connsiteY1" fmla="*/ 190500 h 295275"/>
              <a:gd name="connsiteX2" fmla="*/ 0 w 120650"/>
              <a:gd name="connsiteY2" fmla="*/ 101600 h 295275"/>
              <a:gd name="connsiteX3" fmla="*/ 0 w 120650"/>
              <a:gd name="connsiteY3" fmla="*/ 0 h 295275"/>
              <a:gd name="connsiteX0" fmla="*/ 111125 w 120650"/>
              <a:gd name="connsiteY0" fmla="*/ 193675 h 193675"/>
              <a:gd name="connsiteX1" fmla="*/ 120650 w 120650"/>
              <a:gd name="connsiteY1" fmla="*/ 88900 h 193675"/>
              <a:gd name="connsiteX2" fmla="*/ 0 w 120650"/>
              <a:gd name="connsiteY2" fmla="*/ 0 h 193675"/>
              <a:gd name="connsiteX0" fmla="*/ 0 w 9525"/>
              <a:gd name="connsiteY0" fmla="*/ 104775 h 104775"/>
              <a:gd name="connsiteX1" fmla="*/ 9525 w 9525"/>
              <a:gd name="connsiteY1" fmla="*/ 0 h 104775"/>
              <a:gd name="connsiteX0" fmla="*/ 0 w 570000"/>
              <a:gd name="connsiteY0" fmla="*/ 32727 h 32727"/>
              <a:gd name="connsiteX1" fmla="*/ 570000 w 570000"/>
              <a:gd name="connsiteY1" fmla="*/ 0 h 32727"/>
              <a:gd name="connsiteX0" fmla="*/ 0 w 104999"/>
              <a:gd name="connsiteY0" fmla="*/ 8182 h 8182"/>
              <a:gd name="connsiteX1" fmla="*/ 104999 w 104999"/>
              <a:gd name="connsiteY1" fmla="*/ 0 h 8182"/>
              <a:gd name="connsiteX0" fmla="*/ 0 w 9524"/>
              <a:gd name="connsiteY0" fmla="*/ 8333 h 8333"/>
              <a:gd name="connsiteX1" fmla="*/ 9524 w 9524"/>
              <a:gd name="connsiteY1" fmla="*/ 0 h 8333"/>
            </a:gdLst>
            <a:ahLst/>
            <a:cxnLst>
              <a:cxn ang="0">
                <a:pos x="connsiteX0" y="connsiteY0"/>
              </a:cxn>
              <a:cxn ang="0">
                <a:pos x="connsiteX1" y="connsiteY1"/>
              </a:cxn>
            </a:cxnLst>
            <a:rect l="l" t="t" r="r" b="b"/>
            <a:pathLst>
              <a:path w="9524" h="8333">
                <a:moveTo>
                  <a:pt x="0" y="8333"/>
                </a:moveTo>
                <a:lnTo>
                  <a:pt x="9524" y="0"/>
                </a:lnTo>
              </a:path>
            </a:pathLst>
          </a:custGeom>
          <a:noFill/>
          <a:ln w="19050">
            <a:solidFill>
              <a:srgbClr val="AE78D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cxnSp>
        <p:nvCxnSpPr>
          <p:cNvPr id="51" name="Straight Connector 50"/>
          <p:cNvCxnSpPr>
            <a:stCxn id="688" idx="0"/>
          </p:cNvCxnSpPr>
          <p:nvPr/>
        </p:nvCxnSpPr>
        <p:spPr>
          <a:xfrm flipV="1">
            <a:off x="2486025" y="4414522"/>
            <a:ext cx="198606" cy="32950"/>
          </a:xfrm>
          <a:prstGeom prst="line">
            <a:avLst/>
          </a:prstGeom>
          <a:ln w="15875" cmpd="sng">
            <a:solidFill>
              <a:srgbClr val="FFC000"/>
            </a:solidFill>
          </a:ln>
          <a:effectLst/>
        </p:spPr>
        <p:style>
          <a:lnRef idx="1">
            <a:schemeClr val="accent1"/>
          </a:lnRef>
          <a:fillRef idx="0">
            <a:schemeClr val="accent1"/>
          </a:fillRef>
          <a:effectRef idx="0">
            <a:schemeClr val="accent1"/>
          </a:effectRef>
          <a:fontRef idx="minor">
            <a:schemeClr val="tx1"/>
          </a:fontRef>
        </p:style>
      </p:cxnSp>
      <p:sp>
        <p:nvSpPr>
          <p:cNvPr id="602" name="Freihandform 601"/>
          <p:cNvSpPr/>
          <p:nvPr/>
        </p:nvSpPr>
        <p:spPr>
          <a:xfrm>
            <a:off x="2593975" y="4324887"/>
            <a:ext cx="850900" cy="203141"/>
          </a:xfrm>
          <a:custGeom>
            <a:avLst/>
            <a:gdLst>
              <a:gd name="connsiteX0" fmla="*/ 0 w 850900"/>
              <a:gd name="connsiteY0" fmla="*/ 149225 h 184150"/>
              <a:gd name="connsiteX1" fmla="*/ 34925 w 850900"/>
              <a:gd name="connsiteY1" fmla="*/ 66675 h 184150"/>
              <a:gd name="connsiteX2" fmla="*/ 146050 w 850900"/>
              <a:gd name="connsiteY2" fmla="*/ 73025 h 184150"/>
              <a:gd name="connsiteX3" fmla="*/ 146050 w 850900"/>
              <a:gd name="connsiteY3" fmla="*/ 0 h 184150"/>
              <a:gd name="connsiteX4" fmla="*/ 361950 w 850900"/>
              <a:gd name="connsiteY4" fmla="*/ 44450 h 184150"/>
              <a:gd name="connsiteX5" fmla="*/ 593725 w 850900"/>
              <a:gd name="connsiteY5" fmla="*/ 184150 h 184150"/>
              <a:gd name="connsiteX6" fmla="*/ 850900 w 850900"/>
              <a:gd name="connsiteY6" fmla="*/ 130175 h 18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900" h="184150">
                <a:moveTo>
                  <a:pt x="0" y="149225"/>
                </a:moveTo>
                <a:lnTo>
                  <a:pt x="34925" y="66675"/>
                </a:lnTo>
                <a:lnTo>
                  <a:pt x="146050" y="73025"/>
                </a:lnTo>
                <a:lnTo>
                  <a:pt x="146050" y="0"/>
                </a:lnTo>
                <a:lnTo>
                  <a:pt x="361950" y="44450"/>
                </a:lnTo>
                <a:lnTo>
                  <a:pt x="593725" y="184150"/>
                </a:lnTo>
                <a:lnTo>
                  <a:pt x="850900" y="130175"/>
                </a:lnTo>
              </a:path>
            </a:pathLst>
          </a:custGeom>
          <a:noFill/>
          <a:ln w="19050">
            <a:solidFill>
              <a:srgbClr val="00B050"/>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800" dirty="0"/>
          </a:p>
        </p:txBody>
      </p:sp>
      <p:sp>
        <p:nvSpPr>
          <p:cNvPr id="568" name="Rectangle 147"/>
          <p:cNvSpPr>
            <a:spLocks noChangeArrowheads="1"/>
          </p:cNvSpPr>
          <p:nvPr/>
        </p:nvSpPr>
        <p:spPr bwMode="auto">
          <a:xfrm>
            <a:off x="2464988" y="4432058"/>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566" name="Rectangle 147"/>
          <p:cNvSpPr>
            <a:spLocks noChangeArrowheads="1"/>
          </p:cNvSpPr>
          <p:nvPr/>
        </p:nvSpPr>
        <p:spPr bwMode="auto">
          <a:xfrm>
            <a:off x="2585638" y="4467082"/>
            <a:ext cx="46800" cy="46800"/>
          </a:xfrm>
          <a:prstGeom prst="flowChartConnector">
            <a:avLst/>
          </a:prstGeom>
          <a:solidFill>
            <a:schemeClr val="tx1"/>
          </a:solidFill>
          <a:ln w="9525">
            <a:solidFill>
              <a:schemeClr val="bg1"/>
            </a:solidFill>
            <a:miter lim="800000"/>
            <a:headEnd/>
            <a:tailEnd/>
          </a:ln>
        </p:spPr>
        <p:txBody>
          <a:bodyPr/>
          <a:lstStyle/>
          <a:p>
            <a:endParaRPr lang="en-US" sz="800" dirty="0"/>
          </a:p>
        </p:txBody>
      </p:sp>
      <p:sp>
        <p:nvSpPr>
          <p:cNvPr id="378" name="Rectangle 171"/>
          <p:cNvSpPr>
            <a:spLocks noChangeArrowheads="1"/>
          </p:cNvSpPr>
          <p:nvPr/>
        </p:nvSpPr>
        <p:spPr bwMode="auto">
          <a:xfrm>
            <a:off x="3167887" y="4464926"/>
            <a:ext cx="261290"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Vienna</a:t>
            </a:r>
            <a:endParaRPr kumimoji="1" lang="en-US" sz="800" dirty="0">
              <a:solidFill>
                <a:srgbClr val="000000"/>
              </a:solidFill>
            </a:endParaRPr>
          </a:p>
        </p:txBody>
      </p:sp>
      <p:sp>
        <p:nvSpPr>
          <p:cNvPr id="407" name="Rectangle 202"/>
          <p:cNvSpPr>
            <a:spLocks noChangeArrowheads="1"/>
          </p:cNvSpPr>
          <p:nvPr/>
        </p:nvSpPr>
        <p:spPr bwMode="auto">
          <a:xfrm>
            <a:off x="2510675" y="4255981"/>
            <a:ext cx="464872"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Luxembourg</a:t>
            </a:r>
            <a:endParaRPr kumimoji="1" lang="en-US" sz="800" dirty="0">
              <a:solidFill>
                <a:srgbClr val="000000"/>
              </a:solidFill>
            </a:endParaRPr>
          </a:p>
        </p:txBody>
      </p:sp>
      <p:sp>
        <p:nvSpPr>
          <p:cNvPr id="424" name="Rectangle 181"/>
          <p:cNvSpPr>
            <a:spLocks noChangeArrowheads="1"/>
          </p:cNvSpPr>
          <p:nvPr/>
        </p:nvSpPr>
        <p:spPr bwMode="auto">
          <a:xfrm>
            <a:off x="2355636" y="5047559"/>
            <a:ext cx="181140"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Lyon</a:t>
            </a:r>
            <a:endParaRPr kumimoji="1" lang="en-US" sz="800" dirty="0">
              <a:solidFill>
                <a:srgbClr val="000000"/>
              </a:solidFill>
            </a:endParaRPr>
          </a:p>
        </p:txBody>
      </p:sp>
      <p:sp>
        <p:nvSpPr>
          <p:cNvPr id="569" name="Rectangle 181"/>
          <p:cNvSpPr>
            <a:spLocks noChangeArrowheads="1"/>
          </p:cNvSpPr>
          <p:nvPr/>
        </p:nvSpPr>
        <p:spPr bwMode="auto">
          <a:xfrm>
            <a:off x="2323086" y="4312050"/>
            <a:ext cx="182743"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Metz</a:t>
            </a:r>
            <a:endParaRPr kumimoji="1" lang="en-US" sz="800" dirty="0">
              <a:solidFill>
                <a:srgbClr val="000000"/>
              </a:solidFill>
            </a:endParaRPr>
          </a:p>
        </p:txBody>
      </p:sp>
      <p:sp>
        <p:nvSpPr>
          <p:cNvPr id="666" name="Rectangle 202"/>
          <p:cNvSpPr>
            <a:spLocks noChangeArrowheads="1"/>
          </p:cNvSpPr>
          <p:nvPr/>
        </p:nvSpPr>
        <p:spPr bwMode="auto">
          <a:xfrm>
            <a:off x="2625122" y="4035600"/>
            <a:ext cx="335028"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Duisburg</a:t>
            </a:r>
            <a:endParaRPr kumimoji="1" lang="en-US" sz="800" dirty="0">
              <a:solidFill>
                <a:srgbClr val="000000"/>
              </a:solidFill>
            </a:endParaRPr>
          </a:p>
        </p:txBody>
      </p:sp>
      <p:sp>
        <p:nvSpPr>
          <p:cNvPr id="567" name="Rectangle 181"/>
          <p:cNvSpPr>
            <a:spLocks noChangeArrowheads="1"/>
          </p:cNvSpPr>
          <p:nvPr/>
        </p:nvSpPr>
        <p:spPr bwMode="auto">
          <a:xfrm>
            <a:off x="2279923" y="4480166"/>
            <a:ext cx="408766" cy="135807"/>
          </a:xfrm>
          <a:prstGeom prst="rect">
            <a:avLst/>
          </a:prstGeom>
          <a:noFill/>
          <a:ln w="9525">
            <a:noFill/>
            <a:miter lim="800000"/>
            <a:headEnd/>
            <a:tailEnd/>
          </a:ln>
        </p:spPr>
        <p:txBody>
          <a:bodyPr wrap="none" lIns="0" tIns="0" rIns="0" bIns="0">
            <a:spAutoFit/>
          </a:bodyPr>
          <a:lstStyle/>
          <a:p>
            <a:pPr algn="ctr" eaLnBrk="0" hangingPunct="0"/>
            <a:r>
              <a:rPr kumimoji="1" lang="en-US" sz="800" b="0" dirty="0">
                <a:solidFill>
                  <a:srgbClr val="000000"/>
                </a:solidFill>
              </a:rPr>
              <a:t>Strasbourg</a:t>
            </a:r>
            <a:endParaRPr kumimoji="1" lang="en-US" sz="800" dirty="0">
              <a:solidFill>
                <a:srgbClr val="000000"/>
              </a:solidFill>
            </a:endParaRPr>
          </a:p>
        </p:txBody>
      </p:sp>
      <p:sp>
        <p:nvSpPr>
          <p:cNvPr id="379"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E</a:t>
            </a:r>
          </a:p>
        </p:txBody>
      </p:sp>
    </p:spTree>
    <p:extLst>
      <p:ext uri="{BB962C8B-B14F-4D97-AF65-F5344CB8AC3E}">
        <p14:creationId xmlns:p14="http://schemas.microsoft.com/office/powerpoint/2010/main" val="915140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 of operators and railways should be on operational efficiency and on customer-friendly product development</a:t>
            </a:r>
          </a:p>
        </p:txBody>
      </p:sp>
      <p:sp>
        <p:nvSpPr>
          <p:cNvPr id="4"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F</a:t>
            </a:r>
          </a:p>
        </p:txBody>
      </p:sp>
      <p:grpSp>
        <p:nvGrpSpPr>
          <p:cNvPr id="38" name="Legend"/>
          <p:cNvGrpSpPr/>
          <p:nvPr/>
        </p:nvGrpSpPr>
        <p:grpSpPr>
          <a:xfrm>
            <a:off x="736601" y="6432759"/>
            <a:ext cx="4152290" cy="146050"/>
            <a:chOff x="736600" y="6195259"/>
            <a:chExt cx="4152290" cy="146050"/>
          </a:xfrm>
        </p:grpSpPr>
        <p:sp>
          <p:nvSpPr>
            <p:cNvPr id="39" name="LegendIcon"/>
            <p:cNvSpPr/>
            <p:nvPr/>
          </p:nvSpPr>
          <p:spPr>
            <a:xfrm>
              <a:off x="2367397" y="6195259"/>
              <a:ext cx="215900" cy="146050"/>
            </a:xfrm>
            <a:prstGeom prst="rect">
              <a:avLst/>
            </a:prstGeom>
            <a:solidFill>
              <a:schemeClr val="bg2"/>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mn-lt"/>
                <a:ea typeface="+mn-ea"/>
                <a:cs typeface="+mn-cs"/>
                <a:sym typeface="+mn-lt"/>
              </a:endParaRPr>
            </a:p>
          </p:txBody>
        </p:sp>
        <p:sp>
          <p:nvSpPr>
            <p:cNvPr id="40" name="LegendText"/>
            <p:cNvSpPr txBox="1"/>
            <p:nvPr/>
          </p:nvSpPr>
          <p:spPr>
            <a:xfrm>
              <a:off x="736600" y="6196726"/>
              <a:ext cx="594715"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lang="en-US" sz="1000" b="0" kern="0" noProof="0" dirty="0">
                  <a:solidFill>
                    <a:sysClr val="windowText" lastClr="000000"/>
                  </a:solidFill>
                  <a:latin typeface="+mn-lt"/>
                  <a:sym typeface="+mn-lt"/>
                </a:rPr>
                <a:t>Action fields:</a:t>
              </a:r>
              <a:endParaRPr kumimoji="0" lang="en-US" sz="1000" b="0" i="0" u="none" strike="noStrike" kern="0" cap="none" spc="0" normalizeH="0" baseline="0" noProof="0" dirty="0">
                <a:ln>
                  <a:noFill/>
                </a:ln>
                <a:solidFill>
                  <a:sysClr val="windowText" lastClr="000000"/>
                </a:solidFill>
                <a:effectLst/>
                <a:uLnTx/>
                <a:uFillTx/>
                <a:latin typeface="+mn-lt"/>
                <a:cs typeface="+mn-cs"/>
                <a:sym typeface="+mn-lt"/>
              </a:endParaRPr>
            </a:p>
          </p:txBody>
        </p:sp>
        <p:sp>
          <p:nvSpPr>
            <p:cNvPr id="41" name="LegendText"/>
            <p:cNvSpPr txBox="1"/>
            <p:nvPr/>
          </p:nvSpPr>
          <p:spPr>
            <a:xfrm>
              <a:off x="2642287" y="6196726"/>
              <a:ext cx="1069203"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lang="en-US" sz="1000" b="0" kern="0" noProof="0" dirty="0">
                  <a:solidFill>
                    <a:sysClr val="windowText" lastClr="000000"/>
                  </a:solidFill>
                  <a:latin typeface="+mn-lt"/>
                  <a:sym typeface="+mn-lt"/>
                </a:rPr>
                <a:t>Customer expectations</a:t>
              </a:r>
              <a:endParaRPr kumimoji="0" lang="en-US" sz="1000" b="0" i="0" u="none" strike="noStrike" kern="0" cap="none" spc="0" normalizeH="0" baseline="0" noProof="0" dirty="0">
                <a:ln>
                  <a:noFill/>
                </a:ln>
                <a:solidFill>
                  <a:sysClr val="windowText" lastClr="000000"/>
                </a:solidFill>
                <a:effectLst/>
                <a:uLnTx/>
                <a:uFillTx/>
                <a:latin typeface="+mn-lt"/>
                <a:cs typeface="+mn-cs"/>
                <a:sym typeface="+mn-lt"/>
              </a:endParaRPr>
            </a:p>
          </p:txBody>
        </p:sp>
        <p:sp>
          <p:nvSpPr>
            <p:cNvPr id="42" name="LegendIcon"/>
            <p:cNvSpPr/>
            <p:nvPr/>
          </p:nvSpPr>
          <p:spPr>
            <a:xfrm>
              <a:off x="1446401" y="6195259"/>
              <a:ext cx="215900" cy="146050"/>
            </a:xfrm>
            <a:prstGeom prst="rect">
              <a:avLst/>
            </a:prstGeom>
            <a:solidFill>
              <a:schemeClr val="accent6"/>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mn-lt"/>
                <a:ea typeface="+mn-ea"/>
                <a:cs typeface="+mn-cs"/>
                <a:sym typeface="+mn-lt"/>
              </a:endParaRPr>
            </a:p>
          </p:txBody>
        </p:sp>
        <p:sp>
          <p:nvSpPr>
            <p:cNvPr id="43" name="LegendText"/>
            <p:cNvSpPr txBox="1"/>
            <p:nvPr/>
          </p:nvSpPr>
          <p:spPr>
            <a:xfrm>
              <a:off x="1721292" y="6196726"/>
              <a:ext cx="511358"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lang="en-US" sz="1000" b="0" kern="0" noProof="0" dirty="0">
                  <a:solidFill>
                    <a:sysClr val="windowText" lastClr="000000"/>
                  </a:solidFill>
                  <a:latin typeface="+mn-lt"/>
                  <a:sym typeface="+mn-lt"/>
                </a:rPr>
                <a:t>Operations</a:t>
              </a:r>
              <a:endParaRPr kumimoji="0" lang="en-US" sz="1000" b="0" i="0" u="none" strike="noStrike" kern="0" cap="none" spc="0" normalizeH="0" baseline="0" noProof="0" dirty="0">
                <a:ln>
                  <a:noFill/>
                </a:ln>
                <a:solidFill>
                  <a:sysClr val="windowText" lastClr="000000"/>
                </a:solidFill>
                <a:effectLst/>
                <a:uLnTx/>
                <a:uFillTx/>
                <a:latin typeface="+mn-lt"/>
                <a:cs typeface="+mn-cs"/>
                <a:sym typeface="+mn-lt"/>
              </a:endParaRPr>
            </a:p>
          </p:txBody>
        </p:sp>
        <p:sp>
          <p:nvSpPr>
            <p:cNvPr id="44" name="LegendIcon"/>
            <p:cNvSpPr/>
            <p:nvPr/>
          </p:nvSpPr>
          <p:spPr>
            <a:xfrm>
              <a:off x="3841353" y="6195259"/>
              <a:ext cx="215900" cy="146050"/>
            </a:xfrm>
            <a:prstGeom prst="rect">
              <a:avLst/>
            </a:prstGeom>
            <a:solidFill>
              <a:schemeClr val="accent2"/>
            </a:solidFill>
            <a:ln w="9525" cap="flat" cmpd="sng" algn="ctr">
              <a:noFill/>
              <a:prstDash val="solid"/>
            </a:ln>
            <a:effectLst/>
          </p:spPr>
          <p:txBody>
            <a:bodyPr lIns="0" tIns="0" rIns="0" bIns="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300" b="0" i="0" u="none" strike="noStrike" kern="0" cap="none" spc="0" normalizeH="0" baseline="0" noProof="0" dirty="0">
                <a:ln>
                  <a:noFill/>
                </a:ln>
                <a:solidFill>
                  <a:srgbClr val="000000"/>
                </a:solidFill>
                <a:effectLst/>
                <a:uLnTx/>
                <a:uFillTx/>
                <a:latin typeface="+mn-lt"/>
                <a:ea typeface="+mn-ea"/>
                <a:cs typeface="+mn-cs"/>
                <a:sym typeface="+mn-lt"/>
              </a:endParaRPr>
            </a:p>
          </p:txBody>
        </p:sp>
        <p:sp>
          <p:nvSpPr>
            <p:cNvPr id="45" name="LegendText"/>
            <p:cNvSpPr txBox="1"/>
            <p:nvPr/>
          </p:nvSpPr>
          <p:spPr>
            <a:xfrm>
              <a:off x="4116243" y="6196726"/>
              <a:ext cx="772647"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lang="en-US" sz="1000" b="0" kern="0" noProof="0" dirty="0">
                  <a:solidFill>
                    <a:sysClr val="windowText" lastClr="000000"/>
                  </a:solidFill>
                  <a:latin typeface="+mn-lt"/>
                  <a:sym typeface="+mn-lt"/>
                </a:rPr>
                <a:t>Regional actions</a:t>
              </a:r>
              <a:endParaRPr kumimoji="0" lang="en-US" sz="1000" b="0" i="0" u="none" strike="noStrike" kern="0" cap="none" spc="0" normalizeH="0" baseline="0" noProof="0" dirty="0">
                <a:ln>
                  <a:noFill/>
                </a:ln>
                <a:solidFill>
                  <a:sysClr val="windowText" lastClr="000000"/>
                </a:solidFill>
                <a:effectLst/>
                <a:uLnTx/>
                <a:uFillTx/>
                <a:latin typeface="+mn-lt"/>
                <a:cs typeface="+mn-cs"/>
                <a:sym typeface="+mn-lt"/>
              </a:endParaRPr>
            </a:p>
          </p:txBody>
        </p:sp>
      </p:grpSp>
      <p:grpSp>
        <p:nvGrpSpPr>
          <p:cNvPr id="70" name="Group 69"/>
          <p:cNvGrpSpPr/>
          <p:nvPr/>
        </p:nvGrpSpPr>
        <p:grpSpPr>
          <a:xfrm>
            <a:off x="3601091" y="2614387"/>
            <a:ext cx="2829873" cy="2827339"/>
            <a:chOff x="3601091" y="2181226"/>
            <a:chExt cx="2829872" cy="2827339"/>
          </a:xfrm>
        </p:grpSpPr>
        <p:sp>
          <p:nvSpPr>
            <p:cNvPr id="116" name="Freeform 115"/>
            <p:cNvSpPr>
              <a:spLocks/>
            </p:cNvSpPr>
            <p:nvPr/>
          </p:nvSpPr>
          <p:spPr bwMode="auto">
            <a:xfrm>
              <a:off x="5013325" y="2181226"/>
              <a:ext cx="1093788" cy="706003"/>
            </a:xfrm>
            <a:custGeom>
              <a:avLst/>
              <a:gdLst/>
              <a:ahLst/>
              <a:cxnLst/>
              <a:rect l="l" t="t" r="r" b="b"/>
              <a:pathLst>
                <a:path w="1093788" h="706003">
                  <a:moveTo>
                    <a:pt x="0" y="0"/>
                  </a:moveTo>
                  <a:cubicBezTo>
                    <a:pt x="428004" y="0"/>
                    <a:pt x="827475" y="190500"/>
                    <a:pt x="1093788" y="514350"/>
                  </a:cubicBezTo>
                  <a:lnTo>
                    <a:pt x="859658" y="706003"/>
                  </a:lnTo>
                  <a:cubicBezTo>
                    <a:pt x="656204" y="456887"/>
                    <a:pt x="346673" y="297899"/>
                    <a:pt x="0" y="297696"/>
                  </a:cubicBezTo>
                  <a:close/>
                </a:path>
              </a:pathLst>
            </a:custGeom>
            <a:solidFill>
              <a:schemeClr val="bg2"/>
            </a:solid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ct val="90000"/>
                </a:lnSpc>
              </a:pPr>
              <a:endParaRPr lang="en-US" dirty="0"/>
            </a:p>
          </p:txBody>
        </p:sp>
        <p:sp>
          <p:nvSpPr>
            <p:cNvPr id="117" name="Freeform 116"/>
            <p:cNvSpPr>
              <a:spLocks/>
            </p:cNvSpPr>
            <p:nvPr/>
          </p:nvSpPr>
          <p:spPr bwMode="auto">
            <a:xfrm>
              <a:off x="5872975" y="2695576"/>
              <a:ext cx="557988" cy="1208088"/>
            </a:xfrm>
            <a:custGeom>
              <a:avLst/>
              <a:gdLst/>
              <a:ahLst/>
              <a:cxnLst/>
              <a:rect l="l" t="t" r="r" b="b"/>
              <a:pathLst>
                <a:path w="557988" h="1208088">
                  <a:moveTo>
                    <a:pt x="234500" y="0"/>
                  </a:moveTo>
                  <a:cubicBezTo>
                    <a:pt x="443816" y="256838"/>
                    <a:pt x="557988" y="570750"/>
                    <a:pt x="557988" y="894176"/>
                  </a:cubicBezTo>
                  <a:cubicBezTo>
                    <a:pt x="557988" y="998813"/>
                    <a:pt x="538959" y="1103451"/>
                    <a:pt x="519931" y="1208088"/>
                  </a:cubicBezTo>
                  <a:lnTo>
                    <a:pt x="222593" y="1140431"/>
                  </a:lnTo>
                  <a:cubicBezTo>
                    <a:pt x="241361" y="1061476"/>
                    <a:pt x="250806" y="979119"/>
                    <a:pt x="250806" y="894556"/>
                  </a:cubicBezTo>
                  <a:cubicBezTo>
                    <a:pt x="250806" y="627819"/>
                    <a:pt x="156827" y="383032"/>
                    <a:pt x="0" y="191642"/>
                  </a:cubicBezTo>
                  <a:close/>
                </a:path>
              </a:pathLst>
            </a:custGeom>
            <a:solidFill>
              <a:schemeClr val="bg2"/>
            </a:solid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ct val="90000"/>
                </a:lnSpc>
              </a:pPr>
              <a:endParaRPr lang="en-US" dirty="0"/>
            </a:p>
          </p:txBody>
        </p:sp>
        <p:sp>
          <p:nvSpPr>
            <p:cNvPr id="118" name="Freeform 117"/>
            <p:cNvSpPr>
              <a:spLocks/>
            </p:cNvSpPr>
            <p:nvPr/>
          </p:nvSpPr>
          <p:spPr bwMode="auto">
            <a:xfrm>
              <a:off x="5497431" y="3837140"/>
              <a:ext cx="895432" cy="1028549"/>
            </a:xfrm>
            <a:custGeom>
              <a:avLst/>
              <a:gdLst/>
              <a:ahLst/>
              <a:cxnLst/>
              <a:rect l="l" t="t" r="r" b="b"/>
              <a:pathLst>
                <a:path w="895432" h="1028549">
                  <a:moveTo>
                    <a:pt x="597846" y="0"/>
                  </a:moveTo>
                  <a:lnTo>
                    <a:pt x="895432" y="67720"/>
                  </a:lnTo>
                  <a:cubicBezTo>
                    <a:pt x="800292" y="486299"/>
                    <a:pt x="524384" y="838286"/>
                    <a:pt x="134308" y="1028549"/>
                  </a:cubicBezTo>
                  <a:lnTo>
                    <a:pt x="0" y="751696"/>
                  </a:lnTo>
                  <a:cubicBezTo>
                    <a:pt x="299433" y="607494"/>
                    <a:pt x="523361" y="332071"/>
                    <a:pt x="597846" y="0"/>
                  </a:cubicBezTo>
                  <a:close/>
                </a:path>
              </a:pathLst>
            </a:custGeom>
            <a:solidFill>
              <a:schemeClr val="accent2"/>
            </a:solid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ct val="90000"/>
                </a:lnSpc>
              </a:pPr>
              <a:endParaRPr lang="en-US" dirty="0"/>
            </a:p>
          </p:txBody>
        </p:sp>
        <p:sp>
          <p:nvSpPr>
            <p:cNvPr id="119" name="Freeform 118"/>
            <p:cNvSpPr>
              <a:spLocks/>
            </p:cNvSpPr>
            <p:nvPr/>
          </p:nvSpPr>
          <p:spPr bwMode="auto">
            <a:xfrm>
              <a:off x="4384675" y="4584858"/>
              <a:ext cx="1246188" cy="423707"/>
            </a:xfrm>
            <a:custGeom>
              <a:avLst/>
              <a:gdLst/>
              <a:ahLst/>
              <a:cxnLst/>
              <a:rect l="l" t="t" r="r" b="b"/>
              <a:pathLst>
                <a:path w="1246188" h="423707">
                  <a:moveTo>
                    <a:pt x="134698" y="0"/>
                  </a:moveTo>
                  <a:cubicBezTo>
                    <a:pt x="282883" y="74985"/>
                    <a:pt x="450519" y="116525"/>
                    <a:pt x="627856" y="116525"/>
                  </a:cubicBezTo>
                  <a:cubicBezTo>
                    <a:pt x="801634" y="116525"/>
                    <a:pt x="966095" y="76636"/>
                    <a:pt x="1112011" y="4338"/>
                  </a:cubicBezTo>
                  <a:lnTo>
                    <a:pt x="1246188" y="280992"/>
                  </a:lnTo>
                  <a:cubicBezTo>
                    <a:pt x="1055931" y="366621"/>
                    <a:pt x="846647" y="414193"/>
                    <a:pt x="627851" y="423707"/>
                  </a:cubicBezTo>
                  <a:cubicBezTo>
                    <a:pt x="409054" y="423707"/>
                    <a:pt x="199771" y="366621"/>
                    <a:pt x="0" y="271478"/>
                  </a:cubicBezTo>
                  <a:close/>
                </a:path>
              </a:pathLst>
            </a:custGeom>
            <a:solidFill>
              <a:schemeClr val="accent2"/>
            </a:solid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ct val="90000"/>
                </a:lnSpc>
              </a:pPr>
              <a:endParaRPr lang="en-US" dirty="0"/>
            </a:p>
          </p:txBody>
        </p:sp>
        <p:sp>
          <p:nvSpPr>
            <p:cNvPr id="120" name="Freeform 119"/>
            <p:cNvSpPr>
              <a:spLocks/>
            </p:cNvSpPr>
            <p:nvPr/>
          </p:nvSpPr>
          <p:spPr bwMode="auto">
            <a:xfrm>
              <a:off x="3632200" y="3837212"/>
              <a:ext cx="887257" cy="1018952"/>
            </a:xfrm>
            <a:custGeom>
              <a:avLst/>
              <a:gdLst/>
              <a:ahLst/>
              <a:cxnLst/>
              <a:rect l="l" t="t" r="r" b="b"/>
              <a:pathLst>
                <a:path w="887257" h="1018952">
                  <a:moveTo>
                    <a:pt x="297604" y="0"/>
                  </a:moveTo>
                  <a:cubicBezTo>
                    <a:pt x="371416" y="329015"/>
                    <a:pt x="591951" y="602408"/>
                    <a:pt x="887257" y="747686"/>
                  </a:cubicBezTo>
                  <a:lnTo>
                    <a:pt x="752475" y="1018952"/>
                  </a:lnTo>
                  <a:cubicBezTo>
                    <a:pt x="371475" y="828691"/>
                    <a:pt x="95250" y="476707"/>
                    <a:pt x="0" y="67645"/>
                  </a:cubicBezTo>
                  <a:close/>
                </a:path>
              </a:pathLst>
            </a:custGeom>
            <a:solidFill>
              <a:schemeClr val="accent6"/>
            </a:solid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ct val="90000"/>
                </a:lnSpc>
              </a:pPr>
              <a:endParaRPr lang="en-US" dirty="0"/>
            </a:p>
          </p:txBody>
        </p:sp>
        <p:sp>
          <p:nvSpPr>
            <p:cNvPr id="121" name="Freeform 120"/>
            <p:cNvSpPr>
              <a:spLocks/>
            </p:cNvSpPr>
            <p:nvPr/>
          </p:nvSpPr>
          <p:spPr bwMode="auto">
            <a:xfrm>
              <a:off x="3601091" y="2705101"/>
              <a:ext cx="547743" cy="1198563"/>
            </a:xfrm>
            <a:custGeom>
              <a:avLst/>
              <a:gdLst/>
              <a:ahLst/>
              <a:cxnLst/>
              <a:rect l="l" t="t" r="r" b="b"/>
              <a:pathLst>
                <a:path w="547743" h="1198563">
                  <a:moveTo>
                    <a:pt x="316859" y="0"/>
                  </a:moveTo>
                  <a:lnTo>
                    <a:pt x="547743" y="186468"/>
                  </a:lnTo>
                  <a:cubicBezTo>
                    <a:pt x="392800" y="377089"/>
                    <a:pt x="300190" y="620245"/>
                    <a:pt x="300190" y="885031"/>
                  </a:cubicBezTo>
                  <a:cubicBezTo>
                    <a:pt x="300190" y="969623"/>
                    <a:pt x="309642" y="1052008"/>
                    <a:pt x="328424" y="1130988"/>
                  </a:cubicBezTo>
                  <a:lnTo>
                    <a:pt x="31109" y="1198563"/>
                  </a:lnTo>
                  <a:cubicBezTo>
                    <a:pt x="12059" y="1093927"/>
                    <a:pt x="-6991" y="989290"/>
                    <a:pt x="2534" y="884654"/>
                  </a:cubicBezTo>
                  <a:cubicBezTo>
                    <a:pt x="2534" y="561232"/>
                    <a:pt x="107309" y="247323"/>
                    <a:pt x="316859" y="0"/>
                  </a:cubicBezTo>
                  <a:close/>
                </a:path>
              </a:pathLst>
            </a:custGeom>
            <a:solidFill>
              <a:schemeClr val="accent6"/>
            </a:solid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ct val="90000"/>
                </a:lnSpc>
              </a:pPr>
              <a:endParaRPr lang="en-US" dirty="0"/>
            </a:p>
          </p:txBody>
        </p:sp>
        <p:sp>
          <p:nvSpPr>
            <p:cNvPr id="122" name="Freeform 121"/>
            <p:cNvSpPr>
              <a:spLocks/>
            </p:cNvSpPr>
            <p:nvPr/>
          </p:nvSpPr>
          <p:spPr bwMode="auto">
            <a:xfrm>
              <a:off x="3917950" y="2181227"/>
              <a:ext cx="1095375" cy="710497"/>
            </a:xfrm>
            <a:custGeom>
              <a:avLst/>
              <a:gdLst/>
              <a:ahLst/>
              <a:cxnLst/>
              <a:rect l="l" t="t" r="r" b="b"/>
              <a:pathLst>
                <a:path w="1095375" h="710497">
                  <a:moveTo>
                    <a:pt x="1095375" y="0"/>
                  </a:moveTo>
                  <a:lnTo>
                    <a:pt x="1095375" y="297696"/>
                  </a:lnTo>
                  <a:lnTo>
                    <a:pt x="1094581" y="297656"/>
                  </a:lnTo>
                  <a:cubicBezTo>
                    <a:pt x="745572" y="297656"/>
                    <a:pt x="434142" y="458550"/>
                    <a:pt x="230769" y="710497"/>
                  </a:cubicBezTo>
                  <a:lnTo>
                    <a:pt x="0" y="523875"/>
                  </a:lnTo>
                  <a:cubicBezTo>
                    <a:pt x="266700" y="190500"/>
                    <a:pt x="666750" y="0"/>
                    <a:pt x="1095375" y="0"/>
                  </a:cubicBezTo>
                  <a:close/>
                </a:path>
              </a:pathLst>
            </a:custGeom>
            <a:solidFill>
              <a:schemeClr val="accent6"/>
            </a:solidFill>
            <a:ln w="28575" cmpd="sng">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a:lnSpc>
                  <a:spcPct val="90000"/>
                </a:lnSpc>
              </a:pPr>
              <a:endParaRPr lang="en-US" dirty="0"/>
            </a:p>
          </p:txBody>
        </p:sp>
      </p:grpSp>
      <p:sp>
        <p:nvSpPr>
          <p:cNvPr id="71" name="ListLeanHorizontalTextTopic0"/>
          <p:cNvSpPr txBox="1"/>
          <p:nvPr/>
        </p:nvSpPr>
        <p:spPr>
          <a:xfrm>
            <a:off x="736601" y="2249113"/>
            <a:ext cx="2683933"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en-US" sz="1500" dirty="0">
                <a:cs typeface="Arial Narrow" pitchFamily="34" charset="0"/>
              </a:rPr>
              <a:t>Streamline operations</a:t>
            </a:r>
          </a:p>
        </p:txBody>
      </p:sp>
      <p:sp>
        <p:nvSpPr>
          <p:cNvPr id="72" name="ListLeanHorizontalTextDetail0"/>
          <p:cNvSpPr txBox="1"/>
          <p:nvPr/>
        </p:nvSpPr>
        <p:spPr>
          <a:xfrm>
            <a:off x="736601" y="2482065"/>
            <a:ext cx="2683933" cy="1369400"/>
          </a:xfrm>
          <a:prstGeom prst="rect">
            <a:avLst/>
          </a:prstGeom>
          <a:noFill/>
          <a:ln w="9525">
            <a:noFill/>
          </a:ln>
        </p:spPr>
        <p:txBody>
          <a:bodyPr vert="horz" wrap="square" lIns="0" tIns="108000" rIns="0" bIns="0" rtlCol="0">
            <a:spAutoFit/>
          </a:bodyPr>
          <a:lstStyle/>
          <a:p>
            <a:pPr marL="164571" lvl="1" indent="-164571">
              <a:lnSpc>
                <a:spcPct val="90000"/>
              </a:lnSpc>
              <a:spcBef>
                <a:spcPts val="0"/>
              </a:spcBef>
              <a:buSzPct val="100000"/>
              <a:buFont typeface="Arial Narrow"/>
              <a:buChar char="&gt;"/>
            </a:pPr>
            <a:r>
              <a:rPr lang="en-US" b="0" dirty="0">
                <a:cs typeface="Arial Narrow" pitchFamily="34" charset="0"/>
              </a:rPr>
              <a:t>Negotiate efficient border/terminal operations</a:t>
            </a:r>
          </a:p>
          <a:p>
            <a:pPr marL="164571" lvl="1" indent="-164571">
              <a:lnSpc>
                <a:spcPct val="90000"/>
              </a:lnSpc>
              <a:spcBef>
                <a:spcPts val="0"/>
              </a:spcBef>
              <a:buSzPct val="100000"/>
              <a:buFont typeface="Arial Narrow"/>
              <a:buChar char="&gt;"/>
            </a:pPr>
            <a:r>
              <a:rPr lang="en-US" b="0" dirty="0">
                <a:cs typeface="Arial Narrow" pitchFamily="34" charset="0"/>
              </a:rPr>
              <a:t>Tackle punctuality problems and minimize locomotive/driver changes in Europe</a:t>
            </a:r>
          </a:p>
          <a:p>
            <a:pPr marL="164571" lvl="1" indent="-164571">
              <a:lnSpc>
                <a:spcPct val="90000"/>
              </a:lnSpc>
              <a:spcBef>
                <a:spcPts val="0"/>
              </a:spcBef>
              <a:buSzPct val="100000"/>
              <a:buFont typeface="Arial Narrow"/>
              <a:buChar char="&gt;"/>
            </a:pPr>
            <a:r>
              <a:rPr lang="en-US" b="0" dirty="0">
                <a:cs typeface="Arial Narrow" pitchFamily="34" charset="0"/>
              </a:rPr>
              <a:t>Optimize cost structure for sustainability without subsidies</a:t>
            </a:r>
          </a:p>
          <a:p>
            <a:pPr marL="164571" lvl="1" indent="-164571">
              <a:lnSpc>
                <a:spcPct val="90000"/>
              </a:lnSpc>
              <a:spcBef>
                <a:spcPts val="0"/>
              </a:spcBef>
              <a:buSzPct val="100000"/>
              <a:buFont typeface="Arial Narrow"/>
              <a:buChar char="&gt;"/>
            </a:pPr>
            <a:endParaRPr lang="en-US" b="0" dirty="0">
              <a:cs typeface="Arial Narrow" pitchFamily="34" charset="0"/>
            </a:endParaRPr>
          </a:p>
        </p:txBody>
      </p:sp>
      <p:sp>
        <p:nvSpPr>
          <p:cNvPr id="73" name="ListLeanHorizontalTextTopic0"/>
          <p:cNvSpPr txBox="1"/>
          <p:nvPr/>
        </p:nvSpPr>
        <p:spPr>
          <a:xfrm>
            <a:off x="6590056" y="2249114"/>
            <a:ext cx="2683933"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en-US" sz="1500" dirty="0">
                <a:cs typeface="Arial Narrow" pitchFamily="34" charset="0"/>
              </a:rPr>
              <a:t>Improve information/transparency</a:t>
            </a:r>
          </a:p>
        </p:txBody>
      </p:sp>
      <p:sp>
        <p:nvSpPr>
          <p:cNvPr id="88" name="ListLeanHorizontalTextDetail0"/>
          <p:cNvSpPr txBox="1"/>
          <p:nvPr/>
        </p:nvSpPr>
        <p:spPr>
          <a:xfrm>
            <a:off x="6590056" y="2482067"/>
            <a:ext cx="2683933" cy="649203"/>
          </a:xfrm>
          <a:prstGeom prst="rect">
            <a:avLst/>
          </a:prstGeom>
          <a:noFill/>
          <a:ln w="9525">
            <a:noFill/>
          </a:ln>
        </p:spPr>
        <p:txBody>
          <a:bodyPr vert="horz" wrap="square" lIns="0" tIns="108000" rIns="0" bIns="0" rtlCol="0">
            <a:spAutoFit/>
          </a:bodyPr>
          <a:lstStyle/>
          <a:p>
            <a:pPr marL="164571" lvl="1" indent="-164571">
              <a:lnSpc>
                <a:spcPct val="90000"/>
              </a:lnSpc>
              <a:spcBef>
                <a:spcPts val="0"/>
              </a:spcBef>
              <a:buSzPct val="100000"/>
              <a:buFont typeface="Arial Narrow"/>
              <a:buChar char="&gt;"/>
            </a:pPr>
            <a:r>
              <a:rPr lang="en-US" b="0" dirty="0">
                <a:cs typeface="Arial Narrow" pitchFamily="34" charset="0"/>
              </a:rPr>
              <a:t>Share information on arrival times</a:t>
            </a:r>
          </a:p>
          <a:p>
            <a:pPr marL="164571" lvl="1" indent="-164571">
              <a:lnSpc>
                <a:spcPct val="90000"/>
              </a:lnSpc>
              <a:spcBef>
                <a:spcPts val="0"/>
              </a:spcBef>
              <a:buSzPct val="100000"/>
              <a:buFont typeface="Arial Narrow"/>
              <a:buChar char="&gt;"/>
            </a:pPr>
            <a:r>
              <a:rPr lang="en-US" b="0" dirty="0">
                <a:cs typeface="Arial Narrow" pitchFamily="34" charset="0"/>
              </a:rPr>
              <a:t>Track reliability and use big data tools to optimize operations</a:t>
            </a:r>
          </a:p>
        </p:txBody>
      </p:sp>
      <p:cxnSp>
        <p:nvCxnSpPr>
          <p:cNvPr id="90" name="Straight Connector 89"/>
          <p:cNvCxnSpPr>
            <a:cxnSpLocks/>
          </p:cNvCxnSpPr>
          <p:nvPr/>
        </p:nvCxnSpPr>
        <p:spPr>
          <a:xfrm>
            <a:off x="737998" y="4077628"/>
            <a:ext cx="2882182" cy="0"/>
          </a:xfrm>
          <a:prstGeom prst="line">
            <a:avLst/>
          </a:prstGeom>
          <a:ln w="22225" cmpd="sng">
            <a:solidFill>
              <a:schemeClr val="accent3"/>
            </a:solidFill>
            <a:tailEnd type="oval" w="lg" len="lg"/>
          </a:ln>
          <a:effectLst/>
        </p:spPr>
        <p:style>
          <a:lnRef idx="1">
            <a:schemeClr val="accent1"/>
          </a:lnRef>
          <a:fillRef idx="0">
            <a:schemeClr val="accent1"/>
          </a:fillRef>
          <a:effectRef idx="0">
            <a:schemeClr val="accent1"/>
          </a:effectRef>
          <a:fontRef idx="minor">
            <a:schemeClr val="tx1"/>
          </a:fontRef>
        </p:style>
      </p:cxnSp>
      <p:cxnSp>
        <p:nvCxnSpPr>
          <p:cNvPr id="91" name="Straight Connector 90"/>
          <p:cNvCxnSpPr>
            <a:cxnSpLocks/>
          </p:cNvCxnSpPr>
          <p:nvPr/>
        </p:nvCxnSpPr>
        <p:spPr>
          <a:xfrm flipH="1">
            <a:off x="6357989" y="3614716"/>
            <a:ext cx="2916000" cy="0"/>
          </a:xfrm>
          <a:prstGeom prst="line">
            <a:avLst/>
          </a:prstGeom>
          <a:ln w="22225" cmpd="sng">
            <a:solidFill>
              <a:schemeClr val="accent3"/>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100" name="ListLeanHorizontalTextTopic0"/>
          <p:cNvSpPr txBox="1"/>
          <p:nvPr/>
        </p:nvSpPr>
        <p:spPr>
          <a:xfrm>
            <a:off x="736601" y="3820713"/>
            <a:ext cx="2683933"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en-US" sz="1500" dirty="0">
                <a:cs typeface="Arial Narrow" pitchFamily="34" charset="0"/>
              </a:rPr>
              <a:t>Participate in new opportunities</a:t>
            </a:r>
          </a:p>
        </p:txBody>
      </p:sp>
      <p:sp>
        <p:nvSpPr>
          <p:cNvPr id="101" name="ListLeanHorizontalTextDetail0"/>
          <p:cNvSpPr txBox="1"/>
          <p:nvPr/>
        </p:nvSpPr>
        <p:spPr>
          <a:xfrm>
            <a:off x="736601" y="4053667"/>
            <a:ext cx="2683933" cy="649203"/>
          </a:xfrm>
          <a:prstGeom prst="rect">
            <a:avLst/>
          </a:prstGeom>
          <a:noFill/>
          <a:ln w="9525">
            <a:noFill/>
          </a:ln>
        </p:spPr>
        <p:txBody>
          <a:bodyPr vert="horz" wrap="square" lIns="0" tIns="108000" rIns="0" bIns="0" rtlCol="0">
            <a:spAutoFit/>
          </a:bodyPr>
          <a:lstStyle/>
          <a:p>
            <a:pPr marL="164571" lvl="1" indent="-164571">
              <a:lnSpc>
                <a:spcPct val="90000"/>
              </a:lnSpc>
              <a:spcBef>
                <a:spcPts val="0"/>
              </a:spcBef>
              <a:buSzPct val="100000"/>
              <a:buFont typeface="Arial Narrow"/>
              <a:buChar char="&gt;"/>
            </a:pPr>
            <a:r>
              <a:rPr lang="en-US" b="0" dirty="0">
                <a:cs typeface="Arial Narrow" pitchFamily="34" charset="0"/>
              </a:rPr>
              <a:t>Target and develop products for trends, e.g. e-commerce, temperature-controlled goods</a:t>
            </a:r>
          </a:p>
        </p:txBody>
      </p:sp>
      <p:sp>
        <p:nvSpPr>
          <p:cNvPr id="102" name="ListLeanHorizontalTextTopic0"/>
          <p:cNvSpPr txBox="1"/>
          <p:nvPr/>
        </p:nvSpPr>
        <p:spPr>
          <a:xfrm>
            <a:off x="6590056" y="3357801"/>
            <a:ext cx="2683933"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en-US" sz="1500" dirty="0">
                <a:cs typeface="Arial Narrow" pitchFamily="34" charset="0"/>
              </a:rPr>
              <a:t>Broaden services</a:t>
            </a:r>
          </a:p>
        </p:txBody>
      </p:sp>
      <p:sp>
        <p:nvSpPr>
          <p:cNvPr id="103" name="ListLeanHorizontalTextDetail0"/>
          <p:cNvSpPr txBox="1">
            <a:spLocks/>
          </p:cNvSpPr>
          <p:nvPr/>
        </p:nvSpPr>
        <p:spPr>
          <a:xfrm>
            <a:off x="6590056" y="3590755"/>
            <a:ext cx="2683933" cy="469153"/>
          </a:xfrm>
          <a:prstGeom prst="rect">
            <a:avLst/>
          </a:prstGeom>
          <a:noFill/>
          <a:ln w="9525">
            <a:noFill/>
          </a:ln>
        </p:spPr>
        <p:txBody>
          <a:bodyPr vert="horz" wrap="square" lIns="0" tIns="108000" rIns="0" bIns="0" rtlCol="0">
            <a:spAutoFit/>
          </a:bodyPr>
          <a:lstStyle/>
          <a:p>
            <a:pPr marL="164571" lvl="1" indent="-164571">
              <a:lnSpc>
                <a:spcPct val="90000"/>
              </a:lnSpc>
              <a:spcBef>
                <a:spcPts val="0"/>
              </a:spcBef>
              <a:buSzPct val="100000"/>
              <a:buFont typeface="Arial Narrow"/>
              <a:buChar char="&gt;"/>
            </a:pPr>
            <a:r>
              <a:rPr lang="en-US" b="0" dirty="0">
                <a:cs typeface="Arial Narrow" pitchFamily="34" charset="0"/>
              </a:rPr>
              <a:t>Increase share of regular trains</a:t>
            </a:r>
          </a:p>
          <a:p>
            <a:pPr marL="164571" lvl="1" indent="-164571">
              <a:lnSpc>
                <a:spcPct val="90000"/>
              </a:lnSpc>
              <a:spcBef>
                <a:spcPts val="0"/>
              </a:spcBef>
              <a:buSzPct val="100000"/>
              <a:buFont typeface="Arial Narrow"/>
              <a:buChar char="&gt;"/>
            </a:pPr>
            <a:r>
              <a:rPr lang="en-US" b="0" dirty="0">
                <a:cs typeface="Arial Narrow" pitchFamily="34" charset="0"/>
              </a:rPr>
              <a:t>Develop sets of additional services</a:t>
            </a:r>
          </a:p>
        </p:txBody>
      </p:sp>
      <p:sp>
        <p:nvSpPr>
          <p:cNvPr id="104" name="RbLeanShape Left Angle 18"/>
          <p:cNvSpPr/>
          <p:nvPr/>
        </p:nvSpPr>
        <p:spPr>
          <a:xfrm rot="10800000">
            <a:off x="4678182" y="5411026"/>
            <a:ext cx="4595806" cy="471746"/>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cmpd="sng">
            <a:solidFill>
              <a:schemeClr val="accent3"/>
            </a:solidFill>
            <a:tailEnd type="oval" w="lg" len="lg"/>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fontAlgn="ctr"/>
            <a:endParaRPr lang="en-US" dirty="0"/>
          </a:p>
        </p:txBody>
      </p:sp>
      <p:sp>
        <p:nvSpPr>
          <p:cNvPr id="105" name="ListLeanHorizontalTextTopic0"/>
          <p:cNvSpPr txBox="1">
            <a:spLocks/>
          </p:cNvSpPr>
          <p:nvPr/>
        </p:nvSpPr>
        <p:spPr>
          <a:xfrm>
            <a:off x="4857659" y="5626070"/>
            <a:ext cx="3898214"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en-US" sz="1500" dirty="0">
                <a:cs typeface="Arial Narrow" pitchFamily="34" charset="0"/>
              </a:rPr>
              <a:t>Evaluate and develop Silk Road markets</a:t>
            </a:r>
          </a:p>
        </p:txBody>
      </p:sp>
      <p:sp>
        <p:nvSpPr>
          <p:cNvPr id="106" name="ListLeanHorizontalTextDetail0"/>
          <p:cNvSpPr txBox="1">
            <a:spLocks/>
          </p:cNvSpPr>
          <p:nvPr/>
        </p:nvSpPr>
        <p:spPr>
          <a:xfrm>
            <a:off x="4857658" y="5859024"/>
            <a:ext cx="4573342" cy="469153"/>
          </a:xfrm>
          <a:prstGeom prst="rect">
            <a:avLst/>
          </a:prstGeom>
          <a:noFill/>
          <a:ln w="9525">
            <a:noFill/>
          </a:ln>
        </p:spPr>
        <p:txBody>
          <a:bodyPr vert="horz" wrap="square" lIns="0" tIns="108000" rIns="0" bIns="0" rtlCol="0">
            <a:spAutoFit/>
          </a:bodyPr>
          <a:lstStyle/>
          <a:p>
            <a:pPr marL="164571" lvl="1" indent="-164571">
              <a:lnSpc>
                <a:spcPct val="90000"/>
              </a:lnSpc>
              <a:spcBef>
                <a:spcPts val="0"/>
              </a:spcBef>
              <a:buSzPct val="100000"/>
              <a:buFont typeface="Arial Narrow"/>
              <a:buChar char="&gt;"/>
            </a:pPr>
            <a:r>
              <a:rPr lang="en-US" b="0" dirty="0">
                <a:cs typeface="Arial Narrow" pitchFamily="34" charset="0"/>
              </a:rPr>
              <a:t>Implement measures to improve service quality on Southern routes</a:t>
            </a:r>
          </a:p>
          <a:p>
            <a:pPr marL="164571" lvl="1" indent="-164571">
              <a:lnSpc>
                <a:spcPct val="90000"/>
              </a:lnSpc>
              <a:spcBef>
                <a:spcPts val="0"/>
              </a:spcBef>
              <a:buSzPct val="100000"/>
              <a:buFont typeface="Arial Narrow"/>
              <a:buChar char="&gt;"/>
            </a:pPr>
            <a:r>
              <a:rPr lang="en-US" b="0" dirty="0">
                <a:cs typeface="Arial Narrow" pitchFamily="34" charset="0"/>
              </a:rPr>
              <a:t>Research market potential of South Asian &amp; Middle Eastern economies</a:t>
            </a:r>
          </a:p>
        </p:txBody>
      </p:sp>
      <p:sp>
        <p:nvSpPr>
          <p:cNvPr id="107" name="RbLeanShape Left Angle 18"/>
          <p:cNvSpPr/>
          <p:nvPr/>
        </p:nvSpPr>
        <p:spPr>
          <a:xfrm rot="10800000" flipV="1">
            <a:off x="5751606" y="2506238"/>
            <a:ext cx="3522383" cy="324378"/>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cmpd="sng">
            <a:solidFill>
              <a:schemeClr val="accent3"/>
            </a:solidFill>
            <a:tailEnd type="oval" w="lg" len="lg"/>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fontAlgn="ctr"/>
            <a:endParaRPr lang="en-US" dirty="0"/>
          </a:p>
        </p:txBody>
      </p:sp>
      <p:sp>
        <p:nvSpPr>
          <p:cNvPr id="108" name="RbLeanShape Left Angle 18"/>
          <p:cNvSpPr/>
          <p:nvPr/>
        </p:nvSpPr>
        <p:spPr>
          <a:xfrm rot="10800000" flipH="1" flipV="1">
            <a:off x="738000" y="2506238"/>
            <a:ext cx="3522383" cy="324378"/>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cmpd="sng">
            <a:solidFill>
              <a:schemeClr val="accent3"/>
            </a:solidFill>
            <a:tailEnd type="oval" w="lg" len="lg"/>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fontAlgn="ctr"/>
            <a:endParaRPr lang="en-US" dirty="0"/>
          </a:p>
        </p:txBody>
      </p:sp>
      <p:cxnSp>
        <p:nvCxnSpPr>
          <p:cNvPr id="110" name="Straight Connector 109"/>
          <p:cNvCxnSpPr>
            <a:cxnSpLocks/>
          </p:cNvCxnSpPr>
          <p:nvPr/>
        </p:nvCxnSpPr>
        <p:spPr>
          <a:xfrm flipH="1">
            <a:off x="6106057" y="4838399"/>
            <a:ext cx="3167932" cy="0"/>
          </a:xfrm>
          <a:prstGeom prst="line">
            <a:avLst/>
          </a:prstGeom>
          <a:ln w="22225" cmpd="sng">
            <a:solidFill>
              <a:schemeClr val="accent3"/>
            </a:solidFill>
            <a:tailEnd type="oval" w="lg" len="lg"/>
          </a:ln>
          <a:effectLst/>
        </p:spPr>
        <p:style>
          <a:lnRef idx="1">
            <a:schemeClr val="accent1"/>
          </a:lnRef>
          <a:fillRef idx="0">
            <a:schemeClr val="accent1"/>
          </a:fillRef>
          <a:effectRef idx="0">
            <a:schemeClr val="accent1"/>
          </a:effectRef>
          <a:fontRef idx="minor">
            <a:schemeClr val="tx1"/>
          </a:fontRef>
        </p:style>
      </p:cxnSp>
      <p:sp>
        <p:nvSpPr>
          <p:cNvPr id="111" name="ListLeanHorizontalTextTopic0"/>
          <p:cNvSpPr txBox="1"/>
          <p:nvPr/>
        </p:nvSpPr>
        <p:spPr>
          <a:xfrm>
            <a:off x="736601" y="5020646"/>
            <a:ext cx="2683933" cy="280452"/>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en-US" sz="1500" dirty="0">
                <a:cs typeface="Arial Narrow" pitchFamily="34" charset="0"/>
              </a:rPr>
              <a:t>Use new regions as steps to Asia</a:t>
            </a:r>
          </a:p>
        </p:txBody>
      </p:sp>
      <p:sp>
        <p:nvSpPr>
          <p:cNvPr id="112" name="ListLeanHorizontalTextDetail0"/>
          <p:cNvSpPr txBox="1"/>
          <p:nvPr/>
        </p:nvSpPr>
        <p:spPr>
          <a:xfrm>
            <a:off x="736601" y="5253600"/>
            <a:ext cx="2683933" cy="649203"/>
          </a:xfrm>
          <a:prstGeom prst="rect">
            <a:avLst/>
          </a:prstGeom>
          <a:noFill/>
          <a:ln w="9525">
            <a:noFill/>
          </a:ln>
        </p:spPr>
        <p:txBody>
          <a:bodyPr vert="horz" wrap="square" lIns="0" tIns="108000" rIns="0" bIns="0" rtlCol="0">
            <a:spAutoFit/>
          </a:bodyPr>
          <a:lstStyle/>
          <a:p>
            <a:pPr marL="164571" lvl="1" indent="-164571">
              <a:lnSpc>
                <a:spcPct val="90000"/>
              </a:lnSpc>
              <a:spcBef>
                <a:spcPts val="0"/>
              </a:spcBef>
              <a:buSzPct val="100000"/>
              <a:buFont typeface="Arial Narrow"/>
              <a:buChar char="&gt;"/>
            </a:pPr>
            <a:r>
              <a:rPr lang="en-US" b="0" dirty="0">
                <a:cs typeface="Arial Narrow" pitchFamily="34" charset="0"/>
              </a:rPr>
              <a:t>Market transports to/from Central Asia to China as options for stepwise increasing traffic</a:t>
            </a:r>
          </a:p>
        </p:txBody>
      </p:sp>
      <p:sp>
        <p:nvSpPr>
          <p:cNvPr id="113" name="ListLeanHorizontalTextTopic0"/>
          <p:cNvSpPr txBox="1"/>
          <p:nvPr/>
        </p:nvSpPr>
        <p:spPr>
          <a:xfrm>
            <a:off x="6590056" y="4373737"/>
            <a:ext cx="2683933" cy="488201"/>
          </a:xfrm>
          <a:prstGeom prst="rect">
            <a:avLst/>
          </a:prstGeom>
          <a:noFill/>
          <a:ln w="9525">
            <a:noFill/>
          </a:ln>
        </p:spPr>
        <p:txBody>
          <a:bodyPr vert="horz" wrap="square" lIns="0" tIns="0" rIns="0" bIns="72000" rtlCol="0" anchor="b">
            <a:spAutoFit/>
          </a:bodyPr>
          <a:lstStyle/>
          <a:p>
            <a:pPr>
              <a:lnSpc>
                <a:spcPct val="90000"/>
              </a:lnSpc>
              <a:spcBef>
                <a:spcPts val="400"/>
              </a:spcBef>
              <a:buSzPct val="100000"/>
            </a:pPr>
            <a:r>
              <a:rPr lang="en-US" sz="1500" dirty="0">
                <a:cs typeface="Arial Narrow" pitchFamily="34" charset="0"/>
              </a:rPr>
              <a:t>Communicate infrastructure needs/ client expectations in Europe</a:t>
            </a:r>
          </a:p>
        </p:txBody>
      </p:sp>
      <p:sp>
        <p:nvSpPr>
          <p:cNvPr id="114" name="ListLeanHorizontalTextDetail0"/>
          <p:cNvSpPr txBox="1">
            <a:spLocks/>
          </p:cNvSpPr>
          <p:nvPr/>
        </p:nvSpPr>
        <p:spPr>
          <a:xfrm>
            <a:off x="6590056" y="4814437"/>
            <a:ext cx="2683933" cy="649203"/>
          </a:xfrm>
          <a:prstGeom prst="rect">
            <a:avLst/>
          </a:prstGeom>
          <a:noFill/>
          <a:ln w="9525">
            <a:noFill/>
          </a:ln>
        </p:spPr>
        <p:txBody>
          <a:bodyPr vert="horz" wrap="square" lIns="0" tIns="108000" rIns="0" bIns="0" rtlCol="0">
            <a:spAutoFit/>
          </a:bodyPr>
          <a:lstStyle/>
          <a:p>
            <a:pPr marL="164571" lvl="1" indent="-164571">
              <a:lnSpc>
                <a:spcPct val="90000"/>
              </a:lnSpc>
              <a:spcBef>
                <a:spcPts val="0"/>
              </a:spcBef>
              <a:buSzPct val="100000"/>
              <a:buFont typeface="Arial Narrow"/>
              <a:buChar char="&gt;"/>
            </a:pPr>
            <a:r>
              <a:rPr lang="en-US" b="0" dirty="0">
                <a:cs typeface="Arial Narrow" pitchFamily="34" charset="0"/>
              </a:rPr>
              <a:t>Communicate infrastructure needs/client expectations for international traffic</a:t>
            </a:r>
          </a:p>
          <a:p>
            <a:pPr marL="164571" lvl="1" indent="-164571">
              <a:lnSpc>
                <a:spcPct val="90000"/>
              </a:lnSpc>
              <a:spcBef>
                <a:spcPts val="0"/>
              </a:spcBef>
              <a:buSzPct val="100000"/>
              <a:buFont typeface="Arial Narrow"/>
              <a:buChar char="&gt;"/>
            </a:pPr>
            <a:r>
              <a:rPr lang="en-US" b="0" dirty="0">
                <a:cs typeface="Arial Narrow" pitchFamily="34" charset="0"/>
              </a:rPr>
              <a:t>Improve market orientation of RFCs</a:t>
            </a:r>
          </a:p>
        </p:txBody>
      </p:sp>
      <p:sp>
        <p:nvSpPr>
          <p:cNvPr id="115" name="Rectangle 114"/>
          <p:cNvSpPr/>
          <p:nvPr>
            <p:custDataLst>
              <p:tags r:id="rId1"/>
            </p:custDataLst>
          </p:nvPr>
        </p:nvSpPr>
        <p:spPr>
          <a:xfrm>
            <a:off x="4258862" y="3252180"/>
            <a:ext cx="1492745" cy="1492745"/>
          </a:xfrm>
          <a:prstGeom prst="rect">
            <a:avLst/>
          </a:prstGeom>
          <a:noFill/>
          <a:ln w="28575" cap="flat" cmpd="sng" algn="ctr">
            <a:noFill/>
            <a:prstDash val="solid"/>
          </a:ln>
          <a:effectLst/>
        </p:spPr>
        <p:style>
          <a:lnRef idx="1">
            <a:schemeClr val="accent1"/>
          </a:lnRef>
          <a:fillRef idx="0">
            <a:schemeClr val="accent1"/>
          </a:fillRef>
          <a:effectRef idx="0">
            <a:schemeClr val="accent1"/>
          </a:effectRef>
          <a:fontRef idx="minor">
            <a:schemeClr val="tx1"/>
          </a:fontRef>
        </p:style>
        <p:txBody>
          <a:bodyPr lIns="0" tIns="0" rIns="0" bIns="0" rtlCol="0" anchor="ctr" anchorCtr="0">
            <a:noAutofit/>
          </a:bodyPr>
          <a:lstStyle/>
          <a:p>
            <a:pPr algn="ctr">
              <a:lnSpc>
                <a:spcPct val="90000"/>
              </a:lnSpc>
              <a:spcBef>
                <a:spcPts val="400"/>
              </a:spcBef>
            </a:pPr>
            <a:r>
              <a:rPr lang="en-US" sz="1500" dirty="0"/>
              <a:t>Operators and railways</a:t>
            </a:r>
          </a:p>
        </p:txBody>
      </p:sp>
      <p:sp>
        <p:nvSpPr>
          <p:cNvPr id="123" name="RbLeanShape Left Angle 18"/>
          <p:cNvSpPr/>
          <p:nvPr/>
        </p:nvSpPr>
        <p:spPr>
          <a:xfrm rot="10800000" flipH="1">
            <a:off x="738000" y="4955121"/>
            <a:ext cx="3179950" cy="324378"/>
          </a:xfrm>
          <a:custGeom>
            <a:avLst/>
            <a:gdLst>
              <a:gd name="connsiteX0" fmla="*/ 0 w 1270000"/>
              <a:gd name="connsiteY0" fmla="*/ 0 h 476250"/>
              <a:gd name="connsiteX1" fmla="*/ 1270000 w 1270000"/>
              <a:gd name="connsiteY1" fmla="*/ 0 h 476250"/>
              <a:gd name="connsiteX2" fmla="*/ 1270000 w 1270000"/>
              <a:gd name="connsiteY2" fmla="*/ 476250 h 476250"/>
            </a:gdLst>
            <a:ahLst/>
            <a:cxnLst>
              <a:cxn ang="0">
                <a:pos x="connsiteX0" y="connsiteY0"/>
              </a:cxn>
              <a:cxn ang="0">
                <a:pos x="connsiteX1" y="connsiteY1"/>
              </a:cxn>
              <a:cxn ang="0">
                <a:pos x="connsiteX2" y="connsiteY2"/>
              </a:cxn>
            </a:cxnLst>
            <a:rect l="l" t="t" r="r" b="b"/>
            <a:pathLst>
              <a:path w="1270000" h="476250">
                <a:moveTo>
                  <a:pt x="0" y="0"/>
                </a:moveTo>
                <a:lnTo>
                  <a:pt x="1270000" y="0"/>
                </a:lnTo>
                <a:lnTo>
                  <a:pt x="1270000" y="476250"/>
                </a:lnTo>
              </a:path>
            </a:pathLst>
          </a:custGeom>
          <a:ln w="22225" cmpd="sng">
            <a:solidFill>
              <a:schemeClr val="accent3"/>
            </a:solidFill>
            <a:tailEnd type="oval" w="lg" len="lg"/>
          </a:ln>
          <a:effectLst/>
        </p:spPr>
        <p:style>
          <a:lnRef idx="1">
            <a:schemeClr val="accent1"/>
          </a:lnRef>
          <a:fillRef idx="0">
            <a:schemeClr val="accent1"/>
          </a:fillRef>
          <a:effectRef idx="0">
            <a:schemeClr val="accent1"/>
          </a:effectRef>
          <a:fontRef idx="minor">
            <a:schemeClr val="tx1"/>
          </a:fontRef>
        </p:style>
        <p:txBody>
          <a:bodyPr lIns="0" tIns="90000" rIns="0" bIns="0" rtlCol="0" anchor="t"/>
          <a:lstStyle/>
          <a:p>
            <a:pPr fontAlgn="ctr">
              <a:lnSpc>
                <a:spcPct val="90000"/>
              </a:lnSpc>
            </a:pPr>
            <a:endParaRPr lang="en-US" dirty="0"/>
          </a:p>
        </p:txBody>
      </p:sp>
      <p:sp>
        <p:nvSpPr>
          <p:cNvPr id="46"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a:solidFill>
                  <a:schemeClr val="tx2"/>
                </a:solidFill>
                <a:latin typeface="+mn-lt"/>
                <a:cs typeface="+mn-cs"/>
                <a:sym typeface="+mn-lt"/>
              </a:rPr>
              <a:t>Recommendations for operators and railways</a:t>
            </a:r>
          </a:p>
        </p:txBody>
      </p:sp>
    </p:spTree>
    <p:extLst>
      <p:ext uri="{BB962C8B-B14F-4D97-AF65-F5344CB8AC3E}">
        <p14:creationId xmlns:p14="http://schemas.microsoft.com/office/powerpoint/2010/main" val="1116207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59F3B1-2196-4CB6-97DB-7A86E5653688}"/>
              </a:ext>
            </a:extLst>
          </p:cNvPr>
          <p:cNvSpPr/>
          <p:nvPr/>
        </p:nvSpPr>
        <p:spPr>
          <a:xfrm>
            <a:off x="979170" y="4620608"/>
            <a:ext cx="7776210" cy="1477328"/>
          </a:xfrm>
          <a:prstGeom prst="rect">
            <a:avLst/>
          </a:prstGeom>
        </p:spPr>
        <p:txBody>
          <a:bodyPr wrap="square">
            <a:spAutoFit/>
          </a:bodyPr>
          <a:lstStyle/>
          <a:p>
            <a:pPr algn="just">
              <a:lnSpc>
                <a:spcPts val="1200"/>
              </a:lnSpc>
              <a:spcBef>
                <a:spcPts val="600"/>
              </a:spcBef>
              <a:spcAft>
                <a:spcPts val="200"/>
              </a:spcAft>
            </a:pPr>
            <a:r>
              <a:rPr lang="en-GB" sz="1200" dirty="0">
                <a:latin typeface="Arial" panose="020B0604020202020204" pitchFamily="34" charset="0"/>
                <a:ea typeface="Arial" panose="020B0604020202020204" pitchFamily="34" charset="0"/>
                <a:cs typeface="Times New Roman" panose="02020603050405020304" pitchFamily="18" charset="0"/>
              </a:rPr>
              <a:t>UIC is the worldwide organisation for the promotion of rail transport at a global level and collaborative development of the railway system. It brings together some 200 members on all 5 continents, among them rail operators, infrastructure managers, railway service providers, etc. UIC maintains close cooperation links with all actors in the rail transport domain right around the world, including manufacturers, railway associations, public authorities and stakeholders in other domains and sectors whose experiences may be beneficial to rail development. The UIC's main tasks include understanding the business needs of the rail community, developing programmes of innovation to identify solutions to those needs and preparing and publishing a series of documents known as IRS that facilitate the implementation of the innovative solutions.</a:t>
            </a:r>
            <a:endParaRPr lang="fr-FR" sz="12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83ADF4D9-141E-4B9F-AF65-10C6BA822007}"/>
              </a:ext>
            </a:extLst>
          </p:cNvPr>
          <p:cNvSpPr/>
          <p:nvPr/>
        </p:nvSpPr>
        <p:spPr>
          <a:xfrm>
            <a:off x="893144" y="1925925"/>
            <a:ext cx="7993380" cy="759182"/>
          </a:xfrm>
          <a:prstGeom prst="rect">
            <a:avLst/>
          </a:prstGeom>
        </p:spPr>
        <p:txBody>
          <a:bodyPr wrap="square">
            <a:spAutoFit/>
          </a:bodyPr>
          <a:lstStyle/>
          <a:p>
            <a:pPr algn="just">
              <a:lnSpc>
                <a:spcPts val="1200"/>
              </a:lnSpc>
              <a:spcBef>
                <a:spcPts val="600"/>
              </a:spcBef>
              <a:spcAft>
                <a:spcPts val="200"/>
              </a:spcAft>
            </a:pPr>
            <a:r>
              <a:rPr lang="en-GB" sz="2400" dirty="0">
                <a:latin typeface="Arial" panose="020B0604020202020204" pitchFamily="34" charset="0"/>
                <a:ea typeface="Arial" panose="020B0604020202020204" pitchFamily="34" charset="0"/>
                <a:cs typeface="Times New Roman" panose="02020603050405020304" pitchFamily="18" charset="0"/>
              </a:rPr>
              <a:t>Thank you for your attention</a:t>
            </a:r>
          </a:p>
          <a:p>
            <a:pPr algn="just">
              <a:lnSpc>
                <a:spcPts val="1200"/>
              </a:lnSpc>
              <a:spcBef>
                <a:spcPts val="600"/>
              </a:spcBef>
              <a:spcAft>
                <a:spcPts val="200"/>
              </a:spcAft>
            </a:pPr>
            <a:endParaRPr lang="en-GB" sz="2400" dirty="0">
              <a:latin typeface="Arial" panose="020B0604020202020204" pitchFamily="34" charset="0"/>
              <a:ea typeface="Arial" panose="020B0604020202020204" pitchFamily="34" charset="0"/>
              <a:cs typeface="Times New Roman" panose="02020603050405020304" pitchFamily="18" charset="0"/>
            </a:endParaRPr>
          </a:p>
          <a:p>
            <a:pPr algn="just">
              <a:lnSpc>
                <a:spcPts val="1200"/>
              </a:lnSpc>
              <a:spcBef>
                <a:spcPts val="600"/>
              </a:spcBef>
              <a:spcAft>
                <a:spcPts val="200"/>
              </a:spcAft>
            </a:pPr>
            <a:r>
              <a:rPr lang="en-GB" sz="2400" dirty="0">
                <a:latin typeface="Arial" panose="020B0604020202020204" pitchFamily="34" charset="0"/>
                <a:ea typeface="Arial" panose="020B0604020202020204" pitchFamily="34" charset="0"/>
                <a:cs typeface="Times New Roman" panose="02020603050405020304" pitchFamily="18" charset="0"/>
              </a:rPr>
              <a:t>Sandra Géhénot, Freight Director, </a:t>
            </a:r>
            <a:r>
              <a:rPr lang="en-US" sz="2400" u="sng" dirty="0">
                <a:solidFill>
                  <a:srgbClr val="0070C0"/>
                </a:solidFill>
                <a:latin typeface="Arial" panose="020B0604020202020204" pitchFamily="34" charset="0"/>
                <a:ea typeface="Times New Roman" panose="02020603050405020304" pitchFamily="18" charset="0"/>
                <a:cs typeface="Times New Roman" panose="02020603050405020304" pitchFamily="18" charset="0"/>
                <a:hlinkClick r:id="rId2"/>
              </a:rPr>
              <a:t>gehenot@uic.org</a:t>
            </a:r>
            <a:endParaRPr lang="fr-FR" sz="24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6" name="Picture 14" descr="cid:image003.jpg@01D3314D.12BAA120">
            <a:extLst>
              <a:ext uri="{FF2B5EF4-FFF2-40B4-BE49-F238E27FC236}">
                <a16:creationId xmlns:a16="http://schemas.microsoft.com/office/drawing/2014/main" id="{52EEA8D0-F8B5-408C-96CD-0C2B8FB08497}"/>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224463" y="3019926"/>
            <a:ext cx="2744537" cy="1279024"/>
          </a:xfrm>
          <a:prstGeom prst="rect">
            <a:avLst/>
          </a:prstGeom>
          <a:noFill/>
          <a:ln>
            <a:noFill/>
          </a:ln>
        </p:spPr>
      </p:pic>
    </p:spTree>
    <p:extLst>
      <p:ext uri="{BB962C8B-B14F-4D97-AF65-F5344CB8AC3E}">
        <p14:creationId xmlns:p14="http://schemas.microsoft.com/office/powerpoint/2010/main" val="293355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study assesses the viability and the actions needed to promote existing and South-Eurasian routes and their connection to RFCs</a:t>
            </a:r>
          </a:p>
        </p:txBody>
      </p:sp>
      <p:sp>
        <p:nvSpPr>
          <p:cNvPr id="4" name="ListLeanHorizontalTextDetail0"/>
          <p:cNvSpPr txBox="1">
            <a:spLocks/>
          </p:cNvSpPr>
          <p:nvPr/>
        </p:nvSpPr>
        <p:spPr>
          <a:xfrm>
            <a:off x="738127" y="2180418"/>
            <a:ext cx="4331900" cy="3794857"/>
          </a:xfrm>
          <a:prstGeom prst="rect">
            <a:avLst/>
          </a:prstGeom>
          <a:noFill/>
          <a:ln w="9525">
            <a:noFill/>
          </a:ln>
        </p:spPr>
        <p:txBody>
          <a:bodyPr vert="horz" wrap="square" lIns="0" tIns="71882" rIns="0" bIns="0" rtlCol="0" anchor="t" anchorCtr="0">
            <a:noAutofit/>
          </a:bodyPr>
          <a:lstStyle/>
          <a:p>
            <a:pPr marL="164571" lvl="1" indent="-164571" defTabSz="330200">
              <a:lnSpc>
                <a:spcPct val="90000"/>
              </a:lnSpc>
              <a:spcBef>
                <a:spcPts val="300"/>
              </a:spcBef>
              <a:spcAft>
                <a:spcPts val="600"/>
              </a:spcAft>
              <a:buSzPct val="100000"/>
              <a:buFont typeface="Arial Narrow"/>
              <a:buChar char="&gt;"/>
            </a:pPr>
            <a:r>
              <a:rPr lang="en-US" sz="1500" b="0" dirty="0">
                <a:latin typeface="+mn-lt"/>
                <a:cs typeface="Arial" pitchFamily="34" charset="0"/>
              </a:rPr>
              <a:t>With the continuing economic development, cargo traffic flows between Asia and Europe are expected to increase </a:t>
            </a:r>
          </a:p>
          <a:p>
            <a:pPr marL="164571" lvl="1" indent="-164571" defTabSz="330200">
              <a:lnSpc>
                <a:spcPct val="90000"/>
              </a:lnSpc>
              <a:spcBef>
                <a:spcPts val="300"/>
              </a:spcBef>
              <a:spcAft>
                <a:spcPts val="600"/>
              </a:spcAft>
              <a:buSzPct val="100000"/>
              <a:buFont typeface="Arial Narrow"/>
              <a:buChar char="&gt;"/>
            </a:pPr>
            <a:r>
              <a:rPr lang="en-US" sz="1500" b="0" dirty="0">
                <a:latin typeface="+mn-lt"/>
                <a:cs typeface="Arial" pitchFamily="34" charset="0"/>
              </a:rPr>
              <a:t>Rail transport on the Asia-Europe route is increasing as well but its share stays small. Disadvantages regarding border crossings, reliability, infrastructure and other factors are still holding it back. Dropping sea freight rates aggravate the competition with sea freight</a:t>
            </a:r>
          </a:p>
          <a:p>
            <a:pPr marL="164571" lvl="1" indent="-164571" defTabSz="330200">
              <a:lnSpc>
                <a:spcPct val="90000"/>
              </a:lnSpc>
              <a:spcBef>
                <a:spcPts val="300"/>
              </a:spcBef>
              <a:spcAft>
                <a:spcPts val="600"/>
              </a:spcAft>
              <a:buSzPct val="100000"/>
              <a:buFont typeface="Arial Narrow"/>
              <a:buChar char="&gt;"/>
            </a:pPr>
            <a:r>
              <a:rPr lang="en-US" sz="1500" b="0" dirty="0">
                <a:latin typeface="+mn-lt"/>
                <a:cs typeface="Arial" pitchFamily="34" charset="0"/>
              </a:rPr>
              <a:t>Nevertheless, business initiatives to improve the competitiveness and quality of rail transport are growing on the Northern Eurasian rail routes and, more recent, on the Southern routes</a:t>
            </a:r>
          </a:p>
          <a:p>
            <a:pPr marL="164571" lvl="1" indent="-164571" defTabSz="330200">
              <a:lnSpc>
                <a:spcPct val="90000"/>
              </a:lnSpc>
              <a:spcBef>
                <a:spcPts val="300"/>
              </a:spcBef>
              <a:spcAft>
                <a:spcPts val="600"/>
              </a:spcAft>
              <a:buSzPct val="100000"/>
              <a:buFont typeface="Arial Narrow"/>
              <a:buChar char="&gt;"/>
            </a:pPr>
            <a:r>
              <a:rPr lang="en-US" sz="1500" b="0" dirty="0">
                <a:latin typeface="+mn-lt"/>
                <a:cs typeface="Arial" pitchFamily="34" charset="0"/>
              </a:rPr>
              <a:t>Especially China, Iran and Turkey are investing and promoting the Southern infrastructure links to Europe along the former Silk Road trading routes</a:t>
            </a:r>
          </a:p>
          <a:p>
            <a:pPr marL="164571" lvl="1" indent="-164571" defTabSz="330200">
              <a:lnSpc>
                <a:spcPct val="90000"/>
              </a:lnSpc>
              <a:spcBef>
                <a:spcPts val="300"/>
              </a:spcBef>
              <a:spcAft>
                <a:spcPts val="600"/>
              </a:spcAft>
              <a:buSzPct val="100000"/>
              <a:buFont typeface="Arial Narrow"/>
              <a:buChar char="&gt;"/>
            </a:pPr>
            <a:r>
              <a:rPr lang="en-US" sz="1500" b="0" dirty="0">
                <a:latin typeface="+mn-lt"/>
                <a:cs typeface="Arial" pitchFamily="34" charset="0"/>
              </a:rPr>
              <a:t>At the same time, Europe is investing in its cargo rail by creating common standards for the interoperability of networks in the nine Rail Freight Corridors and the Trans-European Transport Networks</a:t>
            </a:r>
          </a:p>
        </p:txBody>
      </p:sp>
      <p:sp>
        <p:nvSpPr>
          <p:cNvPr id="5" name="RbLeanShape Arrow Option 1 25"/>
          <p:cNvSpPr/>
          <p:nvPr/>
        </p:nvSpPr>
        <p:spPr>
          <a:xfrm>
            <a:off x="736600" y="2180417"/>
            <a:ext cx="4706258" cy="4208507"/>
          </a:xfrm>
          <a:custGeom>
            <a:avLst/>
            <a:gdLst>
              <a:gd name="connsiteX0" fmla="*/ 0 w 457200"/>
              <a:gd name="connsiteY0" fmla="*/ 0 h 508000"/>
              <a:gd name="connsiteX1" fmla="*/ 330200 w 457200"/>
              <a:gd name="connsiteY1" fmla="*/ 0 h 508000"/>
              <a:gd name="connsiteX2" fmla="*/ 457200 w 457200"/>
              <a:gd name="connsiteY2" fmla="*/ 254000 h 508000"/>
              <a:gd name="connsiteX3" fmla="*/ 330200 w 457200"/>
              <a:gd name="connsiteY3" fmla="*/ 508000 h 508000"/>
              <a:gd name="connsiteX4" fmla="*/ 0 w 457200"/>
              <a:gd name="connsiteY4" fmla="*/ 508000 h 508000"/>
              <a:gd name="connsiteX0" fmla="*/ 0 w 462045"/>
              <a:gd name="connsiteY0" fmla="*/ 0 h 508000"/>
              <a:gd name="connsiteX1" fmla="*/ 330200 w 462045"/>
              <a:gd name="connsiteY1" fmla="*/ 0 h 508000"/>
              <a:gd name="connsiteX2" fmla="*/ 462045 w 462045"/>
              <a:gd name="connsiteY2" fmla="*/ 254000 h 508000"/>
              <a:gd name="connsiteX3" fmla="*/ 330200 w 462045"/>
              <a:gd name="connsiteY3" fmla="*/ 508000 h 508000"/>
              <a:gd name="connsiteX4" fmla="*/ 0 w 462045"/>
              <a:gd name="connsiteY4" fmla="*/ 508000 h 508000"/>
              <a:gd name="connsiteX0" fmla="*/ 0 w 466941"/>
              <a:gd name="connsiteY0" fmla="*/ 0 h 508000"/>
              <a:gd name="connsiteX1" fmla="*/ 330200 w 466941"/>
              <a:gd name="connsiteY1" fmla="*/ 0 h 508000"/>
              <a:gd name="connsiteX2" fmla="*/ 466941 w 466941"/>
              <a:gd name="connsiteY2" fmla="*/ 254000 h 508000"/>
              <a:gd name="connsiteX3" fmla="*/ 330200 w 466941"/>
              <a:gd name="connsiteY3" fmla="*/ 508000 h 508000"/>
              <a:gd name="connsiteX4" fmla="*/ 0 w 466941"/>
              <a:gd name="connsiteY4" fmla="*/ 508000 h 508000"/>
              <a:gd name="connsiteX0" fmla="*/ 0 w 471889"/>
              <a:gd name="connsiteY0" fmla="*/ 0 h 508000"/>
              <a:gd name="connsiteX1" fmla="*/ 330200 w 471889"/>
              <a:gd name="connsiteY1" fmla="*/ 0 h 508000"/>
              <a:gd name="connsiteX2" fmla="*/ 471889 w 471889"/>
              <a:gd name="connsiteY2" fmla="*/ 254000 h 508000"/>
              <a:gd name="connsiteX3" fmla="*/ 330200 w 471889"/>
              <a:gd name="connsiteY3" fmla="*/ 508000 h 508000"/>
              <a:gd name="connsiteX4" fmla="*/ 0 w 471889"/>
              <a:gd name="connsiteY4" fmla="*/ 508000 h 508000"/>
              <a:gd name="connsiteX0" fmla="*/ 0 w 476889"/>
              <a:gd name="connsiteY0" fmla="*/ 0 h 508000"/>
              <a:gd name="connsiteX1" fmla="*/ 330200 w 476889"/>
              <a:gd name="connsiteY1" fmla="*/ 0 h 508000"/>
              <a:gd name="connsiteX2" fmla="*/ 476889 w 476889"/>
              <a:gd name="connsiteY2" fmla="*/ 254000 h 508000"/>
              <a:gd name="connsiteX3" fmla="*/ 330200 w 476889"/>
              <a:gd name="connsiteY3" fmla="*/ 508000 h 508000"/>
              <a:gd name="connsiteX4" fmla="*/ 0 w 476889"/>
              <a:gd name="connsiteY4" fmla="*/ 508000 h 508000"/>
              <a:gd name="connsiteX0" fmla="*/ 0 w 471836"/>
              <a:gd name="connsiteY0" fmla="*/ 0 h 508000"/>
              <a:gd name="connsiteX1" fmla="*/ 330200 w 471836"/>
              <a:gd name="connsiteY1" fmla="*/ 0 h 508000"/>
              <a:gd name="connsiteX2" fmla="*/ 471836 w 471836"/>
              <a:gd name="connsiteY2" fmla="*/ 254000 h 508000"/>
              <a:gd name="connsiteX3" fmla="*/ 330200 w 471836"/>
              <a:gd name="connsiteY3" fmla="*/ 508000 h 508000"/>
              <a:gd name="connsiteX4" fmla="*/ 0 w 471836"/>
              <a:gd name="connsiteY4" fmla="*/ 508000 h 508000"/>
              <a:gd name="connsiteX0" fmla="*/ 0 w 466836"/>
              <a:gd name="connsiteY0" fmla="*/ 0 h 508000"/>
              <a:gd name="connsiteX1" fmla="*/ 330200 w 466836"/>
              <a:gd name="connsiteY1" fmla="*/ 0 h 508000"/>
              <a:gd name="connsiteX2" fmla="*/ 466836 w 466836"/>
              <a:gd name="connsiteY2" fmla="*/ 254000 h 508000"/>
              <a:gd name="connsiteX3" fmla="*/ 330200 w 466836"/>
              <a:gd name="connsiteY3" fmla="*/ 508000 h 508000"/>
              <a:gd name="connsiteX4" fmla="*/ 0 w 466836"/>
              <a:gd name="connsiteY4" fmla="*/ 508000 h 508000"/>
              <a:gd name="connsiteX0" fmla="*/ 0 w 461889"/>
              <a:gd name="connsiteY0" fmla="*/ 0 h 508000"/>
              <a:gd name="connsiteX1" fmla="*/ 330200 w 461889"/>
              <a:gd name="connsiteY1" fmla="*/ 0 h 508000"/>
              <a:gd name="connsiteX2" fmla="*/ 461889 w 461889"/>
              <a:gd name="connsiteY2" fmla="*/ 254000 h 508000"/>
              <a:gd name="connsiteX3" fmla="*/ 330200 w 461889"/>
              <a:gd name="connsiteY3" fmla="*/ 508000 h 508000"/>
              <a:gd name="connsiteX4" fmla="*/ 0 w 461889"/>
              <a:gd name="connsiteY4" fmla="*/ 508000 h 508000"/>
              <a:gd name="connsiteX0" fmla="*/ 0 w 456995"/>
              <a:gd name="connsiteY0" fmla="*/ 0 h 508000"/>
              <a:gd name="connsiteX1" fmla="*/ 330200 w 456995"/>
              <a:gd name="connsiteY1" fmla="*/ 0 h 508000"/>
              <a:gd name="connsiteX2" fmla="*/ 456995 w 456995"/>
              <a:gd name="connsiteY2" fmla="*/ 254000 h 508000"/>
              <a:gd name="connsiteX3" fmla="*/ 330200 w 456995"/>
              <a:gd name="connsiteY3" fmla="*/ 508000 h 508000"/>
              <a:gd name="connsiteX4" fmla="*/ 0 w 456995"/>
              <a:gd name="connsiteY4" fmla="*/ 508000 h 508000"/>
              <a:gd name="connsiteX0" fmla="*/ 0 w 452152"/>
              <a:gd name="connsiteY0" fmla="*/ 0 h 508000"/>
              <a:gd name="connsiteX1" fmla="*/ 330200 w 452152"/>
              <a:gd name="connsiteY1" fmla="*/ 0 h 508000"/>
              <a:gd name="connsiteX2" fmla="*/ 452152 w 452152"/>
              <a:gd name="connsiteY2" fmla="*/ 254000 h 508000"/>
              <a:gd name="connsiteX3" fmla="*/ 330200 w 452152"/>
              <a:gd name="connsiteY3" fmla="*/ 508000 h 508000"/>
              <a:gd name="connsiteX4" fmla="*/ 0 w 452152"/>
              <a:gd name="connsiteY4" fmla="*/ 508000 h 508000"/>
              <a:gd name="connsiteX0" fmla="*/ 0 w 447361"/>
              <a:gd name="connsiteY0" fmla="*/ 0 h 508000"/>
              <a:gd name="connsiteX1" fmla="*/ 330200 w 447361"/>
              <a:gd name="connsiteY1" fmla="*/ 0 h 508000"/>
              <a:gd name="connsiteX2" fmla="*/ 447361 w 447361"/>
              <a:gd name="connsiteY2" fmla="*/ 254000 h 508000"/>
              <a:gd name="connsiteX3" fmla="*/ 330200 w 447361"/>
              <a:gd name="connsiteY3" fmla="*/ 508000 h 508000"/>
              <a:gd name="connsiteX4" fmla="*/ 0 w 447361"/>
              <a:gd name="connsiteY4" fmla="*/ 508000 h 508000"/>
              <a:gd name="connsiteX0" fmla="*/ 0 w 442621"/>
              <a:gd name="connsiteY0" fmla="*/ 0 h 508000"/>
              <a:gd name="connsiteX1" fmla="*/ 330200 w 442621"/>
              <a:gd name="connsiteY1" fmla="*/ 0 h 508000"/>
              <a:gd name="connsiteX2" fmla="*/ 442621 w 442621"/>
              <a:gd name="connsiteY2" fmla="*/ 254000 h 508000"/>
              <a:gd name="connsiteX3" fmla="*/ 330200 w 442621"/>
              <a:gd name="connsiteY3" fmla="*/ 508000 h 508000"/>
              <a:gd name="connsiteX4" fmla="*/ 0 w 442621"/>
              <a:gd name="connsiteY4" fmla="*/ 508000 h 508000"/>
              <a:gd name="connsiteX0" fmla="*/ 0 w 437931"/>
              <a:gd name="connsiteY0" fmla="*/ 0 h 508000"/>
              <a:gd name="connsiteX1" fmla="*/ 330200 w 437931"/>
              <a:gd name="connsiteY1" fmla="*/ 0 h 508000"/>
              <a:gd name="connsiteX2" fmla="*/ 437931 w 437931"/>
              <a:gd name="connsiteY2" fmla="*/ 254000 h 508000"/>
              <a:gd name="connsiteX3" fmla="*/ 330200 w 437931"/>
              <a:gd name="connsiteY3" fmla="*/ 508000 h 508000"/>
              <a:gd name="connsiteX4" fmla="*/ 0 w 437931"/>
              <a:gd name="connsiteY4" fmla="*/ 508000 h 508000"/>
              <a:gd name="connsiteX0" fmla="*/ 0 w 433290"/>
              <a:gd name="connsiteY0" fmla="*/ 0 h 508000"/>
              <a:gd name="connsiteX1" fmla="*/ 330200 w 433290"/>
              <a:gd name="connsiteY1" fmla="*/ 0 h 508000"/>
              <a:gd name="connsiteX2" fmla="*/ 433290 w 433290"/>
              <a:gd name="connsiteY2" fmla="*/ 254000 h 508000"/>
              <a:gd name="connsiteX3" fmla="*/ 330200 w 433290"/>
              <a:gd name="connsiteY3" fmla="*/ 508000 h 508000"/>
              <a:gd name="connsiteX4" fmla="*/ 0 w 433290"/>
              <a:gd name="connsiteY4" fmla="*/ 508000 h 508000"/>
              <a:gd name="connsiteX0" fmla="*/ 0 w 428699"/>
              <a:gd name="connsiteY0" fmla="*/ 0 h 508000"/>
              <a:gd name="connsiteX1" fmla="*/ 330200 w 428699"/>
              <a:gd name="connsiteY1" fmla="*/ 0 h 508000"/>
              <a:gd name="connsiteX2" fmla="*/ 428699 w 428699"/>
              <a:gd name="connsiteY2" fmla="*/ 254000 h 508000"/>
              <a:gd name="connsiteX3" fmla="*/ 330200 w 428699"/>
              <a:gd name="connsiteY3" fmla="*/ 508000 h 508000"/>
              <a:gd name="connsiteX4" fmla="*/ 0 w 428699"/>
              <a:gd name="connsiteY4" fmla="*/ 508000 h 508000"/>
              <a:gd name="connsiteX0" fmla="*/ 0 w 424156"/>
              <a:gd name="connsiteY0" fmla="*/ 0 h 508000"/>
              <a:gd name="connsiteX1" fmla="*/ 330200 w 424156"/>
              <a:gd name="connsiteY1" fmla="*/ 0 h 508000"/>
              <a:gd name="connsiteX2" fmla="*/ 424156 w 424156"/>
              <a:gd name="connsiteY2" fmla="*/ 254000 h 508000"/>
              <a:gd name="connsiteX3" fmla="*/ 330200 w 424156"/>
              <a:gd name="connsiteY3" fmla="*/ 508000 h 508000"/>
              <a:gd name="connsiteX4" fmla="*/ 0 w 424156"/>
              <a:gd name="connsiteY4" fmla="*/ 508000 h 508000"/>
              <a:gd name="connsiteX0" fmla="*/ 0 w 419661"/>
              <a:gd name="connsiteY0" fmla="*/ 0 h 508000"/>
              <a:gd name="connsiteX1" fmla="*/ 330200 w 419661"/>
              <a:gd name="connsiteY1" fmla="*/ 0 h 508000"/>
              <a:gd name="connsiteX2" fmla="*/ 419661 w 419661"/>
              <a:gd name="connsiteY2" fmla="*/ 254000 h 508000"/>
              <a:gd name="connsiteX3" fmla="*/ 330200 w 419661"/>
              <a:gd name="connsiteY3" fmla="*/ 508000 h 508000"/>
              <a:gd name="connsiteX4" fmla="*/ 0 w 419661"/>
              <a:gd name="connsiteY4" fmla="*/ 508000 h 508000"/>
              <a:gd name="connsiteX0" fmla="*/ 0 w 415214"/>
              <a:gd name="connsiteY0" fmla="*/ 0 h 508000"/>
              <a:gd name="connsiteX1" fmla="*/ 330200 w 415214"/>
              <a:gd name="connsiteY1" fmla="*/ 0 h 508000"/>
              <a:gd name="connsiteX2" fmla="*/ 415214 w 415214"/>
              <a:gd name="connsiteY2" fmla="*/ 254000 h 508000"/>
              <a:gd name="connsiteX3" fmla="*/ 330200 w 415214"/>
              <a:gd name="connsiteY3" fmla="*/ 508000 h 508000"/>
              <a:gd name="connsiteX4" fmla="*/ 0 w 415214"/>
              <a:gd name="connsiteY4" fmla="*/ 508000 h 508000"/>
              <a:gd name="connsiteX0" fmla="*/ 0 w 410814"/>
              <a:gd name="connsiteY0" fmla="*/ 0 h 508000"/>
              <a:gd name="connsiteX1" fmla="*/ 330200 w 410814"/>
              <a:gd name="connsiteY1" fmla="*/ 0 h 508000"/>
              <a:gd name="connsiteX2" fmla="*/ 410814 w 410814"/>
              <a:gd name="connsiteY2" fmla="*/ 254000 h 508000"/>
              <a:gd name="connsiteX3" fmla="*/ 330200 w 410814"/>
              <a:gd name="connsiteY3" fmla="*/ 508000 h 508000"/>
              <a:gd name="connsiteX4" fmla="*/ 0 w 410814"/>
              <a:gd name="connsiteY4" fmla="*/ 508000 h 508000"/>
              <a:gd name="connsiteX0" fmla="*/ 0 w 406461"/>
              <a:gd name="connsiteY0" fmla="*/ 0 h 508000"/>
              <a:gd name="connsiteX1" fmla="*/ 330200 w 406461"/>
              <a:gd name="connsiteY1" fmla="*/ 0 h 508000"/>
              <a:gd name="connsiteX2" fmla="*/ 406461 w 406461"/>
              <a:gd name="connsiteY2" fmla="*/ 254000 h 508000"/>
              <a:gd name="connsiteX3" fmla="*/ 330200 w 406461"/>
              <a:gd name="connsiteY3" fmla="*/ 508000 h 508000"/>
              <a:gd name="connsiteX4" fmla="*/ 0 w 406461"/>
              <a:gd name="connsiteY4" fmla="*/ 508000 h 508000"/>
              <a:gd name="connsiteX0" fmla="*/ 0 w 402154"/>
              <a:gd name="connsiteY0" fmla="*/ 0 h 508000"/>
              <a:gd name="connsiteX1" fmla="*/ 330200 w 402154"/>
              <a:gd name="connsiteY1" fmla="*/ 0 h 508000"/>
              <a:gd name="connsiteX2" fmla="*/ 402154 w 402154"/>
              <a:gd name="connsiteY2" fmla="*/ 254000 h 508000"/>
              <a:gd name="connsiteX3" fmla="*/ 330200 w 402154"/>
              <a:gd name="connsiteY3" fmla="*/ 508000 h 508000"/>
              <a:gd name="connsiteX4" fmla="*/ 0 w 402154"/>
              <a:gd name="connsiteY4" fmla="*/ 508000 h 508000"/>
              <a:gd name="connsiteX0" fmla="*/ 0 w 397893"/>
              <a:gd name="connsiteY0" fmla="*/ 0 h 508000"/>
              <a:gd name="connsiteX1" fmla="*/ 330200 w 397893"/>
              <a:gd name="connsiteY1" fmla="*/ 0 h 508000"/>
              <a:gd name="connsiteX2" fmla="*/ 397893 w 397893"/>
              <a:gd name="connsiteY2" fmla="*/ 254000 h 508000"/>
              <a:gd name="connsiteX3" fmla="*/ 330200 w 397893"/>
              <a:gd name="connsiteY3" fmla="*/ 508000 h 508000"/>
              <a:gd name="connsiteX4" fmla="*/ 0 w 397893"/>
              <a:gd name="connsiteY4" fmla="*/ 508000 h 508000"/>
              <a:gd name="connsiteX0" fmla="*/ 0 w 393677"/>
              <a:gd name="connsiteY0" fmla="*/ 0 h 508000"/>
              <a:gd name="connsiteX1" fmla="*/ 330200 w 393677"/>
              <a:gd name="connsiteY1" fmla="*/ 0 h 508000"/>
              <a:gd name="connsiteX2" fmla="*/ 393677 w 393677"/>
              <a:gd name="connsiteY2" fmla="*/ 254000 h 508000"/>
              <a:gd name="connsiteX3" fmla="*/ 330200 w 393677"/>
              <a:gd name="connsiteY3" fmla="*/ 508000 h 508000"/>
              <a:gd name="connsiteX4" fmla="*/ 0 w 393677"/>
              <a:gd name="connsiteY4" fmla="*/ 508000 h 508000"/>
              <a:gd name="connsiteX0" fmla="*/ 0 w 389505"/>
              <a:gd name="connsiteY0" fmla="*/ 0 h 508000"/>
              <a:gd name="connsiteX1" fmla="*/ 330200 w 389505"/>
              <a:gd name="connsiteY1" fmla="*/ 0 h 508000"/>
              <a:gd name="connsiteX2" fmla="*/ 389505 w 389505"/>
              <a:gd name="connsiteY2" fmla="*/ 254000 h 508000"/>
              <a:gd name="connsiteX3" fmla="*/ 330200 w 389505"/>
              <a:gd name="connsiteY3" fmla="*/ 508000 h 508000"/>
              <a:gd name="connsiteX4" fmla="*/ 0 w 389505"/>
              <a:gd name="connsiteY4" fmla="*/ 508000 h 508000"/>
              <a:gd name="connsiteX0" fmla="*/ 0 w 385378"/>
              <a:gd name="connsiteY0" fmla="*/ 0 h 508000"/>
              <a:gd name="connsiteX1" fmla="*/ 330200 w 385378"/>
              <a:gd name="connsiteY1" fmla="*/ 0 h 508000"/>
              <a:gd name="connsiteX2" fmla="*/ 385378 w 385378"/>
              <a:gd name="connsiteY2" fmla="*/ 254000 h 508000"/>
              <a:gd name="connsiteX3" fmla="*/ 330200 w 385378"/>
              <a:gd name="connsiteY3" fmla="*/ 508000 h 508000"/>
              <a:gd name="connsiteX4" fmla="*/ 0 w 385378"/>
              <a:gd name="connsiteY4" fmla="*/ 508000 h 508000"/>
              <a:gd name="connsiteX0" fmla="*/ 0 w 381294"/>
              <a:gd name="connsiteY0" fmla="*/ 0 h 508000"/>
              <a:gd name="connsiteX1" fmla="*/ 330200 w 381294"/>
              <a:gd name="connsiteY1" fmla="*/ 0 h 508000"/>
              <a:gd name="connsiteX2" fmla="*/ 381294 w 381294"/>
              <a:gd name="connsiteY2" fmla="*/ 254000 h 508000"/>
              <a:gd name="connsiteX3" fmla="*/ 330200 w 381294"/>
              <a:gd name="connsiteY3" fmla="*/ 508000 h 508000"/>
              <a:gd name="connsiteX4" fmla="*/ 0 w 381294"/>
              <a:gd name="connsiteY4" fmla="*/ 508000 h 508000"/>
              <a:gd name="connsiteX0" fmla="*/ 0 w 377254"/>
              <a:gd name="connsiteY0" fmla="*/ 0 h 508000"/>
              <a:gd name="connsiteX1" fmla="*/ 330200 w 377254"/>
              <a:gd name="connsiteY1" fmla="*/ 0 h 508000"/>
              <a:gd name="connsiteX2" fmla="*/ 377254 w 377254"/>
              <a:gd name="connsiteY2" fmla="*/ 254000 h 508000"/>
              <a:gd name="connsiteX3" fmla="*/ 330200 w 377254"/>
              <a:gd name="connsiteY3" fmla="*/ 508000 h 508000"/>
              <a:gd name="connsiteX4" fmla="*/ 0 w 377254"/>
              <a:gd name="connsiteY4" fmla="*/ 508000 h 508000"/>
              <a:gd name="connsiteX0" fmla="*/ 0 w 373256"/>
              <a:gd name="connsiteY0" fmla="*/ 0 h 508000"/>
              <a:gd name="connsiteX1" fmla="*/ 330200 w 373256"/>
              <a:gd name="connsiteY1" fmla="*/ 0 h 508000"/>
              <a:gd name="connsiteX2" fmla="*/ 373256 w 373256"/>
              <a:gd name="connsiteY2" fmla="*/ 254000 h 508000"/>
              <a:gd name="connsiteX3" fmla="*/ 330200 w 373256"/>
              <a:gd name="connsiteY3" fmla="*/ 508000 h 508000"/>
              <a:gd name="connsiteX4" fmla="*/ 0 w 373256"/>
              <a:gd name="connsiteY4" fmla="*/ 508000 h 508000"/>
              <a:gd name="connsiteX0" fmla="*/ 0 w 369301"/>
              <a:gd name="connsiteY0" fmla="*/ 0 h 508000"/>
              <a:gd name="connsiteX1" fmla="*/ 330200 w 369301"/>
              <a:gd name="connsiteY1" fmla="*/ 0 h 508000"/>
              <a:gd name="connsiteX2" fmla="*/ 369301 w 369301"/>
              <a:gd name="connsiteY2" fmla="*/ 254000 h 508000"/>
              <a:gd name="connsiteX3" fmla="*/ 330200 w 369301"/>
              <a:gd name="connsiteY3" fmla="*/ 508000 h 508000"/>
              <a:gd name="connsiteX4" fmla="*/ 0 w 369301"/>
              <a:gd name="connsiteY4" fmla="*/ 508000 h 508000"/>
              <a:gd name="connsiteX0" fmla="*/ 0 w 365388"/>
              <a:gd name="connsiteY0" fmla="*/ 0 h 508000"/>
              <a:gd name="connsiteX1" fmla="*/ 330200 w 365388"/>
              <a:gd name="connsiteY1" fmla="*/ 0 h 508000"/>
              <a:gd name="connsiteX2" fmla="*/ 365388 w 365388"/>
              <a:gd name="connsiteY2" fmla="*/ 254000 h 508000"/>
              <a:gd name="connsiteX3" fmla="*/ 330200 w 365388"/>
              <a:gd name="connsiteY3" fmla="*/ 508000 h 508000"/>
              <a:gd name="connsiteX4" fmla="*/ 0 w 365388"/>
              <a:gd name="connsiteY4" fmla="*/ 508000 h 508000"/>
              <a:gd name="connsiteX0" fmla="*/ 0 w 361516"/>
              <a:gd name="connsiteY0" fmla="*/ 0 h 508000"/>
              <a:gd name="connsiteX1" fmla="*/ 330200 w 361516"/>
              <a:gd name="connsiteY1" fmla="*/ 0 h 508000"/>
              <a:gd name="connsiteX2" fmla="*/ 361516 w 361516"/>
              <a:gd name="connsiteY2" fmla="*/ 254000 h 508000"/>
              <a:gd name="connsiteX3" fmla="*/ 330200 w 361516"/>
              <a:gd name="connsiteY3" fmla="*/ 508000 h 508000"/>
              <a:gd name="connsiteX4" fmla="*/ 0 w 361516"/>
              <a:gd name="connsiteY4" fmla="*/ 508000 h 508000"/>
              <a:gd name="connsiteX0" fmla="*/ 0 w 357685"/>
              <a:gd name="connsiteY0" fmla="*/ 0 h 508000"/>
              <a:gd name="connsiteX1" fmla="*/ 330200 w 357685"/>
              <a:gd name="connsiteY1" fmla="*/ 0 h 508000"/>
              <a:gd name="connsiteX2" fmla="*/ 357685 w 357685"/>
              <a:gd name="connsiteY2" fmla="*/ 254000 h 508000"/>
              <a:gd name="connsiteX3" fmla="*/ 330200 w 357685"/>
              <a:gd name="connsiteY3" fmla="*/ 508000 h 508000"/>
              <a:gd name="connsiteX4" fmla="*/ 0 w 357685"/>
              <a:gd name="connsiteY4" fmla="*/ 508000 h 508000"/>
              <a:gd name="connsiteX0" fmla="*/ 0 w 357685"/>
              <a:gd name="connsiteY0" fmla="*/ 0 h 508000"/>
              <a:gd name="connsiteX1" fmla="*/ 330200 w 357685"/>
              <a:gd name="connsiteY1" fmla="*/ 0 h 508000"/>
              <a:gd name="connsiteX2" fmla="*/ 357685 w 357685"/>
              <a:gd name="connsiteY2" fmla="*/ 254000 h 508000"/>
              <a:gd name="connsiteX3" fmla="*/ 330200 w 357685"/>
              <a:gd name="connsiteY3" fmla="*/ 508000 h 508000"/>
            </a:gdLst>
            <a:ahLst/>
            <a:cxnLst>
              <a:cxn ang="0">
                <a:pos x="connsiteX0" y="connsiteY0"/>
              </a:cxn>
              <a:cxn ang="0">
                <a:pos x="connsiteX1" y="connsiteY1"/>
              </a:cxn>
              <a:cxn ang="0">
                <a:pos x="connsiteX2" y="connsiteY2"/>
              </a:cxn>
              <a:cxn ang="0">
                <a:pos x="connsiteX3" y="connsiteY3"/>
              </a:cxn>
            </a:cxnLst>
            <a:rect l="l" t="t" r="r" b="b"/>
            <a:pathLst>
              <a:path w="357685" h="508000">
                <a:moveTo>
                  <a:pt x="0" y="0"/>
                </a:moveTo>
                <a:lnTo>
                  <a:pt x="330200" y="0"/>
                </a:lnTo>
                <a:lnTo>
                  <a:pt x="357685" y="254000"/>
                </a:lnTo>
                <a:lnTo>
                  <a:pt x="330200" y="508000"/>
                </a:lnTo>
              </a:path>
            </a:pathLst>
          </a:custGeom>
          <a:ln w="22225">
            <a:solidFill>
              <a:schemeClr val="accent3"/>
            </a:solidFill>
            <a:tailEnd type="none" w="lg" len="lg"/>
          </a:ln>
          <a:effectLst/>
        </p:spPr>
        <p:style>
          <a:lnRef idx="1">
            <a:schemeClr val="accent1"/>
          </a:lnRef>
          <a:fillRef idx="0">
            <a:schemeClr val="accent1"/>
          </a:fillRef>
          <a:effectRef idx="0">
            <a:schemeClr val="accent1"/>
          </a:effectRef>
          <a:fontRef idx="minor">
            <a:schemeClr val="tx1"/>
          </a:fontRef>
        </p:style>
        <p:txBody>
          <a:bodyPr vert="horz" wrap="square" lIns="0" tIns="0" rIns="0" bIns="0" rtlCol="0" anchor="ctr" anchorCtr="0">
            <a:noAutofit/>
          </a:bodyPr>
          <a:lstStyle/>
          <a:p>
            <a:pPr fontAlgn="ctr"/>
            <a:endParaRPr lang="en-US" dirty="0"/>
          </a:p>
        </p:txBody>
      </p:sp>
      <p:grpSp>
        <p:nvGrpSpPr>
          <p:cNvPr id="25" name="Group 24"/>
          <p:cNvGrpSpPr/>
          <p:nvPr/>
        </p:nvGrpSpPr>
        <p:grpSpPr>
          <a:xfrm>
            <a:off x="5676405" y="2180420"/>
            <a:ext cx="3600000" cy="4248000"/>
            <a:chOff x="5931017" y="2180419"/>
            <a:chExt cx="3348000" cy="4048853"/>
          </a:xfrm>
        </p:grpSpPr>
        <p:grpSp>
          <p:nvGrpSpPr>
            <p:cNvPr id="7" name="Group 6"/>
            <p:cNvGrpSpPr/>
            <p:nvPr/>
          </p:nvGrpSpPr>
          <p:grpSpPr>
            <a:xfrm>
              <a:off x="5931017" y="3297104"/>
              <a:ext cx="3347998" cy="976972"/>
              <a:chOff x="6156251" y="3811313"/>
              <a:chExt cx="3122773" cy="834979"/>
            </a:xfrm>
          </p:grpSpPr>
          <p:sp>
            <p:nvSpPr>
              <p:cNvPr id="8" name="ListLeanHorizontalTextDetail1"/>
              <p:cNvSpPr txBox="1">
                <a:spLocks/>
              </p:cNvSpPr>
              <p:nvPr/>
            </p:nvSpPr>
            <p:spPr>
              <a:xfrm>
                <a:off x="6156251" y="3811314"/>
                <a:ext cx="3122773" cy="834978"/>
              </a:xfrm>
              <a:prstGeom prst="rect">
                <a:avLst/>
              </a:prstGeom>
              <a:solidFill>
                <a:schemeClr val="accent2"/>
              </a:solidFill>
            </p:spPr>
            <p:txBody>
              <a:bodyPr vert="horz" wrap="square" lIns="648000" tIns="71880" rIns="180000" bIns="71880" rtlCol="0" anchor="ctr" anchorCtr="0">
                <a:noAutofit/>
              </a:bodyPr>
              <a:lstStyle/>
              <a:p>
                <a:pPr>
                  <a:lnSpc>
                    <a:spcPct val="90000"/>
                  </a:lnSpc>
                  <a:spcBef>
                    <a:spcPts val="600"/>
                  </a:spcBef>
                  <a:buClr>
                    <a:schemeClr val="tx1"/>
                  </a:buClr>
                  <a:buSzPct val="100000"/>
                </a:pPr>
                <a:r>
                  <a:rPr lang="en-US" sz="1500" b="0" dirty="0">
                    <a:cs typeface="Arial" pitchFamily="34" charset="0"/>
                  </a:rPr>
                  <a:t>Define </a:t>
                </a:r>
                <a:r>
                  <a:rPr lang="en-US" sz="1500" dirty="0">
                    <a:cs typeface="Arial" pitchFamily="34" charset="0"/>
                  </a:rPr>
                  <a:t>organizational strategy </a:t>
                </a:r>
                <a:r>
                  <a:rPr lang="en-US" sz="1500" b="0" dirty="0">
                    <a:cs typeface="Arial" pitchFamily="34" charset="0"/>
                  </a:rPr>
                  <a:t>with its processes and functions required to implement the defined strategy </a:t>
                </a:r>
                <a:endParaRPr lang="en-US" sz="1500" dirty="0">
                  <a:latin typeface="+mn-lt"/>
                  <a:cs typeface="Arial" pitchFamily="34" charset="0"/>
                </a:endParaRPr>
              </a:p>
            </p:txBody>
          </p:sp>
          <p:sp>
            <p:nvSpPr>
              <p:cNvPr id="9" name="ListLeanHorizontalTextDetail1"/>
              <p:cNvSpPr txBox="1">
                <a:spLocks/>
              </p:cNvSpPr>
              <p:nvPr/>
            </p:nvSpPr>
            <p:spPr>
              <a:xfrm>
                <a:off x="6156251" y="3811313"/>
                <a:ext cx="3122773" cy="834978"/>
              </a:xfrm>
              <a:prstGeom prst="rect">
                <a:avLst/>
              </a:prstGeom>
              <a:solidFill>
                <a:schemeClr val="accent2"/>
              </a:solidFill>
            </p:spPr>
            <p:txBody>
              <a:bodyPr vert="horz" wrap="square" lIns="504000" tIns="71880" rIns="72000" bIns="71880" rtlCol="0" anchor="ctr" anchorCtr="0">
                <a:noAutofit/>
              </a:bodyPr>
              <a:lstStyle/>
              <a:p>
                <a:pPr>
                  <a:lnSpc>
                    <a:spcPct val="90000"/>
                  </a:lnSpc>
                  <a:spcBef>
                    <a:spcPts val="600"/>
                  </a:spcBef>
                  <a:buClr>
                    <a:schemeClr val="tx1"/>
                  </a:buClr>
                  <a:buSzPct val="100000"/>
                </a:pPr>
                <a:r>
                  <a:rPr lang="en-US" sz="1500" b="0" dirty="0">
                    <a:cs typeface="Arial" pitchFamily="34" charset="0"/>
                  </a:rPr>
                  <a:t>Overview on the traffic volumes, market players, infrastructure and performance of the rail routes – forecasting their development and potential until 2027</a:t>
                </a:r>
                <a:endParaRPr lang="en-US" sz="1500" dirty="0">
                  <a:latin typeface="+mn-lt"/>
                  <a:cs typeface="Arial" pitchFamily="34" charset="0"/>
                </a:endParaRPr>
              </a:p>
            </p:txBody>
          </p:sp>
          <p:sp>
            <p:nvSpPr>
              <p:cNvPr id="10" name="Textframe 6"/>
              <p:cNvSpPr txBox="1"/>
              <p:nvPr/>
            </p:nvSpPr>
            <p:spPr>
              <a:xfrm>
                <a:off x="6169790" y="3981647"/>
                <a:ext cx="363888" cy="532665"/>
              </a:xfrm>
              <a:prstGeom prst="rect">
                <a:avLst/>
              </a:prstGeom>
              <a:solidFill>
                <a:schemeClr val="accent2"/>
              </a:solidFill>
              <a:ln w="9525">
                <a:noFill/>
              </a:ln>
            </p:spPr>
            <p:txBody>
              <a:bodyPr vert="horz" wrap="square" lIns="0" tIns="0" rIns="0" bIns="0" rtlCol="0" anchor="ctr">
                <a:spAutoFit/>
              </a:bodyPr>
              <a:lstStyle>
                <a:defPPr>
                  <a:defRPr lang="de-DE"/>
                </a:defPPr>
                <a:lvl1pPr>
                  <a:lnSpc>
                    <a:spcPct val="90000"/>
                  </a:lnSpc>
                  <a:spcBef>
                    <a:spcPts val="0"/>
                  </a:spcBef>
                  <a:buClr>
                    <a:schemeClr val="tx1"/>
                  </a:buClr>
                  <a:buSzPct val="100000"/>
                  <a:defRPr sz="1900">
                    <a:latin typeface="+mn-lt"/>
                    <a:cs typeface="Arial" pitchFamily="34" charset="0"/>
                  </a:defRPr>
                </a:lvl1pPr>
              </a:lstStyle>
              <a:p>
                <a:pPr algn="ctr"/>
                <a:r>
                  <a:rPr lang="en-US" sz="4500" b="0" dirty="0">
                    <a:solidFill>
                      <a:schemeClr val="accent6"/>
                    </a:solidFill>
                  </a:rPr>
                  <a:t>1</a:t>
                </a:r>
              </a:p>
            </p:txBody>
          </p:sp>
        </p:grpSp>
        <p:grpSp>
          <p:nvGrpSpPr>
            <p:cNvPr id="11" name="Group 10"/>
            <p:cNvGrpSpPr/>
            <p:nvPr/>
          </p:nvGrpSpPr>
          <p:grpSpPr>
            <a:xfrm>
              <a:off x="5931019" y="2180419"/>
              <a:ext cx="3347998" cy="1086592"/>
              <a:chOff x="6156253" y="2531455"/>
              <a:chExt cx="3122773" cy="1231389"/>
            </a:xfrm>
          </p:grpSpPr>
          <p:sp>
            <p:nvSpPr>
              <p:cNvPr id="12" name="ListLeanHorizontalTextDetail1"/>
              <p:cNvSpPr txBox="1">
                <a:spLocks/>
              </p:cNvSpPr>
              <p:nvPr/>
            </p:nvSpPr>
            <p:spPr>
              <a:xfrm>
                <a:off x="6156253" y="2531455"/>
                <a:ext cx="3122773" cy="1231389"/>
              </a:xfrm>
              <a:prstGeom prst="rect">
                <a:avLst/>
              </a:prstGeom>
              <a:solidFill>
                <a:schemeClr val="bg1">
                  <a:lumMod val="50000"/>
                </a:schemeClr>
              </a:solidFill>
            </p:spPr>
            <p:txBody>
              <a:bodyPr vert="horz" wrap="square" lIns="576000" tIns="71880" rIns="180000" bIns="71880" rtlCol="0" anchor="ctr" anchorCtr="0">
                <a:noAutofit/>
              </a:bodyPr>
              <a:lstStyle/>
              <a:p>
                <a:pPr>
                  <a:lnSpc>
                    <a:spcPct val="90000"/>
                  </a:lnSpc>
                  <a:spcBef>
                    <a:spcPts val="600"/>
                  </a:spcBef>
                  <a:buClr>
                    <a:schemeClr val="tx1"/>
                  </a:buClr>
                  <a:buSzPct val="100000"/>
                </a:pPr>
                <a:endParaRPr lang="en-US" sz="1500" b="0" dirty="0">
                  <a:latin typeface="+mn-lt"/>
                  <a:cs typeface="Arial" pitchFamily="34" charset="0"/>
                </a:endParaRPr>
              </a:p>
            </p:txBody>
          </p:sp>
          <p:sp>
            <p:nvSpPr>
              <p:cNvPr id="13" name="TextBox 12"/>
              <p:cNvSpPr txBox="1"/>
              <p:nvPr/>
            </p:nvSpPr>
            <p:spPr>
              <a:xfrm>
                <a:off x="6286168" y="2677112"/>
                <a:ext cx="2862943" cy="897585"/>
              </a:xfrm>
              <a:prstGeom prst="rect">
                <a:avLst/>
              </a:prstGeom>
              <a:noFill/>
              <a:ln w="9525">
                <a:noFill/>
              </a:ln>
            </p:spPr>
            <p:txBody>
              <a:bodyPr vert="horz" wrap="square" lIns="0" tIns="0" rIns="0" bIns="0" rtlCol="0">
                <a:spAutoFit/>
              </a:bodyPr>
              <a:lstStyle/>
              <a:p>
                <a:pPr>
                  <a:lnSpc>
                    <a:spcPct val="90000"/>
                  </a:lnSpc>
                  <a:spcBef>
                    <a:spcPts val="400"/>
                  </a:spcBef>
                  <a:buClr>
                    <a:srgbClr val="000000"/>
                  </a:buClr>
                  <a:buSzPct val="100000"/>
                </a:pPr>
                <a:r>
                  <a:rPr lang="en-US" sz="1500" dirty="0">
                    <a:solidFill>
                      <a:schemeClr val="bg1"/>
                    </a:solidFill>
                    <a:latin typeface="+mn-lt"/>
                    <a:cs typeface="Arial Narrow" pitchFamily="34" charset="0"/>
                  </a:rPr>
                  <a:t>Assessment of the viability of the Eurasian rail freight routes, with a focus on Southern routes and the interconnection with  European Rail Freight Corridors </a:t>
                </a:r>
              </a:p>
            </p:txBody>
          </p:sp>
        </p:grpSp>
        <p:grpSp>
          <p:nvGrpSpPr>
            <p:cNvPr id="14" name="Group 13"/>
            <p:cNvGrpSpPr/>
            <p:nvPr/>
          </p:nvGrpSpPr>
          <p:grpSpPr>
            <a:xfrm>
              <a:off x="5931017" y="4304169"/>
              <a:ext cx="3347998" cy="792000"/>
              <a:chOff x="6156251" y="4694763"/>
              <a:chExt cx="3122773" cy="834979"/>
            </a:xfrm>
          </p:grpSpPr>
          <p:sp>
            <p:nvSpPr>
              <p:cNvPr id="15" name="ListLeanHorizontalTextDetail1"/>
              <p:cNvSpPr txBox="1">
                <a:spLocks/>
              </p:cNvSpPr>
              <p:nvPr/>
            </p:nvSpPr>
            <p:spPr>
              <a:xfrm>
                <a:off x="6156251" y="4694763"/>
                <a:ext cx="3122773" cy="834978"/>
              </a:xfrm>
              <a:prstGeom prst="rect">
                <a:avLst/>
              </a:prstGeom>
              <a:solidFill>
                <a:schemeClr val="accent2"/>
              </a:solidFill>
            </p:spPr>
            <p:txBody>
              <a:bodyPr vert="horz" wrap="square" lIns="648000" tIns="71880" rIns="180000" bIns="71880" rtlCol="0" anchor="ctr" anchorCtr="0">
                <a:noAutofit/>
              </a:bodyPr>
              <a:lstStyle/>
              <a:p>
                <a:pPr>
                  <a:lnSpc>
                    <a:spcPct val="90000"/>
                  </a:lnSpc>
                  <a:spcBef>
                    <a:spcPts val="600"/>
                  </a:spcBef>
                  <a:buClr>
                    <a:schemeClr val="tx1"/>
                  </a:buClr>
                  <a:buSzPct val="100000"/>
                </a:pPr>
                <a:endParaRPr lang="en-US" sz="1500" dirty="0">
                  <a:latin typeface="+mn-lt"/>
                  <a:cs typeface="Arial" pitchFamily="34" charset="0"/>
                </a:endParaRPr>
              </a:p>
            </p:txBody>
          </p:sp>
          <p:sp>
            <p:nvSpPr>
              <p:cNvPr id="16" name="ListLeanHorizontalTextDetail1"/>
              <p:cNvSpPr txBox="1">
                <a:spLocks/>
              </p:cNvSpPr>
              <p:nvPr/>
            </p:nvSpPr>
            <p:spPr>
              <a:xfrm>
                <a:off x="6156251" y="4694764"/>
                <a:ext cx="3122773" cy="834978"/>
              </a:xfrm>
              <a:prstGeom prst="rect">
                <a:avLst/>
              </a:prstGeom>
              <a:solidFill>
                <a:schemeClr val="accent2"/>
              </a:solidFill>
            </p:spPr>
            <p:txBody>
              <a:bodyPr vert="horz" wrap="square" lIns="504000" tIns="71880" rIns="72000" bIns="71880" rtlCol="0" anchor="ctr" anchorCtr="0">
                <a:noAutofit/>
              </a:bodyPr>
              <a:lstStyle>
                <a:defPPr>
                  <a:defRPr lang="de-DE"/>
                </a:defPPr>
                <a:lvl1pPr>
                  <a:lnSpc>
                    <a:spcPct val="90000"/>
                  </a:lnSpc>
                  <a:spcBef>
                    <a:spcPts val="600"/>
                  </a:spcBef>
                  <a:buClr>
                    <a:schemeClr val="tx1"/>
                  </a:buClr>
                  <a:buSzPct val="100000"/>
                  <a:defRPr sz="1500" b="0">
                    <a:cs typeface="Arial" pitchFamily="34" charset="0"/>
                  </a:defRPr>
                </a:lvl1pPr>
              </a:lstStyle>
              <a:p>
                <a:r>
                  <a:rPr lang="en-US" dirty="0"/>
                  <a:t>Assessment of key success factors, best practices and impeding factors for the initiatives</a:t>
                </a:r>
              </a:p>
            </p:txBody>
          </p:sp>
          <p:sp>
            <p:nvSpPr>
              <p:cNvPr id="17" name="Textframe 6"/>
              <p:cNvSpPr txBox="1"/>
              <p:nvPr/>
            </p:nvSpPr>
            <p:spPr>
              <a:xfrm>
                <a:off x="6169790" y="4802895"/>
                <a:ext cx="363888" cy="657069"/>
              </a:xfrm>
              <a:prstGeom prst="rect">
                <a:avLst/>
              </a:prstGeom>
              <a:solidFill>
                <a:schemeClr val="accent2"/>
              </a:solidFill>
              <a:ln w="9525">
                <a:noFill/>
              </a:ln>
            </p:spPr>
            <p:txBody>
              <a:bodyPr vert="horz" wrap="square" lIns="0" tIns="0" rIns="0" bIns="0" rtlCol="0" anchor="ctr">
                <a:spAutoFit/>
              </a:bodyPr>
              <a:lstStyle>
                <a:defPPr>
                  <a:defRPr lang="de-DE"/>
                </a:defPPr>
                <a:lvl1pPr>
                  <a:lnSpc>
                    <a:spcPct val="90000"/>
                  </a:lnSpc>
                  <a:spcBef>
                    <a:spcPts val="0"/>
                  </a:spcBef>
                  <a:buClr>
                    <a:schemeClr val="tx1"/>
                  </a:buClr>
                  <a:buSzPct val="100000"/>
                  <a:defRPr sz="1900">
                    <a:latin typeface="+mn-lt"/>
                    <a:cs typeface="Arial" pitchFamily="34" charset="0"/>
                  </a:defRPr>
                </a:lvl1pPr>
              </a:lstStyle>
              <a:p>
                <a:pPr algn="ctr"/>
                <a:r>
                  <a:rPr lang="en-US" sz="4500" b="0" dirty="0">
                    <a:solidFill>
                      <a:schemeClr val="accent6"/>
                    </a:solidFill>
                  </a:rPr>
                  <a:t>2</a:t>
                </a:r>
              </a:p>
            </p:txBody>
          </p:sp>
        </p:grpSp>
        <p:grpSp>
          <p:nvGrpSpPr>
            <p:cNvPr id="18" name="Group 17"/>
            <p:cNvGrpSpPr/>
            <p:nvPr/>
          </p:nvGrpSpPr>
          <p:grpSpPr>
            <a:xfrm>
              <a:off x="5931017" y="5126261"/>
              <a:ext cx="3347998" cy="1103011"/>
              <a:chOff x="6156251" y="5578211"/>
              <a:chExt cx="3122773" cy="834979"/>
            </a:xfrm>
          </p:grpSpPr>
          <p:sp>
            <p:nvSpPr>
              <p:cNvPr id="19" name="ListLeanHorizontalTextDetail1"/>
              <p:cNvSpPr txBox="1">
                <a:spLocks/>
              </p:cNvSpPr>
              <p:nvPr/>
            </p:nvSpPr>
            <p:spPr>
              <a:xfrm>
                <a:off x="6156251" y="5578211"/>
                <a:ext cx="3122773" cy="834978"/>
              </a:xfrm>
              <a:prstGeom prst="rect">
                <a:avLst/>
              </a:prstGeom>
              <a:solidFill>
                <a:schemeClr val="accent2"/>
              </a:solidFill>
            </p:spPr>
            <p:txBody>
              <a:bodyPr vert="horz" wrap="square" lIns="648000" tIns="71880" rIns="180000" bIns="71880" rtlCol="0" anchor="ctr" anchorCtr="0">
                <a:noAutofit/>
              </a:bodyPr>
              <a:lstStyle/>
              <a:p>
                <a:pPr>
                  <a:lnSpc>
                    <a:spcPct val="90000"/>
                  </a:lnSpc>
                  <a:spcBef>
                    <a:spcPts val="600"/>
                  </a:spcBef>
                  <a:buClr>
                    <a:schemeClr val="tx1"/>
                  </a:buClr>
                  <a:buSzPct val="100000"/>
                </a:pPr>
                <a:endParaRPr lang="en-US" sz="1500" dirty="0">
                  <a:latin typeface="+mn-lt"/>
                  <a:cs typeface="Arial" pitchFamily="34" charset="0"/>
                </a:endParaRPr>
              </a:p>
            </p:txBody>
          </p:sp>
          <p:sp>
            <p:nvSpPr>
              <p:cNvPr id="20" name="ListLeanHorizontalTextDetail1"/>
              <p:cNvSpPr txBox="1">
                <a:spLocks/>
              </p:cNvSpPr>
              <p:nvPr/>
            </p:nvSpPr>
            <p:spPr>
              <a:xfrm>
                <a:off x="6156251" y="5578212"/>
                <a:ext cx="3122773" cy="834978"/>
              </a:xfrm>
              <a:prstGeom prst="rect">
                <a:avLst/>
              </a:prstGeom>
              <a:solidFill>
                <a:schemeClr val="accent2"/>
              </a:solidFill>
            </p:spPr>
            <p:txBody>
              <a:bodyPr vert="horz" wrap="square" lIns="504000" tIns="71880" rIns="72000" bIns="71880" rtlCol="0" anchor="ctr" anchorCtr="0">
                <a:noAutofit/>
              </a:bodyPr>
              <a:lstStyle>
                <a:defPPr>
                  <a:defRPr lang="de-DE"/>
                </a:defPPr>
                <a:lvl1pPr>
                  <a:lnSpc>
                    <a:spcPct val="90000"/>
                  </a:lnSpc>
                  <a:spcBef>
                    <a:spcPts val="600"/>
                  </a:spcBef>
                  <a:buClr>
                    <a:schemeClr val="tx1"/>
                  </a:buClr>
                  <a:buSzPct val="100000"/>
                  <a:defRPr sz="1500" b="0">
                    <a:cs typeface="Arial" pitchFamily="34" charset="0"/>
                  </a:defRPr>
                </a:lvl1pPr>
              </a:lstStyle>
              <a:p>
                <a:r>
                  <a:rPr lang="en-US" dirty="0"/>
                  <a:t>Recommendations for stakeholders on how to improve/reset their business activities and market the new alternatives as well as migration plan for UIC to support its members</a:t>
                </a:r>
              </a:p>
            </p:txBody>
          </p:sp>
          <p:sp>
            <p:nvSpPr>
              <p:cNvPr id="21" name="Textframe 6"/>
              <p:cNvSpPr txBox="1"/>
              <p:nvPr/>
            </p:nvSpPr>
            <p:spPr>
              <a:xfrm>
                <a:off x="6169790" y="5747183"/>
                <a:ext cx="363888" cy="535390"/>
              </a:xfrm>
              <a:prstGeom prst="rect">
                <a:avLst/>
              </a:prstGeom>
              <a:solidFill>
                <a:schemeClr val="accent2"/>
              </a:solidFill>
              <a:ln w="9525">
                <a:noFill/>
              </a:ln>
            </p:spPr>
            <p:txBody>
              <a:bodyPr vert="horz" wrap="square" lIns="0" tIns="0" rIns="0" bIns="0" rtlCol="0" anchor="ctr">
                <a:spAutoFit/>
              </a:bodyPr>
              <a:lstStyle>
                <a:defPPr>
                  <a:defRPr lang="de-DE"/>
                </a:defPPr>
                <a:lvl1pPr>
                  <a:lnSpc>
                    <a:spcPct val="90000"/>
                  </a:lnSpc>
                  <a:spcBef>
                    <a:spcPts val="0"/>
                  </a:spcBef>
                  <a:buClr>
                    <a:schemeClr val="tx1"/>
                  </a:buClr>
                  <a:buSzPct val="100000"/>
                  <a:defRPr sz="1900">
                    <a:latin typeface="+mn-lt"/>
                    <a:cs typeface="Arial" pitchFamily="34" charset="0"/>
                  </a:defRPr>
                </a:lvl1pPr>
              </a:lstStyle>
              <a:p>
                <a:pPr algn="ctr"/>
                <a:r>
                  <a:rPr lang="en-US" sz="4500" b="0" dirty="0">
                    <a:solidFill>
                      <a:schemeClr val="accent6"/>
                    </a:solidFill>
                  </a:rPr>
                  <a:t>3</a:t>
                </a:r>
              </a:p>
            </p:txBody>
          </p:sp>
        </p:grpSp>
      </p:grpSp>
      <p:sp>
        <p:nvSpPr>
          <p:cNvPr id="24"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a:solidFill>
                  <a:schemeClr val="tx2"/>
                </a:solidFill>
                <a:latin typeface="+mn-lt"/>
                <a:cs typeface="+mn-cs"/>
                <a:sym typeface="+mn-lt"/>
              </a:rPr>
              <a:t>Background and project objectives</a:t>
            </a:r>
          </a:p>
        </p:txBody>
      </p:sp>
      <p:sp>
        <p:nvSpPr>
          <p:cNvPr id="22"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A</a:t>
            </a:r>
          </a:p>
        </p:txBody>
      </p:sp>
    </p:spTree>
    <p:extLst>
      <p:ext uri="{BB962C8B-B14F-4D97-AF65-F5344CB8AC3E}">
        <p14:creationId xmlns:p14="http://schemas.microsoft.com/office/powerpoint/2010/main" val="330353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5" hidden="1"/>
          <p:cNvGraphicFramePr>
            <a:graphicFrameLocks noChangeAspect="1"/>
          </p:cNvGraphicFramePr>
          <p:nvPr>
            <p:custDataLst>
              <p:tags r:id="rId2"/>
            </p:custDataLst>
            <p:extLst>
              <p:ext uri="{D42A27DB-BD31-4B8C-83A1-F6EECF244321}">
                <p14:modId xmlns:p14="http://schemas.microsoft.com/office/powerpoint/2010/main" val="8058144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5975" name="think-cell Slide" r:id="rId19" imgW="216" imgH="216" progId="TCLayout.ActiveDocument.1">
                  <p:embed/>
                </p:oleObj>
              </mc:Choice>
              <mc:Fallback>
                <p:oleObj name="think-cell Slide" r:id="rId19" imgW="216" imgH="216"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25" name="Rectangle 24" hidden="1"/>
          <p:cNvSpPr/>
          <p:nvPr>
            <p:custDataLst>
              <p:tags r:id="rId3"/>
            </p:custDataLst>
          </p:nvPr>
        </p:nvSpPr>
        <p:spPr bwMode="auto">
          <a:xfrm>
            <a:off x="0" y="0"/>
            <a:ext cx="158750" cy="158750"/>
          </a:xfrm>
          <a:prstGeom prst="rect">
            <a:avLst/>
          </a:prstGeom>
          <a:solidFill>
            <a:scrgbClr r="0" g="0" b="0"/>
          </a:solidFill>
          <a:ln w="9525">
            <a:solidFill>
              <a:schemeClr val="accent3"/>
            </a:solidFill>
          </a:ln>
          <a:effectLst/>
        </p:spPr>
        <p:style>
          <a:lnRef idx="1">
            <a:schemeClr val="accent1"/>
          </a:lnRef>
          <a:fillRef idx="0">
            <a:schemeClr val="accent1"/>
          </a:fillRef>
          <a:effectRef idx="0">
            <a:schemeClr val="accent1"/>
          </a:effectRef>
          <a:fontRef idx="minor">
            <a:schemeClr val="tx1"/>
          </a:fontRef>
        </p:style>
        <p:txBody>
          <a:bodyPr vert="horz" wrap="none" lIns="0" tIns="0" rIns="0" bIns="0" numCol="1" spcCol="0" rtlCol="0" anchor="t" anchorCtr="0">
            <a:noAutofit/>
          </a:bodyPr>
          <a:lstStyle/>
          <a:p>
            <a:pPr>
              <a:lnSpc>
                <a:spcPct val="90000"/>
              </a:lnSpc>
            </a:pPr>
            <a:endParaRPr lang="en-US" b="0" dirty="0">
              <a:latin typeface="Arial Narrow"/>
              <a:sym typeface="Arial Narrow"/>
            </a:endParaRPr>
          </a:p>
        </p:txBody>
      </p:sp>
      <p:sp>
        <p:nvSpPr>
          <p:cNvPr id="2" name="Title 1"/>
          <p:cNvSpPr>
            <a:spLocks noGrp="1"/>
          </p:cNvSpPr>
          <p:nvPr>
            <p:ph type="title"/>
          </p:nvPr>
        </p:nvSpPr>
        <p:spPr/>
        <p:txBody>
          <a:bodyPr/>
          <a:lstStyle/>
          <a:p>
            <a:r>
              <a:rPr lang="en-US" dirty="0"/>
              <a:t>Eurasian rail cargo transports have grown significantly, but still have a low intermodal market share</a:t>
            </a:r>
          </a:p>
        </p:txBody>
      </p:sp>
      <p:graphicFrame>
        <p:nvGraphicFramePr>
          <p:cNvPr id="3" name="Object 2"/>
          <p:cNvGraphicFramePr>
            <a:graphicFrameLocks/>
          </p:cNvGraphicFramePr>
          <p:nvPr>
            <p:custDataLst>
              <p:tags r:id="rId4"/>
            </p:custDataLst>
            <p:extLst>
              <p:ext uri="{D42A27DB-BD31-4B8C-83A1-F6EECF244321}">
                <p14:modId xmlns:p14="http://schemas.microsoft.com/office/powerpoint/2010/main" val="2058075482"/>
              </p:ext>
            </p:extLst>
          </p:nvPr>
        </p:nvGraphicFramePr>
        <p:xfrm>
          <a:off x="609600" y="2857500"/>
          <a:ext cx="3810000" cy="1200150"/>
        </p:xfrm>
        <a:graphic>
          <a:graphicData uri="http://schemas.openxmlformats.org/presentationml/2006/ole">
            <mc:AlternateContent xmlns:mc="http://schemas.openxmlformats.org/markup-compatibility/2006">
              <mc:Choice xmlns:v="urn:schemas-microsoft-com:vml" Requires="v">
                <p:oleObj spid="_x0000_s505976" name="Chart" r:id="rId21" imgW="3810000" imgH="1200150" progId="MSGraph.Chart.8">
                  <p:embed followColorScheme="full"/>
                </p:oleObj>
              </mc:Choice>
              <mc:Fallback>
                <p:oleObj name="Chart" r:id="rId21" imgW="3810000" imgH="1200150" progId="MSGraph.Chart.8">
                  <p:embed followColorScheme="full"/>
                  <p:pic>
                    <p:nvPicPr>
                      <p:cNvPr id="0" name=""/>
                      <p:cNvPicPr/>
                      <p:nvPr/>
                    </p:nvPicPr>
                    <p:blipFill>
                      <a:blip r:embed="rId22"/>
                      <a:stretch>
                        <a:fillRect/>
                      </a:stretch>
                    </p:blipFill>
                    <p:spPr>
                      <a:xfrm>
                        <a:off x="609600" y="2857500"/>
                        <a:ext cx="3810000" cy="1200150"/>
                      </a:xfrm>
                      <a:prstGeom prst="rect">
                        <a:avLst/>
                      </a:prstGeom>
                    </p:spPr>
                  </p:pic>
                </p:oleObj>
              </mc:Fallback>
            </mc:AlternateContent>
          </a:graphicData>
        </a:graphic>
      </p:graphicFrame>
      <p:cxnSp>
        <p:nvCxnSpPr>
          <p:cNvPr id="13" name="Straight Connector 12"/>
          <p:cNvCxnSpPr/>
          <p:nvPr>
            <p:custDataLst>
              <p:tags r:id="rId5"/>
            </p:custDataLst>
          </p:nvPr>
        </p:nvCxnSpPr>
        <p:spPr bwMode="gray">
          <a:xfrm flipV="1">
            <a:off x="1328738" y="2620963"/>
            <a:ext cx="2390775" cy="800100"/>
          </a:xfrm>
          <a:prstGeom prst="line">
            <a:avLst/>
          </a:prstGeom>
          <a:ln w="9525">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15" name="Text Placeholder"/>
          <p:cNvSpPr>
            <a:spLocks noGrp="1"/>
          </p:cNvSpPr>
          <p:nvPr>
            <p:custDataLst>
              <p:tags r:id="rId6"/>
            </p:custDataLst>
          </p:nvPr>
        </p:nvSpPr>
        <p:spPr bwMode="auto">
          <a:xfrm>
            <a:off x="1985963" y="2895600"/>
            <a:ext cx="1076325" cy="252413"/>
          </a:xfrm>
          <a:prstGeom prst="roundRect">
            <a:avLst>
              <a:gd name="adj" fmla="val 49686"/>
            </a:avLst>
          </a:prstGeom>
          <a:solidFill>
            <a:schemeClr val="bg1"/>
          </a:solidFill>
          <a:ln w="9525">
            <a:solidFill>
              <a:schemeClr val="tx2"/>
            </a:solidFill>
          </a:ln>
        </p:spPr>
        <p:txBody>
          <a:bodyPr vert="horz" wrap="none" lIns="17463" tIns="0" rIns="17463"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en-US" altLang="en-US" sz="1300" dirty="0"/>
              <a:t>CAGR </a:t>
            </a:r>
            <a:fld id="{E1495730-95F5-41A8-B19A-F8947FCAA8F1}" type="datetime'''''+''''''''''''''1''''''''40''''''.''4''%'">
              <a:rPr lang="en-US" altLang="en-US" sz="1300"/>
              <a:pPr/>
              <a:t>+140.4%</a:t>
            </a:fld>
            <a:endParaRPr lang="en-US" sz="1300" dirty="0"/>
          </a:p>
        </p:txBody>
      </p:sp>
      <p:sp>
        <p:nvSpPr>
          <p:cNvPr id="18" name="Text Placeholder"/>
          <p:cNvSpPr>
            <a:spLocks noGrp="1"/>
          </p:cNvSpPr>
          <p:nvPr>
            <p:custDataLst>
              <p:tags r:id="rId7"/>
            </p:custDataLst>
          </p:nvPr>
        </p:nvSpPr>
        <p:spPr bwMode="auto">
          <a:xfrm>
            <a:off x="3524250" y="4040188"/>
            <a:ext cx="392113" cy="177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609EEAE-15A3-4A33-AD91-7D0683C1B00A}" type="datetime'''''''''''''''''2''''''''''''''''0''''''''1''''''6'''''''''">
              <a:rPr lang="en-US" altLang="en-US" sz="1300"/>
              <a:pPr/>
              <a:t>2016</a:t>
            </a:fld>
            <a:r>
              <a:rPr lang="en-US" altLang="en-US" sz="1300" baseline="30000" dirty="0"/>
              <a:t>1)</a:t>
            </a:r>
            <a:endParaRPr lang="en-US" sz="1300" dirty="0"/>
          </a:p>
        </p:txBody>
      </p:sp>
      <p:sp>
        <p:nvSpPr>
          <p:cNvPr id="16" name="Text Placeholder"/>
          <p:cNvSpPr>
            <a:spLocks noGrp="1"/>
          </p:cNvSpPr>
          <p:nvPr>
            <p:custDataLst>
              <p:tags r:id="rId8"/>
            </p:custDataLst>
          </p:nvPr>
        </p:nvSpPr>
        <p:spPr bwMode="auto">
          <a:xfrm>
            <a:off x="1173163" y="4040188"/>
            <a:ext cx="311150" cy="177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98FF22BC-673E-4BD3-B325-725A311D1115}" type="datetime'''''''2''''''''''''0''''''''''1''''4'">
              <a:rPr lang="en-US" altLang="en-US" sz="1300"/>
              <a:pPr/>
              <a:t>2014</a:t>
            </a:fld>
            <a:endParaRPr lang="en-US" sz="1300" dirty="0"/>
          </a:p>
        </p:txBody>
      </p:sp>
      <p:sp>
        <p:nvSpPr>
          <p:cNvPr id="17" name="Text Placeholder"/>
          <p:cNvSpPr>
            <a:spLocks noGrp="1"/>
          </p:cNvSpPr>
          <p:nvPr>
            <p:custDataLst>
              <p:tags r:id="rId9"/>
            </p:custDataLst>
          </p:nvPr>
        </p:nvSpPr>
        <p:spPr bwMode="auto">
          <a:xfrm>
            <a:off x="2368550" y="4040188"/>
            <a:ext cx="311150" cy="177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58DC998-509C-434D-92D7-805254E50B33}" type="datetime'''''''''20''''''''''''''''1''''''''''5'''''''''''''''''''''''">
              <a:rPr lang="en-US" altLang="en-US" sz="1300"/>
              <a:pPr/>
              <a:t>2015</a:t>
            </a:fld>
            <a:endParaRPr lang="en-US" sz="1300" dirty="0"/>
          </a:p>
        </p:txBody>
      </p:sp>
      <p:sp>
        <p:nvSpPr>
          <p:cNvPr id="37" name="Text Placeholder"/>
          <p:cNvSpPr>
            <a:spLocks noGrp="1"/>
          </p:cNvSpPr>
          <p:nvPr>
            <p:custDataLst>
              <p:tags r:id="rId10"/>
            </p:custDataLst>
          </p:nvPr>
        </p:nvSpPr>
        <p:spPr bwMode="gray">
          <a:xfrm>
            <a:off x="3551238" y="2778125"/>
            <a:ext cx="336550"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7EFD0B2-9435-4A82-8D03-8E1408AB5C8D}" type="datetime'1'''',''''''''''''''''7''''''''''''''''''''''''''77'''''''''''">
              <a:rPr lang="de-DE" altLang="en-US" sz="1300" b="1"/>
              <a:pPr/>
              <a:t>1,777</a:t>
            </a:fld>
            <a:endParaRPr lang="de-DE" sz="1300" b="1" dirty="0"/>
          </a:p>
        </p:txBody>
      </p:sp>
      <p:sp>
        <p:nvSpPr>
          <p:cNvPr id="27"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a:solidFill>
                  <a:schemeClr val="tx2"/>
                </a:solidFill>
                <a:latin typeface="+mn-lt"/>
                <a:sym typeface="+mn-lt"/>
              </a:rPr>
              <a:t>Development of rail freight between Asia and Europe</a:t>
            </a:r>
          </a:p>
        </p:txBody>
      </p:sp>
      <p:sp>
        <p:nvSpPr>
          <p:cNvPr id="36" name="Source"/>
          <p:cNvSpPr txBox="1"/>
          <p:nvPr/>
        </p:nvSpPr>
        <p:spPr>
          <a:xfrm>
            <a:off x="738189" y="6710121"/>
            <a:ext cx="2753959"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a:t>
            </a:r>
            <a:r>
              <a:rPr lang="en-US" sz="900" b="0" dirty="0">
                <a:sym typeface="+mn-lt"/>
              </a:rPr>
              <a:t>EATL, DB Cargo</a:t>
            </a:r>
            <a:r>
              <a:rPr lang="en-US" sz="900" b="0" dirty="0">
                <a:latin typeface="+mn-lt"/>
                <a:sym typeface="+mn-lt"/>
              </a:rPr>
              <a:t>,</a:t>
            </a:r>
            <a:r>
              <a:rPr lang="en-US" sz="900" b="0" dirty="0">
                <a:solidFill>
                  <a:schemeClr val="tx1"/>
                </a:solidFill>
                <a:latin typeface="+mn-lt"/>
                <a:cs typeface="+mn-cs"/>
                <a:sym typeface="+mn-lt"/>
              </a:rPr>
              <a:t> CRIMT, press research, Roland Berger</a:t>
            </a:r>
          </a:p>
        </p:txBody>
      </p:sp>
      <p:sp>
        <p:nvSpPr>
          <p:cNvPr id="92" name="Rectangle 91"/>
          <p:cNvSpPr>
            <a:spLocks/>
          </p:cNvSpPr>
          <p:nvPr/>
        </p:nvSpPr>
        <p:spPr>
          <a:xfrm>
            <a:off x="738188" y="2201614"/>
            <a:ext cx="3577831" cy="200055"/>
          </a:xfrm>
          <a:prstGeom prst="rect">
            <a:avLst/>
          </a:prstGeom>
        </p:spPr>
        <p:txBody>
          <a:bodyPr wrap="square" lIns="0" tIns="0" rIns="0" bIns="0">
            <a:spAutoFit/>
          </a:bodyPr>
          <a:lstStyle/>
          <a:p>
            <a:fld id="{EAAC3B75-5F5A-41FA-93F3-B6F5D4BA241D}" type="datetime'''Tran''sport between China'' and ''Europe via rail [Trains]'">
              <a:rPr lang="en-US" altLang="en-US" smtClean="0">
                <a:solidFill>
                  <a:srgbClr val="000000"/>
                </a:solidFill>
              </a:rPr>
              <a:pPr/>
              <a:t>Transport between China and Europe via rail [Trains]</a:t>
            </a:fld>
            <a:endParaRPr lang="en-US" dirty="0">
              <a:solidFill>
                <a:srgbClr val="000000"/>
              </a:solidFill>
            </a:endParaRPr>
          </a:p>
        </p:txBody>
      </p:sp>
      <p:sp>
        <p:nvSpPr>
          <p:cNvPr id="110" name="RBContent19"/>
          <p:cNvSpPr txBox="1">
            <a:spLocks/>
          </p:cNvSpPr>
          <p:nvPr/>
        </p:nvSpPr>
        <p:spPr>
          <a:xfrm>
            <a:off x="4619501" y="2201614"/>
            <a:ext cx="4654486" cy="3625608"/>
          </a:xfrm>
          <a:prstGeom prst="rect">
            <a:avLst/>
          </a:prstGeom>
          <a:noFill/>
          <a:ln w="9525">
            <a:noFill/>
          </a:ln>
        </p:spPr>
        <p:txBody>
          <a:bodyPr vert="horz" wrap="square" lIns="0" tIns="0" rIns="0" bIns="0" rtlCol="0">
            <a:spAutoFit/>
          </a:bodyPr>
          <a:lstStyle/>
          <a:p>
            <a:pPr marL="142628" lvl="1" indent="-142628">
              <a:lnSpc>
                <a:spcPct val="90000"/>
              </a:lnSpc>
              <a:spcBef>
                <a:spcPts val="300"/>
              </a:spcBef>
              <a:buSzPct val="100000"/>
              <a:buFont typeface="Arial Narrow"/>
              <a:buChar char="&gt;"/>
            </a:pPr>
            <a:r>
              <a:rPr lang="en-US" b="0" dirty="0">
                <a:solidFill>
                  <a:srgbClr val="000000"/>
                </a:solidFill>
                <a:latin typeface="Arial Narrow"/>
                <a:cs typeface="Arial" pitchFamily="34" charset="0"/>
                <a:sym typeface="+mn-lt"/>
              </a:rPr>
              <a:t>Improvements driving volume development on Eurasian rail routes</a:t>
            </a:r>
          </a:p>
          <a:p>
            <a:pPr marL="298628" lvl="2" indent="-144856">
              <a:lnSpc>
                <a:spcPct val="90000"/>
              </a:lnSpc>
              <a:spcBef>
                <a:spcPts val="300"/>
              </a:spcBef>
              <a:buSzPct val="100000"/>
              <a:buFont typeface="Arial Narrow"/>
              <a:buChar char="–"/>
            </a:pPr>
            <a:r>
              <a:rPr lang="en-US" b="0" dirty="0">
                <a:solidFill>
                  <a:srgbClr val="000000"/>
                </a:solidFill>
                <a:latin typeface="Arial Narrow"/>
                <a:cs typeface="Arial" pitchFamily="34" charset="0"/>
                <a:sym typeface="+mn-lt"/>
              </a:rPr>
              <a:t>Reduction of transit time and increased punctuality</a:t>
            </a:r>
          </a:p>
          <a:p>
            <a:pPr marL="298628" lvl="2" indent="-144856">
              <a:lnSpc>
                <a:spcPct val="90000"/>
              </a:lnSpc>
              <a:spcBef>
                <a:spcPts val="300"/>
              </a:spcBef>
              <a:buSzPct val="100000"/>
              <a:buFont typeface="Arial Narrow"/>
              <a:buChar char="–"/>
            </a:pPr>
            <a:r>
              <a:rPr lang="en-US" b="0" dirty="0">
                <a:solidFill>
                  <a:srgbClr val="000000"/>
                </a:solidFill>
                <a:latin typeface="Arial Narrow"/>
                <a:cs typeface="Arial" pitchFamily="34" charset="0"/>
                <a:sym typeface="+mn-lt"/>
              </a:rPr>
              <a:t>Increase of destinations to 15 in Europe and 16+ in China</a:t>
            </a:r>
          </a:p>
          <a:p>
            <a:pPr marL="298628" lvl="2" indent="-144856">
              <a:lnSpc>
                <a:spcPct val="90000"/>
              </a:lnSpc>
              <a:spcBef>
                <a:spcPts val="300"/>
              </a:spcBef>
              <a:buSzPct val="100000"/>
              <a:buFont typeface="Arial Narrow"/>
              <a:buChar char="–"/>
            </a:pPr>
            <a:r>
              <a:rPr lang="en-US" b="0" dirty="0">
                <a:latin typeface="Arial Narrow"/>
                <a:cs typeface="Arial" pitchFamily="34" charset="0"/>
                <a:sym typeface="+mn-lt"/>
              </a:rPr>
              <a:t>Reduction of freight rates, subsidies from China's OBOR initiative</a:t>
            </a:r>
          </a:p>
          <a:p>
            <a:pPr marL="298628" lvl="2" indent="-144856">
              <a:lnSpc>
                <a:spcPct val="90000"/>
              </a:lnSpc>
              <a:spcBef>
                <a:spcPts val="300"/>
              </a:spcBef>
              <a:buSzPct val="100000"/>
              <a:buFont typeface="Arial Narrow"/>
              <a:buChar char="–"/>
            </a:pPr>
            <a:r>
              <a:rPr lang="en-US" b="0" dirty="0">
                <a:solidFill>
                  <a:srgbClr val="000000"/>
                </a:solidFill>
                <a:latin typeface="Arial Narrow"/>
                <a:cs typeface="Arial" pitchFamily="34" charset="0"/>
                <a:sym typeface="+mn-lt"/>
              </a:rPr>
              <a:t>Targeting of suitable customers and regions e.g. Western China</a:t>
            </a:r>
          </a:p>
          <a:p>
            <a:pPr marL="298628" lvl="2" indent="-144856">
              <a:lnSpc>
                <a:spcPct val="90000"/>
              </a:lnSpc>
              <a:spcBef>
                <a:spcPts val="300"/>
              </a:spcBef>
              <a:buSzPct val="100000"/>
              <a:buFont typeface="Arial Narrow"/>
              <a:buChar char="–"/>
            </a:pPr>
            <a:r>
              <a:rPr lang="en-US" b="0" dirty="0">
                <a:solidFill>
                  <a:srgbClr val="000000"/>
                </a:solidFill>
                <a:latin typeface="Arial Narrow"/>
                <a:cs typeface="Arial" pitchFamily="34" charset="0"/>
                <a:sym typeface="+mn-lt"/>
              </a:rPr>
              <a:t>Ease of border crossings through common consignment note, Eurasian Customs Union and local improvements</a:t>
            </a:r>
          </a:p>
          <a:p>
            <a:pPr marL="298628" lvl="2" indent="-144856">
              <a:lnSpc>
                <a:spcPct val="90000"/>
              </a:lnSpc>
              <a:spcBef>
                <a:spcPts val="300"/>
              </a:spcBef>
              <a:buSzPct val="100000"/>
              <a:buFont typeface="Arial Narrow"/>
              <a:buChar char="–"/>
            </a:pPr>
            <a:r>
              <a:rPr lang="en-US" b="0" dirty="0">
                <a:solidFill>
                  <a:srgbClr val="000000"/>
                </a:solidFill>
                <a:latin typeface="Arial Narrow"/>
                <a:cs typeface="Arial" pitchFamily="34" charset="0"/>
                <a:sym typeface="+mn-lt"/>
              </a:rPr>
              <a:t>Upgrading and extension of infrastructure e.g. in Kazakhstan </a:t>
            </a:r>
          </a:p>
          <a:p>
            <a:pPr marL="142628" lvl="1" indent="-142628">
              <a:lnSpc>
                <a:spcPct val="90000"/>
              </a:lnSpc>
              <a:spcBef>
                <a:spcPts val="300"/>
              </a:spcBef>
              <a:buSzPct val="100000"/>
              <a:buFont typeface="Arial Narrow"/>
              <a:buChar char="&gt;"/>
            </a:pPr>
            <a:r>
              <a:rPr lang="en-US" b="0" dirty="0">
                <a:solidFill>
                  <a:srgbClr val="000000"/>
                </a:solidFill>
                <a:latin typeface="Arial Narrow"/>
                <a:cs typeface="Arial" pitchFamily="34" charset="0"/>
                <a:sym typeface="+mn-lt"/>
              </a:rPr>
              <a:t>However, market development and competition from other transport modes prevent rail transport from reaching higher market share</a:t>
            </a:r>
          </a:p>
          <a:p>
            <a:pPr marL="298628" lvl="2" indent="-144856" defTabSz="330200">
              <a:lnSpc>
                <a:spcPct val="90000"/>
              </a:lnSpc>
              <a:spcBef>
                <a:spcPts val="300"/>
              </a:spcBef>
              <a:buSzPct val="100000"/>
              <a:buFont typeface="Arial Narrow"/>
              <a:buChar char="–"/>
            </a:pPr>
            <a:r>
              <a:rPr lang="en-US" b="0" dirty="0">
                <a:latin typeface="Arial Narrow"/>
                <a:cs typeface="Arial" pitchFamily="34" charset="0"/>
                <a:sym typeface="+mn-lt"/>
              </a:rPr>
              <a:t>Freight rates for container </a:t>
            </a:r>
            <a:r>
              <a:rPr lang="en-US" b="0" dirty="0">
                <a:solidFill>
                  <a:srgbClr val="000000"/>
                </a:solidFill>
                <a:latin typeface="Arial Narrow"/>
                <a:cs typeface="Arial" pitchFamily="34" charset="0"/>
                <a:sym typeface="+mn-lt"/>
              </a:rPr>
              <a:t>shipping have fallen significantly since 2011. Price level of rail transport is now 3 to 4+ times higher than shipping (Shanghai Shipping Exchange rate SCFI for Europe in March 2017 under USD 900 per TEU)</a:t>
            </a:r>
          </a:p>
          <a:p>
            <a:pPr marL="298628" lvl="2" indent="-144856" defTabSz="330200">
              <a:lnSpc>
                <a:spcPct val="90000"/>
              </a:lnSpc>
              <a:spcBef>
                <a:spcPts val="300"/>
              </a:spcBef>
              <a:buSzPct val="100000"/>
              <a:buFont typeface="Arial Narrow"/>
              <a:buChar char="–"/>
            </a:pPr>
            <a:r>
              <a:rPr lang="en-US" b="0" dirty="0">
                <a:solidFill>
                  <a:srgbClr val="000000"/>
                </a:solidFill>
                <a:latin typeface="Arial Narrow"/>
                <a:cs typeface="Arial" pitchFamily="34" charset="0"/>
                <a:sym typeface="+mn-lt"/>
              </a:rPr>
              <a:t>Economic growth rates in China cooled down and the overall trade between Asia and Europe stagnated in 2015 and 2016</a:t>
            </a:r>
          </a:p>
          <a:p>
            <a:pPr marL="298628" lvl="2" indent="-144856" defTabSz="330200">
              <a:lnSpc>
                <a:spcPct val="90000"/>
              </a:lnSpc>
              <a:spcBef>
                <a:spcPts val="300"/>
              </a:spcBef>
              <a:buSzPct val="100000"/>
              <a:buFont typeface="Arial Narrow"/>
              <a:buChar char="–"/>
            </a:pPr>
            <a:r>
              <a:rPr lang="en-US" b="0" dirty="0">
                <a:solidFill>
                  <a:srgbClr val="000000"/>
                </a:solidFill>
                <a:latin typeface="Arial Narrow"/>
                <a:cs typeface="Arial" pitchFamily="34" charset="0"/>
                <a:sym typeface="+mn-lt"/>
              </a:rPr>
              <a:t>Still room for efficiency and quality gains in waiting times and processes for border crossings and customs, reliability and client information etc.</a:t>
            </a:r>
          </a:p>
        </p:txBody>
      </p:sp>
      <p:sp>
        <p:nvSpPr>
          <p:cNvPr id="39" name="Notes"/>
          <p:cNvSpPr txBox="1"/>
          <p:nvPr/>
        </p:nvSpPr>
        <p:spPr>
          <a:xfrm>
            <a:off x="738188" y="6557174"/>
            <a:ext cx="8535799" cy="138499"/>
          </a:xfrm>
          <a:prstGeom prst="rect">
            <a:avLst/>
          </a:prstGeom>
          <a:noFill/>
          <a:ln w="9525">
            <a:noFill/>
          </a:ln>
        </p:spPr>
        <p:txBody>
          <a:bodyPr vert="horz" wrap="square" lIns="0" tIns="0" rIns="0" bIns="0" rtlCol="0" anchor="b" anchorCtr="0">
            <a:spAutoFit/>
          </a:bodyPr>
          <a:lstStyle/>
          <a:p>
            <a:pPr>
              <a:lnSpc>
                <a:spcPct val="90000"/>
              </a:lnSpc>
              <a:buSzPct val="100000"/>
            </a:pPr>
            <a:r>
              <a:rPr lang="en-US" sz="1000" b="0" dirty="0">
                <a:latin typeface="+mn-lt"/>
                <a:cs typeface="+mn-cs"/>
                <a:sym typeface="+mn-lt"/>
              </a:rPr>
              <a:t>1) Roland Berger calculations based on interviews with several players, e.g. DB Cargo, TEL</a:t>
            </a:r>
          </a:p>
        </p:txBody>
      </p:sp>
      <p:graphicFrame>
        <p:nvGraphicFramePr>
          <p:cNvPr id="28" name="Object 27"/>
          <p:cNvGraphicFramePr>
            <a:graphicFrameLocks/>
          </p:cNvGraphicFramePr>
          <p:nvPr>
            <p:custDataLst>
              <p:tags r:id="rId11"/>
            </p:custDataLst>
            <p:extLst>
              <p:ext uri="{D42A27DB-BD31-4B8C-83A1-F6EECF244321}">
                <p14:modId xmlns:p14="http://schemas.microsoft.com/office/powerpoint/2010/main" val="118585973"/>
              </p:ext>
            </p:extLst>
          </p:nvPr>
        </p:nvGraphicFramePr>
        <p:xfrm>
          <a:off x="609600" y="4991100"/>
          <a:ext cx="3809970" cy="1209585"/>
        </p:xfrm>
        <a:graphic>
          <a:graphicData uri="http://schemas.openxmlformats.org/presentationml/2006/ole">
            <mc:AlternateContent xmlns:mc="http://schemas.openxmlformats.org/markup-compatibility/2006">
              <mc:Choice xmlns:v="urn:schemas-microsoft-com:vml" Requires="v">
                <p:oleObj spid="_x0000_s505977" name="Chart" r:id="rId23" imgW="3810000" imgH="1209585" progId="MSGraph.Chart.8">
                  <p:embed followColorScheme="full"/>
                </p:oleObj>
              </mc:Choice>
              <mc:Fallback>
                <p:oleObj name="Chart" r:id="rId23" imgW="3810000" imgH="1209585" progId="MSGraph.Chart.8">
                  <p:embed followColorScheme="full"/>
                  <p:pic>
                    <p:nvPicPr>
                      <p:cNvPr id="0" name=""/>
                      <p:cNvPicPr/>
                      <p:nvPr/>
                    </p:nvPicPr>
                    <p:blipFill>
                      <a:blip r:embed="rId24"/>
                      <a:stretch>
                        <a:fillRect/>
                      </a:stretch>
                    </p:blipFill>
                    <p:spPr>
                      <a:xfrm>
                        <a:off x="609600" y="4991100"/>
                        <a:ext cx="3809970" cy="1209585"/>
                      </a:xfrm>
                      <a:prstGeom prst="rect">
                        <a:avLst/>
                      </a:prstGeom>
                    </p:spPr>
                  </p:pic>
                </p:oleObj>
              </mc:Fallback>
            </mc:AlternateContent>
          </a:graphicData>
        </a:graphic>
      </p:graphicFrame>
      <p:sp>
        <p:nvSpPr>
          <p:cNvPr id="31" name="Text Placeholder"/>
          <p:cNvSpPr>
            <a:spLocks noGrp="1"/>
          </p:cNvSpPr>
          <p:nvPr>
            <p:custDataLst>
              <p:tags r:id="rId12"/>
            </p:custDataLst>
          </p:nvPr>
        </p:nvSpPr>
        <p:spPr bwMode="auto">
          <a:xfrm>
            <a:off x="1173163" y="6192838"/>
            <a:ext cx="311150" cy="177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F8DF3044-B9BA-4337-80F1-751A5BBC4228}" type="datetime'20''''''''''''''''''''''''''''''1''''4'''''''''''''''''''''''">
              <a:rPr lang="en-US" altLang="en-US" sz="1300"/>
              <a:pPr/>
              <a:t>2014</a:t>
            </a:fld>
            <a:endParaRPr lang="en-US" sz="1300" dirty="0"/>
          </a:p>
        </p:txBody>
      </p:sp>
      <p:sp>
        <p:nvSpPr>
          <p:cNvPr id="29" name="Text Placeholder"/>
          <p:cNvSpPr>
            <a:spLocks noGrp="1"/>
          </p:cNvSpPr>
          <p:nvPr>
            <p:custDataLst>
              <p:tags r:id="rId13"/>
            </p:custDataLst>
          </p:nvPr>
        </p:nvSpPr>
        <p:spPr bwMode="gray">
          <a:xfrm>
            <a:off x="1084263" y="5721350"/>
            <a:ext cx="490538"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de-DE" altLang="en-US" sz="1300" b="1" dirty="0"/>
              <a:t>~25,000</a:t>
            </a:r>
            <a:endParaRPr lang="de-DE" sz="1300" b="1" dirty="0"/>
          </a:p>
        </p:txBody>
      </p:sp>
      <p:sp>
        <p:nvSpPr>
          <p:cNvPr id="24" name="Text Placeholder"/>
          <p:cNvSpPr>
            <a:spLocks noGrp="1"/>
          </p:cNvSpPr>
          <p:nvPr>
            <p:custDataLst>
              <p:tags r:id="rId14"/>
            </p:custDataLst>
          </p:nvPr>
        </p:nvSpPr>
        <p:spPr bwMode="gray">
          <a:xfrm>
            <a:off x="3436938" y="4902200"/>
            <a:ext cx="565150"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de-DE" altLang="en-US" sz="1300" b="1" dirty="0"/>
              <a:t>~145,000</a:t>
            </a:r>
            <a:endParaRPr lang="de-DE" sz="1300" b="1" dirty="0"/>
          </a:p>
        </p:txBody>
      </p:sp>
      <p:sp>
        <p:nvSpPr>
          <p:cNvPr id="34" name="Text Placeholder"/>
          <p:cNvSpPr>
            <a:spLocks noGrp="1"/>
          </p:cNvSpPr>
          <p:nvPr>
            <p:custDataLst>
              <p:tags r:id="rId15"/>
            </p:custDataLst>
          </p:nvPr>
        </p:nvSpPr>
        <p:spPr bwMode="auto">
          <a:xfrm>
            <a:off x="3524250" y="6192838"/>
            <a:ext cx="392113" cy="177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1242109E-6F43-4BC3-9905-5AE5645F269A}" type="datetime'''''''''''2''''0''''''''1''6'''''''''''''''">
              <a:rPr lang="en-US" altLang="en-US" sz="1300"/>
              <a:pPr/>
              <a:t>2016</a:t>
            </a:fld>
            <a:r>
              <a:rPr lang="en-US" altLang="en-US" sz="1300" baseline="30000" dirty="0"/>
              <a:t>1)</a:t>
            </a:r>
            <a:endParaRPr lang="en-US" sz="1300" dirty="0"/>
          </a:p>
        </p:txBody>
      </p:sp>
      <p:sp>
        <p:nvSpPr>
          <p:cNvPr id="23" name="Text Placeholder"/>
          <p:cNvSpPr>
            <a:spLocks noGrp="1"/>
          </p:cNvSpPr>
          <p:nvPr>
            <p:custDataLst>
              <p:tags r:id="rId16"/>
            </p:custDataLst>
          </p:nvPr>
        </p:nvSpPr>
        <p:spPr bwMode="gray">
          <a:xfrm>
            <a:off x="2279650" y="5435600"/>
            <a:ext cx="490538"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de-DE" altLang="en-US" sz="1300" b="1" dirty="0"/>
              <a:t>~65,000</a:t>
            </a:r>
            <a:endParaRPr lang="de-DE" sz="1300" b="1" dirty="0"/>
          </a:p>
        </p:txBody>
      </p:sp>
      <p:sp>
        <p:nvSpPr>
          <p:cNvPr id="32" name="Text Placeholder"/>
          <p:cNvSpPr>
            <a:spLocks noGrp="1"/>
          </p:cNvSpPr>
          <p:nvPr>
            <p:custDataLst>
              <p:tags r:id="rId17"/>
            </p:custDataLst>
          </p:nvPr>
        </p:nvSpPr>
        <p:spPr bwMode="auto">
          <a:xfrm>
            <a:off x="2368550" y="6192838"/>
            <a:ext cx="311150" cy="1778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C38D8C74-3D17-453B-B930-2504CF7D60A6}" type="datetime'''''20''1''''''''5'''''''''''''''''''''''''''''''''">
              <a:rPr lang="en-US" altLang="en-US" sz="1300"/>
              <a:pPr/>
              <a:t>2015</a:t>
            </a:fld>
            <a:endParaRPr lang="en-US" sz="1300" dirty="0"/>
          </a:p>
        </p:txBody>
      </p:sp>
      <p:sp>
        <p:nvSpPr>
          <p:cNvPr id="43" name="Rectangle 42"/>
          <p:cNvSpPr>
            <a:spLocks/>
          </p:cNvSpPr>
          <p:nvPr/>
        </p:nvSpPr>
        <p:spPr>
          <a:xfrm>
            <a:off x="738188" y="4555725"/>
            <a:ext cx="3577831" cy="200055"/>
          </a:xfrm>
          <a:prstGeom prst="rect">
            <a:avLst/>
          </a:prstGeom>
        </p:spPr>
        <p:txBody>
          <a:bodyPr wrap="square" lIns="0" tIns="0" rIns="0" bIns="0">
            <a:spAutoFit/>
          </a:bodyPr>
          <a:lstStyle/>
          <a:p>
            <a:r>
              <a:rPr lang="en-US" dirty="0">
                <a:solidFill>
                  <a:srgbClr val="000000"/>
                </a:solidFill>
              </a:rPr>
              <a:t>Transport between China und Europe via rail [TEU]</a:t>
            </a:r>
          </a:p>
        </p:txBody>
      </p:sp>
      <p:sp>
        <p:nvSpPr>
          <p:cNvPr id="30"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A</a:t>
            </a:r>
          </a:p>
        </p:txBody>
      </p:sp>
    </p:spTree>
    <p:extLst>
      <p:ext uri="{BB962C8B-B14F-4D97-AF65-F5344CB8AC3E}">
        <p14:creationId xmlns:p14="http://schemas.microsoft.com/office/powerpoint/2010/main" val="1349465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 name="Objekt 93" hidden="1"/>
          <p:cNvGraphicFramePr>
            <a:graphicFrameLocks noChangeAspect="1"/>
          </p:cNvGraphicFramePr>
          <p:nvPr>
            <p:custDataLst>
              <p:tags r:id="rId2"/>
            </p:custDataLst>
            <p:extLst>
              <p:ext uri="{D42A27DB-BD31-4B8C-83A1-F6EECF244321}">
                <p14:modId xmlns:p14="http://schemas.microsoft.com/office/powerpoint/2010/main" val="28692667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275"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3" name="Grafik 2"/>
          <p:cNvPicPr>
            <a:picLocks/>
          </p:cNvPicPr>
          <p:nvPr/>
        </p:nvPicPr>
        <p:blipFill rotWithShape="1">
          <a:blip r:embed="rId13">
            <a:extLst>
              <a:ext uri="{28A0092B-C50C-407E-A947-70E740481C1C}">
                <a14:useLocalDpi xmlns:a14="http://schemas.microsoft.com/office/drawing/2010/main" val="0"/>
              </a:ext>
            </a:extLst>
          </a:blip>
          <a:srcRect l="2302" t="11117" r="2176" b="9832"/>
          <a:stretch/>
        </p:blipFill>
        <p:spPr>
          <a:xfrm>
            <a:off x="746762" y="2179321"/>
            <a:ext cx="7282508" cy="4259580"/>
          </a:xfrm>
          <a:prstGeom prst="rect">
            <a:avLst/>
          </a:prstGeom>
          <a:ln>
            <a:solidFill>
              <a:schemeClr val="tx2"/>
            </a:solidFill>
          </a:ln>
        </p:spPr>
      </p:pic>
      <p:sp>
        <p:nvSpPr>
          <p:cNvPr id="2" name="Titel 1"/>
          <p:cNvSpPr>
            <a:spLocks noGrp="1"/>
          </p:cNvSpPr>
          <p:nvPr>
            <p:ph type="title"/>
          </p:nvPr>
        </p:nvSpPr>
        <p:spPr>
          <a:xfrm>
            <a:off x="738000" y="720000"/>
            <a:ext cx="8535988" cy="747897"/>
          </a:xfrm>
        </p:spPr>
        <p:txBody>
          <a:bodyPr/>
          <a:lstStyle/>
          <a:p>
            <a:r>
              <a:rPr lang="en-US" dirty="0"/>
              <a:t>In addition to the Europe-Asia routes in place in North Asia, new routes via Iran and Turkey are developed for rail cargo </a:t>
            </a:r>
          </a:p>
        </p:txBody>
      </p:sp>
      <p:cxnSp>
        <p:nvCxnSpPr>
          <p:cNvPr id="196" name="Straight Connector 694"/>
          <p:cNvCxnSpPr/>
          <p:nvPr>
            <p:custDataLst>
              <p:tags r:id="rId3"/>
            </p:custDataLst>
          </p:nvPr>
        </p:nvCxnSpPr>
        <p:spPr>
          <a:xfrm>
            <a:off x="8214159" y="5879146"/>
            <a:ext cx="274320" cy="0"/>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198" name="Straight Connector 696"/>
          <p:cNvCxnSpPr/>
          <p:nvPr>
            <p:custDataLst>
              <p:tags r:id="rId4"/>
            </p:custDataLst>
          </p:nvPr>
        </p:nvCxnSpPr>
        <p:spPr>
          <a:xfrm>
            <a:off x="8214159" y="6109000"/>
            <a:ext cx="274320" cy="0"/>
          </a:xfrm>
          <a:prstGeom prst="line">
            <a:avLst/>
          </a:prstGeom>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00" name="Straight Connector 698"/>
          <p:cNvCxnSpPr/>
          <p:nvPr>
            <p:custDataLst>
              <p:tags r:id="rId5"/>
            </p:custDataLst>
          </p:nvPr>
        </p:nvCxnSpPr>
        <p:spPr>
          <a:xfrm>
            <a:off x="8214159" y="6338853"/>
            <a:ext cx="274320" cy="0"/>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69" name="Freihandform 68"/>
          <p:cNvSpPr/>
          <p:nvPr/>
        </p:nvSpPr>
        <p:spPr>
          <a:xfrm flipH="1">
            <a:off x="4046205" y="3421276"/>
            <a:ext cx="441430" cy="325619"/>
          </a:xfrm>
          <a:custGeom>
            <a:avLst/>
            <a:gdLst>
              <a:gd name="connsiteX0" fmla="*/ 504825 w 504825"/>
              <a:gd name="connsiteY0" fmla="*/ 0 h 9525"/>
              <a:gd name="connsiteX1" fmla="*/ 0 w 504825"/>
              <a:gd name="connsiteY1" fmla="*/ 9525 h 9525"/>
            </a:gdLst>
            <a:ahLst/>
            <a:cxnLst>
              <a:cxn ang="0">
                <a:pos x="connsiteX0" y="connsiteY0"/>
              </a:cxn>
              <a:cxn ang="0">
                <a:pos x="connsiteX1" y="connsiteY1"/>
              </a:cxn>
            </a:cxnLst>
            <a:rect l="l" t="t" r="r" b="b"/>
            <a:pathLst>
              <a:path w="504825" h="9525">
                <a:moveTo>
                  <a:pt x="504825" y="0"/>
                </a:moveTo>
                <a:lnTo>
                  <a:pt x="0" y="9525"/>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70" name="Freihandform 69"/>
          <p:cNvSpPr/>
          <p:nvPr/>
        </p:nvSpPr>
        <p:spPr>
          <a:xfrm>
            <a:off x="2317767" y="3328950"/>
            <a:ext cx="870237" cy="240460"/>
          </a:xfrm>
          <a:custGeom>
            <a:avLst/>
            <a:gdLst>
              <a:gd name="connsiteX0" fmla="*/ 723900 w 723900"/>
              <a:gd name="connsiteY0" fmla="*/ 0 h 200025"/>
              <a:gd name="connsiteX1" fmla="*/ 490538 w 723900"/>
              <a:gd name="connsiteY1" fmla="*/ 200025 h 200025"/>
              <a:gd name="connsiteX2" fmla="*/ 0 w 723900"/>
              <a:gd name="connsiteY2" fmla="*/ 100013 h 200025"/>
            </a:gdLst>
            <a:ahLst/>
            <a:cxnLst>
              <a:cxn ang="0">
                <a:pos x="connsiteX0" y="connsiteY0"/>
              </a:cxn>
              <a:cxn ang="0">
                <a:pos x="connsiteX1" y="connsiteY1"/>
              </a:cxn>
              <a:cxn ang="0">
                <a:pos x="connsiteX2" y="connsiteY2"/>
              </a:cxn>
            </a:cxnLst>
            <a:rect l="l" t="t" r="r" b="b"/>
            <a:pathLst>
              <a:path w="723900" h="200025">
                <a:moveTo>
                  <a:pt x="723900" y="0"/>
                </a:moveTo>
                <a:lnTo>
                  <a:pt x="490538" y="200025"/>
                </a:lnTo>
                <a:lnTo>
                  <a:pt x="0" y="100013"/>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72" name="Freihandform 71"/>
          <p:cNvSpPr/>
          <p:nvPr/>
        </p:nvSpPr>
        <p:spPr>
          <a:xfrm>
            <a:off x="3107851" y="3328950"/>
            <a:ext cx="383592" cy="1145048"/>
          </a:xfrm>
          <a:custGeom>
            <a:avLst/>
            <a:gdLst>
              <a:gd name="connsiteX0" fmla="*/ 61913 w 319088"/>
              <a:gd name="connsiteY0" fmla="*/ 0 h 952500"/>
              <a:gd name="connsiteX1" fmla="*/ 295275 w 319088"/>
              <a:gd name="connsiteY1" fmla="*/ 614363 h 952500"/>
              <a:gd name="connsiteX2" fmla="*/ 214313 w 319088"/>
              <a:gd name="connsiteY2" fmla="*/ 728663 h 952500"/>
              <a:gd name="connsiteX3" fmla="*/ 319088 w 319088"/>
              <a:gd name="connsiteY3" fmla="*/ 952500 h 952500"/>
              <a:gd name="connsiteX4" fmla="*/ 0 w 319088"/>
              <a:gd name="connsiteY4" fmla="*/ 785813 h 952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088" h="952500">
                <a:moveTo>
                  <a:pt x="61913" y="0"/>
                </a:moveTo>
                <a:lnTo>
                  <a:pt x="295275" y="614363"/>
                </a:lnTo>
                <a:lnTo>
                  <a:pt x="214313" y="728663"/>
                </a:lnTo>
                <a:lnTo>
                  <a:pt x="319088" y="952500"/>
                </a:lnTo>
                <a:lnTo>
                  <a:pt x="0" y="785813"/>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74" name="Freihandform 73"/>
          <p:cNvSpPr/>
          <p:nvPr/>
        </p:nvSpPr>
        <p:spPr>
          <a:xfrm rot="18921157">
            <a:off x="4750996" y="3947276"/>
            <a:ext cx="206109" cy="211833"/>
          </a:xfrm>
          <a:custGeom>
            <a:avLst/>
            <a:gdLst>
              <a:gd name="connsiteX0" fmla="*/ 171450 w 171450"/>
              <a:gd name="connsiteY0" fmla="*/ 0 h 176212"/>
              <a:gd name="connsiteX1" fmla="*/ 0 w 171450"/>
              <a:gd name="connsiteY1" fmla="*/ 176212 h 176212"/>
            </a:gdLst>
            <a:ahLst/>
            <a:cxnLst>
              <a:cxn ang="0">
                <a:pos x="connsiteX0" y="connsiteY0"/>
              </a:cxn>
              <a:cxn ang="0">
                <a:pos x="connsiteX1" y="connsiteY1"/>
              </a:cxn>
            </a:cxnLst>
            <a:rect l="l" t="t" r="r" b="b"/>
            <a:pathLst>
              <a:path w="171450" h="176212">
                <a:moveTo>
                  <a:pt x="171450" y="0"/>
                </a:moveTo>
                <a:lnTo>
                  <a:pt x="0" y="176212"/>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77" name="Freihandform 76"/>
          <p:cNvSpPr/>
          <p:nvPr/>
        </p:nvSpPr>
        <p:spPr>
          <a:xfrm>
            <a:off x="6577347" y="3998803"/>
            <a:ext cx="80154" cy="377866"/>
          </a:xfrm>
          <a:custGeom>
            <a:avLst/>
            <a:gdLst>
              <a:gd name="connsiteX0" fmla="*/ 66675 w 66675"/>
              <a:gd name="connsiteY0" fmla="*/ 0 h 314325"/>
              <a:gd name="connsiteX1" fmla="*/ 0 w 66675"/>
              <a:gd name="connsiteY1" fmla="*/ 314325 h 314325"/>
            </a:gdLst>
            <a:ahLst/>
            <a:cxnLst>
              <a:cxn ang="0">
                <a:pos x="connsiteX0" y="connsiteY0"/>
              </a:cxn>
              <a:cxn ang="0">
                <a:pos x="connsiteX1" y="connsiteY1"/>
              </a:cxn>
            </a:cxnLst>
            <a:rect l="l" t="t" r="r" b="b"/>
            <a:pathLst>
              <a:path w="66675" h="314325">
                <a:moveTo>
                  <a:pt x="66675" y="0"/>
                </a:moveTo>
                <a:lnTo>
                  <a:pt x="0" y="314325"/>
                </a:lnTo>
              </a:path>
            </a:pathLst>
          </a:custGeom>
          <a:noFill/>
          <a:ln w="15875" cmpd="sng">
            <a:solidFill>
              <a:schemeClr val="tx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81" name="Freihandform 80"/>
          <p:cNvSpPr/>
          <p:nvPr/>
        </p:nvSpPr>
        <p:spPr>
          <a:xfrm>
            <a:off x="6371238" y="3414828"/>
            <a:ext cx="369279" cy="45719"/>
          </a:xfrm>
          <a:custGeom>
            <a:avLst/>
            <a:gdLst>
              <a:gd name="connsiteX0" fmla="*/ 0 w 242888"/>
              <a:gd name="connsiteY0" fmla="*/ 0 h 490537"/>
              <a:gd name="connsiteX1" fmla="*/ 242888 w 242888"/>
              <a:gd name="connsiteY1" fmla="*/ 490537 h 490537"/>
            </a:gdLst>
            <a:ahLst/>
            <a:cxnLst>
              <a:cxn ang="0">
                <a:pos x="connsiteX0" y="connsiteY0"/>
              </a:cxn>
              <a:cxn ang="0">
                <a:pos x="connsiteX1" y="connsiteY1"/>
              </a:cxn>
            </a:cxnLst>
            <a:rect l="l" t="t" r="r" b="b"/>
            <a:pathLst>
              <a:path w="242888" h="490537">
                <a:moveTo>
                  <a:pt x="0" y="0"/>
                </a:moveTo>
                <a:lnTo>
                  <a:pt x="242888" y="490537"/>
                </a:lnTo>
              </a:path>
            </a:pathLst>
          </a:custGeom>
          <a:noFill/>
          <a:ln w="15875" cmpd="sng">
            <a:solidFill>
              <a:schemeClr val="tx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85" name="Freihandform 84"/>
          <p:cNvSpPr/>
          <p:nvPr/>
        </p:nvSpPr>
        <p:spPr>
          <a:xfrm>
            <a:off x="3749078" y="5098050"/>
            <a:ext cx="34351" cy="309163"/>
          </a:xfrm>
          <a:custGeom>
            <a:avLst/>
            <a:gdLst>
              <a:gd name="connsiteX0" fmla="*/ 0 w 28575"/>
              <a:gd name="connsiteY0" fmla="*/ 0 h 257175"/>
              <a:gd name="connsiteX1" fmla="*/ 28575 w 28575"/>
              <a:gd name="connsiteY1" fmla="*/ 257175 h 257175"/>
            </a:gdLst>
            <a:ahLst/>
            <a:cxnLst>
              <a:cxn ang="0">
                <a:pos x="connsiteX0" y="connsiteY0"/>
              </a:cxn>
              <a:cxn ang="0">
                <a:pos x="connsiteX1" y="connsiteY1"/>
              </a:cxn>
            </a:cxnLst>
            <a:rect l="l" t="t" r="r" b="b"/>
            <a:pathLst>
              <a:path w="28575" h="257175">
                <a:moveTo>
                  <a:pt x="0" y="0"/>
                </a:moveTo>
                <a:lnTo>
                  <a:pt x="28575" y="257175"/>
                </a:lnTo>
              </a:path>
            </a:pathLst>
          </a:custGeom>
          <a:noFill/>
          <a:ln w="15875" cmpd="sng">
            <a:solidFill>
              <a:schemeClr val="tx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86" name="Freihandform 85"/>
          <p:cNvSpPr/>
          <p:nvPr/>
        </p:nvSpPr>
        <p:spPr>
          <a:xfrm>
            <a:off x="5008631" y="4021704"/>
            <a:ext cx="343514" cy="80154"/>
          </a:xfrm>
          <a:custGeom>
            <a:avLst/>
            <a:gdLst>
              <a:gd name="connsiteX0" fmla="*/ 285750 w 285750"/>
              <a:gd name="connsiteY0" fmla="*/ 0 h 66675"/>
              <a:gd name="connsiteX1" fmla="*/ 0 w 285750"/>
              <a:gd name="connsiteY1" fmla="*/ 66675 h 66675"/>
            </a:gdLst>
            <a:ahLst/>
            <a:cxnLst>
              <a:cxn ang="0">
                <a:pos x="connsiteX0" y="connsiteY0"/>
              </a:cxn>
              <a:cxn ang="0">
                <a:pos x="connsiteX1" y="connsiteY1"/>
              </a:cxn>
            </a:cxnLst>
            <a:rect l="l" t="t" r="r" b="b"/>
            <a:pathLst>
              <a:path w="285750" h="66675">
                <a:moveTo>
                  <a:pt x="285750" y="0"/>
                </a:moveTo>
                <a:lnTo>
                  <a:pt x="0" y="66675"/>
                </a:lnTo>
              </a:path>
            </a:pathLst>
          </a:custGeom>
          <a:noFill/>
          <a:ln w="15875" cmpd="sng">
            <a:solidFill>
              <a:schemeClr val="tx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89" name="Freihandform 88"/>
          <p:cNvSpPr/>
          <p:nvPr/>
        </p:nvSpPr>
        <p:spPr>
          <a:xfrm>
            <a:off x="4338778" y="4588503"/>
            <a:ext cx="85878" cy="154583"/>
          </a:xfrm>
          <a:custGeom>
            <a:avLst/>
            <a:gdLst>
              <a:gd name="connsiteX0" fmla="*/ 0 w 71437"/>
              <a:gd name="connsiteY0" fmla="*/ 0 h 128588"/>
              <a:gd name="connsiteX1" fmla="*/ 71437 w 71437"/>
              <a:gd name="connsiteY1" fmla="*/ 128588 h 128588"/>
            </a:gdLst>
            <a:ahLst/>
            <a:cxnLst>
              <a:cxn ang="0">
                <a:pos x="connsiteX0" y="connsiteY0"/>
              </a:cxn>
              <a:cxn ang="0">
                <a:pos x="connsiteX1" y="connsiteY1"/>
              </a:cxn>
            </a:cxnLst>
            <a:rect l="l" t="t" r="r" b="b"/>
            <a:pathLst>
              <a:path w="71437" h="128588">
                <a:moveTo>
                  <a:pt x="0" y="0"/>
                </a:moveTo>
                <a:lnTo>
                  <a:pt x="71437" y="128588"/>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cxnSp>
        <p:nvCxnSpPr>
          <p:cNvPr id="91" name="Gerade Verbindung 90"/>
          <p:cNvCxnSpPr/>
          <p:nvPr/>
        </p:nvCxnSpPr>
        <p:spPr>
          <a:xfrm flipH="1" flipV="1">
            <a:off x="2584945" y="3970177"/>
            <a:ext cx="519088" cy="297713"/>
          </a:xfrm>
          <a:prstGeom prst="line">
            <a:avLst/>
          </a:prstGeom>
          <a:ln w="15875" cmpd="sng">
            <a:solidFill>
              <a:schemeClr val="bg2"/>
            </a:solidFill>
            <a:prstDash val="sysDot"/>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93" name="Gerade Verbindung 92"/>
          <p:cNvCxnSpPr>
            <a:endCxn id="112" idx="6"/>
          </p:cNvCxnSpPr>
          <p:nvPr/>
        </p:nvCxnSpPr>
        <p:spPr>
          <a:xfrm flipH="1" flipV="1">
            <a:off x="3522932" y="4474000"/>
            <a:ext cx="168894" cy="44164"/>
          </a:xfrm>
          <a:prstGeom prst="line">
            <a:avLst/>
          </a:prstGeom>
          <a:ln w="15875" cmpd="sng">
            <a:solidFill>
              <a:schemeClr val="bg2"/>
            </a:solidFill>
            <a:prstDash val="sysDot"/>
          </a:ln>
          <a:effectLst/>
        </p:spPr>
        <p:style>
          <a:lnRef idx="1">
            <a:schemeClr val="accent1"/>
          </a:lnRef>
          <a:fillRef idx="0">
            <a:schemeClr val="accent1"/>
          </a:fillRef>
          <a:effectRef idx="0">
            <a:schemeClr val="accent1"/>
          </a:effectRef>
          <a:fontRef idx="minor">
            <a:schemeClr val="tx1"/>
          </a:fontRef>
        </p:style>
      </p:cxnSp>
      <p:sp>
        <p:nvSpPr>
          <p:cNvPr id="159" name="Freihandform 158"/>
          <p:cNvSpPr/>
          <p:nvPr/>
        </p:nvSpPr>
        <p:spPr>
          <a:xfrm>
            <a:off x="5726958" y="3153375"/>
            <a:ext cx="641227" cy="244277"/>
          </a:xfrm>
          <a:custGeom>
            <a:avLst/>
            <a:gdLst>
              <a:gd name="connsiteX0" fmla="*/ 0 w 533400"/>
              <a:gd name="connsiteY0" fmla="*/ 0 h 203200"/>
              <a:gd name="connsiteX1" fmla="*/ 76200 w 533400"/>
              <a:gd name="connsiteY1" fmla="*/ 50800 h 203200"/>
              <a:gd name="connsiteX2" fmla="*/ 127000 w 533400"/>
              <a:gd name="connsiteY2" fmla="*/ 57150 h 203200"/>
              <a:gd name="connsiteX3" fmla="*/ 533400 w 533400"/>
              <a:gd name="connsiteY3" fmla="*/ 203200 h 203200"/>
            </a:gdLst>
            <a:ahLst/>
            <a:cxnLst>
              <a:cxn ang="0">
                <a:pos x="connsiteX0" y="connsiteY0"/>
              </a:cxn>
              <a:cxn ang="0">
                <a:pos x="connsiteX1" y="connsiteY1"/>
              </a:cxn>
              <a:cxn ang="0">
                <a:pos x="connsiteX2" y="connsiteY2"/>
              </a:cxn>
              <a:cxn ang="0">
                <a:pos x="connsiteX3" y="connsiteY3"/>
              </a:cxn>
            </a:cxnLst>
            <a:rect l="l" t="t" r="r" b="b"/>
            <a:pathLst>
              <a:path w="533400" h="203200">
                <a:moveTo>
                  <a:pt x="0" y="0"/>
                </a:moveTo>
                <a:lnTo>
                  <a:pt x="76200" y="50800"/>
                </a:lnTo>
                <a:lnTo>
                  <a:pt x="127000" y="57150"/>
                </a:lnTo>
                <a:lnTo>
                  <a:pt x="533400" y="203200"/>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cxnSp>
        <p:nvCxnSpPr>
          <p:cNvPr id="175" name="Gerade Verbindung 174"/>
          <p:cNvCxnSpPr/>
          <p:nvPr/>
        </p:nvCxnSpPr>
        <p:spPr>
          <a:xfrm flipH="1" flipV="1">
            <a:off x="2257461" y="3821320"/>
            <a:ext cx="91605" cy="167940"/>
          </a:xfrm>
          <a:prstGeom prst="line">
            <a:avLst/>
          </a:prstGeom>
          <a:ln w="15875" cmpd="sng">
            <a:solidFill>
              <a:schemeClr val="accent3"/>
            </a:solidFill>
            <a:prstDash val="soli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77" name="Gerade Verbindung 176"/>
          <p:cNvCxnSpPr/>
          <p:nvPr/>
        </p:nvCxnSpPr>
        <p:spPr>
          <a:xfrm flipH="1">
            <a:off x="2223110" y="3538875"/>
            <a:ext cx="133591" cy="38169"/>
          </a:xfrm>
          <a:prstGeom prst="line">
            <a:avLst/>
          </a:prstGeom>
          <a:ln w="15875" cmpd="sng">
            <a:solidFill>
              <a:schemeClr val="accent3"/>
            </a:solidFill>
            <a:prstDash val="soli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79" name="Gerade Verbindung 178"/>
          <p:cNvCxnSpPr>
            <a:stCxn id="103" idx="1"/>
          </p:cNvCxnSpPr>
          <p:nvPr/>
        </p:nvCxnSpPr>
        <p:spPr>
          <a:xfrm flipH="1" flipV="1">
            <a:off x="2108605" y="3423416"/>
            <a:ext cx="153386" cy="10061"/>
          </a:xfrm>
          <a:prstGeom prst="line">
            <a:avLst/>
          </a:prstGeom>
          <a:ln w="15875" cmpd="sng">
            <a:solidFill>
              <a:schemeClr val="accent3"/>
            </a:solidFill>
            <a:prstDash val="solid"/>
            <a:tailEnd type="triangle" w="med" len="med"/>
          </a:ln>
          <a:effectLst/>
        </p:spPr>
        <p:style>
          <a:lnRef idx="1">
            <a:schemeClr val="accent1"/>
          </a:lnRef>
          <a:fillRef idx="0">
            <a:schemeClr val="accent1"/>
          </a:fillRef>
          <a:effectRef idx="0">
            <a:schemeClr val="accent1"/>
          </a:effectRef>
          <a:fontRef idx="minor">
            <a:schemeClr val="tx1"/>
          </a:fontRef>
        </p:style>
      </p:cxnSp>
      <p:sp>
        <p:nvSpPr>
          <p:cNvPr id="180" name="Freihandform 179"/>
          <p:cNvSpPr/>
          <p:nvPr/>
        </p:nvSpPr>
        <p:spPr>
          <a:xfrm>
            <a:off x="3341440" y="4565602"/>
            <a:ext cx="72667" cy="91604"/>
          </a:xfrm>
          <a:custGeom>
            <a:avLst/>
            <a:gdLst>
              <a:gd name="connsiteX0" fmla="*/ 123825 w 123825"/>
              <a:gd name="connsiteY0" fmla="*/ 0 h 152400"/>
              <a:gd name="connsiteX1" fmla="*/ 0 w 123825"/>
              <a:gd name="connsiteY1" fmla="*/ 152400 h 152400"/>
            </a:gdLst>
            <a:ahLst/>
            <a:cxnLst>
              <a:cxn ang="0">
                <a:pos x="connsiteX0" y="connsiteY0"/>
              </a:cxn>
              <a:cxn ang="0">
                <a:pos x="connsiteX1" y="connsiteY1"/>
              </a:cxn>
            </a:cxnLst>
            <a:rect l="l" t="t" r="r" b="b"/>
            <a:pathLst>
              <a:path w="123825" h="152400">
                <a:moveTo>
                  <a:pt x="123825" y="0"/>
                </a:moveTo>
                <a:lnTo>
                  <a:pt x="0" y="152400"/>
                </a:lnTo>
              </a:path>
            </a:pathLst>
          </a:custGeom>
          <a:noFill/>
          <a:ln w="15875" cmpd="sng">
            <a:solidFill>
              <a:schemeClr val="tx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181" name="Freihandform 180"/>
          <p:cNvSpPr/>
          <p:nvPr/>
        </p:nvSpPr>
        <p:spPr>
          <a:xfrm>
            <a:off x="3141057" y="4405295"/>
            <a:ext cx="354966" cy="68703"/>
          </a:xfrm>
          <a:custGeom>
            <a:avLst/>
            <a:gdLst>
              <a:gd name="connsiteX0" fmla="*/ 295275 w 295275"/>
              <a:gd name="connsiteY0" fmla="*/ 57150 h 57150"/>
              <a:gd name="connsiteX1" fmla="*/ 0 w 295275"/>
              <a:gd name="connsiteY1" fmla="*/ 0 h 57150"/>
            </a:gdLst>
            <a:ahLst/>
            <a:cxnLst>
              <a:cxn ang="0">
                <a:pos x="connsiteX0" y="connsiteY0"/>
              </a:cxn>
              <a:cxn ang="0">
                <a:pos x="connsiteX1" y="connsiteY1"/>
              </a:cxn>
            </a:cxnLst>
            <a:rect l="l" t="t" r="r" b="b"/>
            <a:pathLst>
              <a:path w="295275" h="57150">
                <a:moveTo>
                  <a:pt x="295275" y="57150"/>
                </a:moveTo>
                <a:lnTo>
                  <a:pt x="0" y="0"/>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cxnSp>
        <p:nvCxnSpPr>
          <p:cNvPr id="193" name="Gerade Verbindung 192"/>
          <p:cNvCxnSpPr>
            <a:stCxn id="115" idx="5"/>
            <a:endCxn id="127" idx="1"/>
          </p:cNvCxnSpPr>
          <p:nvPr/>
        </p:nvCxnSpPr>
        <p:spPr>
          <a:xfrm>
            <a:off x="5762891" y="3178622"/>
            <a:ext cx="26802" cy="3901"/>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194" name="Freihandform 193"/>
          <p:cNvSpPr/>
          <p:nvPr/>
        </p:nvSpPr>
        <p:spPr>
          <a:xfrm>
            <a:off x="5828679" y="2956810"/>
            <a:ext cx="455535" cy="225713"/>
          </a:xfrm>
          <a:custGeom>
            <a:avLst/>
            <a:gdLst>
              <a:gd name="connsiteX0" fmla="*/ 0 w 390525"/>
              <a:gd name="connsiteY0" fmla="*/ 209550 h 209550"/>
              <a:gd name="connsiteX1" fmla="*/ 390525 w 390525"/>
              <a:gd name="connsiteY1" fmla="*/ 0 h 209550"/>
            </a:gdLst>
            <a:ahLst/>
            <a:cxnLst>
              <a:cxn ang="0">
                <a:pos x="connsiteX0" y="connsiteY0"/>
              </a:cxn>
              <a:cxn ang="0">
                <a:pos x="connsiteX1" y="connsiteY1"/>
              </a:cxn>
            </a:cxnLst>
            <a:rect l="l" t="t" r="r" b="b"/>
            <a:pathLst>
              <a:path w="390525" h="209550">
                <a:moveTo>
                  <a:pt x="0" y="209550"/>
                </a:moveTo>
                <a:lnTo>
                  <a:pt x="390525" y="0"/>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pic>
        <p:nvPicPr>
          <p:cNvPr id="203" name="Grafik 2"/>
          <p:cNvPicPr>
            <a:picLocks/>
          </p:cNvPicPr>
          <p:nvPr/>
        </p:nvPicPr>
        <p:blipFill rotWithShape="1">
          <a:blip r:embed="rId13">
            <a:extLst>
              <a:ext uri="{28A0092B-C50C-407E-A947-70E740481C1C}">
                <a14:useLocalDpi xmlns:a14="http://schemas.microsoft.com/office/drawing/2010/main" val="0"/>
              </a:ext>
            </a:extLst>
          </a:blip>
          <a:srcRect l="38692" t="90443" r="44138" b="4244"/>
          <a:stretch/>
        </p:blipFill>
        <p:spPr>
          <a:xfrm>
            <a:off x="808915" y="6123571"/>
            <a:ext cx="1088896" cy="238142"/>
          </a:xfrm>
          <a:prstGeom prst="rect">
            <a:avLst/>
          </a:prstGeom>
        </p:spPr>
      </p:pic>
      <p:cxnSp>
        <p:nvCxnSpPr>
          <p:cNvPr id="207" name="Gerade Verbindung 176"/>
          <p:cNvCxnSpPr/>
          <p:nvPr/>
        </p:nvCxnSpPr>
        <p:spPr>
          <a:xfrm flipH="1" flipV="1">
            <a:off x="2458038" y="3303186"/>
            <a:ext cx="99241" cy="39768"/>
          </a:xfrm>
          <a:prstGeom prst="line">
            <a:avLst/>
          </a:prstGeom>
          <a:ln w="15875" cmpd="sng">
            <a:solidFill>
              <a:schemeClr val="accent3"/>
            </a:solidFill>
            <a:prstDash val="soli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H="1">
            <a:off x="4570652" y="3172462"/>
            <a:ext cx="1146002" cy="291032"/>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H="1" flipV="1">
            <a:off x="4012441" y="3397653"/>
            <a:ext cx="489508" cy="65841"/>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H="1" flipV="1">
            <a:off x="3153656" y="3337538"/>
            <a:ext cx="893135" cy="60115"/>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flipH="1" flipV="1">
            <a:off x="3055813" y="2900153"/>
            <a:ext cx="132195" cy="471736"/>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flipH="1" flipV="1">
            <a:off x="2908858" y="2860952"/>
            <a:ext cx="153194" cy="39201"/>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253" name="Straight Connector 252"/>
          <p:cNvCxnSpPr>
            <a:stCxn id="115" idx="7"/>
            <a:endCxn id="187" idx="3"/>
          </p:cNvCxnSpPr>
          <p:nvPr/>
        </p:nvCxnSpPr>
        <p:spPr>
          <a:xfrm flipV="1">
            <a:off x="5762891" y="2681481"/>
            <a:ext cx="416120" cy="448560"/>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187" idx="0"/>
          </p:cNvCxnSpPr>
          <p:nvPr/>
        </p:nvCxnSpPr>
        <p:spPr>
          <a:xfrm flipV="1">
            <a:off x="6203302" y="2533312"/>
            <a:ext cx="76335" cy="89527"/>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259" name="Straight Connector 258"/>
          <p:cNvCxnSpPr>
            <a:endCxn id="189" idx="2"/>
          </p:cNvCxnSpPr>
          <p:nvPr/>
        </p:nvCxnSpPr>
        <p:spPr>
          <a:xfrm flipV="1">
            <a:off x="6279637" y="2390013"/>
            <a:ext cx="522905" cy="143298"/>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261" name="Straight Connector 260"/>
          <p:cNvCxnSpPr>
            <a:stCxn id="189" idx="6"/>
            <a:endCxn id="118" idx="0"/>
          </p:cNvCxnSpPr>
          <p:nvPr/>
        </p:nvCxnSpPr>
        <p:spPr>
          <a:xfrm>
            <a:off x="6871245" y="2390013"/>
            <a:ext cx="166987" cy="246185"/>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263" name="Straight Connector 262"/>
          <p:cNvCxnSpPr>
            <a:endCxn id="119" idx="1"/>
          </p:cNvCxnSpPr>
          <p:nvPr/>
        </p:nvCxnSpPr>
        <p:spPr>
          <a:xfrm>
            <a:off x="7003880" y="2578075"/>
            <a:ext cx="73039" cy="48145"/>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H="1" flipV="1">
            <a:off x="6664534" y="2809285"/>
            <a:ext cx="41633" cy="611991"/>
          </a:xfrm>
          <a:prstGeom prst="line">
            <a:avLst/>
          </a:prstGeom>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186" idx="7"/>
            <a:endCxn id="117" idx="3"/>
          </p:cNvCxnSpPr>
          <p:nvPr/>
        </p:nvCxnSpPr>
        <p:spPr>
          <a:xfrm flipV="1">
            <a:off x="6338279" y="2694840"/>
            <a:ext cx="595508" cy="251040"/>
          </a:xfrm>
          <a:prstGeom prst="line">
            <a:avLst/>
          </a:prstGeom>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08" name="Freihandform 68"/>
          <p:cNvSpPr/>
          <p:nvPr/>
        </p:nvSpPr>
        <p:spPr>
          <a:xfrm flipH="1">
            <a:off x="4541700" y="3765734"/>
            <a:ext cx="456244" cy="210053"/>
          </a:xfrm>
          <a:custGeom>
            <a:avLst/>
            <a:gdLst>
              <a:gd name="connsiteX0" fmla="*/ 504825 w 504825"/>
              <a:gd name="connsiteY0" fmla="*/ 0 h 9525"/>
              <a:gd name="connsiteX1" fmla="*/ 0 w 504825"/>
              <a:gd name="connsiteY1" fmla="*/ 9525 h 9525"/>
            </a:gdLst>
            <a:ahLst/>
            <a:cxnLst>
              <a:cxn ang="0">
                <a:pos x="connsiteX0" y="connsiteY0"/>
              </a:cxn>
              <a:cxn ang="0">
                <a:pos x="connsiteX1" y="connsiteY1"/>
              </a:cxn>
            </a:cxnLst>
            <a:rect l="l" t="t" r="r" b="b"/>
            <a:pathLst>
              <a:path w="504825" h="9525">
                <a:moveTo>
                  <a:pt x="504825" y="0"/>
                </a:moveTo>
                <a:lnTo>
                  <a:pt x="0" y="9525"/>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209" name="Freihandform 68"/>
          <p:cNvSpPr/>
          <p:nvPr/>
        </p:nvSpPr>
        <p:spPr>
          <a:xfrm flipH="1">
            <a:off x="3220742" y="3363300"/>
            <a:ext cx="292130" cy="318057"/>
          </a:xfrm>
          <a:custGeom>
            <a:avLst/>
            <a:gdLst>
              <a:gd name="connsiteX0" fmla="*/ 504825 w 504825"/>
              <a:gd name="connsiteY0" fmla="*/ 0 h 9525"/>
              <a:gd name="connsiteX1" fmla="*/ 0 w 504825"/>
              <a:gd name="connsiteY1" fmla="*/ 9525 h 9525"/>
            </a:gdLst>
            <a:ahLst/>
            <a:cxnLst>
              <a:cxn ang="0">
                <a:pos x="connsiteX0" y="connsiteY0"/>
              </a:cxn>
              <a:cxn ang="0">
                <a:pos x="connsiteX1" y="connsiteY1"/>
              </a:cxn>
            </a:cxnLst>
            <a:rect l="l" t="t" r="r" b="b"/>
            <a:pathLst>
              <a:path w="504825" h="9525">
                <a:moveTo>
                  <a:pt x="504825" y="0"/>
                </a:moveTo>
                <a:lnTo>
                  <a:pt x="0" y="9525"/>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211" name="Freihandform 68"/>
          <p:cNvSpPr/>
          <p:nvPr/>
        </p:nvSpPr>
        <p:spPr>
          <a:xfrm flipH="1">
            <a:off x="3820503" y="3712544"/>
            <a:ext cx="667131" cy="706113"/>
          </a:xfrm>
          <a:custGeom>
            <a:avLst/>
            <a:gdLst>
              <a:gd name="connsiteX0" fmla="*/ 504825 w 504825"/>
              <a:gd name="connsiteY0" fmla="*/ 0 h 9525"/>
              <a:gd name="connsiteX1" fmla="*/ 0 w 504825"/>
              <a:gd name="connsiteY1" fmla="*/ 9525 h 9525"/>
            </a:gdLst>
            <a:ahLst/>
            <a:cxnLst>
              <a:cxn ang="0">
                <a:pos x="connsiteX0" y="connsiteY0"/>
              </a:cxn>
              <a:cxn ang="0">
                <a:pos x="connsiteX1" y="connsiteY1"/>
              </a:cxn>
            </a:cxnLst>
            <a:rect l="l" t="t" r="r" b="b"/>
            <a:pathLst>
              <a:path w="504825" h="9525">
                <a:moveTo>
                  <a:pt x="504825" y="0"/>
                </a:moveTo>
                <a:lnTo>
                  <a:pt x="0" y="9525"/>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212" name="Freihandform 68"/>
          <p:cNvSpPr/>
          <p:nvPr/>
        </p:nvSpPr>
        <p:spPr>
          <a:xfrm flipH="1" flipV="1">
            <a:off x="4369173" y="4223115"/>
            <a:ext cx="461579" cy="69551"/>
          </a:xfrm>
          <a:custGeom>
            <a:avLst/>
            <a:gdLst>
              <a:gd name="connsiteX0" fmla="*/ 504825 w 504825"/>
              <a:gd name="connsiteY0" fmla="*/ 0 h 9525"/>
              <a:gd name="connsiteX1" fmla="*/ 0 w 504825"/>
              <a:gd name="connsiteY1" fmla="*/ 9525 h 9525"/>
            </a:gdLst>
            <a:ahLst/>
            <a:cxnLst>
              <a:cxn ang="0">
                <a:pos x="connsiteX0" y="connsiteY0"/>
              </a:cxn>
              <a:cxn ang="0">
                <a:pos x="connsiteX1" y="connsiteY1"/>
              </a:cxn>
            </a:cxnLst>
            <a:rect l="l" t="t" r="r" b="b"/>
            <a:pathLst>
              <a:path w="504825" h="9525">
                <a:moveTo>
                  <a:pt x="504825" y="0"/>
                </a:moveTo>
                <a:lnTo>
                  <a:pt x="0" y="9525"/>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213" name="Freihandform 68"/>
          <p:cNvSpPr/>
          <p:nvPr/>
        </p:nvSpPr>
        <p:spPr>
          <a:xfrm flipH="1" flipV="1">
            <a:off x="4877613" y="4132395"/>
            <a:ext cx="110027" cy="89101"/>
          </a:xfrm>
          <a:custGeom>
            <a:avLst/>
            <a:gdLst>
              <a:gd name="connsiteX0" fmla="*/ 504825 w 504825"/>
              <a:gd name="connsiteY0" fmla="*/ 0 h 9525"/>
              <a:gd name="connsiteX1" fmla="*/ 0 w 504825"/>
              <a:gd name="connsiteY1" fmla="*/ 9525 h 9525"/>
            </a:gdLst>
            <a:ahLst/>
            <a:cxnLst>
              <a:cxn ang="0">
                <a:pos x="connsiteX0" y="connsiteY0"/>
              </a:cxn>
              <a:cxn ang="0">
                <a:pos x="connsiteX1" y="connsiteY1"/>
              </a:cxn>
            </a:cxnLst>
            <a:rect l="l" t="t" r="r" b="b"/>
            <a:pathLst>
              <a:path w="504825" h="9525">
                <a:moveTo>
                  <a:pt x="504825" y="0"/>
                </a:moveTo>
                <a:lnTo>
                  <a:pt x="0" y="9525"/>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215" name="Freihandform 68"/>
          <p:cNvSpPr/>
          <p:nvPr/>
        </p:nvSpPr>
        <p:spPr>
          <a:xfrm flipH="1">
            <a:off x="3684560" y="4512643"/>
            <a:ext cx="455743" cy="226627"/>
          </a:xfrm>
          <a:custGeom>
            <a:avLst/>
            <a:gdLst>
              <a:gd name="connsiteX0" fmla="*/ 504825 w 504825"/>
              <a:gd name="connsiteY0" fmla="*/ 0 h 9525"/>
              <a:gd name="connsiteX1" fmla="*/ 0 w 504825"/>
              <a:gd name="connsiteY1" fmla="*/ 9525 h 9525"/>
            </a:gdLst>
            <a:ahLst/>
            <a:cxnLst>
              <a:cxn ang="0">
                <a:pos x="connsiteX0" y="connsiteY0"/>
              </a:cxn>
              <a:cxn ang="0">
                <a:pos x="connsiteX1" y="connsiteY1"/>
              </a:cxn>
            </a:cxnLst>
            <a:rect l="l" t="t" r="r" b="b"/>
            <a:pathLst>
              <a:path w="504825" h="9525">
                <a:moveTo>
                  <a:pt x="504825" y="0"/>
                </a:moveTo>
                <a:lnTo>
                  <a:pt x="0" y="9525"/>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216" name="Freihandform 68"/>
          <p:cNvSpPr/>
          <p:nvPr/>
        </p:nvSpPr>
        <p:spPr>
          <a:xfrm flipH="1" flipV="1">
            <a:off x="4179465" y="4431060"/>
            <a:ext cx="310592" cy="337790"/>
          </a:xfrm>
          <a:custGeom>
            <a:avLst/>
            <a:gdLst>
              <a:gd name="connsiteX0" fmla="*/ 504825 w 504825"/>
              <a:gd name="connsiteY0" fmla="*/ 0 h 9525"/>
              <a:gd name="connsiteX1" fmla="*/ 0 w 504825"/>
              <a:gd name="connsiteY1" fmla="*/ 9525 h 9525"/>
            </a:gdLst>
            <a:ahLst/>
            <a:cxnLst>
              <a:cxn ang="0">
                <a:pos x="connsiteX0" y="connsiteY0"/>
              </a:cxn>
              <a:cxn ang="0">
                <a:pos x="connsiteX1" y="connsiteY1"/>
              </a:cxn>
            </a:cxnLst>
            <a:rect l="l" t="t" r="r" b="b"/>
            <a:pathLst>
              <a:path w="504825" h="9525">
                <a:moveTo>
                  <a:pt x="504825" y="0"/>
                </a:moveTo>
                <a:lnTo>
                  <a:pt x="0" y="9525"/>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217" name="Freihandform 68"/>
          <p:cNvSpPr/>
          <p:nvPr/>
        </p:nvSpPr>
        <p:spPr>
          <a:xfrm flipH="1" flipV="1">
            <a:off x="4065251" y="4720002"/>
            <a:ext cx="68702" cy="45719"/>
          </a:xfrm>
          <a:custGeom>
            <a:avLst/>
            <a:gdLst>
              <a:gd name="connsiteX0" fmla="*/ 504825 w 504825"/>
              <a:gd name="connsiteY0" fmla="*/ 0 h 9525"/>
              <a:gd name="connsiteX1" fmla="*/ 0 w 504825"/>
              <a:gd name="connsiteY1" fmla="*/ 9525 h 9525"/>
            </a:gdLst>
            <a:ahLst/>
            <a:cxnLst>
              <a:cxn ang="0">
                <a:pos x="connsiteX0" y="connsiteY0"/>
              </a:cxn>
              <a:cxn ang="0">
                <a:pos x="connsiteX1" y="connsiteY1"/>
              </a:cxn>
            </a:cxnLst>
            <a:rect l="l" t="t" r="r" b="b"/>
            <a:pathLst>
              <a:path w="504825" h="9525">
                <a:moveTo>
                  <a:pt x="504825" y="0"/>
                </a:moveTo>
                <a:lnTo>
                  <a:pt x="0" y="9525"/>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221" name="Freihandform 68"/>
          <p:cNvSpPr/>
          <p:nvPr/>
        </p:nvSpPr>
        <p:spPr>
          <a:xfrm flipH="1" flipV="1">
            <a:off x="3581623" y="4151511"/>
            <a:ext cx="284698" cy="89282"/>
          </a:xfrm>
          <a:custGeom>
            <a:avLst/>
            <a:gdLst>
              <a:gd name="connsiteX0" fmla="*/ 504825 w 504825"/>
              <a:gd name="connsiteY0" fmla="*/ 0 h 9525"/>
              <a:gd name="connsiteX1" fmla="*/ 0 w 504825"/>
              <a:gd name="connsiteY1" fmla="*/ 9525 h 9525"/>
            </a:gdLst>
            <a:ahLst/>
            <a:cxnLst>
              <a:cxn ang="0">
                <a:pos x="connsiteX0" y="connsiteY0"/>
              </a:cxn>
              <a:cxn ang="0">
                <a:pos x="connsiteX1" y="connsiteY1"/>
              </a:cxn>
            </a:cxnLst>
            <a:rect l="l" t="t" r="r" b="b"/>
            <a:pathLst>
              <a:path w="504825" h="9525">
                <a:moveTo>
                  <a:pt x="504825" y="0"/>
                </a:moveTo>
                <a:lnTo>
                  <a:pt x="0" y="9525"/>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222" name="Freihandform 68"/>
          <p:cNvSpPr/>
          <p:nvPr/>
        </p:nvSpPr>
        <p:spPr>
          <a:xfrm flipH="1">
            <a:off x="3625267" y="3983539"/>
            <a:ext cx="786986" cy="524811"/>
          </a:xfrm>
          <a:custGeom>
            <a:avLst/>
            <a:gdLst>
              <a:gd name="connsiteX0" fmla="*/ 504825 w 504825"/>
              <a:gd name="connsiteY0" fmla="*/ 0 h 9525"/>
              <a:gd name="connsiteX1" fmla="*/ 0 w 504825"/>
              <a:gd name="connsiteY1" fmla="*/ 9525 h 9525"/>
            </a:gdLst>
            <a:ahLst/>
            <a:cxnLst>
              <a:cxn ang="0">
                <a:pos x="connsiteX0" y="connsiteY0"/>
              </a:cxn>
              <a:cxn ang="0">
                <a:pos x="connsiteX1" y="connsiteY1"/>
              </a:cxn>
            </a:cxnLst>
            <a:rect l="l" t="t" r="r" b="b"/>
            <a:pathLst>
              <a:path w="504825" h="9525">
                <a:moveTo>
                  <a:pt x="504825" y="0"/>
                </a:moveTo>
                <a:lnTo>
                  <a:pt x="0" y="9525"/>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223" name="Freihandform 68"/>
          <p:cNvSpPr/>
          <p:nvPr/>
        </p:nvSpPr>
        <p:spPr>
          <a:xfrm flipH="1" flipV="1">
            <a:off x="3482028" y="3859295"/>
            <a:ext cx="498779" cy="185974"/>
          </a:xfrm>
          <a:custGeom>
            <a:avLst/>
            <a:gdLst>
              <a:gd name="connsiteX0" fmla="*/ 504825 w 504825"/>
              <a:gd name="connsiteY0" fmla="*/ 0 h 9525"/>
              <a:gd name="connsiteX1" fmla="*/ 0 w 504825"/>
              <a:gd name="connsiteY1" fmla="*/ 9525 h 9525"/>
            </a:gdLst>
            <a:ahLst/>
            <a:cxnLst>
              <a:cxn ang="0">
                <a:pos x="connsiteX0" y="connsiteY0"/>
              </a:cxn>
              <a:cxn ang="0">
                <a:pos x="connsiteX1" y="connsiteY1"/>
              </a:cxn>
            </a:cxnLst>
            <a:rect l="l" t="t" r="r" b="b"/>
            <a:pathLst>
              <a:path w="504825" h="9525">
                <a:moveTo>
                  <a:pt x="504825" y="0"/>
                </a:moveTo>
                <a:lnTo>
                  <a:pt x="0" y="9525"/>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cxnSp>
        <p:nvCxnSpPr>
          <p:cNvPr id="227" name="Gerade Verbindung 92"/>
          <p:cNvCxnSpPr>
            <a:stCxn id="112" idx="7"/>
          </p:cNvCxnSpPr>
          <p:nvPr/>
        </p:nvCxnSpPr>
        <p:spPr>
          <a:xfrm flipV="1">
            <a:off x="3512871" y="4239264"/>
            <a:ext cx="87242" cy="210445"/>
          </a:xfrm>
          <a:prstGeom prst="line">
            <a:avLst/>
          </a:prstGeom>
          <a:ln w="15875" cmpd="sng">
            <a:solidFill>
              <a:schemeClr val="bg2"/>
            </a:solidFill>
            <a:prstDash val="sysDot"/>
          </a:ln>
          <a:effectLst/>
        </p:spPr>
        <p:style>
          <a:lnRef idx="1">
            <a:schemeClr val="accent1"/>
          </a:lnRef>
          <a:fillRef idx="0">
            <a:schemeClr val="accent1"/>
          </a:fillRef>
          <a:effectRef idx="0">
            <a:schemeClr val="accent1"/>
          </a:effectRef>
          <a:fontRef idx="minor">
            <a:schemeClr val="tx1"/>
          </a:fontRef>
        </p:style>
      </p:cxnSp>
      <p:sp>
        <p:nvSpPr>
          <p:cNvPr id="228" name="Freihandform 73"/>
          <p:cNvSpPr/>
          <p:nvPr/>
        </p:nvSpPr>
        <p:spPr>
          <a:xfrm rot="18921157">
            <a:off x="3394766" y="4508573"/>
            <a:ext cx="78468" cy="45719"/>
          </a:xfrm>
          <a:custGeom>
            <a:avLst/>
            <a:gdLst>
              <a:gd name="connsiteX0" fmla="*/ 171450 w 171450"/>
              <a:gd name="connsiteY0" fmla="*/ 0 h 176212"/>
              <a:gd name="connsiteX1" fmla="*/ 0 w 171450"/>
              <a:gd name="connsiteY1" fmla="*/ 176212 h 176212"/>
            </a:gdLst>
            <a:ahLst/>
            <a:cxnLst>
              <a:cxn ang="0">
                <a:pos x="connsiteX0" y="connsiteY0"/>
              </a:cxn>
              <a:cxn ang="0">
                <a:pos x="connsiteX1" y="connsiteY1"/>
              </a:cxn>
            </a:cxnLst>
            <a:rect l="l" t="t" r="r" b="b"/>
            <a:pathLst>
              <a:path w="171450" h="176212">
                <a:moveTo>
                  <a:pt x="171450" y="0"/>
                </a:moveTo>
                <a:lnTo>
                  <a:pt x="0" y="176212"/>
                </a:lnTo>
              </a:path>
            </a:pathLst>
          </a:custGeom>
          <a:noFill/>
          <a:ln w="15875" cmpd="sng">
            <a:solidFill>
              <a:schemeClr val="bg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cxnSp>
        <p:nvCxnSpPr>
          <p:cNvPr id="24" name="Straight Connector 23"/>
          <p:cNvCxnSpPr/>
          <p:nvPr/>
        </p:nvCxnSpPr>
        <p:spPr>
          <a:xfrm flipV="1">
            <a:off x="2657290" y="3337538"/>
            <a:ext cx="491342" cy="17597"/>
          </a:xfrm>
          <a:prstGeom prst="line">
            <a:avLst/>
          </a:prstGeom>
          <a:ln w="15875">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2440162" y="3492699"/>
            <a:ext cx="79035" cy="14856"/>
          </a:xfrm>
          <a:prstGeom prst="line">
            <a:avLst/>
          </a:prstGeom>
          <a:ln w="15875">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37" name="Freihandform 77"/>
          <p:cNvSpPr/>
          <p:nvPr/>
        </p:nvSpPr>
        <p:spPr>
          <a:xfrm flipV="1">
            <a:off x="5385545" y="3976540"/>
            <a:ext cx="1240469" cy="45719"/>
          </a:xfrm>
          <a:custGeom>
            <a:avLst/>
            <a:gdLst>
              <a:gd name="connsiteX0" fmla="*/ 0 w 71438"/>
              <a:gd name="connsiteY0" fmla="*/ 0 h 290513"/>
              <a:gd name="connsiteX1" fmla="*/ 71438 w 71438"/>
              <a:gd name="connsiteY1" fmla="*/ 290513 h 290513"/>
            </a:gdLst>
            <a:ahLst/>
            <a:cxnLst>
              <a:cxn ang="0">
                <a:pos x="connsiteX0" y="connsiteY0"/>
              </a:cxn>
              <a:cxn ang="0">
                <a:pos x="connsiteX1" y="connsiteY1"/>
              </a:cxn>
            </a:cxnLst>
            <a:rect l="l" t="t" r="r" b="b"/>
            <a:pathLst>
              <a:path w="71438" h="290513">
                <a:moveTo>
                  <a:pt x="0" y="0"/>
                </a:moveTo>
                <a:lnTo>
                  <a:pt x="71438" y="290513"/>
                </a:lnTo>
              </a:path>
            </a:pathLst>
          </a:custGeom>
          <a:noFill/>
          <a:ln w="15875" cmpd="sng">
            <a:solidFill>
              <a:schemeClr val="tx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cxnSp>
        <p:nvCxnSpPr>
          <p:cNvPr id="171" name="Straight Connector 170"/>
          <p:cNvCxnSpPr/>
          <p:nvPr/>
        </p:nvCxnSpPr>
        <p:spPr>
          <a:xfrm flipV="1">
            <a:off x="6689220" y="3538875"/>
            <a:ext cx="369535" cy="436912"/>
          </a:xfrm>
          <a:prstGeom prst="line">
            <a:avLst/>
          </a:prstGeom>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32" idx="6"/>
            <a:endCxn id="131" idx="2"/>
          </p:cNvCxnSpPr>
          <p:nvPr/>
        </p:nvCxnSpPr>
        <p:spPr>
          <a:xfrm>
            <a:off x="5104307" y="4017891"/>
            <a:ext cx="212535" cy="3816"/>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3771461" y="5124249"/>
            <a:ext cx="311744" cy="166773"/>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3540110" y="4837552"/>
            <a:ext cx="218174" cy="264034"/>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a:off x="3293152" y="4622083"/>
            <a:ext cx="217643" cy="200384"/>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3199054" y="4548362"/>
            <a:ext cx="73485" cy="4787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a:off x="2986366" y="4521562"/>
            <a:ext cx="167108" cy="23890"/>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a:off x="2764785" y="4362356"/>
            <a:ext cx="177626" cy="159643"/>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2618344" y="4336082"/>
            <a:ext cx="506815" cy="77140"/>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2392986" y="4071350"/>
            <a:ext cx="229175" cy="270969"/>
          </a:xfrm>
          <a:prstGeom prst="line">
            <a:avLst/>
          </a:prstGeom>
          <a:ln w="1587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60" name="Freihandform 77"/>
          <p:cNvSpPr/>
          <p:nvPr/>
        </p:nvSpPr>
        <p:spPr>
          <a:xfrm>
            <a:off x="6657501" y="3993078"/>
            <a:ext cx="85879" cy="349241"/>
          </a:xfrm>
          <a:custGeom>
            <a:avLst/>
            <a:gdLst>
              <a:gd name="connsiteX0" fmla="*/ 0 w 71438"/>
              <a:gd name="connsiteY0" fmla="*/ 0 h 290513"/>
              <a:gd name="connsiteX1" fmla="*/ 71438 w 71438"/>
              <a:gd name="connsiteY1" fmla="*/ 290513 h 290513"/>
            </a:gdLst>
            <a:ahLst/>
            <a:cxnLst>
              <a:cxn ang="0">
                <a:pos x="connsiteX0" y="connsiteY0"/>
              </a:cxn>
              <a:cxn ang="0">
                <a:pos x="connsiteX1" y="connsiteY1"/>
              </a:cxn>
            </a:cxnLst>
            <a:rect l="l" t="t" r="r" b="b"/>
            <a:pathLst>
              <a:path w="71438" h="290513">
                <a:moveTo>
                  <a:pt x="0" y="0"/>
                </a:moveTo>
                <a:lnTo>
                  <a:pt x="71438" y="290513"/>
                </a:lnTo>
              </a:path>
            </a:pathLst>
          </a:custGeom>
          <a:noFill/>
          <a:ln w="15875" cmpd="sng">
            <a:solidFill>
              <a:schemeClr val="tx2"/>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cxnSp>
        <p:nvCxnSpPr>
          <p:cNvPr id="275" name="Straight Connector 274"/>
          <p:cNvCxnSpPr/>
          <p:nvPr/>
        </p:nvCxnSpPr>
        <p:spPr>
          <a:xfrm flipH="1" flipV="1">
            <a:off x="6716069" y="3473610"/>
            <a:ext cx="102884" cy="303802"/>
          </a:xfrm>
          <a:prstGeom prst="line">
            <a:avLst/>
          </a:prstGeom>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76" name="Straight Connector 275"/>
          <p:cNvCxnSpPr/>
          <p:nvPr/>
        </p:nvCxnSpPr>
        <p:spPr>
          <a:xfrm flipH="1" flipV="1">
            <a:off x="6871246" y="3842318"/>
            <a:ext cx="153158" cy="140572"/>
          </a:xfrm>
          <a:prstGeom prst="line">
            <a:avLst/>
          </a:prstGeom>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277" name="Straight Connector 276"/>
          <p:cNvCxnSpPr/>
          <p:nvPr/>
        </p:nvCxnSpPr>
        <p:spPr>
          <a:xfrm flipH="1" flipV="1">
            <a:off x="6721435" y="3483535"/>
            <a:ext cx="600199" cy="185747"/>
          </a:xfrm>
          <a:prstGeom prst="line">
            <a:avLst/>
          </a:prstGeom>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95" name="Ellipse 94"/>
          <p:cNvSpPr/>
          <p:nvPr/>
        </p:nvSpPr>
        <p:spPr>
          <a:xfrm>
            <a:off x="2340670" y="3993078"/>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96" name="Ellipse 95"/>
          <p:cNvSpPr/>
          <p:nvPr/>
        </p:nvSpPr>
        <p:spPr>
          <a:xfrm>
            <a:off x="2423687" y="4096132"/>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02" name="Ellipse 101"/>
          <p:cNvSpPr/>
          <p:nvPr/>
        </p:nvSpPr>
        <p:spPr>
          <a:xfrm>
            <a:off x="2366435" y="3494981"/>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03" name="Ellipse 102"/>
          <p:cNvSpPr/>
          <p:nvPr/>
        </p:nvSpPr>
        <p:spPr>
          <a:xfrm>
            <a:off x="2251930" y="3423416"/>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04" name="Ellipse 103"/>
          <p:cNvSpPr/>
          <p:nvPr/>
        </p:nvSpPr>
        <p:spPr>
          <a:xfrm>
            <a:off x="2294869" y="3394790"/>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05" name="Ellipse 104"/>
          <p:cNvSpPr/>
          <p:nvPr/>
        </p:nvSpPr>
        <p:spPr>
          <a:xfrm>
            <a:off x="2546780" y="3311774"/>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06" name="Ellipse 105"/>
          <p:cNvSpPr/>
          <p:nvPr/>
        </p:nvSpPr>
        <p:spPr>
          <a:xfrm>
            <a:off x="2583993" y="3311774"/>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07" name="Ellipse 106"/>
          <p:cNvSpPr/>
          <p:nvPr/>
        </p:nvSpPr>
        <p:spPr>
          <a:xfrm>
            <a:off x="2850216" y="2850891"/>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09" name="Ellipse 108"/>
          <p:cNvSpPr/>
          <p:nvPr/>
        </p:nvSpPr>
        <p:spPr>
          <a:xfrm>
            <a:off x="4012441" y="3363301"/>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10" name="Ellipse 109"/>
          <p:cNvSpPr/>
          <p:nvPr/>
        </p:nvSpPr>
        <p:spPr>
          <a:xfrm>
            <a:off x="3434192" y="4030293"/>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11" name="Ellipse 110"/>
          <p:cNvSpPr/>
          <p:nvPr/>
        </p:nvSpPr>
        <p:spPr>
          <a:xfrm>
            <a:off x="3062052" y="4239265"/>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13" name="Ellipse 112"/>
          <p:cNvSpPr/>
          <p:nvPr/>
        </p:nvSpPr>
        <p:spPr>
          <a:xfrm>
            <a:off x="4501949" y="3429142"/>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14" name="Ellipse 113"/>
          <p:cNvSpPr/>
          <p:nvPr/>
        </p:nvSpPr>
        <p:spPr>
          <a:xfrm>
            <a:off x="4862640" y="3343263"/>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17" name="Ellipse 116"/>
          <p:cNvSpPr/>
          <p:nvPr/>
        </p:nvSpPr>
        <p:spPr>
          <a:xfrm>
            <a:off x="6923726" y="2636198"/>
            <a:ext cx="68703" cy="68703"/>
          </a:xfrm>
          <a:prstGeom prst="ellipse">
            <a:avLst/>
          </a:prstGeom>
          <a:solidFill>
            <a:schemeClr val="accent3"/>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18" name="Ellipse 117"/>
          <p:cNvSpPr/>
          <p:nvPr/>
        </p:nvSpPr>
        <p:spPr>
          <a:xfrm>
            <a:off x="7003880" y="2636198"/>
            <a:ext cx="68703" cy="68703"/>
          </a:xfrm>
          <a:prstGeom prst="ellipse">
            <a:avLst/>
          </a:prstGeom>
          <a:solidFill>
            <a:schemeClr val="lt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21" name="Ellipse 120"/>
          <p:cNvSpPr/>
          <p:nvPr/>
        </p:nvSpPr>
        <p:spPr>
          <a:xfrm>
            <a:off x="7316859" y="3605354"/>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22" name="Ellipse 121"/>
          <p:cNvSpPr/>
          <p:nvPr/>
        </p:nvSpPr>
        <p:spPr>
          <a:xfrm>
            <a:off x="6801588" y="3773614"/>
            <a:ext cx="68703" cy="68703"/>
          </a:xfrm>
          <a:prstGeom prst="ellipse">
            <a:avLst/>
          </a:prstGeom>
          <a:solidFill>
            <a:schemeClr val="accent2"/>
          </a:solidFill>
          <a:ln w="12700">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24" name="Ellipse 123"/>
          <p:cNvSpPr/>
          <p:nvPr/>
        </p:nvSpPr>
        <p:spPr>
          <a:xfrm>
            <a:off x="7030598" y="3956820"/>
            <a:ext cx="68703" cy="68703"/>
          </a:xfrm>
          <a:prstGeom prst="ellipse">
            <a:avLst/>
          </a:prstGeom>
          <a:solidFill>
            <a:schemeClr val="accent2"/>
          </a:solidFill>
          <a:ln w="12700">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25" name="Ellipse 124"/>
          <p:cNvSpPr/>
          <p:nvPr/>
        </p:nvSpPr>
        <p:spPr>
          <a:xfrm>
            <a:off x="6328301" y="3369029"/>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26" name="Ellipse 125"/>
          <p:cNvSpPr/>
          <p:nvPr/>
        </p:nvSpPr>
        <p:spPr>
          <a:xfrm>
            <a:off x="5843564" y="3182005"/>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30" name="Ellipse 129"/>
          <p:cNvSpPr/>
          <p:nvPr/>
        </p:nvSpPr>
        <p:spPr>
          <a:xfrm>
            <a:off x="6538227" y="4338503"/>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32" name="Ellipse 131"/>
          <p:cNvSpPr/>
          <p:nvPr/>
        </p:nvSpPr>
        <p:spPr>
          <a:xfrm>
            <a:off x="5035604" y="3983539"/>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33" name="Ellipse 132"/>
          <p:cNvSpPr/>
          <p:nvPr/>
        </p:nvSpPr>
        <p:spPr>
          <a:xfrm>
            <a:off x="4973328" y="4063692"/>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35" name="Ellipse 134"/>
          <p:cNvSpPr/>
          <p:nvPr/>
        </p:nvSpPr>
        <p:spPr>
          <a:xfrm>
            <a:off x="4477139" y="3712544"/>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38" name="Ellipse 137"/>
          <p:cNvSpPr/>
          <p:nvPr/>
        </p:nvSpPr>
        <p:spPr>
          <a:xfrm>
            <a:off x="4377903" y="4712553"/>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40" name="Ellipse 139"/>
          <p:cNvSpPr/>
          <p:nvPr/>
        </p:nvSpPr>
        <p:spPr>
          <a:xfrm>
            <a:off x="3712819" y="5065607"/>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41" name="Ellipse 140"/>
          <p:cNvSpPr/>
          <p:nvPr/>
        </p:nvSpPr>
        <p:spPr>
          <a:xfrm>
            <a:off x="3747172" y="5370954"/>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08" name="Ellipse 107"/>
          <p:cNvSpPr/>
          <p:nvPr/>
        </p:nvSpPr>
        <p:spPr>
          <a:xfrm>
            <a:off x="3153656" y="3303186"/>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12" name="Ellipse 111"/>
          <p:cNvSpPr/>
          <p:nvPr/>
        </p:nvSpPr>
        <p:spPr>
          <a:xfrm>
            <a:off x="3454229" y="4439648"/>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15" name="Ellipse 114"/>
          <p:cNvSpPr/>
          <p:nvPr/>
        </p:nvSpPr>
        <p:spPr>
          <a:xfrm>
            <a:off x="5704249" y="3119980"/>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19" name="Ellipse 118"/>
          <p:cNvSpPr/>
          <p:nvPr/>
        </p:nvSpPr>
        <p:spPr>
          <a:xfrm>
            <a:off x="7066858" y="2616159"/>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87" name="Ellipse 186"/>
          <p:cNvSpPr/>
          <p:nvPr/>
        </p:nvSpPr>
        <p:spPr>
          <a:xfrm>
            <a:off x="6168950" y="2622839"/>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89" name="Ellipse 188"/>
          <p:cNvSpPr/>
          <p:nvPr/>
        </p:nvSpPr>
        <p:spPr>
          <a:xfrm>
            <a:off x="6802542" y="2355661"/>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16" name="Ellipse 115"/>
          <p:cNvSpPr/>
          <p:nvPr/>
        </p:nvSpPr>
        <p:spPr>
          <a:xfrm>
            <a:off x="6245286" y="2905284"/>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27" name="Ellipse 126"/>
          <p:cNvSpPr/>
          <p:nvPr/>
        </p:nvSpPr>
        <p:spPr>
          <a:xfrm>
            <a:off x="5779633" y="3172462"/>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45" name="Ellipse 125"/>
          <p:cNvSpPr/>
          <p:nvPr/>
        </p:nvSpPr>
        <p:spPr>
          <a:xfrm>
            <a:off x="6267418" y="3340400"/>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86" name="Ellipse 185"/>
          <p:cNvSpPr/>
          <p:nvPr/>
        </p:nvSpPr>
        <p:spPr>
          <a:xfrm>
            <a:off x="6279637" y="2935819"/>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05" name="Ellipse 131"/>
          <p:cNvSpPr/>
          <p:nvPr/>
        </p:nvSpPr>
        <p:spPr>
          <a:xfrm>
            <a:off x="4995273" y="3964451"/>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36" name="Ellipse 135"/>
          <p:cNvSpPr/>
          <p:nvPr/>
        </p:nvSpPr>
        <p:spPr>
          <a:xfrm>
            <a:off x="4469507" y="4384306"/>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39" name="Ellipse 138"/>
          <p:cNvSpPr/>
          <p:nvPr/>
        </p:nvSpPr>
        <p:spPr>
          <a:xfrm>
            <a:off x="4125991" y="4704919"/>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25" name="Ellipse 111"/>
          <p:cNvSpPr/>
          <p:nvPr/>
        </p:nvSpPr>
        <p:spPr>
          <a:xfrm>
            <a:off x="3636099" y="4491019"/>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24" name="Ellipse 111"/>
          <p:cNvSpPr/>
          <p:nvPr/>
        </p:nvSpPr>
        <p:spPr>
          <a:xfrm>
            <a:off x="3549877" y="4204913"/>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29" name="Ellipse 111"/>
          <p:cNvSpPr/>
          <p:nvPr/>
        </p:nvSpPr>
        <p:spPr>
          <a:xfrm>
            <a:off x="3375176" y="4542701"/>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32" name="Ellipse 134"/>
          <p:cNvSpPr/>
          <p:nvPr/>
        </p:nvSpPr>
        <p:spPr>
          <a:xfrm>
            <a:off x="3938255" y="3821320"/>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34" name="Ellipse 133"/>
          <p:cNvSpPr/>
          <p:nvPr/>
        </p:nvSpPr>
        <p:spPr>
          <a:xfrm>
            <a:off x="4824471" y="4193465"/>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14" name="Ellipse 135"/>
          <p:cNvSpPr/>
          <p:nvPr/>
        </p:nvSpPr>
        <p:spPr>
          <a:xfrm>
            <a:off x="4310033" y="4552564"/>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36" name="Ellipse 128"/>
          <p:cNvSpPr/>
          <p:nvPr/>
        </p:nvSpPr>
        <p:spPr>
          <a:xfrm>
            <a:off x="6696212" y="4303992"/>
            <a:ext cx="68703" cy="68703"/>
          </a:xfrm>
          <a:prstGeom prst="ellipse">
            <a:avLst/>
          </a:prstGeom>
          <a:solidFill>
            <a:schemeClr val="accent2"/>
          </a:solidFill>
          <a:ln w="12700">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20" name="Ellipse 119"/>
          <p:cNvSpPr/>
          <p:nvPr/>
        </p:nvSpPr>
        <p:spPr>
          <a:xfrm>
            <a:off x="6687083" y="3414832"/>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31" name="Ellipse 130"/>
          <p:cNvSpPr/>
          <p:nvPr/>
        </p:nvSpPr>
        <p:spPr>
          <a:xfrm>
            <a:off x="5316842" y="3987355"/>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57" name="Ellipse 97"/>
          <p:cNvSpPr/>
          <p:nvPr/>
        </p:nvSpPr>
        <p:spPr>
          <a:xfrm>
            <a:off x="3140734" y="4514881"/>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58" name="Ellipse 97"/>
          <p:cNvSpPr/>
          <p:nvPr/>
        </p:nvSpPr>
        <p:spPr>
          <a:xfrm>
            <a:off x="2918919" y="4484690"/>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62" name="Ellipse 128"/>
          <p:cNvSpPr/>
          <p:nvPr/>
        </p:nvSpPr>
        <p:spPr>
          <a:xfrm>
            <a:off x="6696212" y="4303992"/>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nSpc>
                <a:spcPct val="90000"/>
              </a:lnSpc>
              <a:spcBef>
                <a:spcPts val="400"/>
              </a:spcBef>
            </a:pPr>
            <a:endParaRPr lang="de-DE" sz="900" b="0" dirty="0"/>
          </a:p>
        </p:txBody>
      </p:sp>
      <p:sp>
        <p:nvSpPr>
          <p:cNvPr id="129" name="Ellipse 128"/>
          <p:cNvSpPr/>
          <p:nvPr/>
        </p:nvSpPr>
        <p:spPr>
          <a:xfrm>
            <a:off x="7024404" y="3948538"/>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35" name="Ellipse 120"/>
          <p:cNvSpPr/>
          <p:nvPr/>
        </p:nvSpPr>
        <p:spPr>
          <a:xfrm>
            <a:off x="6808892" y="3767351"/>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23" name="Ellipse 122"/>
          <p:cNvSpPr/>
          <p:nvPr/>
        </p:nvSpPr>
        <p:spPr>
          <a:xfrm>
            <a:off x="6631624" y="3953234"/>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98" name="Ellipse 97"/>
          <p:cNvSpPr/>
          <p:nvPr/>
        </p:nvSpPr>
        <p:spPr>
          <a:xfrm>
            <a:off x="3239534" y="4568465"/>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97" name="Ellipse 96"/>
          <p:cNvSpPr/>
          <p:nvPr/>
        </p:nvSpPr>
        <p:spPr>
          <a:xfrm>
            <a:off x="3107853" y="4362356"/>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91" name="Rectangle 1348"/>
          <p:cNvSpPr>
            <a:spLocks noChangeArrowheads="1"/>
          </p:cNvSpPr>
          <p:nvPr/>
        </p:nvSpPr>
        <p:spPr bwMode="auto">
          <a:xfrm>
            <a:off x="5096583" y="3859295"/>
            <a:ext cx="4969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de-DE" altLang="de-DE" sz="900" b="0" dirty="0">
                <a:solidFill>
                  <a:srgbClr val="000000"/>
                </a:solidFill>
                <a:latin typeface="Arial Narrow" pitchFamily="34" charset="0"/>
              </a:rPr>
              <a:t>Alashankou</a:t>
            </a:r>
            <a:endParaRPr kumimoji="0" lang="de-DE" altLang="de-DE" sz="900" b="0" i="0" u="none" strike="noStrike" cap="none" normalizeH="0" baseline="0" dirty="0">
              <a:ln>
                <a:noFill/>
              </a:ln>
              <a:solidFill>
                <a:schemeClr val="tx1"/>
              </a:solidFill>
              <a:effectLst/>
              <a:cs typeface="Arial" pitchFamily="34" charset="0"/>
            </a:endParaRPr>
          </a:p>
        </p:txBody>
      </p:sp>
      <p:sp>
        <p:nvSpPr>
          <p:cNvPr id="6" name="Rectangle 1363"/>
          <p:cNvSpPr>
            <a:spLocks noChangeArrowheads="1"/>
          </p:cNvSpPr>
          <p:nvPr/>
        </p:nvSpPr>
        <p:spPr bwMode="auto">
          <a:xfrm>
            <a:off x="3298752" y="4308790"/>
            <a:ext cx="260153"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Baku</a:t>
            </a:r>
            <a:endParaRPr kumimoji="0" lang="de-DE" altLang="de-DE" sz="900" b="0" i="0" u="none" strike="noStrike" cap="none" normalizeH="0" baseline="0" dirty="0">
              <a:ln>
                <a:noFill/>
              </a:ln>
              <a:solidFill>
                <a:schemeClr val="tx1"/>
              </a:solidFill>
              <a:effectLst/>
              <a:cs typeface="Arial" pitchFamily="34" charset="0"/>
            </a:endParaRPr>
          </a:p>
        </p:txBody>
      </p:sp>
      <p:sp>
        <p:nvSpPr>
          <p:cNvPr id="8" name="Rectangle 1334"/>
          <p:cNvSpPr>
            <a:spLocks noChangeArrowheads="1"/>
          </p:cNvSpPr>
          <p:nvPr/>
        </p:nvSpPr>
        <p:spPr bwMode="auto">
          <a:xfrm>
            <a:off x="2613797" y="2703290"/>
            <a:ext cx="400827"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Helsinki</a:t>
            </a:r>
            <a:endParaRPr kumimoji="0" lang="de-DE" altLang="de-DE" sz="900" b="0" i="0" u="none" strike="noStrike" cap="none" normalizeH="0" baseline="0" dirty="0">
              <a:ln>
                <a:noFill/>
              </a:ln>
              <a:solidFill>
                <a:schemeClr val="tx1"/>
              </a:solidFill>
              <a:effectLst/>
              <a:cs typeface="Arial" pitchFamily="34" charset="0"/>
            </a:endParaRPr>
          </a:p>
        </p:txBody>
      </p:sp>
      <p:sp>
        <p:nvSpPr>
          <p:cNvPr id="9" name="Rectangle 1335"/>
          <p:cNvSpPr>
            <a:spLocks noChangeArrowheads="1"/>
          </p:cNvSpPr>
          <p:nvPr/>
        </p:nvSpPr>
        <p:spPr bwMode="auto">
          <a:xfrm>
            <a:off x="3010090" y="3119079"/>
            <a:ext cx="420098"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Moscow</a:t>
            </a:r>
            <a:endParaRPr kumimoji="0" lang="de-DE" altLang="de-DE" sz="900" b="0" i="0" u="none" strike="noStrike" cap="none" normalizeH="0" baseline="0" dirty="0">
              <a:ln>
                <a:noFill/>
              </a:ln>
              <a:solidFill>
                <a:schemeClr val="tx1"/>
              </a:solidFill>
              <a:effectLst/>
              <a:cs typeface="Arial" pitchFamily="34" charset="0"/>
            </a:endParaRPr>
          </a:p>
        </p:txBody>
      </p:sp>
      <p:sp>
        <p:nvSpPr>
          <p:cNvPr id="10" name="Rectangle 1336"/>
          <p:cNvSpPr>
            <a:spLocks noChangeArrowheads="1"/>
          </p:cNvSpPr>
          <p:nvPr/>
        </p:nvSpPr>
        <p:spPr bwMode="auto">
          <a:xfrm>
            <a:off x="3625267" y="3195543"/>
            <a:ext cx="711083"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Yekaterinburg</a:t>
            </a:r>
            <a:endParaRPr kumimoji="0" lang="de-DE" altLang="de-DE" sz="900" b="0" i="0" u="none" strike="noStrike" cap="none" normalizeH="0" baseline="0" dirty="0">
              <a:ln>
                <a:noFill/>
              </a:ln>
              <a:solidFill>
                <a:schemeClr val="tx1"/>
              </a:solidFill>
              <a:effectLst/>
              <a:cs typeface="Arial" pitchFamily="34" charset="0"/>
            </a:endParaRPr>
          </a:p>
        </p:txBody>
      </p:sp>
      <p:sp>
        <p:nvSpPr>
          <p:cNvPr id="11" name="Rectangle 1337"/>
          <p:cNvSpPr>
            <a:spLocks noChangeArrowheads="1"/>
          </p:cNvSpPr>
          <p:nvPr/>
        </p:nvSpPr>
        <p:spPr bwMode="auto">
          <a:xfrm>
            <a:off x="4391082" y="3279059"/>
            <a:ext cx="298694"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Omsk</a:t>
            </a:r>
            <a:endParaRPr kumimoji="0" lang="de-DE" altLang="de-DE" sz="900" b="0" i="0" u="none" strike="noStrike" cap="none" normalizeH="0" baseline="0" dirty="0">
              <a:ln>
                <a:noFill/>
              </a:ln>
              <a:solidFill>
                <a:schemeClr val="tx1"/>
              </a:solidFill>
              <a:effectLst/>
              <a:cs typeface="Arial" pitchFamily="34" charset="0"/>
            </a:endParaRPr>
          </a:p>
        </p:txBody>
      </p:sp>
      <p:sp>
        <p:nvSpPr>
          <p:cNvPr id="12" name="Rectangle 1338"/>
          <p:cNvSpPr>
            <a:spLocks noChangeArrowheads="1"/>
          </p:cNvSpPr>
          <p:nvPr/>
        </p:nvSpPr>
        <p:spPr bwMode="auto">
          <a:xfrm>
            <a:off x="4669309" y="3170125"/>
            <a:ext cx="593532"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Novosibirsk</a:t>
            </a:r>
            <a:endParaRPr kumimoji="0" lang="de-DE" altLang="de-DE" sz="900" b="0" i="0" u="none" strike="noStrike" cap="none" normalizeH="0" baseline="0" dirty="0">
              <a:ln>
                <a:noFill/>
              </a:ln>
              <a:solidFill>
                <a:schemeClr val="tx1"/>
              </a:solidFill>
              <a:effectLst/>
              <a:cs typeface="Arial" pitchFamily="34" charset="0"/>
            </a:endParaRPr>
          </a:p>
        </p:txBody>
      </p:sp>
      <p:sp>
        <p:nvSpPr>
          <p:cNvPr id="13" name="Rectangle 1339"/>
          <p:cNvSpPr>
            <a:spLocks noChangeArrowheads="1"/>
          </p:cNvSpPr>
          <p:nvPr/>
        </p:nvSpPr>
        <p:spPr bwMode="auto">
          <a:xfrm>
            <a:off x="5416302" y="2963723"/>
            <a:ext cx="2805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effectLst/>
                <a:latin typeface="Arial Narrow" pitchFamily="34" charset="0"/>
                <a:cs typeface="Arial" pitchFamily="34" charset="0"/>
              </a:rPr>
              <a:t>Irkutsk</a:t>
            </a:r>
            <a:endParaRPr kumimoji="0" lang="de-DE" altLang="de-DE" sz="900" b="0" i="0" u="none" strike="noStrike" cap="none" normalizeH="0" baseline="0" dirty="0">
              <a:ln>
                <a:noFill/>
              </a:ln>
              <a:effectLst/>
              <a:cs typeface="Arial" pitchFamily="34" charset="0"/>
            </a:endParaRPr>
          </a:p>
        </p:txBody>
      </p:sp>
      <p:sp>
        <p:nvSpPr>
          <p:cNvPr id="14" name="Rectangle 1340"/>
          <p:cNvSpPr>
            <a:spLocks noChangeArrowheads="1"/>
          </p:cNvSpPr>
          <p:nvPr/>
        </p:nvSpPr>
        <p:spPr bwMode="auto">
          <a:xfrm>
            <a:off x="5776501" y="3285988"/>
            <a:ext cx="414317"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Naushki</a:t>
            </a:r>
            <a:endParaRPr kumimoji="0" lang="de-DE" altLang="de-DE" sz="900" b="0" i="0" u="none" strike="noStrike" cap="none" normalizeH="0" baseline="0" dirty="0">
              <a:ln>
                <a:noFill/>
              </a:ln>
              <a:solidFill>
                <a:schemeClr val="tx1"/>
              </a:solidFill>
              <a:effectLst/>
              <a:cs typeface="Arial" pitchFamily="34" charset="0"/>
            </a:endParaRPr>
          </a:p>
        </p:txBody>
      </p:sp>
      <p:sp>
        <p:nvSpPr>
          <p:cNvPr id="15" name="Rectangle 1341"/>
          <p:cNvSpPr>
            <a:spLocks noChangeArrowheads="1"/>
          </p:cNvSpPr>
          <p:nvPr/>
        </p:nvSpPr>
        <p:spPr bwMode="auto">
          <a:xfrm>
            <a:off x="6199281" y="3207597"/>
            <a:ext cx="49693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Zamyn</a:t>
            </a:r>
            <a:r>
              <a:rPr lang="de-DE" altLang="de-DE" sz="900" b="0" dirty="0">
                <a:solidFill>
                  <a:srgbClr val="000000"/>
                </a:solidFill>
                <a:latin typeface="Arial Narrow" pitchFamily="34" charset="0"/>
              </a:rPr>
              <a:t>-</a:t>
            </a:r>
            <a:r>
              <a:rPr kumimoji="0" lang="de-DE" altLang="de-DE" sz="900" b="0" i="0" u="none" strike="noStrike" cap="none" normalizeH="0" baseline="0" dirty="0">
                <a:ln>
                  <a:noFill/>
                </a:ln>
                <a:solidFill>
                  <a:srgbClr val="000000"/>
                </a:solidFill>
                <a:effectLst/>
                <a:latin typeface="Arial Narrow" pitchFamily="34" charset="0"/>
                <a:cs typeface="Arial" pitchFamily="34" charset="0"/>
              </a:rPr>
              <a:t>Uud</a:t>
            </a:r>
            <a:endParaRPr kumimoji="0" lang="de-DE" altLang="de-DE" sz="900" b="0" i="0" u="none" strike="noStrike" cap="none" normalizeH="0" baseline="0" dirty="0">
              <a:ln>
                <a:noFill/>
              </a:ln>
              <a:solidFill>
                <a:schemeClr val="tx1"/>
              </a:solidFill>
              <a:effectLst/>
              <a:cs typeface="Arial" pitchFamily="34" charset="0"/>
            </a:endParaRPr>
          </a:p>
        </p:txBody>
      </p:sp>
      <p:sp>
        <p:nvSpPr>
          <p:cNvPr id="16" name="Rectangle 1342"/>
          <p:cNvSpPr>
            <a:spLocks noChangeArrowheads="1"/>
          </p:cNvSpPr>
          <p:nvPr/>
        </p:nvSpPr>
        <p:spPr bwMode="auto">
          <a:xfrm>
            <a:off x="6029901" y="2740667"/>
            <a:ext cx="48250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Zabaykalsk</a:t>
            </a:r>
            <a:endParaRPr kumimoji="0" lang="de-DE" altLang="de-DE" sz="900" b="0" i="0" u="none" strike="noStrike" cap="none" normalizeH="0" baseline="0" dirty="0">
              <a:ln>
                <a:noFill/>
              </a:ln>
              <a:solidFill>
                <a:schemeClr val="tx1"/>
              </a:solidFill>
              <a:effectLst/>
              <a:cs typeface="Arial" pitchFamily="34" charset="0"/>
            </a:endParaRPr>
          </a:p>
        </p:txBody>
      </p:sp>
      <p:sp>
        <p:nvSpPr>
          <p:cNvPr id="17" name="Rectangle 1343"/>
          <p:cNvSpPr>
            <a:spLocks noChangeArrowheads="1"/>
          </p:cNvSpPr>
          <p:nvPr/>
        </p:nvSpPr>
        <p:spPr bwMode="auto">
          <a:xfrm>
            <a:off x="6328301" y="2962852"/>
            <a:ext cx="520304"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Manzhouli</a:t>
            </a:r>
            <a:endParaRPr kumimoji="0" lang="de-DE" altLang="de-DE" sz="900" b="0" i="0" u="none" strike="noStrike" cap="none" normalizeH="0" baseline="0" dirty="0">
              <a:ln>
                <a:noFill/>
              </a:ln>
              <a:solidFill>
                <a:schemeClr val="tx1"/>
              </a:solidFill>
              <a:effectLst/>
              <a:cs typeface="Arial" pitchFamily="34" charset="0"/>
            </a:endParaRPr>
          </a:p>
        </p:txBody>
      </p:sp>
      <p:sp>
        <p:nvSpPr>
          <p:cNvPr id="18" name="Rectangle 1344"/>
          <p:cNvSpPr>
            <a:spLocks noChangeArrowheads="1"/>
          </p:cNvSpPr>
          <p:nvPr/>
        </p:nvSpPr>
        <p:spPr bwMode="auto">
          <a:xfrm>
            <a:off x="6538859" y="2580692"/>
            <a:ext cx="449003"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Suifenhe</a:t>
            </a:r>
            <a:endParaRPr kumimoji="0" lang="de-DE" altLang="de-DE" sz="900" b="0" i="0" u="none" strike="noStrike" cap="none" normalizeH="0" baseline="0" dirty="0">
              <a:ln>
                <a:noFill/>
              </a:ln>
              <a:solidFill>
                <a:schemeClr val="tx1"/>
              </a:solidFill>
              <a:effectLst/>
              <a:cs typeface="Arial" pitchFamily="34" charset="0"/>
            </a:endParaRPr>
          </a:p>
        </p:txBody>
      </p:sp>
      <p:sp>
        <p:nvSpPr>
          <p:cNvPr id="19" name="Rectangle 1345"/>
          <p:cNvSpPr>
            <a:spLocks noChangeArrowheads="1"/>
          </p:cNvSpPr>
          <p:nvPr/>
        </p:nvSpPr>
        <p:spPr bwMode="auto">
          <a:xfrm>
            <a:off x="7157898" y="2555679"/>
            <a:ext cx="533793"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Vostochny</a:t>
            </a:r>
            <a:endParaRPr kumimoji="0" lang="de-DE" altLang="de-DE" sz="900" b="0" i="0" u="none" strike="noStrike" cap="none" normalizeH="0" baseline="0" dirty="0">
              <a:ln>
                <a:noFill/>
              </a:ln>
              <a:solidFill>
                <a:schemeClr val="tx1"/>
              </a:solidFill>
              <a:effectLst/>
              <a:cs typeface="Arial" pitchFamily="34" charset="0"/>
            </a:endParaRPr>
          </a:p>
        </p:txBody>
      </p:sp>
      <p:sp>
        <p:nvSpPr>
          <p:cNvPr id="20" name="Rectangle 1346"/>
          <p:cNvSpPr>
            <a:spLocks noChangeArrowheads="1"/>
          </p:cNvSpPr>
          <p:nvPr/>
        </p:nvSpPr>
        <p:spPr bwMode="auto">
          <a:xfrm>
            <a:off x="6967650" y="2710379"/>
            <a:ext cx="583897"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Vladivostok</a:t>
            </a:r>
            <a:endParaRPr kumimoji="0" lang="de-DE" altLang="de-DE" sz="900" b="0" i="0" u="none" strike="noStrike" cap="none" normalizeH="0" baseline="0" dirty="0">
              <a:ln>
                <a:noFill/>
              </a:ln>
              <a:solidFill>
                <a:schemeClr val="tx1"/>
              </a:solidFill>
              <a:effectLst/>
              <a:cs typeface="Arial" pitchFamily="34" charset="0"/>
            </a:endParaRPr>
          </a:p>
        </p:txBody>
      </p:sp>
      <p:sp>
        <p:nvSpPr>
          <p:cNvPr id="21" name="Rectangle 1347"/>
          <p:cNvSpPr>
            <a:spLocks noChangeArrowheads="1"/>
          </p:cNvSpPr>
          <p:nvPr/>
        </p:nvSpPr>
        <p:spPr bwMode="auto">
          <a:xfrm>
            <a:off x="6759885" y="3326602"/>
            <a:ext cx="341089"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Beijing</a:t>
            </a:r>
            <a:endParaRPr kumimoji="0" lang="de-DE" altLang="de-DE" sz="900" b="0" i="0" u="none" strike="noStrike" cap="none" normalizeH="0" baseline="0" dirty="0">
              <a:ln>
                <a:noFill/>
              </a:ln>
              <a:solidFill>
                <a:schemeClr val="tx1"/>
              </a:solidFill>
              <a:effectLst/>
              <a:cs typeface="Arial" pitchFamily="34" charset="0"/>
            </a:endParaRPr>
          </a:p>
        </p:txBody>
      </p:sp>
      <p:sp>
        <p:nvSpPr>
          <p:cNvPr id="22" name="Rectangle 1348"/>
          <p:cNvSpPr>
            <a:spLocks noChangeArrowheads="1"/>
          </p:cNvSpPr>
          <p:nvPr/>
        </p:nvSpPr>
        <p:spPr bwMode="auto">
          <a:xfrm>
            <a:off x="7259598" y="3677013"/>
            <a:ext cx="481763"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Shanghai</a:t>
            </a:r>
            <a:endParaRPr kumimoji="0" lang="de-DE" altLang="de-DE" sz="900" b="0" i="0" u="none" strike="noStrike" cap="none" normalizeH="0" baseline="0" dirty="0">
              <a:ln>
                <a:noFill/>
              </a:ln>
              <a:solidFill>
                <a:schemeClr val="tx1"/>
              </a:solidFill>
              <a:effectLst/>
              <a:cs typeface="Arial" pitchFamily="34" charset="0"/>
            </a:endParaRPr>
          </a:p>
        </p:txBody>
      </p:sp>
      <p:sp>
        <p:nvSpPr>
          <p:cNvPr id="23" name="Rectangle 1349"/>
          <p:cNvSpPr>
            <a:spLocks noChangeArrowheads="1"/>
          </p:cNvSpPr>
          <p:nvPr/>
        </p:nvSpPr>
        <p:spPr bwMode="auto">
          <a:xfrm>
            <a:off x="6246161" y="3437344"/>
            <a:ext cx="33182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Erenhot</a:t>
            </a:r>
            <a:endParaRPr kumimoji="0" lang="de-DE" altLang="de-DE" sz="900" b="0" i="0" u="none" strike="noStrike" cap="none" normalizeH="0" baseline="0" dirty="0">
              <a:ln>
                <a:noFill/>
              </a:ln>
              <a:solidFill>
                <a:schemeClr val="tx1"/>
              </a:solidFill>
              <a:effectLst/>
              <a:cs typeface="Arial" pitchFamily="34" charset="0"/>
            </a:endParaRPr>
          </a:p>
        </p:txBody>
      </p:sp>
      <p:sp>
        <p:nvSpPr>
          <p:cNvPr id="25" name="Rectangle 1351"/>
          <p:cNvSpPr>
            <a:spLocks noChangeArrowheads="1"/>
          </p:cNvSpPr>
          <p:nvPr/>
        </p:nvSpPr>
        <p:spPr bwMode="auto">
          <a:xfrm>
            <a:off x="4792734" y="3780703"/>
            <a:ext cx="350724"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Dostyk</a:t>
            </a:r>
            <a:endParaRPr kumimoji="0" lang="de-DE" altLang="de-DE" sz="900" b="0" i="0" u="none" strike="noStrike" cap="none" normalizeH="0" baseline="0" dirty="0">
              <a:ln>
                <a:noFill/>
              </a:ln>
              <a:solidFill>
                <a:schemeClr val="tx1"/>
              </a:solidFill>
              <a:effectLst/>
              <a:cs typeface="Arial" pitchFamily="34" charset="0"/>
            </a:endParaRPr>
          </a:p>
        </p:txBody>
      </p:sp>
      <p:sp>
        <p:nvSpPr>
          <p:cNvPr id="26" name="Rectangle 1352"/>
          <p:cNvSpPr>
            <a:spLocks noChangeArrowheads="1"/>
          </p:cNvSpPr>
          <p:nvPr/>
        </p:nvSpPr>
        <p:spPr bwMode="auto">
          <a:xfrm>
            <a:off x="4764340" y="4247020"/>
            <a:ext cx="346869"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Almaty</a:t>
            </a:r>
            <a:endParaRPr kumimoji="0" lang="de-DE" altLang="de-DE" sz="900" b="0" i="0" u="none" strike="noStrike" cap="none" normalizeH="0" baseline="0" dirty="0">
              <a:ln>
                <a:noFill/>
              </a:ln>
              <a:solidFill>
                <a:schemeClr val="tx1"/>
              </a:solidFill>
              <a:effectLst/>
              <a:cs typeface="Arial" pitchFamily="34" charset="0"/>
            </a:endParaRPr>
          </a:p>
        </p:txBody>
      </p:sp>
      <p:sp>
        <p:nvSpPr>
          <p:cNvPr id="27" name="Rectangle 1353"/>
          <p:cNvSpPr>
            <a:spLocks noChangeArrowheads="1"/>
          </p:cNvSpPr>
          <p:nvPr/>
        </p:nvSpPr>
        <p:spPr bwMode="auto">
          <a:xfrm>
            <a:off x="4410425" y="3576665"/>
            <a:ext cx="354578"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Astana</a:t>
            </a:r>
            <a:endParaRPr kumimoji="0" lang="de-DE" altLang="de-DE" sz="900" b="0" i="0" u="none" strike="noStrike" cap="none" normalizeH="0" baseline="0" dirty="0">
              <a:ln>
                <a:noFill/>
              </a:ln>
              <a:solidFill>
                <a:schemeClr val="tx1"/>
              </a:solidFill>
              <a:effectLst/>
              <a:cs typeface="Arial" pitchFamily="34" charset="0"/>
            </a:endParaRPr>
          </a:p>
        </p:txBody>
      </p:sp>
      <p:sp>
        <p:nvSpPr>
          <p:cNvPr id="28" name="Rectangle 1354"/>
          <p:cNvSpPr>
            <a:spLocks noChangeArrowheads="1"/>
          </p:cNvSpPr>
          <p:nvPr/>
        </p:nvSpPr>
        <p:spPr bwMode="auto">
          <a:xfrm>
            <a:off x="4976422" y="4137658"/>
            <a:ext cx="425879"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Khorgos</a:t>
            </a:r>
            <a:endParaRPr kumimoji="0" lang="de-DE" altLang="de-DE" sz="900" b="0" i="0" u="none" strike="noStrike" cap="none" normalizeH="0" baseline="0" dirty="0">
              <a:ln>
                <a:noFill/>
              </a:ln>
              <a:solidFill>
                <a:schemeClr val="tx1"/>
              </a:solidFill>
              <a:effectLst/>
              <a:cs typeface="Arial" pitchFamily="34" charset="0"/>
            </a:endParaRPr>
          </a:p>
        </p:txBody>
      </p:sp>
      <p:sp>
        <p:nvSpPr>
          <p:cNvPr id="30" name="Rectangle 1356"/>
          <p:cNvSpPr>
            <a:spLocks noChangeArrowheads="1"/>
          </p:cNvSpPr>
          <p:nvPr/>
        </p:nvSpPr>
        <p:spPr bwMode="auto">
          <a:xfrm>
            <a:off x="4487713" y="4674764"/>
            <a:ext cx="755404"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Mazar-e-Sharif</a:t>
            </a:r>
            <a:endParaRPr kumimoji="0" lang="de-DE" altLang="de-DE" sz="900" b="0" i="0" u="none" strike="noStrike" cap="none" normalizeH="0" baseline="0" dirty="0">
              <a:ln>
                <a:noFill/>
              </a:ln>
              <a:solidFill>
                <a:schemeClr val="tx1"/>
              </a:solidFill>
              <a:effectLst/>
              <a:cs typeface="Arial" pitchFamily="34" charset="0"/>
            </a:endParaRPr>
          </a:p>
        </p:txBody>
      </p:sp>
      <p:sp>
        <p:nvSpPr>
          <p:cNvPr id="31" name="Rectangle 1357"/>
          <p:cNvSpPr>
            <a:spLocks noChangeArrowheads="1"/>
          </p:cNvSpPr>
          <p:nvPr/>
        </p:nvSpPr>
        <p:spPr bwMode="auto">
          <a:xfrm>
            <a:off x="3924474" y="5300640"/>
            <a:ext cx="431659"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Mirjaveh</a:t>
            </a:r>
            <a:endParaRPr kumimoji="0" lang="de-DE" altLang="de-DE" sz="900" b="0" i="0" u="none" strike="noStrike" cap="none" normalizeH="0" baseline="0" dirty="0">
              <a:ln>
                <a:noFill/>
              </a:ln>
              <a:solidFill>
                <a:schemeClr val="tx1"/>
              </a:solidFill>
              <a:effectLst/>
              <a:cs typeface="Arial" pitchFamily="34" charset="0"/>
            </a:endParaRPr>
          </a:p>
        </p:txBody>
      </p:sp>
      <p:sp>
        <p:nvSpPr>
          <p:cNvPr id="33" name="Rectangle 1359"/>
          <p:cNvSpPr>
            <a:spLocks noChangeArrowheads="1"/>
          </p:cNvSpPr>
          <p:nvPr/>
        </p:nvSpPr>
        <p:spPr bwMode="auto">
          <a:xfrm>
            <a:off x="3100636" y="5337215"/>
            <a:ext cx="60112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Bandar</a:t>
            </a:r>
            <a:r>
              <a:rPr kumimoji="0" lang="de-DE" altLang="de-DE" sz="900" b="0" i="0" u="none" strike="noStrike" cap="none" normalizeH="0" dirty="0">
                <a:ln>
                  <a:noFill/>
                </a:ln>
                <a:solidFill>
                  <a:srgbClr val="000000"/>
                </a:solidFill>
                <a:effectLst/>
                <a:latin typeface="Arial Narrow" pitchFamily="34" charset="0"/>
                <a:cs typeface="Arial" pitchFamily="34" charset="0"/>
              </a:rPr>
              <a:t> </a:t>
            </a:r>
            <a:r>
              <a:rPr kumimoji="0" lang="de-DE" altLang="de-DE" sz="900" b="0" i="0" u="none" strike="noStrike" cap="none" normalizeH="0" baseline="0" dirty="0">
                <a:ln>
                  <a:noFill/>
                </a:ln>
                <a:solidFill>
                  <a:srgbClr val="000000"/>
                </a:solidFill>
                <a:effectLst/>
                <a:latin typeface="Arial Narrow" pitchFamily="34" charset="0"/>
                <a:cs typeface="Arial" pitchFamily="34" charset="0"/>
              </a:rPr>
              <a:t>Abbas</a:t>
            </a:r>
            <a:endParaRPr kumimoji="0" lang="de-DE" altLang="de-DE" sz="900" b="0" i="0" u="none" strike="noStrike" cap="none" normalizeH="0" baseline="0" dirty="0">
              <a:ln>
                <a:noFill/>
              </a:ln>
              <a:solidFill>
                <a:schemeClr val="tx1"/>
              </a:solidFill>
              <a:effectLst/>
              <a:cs typeface="Arial" pitchFamily="34" charset="0"/>
            </a:endParaRPr>
          </a:p>
        </p:txBody>
      </p:sp>
      <p:sp>
        <p:nvSpPr>
          <p:cNvPr id="34" name="Rectangle 1360"/>
          <p:cNvSpPr>
            <a:spLocks noChangeArrowheads="1"/>
          </p:cNvSpPr>
          <p:nvPr/>
        </p:nvSpPr>
        <p:spPr bwMode="auto">
          <a:xfrm>
            <a:off x="3492553" y="4621836"/>
            <a:ext cx="3013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Tehran</a:t>
            </a:r>
            <a:endParaRPr kumimoji="0" lang="de-DE" altLang="de-DE" sz="900" b="0" i="0" u="none" strike="noStrike" cap="none" normalizeH="0" baseline="0" dirty="0">
              <a:ln>
                <a:noFill/>
              </a:ln>
              <a:solidFill>
                <a:schemeClr val="tx1"/>
              </a:solidFill>
              <a:effectLst/>
              <a:cs typeface="Arial" pitchFamily="34" charset="0"/>
            </a:endParaRPr>
          </a:p>
        </p:txBody>
      </p:sp>
      <p:sp>
        <p:nvSpPr>
          <p:cNvPr id="35" name="Rectangle 1361"/>
          <p:cNvSpPr>
            <a:spLocks noChangeArrowheads="1"/>
          </p:cNvSpPr>
          <p:nvPr/>
        </p:nvSpPr>
        <p:spPr bwMode="auto">
          <a:xfrm>
            <a:off x="4498796" y="4445735"/>
            <a:ext cx="470201"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Tashkent</a:t>
            </a:r>
            <a:endParaRPr kumimoji="0" lang="de-DE" altLang="de-DE" sz="900" b="0" i="0" u="none" strike="noStrike" cap="none" normalizeH="0" baseline="0" dirty="0">
              <a:ln>
                <a:noFill/>
              </a:ln>
              <a:solidFill>
                <a:schemeClr val="tx1"/>
              </a:solidFill>
              <a:effectLst/>
              <a:cs typeface="Arial" pitchFamily="34" charset="0"/>
            </a:endParaRPr>
          </a:p>
        </p:txBody>
      </p:sp>
      <p:sp>
        <p:nvSpPr>
          <p:cNvPr id="37" name="Rectangle 1364"/>
          <p:cNvSpPr>
            <a:spLocks noChangeArrowheads="1"/>
          </p:cNvSpPr>
          <p:nvPr/>
        </p:nvSpPr>
        <p:spPr bwMode="auto">
          <a:xfrm>
            <a:off x="2896831" y="4551530"/>
            <a:ext cx="317964"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Tabriz</a:t>
            </a:r>
            <a:endParaRPr kumimoji="0" lang="de-DE" altLang="de-DE" sz="900" b="0" i="0" u="none" strike="noStrike" cap="none" normalizeH="0" baseline="0" dirty="0">
              <a:ln>
                <a:noFill/>
              </a:ln>
              <a:solidFill>
                <a:schemeClr val="tx1"/>
              </a:solidFill>
              <a:effectLst/>
              <a:cs typeface="Arial" pitchFamily="34" charset="0"/>
            </a:endParaRPr>
          </a:p>
        </p:txBody>
      </p:sp>
      <p:sp>
        <p:nvSpPr>
          <p:cNvPr id="38" name="Rectangle 1365"/>
          <p:cNvSpPr>
            <a:spLocks noChangeArrowheads="1"/>
          </p:cNvSpPr>
          <p:nvPr/>
        </p:nvSpPr>
        <p:spPr bwMode="auto">
          <a:xfrm>
            <a:off x="2913571" y="4274075"/>
            <a:ext cx="235099"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Kars</a:t>
            </a:r>
            <a:endParaRPr kumimoji="0" lang="de-DE" altLang="de-DE" sz="900" b="0" i="0" u="none" strike="noStrike" cap="none" normalizeH="0" baseline="0" dirty="0">
              <a:ln>
                <a:noFill/>
              </a:ln>
              <a:solidFill>
                <a:schemeClr val="tx1"/>
              </a:solidFill>
              <a:effectLst/>
              <a:cs typeface="Arial" pitchFamily="34" charset="0"/>
            </a:endParaRPr>
          </a:p>
        </p:txBody>
      </p:sp>
      <p:sp>
        <p:nvSpPr>
          <p:cNvPr id="39" name="Rectangle 1366"/>
          <p:cNvSpPr>
            <a:spLocks noChangeArrowheads="1"/>
          </p:cNvSpPr>
          <p:nvPr/>
        </p:nvSpPr>
        <p:spPr bwMode="auto">
          <a:xfrm>
            <a:off x="3018803" y="4105161"/>
            <a:ext cx="194633"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Poti</a:t>
            </a:r>
            <a:endParaRPr kumimoji="0" lang="de-DE" altLang="de-DE" sz="900" b="0" i="0" u="none" strike="noStrike" cap="none" normalizeH="0" baseline="0" dirty="0">
              <a:ln>
                <a:noFill/>
              </a:ln>
              <a:solidFill>
                <a:schemeClr val="tx1"/>
              </a:solidFill>
              <a:effectLst/>
              <a:cs typeface="Arial" pitchFamily="34" charset="0"/>
            </a:endParaRPr>
          </a:p>
        </p:txBody>
      </p:sp>
      <p:sp>
        <p:nvSpPr>
          <p:cNvPr id="40" name="Rectangle 1367"/>
          <p:cNvSpPr>
            <a:spLocks noChangeArrowheads="1"/>
          </p:cNvSpPr>
          <p:nvPr/>
        </p:nvSpPr>
        <p:spPr bwMode="auto">
          <a:xfrm>
            <a:off x="2086176" y="4177594"/>
            <a:ext cx="398900"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Istanbul</a:t>
            </a:r>
            <a:endParaRPr kumimoji="0" lang="de-DE" altLang="de-DE" sz="900" b="0" i="0" u="none" strike="noStrike" cap="none" normalizeH="0" baseline="0" dirty="0">
              <a:ln>
                <a:noFill/>
              </a:ln>
              <a:solidFill>
                <a:schemeClr val="tx1"/>
              </a:solidFill>
              <a:effectLst/>
              <a:cs typeface="Arial" pitchFamily="34" charset="0"/>
            </a:endParaRPr>
          </a:p>
        </p:txBody>
      </p:sp>
      <p:sp>
        <p:nvSpPr>
          <p:cNvPr id="41" name="Rectangle 1368"/>
          <p:cNvSpPr>
            <a:spLocks noChangeArrowheads="1"/>
          </p:cNvSpPr>
          <p:nvPr/>
        </p:nvSpPr>
        <p:spPr bwMode="auto">
          <a:xfrm>
            <a:off x="1820073" y="3951292"/>
            <a:ext cx="564626"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Swilengrad</a:t>
            </a:r>
            <a:endParaRPr kumimoji="0" lang="de-DE" altLang="de-DE" sz="900" b="0" i="0" u="none" strike="noStrike" cap="none" normalizeH="0" baseline="0" dirty="0">
              <a:ln>
                <a:noFill/>
              </a:ln>
              <a:solidFill>
                <a:schemeClr val="tx1"/>
              </a:solidFill>
              <a:effectLst/>
              <a:cs typeface="Arial" pitchFamily="34" charset="0"/>
            </a:endParaRPr>
          </a:p>
        </p:txBody>
      </p:sp>
      <p:sp>
        <p:nvSpPr>
          <p:cNvPr id="42" name="Rectangle 1369"/>
          <p:cNvSpPr>
            <a:spLocks noChangeArrowheads="1"/>
          </p:cNvSpPr>
          <p:nvPr/>
        </p:nvSpPr>
        <p:spPr bwMode="auto">
          <a:xfrm>
            <a:off x="2207512" y="3274620"/>
            <a:ext cx="22762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Chop</a:t>
            </a:r>
            <a:endParaRPr kumimoji="0" lang="de-DE" altLang="de-DE" sz="900" b="0" i="0" u="none" strike="noStrike" cap="none" normalizeH="0" baseline="0" dirty="0">
              <a:ln>
                <a:noFill/>
              </a:ln>
              <a:solidFill>
                <a:schemeClr val="tx1"/>
              </a:solidFill>
              <a:effectLst/>
              <a:cs typeface="Arial" pitchFamily="34" charset="0"/>
            </a:endParaRPr>
          </a:p>
        </p:txBody>
      </p:sp>
      <p:sp>
        <p:nvSpPr>
          <p:cNvPr id="43" name="Rectangle 1370"/>
          <p:cNvSpPr>
            <a:spLocks noChangeArrowheads="1"/>
          </p:cNvSpPr>
          <p:nvPr/>
        </p:nvSpPr>
        <p:spPr bwMode="auto">
          <a:xfrm>
            <a:off x="2365859" y="3582287"/>
            <a:ext cx="381557"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Zahony</a:t>
            </a:r>
            <a:endParaRPr kumimoji="0" lang="de-DE" altLang="de-DE" sz="900" b="0" i="0" u="none" strike="noStrike" cap="none" normalizeH="0" baseline="0" dirty="0">
              <a:ln>
                <a:noFill/>
              </a:ln>
              <a:solidFill>
                <a:schemeClr val="tx1"/>
              </a:solidFill>
              <a:effectLst/>
              <a:cs typeface="Arial" pitchFamily="34" charset="0"/>
            </a:endParaRPr>
          </a:p>
        </p:txBody>
      </p:sp>
      <p:sp>
        <p:nvSpPr>
          <p:cNvPr id="44" name="Rectangle 1371"/>
          <p:cNvSpPr>
            <a:spLocks noChangeArrowheads="1"/>
          </p:cNvSpPr>
          <p:nvPr/>
        </p:nvSpPr>
        <p:spPr bwMode="auto">
          <a:xfrm>
            <a:off x="1980368" y="3423587"/>
            <a:ext cx="25968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Dobra</a:t>
            </a:r>
            <a:endParaRPr kumimoji="0" lang="de-DE" altLang="de-DE" sz="900" b="0" i="0" u="none" strike="noStrike" cap="none" normalizeH="0" baseline="0" dirty="0">
              <a:ln>
                <a:noFill/>
              </a:ln>
              <a:solidFill>
                <a:schemeClr val="tx1"/>
              </a:solidFill>
              <a:effectLst/>
              <a:cs typeface="Arial" pitchFamily="34" charset="0"/>
            </a:endParaRPr>
          </a:p>
        </p:txBody>
      </p:sp>
      <p:sp>
        <p:nvSpPr>
          <p:cNvPr id="45" name="Rectangle 1372"/>
          <p:cNvSpPr>
            <a:spLocks noChangeArrowheads="1"/>
          </p:cNvSpPr>
          <p:nvPr/>
        </p:nvSpPr>
        <p:spPr bwMode="auto">
          <a:xfrm>
            <a:off x="2299382" y="3134726"/>
            <a:ext cx="59311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Malaszewicze</a:t>
            </a:r>
            <a:endParaRPr kumimoji="0" lang="de-DE" altLang="de-DE" sz="900" b="0" i="0" u="none" strike="noStrike" cap="none" normalizeH="0" baseline="0" dirty="0">
              <a:ln>
                <a:noFill/>
              </a:ln>
              <a:solidFill>
                <a:schemeClr val="tx1"/>
              </a:solidFill>
              <a:effectLst/>
              <a:cs typeface="Arial" pitchFamily="34" charset="0"/>
            </a:endParaRPr>
          </a:p>
        </p:txBody>
      </p:sp>
      <p:sp>
        <p:nvSpPr>
          <p:cNvPr id="46" name="Rectangle 1373"/>
          <p:cNvSpPr>
            <a:spLocks noChangeArrowheads="1"/>
          </p:cNvSpPr>
          <p:nvPr/>
        </p:nvSpPr>
        <p:spPr bwMode="auto">
          <a:xfrm>
            <a:off x="2614603" y="3357997"/>
            <a:ext cx="265933"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Brest</a:t>
            </a:r>
            <a:endParaRPr kumimoji="0" lang="de-DE" altLang="de-DE" sz="900" b="0" i="0" u="none" strike="noStrike" cap="none" normalizeH="0" baseline="0" dirty="0">
              <a:ln>
                <a:noFill/>
              </a:ln>
              <a:solidFill>
                <a:schemeClr val="tx1"/>
              </a:solidFill>
              <a:effectLst/>
              <a:cs typeface="Arial" pitchFamily="34" charset="0"/>
            </a:endParaRPr>
          </a:p>
        </p:txBody>
      </p:sp>
      <p:sp>
        <p:nvSpPr>
          <p:cNvPr id="47" name="Rectangle 1374"/>
          <p:cNvSpPr>
            <a:spLocks noChangeArrowheads="1"/>
          </p:cNvSpPr>
          <p:nvPr/>
        </p:nvSpPr>
        <p:spPr bwMode="auto">
          <a:xfrm>
            <a:off x="2682418" y="5062772"/>
            <a:ext cx="60433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Bandar</a:t>
            </a:r>
            <a:r>
              <a:rPr kumimoji="0" lang="de-DE" altLang="de-DE" sz="900" b="0" i="0" u="none" strike="noStrike" cap="none" normalizeH="0" dirty="0">
                <a:ln>
                  <a:noFill/>
                </a:ln>
                <a:solidFill>
                  <a:srgbClr val="000000"/>
                </a:solidFill>
                <a:effectLst/>
                <a:latin typeface="Arial Narrow" pitchFamily="34" charset="0"/>
                <a:cs typeface="Arial" pitchFamily="34" charset="0"/>
              </a:rPr>
              <a:t> </a:t>
            </a:r>
            <a:r>
              <a:rPr kumimoji="0" lang="de-DE" altLang="de-DE" sz="900" b="0" i="0" u="none" strike="noStrike" cap="none" normalizeH="0" baseline="0" dirty="0">
                <a:ln>
                  <a:noFill/>
                </a:ln>
                <a:solidFill>
                  <a:srgbClr val="000000"/>
                </a:solidFill>
                <a:effectLst/>
                <a:latin typeface="Arial Narrow" pitchFamily="34" charset="0"/>
                <a:cs typeface="Arial" pitchFamily="34" charset="0"/>
              </a:rPr>
              <a:t>Emam</a:t>
            </a:r>
            <a:endParaRPr kumimoji="0" lang="de-DE" altLang="de-DE" sz="900" b="0" i="0" u="none" strike="noStrike" cap="none" normalizeH="0" baseline="0" dirty="0">
              <a:ln>
                <a:noFill/>
              </a:ln>
              <a:solidFill>
                <a:schemeClr val="tx1"/>
              </a:solidFill>
              <a:effectLst/>
              <a:cs typeface="Arial" pitchFamily="34" charset="0"/>
            </a:endParaRPr>
          </a:p>
        </p:txBody>
      </p:sp>
      <p:sp>
        <p:nvSpPr>
          <p:cNvPr id="49" name="Rectangle 1376"/>
          <p:cNvSpPr>
            <a:spLocks noChangeArrowheads="1"/>
          </p:cNvSpPr>
          <p:nvPr/>
        </p:nvSpPr>
        <p:spPr bwMode="auto">
          <a:xfrm>
            <a:off x="3766145" y="4941366"/>
            <a:ext cx="233174"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Bafq</a:t>
            </a:r>
            <a:endParaRPr kumimoji="0" lang="de-DE" altLang="de-DE" sz="900" b="0" i="0" u="none" strike="noStrike" cap="none" normalizeH="0" baseline="0" dirty="0">
              <a:ln>
                <a:noFill/>
              </a:ln>
              <a:solidFill>
                <a:schemeClr val="tx1"/>
              </a:solidFill>
              <a:effectLst/>
              <a:cs typeface="Arial" pitchFamily="34" charset="0"/>
            </a:endParaRPr>
          </a:p>
        </p:txBody>
      </p:sp>
      <p:sp>
        <p:nvSpPr>
          <p:cNvPr id="51" name="Rectangle 1378"/>
          <p:cNvSpPr>
            <a:spLocks noChangeArrowheads="1"/>
          </p:cNvSpPr>
          <p:nvPr/>
        </p:nvSpPr>
        <p:spPr bwMode="auto">
          <a:xfrm>
            <a:off x="4045857" y="4580142"/>
            <a:ext cx="254370"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Mary</a:t>
            </a:r>
            <a:endParaRPr kumimoji="0" lang="de-DE" altLang="de-DE" sz="900" b="0" i="0" u="none" strike="noStrike" cap="none" normalizeH="0" baseline="0" dirty="0">
              <a:ln>
                <a:noFill/>
              </a:ln>
              <a:solidFill>
                <a:schemeClr val="tx1"/>
              </a:solidFill>
              <a:effectLst/>
              <a:cs typeface="Arial" pitchFamily="34" charset="0"/>
            </a:endParaRPr>
          </a:p>
        </p:txBody>
      </p:sp>
      <p:sp>
        <p:nvSpPr>
          <p:cNvPr id="128" name="Rectangle 1340"/>
          <p:cNvSpPr>
            <a:spLocks noChangeArrowheads="1"/>
          </p:cNvSpPr>
          <p:nvPr/>
        </p:nvSpPr>
        <p:spPr bwMode="auto">
          <a:xfrm>
            <a:off x="5398418" y="3208788"/>
            <a:ext cx="40235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Ulan-Ude</a:t>
            </a:r>
            <a:endParaRPr kumimoji="0" lang="de-DE" altLang="de-DE" sz="900" b="0" i="0" u="none" strike="noStrike" cap="none" normalizeH="0" baseline="0" dirty="0">
              <a:ln>
                <a:noFill/>
              </a:ln>
              <a:solidFill>
                <a:schemeClr val="tx1"/>
              </a:solidFill>
              <a:effectLst/>
              <a:cs typeface="Arial" pitchFamily="34" charset="0"/>
            </a:endParaRPr>
          </a:p>
        </p:txBody>
      </p:sp>
      <p:sp>
        <p:nvSpPr>
          <p:cNvPr id="188" name="Rectangle 1342"/>
          <p:cNvSpPr>
            <a:spLocks noChangeArrowheads="1"/>
          </p:cNvSpPr>
          <p:nvPr/>
        </p:nvSpPr>
        <p:spPr bwMode="auto">
          <a:xfrm>
            <a:off x="5925187" y="2450063"/>
            <a:ext cx="32701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effectLst/>
                <a:latin typeface="Arial Narrow" pitchFamily="34" charset="0"/>
                <a:cs typeface="Arial" pitchFamily="34" charset="0"/>
              </a:rPr>
              <a:t>Amazar</a:t>
            </a:r>
            <a:endParaRPr kumimoji="0" lang="de-DE" altLang="de-DE" sz="900" b="0" i="0" u="none" strike="noStrike" cap="none" normalizeH="0" baseline="0" dirty="0">
              <a:ln>
                <a:noFill/>
              </a:ln>
              <a:effectLst/>
              <a:cs typeface="Arial" pitchFamily="34" charset="0"/>
            </a:endParaRPr>
          </a:p>
        </p:txBody>
      </p:sp>
      <p:sp>
        <p:nvSpPr>
          <p:cNvPr id="190" name="Rectangle 1342"/>
          <p:cNvSpPr>
            <a:spLocks noChangeArrowheads="1"/>
          </p:cNvSpPr>
          <p:nvPr/>
        </p:nvSpPr>
        <p:spPr bwMode="auto">
          <a:xfrm>
            <a:off x="6530115" y="2201971"/>
            <a:ext cx="612802"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Chabarovsk</a:t>
            </a:r>
            <a:endParaRPr kumimoji="0" lang="de-DE" altLang="de-DE" sz="900" b="0" i="0" u="none" strike="noStrike" cap="none" normalizeH="0" baseline="0" dirty="0">
              <a:ln>
                <a:noFill/>
              </a:ln>
              <a:solidFill>
                <a:schemeClr val="tx1"/>
              </a:solidFill>
              <a:effectLst/>
              <a:cs typeface="Arial" pitchFamily="34" charset="0"/>
            </a:endParaRPr>
          </a:p>
        </p:txBody>
      </p:sp>
      <p:sp>
        <p:nvSpPr>
          <p:cNvPr id="206" name="Rectangle 1350"/>
          <p:cNvSpPr>
            <a:spLocks noChangeArrowheads="1"/>
          </p:cNvSpPr>
          <p:nvPr/>
        </p:nvSpPr>
        <p:spPr bwMode="auto">
          <a:xfrm>
            <a:off x="5341873" y="4040472"/>
            <a:ext cx="30617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Urumqi</a:t>
            </a:r>
            <a:endParaRPr kumimoji="0" lang="de-DE" altLang="de-DE" sz="900" b="0" i="0" u="none" strike="noStrike" cap="none" normalizeH="0" baseline="0" dirty="0">
              <a:ln>
                <a:noFill/>
              </a:ln>
              <a:solidFill>
                <a:schemeClr val="tx1"/>
              </a:solidFill>
              <a:effectLst/>
              <a:cs typeface="Arial" pitchFamily="34" charset="0"/>
            </a:endParaRPr>
          </a:p>
        </p:txBody>
      </p:sp>
      <p:sp>
        <p:nvSpPr>
          <p:cNvPr id="219" name="Rectangle 1378"/>
          <p:cNvSpPr>
            <a:spLocks noChangeArrowheads="1"/>
          </p:cNvSpPr>
          <p:nvPr/>
        </p:nvSpPr>
        <p:spPr bwMode="auto">
          <a:xfrm>
            <a:off x="3913256" y="4777041"/>
            <a:ext cx="34945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Sarakhs</a:t>
            </a:r>
            <a:endParaRPr kumimoji="0" lang="de-DE" altLang="de-DE" sz="900" b="0" i="0" u="none" strike="noStrike" cap="none" normalizeH="0" baseline="0" dirty="0">
              <a:ln>
                <a:noFill/>
              </a:ln>
              <a:solidFill>
                <a:schemeClr val="tx1"/>
              </a:solidFill>
              <a:effectLst/>
              <a:cs typeface="Arial" pitchFamily="34" charset="0"/>
            </a:endParaRPr>
          </a:p>
        </p:txBody>
      </p:sp>
      <p:sp>
        <p:nvSpPr>
          <p:cNvPr id="230" name="Rectangle 1366"/>
          <p:cNvSpPr>
            <a:spLocks noChangeArrowheads="1"/>
          </p:cNvSpPr>
          <p:nvPr/>
        </p:nvSpPr>
        <p:spPr bwMode="auto">
          <a:xfrm>
            <a:off x="3562573" y="4071350"/>
            <a:ext cx="24205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Aktau</a:t>
            </a:r>
            <a:endParaRPr kumimoji="0" lang="de-DE" altLang="de-DE" sz="900" b="0" i="0" u="none" strike="noStrike" cap="none" normalizeH="0" baseline="0" dirty="0">
              <a:ln>
                <a:noFill/>
              </a:ln>
              <a:solidFill>
                <a:schemeClr val="tx1"/>
              </a:solidFill>
              <a:effectLst/>
              <a:cs typeface="Arial" pitchFamily="34" charset="0"/>
            </a:endParaRPr>
          </a:p>
        </p:txBody>
      </p:sp>
      <p:sp>
        <p:nvSpPr>
          <p:cNvPr id="233" name="Rectangle 1337"/>
          <p:cNvSpPr>
            <a:spLocks noChangeArrowheads="1"/>
          </p:cNvSpPr>
          <p:nvPr/>
        </p:nvSpPr>
        <p:spPr bwMode="auto">
          <a:xfrm>
            <a:off x="3710625" y="3531064"/>
            <a:ext cx="22121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Iletsk</a:t>
            </a:r>
            <a:endParaRPr kumimoji="0" lang="de-DE" altLang="de-DE" sz="900" b="0" i="0" u="none" strike="noStrike" cap="none" normalizeH="0" baseline="0" dirty="0">
              <a:ln>
                <a:noFill/>
              </a:ln>
              <a:solidFill>
                <a:schemeClr val="tx1"/>
              </a:solidFill>
              <a:effectLst/>
              <a:cs typeface="Arial" pitchFamily="34" charset="0"/>
            </a:endParaRPr>
          </a:p>
        </p:txBody>
      </p:sp>
      <p:sp>
        <p:nvSpPr>
          <p:cNvPr id="234" name="Rectangle 1337"/>
          <p:cNvSpPr>
            <a:spLocks noChangeArrowheads="1"/>
          </p:cNvSpPr>
          <p:nvPr/>
        </p:nvSpPr>
        <p:spPr bwMode="auto">
          <a:xfrm>
            <a:off x="4021034" y="3793320"/>
            <a:ext cx="4809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Kandagach</a:t>
            </a:r>
            <a:endParaRPr kumimoji="0" lang="de-DE" altLang="de-DE" sz="900" b="0" i="0" u="none" strike="noStrike" cap="none" normalizeH="0" baseline="0" dirty="0">
              <a:ln>
                <a:noFill/>
              </a:ln>
              <a:solidFill>
                <a:schemeClr val="tx1"/>
              </a:solidFill>
              <a:effectLst/>
              <a:cs typeface="Arial" pitchFamily="34" charset="0"/>
            </a:endParaRPr>
          </a:p>
        </p:txBody>
      </p:sp>
      <p:grpSp>
        <p:nvGrpSpPr>
          <p:cNvPr id="321" name="Group 320"/>
          <p:cNvGrpSpPr/>
          <p:nvPr/>
        </p:nvGrpSpPr>
        <p:grpSpPr>
          <a:xfrm>
            <a:off x="3783429" y="4981637"/>
            <a:ext cx="2185136" cy="1282423"/>
            <a:chOff x="3783429" y="4981637"/>
            <a:chExt cx="2185136" cy="1282423"/>
          </a:xfrm>
        </p:grpSpPr>
        <p:sp>
          <p:nvSpPr>
            <p:cNvPr id="5" name="Freihandform 4"/>
            <p:cNvSpPr/>
            <p:nvPr/>
          </p:nvSpPr>
          <p:spPr>
            <a:xfrm>
              <a:off x="4493360" y="5149576"/>
              <a:ext cx="240460" cy="395042"/>
            </a:xfrm>
            <a:custGeom>
              <a:avLst/>
              <a:gdLst>
                <a:gd name="connsiteX0" fmla="*/ 200025 w 200025"/>
                <a:gd name="connsiteY0" fmla="*/ 0 h 328613"/>
                <a:gd name="connsiteX1" fmla="*/ 0 w 200025"/>
                <a:gd name="connsiteY1" fmla="*/ 328613 h 328613"/>
              </a:gdLst>
              <a:ahLst/>
              <a:cxnLst>
                <a:cxn ang="0">
                  <a:pos x="connsiteX0" y="connsiteY0"/>
                </a:cxn>
                <a:cxn ang="0">
                  <a:pos x="connsiteX1" y="connsiteY1"/>
                </a:cxn>
              </a:cxnLst>
              <a:rect l="l" t="t" r="r" b="b"/>
              <a:pathLst>
                <a:path w="200025" h="328613">
                  <a:moveTo>
                    <a:pt x="200025" y="0"/>
                  </a:moveTo>
                  <a:lnTo>
                    <a:pt x="0" y="328613"/>
                  </a:lnTo>
                </a:path>
              </a:pathLst>
            </a:custGeom>
            <a:noFill/>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sp>
          <p:nvSpPr>
            <p:cNvPr id="192" name="Freihandform 191"/>
            <p:cNvSpPr/>
            <p:nvPr/>
          </p:nvSpPr>
          <p:spPr>
            <a:xfrm>
              <a:off x="3783429" y="5405304"/>
              <a:ext cx="1158789" cy="458020"/>
            </a:xfrm>
            <a:custGeom>
              <a:avLst/>
              <a:gdLst>
                <a:gd name="connsiteX0" fmla="*/ 590550 w 590550"/>
                <a:gd name="connsiteY0" fmla="*/ 114300 h 209550"/>
                <a:gd name="connsiteX1" fmla="*/ 381000 w 590550"/>
                <a:gd name="connsiteY1" fmla="*/ 209550 h 209550"/>
                <a:gd name="connsiteX2" fmla="*/ 12700 w 590550"/>
                <a:gd name="connsiteY2" fmla="*/ 127000 h 209550"/>
                <a:gd name="connsiteX3" fmla="*/ 0 w 590550"/>
                <a:gd name="connsiteY3" fmla="*/ 0 h 209550"/>
                <a:gd name="connsiteX0" fmla="*/ 963930 w 963930"/>
                <a:gd name="connsiteY0" fmla="*/ 381000 h 381000"/>
                <a:gd name="connsiteX1" fmla="*/ 381000 w 963930"/>
                <a:gd name="connsiteY1" fmla="*/ 209550 h 381000"/>
                <a:gd name="connsiteX2" fmla="*/ 12700 w 963930"/>
                <a:gd name="connsiteY2" fmla="*/ 127000 h 381000"/>
                <a:gd name="connsiteX3" fmla="*/ 0 w 963930"/>
                <a:gd name="connsiteY3" fmla="*/ 0 h 381000"/>
              </a:gdLst>
              <a:ahLst/>
              <a:cxnLst>
                <a:cxn ang="0">
                  <a:pos x="connsiteX0" y="connsiteY0"/>
                </a:cxn>
                <a:cxn ang="0">
                  <a:pos x="connsiteX1" y="connsiteY1"/>
                </a:cxn>
                <a:cxn ang="0">
                  <a:pos x="connsiteX2" y="connsiteY2"/>
                </a:cxn>
                <a:cxn ang="0">
                  <a:pos x="connsiteX3" y="connsiteY3"/>
                </a:cxn>
              </a:cxnLst>
              <a:rect l="l" t="t" r="r" b="b"/>
              <a:pathLst>
                <a:path w="963930" h="381000">
                  <a:moveTo>
                    <a:pt x="963930" y="381000"/>
                  </a:moveTo>
                  <a:lnTo>
                    <a:pt x="381000" y="209550"/>
                  </a:lnTo>
                  <a:lnTo>
                    <a:pt x="12700" y="127000"/>
                  </a:lnTo>
                  <a:lnTo>
                    <a:pt x="0" y="0"/>
                  </a:lnTo>
                </a:path>
              </a:pathLst>
            </a:custGeom>
            <a:noFill/>
            <a:ln w="15875" cmpd="sng">
              <a:solidFill>
                <a:schemeClr val="accent6"/>
              </a:solidFill>
              <a:prstDash val="sysDot"/>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00" dirty="0"/>
            </a:p>
          </p:txBody>
        </p:sp>
        <p:cxnSp>
          <p:nvCxnSpPr>
            <p:cNvPr id="29" name="Straight Connector 28"/>
            <p:cNvCxnSpPr>
              <a:stCxn id="142" idx="6"/>
            </p:cNvCxnSpPr>
            <p:nvPr/>
          </p:nvCxnSpPr>
          <p:spPr>
            <a:xfrm flipV="1">
              <a:off x="4140304" y="5222838"/>
              <a:ext cx="371186" cy="60329"/>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43" idx="7"/>
              <a:endCxn id="144" idx="2"/>
            </p:cNvCxnSpPr>
            <p:nvPr/>
          </p:nvCxnSpPr>
          <p:spPr>
            <a:xfrm flipV="1">
              <a:off x="4756203" y="5027439"/>
              <a:ext cx="94032" cy="105482"/>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45" idx="5"/>
              <a:endCxn id="269" idx="1"/>
            </p:cNvCxnSpPr>
            <p:nvPr/>
          </p:nvCxnSpPr>
          <p:spPr>
            <a:xfrm>
              <a:off x="4943228" y="5040279"/>
              <a:ext cx="109434" cy="97914"/>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71" idx="5"/>
              <a:endCxn id="149" idx="1"/>
            </p:cNvCxnSpPr>
            <p:nvPr/>
          </p:nvCxnSpPr>
          <p:spPr>
            <a:xfrm>
              <a:off x="5353650" y="5701183"/>
              <a:ext cx="162427" cy="188384"/>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278" name="Straight Connector 277"/>
            <p:cNvCxnSpPr>
              <a:endCxn id="264" idx="0"/>
            </p:cNvCxnSpPr>
            <p:nvPr/>
          </p:nvCxnSpPr>
          <p:spPr>
            <a:xfrm>
              <a:off x="4511490" y="5222838"/>
              <a:ext cx="106111" cy="80996"/>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73" name="Oval 172"/>
            <p:cNvSpPr/>
            <p:nvPr/>
          </p:nvSpPr>
          <p:spPr>
            <a:xfrm>
              <a:off x="5360361" y="6157708"/>
              <a:ext cx="72000" cy="72000"/>
            </a:xfrm>
            <a:prstGeom prst="ellipse">
              <a:avLst/>
            </a:prstGeom>
            <a:solidFill>
              <a:schemeClr val="accent2"/>
            </a:solidFill>
            <a:ln w="9525">
              <a:solidFill>
                <a:schemeClr val="accent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1500" b="0" dirty="0"/>
            </a:p>
          </p:txBody>
        </p:sp>
        <p:sp>
          <p:nvSpPr>
            <p:cNvPr id="279" name="Oval 278"/>
            <p:cNvSpPr/>
            <p:nvPr/>
          </p:nvSpPr>
          <p:spPr>
            <a:xfrm>
              <a:off x="5491656" y="5547706"/>
              <a:ext cx="72000" cy="72000"/>
            </a:xfrm>
            <a:prstGeom prst="ellipse">
              <a:avLst/>
            </a:prstGeom>
            <a:solidFill>
              <a:schemeClr val="accent2"/>
            </a:solidFill>
            <a:ln w="9525">
              <a:solidFill>
                <a:schemeClr val="accent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1500" b="0" dirty="0"/>
            </a:p>
          </p:txBody>
        </p:sp>
        <p:sp>
          <p:nvSpPr>
            <p:cNvPr id="280" name="Oval 279"/>
            <p:cNvSpPr/>
            <p:nvPr/>
          </p:nvSpPr>
          <p:spPr>
            <a:xfrm>
              <a:off x="5662164" y="5713687"/>
              <a:ext cx="72000" cy="72000"/>
            </a:xfrm>
            <a:prstGeom prst="ellipse">
              <a:avLst/>
            </a:prstGeom>
            <a:solidFill>
              <a:schemeClr val="accent2"/>
            </a:solidFill>
            <a:ln w="9525">
              <a:solidFill>
                <a:schemeClr val="accent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1500" b="0" dirty="0"/>
            </a:p>
          </p:txBody>
        </p:sp>
        <p:sp>
          <p:nvSpPr>
            <p:cNvPr id="281" name="Oval 280"/>
            <p:cNvSpPr/>
            <p:nvPr/>
          </p:nvSpPr>
          <p:spPr>
            <a:xfrm>
              <a:off x="5010174" y="6087571"/>
              <a:ext cx="72000" cy="72000"/>
            </a:xfrm>
            <a:prstGeom prst="ellipse">
              <a:avLst/>
            </a:prstGeom>
            <a:solidFill>
              <a:schemeClr val="bg1"/>
            </a:solidFill>
            <a:ln w="9525">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1500" b="0" dirty="0"/>
            </a:p>
          </p:txBody>
        </p:sp>
        <p:cxnSp>
          <p:nvCxnSpPr>
            <p:cNvPr id="62" name="Straight Connector 61"/>
            <p:cNvCxnSpPr>
              <a:stCxn id="269" idx="5"/>
              <a:endCxn id="147" idx="2"/>
            </p:cNvCxnSpPr>
            <p:nvPr/>
          </p:nvCxnSpPr>
          <p:spPr>
            <a:xfrm>
              <a:off x="5101243" y="5186774"/>
              <a:ext cx="798619" cy="157462"/>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69" idx="5"/>
              <a:endCxn id="271" idx="1"/>
            </p:cNvCxnSpPr>
            <p:nvPr/>
          </p:nvCxnSpPr>
          <p:spPr>
            <a:xfrm>
              <a:off x="5101243" y="5186774"/>
              <a:ext cx="203826" cy="465828"/>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49" idx="7"/>
              <a:endCxn id="147" idx="3"/>
            </p:cNvCxnSpPr>
            <p:nvPr/>
          </p:nvCxnSpPr>
          <p:spPr>
            <a:xfrm flipV="1">
              <a:off x="5564658" y="5368526"/>
              <a:ext cx="345265" cy="521041"/>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47" idx="3"/>
              <a:endCxn id="151" idx="7"/>
            </p:cNvCxnSpPr>
            <p:nvPr/>
          </p:nvCxnSpPr>
          <p:spPr>
            <a:xfrm flipH="1">
              <a:off x="4977580" y="5368526"/>
              <a:ext cx="932343" cy="485775"/>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269" idx="5"/>
              <a:endCxn id="151" idx="0"/>
            </p:cNvCxnSpPr>
            <p:nvPr/>
          </p:nvCxnSpPr>
          <p:spPr>
            <a:xfrm flipH="1">
              <a:off x="4953290" y="5186774"/>
              <a:ext cx="147953" cy="657466"/>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274" idx="0"/>
              <a:endCxn id="149" idx="4"/>
            </p:cNvCxnSpPr>
            <p:nvPr/>
          </p:nvCxnSpPr>
          <p:spPr>
            <a:xfrm flipV="1">
              <a:off x="5442686" y="5948209"/>
              <a:ext cx="97682" cy="247148"/>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286" name="Oval 285"/>
            <p:cNvSpPr/>
            <p:nvPr/>
          </p:nvSpPr>
          <p:spPr>
            <a:xfrm>
              <a:off x="5354226" y="5403819"/>
              <a:ext cx="72000" cy="72000"/>
            </a:xfrm>
            <a:prstGeom prst="ellipse">
              <a:avLst/>
            </a:prstGeom>
            <a:solidFill>
              <a:schemeClr val="accent2"/>
            </a:solidFill>
            <a:ln w="9525">
              <a:solidFill>
                <a:schemeClr val="accent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1500" b="0" dirty="0"/>
            </a:p>
          </p:txBody>
        </p:sp>
        <p:sp>
          <p:nvSpPr>
            <p:cNvPr id="142" name="Ellipse 141"/>
            <p:cNvSpPr/>
            <p:nvPr/>
          </p:nvSpPr>
          <p:spPr>
            <a:xfrm>
              <a:off x="4071601" y="5248815"/>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43" name="Ellipse 142"/>
            <p:cNvSpPr/>
            <p:nvPr/>
          </p:nvSpPr>
          <p:spPr>
            <a:xfrm>
              <a:off x="4697561" y="5122860"/>
              <a:ext cx="68703" cy="68703"/>
            </a:xfrm>
            <a:prstGeom prst="ellipse">
              <a:avLst/>
            </a:prstGeom>
            <a:solidFill>
              <a:schemeClr val="accent6"/>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44" name="Ellipse 143"/>
            <p:cNvSpPr/>
            <p:nvPr/>
          </p:nvSpPr>
          <p:spPr>
            <a:xfrm>
              <a:off x="4850235" y="4993087"/>
              <a:ext cx="68703" cy="68703"/>
            </a:xfrm>
            <a:prstGeom prst="ellipse">
              <a:avLst/>
            </a:prstGeom>
            <a:solidFill>
              <a:schemeClr val="accent6"/>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45" name="Ellipse 144"/>
            <p:cNvSpPr/>
            <p:nvPr/>
          </p:nvSpPr>
          <p:spPr>
            <a:xfrm>
              <a:off x="4884586" y="4981637"/>
              <a:ext cx="68703" cy="68703"/>
            </a:xfrm>
            <a:prstGeom prst="ellipse">
              <a:avLst/>
            </a:prstGeom>
            <a:solidFill>
              <a:schemeClr val="accent6"/>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47" name="Ellipse 146"/>
            <p:cNvSpPr/>
            <p:nvPr/>
          </p:nvSpPr>
          <p:spPr>
            <a:xfrm>
              <a:off x="5899862" y="5309884"/>
              <a:ext cx="68703" cy="68703"/>
            </a:xfrm>
            <a:prstGeom prst="ellipse">
              <a:avLst/>
            </a:prstGeom>
            <a:solidFill>
              <a:schemeClr val="accent6"/>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49" name="Ellipse 148"/>
            <p:cNvSpPr/>
            <p:nvPr/>
          </p:nvSpPr>
          <p:spPr>
            <a:xfrm>
              <a:off x="5506016" y="5879506"/>
              <a:ext cx="68703" cy="68703"/>
            </a:xfrm>
            <a:prstGeom prst="ellipse">
              <a:avLst/>
            </a:prstGeom>
            <a:solidFill>
              <a:schemeClr val="accent6"/>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150" name="Ellipse 149"/>
            <p:cNvSpPr/>
            <p:nvPr/>
          </p:nvSpPr>
          <p:spPr>
            <a:xfrm>
              <a:off x="4453284" y="5512177"/>
              <a:ext cx="68703" cy="68703"/>
            </a:xfrm>
            <a:prstGeom prst="ellipse">
              <a:avLst/>
            </a:prstGeom>
            <a:solidFill>
              <a:schemeClr val="accent6"/>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64" name="Ellipse 263"/>
            <p:cNvSpPr/>
            <p:nvPr/>
          </p:nvSpPr>
          <p:spPr>
            <a:xfrm>
              <a:off x="4583249" y="5303834"/>
              <a:ext cx="68703" cy="68703"/>
            </a:xfrm>
            <a:prstGeom prst="ellipse">
              <a:avLst/>
            </a:prstGeom>
            <a:solidFill>
              <a:schemeClr val="accent6"/>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69" name="Ellipse 268"/>
            <p:cNvSpPr/>
            <p:nvPr/>
          </p:nvSpPr>
          <p:spPr>
            <a:xfrm>
              <a:off x="5042601" y="5128132"/>
              <a:ext cx="68703" cy="68703"/>
            </a:xfrm>
            <a:prstGeom prst="ellipse">
              <a:avLst/>
            </a:prstGeom>
            <a:solidFill>
              <a:schemeClr val="accent6"/>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71" name="Ellipse 270"/>
            <p:cNvSpPr/>
            <p:nvPr/>
          </p:nvSpPr>
          <p:spPr>
            <a:xfrm>
              <a:off x="5295008" y="5642541"/>
              <a:ext cx="68703" cy="68703"/>
            </a:xfrm>
            <a:prstGeom prst="ellipse">
              <a:avLst/>
            </a:prstGeom>
            <a:solidFill>
              <a:schemeClr val="accent6"/>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32" name="Rectangle 1358"/>
            <p:cNvSpPr>
              <a:spLocks noChangeArrowheads="1"/>
            </p:cNvSpPr>
            <p:nvPr/>
          </p:nvSpPr>
          <p:spPr bwMode="auto">
            <a:xfrm>
              <a:off x="4575782" y="5837701"/>
              <a:ext cx="404682" cy="1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Mumbai</a:t>
              </a:r>
              <a:endParaRPr kumimoji="0" lang="de-DE" altLang="de-DE" sz="900" b="0" i="0" u="none" strike="noStrike" cap="none" normalizeH="0" baseline="0" dirty="0">
                <a:ln>
                  <a:noFill/>
                </a:ln>
                <a:solidFill>
                  <a:schemeClr val="tx1"/>
                </a:solidFill>
                <a:effectLst/>
                <a:cs typeface="Arial" pitchFamily="34" charset="0"/>
              </a:endParaRPr>
            </a:p>
          </p:txBody>
        </p:sp>
        <p:sp>
          <p:nvSpPr>
            <p:cNvPr id="270" name="Rectangle 1356"/>
            <p:cNvSpPr>
              <a:spLocks noChangeArrowheads="1"/>
            </p:cNvSpPr>
            <p:nvPr/>
          </p:nvSpPr>
          <p:spPr bwMode="auto">
            <a:xfrm>
              <a:off x="5154464" y="5084339"/>
              <a:ext cx="43281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900" b="0" i="0" u="none" strike="noStrike" cap="none" normalizeH="0" baseline="0" dirty="0">
                  <a:ln>
                    <a:noFill/>
                  </a:ln>
                  <a:solidFill>
                    <a:srgbClr val="000000"/>
                  </a:solidFill>
                  <a:effectLst/>
                  <a:latin typeface="Arial Narrow" pitchFamily="34" charset="0"/>
                  <a:cs typeface="Arial" pitchFamily="34" charset="0"/>
                </a:rPr>
                <a:t>New Delhi</a:t>
              </a:r>
              <a:endParaRPr kumimoji="0" lang="de-DE" altLang="de-DE" sz="900" b="0" i="0" u="none" strike="noStrike" cap="none" normalizeH="0" baseline="0" dirty="0">
                <a:ln>
                  <a:noFill/>
                </a:ln>
                <a:solidFill>
                  <a:schemeClr val="tx1"/>
                </a:solidFill>
                <a:effectLst/>
                <a:cs typeface="Arial" pitchFamily="34" charset="0"/>
              </a:endParaRPr>
            </a:p>
          </p:txBody>
        </p:sp>
        <p:sp>
          <p:nvSpPr>
            <p:cNvPr id="319" name="Oval 318"/>
            <p:cNvSpPr/>
            <p:nvPr/>
          </p:nvSpPr>
          <p:spPr>
            <a:xfrm>
              <a:off x="5059619" y="6049045"/>
              <a:ext cx="72000" cy="72000"/>
            </a:xfrm>
            <a:prstGeom prst="ellipse">
              <a:avLst/>
            </a:prstGeom>
            <a:solidFill>
              <a:schemeClr val="accent2"/>
            </a:solidFill>
            <a:ln w="9525">
              <a:solidFill>
                <a:schemeClr val="accent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1500" b="0" dirty="0"/>
            </a:p>
          </p:txBody>
        </p:sp>
        <p:cxnSp>
          <p:nvCxnSpPr>
            <p:cNvPr id="87" name="Straight Connector 86"/>
            <p:cNvCxnSpPr>
              <a:stCxn id="151" idx="5"/>
            </p:cNvCxnSpPr>
            <p:nvPr/>
          </p:nvCxnSpPr>
          <p:spPr>
            <a:xfrm>
              <a:off x="4977580" y="5902882"/>
              <a:ext cx="119003" cy="220689"/>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274" idx="2"/>
            </p:cNvCxnSpPr>
            <p:nvPr/>
          </p:nvCxnSpPr>
          <p:spPr>
            <a:xfrm>
              <a:off x="5088267" y="6123571"/>
              <a:ext cx="320067" cy="106138"/>
            </a:xfrm>
            <a:prstGeom prst="line">
              <a:avLst/>
            </a:prstGeom>
            <a:ln w="15875" cmpd="sng">
              <a:solidFill>
                <a:schemeClr val="accent6"/>
              </a:solidFill>
            </a:ln>
            <a:effectLst/>
          </p:spPr>
          <p:style>
            <a:lnRef idx="1">
              <a:schemeClr val="accent1"/>
            </a:lnRef>
            <a:fillRef idx="0">
              <a:schemeClr val="accent1"/>
            </a:fillRef>
            <a:effectRef idx="0">
              <a:schemeClr val="accent1"/>
            </a:effectRef>
            <a:fontRef idx="minor">
              <a:schemeClr val="tx1"/>
            </a:fontRef>
          </p:style>
        </p:cxnSp>
        <p:sp>
          <p:nvSpPr>
            <p:cNvPr id="151" name="Ellipse 150"/>
            <p:cNvSpPr/>
            <p:nvPr/>
          </p:nvSpPr>
          <p:spPr>
            <a:xfrm>
              <a:off x="4918938" y="5844240"/>
              <a:ext cx="68703" cy="68703"/>
            </a:xfrm>
            <a:prstGeom prst="ellipse">
              <a:avLst/>
            </a:prstGeom>
            <a:solidFill>
              <a:schemeClr val="accent6"/>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74" name="Ellipse 273"/>
            <p:cNvSpPr/>
            <p:nvPr/>
          </p:nvSpPr>
          <p:spPr>
            <a:xfrm>
              <a:off x="5408334" y="6195357"/>
              <a:ext cx="68703" cy="68703"/>
            </a:xfrm>
            <a:prstGeom prst="ellipse">
              <a:avLst/>
            </a:prstGeom>
            <a:solidFill>
              <a:schemeClr val="accent6"/>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grpSp>
      <p:sp>
        <p:nvSpPr>
          <p:cNvPr id="183"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a:solidFill>
                  <a:schemeClr val="tx2"/>
                </a:solidFill>
                <a:latin typeface="+mn-lt"/>
                <a:sym typeface="+mn-lt"/>
              </a:rPr>
              <a:t>Main Eurasian routes with track gauge (schematic)</a:t>
            </a:r>
            <a:r>
              <a:rPr lang="en-US" sz="2100" b="0" baseline="30000" dirty="0">
                <a:solidFill>
                  <a:schemeClr val="tx2"/>
                </a:solidFill>
                <a:latin typeface="+mn-lt"/>
                <a:sym typeface="+mn-lt"/>
              </a:rPr>
              <a:t>1</a:t>
            </a:r>
            <a:r>
              <a:rPr lang="en-US" sz="2100" b="0" baseline="30000" dirty="0">
                <a:solidFill>
                  <a:schemeClr val="tx2"/>
                </a:solidFill>
                <a:sym typeface="+mn-lt"/>
              </a:rPr>
              <a:t>)</a:t>
            </a:r>
            <a:endParaRPr lang="en-US" sz="2100" b="0" baseline="30000" dirty="0">
              <a:solidFill>
                <a:schemeClr val="tx2"/>
              </a:solidFill>
              <a:latin typeface="+mn-lt"/>
              <a:sym typeface="+mn-lt"/>
            </a:endParaRPr>
          </a:p>
        </p:txBody>
      </p:sp>
      <p:sp>
        <p:nvSpPr>
          <p:cNvPr id="184" name="Source"/>
          <p:cNvSpPr txBox="1"/>
          <p:nvPr/>
        </p:nvSpPr>
        <p:spPr>
          <a:xfrm>
            <a:off x="738189" y="6710121"/>
            <a:ext cx="1473160"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a:t>
            </a:r>
            <a:r>
              <a:rPr lang="en-US" sz="900" b="0" dirty="0">
                <a:latin typeface="+mn-lt"/>
                <a:sym typeface="+mn-lt"/>
              </a:rPr>
              <a:t>UNESCAP</a:t>
            </a:r>
            <a:r>
              <a:rPr lang="en-US" sz="900" b="0" dirty="0">
                <a:solidFill>
                  <a:schemeClr val="tx1"/>
                </a:solidFill>
                <a:latin typeface="+mn-lt"/>
                <a:cs typeface="+mn-cs"/>
                <a:sym typeface="+mn-lt"/>
              </a:rPr>
              <a:t>, Roland Berger</a:t>
            </a:r>
          </a:p>
        </p:txBody>
      </p:sp>
      <p:sp>
        <p:nvSpPr>
          <p:cNvPr id="185" name="Notes"/>
          <p:cNvSpPr txBox="1"/>
          <p:nvPr/>
        </p:nvSpPr>
        <p:spPr>
          <a:xfrm>
            <a:off x="738188" y="6514847"/>
            <a:ext cx="8535799" cy="138499"/>
          </a:xfrm>
          <a:prstGeom prst="rect">
            <a:avLst/>
          </a:prstGeom>
          <a:noFill/>
          <a:ln w="9525">
            <a:noFill/>
          </a:ln>
        </p:spPr>
        <p:txBody>
          <a:bodyPr vert="horz" wrap="square" lIns="0" tIns="0" rIns="0" bIns="0" rtlCol="0" anchor="b" anchorCtr="0">
            <a:spAutoFit/>
          </a:bodyPr>
          <a:lstStyle/>
          <a:p>
            <a:pPr>
              <a:lnSpc>
                <a:spcPct val="90000"/>
              </a:lnSpc>
              <a:buSzPct val="100000"/>
            </a:pPr>
            <a:r>
              <a:rPr lang="en-US" sz="1000" b="0" dirty="0">
                <a:latin typeface="+mn-lt"/>
                <a:sym typeface="+mn-lt"/>
              </a:rPr>
              <a:t>1) Conical projection to minimize visual distortion of distances; numbering </a:t>
            </a:r>
            <a:r>
              <a:rPr lang="en-US" sz="1000" b="0" dirty="0">
                <a:solidFill>
                  <a:schemeClr val="tx1"/>
                </a:solidFill>
                <a:latin typeface="+mn-lt"/>
                <a:cs typeface="+mn-cs"/>
                <a:sym typeface="+mn-lt"/>
              </a:rPr>
              <a:t>based on route usage for Eurasian rail cargo transport </a:t>
            </a:r>
          </a:p>
        </p:txBody>
      </p:sp>
      <p:sp>
        <p:nvSpPr>
          <p:cNvPr id="197" name="TextBox 695"/>
          <p:cNvSpPr txBox="1"/>
          <p:nvPr>
            <p:custDataLst>
              <p:tags r:id="rId6"/>
            </p:custDataLst>
          </p:nvPr>
        </p:nvSpPr>
        <p:spPr>
          <a:xfrm>
            <a:off x="8551661" y="5792150"/>
            <a:ext cx="504000" cy="157415"/>
          </a:xfrm>
          <a:prstGeom prst="rect">
            <a:avLst/>
          </a:prstGeom>
          <a:noFill/>
          <a:ln w="9525">
            <a:noFill/>
          </a:ln>
        </p:spPr>
        <p:txBody>
          <a:bodyPr wrap="none" lIns="0" tIns="0" rIns="0" bIns="0" rtlCol="0">
            <a:spAutoFit/>
          </a:bodyPr>
          <a:lstStyle/>
          <a:p>
            <a:pPr>
              <a:lnSpc>
                <a:spcPct val="93000"/>
              </a:lnSpc>
            </a:pPr>
            <a:r>
              <a:rPr lang="en-US" sz="1100" b="0" dirty="0">
                <a:latin typeface="+mn-lt"/>
                <a:cs typeface="Arial" pitchFamily="34" charset="0"/>
              </a:rPr>
              <a:t>1,520 mm</a:t>
            </a:r>
          </a:p>
        </p:txBody>
      </p:sp>
      <p:sp>
        <p:nvSpPr>
          <p:cNvPr id="199" name="TextBox 697"/>
          <p:cNvSpPr txBox="1"/>
          <p:nvPr>
            <p:custDataLst>
              <p:tags r:id="rId7"/>
            </p:custDataLst>
          </p:nvPr>
        </p:nvSpPr>
        <p:spPr>
          <a:xfrm>
            <a:off x="8551661" y="6022004"/>
            <a:ext cx="504000" cy="157415"/>
          </a:xfrm>
          <a:prstGeom prst="rect">
            <a:avLst/>
          </a:prstGeom>
          <a:noFill/>
          <a:ln w="9525">
            <a:noFill/>
          </a:ln>
        </p:spPr>
        <p:txBody>
          <a:bodyPr wrap="none" lIns="0" tIns="0" rIns="0" bIns="0" rtlCol="0">
            <a:spAutoFit/>
          </a:bodyPr>
          <a:lstStyle/>
          <a:p>
            <a:pPr>
              <a:lnSpc>
                <a:spcPct val="93000"/>
              </a:lnSpc>
            </a:pPr>
            <a:r>
              <a:rPr lang="en-US" sz="1100" b="0" dirty="0">
                <a:latin typeface="+mn-lt"/>
                <a:cs typeface="Arial" pitchFamily="34" charset="0"/>
              </a:rPr>
              <a:t>1,435 mm</a:t>
            </a:r>
          </a:p>
        </p:txBody>
      </p:sp>
      <p:sp>
        <p:nvSpPr>
          <p:cNvPr id="201" name="TextBox 699"/>
          <p:cNvSpPr txBox="1"/>
          <p:nvPr>
            <p:custDataLst>
              <p:tags r:id="rId8"/>
            </p:custDataLst>
          </p:nvPr>
        </p:nvSpPr>
        <p:spPr>
          <a:xfrm>
            <a:off x="8551661" y="6251857"/>
            <a:ext cx="504000" cy="157415"/>
          </a:xfrm>
          <a:prstGeom prst="rect">
            <a:avLst/>
          </a:prstGeom>
          <a:noFill/>
          <a:ln w="9525">
            <a:noFill/>
          </a:ln>
        </p:spPr>
        <p:txBody>
          <a:bodyPr wrap="none" lIns="0" tIns="0" rIns="0" bIns="0" rtlCol="0">
            <a:spAutoFit/>
          </a:bodyPr>
          <a:lstStyle/>
          <a:p>
            <a:pPr>
              <a:lnSpc>
                <a:spcPct val="93000"/>
              </a:lnSpc>
            </a:pPr>
            <a:r>
              <a:rPr lang="en-US" sz="1100" b="0" dirty="0">
                <a:latin typeface="+mn-lt"/>
                <a:cs typeface="Arial" pitchFamily="34" charset="0"/>
              </a:rPr>
              <a:t>1,676 mm</a:t>
            </a:r>
          </a:p>
        </p:txBody>
      </p:sp>
      <p:sp>
        <p:nvSpPr>
          <p:cNvPr id="202" name="TextBox 343"/>
          <p:cNvSpPr txBox="1"/>
          <p:nvPr>
            <p:custDataLst>
              <p:tags r:id="rId9"/>
            </p:custDataLst>
          </p:nvPr>
        </p:nvSpPr>
        <p:spPr>
          <a:xfrm>
            <a:off x="8189958" y="5562296"/>
            <a:ext cx="641201" cy="157415"/>
          </a:xfrm>
          <a:prstGeom prst="rect">
            <a:avLst/>
          </a:prstGeom>
          <a:noFill/>
          <a:ln w="9525">
            <a:noFill/>
          </a:ln>
        </p:spPr>
        <p:txBody>
          <a:bodyPr wrap="none" lIns="0" tIns="0" rIns="0" bIns="0" rtlCol="0">
            <a:spAutoFit/>
          </a:bodyPr>
          <a:lstStyle/>
          <a:p>
            <a:pPr>
              <a:lnSpc>
                <a:spcPct val="93000"/>
              </a:lnSpc>
            </a:pPr>
            <a:r>
              <a:rPr lang="en-US" sz="1100" b="0" dirty="0">
                <a:latin typeface="+mn-lt"/>
                <a:cs typeface="Arial" pitchFamily="34" charset="0"/>
              </a:rPr>
              <a:t>Track gauge</a:t>
            </a:r>
          </a:p>
        </p:txBody>
      </p:sp>
      <p:sp>
        <p:nvSpPr>
          <p:cNvPr id="154" name="RbNavigator"/>
          <p:cNvSpPr txBox="1"/>
          <p:nvPr/>
        </p:nvSpPr>
        <p:spPr>
          <a:xfrm>
            <a:off x="3064341" y="3673991"/>
            <a:ext cx="198470" cy="198470"/>
          </a:xfrm>
          <a:prstGeom prst="rect">
            <a:avLst/>
          </a:prstGeom>
          <a:solidFill>
            <a:schemeClr val="accent6"/>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sz="900" noProof="0" dirty="0">
                <a:solidFill>
                  <a:schemeClr val="bg1"/>
                </a:solidFill>
                <a:latin typeface="+mn-lt"/>
                <a:cs typeface="Arial Narrow" pitchFamily="34" charset="0"/>
              </a:rPr>
              <a:t>7</a:t>
            </a:r>
          </a:p>
        </p:txBody>
      </p:sp>
      <p:sp>
        <p:nvSpPr>
          <p:cNvPr id="156" name="RbNavigator"/>
          <p:cNvSpPr txBox="1"/>
          <p:nvPr/>
        </p:nvSpPr>
        <p:spPr>
          <a:xfrm>
            <a:off x="4599874" y="3935305"/>
            <a:ext cx="198470" cy="198470"/>
          </a:xfrm>
          <a:prstGeom prst="rect">
            <a:avLst/>
          </a:prstGeom>
          <a:solidFill>
            <a:schemeClr val="accent6"/>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sz="900" noProof="0" dirty="0">
                <a:solidFill>
                  <a:schemeClr val="bg1"/>
                </a:solidFill>
                <a:latin typeface="+mn-lt"/>
                <a:cs typeface="Arial Narrow" pitchFamily="34" charset="0"/>
              </a:rPr>
              <a:t>1</a:t>
            </a:r>
          </a:p>
        </p:txBody>
      </p:sp>
      <p:sp>
        <p:nvSpPr>
          <p:cNvPr id="157" name="RbNavigator"/>
          <p:cNvSpPr txBox="1"/>
          <p:nvPr/>
        </p:nvSpPr>
        <p:spPr>
          <a:xfrm>
            <a:off x="7046056" y="2359475"/>
            <a:ext cx="198470" cy="198470"/>
          </a:xfrm>
          <a:prstGeom prst="rect">
            <a:avLst/>
          </a:prstGeom>
          <a:solidFill>
            <a:schemeClr val="accent6"/>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sz="900" noProof="0" dirty="0">
                <a:solidFill>
                  <a:schemeClr val="bg1"/>
                </a:solidFill>
                <a:latin typeface="+mn-lt"/>
                <a:cs typeface="Arial Narrow" pitchFamily="34" charset="0"/>
              </a:rPr>
              <a:t>4</a:t>
            </a:r>
          </a:p>
        </p:txBody>
      </p:sp>
      <p:sp>
        <p:nvSpPr>
          <p:cNvPr id="161" name="RbNavigator"/>
          <p:cNvSpPr txBox="1"/>
          <p:nvPr/>
        </p:nvSpPr>
        <p:spPr>
          <a:xfrm>
            <a:off x="5992612" y="3435821"/>
            <a:ext cx="198470" cy="198470"/>
          </a:xfrm>
          <a:prstGeom prst="rect">
            <a:avLst/>
          </a:prstGeom>
          <a:solidFill>
            <a:schemeClr val="accent6"/>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sz="900" noProof="0" dirty="0">
                <a:solidFill>
                  <a:schemeClr val="bg1"/>
                </a:solidFill>
                <a:latin typeface="+mn-lt"/>
                <a:cs typeface="Arial Narrow" pitchFamily="34" charset="0"/>
              </a:rPr>
              <a:t>3</a:t>
            </a:r>
          </a:p>
        </p:txBody>
      </p:sp>
      <p:sp>
        <p:nvSpPr>
          <p:cNvPr id="160" name="RbNavigator"/>
          <p:cNvSpPr txBox="1"/>
          <p:nvPr/>
        </p:nvSpPr>
        <p:spPr>
          <a:xfrm>
            <a:off x="6068948" y="3004516"/>
            <a:ext cx="198470" cy="198470"/>
          </a:xfrm>
          <a:prstGeom prst="rect">
            <a:avLst/>
          </a:prstGeom>
          <a:solidFill>
            <a:schemeClr val="accent6"/>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sz="900" noProof="0" dirty="0">
                <a:solidFill>
                  <a:schemeClr val="bg1"/>
                </a:solidFill>
                <a:latin typeface="+mn-lt"/>
                <a:cs typeface="Arial Narrow" pitchFamily="34" charset="0"/>
              </a:rPr>
              <a:t>2</a:t>
            </a:r>
          </a:p>
        </p:txBody>
      </p:sp>
      <p:sp>
        <p:nvSpPr>
          <p:cNvPr id="195" name="RbNavigator"/>
          <p:cNvSpPr txBox="1"/>
          <p:nvPr/>
        </p:nvSpPr>
        <p:spPr>
          <a:xfrm>
            <a:off x="3222567" y="4707449"/>
            <a:ext cx="198470" cy="198470"/>
          </a:xfrm>
          <a:prstGeom prst="rect">
            <a:avLst/>
          </a:prstGeom>
          <a:solidFill>
            <a:schemeClr val="accent6"/>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sz="900" noProof="0" dirty="0">
                <a:solidFill>
                  <a:schemeClr val="bg1"/>
                </a:solidFill>
                <a:latin typeface="+mn-lt"/>
                <a:cs typeface="Arial Narrow" pitchFamily="34" charset="0"/>
              </a:rPr>
              <a:t>6</a:t>
            </a:r>
          </a:p>
        </p:txBody>
      </p:sp>
      <p:sp>
        <p:nvSpPr>
          <p:cNvPr id="155" name="RbNavigator"/>
          <p:cNvSpPr txBox="1"/>
          <p:nvPr/>
        </p:nvSpPr>
        <p:spPr>
          <a:xfrm>
            <a:off x="3846962" y="4308790"/>
            <a:ext cx="198470" cy="198470"/>
          </a:xfrm>
          <a:prstGeom prst="rect">
            <a:avLst/>
          </a:prstGeom>
          <a:solidFill>
            <a:schemeClr val="accent6"/>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sz="900" noProof="0" dirty="0">
                <a:solidFill>
                  <a:schemeClr val="bg1"/>
                </a:solidFill>
                <a:latin typeface="+mn-lt"/>
                <a:cs typeface="Arial Narrow" pitchFamily="34" charset="0"/>
              </a:rPr>
              <a:t>5</a:t>
            </a:r>
          </a:p>
        </p:txBody>
      </p:sp>
      <p:grpSp>
        <p:nvGrpSpPr>
          <p:cNvPr id="333" name="Group 332"/>
          <p:cNvGrpSpPr/>
          <p:nvPr/>
        </p:nvGrpSpPr>
        <p:grpSpPr>
          <a:xfrm>
            <a:off x="3354038" y="4758012"/>
            <a:ext cx="660648" cy="365244"/>
            <a:chOff x="3354038" y="4758012"/>
            <a:chExt cx="660648" cy="365244"/>
          </a:xfrm>
        </p:grpSpPr>
        <p:cxnSp>
          <p:nvCxnSpPr>
            <p:cNvPr id="323" name="Straight Connector 322"/>
            <p:cNvCxnSpPr>
              <a:stCxn id="218" idx="2"/>
              <a:endCxn id="99" idx="6"/>
            </p:cNvCxnSpPr>
            <p:nvPr/>
          </p:nvCxnSpPr>
          <p:spPr>
            <a:xfrm flipH="1">
              <a:off x="3574461" y="4758012"/>
              <a:ext cx="440225" cy="45189"/>
            </a:xfrm>
            <a:prstGeom prst="line">
              <a:avLst/>
            </a:prstGeom>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nvCxnSpPr>
          <p:spPr>
            <a:xfrm flipH="1">
              <a:off x="3354038" y="4837552"/>
              <a:ext cx="158834" cy="144085"/>
            </a:xfrm>
            <a:prstGeom prst="line">
              <a:avLst/>
            </a:prstGeom>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nvCxnSpPr>
          <p:spPr>
            <a:xfrm>
              <a:off x="3354038" y="4979256"/>
              <a:ext cx="0" cy="144000"/>
            </a:xfrm>
            <a:prstGeom prst="line">
              <a:avLst/>
            </a:prstGeom>
            <a:ln w="15875" cmpd="sng">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332" name="Ellipse 98"/>
            <p:cNvSpPr/>
            <p:nvPr/>
          </p:nvSpPr>
          <p:spPr>
            <a:xfrm>
              <a:off x="3488691" y="4974176"/>
              <a:ext cx="68703" cy="68703"/>
            </a:xfrm>
            <a:prstGeom prst="ellipse">
              <a:avLst/>
            </a:prstGeom>
            <a:solidFill>
              <a:schemeClr val="accent2"/>
            </a:solidFill>
            <a:ln w="12700">
              <a:solidFill>
                <a:schemeClr val="accent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grpSp>
      <p:sp>
        <p:nvSpPr>
          <p:cNvPr id="101" name="Ellipse 100"/>
          <p:cNvSpPr/>
          <p:nvPr/>
        </p:nvSpPr>
        <p:spPr>
          <a:xfrm>
            <a:off x="3319686" y="5095189"/>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18" name="Ellipse 138"/>
          <p:cNvSpPr/>
          <p:nvPr/>
        </p:nvSpPr>
        <p:spPr>
          <a:xfrm>
            <a:off x="4014686" y="4723660"/>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99" name="Ellipse 98"/>
          <p:cNvSpPr/>
          <p:nvPr/>
        </p:nvSpPr>
        <p:spPr>
          <a:xfrm>
            <a:off x="3505758" y="4768849"/>
            <a:ext cx="68703" cy="68703"/>
          </a:xfrm>
          <a:prstGeom prst="ellipse">
            <a:avLst/>
          </a:prstGeom>
          <a:solidFill>
            <a:schemeClr val="tx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cxnSp>
        <p:nvCxnSpPr>
          <p:cNvPr id="7" name="Straight Connector 6"/>
          <p:cNvCxnSpPr>
            <a:stCxn id="135" idx="2"/>
            <a:endCxn id="231" idx="6"/>
          </p:cNvCxnSpPr>
          <p:nvPr/>
        </p:nvCxnSpPr>
        <p:spPr>
          <a:xfrm flipH="1" flipV="1">
            <a:off x="3854856" y="3715710"/>
            <a:ext cx="622283" cy="31186"/>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cxnSp>
        <p:nvCxnSpPr>
          <p:cNvPr id="52" name="Straight Connector 51"/>
          <p:cNvCxnSpPr>
            <a:endCxn id="209" idx="1"/>
          </p:cNvCxnSpPr>
          <p:nvPr/>
        </p:nvCxnSpPr>
        <p:spPr>
          <a:xfrm flipH="1" flipV="1">
            <a:off x="3512872" y="3681357"/>
            <a:ext cx="268652" cy="31188"/>
          </a:xfrm>
          <a:prstGeom prst="line">
            <a:avLst/>
          </a:prstGeom>
          <a:ln w="15875" cmpd="sng">
            <a:solidFill>
              <a:schemeClr val="bg2"/>
            </a:solidFill>
          </a:ln>
          <a:effectLst/>
        </p:spPr>
        <p:style>
          <a:lnRef idx="1">
            <a:schemeClr val="accent1"/>
          </a:lnRef>
          <a:fillRef idx="0">
            <a:schemeClr val="accent1"/>
          </a:fillRef>
          <a:effectRef idx="0">
            <a:schemeClr val="accent1"/>
          </a:effectRef>
          <a:fontRef idx="minor">
            <a:schemeClr val="tx1"/>
          </a:fontRef>
        </p:style>
      </p:cxnSp>
      <p:sp>
        <p:nvSpPr>
          <p:cNvPr id="231" name="Ellipse 134"/>
          <p:cNvSpPr/>
          <p:nvPr/>
        </p:nvSpPr>
        <p:spPr>
          <a:xfrm>
            <a:off x="3786153" y="3681358"/>
            <a:ext cx="68703" cy="68703"/>
          </a:xfrm>
          <a:prstGeom prst="ellipse">
            <a:avLst/>
          </a:prstGeom>
          <a:solidFill>
            <a:schemeClr val="bg2"/>
          </a:solidFill>
          <a:ln w="12700">
            <a:solidFill>
              <a:schemeClr val="bg1"/>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900" b="0" dirty="0"/>
          </a:p>
        </p:txBody>
      </p:sp>
      <p:sp>
        <p:nvSpPr>
          <p:cNvPr id="238"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A</a:t>
            </a:r>
          </a:p>
        </p:txBody>
      </p:sp>
    </p:spTree>
    <p:extLst>
      <p:ext uri="{BB962C8B-B14F-4D97-AF65-F5344CB8AC3E}">
        <p14:creationId xmlns:p14="http://schemas.microsoft.com/office/powerpoint/2010/main" val="210621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7945" name="think-cell Slide" r:id="rId25" imgW="0" imgH="0" progId="TCLayout.ActiveDocument.1">
                  <p:embed/>
                </p:oleObj>
              </mc:Choice>
              <mc:Fallback>
                <p:oleObj name="think-cell Slide" r:id="rId2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1"/>
            <p:custDataLst>
              <p:tags r:id="rId3"/>
            </p:custDataLst>
          </p:nvPr>
        </p:nvSpPr>
        <p:spPr>
          <a:xfrm>
            <a:off x="9972000" y="178643"/>
            <a:ext cx="11222" cy="30778"/>
          </a:xfrm>
        </p:spPr>
        <p:txBody>
          <a:bodyPr/>
          <a:lstStyle/>
          <a:p>
            <a:pPr>
              <a:spcBef>
                <a:spcPts val="0"/>
              </a:spcBef>
              <a:buSzPct val="100000"/>
            </a:pPr>
            <a:fld id="{01940DDA-0656-452C-A408-68789653BD9B}" type="slidenum">
              <a:rPr lang="en-US" smtClean="0"/>
              <a:pPr>
                <a:spcBef>
                  <a:spcPts val="0"/>
                </a:spcBef>
                <a:buSzPct val="100000"/>
              </a:pPr>
              <a:t>5</a:t>
            </a:fld>
            <a:endParaRPr lang="en-US" dirty="0"/>
          </a:p>
        </p:txBody>
      </p:sp>
      <p:sp>
        <p:nvSpPr>
          <p:cNvPr id="4" name="Title 3"/>
          <p:cNvSpPr>
            <a:spLocks noGrp="1"/>
          </p:cNvSpPr>
          <p:nvPr>
            <p:ph type="title"/>
            <p:custDataLst>
              <p:tags r:id="rId4"/>
            </p:custDataLst>
          </p:nvPr>
        </p:nvSpPr>
        <p:spPr/>
        <p:txBody>
          <a:bodyPr/>
          <a:lstStyle/>
          <a:p>
            <a:r>
              <a:rPr lang="en-US" dirty="0"/>
              <a:t>Routes 1 and 2 are the fastest and most used routes with high reli-ability and good infrastructure – Alternatives need to be improved</a:t>
            </a:r>
          </a:p>
        </p:txBody>
      </p:sp>
      <p:sp>
        <p:nvSpPr>
          <p:cNvPr id="66"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a:solidFill>
                  <a:schemeClr val="tx2"/>
                </a:solidFill>
                <a:latin typeface="+mn-lt"/>
                <a:cs typeface="+mn-cs"/>
                <a:sym typeface="+mn-lt"/>
              </a:rPr>
              <a:t>Route assessment</a:t>
            </a:r>
          </a:p>
        </p:txBody>
      </p:sp>
      <p:sp>
        <p:nvSpPr>
          <p:cNvPr id="6" name="TextBox 5"/>
          <p:cNvSpPr txBox="1"/>
          <p:nvPr/>
        </p:nvSpPr>
        <p:spPr>
          <a:xfrm>
            <a:off x="734367" y="2209911"/>
            <a:ext cx="1825912" cy="279392"/>
          </a:xfrm>
          <a:prstGeom prst="rect">
            <a:avLst/>
          </a:prstGeom>
          <a:noFill/>
          <a:ln w="9525">
            <a:noFill/>
          </a:ln>
        </p:spPr>
        <p:txBody>
          <a:bodyPr vert="horz" wrap="square" lIns="0" tIns="0" rIns="0" bIns="70950" rtlCol="0" anchor="b">
            <a:spAutoFit/>
          </a:bodyPr>
          <a:lstStyle>
            <a:defPPr>
              <a:defRPr lang="de-DE"/>
            </a:defPPr>
            <a:lvl1pPr>
              <a:lnSpc>
                <a:spcPct val="90000"/>
              </a:lnSpc>
              <a:spcBef>
                <a:spcPts val="400"/>
              </a:spcBef>
              <a:buClr>
                <a:srgbClr val="000000"/>
              </a:buClr>
              <a:buSzPct val="100000"/>
              <a:defRPr sz="1500">
                <a:solidFill>
                  <a:srgbClr val="000000"/>
                </a:solidFill>
                <a:latin typeface="+mn-lt"/>
                <a:cs typeface="Arial Narrow" pitchFamily="34" charset="0"/>
              </a:defRPr>
            </a:lvl1pPr>
          </a:lstStyle>
          <a:p>
            <a:r>
              <a:rPr lang="en-US" dirty="0"/>
              <a:t>Route</a:t>
            </a:r>
          </a:p>
        </p:txBody>
      </p:sp>
      <p:sp>
        <p:nvSpPr>
          <p:cNvPr id="53" name="TextBox 52"/>
          <p:cNvSpPr txBox="1">
            <a:spLocks/>
          </p:cNvSpPr>
          <p:nvPr>
            <p:custDataLst>
              <p:tags r:id="rId5"/>
            </p:custDataLst>
          </p:nvPr>
        </p:nvSpPr>
        <p:spPr>
          <a:xfrm>
            <a:off x="6051436" y="2209911"/>
            <a:ext cx="3147364" cy="279392"/>
          </a:xfrm>
          <a:prstGeom prst="rect">
            <a:avLst/>
          </a:prstGeom>
          <a:noFill/>
          <a:ln w="9525">
            <a:noFill/>
          </a:ln>
        </p:spPr>
        <p:txBody>
          <a:bodyPr vert="horz" wrap="square" lIns="0" tIns="0" rIns="0" bIns="70950" rtlCol="0" anchor="b">
            <a:spAutoFit/>
          </a:bodyPr>
          <a:lstStyle>
            <a:defPPr>
              <a:defRPr lang="de-DE"/>
            </a:defPPr>
            <a:lvl1pPr>
              <a:lnSpc>
                <a:spcPct val="90000"/>
              </a:lnSpc>
              <a:spcBef>
                <a:spcPts val="400"/>
              </a:spcBef>
              <a:buClr>
                <a:srgbClr val="000000"/>
              </a:buClr>
              <a:buSzPct val="100000"/>
              <a:defRPr sz="1500">
                <a:solidFill>
                  <a:srgbClr val="000000"/>
                </a:solidFill>
                <a:latin typeface="+mn-lt"/>
                <a:cs typeface="Arial Narrow" pitchFamily="34" charset="0"/>
              </a:defRPr>
            </a:lvl1pPr>
          </a:lstStyle>
          <a:p>
            <a:r>
              <a:rPr lang="en-US" dirty="0"/>
              <a:t>Capacity and Comments</a:t>
            </a:r>
          </a:p>
        </p:txBody>
      </p:sp>
      <p:sp>
        <p:nvSpPr>
          <p:cNvPr id="32" name="TextBox 31"/>
          <p:cNvSpPr txBox="1">
            <a:spLocks/>
          </p:cNvSpPr>
          <p:nvPr/>
        </p:nvSpPr>
        <p:spPr>
          <a:xfrm>
            <a:off x="2769365" y="2209911"/>
            <a:ext cx="1536821" cy="279392"/>
          </a:xfrm>
          <a:prstGeom prst="rect">
            <a:avLst/>
          </a:prstGeom>
          <a:noFill/>
          <a:ln w="9525">
            <a:noFill/>
          </a:ln>
        </p:spPr>
        <p:txBody>
          <a:bodyPr vert="horz" wrap="square" lIns="0" tIns="0" rIns="0" bIns="70950" rtlCol="0" anchor="b">
            <a:spAutoFit/>
          </a:bodyPr>
          <a:lstStyle>
            <a:defPPr>
              <a:defRPr lang="de-DE"/>
            </a:defPPr>
            <a:lvl1pPr>
              <a:lnSpc>
                <a:spcPct val="90000"/>
              </a:lnSpc>
              <a:spcBef>
                <a:spcPts val="400"/>
              </a:spcBef>
              <a:buClr>
                <a:srgbClr val="000000"/>
              </a:buClr>
              <a:buSzPct val="100000"/>
              <a:defRPr sz="1500">
                <a:solidFill>
                  <a:srgbClr val="000000"/>
                </a:solidFill>
                <a:latin typeface="+mn-lt"/>
                <a:cs typeface="Arial Narrow" pitchFamily="34" charset="0"/>
              </a:defRPr>
            </a:lvl1pPr>
          </a:lstStyle>
          <a:p>
            <a:r>
              <a:rPr lang="en-US" dirty="0"/>
              <a:t>Length</a:t>
            </a:r>
          </a:p>
        </p:txBody>
      </p:sp>
      <p:sp>
        <p:nvSpPr>
          <p:cNvPr id="80" name="TextBox 79"/>
          <p:cNvSpPr txBox="1">
            <a:spLocks/>
          </p:cNvSpPr>
          <p:nvPr>
            <p:custDataLst>
              <p:tags r:id="rId6"/>
            </p:custDataLst>
          </p:nvPr>
        </p:nvSpPr>
        <p:spPr>
          <a:xfrm>
            <a:off x="4456045" y="2209911"/>
            <a:ext cx="1413128" cy="279392"/>
          </a:xfrm>
          <a:prstGeom prst="rect">
            <a:avLst/>
          </a:prstGeom>
          <a:noFill/>
          <a:ln w="9525">
            <a:noFill/>
          </a:ln>
        </p:spPr>
        <p:txBody>
          <a:bodyPr vert="horz" wrap="square" lIns="0" tIns="0" rIns="0" bIns="70950" rtlCol="0" anchor="b">
            <a:spAutoFit/>
          </a:bodyPr>
          <a:lstStyle>
            <a:defPPr>
              <a:defRPr lang="de-DE"/>
            </a:defPPr>
            <a:lvl1pPr>
              <a:lnSpc>
                <a:spcPct val="90000"/>
              </a:lnSpc>
              <a:spcBef>
                <a:spcPts val="400"/>
              </a:spcBef>
              <a:buClr>
                <a:srgbClr val="000000"/>
              </a:buClr>
              <a:buSzPct val="100000"/>
              <a:defRPr sz="1500">
                <a:solidFill>
                  <a:srgbClr val="000000"/>
                </a:solidFill>
                <a:latin typeface="+mn-lt"/>
                <a:cs typeface="Arial Narrow" pitchFamily="34" charset="0"/>
              </a:defRPr>
            </a:lvl1pPr>
          </a:lstStyle>
          <a:p>
            <a:r>
              <a:rPr lang="en-US" dirty="0"/>
              <a:t>Transit time</a:t>
            </a:r>
            <a:r>
              <a:rPr lang="en-US" baseline="30000" dirty="0"/>
              <a:t>1)</a:t>
            </a:r>
            <a:endParaRPr lang="en-US" dirty="0"/>
          </a:p>
        </p:txBody>
      </p:sp>
      <p:cxnSp>
        <p:nvCxnSpPr>
          <p:cNvPr id="30" name="Straight Connector 29"/>
          <p:cNvCxnSpPr/>
          <p:nvPr/>
        </p:nvCxnSpPr>
        <p:spPr>
          <a:xfrm>
            <a:off x="734367" y="2488409"/>
            <a:ext cx="1832610"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71" name="Straight Connector 70"/>
          <p:cNvCxnSpPr>
            <a:cxnSpLocks/>
          </p:cNvCxnSpPr>
          <p:nvPr>
            <p:custDataLst>
              <p:tags r:id="rId7"/>
            </p:custDataLst>
          </p:nvPr>
        </p:nvCxnSpPr>
        <p:spPr>
          <a:xfrm>
            <a:off x="6051436" y="2488409"/>
            <a:ext cx="3240000"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2769365" y="2488409"/>
            <a:ext cx="1536821"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p:cNvCxnSpPr>
            <a:cxnSpLocks/>
          </p:cNvCxnSpPr>
          <p:nvPr>
            <p:custDataLst>
              <p:tags r:id="rId8"/>
            </p:custDataLst>
          </p:nvPr>
        </p:nvCxnSpPr>
        <p:spPr>
          <a:xfrm>
            <a:off x="4456045" y="2488409"/>
            <a:ext cx="1413128" cy="0"/>
          </a:xfrm>
          <a:prstGeom prst="line">
            <a:avLst/>
          </a:prstGeom>
          <a:ln w="19050">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10" name="Split 53634351961878632095"/>
          <p:cNvSpPr txBox="1"/>
          <p:nvPr/>
        </p:nvSpPr>
        <p:spPr>
          <a:xfrm>
            <a:off x="1140311" y="3217995"/>
            <a:ext cx="1419967" cy="372153"/>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en-US" dirty="0">
                <a:solidFill>
                  <a:srgbClr val="000000"/>
                </a:solidFill>
                <a:latin typeface="+mj-lt"/>
                <a:cs typeface="Arial" pitchFamily="34" charset="0"/>
              </a:rPr>
              <a:t>Via Manzhouli/ Zabaykalsk (Russia)</a:t>
            </a:r>
          </a:p>
        </p:txBody>
      </p:sp>
      <p:sp>
        <p:nvSpPr>
          <p:cNvPr id="54" name="Split 53634351961878632095"/>
          <p:cNvSpPr txBox="1">
            <a:spLocks/>
          </p:cNvSpPr>
          <p:nvPr>
            <p:custDataLst>
              <p:tags r:id="rId9"/>
            </p:custDataLst>
          </p:nvPr>
        </p:nvSpPr>
        <p:spPr>
          <a:xfrm>
            <a:off x="6051436" y="3217995"/>
            <a:ext cx="3248375" cy="360099"/>
          </a:xfrm>
          <a:prstGeom prst="rect">
            <a:avLst/>
          </a:prstGeom>
          <a:noFill/>
          <a:ln w="9525">
            <a:noFill/>
          </a:ln>
        </p:spPr>
        <p:txBody>
          <a:bodyPr vert="horz" wrap="square" lIns="0" tIns="0" rIns="0" bIns="0" rtlCol="0">
            <a:spAutoFit/>
          </a:bodyPr>
          <a:lstStyle/>
          <a:p>
            <a:pPr marL="120685" lvl="1" indent="-120685">
              <a:lnSpc>
                <a:spcPct val="90000"/>
              </a:lnSpc>
              <a:spcBef>
                <a:spcPts val="0"/>
              </a:spcBef>
              <a:buSzPct val="100000"/>
              <a:buFont typeface="Arial Narrow"/>
              <a:buChar char="&gt;"/>
            </a:pPr>
            <a:r>
              <a:rPr lang="en-US" b="0" dirty="0">
                <a:solidFill>
                  <a:srgbClr val="000000"/>
                </a:solidFill>
                <a:latin typeface="+mj-lt"/>
                <a:cs typeface="Arial" pitchFamily="34" charset="0"/>
              </a:rPr>
              <a:t>High reliability, good infrastructure</a:t>
            </a:r>
          </a:p>
          <a:p>
            <a:pPr marL="120685" lvl="1" indent="-120685">
              <a:lnSpc>
                <a:spcPct val="90000"/>
              </a:lnSpc>
              <a:spcBef>
                <a:spcPts val="0"/>
              </a:spcBef>
              <a:buSzPct val="100000"/>
              <a:buFont typeface="Arial Narrow"/>
              <a:buChar char="&gt;"/>
            </a:pPr>
            <a:r>
              <a:rPr lang="en-US" b="0" dirty="0">
                <a:solidFill>
                  <a:srgbClr val="000000"/>
                </a:solidFill>
                <a:latin typeface="+mj-lt"/>
                <a:cs typeface="Arial" pitchFamily="34" charset="0"/>
              </a:rPr>
              <a:t>High volume but </a:t>
            </a:r>
            <a:r>
              <a:rPr lang="en-US" b="0" dirty="0">
                <a:solidFill>
                  <a:srgbClr val="000000"/>
                </a:solidFill>
                <a:cs typeface="Arial" pitchFamily="34" charset="0"/>
              </a:rPr>
              <a:t>limited free capacity in Zabaykalsk</a:t>
            </a:r>
          </a:p>
        </p:txBody>
      </p:sp>
      <p:sp>
        <p:nvSpPr>
          <p:cNvPr id="102" name="RbNavigator"/>
          <p:cNvSpPr txBox="1"/>
          <p:nvPr/>
        </p:nvSpPr>
        <p:spPr>
          <a:xfrm>
            <a:off x="736600" y="3217995"/>
            <a:ext cx="274320" cy="274320"/>
          </a:xfrm>
          <a:prstGeom prst="rect">
            <a:avLst/>
          </a:prstGeom>
          <a:solidFill>
            <a:schemeClr val="tx2"/>
          </a:solidFill>
          <a:ln w="9525">
            <a:noFill/>
          </a:ln>
        </p:spPr>
        <p:txBody>
          <a:bodyPr vert="horz" wrap="none" lIns="0" tIns="0" rIns="0" bIns="0" rtlCol="0" anchor="ctr">
            <a:noAutofit/>
          </a:bodyPr>
          <a:lstStyle/>
          <a:p>
            <a:pPr algn="ctr">
              <a:lnSpc>
                <a:spcPct val="90000"/>
              </a:lnSpc>
              <a:spcBef>
                <a:spcPts val="0"/>
              </a:spcBef>
              <a:buSzPct val="100000"/>
            </a:pPr>
            <a:r>
              <a:rPr kumimoji="1" lang="en-US" dirty="0">
                <a:solidFill>
                  <a:schemeClr val="bg1"/>
                </a:solidFill>
                <a:latin typeface="+mn-lt"/>
                <a:cs typeface="Arial" pitchFamily="34" charset="0"/>
              </a:rPr>
              <a:t>2</a:t>
            </a:r>
          </a:p>
        </p:txBody>
      </p:sp>
      <p:sp>
        <p:nvSpPr>
          <p:cNvPr id="33" name="Split 53634351961878632095"/>
          <p:cNvSpPr txBox="1">
            <a:spLocks/>
          </p:cNvSpPr>
          <p:nvPr/>
        </p:nvSpPr>
        <p:spPr>
          <a:xfrm>
            <a:off x="2769365" y="3217995"/>
            <a:ext cx="1536821" cy="186077"/>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11,000 km</a:t>
            </a:r>
          </a:p>
        </p:txBody>
      </p:sp>
      <p:sp>
        <p:nvSpPr>
          <p:cNvPr id="84" name="Split 53634351961878632095"/>
          <p:cNvSpPr txBox="1">
            <a:spLocks/>
          </p:cNvSpPr>
          <p:nvPr>
            <p:custDataLst>
              <p:tags r:id="rId10"/>
            </p:custDataLst>
          </p:nvPr>
        </p:nvSpPr>
        <p:spPr>
          <a:xfrm>
            <a:off x="4456045" y="3217995"/>
            <a:ext cx="1413128" cy="186077"/>
          </a:xfrm>
          <a:prstGeom prst="rect">
            <a:avLst/>
          </a:prstGeom>
          <a:noFill/>
          <a:ln w="9525">
            <a:noFill/>
          </a:ln>
        </p:spPr>
        <p:txBody>
          <a:bodyPr vert="horz" wrap="square" lIns="0" tIns="0" rIns="0" bIns="0" rtlCol="0">
            <a:spAutoFit/>
          </a:bodyPr>
          <a:lstStyle/>
          <a:p>
            <a:pPr marL="120685" lvl="1" indent="-120685">
              <a:lnSpc>
                <a:spcPct val="90000"/>
              </a:lnSpc>
              <a:spcBef>
                <a:spcPts val="0"/>
              </a:spcBef>
              <a:buSzPct val="100000"/>
              <a:buFont typeface="Arial Narrow"/>
              <a:buChar char="&gt;"/>
            </a:pPr>
            <a:r>
              <a:rPr lang="en-US" b="0" dirty="0">
                <a:solidFill>
                  <a:srgbClr val="000000"/>
                </a:solidFill>
                <a:latin typeface="+mj-lt"/>
                <a:cs typeface="Arial" pitchFamily="34" charset="0"/>
              </a:rPr>
              <a:t>17-18  days</a:t>
            </a:r>
          </a:p>
        </p:txBody>
      </p:sp>
      <p:sp>
        <p:nvSpPr>
          <p:cNvPr id="38" name="Split 56634351961878632095"/>
          <p:cNvSpPr txBox="1"/>
          <p:nvPr/>
        </p:nvSpPr>
        <p:spPr>
          <a:xfrm>
            <a:off x="1138078" y="2569149"/>
            <a:ext cx="1419967" cy="540148"/>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en-US" dirty="0">
                <a:solidFill>
                  <a:srgbClr val="000000"/>
                </a:solidFill>
                <a:latin typeface="+mj-lt"/>
                <a:cs typeface="Arial" pitchFamily="34" charset="0"/>
              </a:rPr>
              <a:t>Via Alashankou/ Dostyk or Khorgos (Kazakhstan)</a:t>
            </a:r>
          </a:p>
        </p:txBody>
      </p:sp>
      <p:sp>
        <p:nvSpPr>
          <p:cNvPr id="44" name="Split 56634351961878632095"/>
          <p:cNvSpPr txBox="1">
            <a:spLocks/>
          </p:cNvSpPr>
          <p:nvPr>
            <p:custDataLst>
              <p:tags r:id="rId11"/>
            </p:custDataLst>
          </p:nvPr>
        </p:nvSpPr>
        <p:spPr>
          <a:xfrm>
            <a:off x="6051436" y="2569149"/>
            <a:ext cx="3154818" cy="372153"/>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High reliability, good infrastructure</a:t>
            </a:r>
          </a:p>
          <a:p>
            <a:pPr lvl="1">
              <a:lnSpc>
                <a:spcPct val="90000"/>
              </a:lnSpc>
            </a:pPr>
            <a:r>
              <a:rPr lang="en-US" dirty="0"/>
              <a:t>Sufficient capacities, new terminal in Khorgos</a:t>
            </a:r>
          </a:p>
        </p:txBody>
      </p:sp>
      <p:sp>
        <p:nvSpPr>
          <p:cNvPr id="45" name="RbNavigator"/>
          <p:cNvSpPr txBox="1"/>
          <p:nvPr/>
        </p:nvSpPr>
        <p:spPr>
          <a:xfrm>
            <a:off x="734367" y="2569149"/>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0"/>
              </a:spcBef>
              <a:buSzPct val="100000"/>
            </a:pPr>
            <a:r>
              <a:rPr kumimoji="1" lang="en-US" dirty="0">
                <a:solidFill>
                  <a:schemeClr val="bg1"/>
                </a:solidFill>
                <a:latin typeface="+mn-lt"/>
                <a:cs typeface="Arial" pitchFamily="34" charset="0"/>
              </a:rPr>
              <a:t>1</a:t>
            </a:r>
          </a:p>
        </p:txBody>
      </p:sp>
      <p:sp>
        <p:nvSpPr>
          <p:cNvPr id="41" name="Split 56634351961878632095"/>
          <p:cNvSpPr txBox="1">
            <a:spLocks/>
          </p:cNvSpPr>
          <p:nvPr/>
        </p:nvSpPr>
        <p:spPr>
          <a:xfrm>
            <a:off x="2768275" y="2569149"/>
            <a:ext cx="1536821" cy="186077"/>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10,000 km</a:t>
            </a:r>
          </a:p>
        </p:txBody>
      </p:sp>
      <p:sp>
        <p:nvSpPr>
          <p:cNvPr id="86" name="Split 56634351961878632095"/>
          <p:cNvSpPr txBox="1">
            <a:spLocks/>
          </p:cNvSpPr>
          <p:nvPr>
            <p:custDataLst>
              <p:tags r:id="rId12"/>
            </p:custDataLst>
          </p:nvPr>
        </p:nvSpPr>
        <p:spPr>
          <a:xfrm>
            <a:off x="4455042" y="2569149"/>
            <a:ext cx="1413128" cy="186077"/>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16-17 days</a:t>
            </a:r>
          </a:p>
        </p:txBody>
      </p:sp>
      <p:sp>
        <p:nvSpPr>
          <p:cNvPr id="51" name="Split 53634351961878632095"/>
          <p:cNvSpPr txBox="1"/>
          <p:nvPr/>
        </p:nvSpPr>
        <p:spPr>
          <a:xfrm>
            <a:off x="1140311" y="4950782"/>
            <a:ext cx="1419967" cy="360099"/>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en-US" dirty="0">
                <a:solidFill>
                  <a:srgbClr val="000000"/>
                </a:solidFill>
                <a:cs typeface="Arial" pitchFamily="34" charset="0"/>
              </a:rPr>
              <a:t>Via Dostyk or Khorgos/Baku</a:t>
            </a:r>
          </a:p>
        </p:txBody>
      </p:sp>
      <p:sp>
        <p:nvSpPr>
          <p:cNvPr id="55" name="Split 53634351961878632095"/>
          <p:cNvSpPr txBox="1">
            <a:spLocks/>
          </p:cNvSpPr>
          <p:nvPr>
            <p:custDataLst>
              <p:tags r:id="rId13"/>
            </p:custDataLst>
          </p:nvPr>
        </p:nvSpPr>
        <p:spPr>
          <a:xfrm>
            <a:off x="6051436" y="4950782"/>
            <a:ext cx="3147364" cy="372153"/>
          </a:xfrm>
          <a:prstGeom prst="rect">
            <a:avLst/>
          </a:prstGeom>
          <a:noFill/>
          <a:ln w="9525">
            <a:noFill/>
          </a:ln>
        </p:spPr>
        <p:txBody>
          <a:bodyPr vert="horz" wrap="square" lIns="0" tIns="0" rIns="0" bIns="0" rtlCol="0">
            <a:spAutoFit/>
          </a:bodyPr>
          <a:lstStyle/>
          <a:p>
            <a:pPr marL="120685" lvl="1" indent="-120685">
              <a:lnSpc>
                <a:spcPct val="90000"/>
              </a:lnSpc>
              <a:spcBef>
                <a:spcPts val="0"/>
              </a:spcBef>
              <a:buSzPct val="100000"/>
              <a:buFont typeface="Arial Narrow"/>
              <a:buChar char="&gt;"/>
            </a:pPr>
            <a:r>
              <a:rPr lang="en-US" b="0" dirty="0">
                <a:solidFill>
                  <a:srgbClr val="000000"/>
                </a:solidFill>
                <a:latin typeface="+mj-lt"/>
                <a:cs typeface="Arial" pitchFamily="34" charset="0"/>
              </a:rPr>
              <a:t>Alternative for traffic to Southern Europe</a:t>
            </a:r>
          </a:p>
          <a:p>
            <a:pPr marL="120685" lvl="1" indent="-120685">
              <a:lnSpc>
                <a:spcPct val="90000"/>
              </a:lnSpc>
              <a:spcBef>
                <a:spcPts val="0"/>
              </a:spcBef>
              <a:buSzPct val="100000"/>
              <a:buFont typeface="Arial Narrow"/>
              <a:buChar char="&gt;"/>
            </a:pPr>
            <a:r>
              <a:rPr lang="en-US" b="0" dirty="0">
                <a:solidFill>
                  <a:srgbClr val="000000"/>
                </a:solidFill>
                <a:latin typeface="+mj-lt"/>
                <a:cs typeface="Arial" pitchFamily="34" charset="0"/>
              </a:rPr>
              <a:t>Two times RoRo shipping</a:t>
            </a:r>
            <a:r>
              <a:rPr lang="en-US" b="0" baseline="30000" dirty="0">
                <a:solidFill>
                  <a:srgbClr val="000000"/>
                </a:solidFill>
                <a:latin typeface="+mj-lt"/>
                <a:cs typeface="Arial" pitchFamily="34" charset="0"/>
              </a:rPr>
              <a:t>2)</a:t>
            </a:r>
            <a:r>
              <a:rPr lang="en-US" b="0" dirty="0">
                <a:solidFill>
                  <a:srgbClr val="000000"/>
                </a:solidFill>
                <a:latin typeface="+mj-lt"/>
                <a:cs typeface="Arial" pitchFamily="34" charset="0"/>
              </a:rPr>
              <a:t>, limited capacity</a:t>
            </a:r>
          </a:p>
        </p:txBody>
      </p:sp>
      <p:sp>
        <p:nvSpPr>
          <p:cNvPr id="56" name="RbNavigator"/>
          <p:cNvSpPr txBox="1"/>
          <p:nvPr/>
        </p:nvSpPr>
        <p:spPr>
          <a:xfrm>
            <a:off x="736600" y="4950782"/>
            <a:ext cx="274320" cy="274320"/>
          </a:xfrm>
          <a:prstGeom prst="rect">
            <a:avLst/>
          </a:prstGeom>
          <a:solidFill>
            <a:schemeClr val="tx2"/>
          </a:solidFill>
          <a:ln w="9525">
            <a:noFill/>
          </a:ln>
        </p:spPr>
        <p:txBody>
          <a:bodyPr vert="horz" wrap="none" lIns="0" tIns="0" rIns="0" bIns="0" rtlCol="0" anchor="ctr">
            <a:noAutofit/>
          </a:bodyPr>
          <a:lstStyle/>
          <a:p>
            <a:pPr algn="ctr">
              <a:lnSpc>
                <a:spcPct val="90000"/>
              </a:lnSpc>
              <a:spcBef>
                <a:spcPts val="0"/>
              </a:spcBef>
              <a:buSzPct val="100000"/>
            </a:pPr>
            <a:r>
              <a:rPr kumimoji="1" lang="en-US" dirty="0">
                <a:solidFill>
                  <a:schemeClr val="bg1"/>
                </a:solidFill>
                <a:latin typeface="+mn-lt"/>
                <a:cs typeface="Arial" pitchFamily="34" charset="0"/>
              </a:rPr>
              <a:t>5</a:t>
            </a:r>
          </a:p>
        </p:txBody>
      </p:sp>
      <p:sp>
        <p:nvSpPr>
          <p:cNvPr id="52" name="Split 53634351961878632095"/>
          <p:cNvSpPr txBox="1">
            <a:spLocks/>
          </p:cNvSpPr>
          <p:nvPr/>
        </p:nvSpPr>
        <p:spPr>
          <a:xfrm>
            <a:off x="2769365" y="4950782"/>
            <a:ext cx="1536821" cy="186077"/>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12,000 km</a:t>
            </a:r>
          </a:p>
        </p:txBody>
      </p:sp>
      <p:sp>
        <p:nvSpPr>
          <p:cNvPr id="89" name="Split 53634351961878632095"/>
          <p:cNvSpPr txBox="1">
            <a:spLocks/>
          </p:cNvSpPr>
          <p:nvPr>
            <p:custDataLst>
              <p:tags r:id="rId14"/>
            </p:custDataLst>
          </p:nvPr>
        </p:nvSpPr>
        <p:spPr>
          <a:xfrm>
            <a:off x="4456045" y="4950782"/>
            <a:ext cx="1413128" cy="186077"/>
          </a:xfrm>
          <a:prstGeom prst="rect">
            <a:avLst/>
          </a:prstGeom>
          <a:noFill/>
          <a:ln w="9525">
            <a:noFill/>
          </a:ln>
        </p:spPr>
        <p:txBody>
          <a:bodyPr vert="horz" wrap="square" lIns="0" tIns="0" rIns="0" bIns="0" rtlCol="0">
            <a:spAutoFit/>
          </a:bodyPr>
          <a:lstStyle/>
          <a:p>
            <a:pPr marL="120685" lvl="1" indent="-120685">
              <a:lnSpc>
                <a:spcPct val="90000"/>
              </a:lnSpc>
              <a:spcBef>
                <a:spcPts val="0"/>
              </a:spcBef>
              <a:buSzPct val="100000"/>
              <a:buFont typeface="Arial Narrow"/>
              <a:buChar char="&gt;"/>
            </a:pPr>
            <a:r>
              <a:rPr lang="en-US" b="0" dirty="0">
                <a:solidFill>
                  <a:srgbClr val="000000"/>
                </a:solidFill>
                <a:latin typeface="+mj-lt"/>
                <a:cs typeface="Arial" pitchFamily="34" charset="0"/>
              </a:rPr>
              <a:t>19-23 days</a:t>
            </a:r>
          </a:p>
        </p:txBody>
      </p:sp>
      <p:sp>
        <p:nvSpPr>
          <p:cNvPr id="57" name="Split 55634351961878632095"/>
          <p:cNvSpPr txBox="1"/>
          <p:nvPr/>
        </p:nvSpPr>
        <p:spPr>
          <a:xfrm>
            <a:off x="1140311" y="5528378"/>
            <a:ext cx="1419967" cy="360099"/>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en-US" dirty="0">
                <a:solidFill>
                  <a:srgbClr val="000000"/>
                </a:solidFill>
                <a:cs typeface="Arial" pitchFamily="34" charset="0"/>
              </a:rPr>
              <a:t>Via Khorgos/Tash-kent/Tehran</a:t>
            </a:r>
          </a:p>
        </p:txBody>
      </p:sp>
      <p:sp>
        <p:nvSpPr>
          <p:cNvPr id="59" name="Split 55634351961878632095"/>
          <p:cNvSpPr txBox="1">
            <a:spLocks/>
          </p:cNvSpPr>
          <p:nvPr>
            <p:custDataLst>
              <p:tags r:id="rId15"/>
            </p:custDataLst>
          </p:nvPr>
        </p:nvSpPr>
        <p:spPr>
          <a:xfrm>
            <a:off x="6051436" y="5528378"/>
            <a:ext cx="3147364" cy="372153"/>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Weak infrastructure, route has to be developed </a:t>
            </a:r>
          </a:p>
          <a:p>
            <a:pPr lvl="1">
              <a:lnSpc>
                <a:spcPct val="90000"/>
              </a:lnSpc>
            </a:pPr>
            <a:r>
              <a:rPr lang="en-US" dirty="0"/>
              <a:t>Limited capacity</a:t>
            </a:r>
          </a:p>
        </p:txBody>
      </p:sp>
      <p:sp>
        <p:nvSpPr>
          <p:cNvPr id="60" name="RbNavigator"/>
          <p:cNvSpPr txBox="1"/>
          <p:nvPr/>
        </p:nvSpPr>
        <p:spPr>
          <a:xfrm>
            <a:off x="736600" y="552837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0"/>
              </a:spcBef>
              <a:buSzPct val="100000"/>
            </a:pPr>
            <a:r>
              <a:rPr kumimoji="1" lang="en-US" dirty="0">
                <a:solidFill>
                  <a:schemeClr val="bg1"/>
                </a:solidFill>
                <a:latin typeface="+mn-lt"/>
                <a:cs typeface="Arial" pitchFamily="34" charset="0"/>
              </a:rPr>
              <a:t>6</a:t>
            </a:r>
          </a:p>
        </p:txBody>
      </p:sp>
      <p:sp>
        <p:nvSpPr>
          <p:cNvPr id="58" name="Split 55634351961878632095"/>
          <p:cNvSpPr txBox="1">
            <a:spLocks/>
          </p:cNvSpPr>
          <p:nvPr/>
        </p:nvSpPr>
        <p:spPr>
          <a:xfrm>
            <a:off x="2769365" y="5528378"/>
            <a:ext cx="1536821" cy="186077"/>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12,500 km</a:t>
            </a:r>
          </a:p>
        </p:txBody>
      </p:sp>
      <p:sp>
        <p:nvSpPr>
          <p:cNvPr id="90" name="Split 55634351961878632095"/>
          <p:cNvSpPr txBox="1">
            <a:spLocks/>
          </p:cNvSpPr>
          <p:nvPr>
            <p:custDataLst>
              <p:tags r:id="rId16"/>
            </p:custDataLst>
          </p:nvPr>
        </p:nvSpPr>
        <p:spPr>
          <a:xfrm>
            <a:off x="4456045" y="5528378"/>
            <a:ext cx="1413128" cy="372153"/>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Hardly used</a:t>
            </a:r>
          </a:p>
          <a:p>
            <a:pPr lvl="1">
              <a:lnSpc>
                <a:spcPct val="90000"/>
              </a:lnSpc>
            </a:pPr>
            <a:endParaRPr lang="en-US" dirty="0"/>
          </a:p>
        </p:txBody>
      </p:sp>
      <p:sp>
        <p:nvSpPr>
          <p:cNvPr id="62" name="Split 56634351961878632095"/>
          <p:cNvSpPr txBox="1"/>
          <p:nvPr/>
        </p:nvSpPr>
        <p:spPr>
          <a:xfrm>
            <a:off x="1138078" y="4373186"/>
            <a:ext cx="1419967" cy="372153"/>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en-US" dirty="0">
                <a:solidFill>
                  <a:srgbClr val="000000"/>
                </a:solidFill>
                <a:cs typeface="Arial" pitchFamily="34" charset="0"/>
              </a:rPr>
              <a:t>Via Suifenhe/ Vostochny (Russia)</a:t>
            </a:r>
          </a:p>
        </p:txBody>
      </p:sp>
      <p:sp>
        <p:nvSpPr>
          <p:cNvPr id="67" name="Split 56634351961878632095"/>
          <p:cNvSpPr txBox="1">
            <a:spLocks/>
          </p:cNvSpPr>
          <p:nvPr>
            <p:custDataLst>
              <p:tags r:id="rId17"/>
            </p:custDataLst>
          </p:nvPr>
        </p:nvSpPr>
        <p:spPr>
          <a:xfrm>
            <a:off x="6051436" y="4373186"/>
            <a:ext cx="3147364" cy="372153"/>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Suitable route for traffic from South Korea</a:t>
            </a:r>
          </a:p>
          <a:p>
            <a:pPr lvl="1">
              <a:lnSpc>
                <a:spcPct val="90000"/>
              </a:lnSpc>
            </a:pPr>
            <a:r>
              <a:rPr lang="en-US" dirty="0"/>
              <a:t>High reliability, good infrastructure</a:t>
            </a:r>
          </a:p>
        </p:txBody>
      </p:sp>
      <p:sp>
        <p:nvSpPr>
          <p:cNvPr id="68" name="RbNavigator"/>
          <p:cNvSpPr txBox="1"/>
          <p:nvPr/>
        </p:nvSpPr>
        <p:spPr>
          <a:xfrm>
            <a:off x="734367" y="4373186"/>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0"/>
              </a:spcBef>
              <a:buSzPct val="100000"/>
            </a:pPr>
            <a:r>
              <a:rPr kumimoji="1" lang="en-US" dirty="0">
                <a:solidFill>
                  <a:schemeClr val="bg1"/>
                </a:solidFill>
                <a:latin typeface="+mn-lt"/>
                <a:cs typeface="Arial" pitchFamily="34" charset="0"/>
              </a:rPr>
              <a:t>4</a:t>
            </a:r>
          </a:p>
        </p:txBody>
      </p:sp>
      <p:sp>
        <p:nvSpPr>
          <p:cNvPr id="65" name="Split 56634351961878632095"/>
          <p:cNvSpPr txBox="1">
            <a:spLocks/>
          </p:cNvSpPr>
          <p:nvPr/>
        </p:nvSpPr>
        <p:spPr>
          <a:xfrm>
            <a:off x="2768275" y="4373186"/>
            <a:ext cx="1536821" cy="186077"/>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11,500 km</a:t>
            </a:r>
          </a:p>
        </p:txBody>
      </p:sp>
      <p:sp>
        <p:nvSpPr>
          <p:cNvPr id="91" name="Split 56634351961878632095"/>
          <p:cNvSpPr txBox="1">
            <a:spLocks/>
          </p:cNvSpPr>
          <p:nvPr>
            <p:custDataLst>
              <p:tags r:id="rId18"/>
            </p:custDataLst>
          </p:nvPr>
        </p:nvSpPr>
        <p:spPr>
          <a:xfrm>
            <a:off x="4455042" y="4373186"/>
            <a:ext cx="1413128" cy="186077"/>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18-19 days</a:t>
            </a:r>
          </a:p>
        </p:txBody>
      </p:sp>
      <p:sp>
        <p:nvSpPr>
          <p:cNvPr id="76" name="Split 55634351961878632095"/>
          <p:cNvSpPr txBox="1"/>
          <p:nvPr/>
        </p:nvSpPr>
        <p:spPr>
          <a:xfrm>
            <a:off x="1140311" y="6105975"/>
            <a:ext cx="1419967" cy="372153"/>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en-US" dirty="0">
                <a:solidFill>
                  <a:srgbClr val="000000"/>
                </a:solidFill>
                <a:cs typeface="Arial" pitchFamily="34" charset="0"/>
              </a:rPr>
              <a:t>Via Tehran/Baku/ Moscow</a:t>
            </a:r>
          </a:p>
        </p:txBody>
      </p:sp>
      <p:sp>
        <p:nvSpPr>
          <p:cNvPr id="77" name="Split 55634351961878632095"/>
          <p:cNvSpPr txBox="1">
            <a:spLocks/>
          </p:cNvSpPr>
          <p:nvPr/>
        </p:nvSpPr>
        <p:spPr>
          <a:xfrm>
            <a:off x="2769365" y="6105975"/>
            <a:ext cx="1536821" cy="186077"/>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13,500 km</a:t>
            </a:r>
          </a:p>
        </p:txBody>
      </p:sp>
      <p:sp>
        <p:nvSpPr>
          <p:cNvPr id="78" name="Split 55634351961878632095"/>
          <p:cNvSpPr txBox="1">
            <a:spLocks/>
          </p:cNvSpPr>
          <p:nvPr>
            <p:custDataLst>
              <p:tags r:id="rId19"/>
            </p:custDataLst>
          </p:nvPr>
        </p:nvSpPr>
        <p:spPr>
          <a:xfrm>
            <a:off x="6051436" y="6105975"/>
            <a:ext cx="3147364" cy="372153"/>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Suitable route for traffic from India to Europe</a:t>
            </a:r>
          </a:p>
          <a:p>
            <a:pPr lvl="1">
              <a:lnSpc>
                <a:spcPct val="90000"/>
              </a:lnSpc>
            </a:pPr>
            <a:r>
              <a:rPr lang="en-US" dirty="0"/>
              <a:t>Weak infrastructure, route has to be developed</a:t>
            </a:r>
          </a:p>
        </p:txBody>
      </p:sp>
      <p:sp>
        <p:nvSpPr>
          <p:cNvPr id="79" name="RbNavigator"/>
          <p:cNvSpPr txBox="1"/>
          <p:nvPr/>
        </p:nvSpPr>
        <p:spPr>
          <a:xfrm>
            <a:off x="736600" y="6105975"/>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0"/>
              </a:spcBef>
              <a:buSzPct val="100000"/>
            </a:pPr>
            <a:r>
              <a:rPr kumimoji="1" lang="en-US" dirty="0">
                <a:solidFill>
                  <a:schemeClr val="bg1"/>
                </a:solidFill>
                <a:latin typeface="+mn-lt"/>
                <a:cs typeface="Arial" pitchFamily="34" charset="0"/>
              </a:rPr>
              <a:t>7</a:t>
            </a:r>
          </a:p>
        </p:txBody>
      </p:sp>
      <p:sp>
        <p:nvSpPr>
          <p:cNvPr id="94" name="Split 55634351961878632095"/>
          <p:cNvSpPr txBox="1">
            <a:spLocks/>
          </p:cNvSpPr>
          <p:nvPr>
            <p:custDataLst>
              <p:tags r:id="rId20"/>
            </p:custDataLst>
          </p:nvPr>
        </p:nvSpPr>
        <p:spPr>
          <a:xfrm>
            <a:off x="4456045" y="6105975"/>
            <a:ext cx="1413128" cy="186077"/>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Hardly used</a:t>
            </a:r>
          </a:p>
        </p:txBody>
      </p:sp>
      <p:sp>
        <p:nvSpPr>
          <p:cNvPr id="40" name="Split 55634351961878632095"/>
          <p:cNvSpPr txBox="1">
            <a:spLocks/>
          </p:cNvSpPr>
          <p:nvPr/>
        </p:nvSpPr>
        <p:spPr>
          <a:xfrm>
            <a:off x="2769365" y="3795591"/>
            <a:ext cx="1536821" cy="186077"/>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10,500 km</a:t>
            </a:r>
          </a:p>
        </p:txBody>
      </p:sp>
      <p:sp>
        <p:nvSpPr>
          <p:cNvPr id="104" name="RbNavigator"/>
          <p:cNvSpPr txBox="1"/>
          <p:nvPr/>
        </p:nvSpPr>
        <p:spPr>
          <a:xfrm>
            <a:off x="736600" y="3795591"/>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0"/>
              </a:spcBef>
              <a:buSzPct val="100000"/>
            </a:pPr>
            <a:r>
              <a:rPr kumimoji="1" lang="en-US" dirty="0">
                <a:solidFill>
                  <a:schemeClr val="bg1"/>
                </a:solidFill>
                <a:latin typeface="+mn-lt"/>
                <a:cs typeface="Arial" pitchFamily="34" charset="0"/>
              </a:rPr>
              <a:t>3</a:t>
            </a:r>
          </a:p>
        </p:txBody>
      </p:sp>
      <p:sp>
        <p:nvSpPr>
          <p:cNvPr id="17" name="Split 55634351961878632095"/>
          <p:cNvSpPr txBox="1"/>
          <p:nvPr/>
        </p:nvSpPr>
        <p:spPr>
          <a:xfrm>
            <a:off x="1140311" y="3795591"/>
            <a:ext cx="1419967" cy="372153"/>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en-US" dirty="0">
                <a:solidFill>
                  <a:srgbClr val="000000"/>
                </a:solidFill>
                <a:latin typeface="+mj-lt"/>
                <a:cs typeface="Arial" pitchFamily="34" charset="0"/>
              </a:rPr>
              <a:t>Via Erenhot/Zamyn-Uud (Mongolia)</a:t>
            </a:r>
          </a:p>
        </p:txBody>
      </p:sp>
      <p:sp>
        <p:nvSpPr>
          <p:cNvPr id="61" name="Split 55634351961878632095"/>
          <p:cNvSpPr txBox="1">
            <a:spLocks/>
          </p:cNvSpPr>
          <p:nvPr>
            <p:custDataLst>
              <p:tags r:id="rId21"/>
            </p:custDataLst>
          </p:nvPr>
        </p:nvSpPr>
        <p:spPr>
          <a:xfrm>
            <a:off x="6051436" y="3795591"/>
            <a:ext cx="3147364" cy="372153"/>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Alternative to route 2, additional border crossings</a:t>
            </a:r>
          </a:p>
          <a:p>
            <a:pPr lvl="1">
              <a:lnSpc>
                <a:spcPct val="90000"/>
              </a:lnSpc>
            </a:pPr>
            <a:r>
              <a:rPr lang="en-US" dirty="0"/>
              <a:t>Weak infrastructure in Mongolia, limited capacity</a:t>
            </a:r>
          </a:p>
        </p:txBody>
      </p:sp>
      <p:sp>
        <p:nvSpPr>
          <p:cNvPr id="85" name="Split 55634351961878632095"/>
          <p:cNvSpPr txBox="1">
            <a:spLocks/>
          </p:cNvSpPr>
          <p:nvPr>
            <p:custDataLst>
              <p:tags r:id="rId22"/>
            </p:custDataLst>
          </p:nvPr>
        </p:nvSpPr>
        <p:spPr>
          <a:xfrm>
            <a:off x="4456045" y="3795591"/>
            <a:ext cx="1413128" cy="372153"/>
          </a:xfrm>
          <a:prstGeom prst="rect">
            <a:avLst/>
          </a:prstGeom>
          <a:noFill/>
          <a:ln w="9525">
            <a:noFill/>
          </a:ln>
        </p:spPr>
        <p:txBody>
          <a:bodyPr vert="horz" wrap="square" lIns="0" tIns="0" rIns="0" bIns="0" rtlCol="0">
            <a:spAutoFit/>
          </a:bodyPr>
          <a:lstStyle>
            <a:defPPr>
              <a:defRPr lang="de-DE"/>
            </a:defPPr>
            <a:lvl2pPr marL="120685" lvl="1" indent="-120685">
              <a:lnSpc>
                <a:spcPct val="93000"/>
              </a:lnSpc>
              <a:spcBef>
                <a:spcPts val="0"/>
              </a:spcBef>
              <a:buSzPct val="100000"/>
              <a:buFont typeface="Arial Narrow"/>
              <a:buChar char="&gt;"/>
              <a:defRPr b="0">
                <a:solidFill>
                  <a:srgbClr val="000000"/>
                </a:solidFill>
                <a:latin typeface="+mj-lt"/>
                <a:cs typeface="Arial" pitchFamily="34" charset="0"/>
              </a:defRPr>
            </a:lvl2pPr>
          </a:lstStyle>
          <a:p>
            <a:pPr lvl="1">
              <a:lnSpc>
                <a:spcPct val="90000"/>
              </a:lnSpc>
            </a:pPr>
            <a:r>
              <a:rPr lang="en-US" dirty="0"/>
              <a:t>18-19 days</a:t>
            </a:r>
          </a:p>
          <a:p>
            <a:pPr lvl="1">
              <a:lnSpc>
                <a:spcPct val="90000"/>
              </a:lnSpc>
            </a:pPr>
            <a:endParaRPr lang="en-US" dirty="0"/>
          </a:p>
        </p:txBody>
      </p:sp>
      <p:cxnSp>
        <p:nvCxnSpPr>
          <p:cNvPr id="103" name="Straight Connector 102"/>
          <p:cNvCxnSpPr/>
          <p:nvPr/>
        </p:nvCxnSpPr>
        <p:spPr>
          <a:xfrm>
            <a:off x="738188" y="3115274"/>
            <a:ext cx="8535800" cy="0"/>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738188" y="3692870"/>
            <a:ext cx="8535800" cy="0"/>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738188" y="4270465"/>
            <a:ext cx="8535800" cy="0"/>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38188" y="4848061"/>
            <a:ext cx="8535800" cy="0"/>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38188" y="5425657"/>
            <a:ext cx="8535800" cy="0"/>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738188" y="6003253"/>
            <a:ext cx="8535800" cy="0"/>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69" name="Notes"/>
          <p:cNvSpPr txBox="1"/>
          <p:nvPr/>
        </p:nvSpPr>
        <p:spPr>
          <a:xfrm>
            <a:off x="738188" y="6559974"/>
            <a:ext cx="8535799" cy="138499"/>
          </a:xfrm>
          <a:prstGeom prst="rect">
            <a:avLst/>
          </a:prstGeom>
          <a:noFill/>
          <a:ln w="9525">
            <a:noFill/>
          </a:ln>
        </p:spPr>
        <p:txBody>
          <a:bodyPr vert="horz" wrap="square" lIns="0" tIns="0" rIns="0" bIns="0" rtlCol="0" anchor="b" anchorCtr="0">
            <a:spAutoFit/>
          </a:bodyPr>
          <a:lstStyle/>
          <a:p>
            <a:pPr>
              <a:lnSpc>
                <a:spcPct val="90000"/>
              </a:lnSpc>
              <a:buSzPct val="100000"/>
            </a:pPr>
            <a:r>
              <a:rPr lang="en-US" sz="1000" b="0" dirty="0">
                <a:solidFill>
                  <a:schemeClr val="tx1"/>
                </a:solidFill>
                <a:latin typeface="+mn-lt"/>
                <a:cs typeface="+mn-cs"/>
                <a:sym typeface="+mn-lt"/>
              </a:rPr>
              <a:t>1) Fast/Speed rail services can achieve a smaller transit time    2</a:t>
            </a:r>
            <a:r>
              <a:rPr lang="en-US" sz="1000" b="0" dirty="0">
                <a:latin typeface="+mn-lt"/>
                <a:sym typeface="+mn-lt"/>
              </a:rPr>
              <a:t>) Roll-on/roll-off shipping, rail cargo is driven on/off the vessel</a:t>
            </a:r>
            <a:endParaRPr lang="en-US" sz="1000" b="0" dirty="0">
              <a:solidFill>
                <a:schemeClr val="tx1"/>
              </a:solidFill>
              <a:latin typeface="+mn-lt"/>
              <a:cs typeface="+mn-cs"/>
              <a:sym typeface="+mn-lt"/>
            </a:endParaRPr>
          </a:p>
        </p:txBody>
      </p:sp>
      <p:sp>
        <p:nvSpPr>
          <p:cNvPr id="70" name="Source"/>
          <p:cNvSpPr txBox="1"/>
          <p:nvPr/>
        </p:nvSpPr>
        <p:spPr>
          <a:xfrm>
            <a:off x="738189" y="6710121"/>
            <a:ext cx="2208938"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a:t>
            </a:r>
            <a:r>
              <a:rPr lang="en-US" sz="900" b="0" dirty="0">
                <a:sym typeface="+mn-lt"/>
              </a:rPr>
              <a:t>Company information, EATL, </a:t>
            </a:r>
            <a:r>
              <a:rPr lang="en-US" sz="900" b="0" dirty="0">
                <a:solidFill>
                  <a:schemeClr val="tx1"/>
                </a:solidFill>
                <a:latin typeface="+mn-lt"/>
                <a:cs typeface="+mn-cs"/>
                <a:sym typeface="+mn-lt"/>
              </a:rPr>
              <a:t>Roland Berger</a:t>
            </a:r>
          </a:p>
        </p:txBody>
      </p:sp>
      <p:sp>
        <p:nvSpPr>
          <p:cNvPr id="72"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A</a:t>
            </a:r>
          </a:p>
        </p:txBody>
      </p:sp>
    </p:spTree>
    <p:extLst>
      <p:ext uri="{BB962C8B-B14F-4D97-AF65-F5344CB8AC3E}">
        <p14:creationId xmlns:p14="http://schemas.microsoft.com/office/powerpoint/2010/main" val="11919828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000" y="720000"/>
            <a:ext cx="8535988" cy="747897"/>
          </a:xfrm>
        </p:spPr>
        <p:txBody>
          <a:bodyPr/>
          <a:lstStyle/>
          <a:p>
            <a:r>
              <a:rPr lang="en-US" dirty="0"/>
              <a:t>Value chain of Eurasian rail cargo transport can be divided into setting up the trains and shipping the containers </a:t>
            </a:r>
          </a:p>
        </p:txBody>
      </p:sp>
      <p:sp>
        <p:nvSpPr>
          <p:cNvPr id="6" name="Rectangle 5"/>
          <p:cNvSpPr/>
          <p:nvPr/>
        </p:nvSpPr>
        <p:spPr>
          <a:xfrm>
            <a:off x="1571427" y="3746469"/>
            <a:ext cx="2143125" cy="341408"/>
          </a:xfrm>
          <a:prstGeom prst="rect">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US" sz="1500" dirty="0"/>
              <a:t>Logistics platforms</a:t>
            </a:r>
          </a:p>
        </p:txBody>
      </p:sp>
      <p:sp>
        <p:nvSpPr>
          <p:cNvPr id="8" name="Rectangle 7"/>
          <p:cNvSpPr/>
          <p:nvPr/>
        </p:nvSpPr>
        <p:spPr>
          <a:xfrm>
            <a:off x="1571427" y="4714471"/>
            <a:ext cx="2143125" cy="341408"/>
          </a:xfrm>
          <a:prstGeom prst="rect">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US" sz="1500" dirty="0"/>
              <a:t>Operators</a:t>
            </a:r>
          </a:p>
        </p:txBody>
      </p:sp>
      <p:sp>
        <p:nvSpPr>
          <p:cNvPr id="9" name="Rectangle 8"/>
          <p:cNvSpPr/>
          <p:nvPr/>
        </p:nvSpPr>
        <p:spPr>
          <a:xfrm>
            <a:off x="1571427" y="5682474"/>
            <a:ext cx="2143125" cy="341408"/>
          </a:xfrm>
          <a:prstGeom prst="rect">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US" sz="1500" dirty="0"/>
              <a:t>Carriers</a:t>
            </a:r>
          </a:p>
        </p:txBody>
      </p:sp>
      <p:cxnSp>
        <p:nvCxnSpPr>
          <p:cNvPr id="15" name="Straight Connector 14"/>
          <p:cNvCxnSpPr>
            <a:stCxn id="6" idx="2"/>
            <a:endCxn id="8" idx="0"/>
          </p:cNvCxnSpPr>
          <p:nvPr/>
        </p:nvCxnSpPr>
        <p:spPr>
          <a:xfrm>
            <a:off x="2642990" y="4087877"/>
            <a:ext cx="0" cy="626594"/>
          </a:xfrm>
          <a:prstGeom prst="line">
            <a:avLst/>
          </a:prstGeom>
          <a:ln w="9525">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8" idx="2"/>
            <a:endCxn id="9" idx="0"/>
          </p:cNvCxnSpPr>
          <p:nvPr/>
        </p:nvCxnSpPr>
        <p:spPr>
          <a:xfrm>
            <a:off x="2642990" y="5055879"/>
            <a:ext cx="0" cy="626595"/>
          </a:xfrm>
          <a:prstGeom prst="line">
            <a:avLst/>
          </a:prstGeom>
          <a:ln w="9525">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29" name="RBContent29"/>
          <p:cNvSpPr txBox="1">
            <a:spLocks/>
          </p:cNvSpPr>
          <p:nvPr/>
        </p:nvSpPr>
        <p:spPr>
          <a:xfrm>
            <a:off x="738000" y="4087877"/>
            <a:ext cx="1904990" cy="576499"/>
          </a:xfrm>
          <a:prstGeom prst="rect">
            <a:avLst/>
          </a:prstGeom>
          <a:noFill/>
          <a:ln w="9525">
            <a:noFill/>
          </a:ln>
        </p:spPr>
        <p:txBody>
          <a:bodyPr vert="horz" wrap="square" lIns="0" tIns="36000" rIns="144000" bIns="0" rtlCol="0">
            <a:spAutoFit/>
          </a:bodyPr>
          <a:lstStyle/>
          <a:p>
            <a:pPr algn="r">
              <a:lnSpc>
                <a:spcPct val="90000"/>
              </a:lnSpc>
              <a:spcBef>
                <a:spcPts val="400"/>
              </a:spcBef>
              <a:buSzPct val="100000"/>
            </a:pPr>
            <a:r>
              <a:rPr lang="en-US" b="0" dirty="0">
                <a:solidFill>
                  <a:schemeClr val="accent6">
                    <a:lumMod val="100000"/>
                  </a:schemeClr>
                </a:solidFill>
                <a:latin typeface="+mn-lt"/>
                <a:cs typeface="+mn-cs"/>
                <a:sym typeface="+mn-lt"/>
              </a:rPr>
              <a:t>Tender the organization of  trains from Chinese border (west- and eastbound)</a:t>
            </a:r>
          </a:p>
        </p:txBody>
      </p:sp>
      <p:sp>
        <p:nvSpPr>
          <p:cNvPr id="30" name="RBContent29"/>
          <p:cNvSpPr txBox="1">
            <a:spLocks/>
          </p:cNvSpPr>
          <p:nvPr/>
        </p:nvSpPr>
        <p:spPr>
          <a:xfrm>
            <a:off x="1012320" y="5075703"/>
            <a:ext cx="1630670" cy="396450"/>
          </a:xfrm>
          <a:prstGeom prst="rect">
            <a:avLst/>
          </a:prstGeom>
          <a:noFill/>
          <a:ln w="9525">
            <a:noFill/>
          </a:ln>
        </p:spPr>
        <p:txBody>
          <a:bodyPr vert="horz" wrap="square" lIns="0" tIns="36000" rIns="144000" bIns="0" rtlCol="0">
            <a:spAutoFit/>
          </a:bodyPr>
          <a:lstStyle/>
          <a:p>
            <a:pPr algn="r">
              <a:lnSpc>
                <a:spcPct val="90000"/>
              </a:lnSpc>
              <a:spcBef>
                <a:spcPts val="400"/>
              </a:spcBef>
              <a:buSzPct val="100000"/>
            </a:pPr>
            <a:r>
              <a:rPr lang="en-US" b="0" dirty="0">
                <a:solidFill>
                  <a:schemeClr val="accent6">
                    <a:lumMod val="100000"/>
                  </a:schemeClr>
                </a:solidFill>
                <a:latin typeface="+mn-lt"/>
                <a:sym typeface="+mn-lt"/>
              </a:rPr>
              <a:t>Organize trains through subcontracting</a:t>
            </a:r>
          </a:p>
        </p:txBody>
      </p:sp>
      <p:sp>
        <p:nvSpPr>
          <p:cNvPr id="41"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a:solidFill>
                  <a:schemeClr val="tx2"/>
                </a:solidFill>
                <a:latin typeface="+mn-lt"/>
                <a:cs typeface="+mn-cs"/>
                <a:sym typeface="+mn-lt"/>
              </a:rPr>
              <a:t>Organization of </a:t>
            </a:r>
            <a:r>
              <a:rPr lang="en-US" sz="2100" b="0" dirty="0">
                <a:solidFill>
                  <a:schemeClr val="tx2"/>
                </a:solidFill>
                <a:latin typeface="+mn-lt"/>
                <a:sym typeface="+mn-lt"/>
              </a:rPr>
              <a:t>E</a:t>
            </a:r>
            <a:r>
              <a:rPr lang="en-US" sz="2100" b="0" dirty="0">
                <a:solidFill>
                  <a:schemeClr val="tx2"/>
                </a:solidFill>
                <a:latin typeface="+mn-lt"/>
                <a:cs typeface="+mn-cs"/>
                <a:sym typeface="+mn-lt"/>
              </a:rPr>
              <a:t>urasian rail cargo transport</a:t>
            </a:r>
          </a:p>
        </p:txBody>
      </p:sp>
      <p:sp>
        <p:nvSpPr>
          <p:cNvPr id="36" name="Source"/>
          <p:cNvSpPr txBox="1"/>
          <p:nvPr/>
        </p:nvSpPr>
        <p:spPr>
          <a:xfrm>
            <a:off x="738189" y="6710121"/>
            <a:ext cx="2207336"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DB Cargo, expert interviews, Roland Berger</a:t>
            </a:r>
          </a:p>
        </p:txBody>
      </p:sp>
      <p:sp>
        <p:nvSpPr>
          <p:cNvPr id="37" name="Rectangle 36"/>
          <p:cNvSpPr/>
          <p:nvPr/>
        </p:nvSpPr>
        <p:spPr>
          <a:xfrm>
            <a:off x="1571427" y="2588467"/>
            <a:ext cx="2143125" cy="540000"/>
          </a:xfrm>
          <a:prstGeom prst="rect">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US" sz="1500" dirty="0"/>
              <a:t>Chinese regional governments</a:t>
            </a:r>
          </a:p>
        </p:txBody>
      </p:sp>
      <p:cxnSp>
        <p:nvCxnSpPr>
          <p:cNvPr id="38" name="Straight Connector 37"/>
          <p:cNvCxnSpPr>
            <a:stCxn id="37" idx="2"/>
            <a:endCxn id="6" idx="0"/>
          </p:cNvCxnSpPr>
          <p:nvPr/>
        </p:nvCxnSpPr>
        <p:spPr>
          <a:xfrm>
            <a:off x="2642990" y="3128467"/>
            <a:ext cx="0" cy="618002"/>
          </a:xfrm>
          <a:prstGeom prst="line">
            <a:avLst/>
          </a:prstGeom>
          <a:ln w="9525">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39" name="RBContent29"/>
          <p:cNvSpPr txBox="1">
            <a:spLocks/>
          </p:cNvSpPr>
          <p:nvPr/>
        </p:nvSpPr>
        <p:spPr>
          <a:xfrm>
            <a:off x="1012320" y="3134130"/>
            <a:ext cx="1630670" cy="396450"/>
          </a:xfrm>
          <a:prstGeom prst="rect">
            <a:avLst/>
          </a:prstGeom>
          <a:noFill/>
          <a:ln w="9525">
            <a:noFill/>
          </a:ln>
        </p:spPr>
        <p:txBody>
          <a:bodyPr vert="horz" wrap="square" lIns="0" tIns="36000" rIns="144000" bIns="0" rtlCol="0">
            <a:spAutoFit/>
          </a:bodyPr>
          <a:lstStyle/>
          <a:p>
            <a:pPr algn="r">
              <a:lnSpc>
                <a:spcPct val="90000"/>
              </a:lnSpc>
              <a:spcBef>
                <a:spcPts val="400"/>
              </a:spcBef>
              <a:buSzPct val="100000"/>
            </a:pPr>
            <a:r>
              <a:rPr lang="en-US" b="0" dirty="0">
                <a:solidFill>
                  <a:schemeClr val="accent6">
                    <a:lumMod val="100000"/>
                  </a:schemeClr>
                </a:solidFill>
                <a:latin typeface="+mn-lt"/>
                <a:cs typeface="+mn-cs"/>
                <a:sym typeface="+mn-lt"/>
              </a:rPr>
              <a:t>Own and finance </a:t>
            </a:r>
            <a:r>
              <a:rPr lang="en-US" b="0" dirty="0">
                <a:solidFill>
                  <a:schemeClr val="accent6">
                    <a:lumMod val="100000"/>
                  </a:schemeClr>
                </a:solidFill>
                <a:latin typeface="+mn-lt"/>
                <a:sym typeface="+mn-lt"/>
              </a:rPr>
              <a:t>local </a:t>
            </a:r>
            <a:r>
              <a:rPr lang="en-US" b="0" dirty="0">
                <a:solidFill>
                  <a:schemeClr val="accent6">
                    <a:lumMod val="100000"/>
                  </a:schemeClr>
                </a:solidFill>
                <a:latin typeface="+mn-lt"/>
                <a:cs typeface="+mn-cs"/>
                <a:sym typeface="+mn-lt"/>
              </a:rPr>
              <a:t>logistics platforms</a:t>
            </a:r>
          </a:p>
        </p:txBody>
      </p:sp>
      <p:cxnSp>
        <p:nvCxnSpPr>
          <p:cNvPr id="25" name="Straight Connector 24"/>
          <p:cNvCxnSpPr/>
          <p:nvPr/>
        </p:nvCxnSpPr>
        <p:spPr>
          <a:xfrm>
            <a:off x="4219575" y="2169382"/>
            <a:ext cx="0" cy="4498945"/>
          </a:xfrm>
          <a:prstGeom prst="line">
            <a:avLst/>
          </a:prstGeom>
          <a:ln w="9525">
            <a:solidFill>
              <a:schemeClr val="accent3"/>
            </a:solidFill>
            <a:prstDash val="dash"/>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693035" y="2308724"/>
            <a:ext cx="2143125" cy="341408"/>
          </a:xfrm>
          <a:prstGeom prst="rect">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US" sz="1500" dirty="0"/>
              <a:t>Shippers</a:t>
            </a:r>
          </a:p>
        </p:txBody>
      </p:sp>
      <p:sp>
        <p:nvSpPr>
          <p:cNvPr id="11" name="Rectangle 10"/>
          <p:cNvSpPr/>
          <p:nvPr/>
        </p:nvSpPr>
        <p:spPr>
          <a:xfrm>
            <a:off x="4693035" y="3060374"/>
            <a:ext cx="2143125" cy="341408"/>
          </a:xfrm>
          <a:prstGeom prst="rect">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US" sz="1500" dirty="0"/>
              <a:t>Forwarders/Operators</a:t>
            </a:r>
          </a:p>
        </p:txBody>
      </p:sp>
      <p:cxnSp>
        <p:nvCxnSpPr>
          <p:cNvPr id="19" name="Straight Connector 18"/>
          <p:cNvCxnSpPr>
            <a:stCxn id="10" idx="2"/>
            <a:endCxn id="11" idx="0"/>
          </p:cNvCxnSpPr>
          <p:nvPr/>
        </p:nvCxnSpPr>
        <p:spPr>
          <a:xfrm>
            <a:off x="5764598" y="2650132"/>
            <a:ext cx="0" cy="410242"/>
          </a:xfrm>
          <a:prstGeom prst="line">
            <a:avLst/>
          </a:prstGeom>
          <a:ln w="9525">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2"/>
            <a:endCxn id="12" idx="0"/>
          </p:cNvCxnSpPr>
          <p:nvPr/>
        </p:nvCxnSpPr>
        <p:spPr>
          <a:xfrm>
            <a:off x="5764598" y="3401782"/>
            <a:ext cx="0" cy="410242"/>
          </a:xfrm>
          <a:prstGeom prst="line">
            <a:avLst/>
          </a:prstGeom>
          <a:ln w="9525">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31" name="RBContent29"/>
          <p:cNvSpPr txBox="1">
            <a:spLocks/>
          </p:cNvSpPr>
          <p:nvPr/>
        </p:nvSpPr>
        <p:spPr>
          <a:xfrm>
            <a:off x="5764599" y="2675204"/>
            <a:ext cx="2912685" cy="360099"/>
          </a:xfrm>
          <a:prstGeom prst="rect">
            <a:avLst/>
          </a:prstGeom>
          <a:noFill/>
          <a:ln w="9525">
            <a:noFill/>
          </a:ln>
        </p:spPr>
        <p:txBody>
          <a:bodyPr vert="horz" wrap="square" lIns="144000" tIns="0" rIns="0" bIns="0" rtlCol="0">
            <a:spAutoFit/>
          </a:bodyPr>
          <a:lstStyle/>
          <a:p>
            <a:pPr>
              <a:lnSpc>
                <a:spcPct val="90000"/>
              </a:lnSpc>
              <a:spcBef>
                <a:spcPts val="400"/>
              </a:spcBef>
              <a:buSzPct val="100000"/>
            </a:pPr>
            <a:r>
              <a:rPr lang="en-US" b="0" dirty="0">
                <a:solidFill>
                  <a:schemeClr val="accent6">
                    <a:lumMod val="100000"/>
                  </a:schemeClr>
                </a:solidFill>
                <a:latin typeface="+mn-lt"/>
                <a:cs typeface="+mn-cs"/>
                <a:sym typeface="+mn-lt"/>
              </a:rPr>
              <a:t>Task forwarders with transportation of containers door to door</a:t>
            </a:r>
          </a:p>
        </p:txBody>
      </p:sp>
      <p:sp>
        <p:nvSpPr>
          <p:cNvPr id="32" name="RBContent29"/>
          <p:cNvSpPr txBox="1">
            <a:spLocks/>
          </p:cNvSpPr>
          <p:nvPr/>
        </p:nvSpPr>
        <p:spPr>
          <a:xfrm>
            <a:off x="5764600" y="3426854"/>
            <a:ext cx="3509388" cy="360099"/>
          </a:xfrm>
          <a:prstGeom prst="rect">
            <a:avLst/>
          </a:prstGeom>
          <a:noFill/>
          <a:ln w="9525">
            <a:noFill/>
          </a:ln>
        </p:spPr>
        <p:txBody>
          <a:bodyPr vert="horz" wrap="square" lIns="144000" tIns="0" rIns="0" bIns="0" rtlCol="0">
            <a:spAutoFit/>
          </a:bodyPr>
          <a:lstStyle/>
          <a:p>
            <a:pPr>
              <a:lnSpc>
                <a:spcPct val="90000"/>
              </a:lnSpc>
              <a:spcBef>
                <a:spcPts val="400"/>
              </a:spcBef>
              <a:buSzPct val="100000"/>
            </a:pPr>
            <a:r>
              <a:rPr lang="en-US" b="0" dirty="0">
                <a:solidFill>
                  <a:schemeClr val="accent6">
                    <a:lumMod val="100000"/>
                  </a:schemeClr>
                </a:solidFill>
                <a:latin typeface="+mn-lt"/>
                <a:cs typeface="+mn-cs"/>
                <a:sym typeface="+mn-lt"/>
              </a:rPr>
              <a:t>Choose transport modes and get offered/</a:t>
            </a:r>
            <a:r>
              <a:rPr lang="en-US" b="0" dirty="0">
                <a:solidFill>
                  <a:schemeClr val="accent6">
                    <a:lumMod val="100000"/>
                  </a:schemeClr>
                </a:solidFill>
                <a:latin typeface="+mn-lt"/>
                <a:sym typeface="+mn-lt"/>
              </a:rPr>
              <a:t>f</a:t>
            </a:r>
            <a:r>
              <a:rPr lang="en-US" b="0" dirty="0">
                <a:solidFill>
                  <a:schemeClr val="accent6">
                    <a:lumMod val="100000"/>
                  </a:schemeClr>
                </a:solidFill>
                <a:latin typeface="+mn-lt"/>
                <a:cs typeface="+mn-cs"/>
                <a:sym typeface="+mn-lt"/>
              </a:rPr>
              <a:t>ind terminal to terminal trains by logistics platforms</a:t>
            </a:r>
          </a:p>
        </p:txBody>
      </p:sp>
      <p:sp>
        <p:nvSpPr>
          <p:cNvPr id="45" name="RBContent29"/>
          <p:cNvSpPr txBox="1">
            <a:spLocks/>
          </p:cNvSpPr>
          <p:nvPr/>
        </p:nvSpPr>
        <p:spPr>
          <a:xfrm>
            <a:off x="5764598" y="5656732"/>
            <a:ext cx="3890400" cy="216401"/>
          </a:xfrm>
          <a:prstGeom prst="rect">
            <a:avLst/>
          </a:prstGeom>
          <a:noFill/>
          <a:ln w="9525">
            <a:noFill/>
          </a:ln>
        </p:spPr>
        <p:txBody>
          <a:bodyPr vert="horz" wrap="square" lIns="144000" tIns="36000" rIns="0" bIns="0" rtlCol="0">
            <a:spAutoFit/>
          </a:bodyPr>
          <a:lstStyle/>
          <a:p>
            <a:pPr>
              <a:lnSpc>
                <a:spcPct val="90000"/>
              </a:lnSpc>
              <a:spcBef>
                <a:spcPts val="400"/>
              </a:spcBef>
              <a:buSzPct val="100000"/>
            </a:pPr>
            <a:r>
              <a:rPr lang="en-US" b="0" dirty="0">
                <a:solidFill>
                  <a:schemeClr val="accent6">
                    <a:lumMod val="100000"/>
                  </a:schemeClr>
                </a:solidFill>
                <a:latin typeface="+mn-lt"/>
                <a:cs typeface="+mn-cs"/>
                <a:sym typeface="+mn-lt"/>
              </a:rPr>
              <a:t>Transport the goods through respective countries </a:t>
            </a:r>
          </a:p>
        </p:txBody>
      </p:sp>
      <p:sp>
        <p:nvSpPr>
          <p:cNvPr id="12" name="Rectangle 11"/>
          <p:cNvSpPr/>
          <p:nvPr/>
        </p:nvSpPr>
        <p:spPr>
          <a:xfrm>
            <a:off x="4693035" y="3812024"/>
            <a:ext cx="2143125" cy="341408"/>
          </a:xfrm>
          <a:prstGeom prst="rect">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US" sz="1500" dirty="0"/>
              <a:t>Logistics platforms</a:t>
            </a:r>
          </a:p>
        </p:txBody>
      </p:sp>
      <p:sp>
        <p:nvSpPr>
          <p:cNvPr id="13" name="Rectangle 12"/>
          <p:cNvSpPr/>
          <p:nvPr/>
        </p:nvSpPr>
        <p:spPr>
          <a:xfrm>
            <a:off x="4693035" y="4563674"/>
            <a:ext cx="2143125" cy="341408"/>
          </a:xfrm>
          <a:prstGeom prst="rect">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US" sz="1500" dirty="0"/>
              <a:t>Operators</a:t>
            </a:r>
          </a:p>
        </p:txBody>
      </p:sp>
      <p:sp>
        <p:nvSpPr>
          <p:cNvPr id="14" name="Rectangle 13"/>
          <p:cNvSpPr/>
          <p:nvPr/>
        </p:nvSpPr>
        <p:spPr>
          <a:xfrm>
            <a:off x="4693035" y="5315324"/>
            <a:ext cx="2143125" cy="341408"/>
          </a:xfrm>
          <a:prstGeom prst="rect">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US" sz="1500" dirty="0"/>
              <a:t>Carriers</a:t>
            </a:r>
          </a:p>
        </p:txBody>
      </p:sp>
      <p:cxnSp>
        <p:nvCxnSpPr>
          <p:cNvPr id="23" name="Straight Connector 22"/>
          <p:cNvCxnSpPr>
            <a:stCxn id="12" idx="2"/>
            <a:endCxn id="13" idx="0"/>
          </p:cNvCxnSpPr>
          <p:nvPr/>
        </p:nvCxnSpPr>
        <p:spPr>
          <a:xfrm>
            <a:off x="5764598" y="4153432"/>
            <a:ext cx="0" cy="410242"/>
          </a:xfrm>
          <a:prstGeom prst="line">
            <a:avLst/>
          </a:prstGeom>
          <a:ln w="9525">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2"/>
            <a:endCxn id="14" idx="0"/>
          </p:cNvCxnSpPr>
          <p:nvPr/>
        </p:nvCxnSpPr>
        <p:spPr>
          <a:xfrm>
            <a:off x="5764598" y="4905082"/>
            <a:ext cx="0" cy="410242"/>
          </a:xfrm>
          <a:prstGeom prst="line">
            <a:avLst/>
          </a:prstGeom>
          <a:ln w="9525">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33" name="RBContent29"/>
          <p:cNvSpPr txBox="1">
            <a:spLocks/>
          </p:cNvSpPr>
          <p:nvPr/>
        </p:nvSpPr>
        <p:spPr>
          <a:xfrm>
            <a:off x="5764598" y="4192986"/>
            <a:ext cx="2912687" cy="180049"/>
          </a:xfrm>
          <a:prstGeom prst="rect">
            <a:avLst/>
          </a:prstGeom>
          <a:noFill/>
          <a:ln w="9525">
            <a:noFill/>
          </a:ln>
        </p:spPr>
        <p:txBody>
          <a:bodyPr vert="horz" wrap="square" lIns="144000" tIns="0" rIns="0" bIns="0" rtlCol="0">
            <a:spAutoFit/>
          </a:bodyPr>
          <a:lstStyle/>
          <a:p>
            <a:pPr>
              <a:lnSpc>
                <a:spcPct val="90000"/>
              </a:lnSpc>
              <a:spcBef>
                <a:spcPts val="400"/>
              </a:spcBef>
              <a:buSzPct val="100000"/>
            </a:pPr>
            <a:r>
              <a:rPr lang="en-US" b="0" dirty="0">
                <a:solidFill>
                  <a:schemeClr val="accent6">
                    <a:lumMod val="100000"/>
                  </a:schemeClr>
                </a:solidFill>
                <a:latin typeface="+mn-lt"/>
                <a:cs typeface="+mn-cs"/>
                <a:sym typeface="+mn-lt"/>
              </a:rPr>
              <a:t>Use the trains previously set up</a:t>
            </a:r>
          </a:p>
        </p:txBody>
      </p:sp>
      <p:sp>
        <p:nvSpPr>
          <p:cNvPr id="34" name="RBContent29"/>
          <p:cNvSpPr txBox="1">
            <a:spLocks/>
          </p:cNvSpPr>
          <p:nvPr/>
        </p:nvSpPr>
        <p:spPr>
          <a:xfrm>
            <a:off x="5764598" y="4923202"/>
            <a:ext cx="2912688" cy="216401"/>
          </a:xfrm>
          <a:prstGeom prst="rect">
            <a:avLst/>
          </a:prstGeom>
          <a:noFill/>
          <a:ln w="9525">
            <a:noFill/>
          </a:ln>
        </p:spPr>
        <p:txBody>
          <a:bodyPr vert="horz" wrap="square" lIns="144000" tIns="36000" rIns="0" bIns="0" rtlCol="0">
            <a:spAutoFit/>
          </a:bodyPr>
          <a:lstStyle/>
          <a:p>
            <a:pPr>
              <a:lnSpc>
                <a:spcPct val="90000"/>
              </a:lnSpc>
              <a:spcBef>
                <a:spcPts val="400"/>
              </a:spcBef>
              <a:buSzPct val="100000"/>
            </a:pPr>
            <a:r>
              <a:rPr lang="en-US" b="0" dirty="0">
                <a:solidFill>
                  <a:schemeClr val="accent6">
                    <a:lumMod val="100000"/>
                  </a:schemeClr>
                </a:solidFill>
                <a:latin typeface="+mn-lt"/>
                <a:cs typeface="+mn-cs"/>
                <a:sym typeface="+mn-lt"/>
              </a:rPr>
              <a:t>Use the trains previously organized</a:t>
            </a:r>
          </a:p>
        </p:txBody>
      </p:sp>
      <p:sp>
        <p:nvSpPr>
          <p:cNvPr id="42" name="Rectangle 41"/>
          <p:cNvSpPr/>
          <p:nvPr/>
        </p:nvSpPr>
        <p:spPr>
          <a:xfrm>
            <a:off x="4693035" y="6066974"/>
            <a:ext cx="2143125" cy="341408"/>
          </a:xfrm>
          <a:prstGeom prst="rect">
            <a:avLst/>
          </a:prstGeom>
          <a:ln w="22225" cmpd="sng">
            <a:solidFill>
              <a:schemeClr val="accent3"/>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ctr">
              <a:lnSpc>
                <a:spcPct val="90000"/>
              </a:lnSpc>
              <a:spcBef>
                <a:spcPts val="400"/>
              </a:spcBef>
            </a:pPr>
            <a:r>
              <a:rPr lang="en-US" sz="1500" dirty="0"/>
              <a:t>Forwarders/Operators</a:t>
            </a:r>
          </a:p>
        </p:txBody>
      </p:sp>
      <p:cxnSp>
        <p:nvCxnSpPr>
          <p:cNvPr id="44" name="Straight Connector 43"/>
          <p:cNvCxnSpPr>
            <a:stCxn id="14" idx="2"/>
            <a:endCxn id="42" idx="0"/>
          </p:cNvCxnSpPr>
          <p:nvPr/>
        </p:nvCxnSpPr>
        <p:spPr>
          <a:xfrm>
            <a:off x="5764598" y="5656732"/>
            <a:ext cx="0" cy="410242"/>
          </a:xfrm>
          <a:prstGeom prst="line">
            <a:avLst/>
          </a:prstGeom>
          <a:ln w="9525">
            <a:solidFill>
              <a:schemeClr val="accent3"/>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47" name="RBContent47"/>
          <p:cNvSpPr txBox="1">
            <a:spLocks/>
          </p:cNvSpPr>
          <p:nvPr/>
        </p:nvSpPr>
        <p:spPr>
          <a:xfrm>
            <a:off x="5764598" y="6408382"/>
            <a:ext cx="3984251" cy="216401"/>
          </a:xfrm>
          <a:prstGeom prst="rect">
            <a:avLst/>
          </a:prstGeom>
          <a:noFill/>
          <a:ln w="9525">
            <a:noFill/>
          </a:ln>
        </p:spPr>
        <p:txBody>
          <a:bodyPr vert="horz" wrap="square" lIns="144000" tIns="36000" rIns="0" bIns="0" rtlCol="0">
            <a:spAutoFit/>
          </a:bodyPr>
          <a:lstStyle>
            <a:defPPr>
              <a:defRPr lang="de-DE"/>
            </a:defPPr>
            <a:lvl1pPr>
              <a:lnSpc>
                <a:spcPct val="90000"/>
              </a:lnSpc>
              <a:spcBef>
                <a:spcPts val="400"/>
              </a:spcBef>
              <a:buSzPct val="100000"/>
              <a:defRPr b="0">
                <a:solidFill>
                  <a:schemeClr val="accent6">
                    <a:lumMod val="100000"/>
                  </a:schemeClr>
                </a:solidFill>
                <a:latin typeface="+mn-lt"/>
              </a:defRPr>
            </a:lvl1pPr>
          </a:lstStyle>
          <a:p>
            <a:r>
              <a:rPr lang="en-US" dirty="0">
                <a:sym typeface="+mn-lt"/>
              </a:rPr>
              <a:t>If required: Perform terminal to door transportation</a:t>
            </a:r>
          </a:p>
        </p:txBody>
      </p:sp>
      <p:sp>
        <p:nvSpPr>
          <p:cNvPr id="43" name="RbSticker"/>
          <p:cNvSpPr txBox="1"/>
          <p:nvPr/>
        </p:nvSpPr>
        <p:spPr>
          <a:xfrm>
            <a:off x="738000" y="2202667"/>
            <a:ext cx="1147750" cy="207749"/>
          </a:xfrm>
          <a:prstGeom prst="rect">
            <a:avLst/>
          </a:prstGeom>
          <a:solidFill>
            <a:srgbClr val="BBE0E3">
              <a:lumMod val="100000"/>
              <a:alpha val="0"/>
            </a:srgbClr>
          </a:solidFill>
          <a:ln w="9525">
            <a:noFill/>
          </a:ln>
        </p:spPr>
        <p:txBody>
          <a:bodyPr vert="horz" wrap="none" lIns="0" tIns="0" rIns="0" bIns="0" rtlCol="0" anchor="ctr">
            <a:spAutoFit/>
          </a:bodyPr>
          <a:lstStyle/>
          <a:p>
            <a:pPr>
              <a:lnSpc>
                <a:spcPct val="90000"/>
              </a:lnSpc>
              <a:spcBef>
                <a:spcPts val="400"/>
              </a:spcBef>
              <a:buClr>
                <a:srgbClr val="000000"/>
              </a:buClr>
              <a:buSzPct val="100000"/>
            </a:pPr>
            <a:r>
              <a:rPr lang="en-US" sz="1500" dirty="0">
                <a:latin typeface="+mn-lt"/>
                <a:cs typeface="Arial Narrow" pitchFamily="34" charset="0"/>
              </a:rPr>
              <a:t>Set up of trains</a:t>
            </a:r>
          </a:p>
        </p:txBody>
      </p:sp>
      <p:sp>
        <p:nvSpPr>
          <p:cNvPr id="46" name="RbSticker"/>
          <p:cNvSpPr txBox="1"/>
          <p:nvPr/>
        </p:nvSpPr>
        <p:spPr>
          <a:xfrm>
            <a:off x="7385032" y="2202667"/>
            <a:ext cx="1888956" cy="207749"/>
          </a:xfrm>
          <a:prstGeom prst="rect">
            <a:avLst/>
          </a:prstGeom>
          <a:solidFill>
            <a:srgbClr val="BBE0E3">
              <a:lumMod val="100000"/>
              <a:alpha val="0"/>
            </a:srgbClr>
          </a:solidFill>
          <a:ln w="9525">
            <a:noFill/>
          </a:ln>
        </p:spPr>
        <p:txBody>
          <a:bodyPr vert="horz" wrap="none" lIns="180000" tIns="0" rIns="0" bIns="0" rtlCol="0" anchor="ctr">
            <a:spAutoFit/>
          </a:bodyPr>
          <a:lstStyle>
            <a:defPPr>
              <a:defRPr lang="de-DE"/>
            </a:defPPr>
            <a:lvl1pPr>
              <a:lnSpc>
                <a:spcPct val="90000"/>
              </a:lnSpc>
              <a:spcBef>
                <a:spcPts val="400"/>
              </a:spcBef>
              <a:buClr>
                <a:srgbClr val="000000"/>
              </a:buClr>
              <a:buSzPct val="100000"/>
              <a:defRPr sz="1500">
                <a:solidFill>
                  <a:schemeClr val="accent3"/>
                </a:solidFill>
                <a:latin typeface="+mn-lt"/>
                <a:cs typeface="Arial Narrow" pitchFamily="34" charset="0"/>
              </a:defRPr>
            </a:lvl1pPr>
          </a:lstStyle>
          <a:p>
            <a:r>
              <a:rPr lang="en-US" dirty="0">
                <a:solidFill>
                  <a:schemeClr val="tx1"/>
                </a:solidFill>
              </a:rPr>
              <a:t>Shipping of containers</a:t>
            </a:r>
          </a:p>
        </p:txBody>
      </p:sp>
      <p:sp>
        <p:nvSpPr>
          <p:cNvPr id="48"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A</a:t>
            </a:r>
          </a:p>
        </p:txBody>
      </p:sp>
    </p:spTree>
    <p:extLst>
      <p:ext uri="{BB962C8B-B14F-4D97-AF65-F5344CB8AC3E}">
        <p14:creationId xmlns:p14="http://schemas.microsoft.com/office/powerpoint/2010/main" val="1040786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p:cNvGraphicFramePr>
          <p:nvPr>
            <p:custDataLst>
              <p:tags r:id="rId2"/>
            </p:custDataLst>
            <p:extLst>
              <p:ext uri="{D42A27DB-BD31-4B8C-83A1-F6EECF244321}">
                <p14:modId xmlns:p14="http://schemas.microsoft.com/office/powerpoint/2010/main" val="113865804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1058" name="think-cell Slide" r:id="rId36" imgW="0" imgH="0" progId="TCLayout.ActiveDocument.1">
                  <p:embed/>
                </p:oleObj>
              </mc:Choice>
              <mc:Fallback>
                <p:oleObj name="think-cell Slide" r:id="rId36"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rgbClr r="0" g="0" b="0"/>
          </a:solid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pPr>
            <a:endParaRPr lang="en-US" b="0" dirty="0">
              <a:solidFill>
                <a:schemeClr val="tx1"/>
              </a:solidFill>
              <a:latin typeface="Arial Narrow"/>
              <a:sym typeface="Arial Narrow"/>
            </a:endParaRPr>
          </a:p>
        </p:txBody>
      </p:sp>
      <p:sp>
        <p:nvSpPr>
          <p:cNvPr id="2" name="Slide Number Placeholder 1"/>
          <p:cNvSpPr>
            <a:spLocks noGrp="1"/>
          </p:cNvSpPr>
          <p:nvPr>
            <p:ph type="sldNum" sz="quarter" idx="11"/>
            <p:custDataLst>
              <p:tags r:id="rId4"/>
            </p:custDataLst>
          </p:nvPr>
        </p:nvSpPr>
        <p:spPr>
          <a:xfrm>
            <a:off x="9972000" y="178643"/>
            <a:ext cx="11222" cy="30778"/>
          </a:xfrm>
        </p:spPr>
        <p:txBody>
          <a:bodyPr/>
          <a:lstStyle/>
          <a:p>
            <a:pPr>
              <a:spcBef>
                <a:spcPts val="0"/>
              </a:spcBef>
              <a:buSzPct val="100000"/>
            </a:pPr>
            <a:fld id="{01940DDA-0656-452C-A408-68789653BD9B}" type="slidenum">
              <a:rPr lang="en-US" smtClean="0">
                <a:latin typeface="+mj-lt"/>
              </a:rPr>
              <a:pPr>
                <a:spcBef>
                  <a:spcPts val="0"/>
                </a:spcBef>
                <a:buSzPct val="100000"/>
              </a:pPr>
              <a:t>7</a:t>
            </a:fld>
            <a:endParaRPr lang="en-US" dirty="0">
              <a:latin typeface="+mj-lt"/>
            </a:endParaRPr>
          </a:p>
        </p:txBody>
      </p:sp>
      <p:graphicFrame>
        <p:nvGraphicFramePr>
          <p:cNvPr id="27" name="Object 26"/>
          <p:cNvGraphicFramePr>
            <a:graphicFrameLocks noChangeAspect="1"/>
          </p:cNvGraphicFramePr>
          <p:nvPr>
            <p:custDataLst>
              <p:tags r:id="rId5"/>
            </p:custDataLst>
            <p:extLst>
              <p:ext uri="{D42A27DB-BD31-4B8C-83A1-F6EECF244321}">
                <p14:modId xmlns:p14="http://schemas.microsoft.com/office/powerpoint/2010/main" val="114613727"/>
              </p:ext>
            </p:extLst>
          </p:nvPr>
        </p:nvGraphicFramePr>
        <p:xfrm>
          <a:off x="1143001" y="3352800"/>
          <a:ext cx="4752989" cy="2476440"/>
        </p:xfrm>
        <a:graphic>
          <a:graphicData uri="http://schemas.openxmlformats.org/presentationml/2006/ole">
            <mc:AlternateContent xmlns:mc="http://schemas.openxmlformats.org/markup-compatibility/2006">
              <mc:Choice xmlns:v="urn:schemas-microsoft-com:vml" Requires="v">
                <p:oleObj spid="_x0000_s511059" name="Chart" r:id="rId37" imgW="4743534" imgH="2476440" progId="MSGraph.Chart.8">
                  <p:embed followColorScheme="full"/>
                </p:oleObj>
              </mc:Choice>
              <mc:Fallback>
                <p:oleObj name="Chart" r:id="rId37" imgW="4743534" imgH="2476440" progId="MSGraph.Chart.8">
                  <p:embed followColorScheme="full"/>
                  <p:pic>
                    <p:nvPicPr>
                      <p:cNvPr id="0" name=""/>
                      <p:cNvPicPr>
                        <a:picLocks noChangeAspect="1" noChangeArrowheads="1"/>
                      </p:cNvPicPr>
                      <p:nvPr/>
                    </p:nvPicPr>
                    <p:blipFill>
                      <a:blip r:embed="rId38"/>
                      <a:srcRect/>
                      <a:stretch>
                        <a:fillRect/>
                      </a:stretch>
                    </p:blipFill>
                    <p:spPr bwMode="auto">
                      <a:xfrm>
                        <a:off x="1143001" y="3352800"/>
                        <a:ext cx="4752989" cy="2476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6" name="Straight Connector 25"/>
          <p:cNvCxnSpPr/>
          <p:nvPr>
            <p:custDataLst>
              <p:tags r:id="rId6"/>
            </p:custDataLst>
          </p:nvPr>
        </p:nvCxnSpPr>
        <p:spPr bwMode="auto">
          <a:xfrm>
            <a:off x="5476875" y="3467102"/>
            <a:ext cx="0" cy="2257425"/>
          </a:xfrm>
          <a:prstGeom prst="line">
            <a:avLst/>
          </a:prstGeom>
          <a:ln w="2222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7"/>
            </p:custDataLst>
          </p:nvPr>
        </p:nvCxnSpPr>
        <p:spPr bwMode="auto">
          <a:xfrm>
            <a:off x="4581526" y="3467100"/>
            <a:ext cx="895350" cy="0"/>
          </a:xfrm>
          <a:prstGeom prst="line">
            <a:avLst/>
          </a:prstGeom>
          <a:ln w="2222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8"/>
            </p:custDataLst>
          </p:nvPr>
        </p:nvCxnSpPr>
        <p:spPr bwMode="auto">
          <a:xfrm>
            <a:off x="4581525" y="3467102"/>
            <a:ext cx="0" cy="2257425"/>
          </a:xfrm>
          <a:prstGeom prst="line">
            <a:avLst/>
          </a:prstGeom>
          <a:ln w="22225">
            <a:solidFill>
              <a:schemeClr val="tx1"/>
            </a:solidFill>
            <a:prstDash val="dash"/>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9"/>
            </p:custDataLst>
          </p:nvPr>
        </p:nvCxnSpPr>
        <p:spPr bwMode="gray">
          <a:xfrm flipV="1">
            <a:off x="2009775" y="3467102"/>
            <a:ext cx="0" cy="1604963"/>
          </a:xfrm>
          <a:prstGeom prst="line">
            <a:avLst/>
          </a:prstGeom>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bwMode="gray">
          <a:xfrm>
            <a:off x="2009777" y="3467100"/>
            <a:ext cx="1509713" cy="0"/>
          </a:xfrm>
          <a:prstGeom prst="line">
            <a:avLst/>
          </a:prstGeom>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1"/>
            </p:custDataLst>
          </p:nvPr>
        </p:nvCxnSpPr>
        <p:spPr bwMode="gray">
          <a:xfrm>
            <a:off x="3519488" y="3467100"/>
            <a:ext cx="0" cy="203200"/>
          </a:xfrm>
          <a:prstGeom prst="line">
            <a:avLst/>
          </a:prstGeom>
          <a:ln w="9525">
            <a:solidFill>
              <a:schemeClr val="tx2"/>
            </a:solidFill>
            <a:headEnd type="none"/>
            <a:tailEnd type="triangle" w="lg" len="lg"/>
          </a:ln>
          <a:effectLst/>
        </p:spPr>
        <p:style>
          <a:lnRef idx="1">
            <a:schemeClr val="accent1"/>
          </a:lnRef>
          <a:fillRef idx="0">
            <a:schemeClr val="accent1"/>
          </a:fillRef>
          <a:effectRef idx="0">
            <a:schemeClr val="accent1"/>
          </a:effectRef>
          <a:fontRef idx="minor">
            <a:schemeClr val="tx1"/>
          </a:fontRef>
        </p:style>
      </p:cxnSp>
      <p:sp>
        <p:nvSpPr>
          <p:cNvPr id="52" name="Text Placeholder"/>
          <p:cNvSpPr>
            <a:spLocks noGrp="1"/>
          </p:cNvSpPr>
          <p:nvPr>
            <p:custDataLst>
              <p:tags r:id="rId12"/>
            </p:custDataLst>
          </p:nvPr>
        </p:nvSpPr>
        <p:spPr bwMode="auto">
          <a:xfrm>
            <a:off x="2303464" y="3341690"/>
            <a:ext cx="922338" cy="252413"/>
          </a:xfrm>
          <a:prstGeom prst="roundRect">
            <a:avLst>
              <a:gd name="adj" fmla="val 49686"/>
            </a:avLst>
          </a:prstGeom>
          <a:solidFill>
            <a:schemeClr val="bg1"/>
          </a:solidFill>
          <a:ln w="9525">
            <a:solidFill>
              <a:schemeClr val="tx2"/>
            </a:solidFill>
          </a:ln>
        </p:spPr>
        <p:txBody>
          <a:bodyPr vert="horz" wrap="none" lIns="17463" tIns="0" rIns="17463"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r>
              <a:rPr lang="en-US" altLang="en-US" sz="1300" dirty="0">
                <a:sym typeface="+mj-lt"/>
              </a:rPr>
              <a:t>CAGR </a:t>
            </a:r>
            <a:fld id="{FF9D8275-AD5E-482B-A99A-7AC41EF2AD6E}" type="datetime'''''1''''''''''''''''''4''''''''''''''.7''''''''''''%'">
              <a:rPr lang="en-US" altLang="en-US" sz="1300" smtClean="0">
                <a:sym typeface="+mj-lt"/>
              </a:rPr>
              <a:pPr/>
              <a:t>14.7%</a:t>
            </a:fld>
            <a:endParaRPr lang="en-US" sz="1300" dirty="0">
              <a:latin typeface="+mj-lt"/>
              <a:ea typeface="+mj-ea"/>
              <a:cs typeface="+mj-cs"/>
              <a:sym typeface="+mj-lt"/>
            </a:endParaRPr>
          </a:p>
        </p:txBody>
      </p:sp>
      <p:sp>
        <p:nvSpPr>
          <p:cNvPr id="62" name="Text Placeholder"/>
          <p:cNvSpPr>
            <a:spLocks noGrp="1"/>
          </p:cNvSpPr>
          <p:nvPr>
            <p:custDataLst>
              <p:tags r:id="rId13"/>
            </p:custDataLst>
          </p:nvPr>
        </p:nvSpPr>
        <p:spPr bwMode="auto">
          <a:xfrm>
            <a:off x="4873626" y="5821365"/>
            <a:ext cx="311150" cy="198437"/>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fld id="{43C4D6E8-3821-497D-AA19-97B799E28ADA}" type="datetime'''2''''''''''0''''''''''''''''''''3''''''''0'''''''">
              <a:rPr lang="en-US" altLang="en-US" sz="1300" b="0">
                <a:ea typeface="+mj-ea"/>
                <a:cs typeface="+mj-cs"/>
              </a:rPr>
              <a:pPr/>
              <a:t>2030</a:t>
            </a:fld>
            <a:endParaRPr lang="en-US" sz="1300" b="0" dirty="0">
              <a:latin typeface="+mj-lt"/>
              <a:ea typeface="+mj-ea"/>
              <a:cs typeface="+mj-cs"/>
              <a:sym typeface="+mj-lt"/>
            </a:endParaRPr>
          </a:p>
        </p:txBody>
      </p:sp>
      <p:sp>
        <p:nvSpPr>
          <p:cNvPr id="65" name="Text Placeholder"/>
          <p:cNvSpPr>
            <a:spLocks noGrp="1"/>
          </p:cNvSpPr>
          <p:nvPr>
            <p:custDataLst>
              <p:tags r:id="rId14"/>
            </p:custDataLst>
          </p:nvPr>
        </p:nvSpPr>
        <p:spPr bwMode="gray">
          <a:xfrm>
            <a:off x="4918075" y="3263900"/>
            <a:ext cx="223838"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19EBDCA0-C6BE-4217-A12F-8C08DC804614}" type="datetime'''''''''''''''8''''''''''''''''''''1''0'''''''">
              <a:rPr lang="de-DE" altLang="en-US" sz="1300" b="1">
                <a:ea typeface="+mj-ea"/>
                <a:cs typeface="+mj-cs"/>
              </a:rPr>
              <a:pPr/>
              <a:t>810</a:t>
            </a:fld>
            <a:endParaRPr lang="de-DE" sz="1300" b="1" dirty="0">
              <a:ea typeface="+mj-ea"/>
              <a:cs typeface="+mj-cs"/>
            </a:endParaRPr>
          </a:p>
        </p:txBody>
      </p:sp>
      <p:sp>
        <p:nvSpPr>
          <p:cNvPr id="29" name="Text Placeholder"/>
          <p:cNvSpPr>
            <a:spLocks noGrp="1"/>
          </p:cNvSpPr>
          <p:nvPr>
            <p:custDataLst>
              <p:tags r:id="rId15"/>
            </p:custDataLst>
          </p:nvPr>
        </p:nvSpPr>
        <p:spPr bwMode="auto">
          <a:xfrm>
            <a:off x="3363914" y="5821365"/>
            <a:ext cx="311150" cy="198437"/>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fld id="{F33F76AF-5E04-43B2-B2A0-801FA3774C0E}" type="datetime'2''''''''''''02''7'''''''''''''''''''''''''''''''''''''">
              <a:rPr lang="en-US" altLang="en-US" sz="1300" b="0">
                <a:ea typeface="+mj-ea"/>
                <a:cs typeface="+mj-cs"/>
              </a:rPr>
              <a:pPr/>
              <a:t>2027</a:t>
            </a:fld>
            <a:endParaRPr lang="en-US" sz="1300" b="0" dirty="0">
              <a:latin typeface="+mj-lt"/>
              <a:ea typeface="+mj-ea"/>
              <a:cs typeface="+mj-cs"/>
              <a:sym typeface="+mj-lt"/>
            </a:endParaRPr>
          </a:p>
        </p:txBody>
      </p:sp>
      <p:sp>
        <p:nvSpPr>
          <p:cNvPr id="35" name="Text Placeholder"/>
          <p:cNvSpPr>
            <a:spLocks noGrp="1"/>
          </p:cNvSpPr>
          <p:nvPr>
            <p:custDataLst>
              <p:tags r:id="rId16"/>
            </p:custDataLst>
          </p:nvPr>
        </p:nvSpPr>
        <p:spPr bwMode="gray">
          <a:xfrm>
            <a:off x="3408363" y="3708402"/>
            <a:ext cx="223838" cy="198437"/>
          </a:xfrm>
          <a:prstGeom prst="rect">
            <a:avLst/>
          </a:prstGeom>
          <a:noFill/>
          <a:effectLst/>
        </p:spPr>
        <p:txBody>
          <a:bodyPr vert="horz" wrap="none" lIns="0" tIns="0" rIns="0" bIns="0" rtlCol="0" anchor="b"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fld id="{3FC07542-BE53-4876-97F8-CD36369E424A}" type="datetime'''''''''''''''''''''''''''''''63''6'">
              <a:rPr lang="en-US" altLang="en-US" sz="1300">
                <a:ea typeface="+mj-ea"/>
                <a:cs typeface="+mj-cs"/>
              </a:rPr>
              <a:pPr/>
              <a:t>636</a:t>
            </a:fld>
            <a:endParaRPr lang="en-US" sz="1300" dirty="0">
              <a:latin typeface="+mj-lt"/>
              <a:ea typeface="+mj-ea"/>
              <a:cs typeface="+mj-cs"/>
              <a:sym typeface="+mj-lt"/>
            </a:endParaRPr>
          </a:p>
        </p:txBody>
      </p:sp>
      <p:sp>
        <p:nvSpPr>
          <p:cNvPr id="71" name="Text Placeholder"/>
          <p:cNvSpPr>
            <a:spLocks noGrp="1"/>
          </p:cNvSpPr>
          <p:nvPr>
            <p:custDataLst>
              <p:tags r:id="rId17"/>
            </p:custDataLst>
          </p:nvPr>
        </p:nvSpPr>
        <p:spPr bwMode="gray">
          <a:xfrm>
            <a:off x="3382963" y="5173663"/>
            <a:ext cx="274638"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703D9A7-759F-4686-BA3A-763B2F684808}" type="datetime'''''''''''''''3''''''''''''''3''''''''''''''''''''''''0'''''''">
              <a:rPr lang="de-DE" altLang="en-US" sz="1300">
                <a:solidFill>
                  <a:schemeClr val="bg1"/>
                </a:solidFill>
                <a:ea typeface="+mj-ea"/>
                <a:cs typeface="+mj-cs"/>
              </a:rPr>
              <a:pPr/>
              <a:t>330</a:t>
            </a:fld>
            <a:endParaRPr lang="de-DE" sz="1300" dirty="0">
              <a:solidFill>
                <a:schemeClr val="bg1"/>
              </a:solidFill>
              <a:latin typeface="+mj-lt"/>
              <a:ea typeface="+mj-ea"/>
              <a:cs typeface="+mj-cs"/>
              <a:sym typeface="+mj-lt"/>
            </a:endParaRPr>
          </a:p>
        </p:txBody>
      </p:sp>
      <p:sp>
        <p:nvSpPr>
          <p:cNvPr id="67" name="Text Placeholder"/>
          <p:cNvSpPr>
            <a:spLocks noGrp="1"/>
          </p:cNvSpPr>
          <p:nvPr>
            <p:custDataLst>
              <p:tags r:id="rId18"/>
            </p:custDataLst>
          </p:nvPr>
        </p:nvSpPr>
        <p:spPr bwMode="gray">
          <a:xfrm>
            <a:off x="3382963" y="4330700"/>
            <a:ext cx="274638" cy="1778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E0058A1F-24A5-4FE4-812E-525CFA048ED5}" type="datetime'''''2''''''''''''''7''''''''''6'''''''''''''''''''''''''">
              <a:rPr lang="de-DE" altLang="en-US" sz="1300">
                <a:solidFill>
                  <a:schemeClr val="bg1"/>
                </a:solidFill>
                <a:ea typeface="+mj-ea"/>
                <a:cs typeface="+mj-cs"/>
              </a:rPr>
              <a:pPr/>
              <a:t>276</a:t>
            </a:fld>
            <a:endParaRPr lang="de-DE" sz="1300" dirty="0">
              <a:solidFill>
                <a:schemeClr val="bg1"/>
              </a:solidFill>
              <a:latin typeface="+mj-lt"/>
              <a:ea typeface="+mj-ea"/>
              <a:cs typeface="+mj-cs"/>
              <a:sym typeface="+mj-lt"/>
            </a:endParaRPr>
          </a:p>
        </p:txBody>
      </p:sp>
      <p:sp>
        <p:nvSpPr>
          <p:cNvPr id="43" name="Text Placeholder"/>
          <p:cNvSpPr>
            <a:spLocks noGrp="1"/>
          </p:cNvSpPr>
          <p:nvPr>
            <p:custDataLst>
              <p:tags r:id="rId19"/>
            </p:custDataLst>
          </p:nvPr>
        </p:nvSpPr>
        <p:spPr bwMode="gray">
          <a:xfrm>
            <a:off x="3419475" y="3906838"/>
            <a:ext cx="200025" cy="177800"/>
          </a:xfrm>
          <a:prstGeom prst="rect">
            <a:avLst/>
          </a:prstGeom>
          <a:solidFill>
            <a:schemeClr val="accent5"/>
          </a:solidFill>
        </p:spPr>
        <p:txBody>
          <a:bodyPr vert="horz" wrap="none" lIns="25400" tIns="0" rIns="25400" bIns="0" numCol="1" spcCol="0" rtlCol="0" anchor="ctr" anchorCtr="0">
            <a:noAutofit/>
          </a:bodyPr>
          <a:lstStyle>
            <a:lvl1pPr marL="0" indent="0" algn="l" defTabSz="914400" rtl="0" eaLnBrk="1" latinLnBrk="0" hangingPunct="1">
              <a:lnSpc>
                <a:spcPct val="90000"/>
              </a:lnSpc>
              <a:spcBef>
                <a:spcPts val="0"/>
              </a:spcBef>
              <a:buFont typeface="Arial Narrow" pitchFamily="34" charset="0"/>
              <a:buNone/>
              <a:defRPr lang="en-US" sz="2100" b="0" i="0" kern="1200" baseline="0" dirty="0" smtClean="0">
                <a:solidFill>
                  <a:schemeClr val="tx1"/>
                </a:solidFill>
                <a:latin typeface="+mn-lt"/>
                <a:ea typeface="+mn-ea"/>
                <a:cs typeface="+mn-cs"/>
                <a:sym typeface="+mn-lt"/>
              </a:defRPr>
            </a:lvl1pPr>
            <a:lvl2pPr marL="230400" indent="-230400" algn="l" defTabSz="914400" rtl="0" eaLnBrk="1" latinLnBrk="0" hangingPunct="1">
              <a:lnSpc>
                <a:spcPct val="90000"/>
              </a:lnSpc>
              <a:spcBef>
                <a:spcPts val="1200"/>
              </a:spcBef>
              <a:buFont typeface="Arial Narrow" pitchFamily="34" charset="0"/>
              <a:buChar char="&gt;"/>
              <a:defRPr lang="en-US" sz="2100" b="0" kern="1200" dirty="0" smtClean="0">
                <a:solidFill>
                  <a:schemeClr val="tx1"/>
                </a:solidFill>
                <a:latin typeface="+mn-lt"/>
                <a:ea typeface="+mn-ea"/>
                <a:cs typeface="+mn-cs"/>
                <a:sym typeface="+mn-lt"/>
              </a:defRPr>
            </a:lvl2pPr>
            <a:lvl3pPr marL="482400" indent="-234000" algn="l" defTabSz="914400" rtl="0" eaLnBrk="1" latinLnBrk="0" hangingPunct="1">
              <a:lnSpc>
                <a:spcPct val="90000"/>
              </a:lnSpc>
              <a:spcBef>
                <a:spcPts val="400"/>
              </a:spcBef>
              <a:buFont typeface="Arial Narrow" pitchFamily="34" charset="0"/>
              <a:buChar char="–"/>
              <a:defRPr lang="en-US" sz="2100" b="0" kern="1200" dirty="0" smtClean="0">
                <a:solidFill>
                  <a:schemeClr val="tx1"/>
                </a:solidFill>
                <a:latin typeface="+mn-lt"/>
                <a:ea typeface="+mn-ea"/>
                <a:cs typeface="+mn-cs"/>
                <a:sym typeface="+mn-lt"/>
              </a:defRPr>
            </a:lvl3pPr>
            <a:lvl4pPr marL="698400" indent="-201600" algn="l" defTabSz="914400" rtl="0" eaLnBrk="1" latinLnBrk="0" hangingPunct="1">
              <a:lnSpc>
                <a:spcPct val="90000"/>
              </a:lnSpc>
              <a:spcBef>
                <a:spcPts val="200"/>
              </a:spcBef>
              <a:buFont typeface="Arial Narrow" pitchFamily="34" charset="0"/>
              <a:buChar char="-"/>
              <a:defRPr lang="en-US" sz="2100" b="0" kern="1200" dirty="0">
                <a:solidFill>
                  <a:schemeClr val="tx1"/>
                </a:solidFill>
                <a:latin typeface="+mn-lt"/>
                <a:ea typeface="+mn-ea"/>
                <a:cs typeface="+mn-cs"/>
                <a:sym typeface="+mn-lt"/>
              </a:defRPr>
            </a:lvl4pPr>
            <a:lvl5pPr marL="698400" indent="0" algn="l" defTabSz="914400" rtl="0" eaLnBrk="1" latinLnBrk="0" hangingPunct="1">
              <a:lnSpc>
                <a:spcPct val="93000"/>
              </a:lnSpc>
              <a:spcBef>
                <a:spcPts val="0"/>
              </a:spcBef>
              <a:buFont typeface="Arial Narrow" pitchFamily="34" charset="0"/>
              <a:buNone/>
              <a:defRPr sz="17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Narrow" pitchFamily="34" charset="0"/>
              <a:buChar char="•"/>
              <a:defRPr sz="2000" kern="1200">
                <a:solidFill>
                  <a:schemeClr val="tx1"/>
                </a:solidFill>
                <a:latin typeface="+mn-lt"/>
                <a:ea typeface="+mn-ea"/>
                <a:cs typeface="+mn-cs"/>
              </a:defRPr>
            </a:lvl9pPr>
          </a:lstStyle>
          <a:p>
            <a:pPr algn="ctr">
              <a:spcBef>
                <a:spcPct val="0"/>
              </a:spcBef>
            </a:pPr>
            <a:fld id="{35B4B217-1D32-4A7A-9DFF-99D5DF8BD183}" type="datetime'''''''''''''''''3''''''''''0'''''''''">
              <a:rPr lang="de-DE" altLang="en-US" sz="1300">
                <a:ea typeface="+mj-ea"/>
                <a:cs typeface="+mj-cs"/>
              </a:rPr>
              <a:pPr/>
              <a:t>30</a:t>
            </a:fld>
            <a:endParaRPr lang="de-DE" sz="1300" dirty="0">
              <a:ea typeface="+mj-ea"/>
              <a:cs typeface="+mj-cs"/>
            </a:endParaRPr>
          </a:p>
        </p:txBody>
      </p:sp>
      <p:sp>
        <p:nvSpPr>
          <p:cNvPr id="28" name="Text Placeholder"/>
          <p:cNvSpPr>
            <a:spLocks noGrp="1"/>
          </p:cNvSpPr>
          <p:nvPr>
            <p:custDataLst>
              <p:tags r:id="rId20"/>
            </p:custDataLst>
          </p:nvPr>
        </p:nvSpPr>
        <p:spPr bwMode="auto">
          <a:xfrm>
            <a:off x="1854200" y="5821365"/>
            <a:ext cx="311150" cy="198437"/>
          </a:xfrm>
          <a:prstGeom prst="rect">
            <a:avLst/>
          </a:prstGeom>
          <a:noFill/>
          <a:effectLst/>
        </p:spPr>
        <p:txBody>
          <a:bodyPr vert="horz" wrap="square" lIns="0" tIns="0" rIns="0" bIns="0" rtlCol="0" anchor="t"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fld id="{E2509653-3F0B-434C-9358-8922F8EF08F2}" type="datetime'''''''''''''''''''''2''''''''0''''''1''6'''">
              <a:rPr lang="en-US" altLang="en-US" sz="1300" b="0">
                <a:ea typeface="+mj-ea"/>
                <a:cs typeface="+mj-cs"/>
              </a:rPr>
              <a:pPr/>
              <a:t>2016</a:t>
            </a:fld>
            <a:endParaRPr lang="en-US" sz="1300" b="0" dirty="0">
              <a:latin typeface="+mj-lt"/>
              <a:ea typeface="+mj-ea"/>
              <a:cs typeface="+mj-cs"/>
              <a:sym typeface="+mj-lt"/>
            </a:endParaRPr>
          </a:p>
        </p:txBody>
      </p:sp>
      <p:sp>
        <p:nvSpPr>
          <p:cNvPr id="34" name="Text Placeholder"/>
          <p:cNvSpPr>
            <a:spLocks noGrp="1"/>
          </p:cNvSpPr>
          <p:nvPr>
            <p:custDataLst>
              <p:tags r:id="rId21"/>
            </p:custDataLst>
          </p:nvPr>
        </p:nvSpPr>
        <p:spPr bwMode="gray">
          <a:xfrm>
            <a:off x="1898650" y="5110165"/>
            <a:ext cx="223838" cy="198437"/>
          </a:xfrm>
          <a:prstGeom prst="rect">
            <a:avLst/>
          </a:prstGeom>
          <a:noFill/>
          <a:effectLst/>
        </p:spPr>
        <p:txBody>
          <a:bodyPr vert="horz" wrap="none" lIns="0" tIns="0" rIns="0" bIns="0" rtlCol="0" anchor="b"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00000"/>
              </a:lnSpc>
              <a:buSzPct val="100000"/>
            </a:pPr>
            <a:r>
              <a:rPr lang="en-US" altLang="en-US" sz="1300" dirty="0">
                <a:ea typeface="+mj-ea"/>
                <a:cs typeface="+mj-cs"/>
              </a:rPr>
              <a:t>145</a:t>
            </a:r>
            <a:endParaRPr lang="en-US" sz="1300" dirty="0">
              <a:latin typeface="+mj-lt"/>
              <a:ea typeface="+mj-ea"/>
              <a:cs typeface="+mj-cs"/>
              <a:sym typeface="+mj-lt"/>
            </a:endParaRPr>
          </a:p>
        </p:txBody>
      </p:sp>
      <p:sp>
        <p:nvSpPr>
          <p:cNvPr id="21" name="Rectangle 20"/>
          <p:cNvSpPr/>
          <p:nvPr>
            <p:custDataLst>
              <p:tags r:id="rId22"/>
            </p:custDataLst>
          </p:nvPr>
        </p:nvSpPr>
        <p:spPr bwMode="auto">
          <a:xfrm>
            <a:off x="4181475" y="6030913"/>
            <a:ext cx="196850" cy="147638"/>
          </a:xfrm>
          <a:prstGeom prst="rect">
            <a:avLst/>
          </a:prstGeom>
          <a:solidFill>
            <a:schemeClr val="accent2"/>
          </a:solidFill>
          <a:ln w="9525" cap="flat" cmpd="sng" algn="ctr">
            <a:solidFill>
              <a:schemeClr val="bg1"/>
            </a:solidFill>
            <a:prstDash val="solid"/>
          </a:ln>
          <a:effectLst/>
          <a:ex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1500" b="0" dirty="0"/>
          </a:p>
        </p:txBody>
      </p:sp>
      <p:sp>
        <p:nvSpPr>
          <p:cNvPr id="4" name="Rectangle 3"/>
          <p:cNvSpPr/>
          <p:nvPr>
            <p:custDataLst>
              <p:tags r:id="rId23"/>
            </p:custDataLst>
          </p:nvPr>
        </p:nvSpPr>
        <p:spPr bwMode="auto">
          <a:xfrm>
            <a:off x="792163" y="6030913"/>
            <a:ext cx="196850" cy="147638"/>
          </a:xfrm>
          <a:prstGeom prst="rect">
            <a:avLst/>
          </a:prstGeom>
          <a:solidFill>
            <a:schemeClr val="accent5"/>
          </a:solidFill>
          <a:ln w="9525">
            <a:solidFill>
              <a:schemeClr val="bg1"/>
            </a:solid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1500" b="0" dirty="0"/>
          </a:p>
        </p:txBody>
      </p:sp>
      <p:sp>
        <p:nvSpPr>
          <p:cNvPr id="32" name="Rectangle 31"/>
          <p:cNvSpPr/>
          <p:nvPr>
            <p:custDataLst>
              <p:tags r:id="rId24"/>
            </p:custDataLst>
          </p:nvPr>
        </p:nvSpPr>
        <p:spPr bwMode="auto">
          <a:xfrm>
            <a:off x="3127375" y="6030913"/>
            <a:ext cx="196850" cy="147638"/>
          </a:xfrm>
          <a:prstGeom prst="rect">
            <a:avLst/>
          </a:prstGeom>
          <a:solidFill>
            <a:schemeClr val="accent6"/>
          </a:solidFill>
          <a:ln w="9525" cap="flat" cmpd="sng" algn="ctr">
            <a:solidFill>
              <a:schemeClr val="bg1"/>
            </a:solidFill>
            <a:prstDash val="solid"/>
          </a:ln>
          <a:effectLst/>
          <a:ex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1500" b="0" dirty="0"/>
          </a:p>
        </p:txBody>
      </p:sp>
      <p:sp>
        <p:nvSpPr>
          <p:cNvPr id="31" name="Rectangle 30"/>
          <p:cNvSpPr/>
          <p:nvPr>
            <p:custDataLst>
              <p:tags r:id="rId25"/>
            </p:custDataLst>
          </p:nvPr>
        </p:nvSpPr>
        <p:spPr bwMode="auto">
          <a:xfrm>
            <a:off x="1965325" y="6030913"/>
            <a:ext cx="196850" cy="147638"/>
          </a:xfrm>
          <a:prstGeom prst="rect">
            <a:avLst/>
          </a:prstGeom>
          <a:solidFill>
            <a:srgbClr val="6285B0"/>
          </a:solidFill>
          <a:ln w="9525">
            <a:solidFill>
              <a:schemeClr val="bg1"/>
            </a:solidFill>
            <a:prstDash val="solid"/>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de-DE" sz="1500" b="0" dirty="0"/>
          </a:p>
        </p:txBody>
      </p:sp>
      <p:sp>
        <p:nvSpPr>
          <p:cNvPr id="63" name="Text Placeholder"/>
          <p:cNvSpPr>
            <a:spLocks noGrp="1"/>
          </p:cNvSpPr>
          <p:nvPr>
            <p:custDataLst>
              <p:tags r:id="rId26"/>
            </p:custDataLst>
          </p:nvPr>
        </p:nvSpPr>
        <p:spPr bwMode="auto">
          <a:xfrm>
            <a:off x="4429126" y="6026152"/>
            <a:ext cx="622300"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SzPct val="100000"/>
            </a:pPr>
            <a:fld id="{62FC14B4-B046-4BDA-97E1-C8B7932E00FD}" type="datetime'''''Rai''''''l'''' ''''''Pr''''e''''''''s''''''e''''''n''t'">
              <a:rPr lang="en-US" altLang="en-US" sz="1100" b="0">
                <a:ea typeface="+mj-ea"/>
                <a:cs typeface="+mj-cs"/>
              </a:rPr>
              <a:pPr/>
              <a:t>Rail Present</a:t>
            </a:fld>
            <a:endParaRPr lang="en-US" sz="1100" b="0" dirty="0">
              <a:latin typeface="+mj-lt"/>
              <a:ea typeface="+mj-ea"/>
              <a:cs typeface="+mj-cs"/>
              <a:sym typeface="+mj-lt"/>
            </a:endParaRPr>
          </a:p>
        </p:txBody>
      </p:sp>
      <p:sp>
        <p:nvSpPr>
          <p:cNvPr id="70" name="Text Placeholder"/>
          <p:cNvSpPr>
            <a:spLocks noGrp="1"/>
          </p:cNvSpPr>
          <p:nvPr>
            <p:custDataLst>
              <p:tags r:id="rId27"/>
            </p:custDataLst>
          </p:nvPr>
        </p:nvSpPr>
        <p:spPr bwMode="auto">
          <a:xfrm>
            <a:off x="3375026" y="6026152"/>
            <a:ext cx="704850" cy="168275"/>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SzPct val="100000"/>
            </a:pPr>
            <a:fld id="{2CC368A1-EA9F-4102-8B12-82F76F570370}" type="datetime'''''F''''o''r''''e''''c''''''a''''st'''':'''' R''ai''''''l'">
              <a:rPr lang="en-US" altLang="en-US" sz="1100" b="0">
                <a:ea typeface="+mj-ea"/>
                <a:cs typeface="+mj-cs"/>
              </a:rPr>
              <a:pPr/>
              <a:t>Forecast: Rail</a:t>
            </a:fld>
            <a:endParaRPr lang="en-US" sz="1100" b="0" dirty="0">
              <a:latin typeface="+mj-lt"/>
              <a:ea typeface="+mj-ea"/>
              <a:cs typeface="+mj-cs"/>
              <a:sym typeface="+mj-lt"/>
            </a:endParaRPr>
          </a:p>
        </p:txBody>
      </p:sp>
      <p:sp>
        <p:nvSpPr>
          <p:cNvPr id="66" name="Text Placeholder"/>
          <p:cNvSpPr>
            <a:spLocks noGrp="1"/>
          </p:cNvSpPr>
          <p:nvPr>
            <p:custDataLst>
              <p:tags r:id="rId28"/>
            </p:custDataLst>
          </p:nvPr>
        </p:nvSpPr>
        <p:spPr bwMode="auto">
          <a:xfrm>
            <a:off x="2212975" y="6026150"/>
            <a:ext cx="812800" cy="336550"/>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SzPct val="100000"/>
            </a:pPr>
            <a:fld id="{A53E8552-8610-4EB8-B710-C55BD06FB029}" type="datetime'Fo''re''c''as''''''''''t:R''ail &#10;s''hifted ''fro''m s''ea'''">
              <a:rPr lang="en-US" altLang="en-US" sz="1100" b="0">
                <a:ea typeface="+mj-ea"/>
                <a:cs typeface="+mj-cs"/>
              </a:rPr>
              <a:pPr/>
              <a:t>Forecast:Rail 
shifted from sea</a:t>
            </a:fld>
            <a:endParaRPr lang="en-US" sz="1100" b="0" dirty="0">
              <a:latin typeface="+mj-lt"/>
              <a:ea typeface="+mj-ea"/>
              <a:cs typeface="+mj-cs"/>
              <a:sym typeface="+mj-lt"/>
            </a:endParaRPr>
          </a:p>
        </p:txBody>
      </p:sp>
      <p:sp>
        <p:nvSpPr>
          <p:cNvPr id="41" name="Text Placeholder"/>
          <p:cNvSpPr>
            <a:spLocks noGrp="1"/>
          </p:cNvSpPr>
          <p:nvPr>
            <p:custDataLst>
              <p:tags r:id="rId29"/>
            </p:custDataLst>
          </p:nvPr>
        </p:nvSpPr>
        <p:spPr bwMode="auto">
          <a:xfrm>
            <a:off x="1039814" y="6026150"/>
            <a:ext cx="823913" cy="336550"/>
          </a:xfrm>
          <a:prstGeom prst="rect">
            <a:avLst/>
          </a:prstGeom>
          <a:noFill/>
          <a:effectLst/>
        </p:spPr>
        <p:txBody>
          <a:bodyPr vert="horz" wrap="none" lIns="0" tIns="0" rIns="0" bIns="0" rtlCol="0" anchor="ctr" anchorCtr="0">
            <a:noAutofit/>
          </a:bodyPr>
          <a:lstStyle>
            <a:lvl1pPr marL="0" indent="0" algn="l" defTabSz="914400" rtl="0" eaLnBrk="1" latinLnBrk="0" hangingPunct="1">
              <a:lnSpc>
                <a:spcPct val="93000"/>
              </a:lnSpc>
              <a:spcBef>
                <a:spcPts val="0"/>
              </a:spcBef>
              <a:buFont typeface="Arial" pitchFamily="34" charset="0"/>
              <a:buNone/>
              <a:defRPr sz="1700" b="1" kern="1200">
                <a:solidFill>
                  <a:schemeClr val="tx1"/>
                </a:solidFill>
                <a:latin typeface="+mn-lt"/>
                <a:ea typeface="+mn-ea"/>
                <a:cs typeface="+mn-cs"/>
              </a:defRPr>
            </a:lvl1pPr>
            <a:lvl2pPr marL="230400" indent="-230400" algn="l" defTabSz="914400" rtl="0" eaLnBrk="1" latinLnBrk="0" hangingPunct="1">
              <a:lnSpc>
                <a:spcPct val="93000"/>
              </a:lnSpc>
              <a:spcBef>
                <a:spcPts val="1200"/>
              </a:spcBef>
              <a:buFont typeface="Arial" pitchFamily="34" charset="0"/>
              <a:buChar char="•"/>
              <a:defRPr sz="1700" kern="1200">
                <a:solidFill>
                  <a:schemeClr val="tx1"/>
                </a:solidFill>
                <a:latin typeface="+mn-lt"/>
                <a:ea typeface="+mn-ea"/>
                <a:cs typeface="+mn-cs"/>
              </a:defRPr>
            </a:lvl2pPr>
            <a:lvl3pPr marL="482400" indent="-234000" algn="l" defTabSz="914400" rtl="0" eaLnBrk="1" latinLnBrk="0" hangingPunct="1">
              <a:lnSpc>
                <a:spcPct val="93000"/>
              </a:lnSpc>
              <a:spcBef>
                <a:spcPts val="400"/>
              </a:spcBef>
              <a:buFont typeface="Arial" pitchFamily="34" charset="0"/>
              <a:buChar char="–"/>
              <a:defRPr sz="1700" kern="1200">
                <a:solidFill>
                  <a:schemeClr val="tx1"/>
                </a:solidFill>
                <a:latin typeface="+mn-lt"/>
                <a:ea typeface="+mn-ea"/>
                <a:cs typeface="+mn-cs"/>
              </a:defRPr>
            </a:lvl3pPr>
            <a:lvl4pPr marL="698400" indent="-201600" algn="l" defTabSz="914400" rtl="0" eaLnBrk="1" latinLnBrk="0" hangingPunct="1">
              <a:lnSpc>
                <a:spcPct val="93000"/>
              </a:lnSpc>
              <a:spcBef>
                <a:spcPts val="200"/>
              </a:spcBef>
              <a:buFont typeface="Arial" pitchFamily="34" charset="0"/>
              <a:buChar char="-"/>
              <a:defRPr sz="1700" kern="1200">
                <a:solidFill>
                  <a:schemeClr val="tx1"/>
                </a:solidFill>
                <a:latin typeface="+mn-lt"/>
                <a:ea typeface="+mn-ea"/>
                <a:cs typeface="+mn-cs"/>
              </a:defRPr>
            </a:lvl4pPr>
            <a:lvl5pPr marL="698400" indent="0" algn="l" defTabSz="914400" rtl="0" eaLnBrk="1" latinLnBrk="0" hangingPunct="1">
              <a:lnSpc>
                <a:spcPct val="93000"/>
              </a:lnSpc>
              <a:spcBef>
                <a:spcPts val="0"/>
              </a:spcBef>
              <a:buFont typeface="Arial" pitchFamily="34" charset="0"/>
              <a:buNone/>
              <a:defRPr sz="17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SzPct val="100000"/>
            </a:pPr>
            <a:fld id="{55C7D1A7-B4B9-4FDD-B24D-BCBB9A7BC02F}" type="datetime'''''Forecast'''': Ra''''i''l'''' &#10;sh''''if''te''d from a''ir'">
              <a:rPr lang="en-US" altLang="en-US" sz="1100" b="0">
                <a:ea typeface="+mj-ea"/>
                <a:cs typeface="+mj-cs"/>
              </a:rPr>
              <a:pPr/>
              <a:t>Forecast: Rail 
shifted from air</a:t>
            </a:fld>
            <a:r>
              <a:rPr lang="en-US" altLang="en-US" sz="1100" b="0" baseline="30000" dirty="0">
                <a:ea typeface="+mj-ea"/>
                <a:cs typeface="+mj-cs"/>
              </a:rPr>
              <a:t>1)</a:t>
            </a:r>
            <a:endParaRPr lang="en-US" sz="1100" b="0" dirty="0">
              <a:latin typeface="+mj-lt"/>
              <a:ea typeface="+mj-ea"/>
              <a:cs typeface="+mj-cs"/>
              <a:sym typeface="+mj-lt"/>
            </a:endParaRPr>
          </a:p>
        </p:txBody>
      </p:sp>
      <p:sp>
        <p:nvSpPr>
          <p:cNvPr id="54" name="Rounded Rectangle 53"/>
          <p:cNvSpPr/>
          <p:nvPr>
            <p:custDataLst>
              <p:tags r:id="rId30"/>
            </p:custDataLst>
          </p:nvPr>
        </p:nvSpPr>
        <p:spPr>
          <a:xfrm>
            <a:off x="2044491" y="2433625"/>
            <a:ext cx="576000" cy="288000"/>
          </a:xfrm>
          <a:prstGeom prst="roundRect">
            <a:avLst>
              <a:gd name="adj" fmla="val 50000"/>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buSzPct val="100000"/>
            </a:pPr>
            <a:r>
              <a:rPr lang="en-US" b="0" dirty="0">
                <a:solidFill>
                  <a:schemeClr val="tx1"/>
                </a:solidFill>
                <a:latin typeface="+mj-lt"/>
                <a:cs typeface="Arial" pitchFamily="34" charset="0"/>
              </a:rPr>
              <a:t>1.2%</a:t>
            </a:r>
          </a:p>
        </p:txBody>
      </p:sp>
      <p:sp>
        <p:nvSpPr>
          <p:cNvPr id="59" name="Rounded Rectangle 58"/>
          <p:cNvSpPr/>
          <p:nvPr>
            <p:custDataLst>
              <p:tags r:id="rId31"/>
            </p:custDataLst>
          </p:nvPr>
        </p:nvSpPr>
        <p:spPr>
          <a:xfrm>
            <a:off x="3232282" y="2433625"/>
            <a:ext cx="576000" cy="288000"/>
          </a:xfrm>
          <a:prstGeom prst="roundRect">
            <a:avLst>
              <a:gd name="adj" fmla="val 50000"/>
            </a:avLst>
          </a:prstGeom>
          <a:noFill/>
          <a:ln w="9525" cmpd="sng">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spcBef>
                <a:spcPts val="0"/>
              </a:spcBef>
              <a:buSzPct val="100000"/>
            </a:pPr>
            <a:r>
              <a:rPr lang="en-US" b="0" dirty="0">
                <a:solidFill>
                  <a:schemeClr val="tx1"/>
                </a:solidFill>
                <a:latin typeface="+mj-lt"/>
                <a:cs typeface="Arial" pitchFamily="34" charset="0"/>
              </a:rPr>
              <a:t>2.5%</a:t>
            </a:r>
          </a:p>
        </p:txBody>
      </p:sp>
      <p:sp>
        <p:nvSpPr>
          <p:cNvPr id="56" name="Subtitle"/>
          <p:cNvSpPr txBox="1">
            <a:spLocks/>
          </p:cNvSpPr>
          <p:nvPr/>
        </p:nvSpPr>
        <p:spPr>
          <a:xfrm>
            <a:off x="738000" y="1710002"/>
            <a:ext cx="8535989" cy="300531"/>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en-US" sz="2100" b="0" dirty="0">
                <a:solidFill>
                  <a:schemeClr val="tx2"/>
                </a:solidFill>
                <a:latin typeface="+mj-lt"/>
                <a:cs typeface="+mn-cs"/>
                <a:sym typeface="+mn-lt"/>
              </a:rPr>
              <a:t>Rail </a:t>
            </a:r>
            <a:r>
              <a:rPr lang="en-US" sz="2100" b="0" dirty="0">
                <a:solidFill>
                  <a:schemeClr val="tx2"/>
                </a:solidFill>
                <a:latin typeface="+mj-lt"/>
                <a:sym typeface="+mn-lt"/>
              </a:rPr>
              <a:t>potential base case f</a:t>
            </a:r>
            <a:r>
              <a:rPr lang="en-US" sz="2100" b="0" dirty="0">
                <a:solidFill>
                  <a:schemeClr val="tx2"/>
                </a:solidFill>
                <a:latin typeface="+mj-lt"/>
                <a:cs typeface="+mn-cs"/>
                <a:sym typeface="+mn-lt"/>
              </a:rPr>
              <a:t>orecast ['000 TEU]</a:t>
            </a:r>
            <a:endParaRPr lang="en-US" sz="2100" b="0" baseline="30000" dirty="0">
              <a:solidFill>
                <a:schemeClr val="tx2"/>
              </a:solidFill>
              <a:latin typeface="+mj-lt"/>
              <a:cs typeface="+mn-cs"/>
              <a:sym typeface="+mn-lt"/>
            </a:endParaRPr>
          </a:p>
        </p:txBody>
      </p:sp>
      <p:sp>
        <p:nvSpPr>
          <p:cNvPr id="61" name="Title 3"/>
          <p:cNvSpPr txBox="1">
            <a:spLocks/>
          </p:cNvSpPr>
          <p:nvPr>
            <p:custDataLst>
              <p:tags r:id="rId32"/>
            </p:custDataLst>
          </p:nvPr>
        </p:nvSpPr>
        <p:spPr>
          <a:xfrm>
            <a:off x="738000" y="720002"/>
            <a:ext cx="8535989" cy="747897"/>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tabLst>
                <a:tab pos="1252538" algn="l"/>
              </a:tabLst>
              <a:defRPr lang="en-US" sz="2700" b="0" kern="1200" baseline="0">
                <a:solidFill>
                  <a:schemeClr val="tx1"/>
                </a:solidFill>
                <a:latin typeface="+mj-lt"/>
                <a:ea typeface="+mj-ea"/>
                <a:cs typeface="+mj-cs"/>
                <a:sym typeface="+mn-lt"/>
              </a:defRPr>
            </a:lvl1pPr>
          </a:lstStyle>
          <a:p>
            <a:pPr fontAlgn="auto">
              <a:spcAft>
                <a:spcPts val="0"/>
              </a:spcAft>
            </a:pPr>
            <a:r>
              <a:rPr lang="en-US" dirty="0"/>
              <a:t>For 2027, a total rail potential of around 636,000 TEU is forecasted – Significant amount coming from shift from sea</a:t>
            </a:r>
          </a:p>
        </p:txBody>
      </p:sp>
      <p:sp>
        <p:nvSpPr>
          <p:cNvPr id="36" name="Notes"/>
          <p:cNvSpPr txBox="1"/>
          <p:nvPr/>
        </p:nvSpPr>
        <p:spPr>
          <a:xfrm>
            <a:off x="738189" y="6417476"/>
            <a:ext cx="8535799" cy="138499"/>
          </a:xfrm>
          <a:prstGeom prst="rect">
            <a:avLst/>
          </a:prstGeom>
          <a:noFill/>
          <a:ln w="9525">
            <a:noFill/>
          </a:ln>
        </p:spPr>
        <p:txBody>
          <a:bodyPr vert="horz" wrap="square" lIns="0" tIns="0" rIns="0" bIns="0" rtlCol="0" anchor="b" anchorCtr="0">
            <a:spAutoFit/>
          </a:bodyPr>
          <a:lstStyle/>
          <a:p>
            <a:pPr>
              <a:lnSpc>
                <a:spcPct val="90000"/>
              </a:lnSpc>
              <a:buSzPct val="100000"/>
            </a:pPr>
            <a:r>
              <a:rPr lang="en-US" sz="1000" b="0" dirty="0">
                <a:sym typeface="+mn-lt"/>
              </a:rPr>
              <a:t>1) Rough estimate based on shift factors of 5% from overall Asia-Europe air traffic     2) </a:t>
            </a:r>
            <a:r>
              <a:rPr lang="en-US" sz="1000" b="0" dirty="0">
                <a:solidFill>
                  <a:schemeClr val="tx1"/>
                </a:solidFill>
                <a:latin typeface="+mn-lt"/>
                <a:cs typeface="+mn-cs"/>
                <a:sym typeface="+mn-lt"/>
              </a:rPr>
              <a:t>Length of an European train</a:t>
            </a:r>
          </a:p>
        </p:txBody>
      </p:sp>
      <p:sp>
        <p:nvSpPr>
          <p:cNvPr id="3"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B</a:t>
            </a:r>
          </a:p>
        </p:txBody>
      </p:sp>
      <p:sp>
        <p:nvSpPr>
          <p:cNvPr id="45" name="Textframe 194"/>
          <p:cNvSpPr txBox="1">
            <a:spLocks/>
          </p:cNvSpPr>
          <p:nvPr>
            <p:custDataLst>
              <p:tags r:id="rId33"/>
            </p:custDataLst>
          </p:nvPr>
        </p:nvSpPr>
        <p:spPr>
          <a:xfrm>
            <a:off x="6552388" y="2201538"/>
            <a:ext cx="2721600" cy="3059812"/>
          </a:xfrm>
          <a:prstGeom prst="rect">
            <a:avLst/>
          </a:prstGeom>
          <a:noFill/>
          <a:ln w="9525">
            <a:noFill/>
          </a:ln>
        </p:spPr>
        <p:txBody>
          <a:bodyPr vert="horz" wrap="square" lIns="0" tIns="0" rIns="0" bIns="0" rtlCol="0">
            <a:spAutoFit/>
          </a:bodyPr>
          <a:lstStyle/>
          <a:p>
            <a:pPr marL="142628" lvl="1" indent="-142628">
              <a:lnSpc>
                <a:spcPct val="90000"/>
              </a:lnSpc>
              <a:spcBef>
                <a:spcPts val="600"/>
              </a:spcBef>
              <a:buSzPct val="100000"/>
              <a:buFont typeface="Arial Narrow"/>
              <a:buChar char="&gt;"/>
            </a:pPr>
            <a:r>
              <a:rPr lang="en-US" b="0" dirty="0">
                <a:cs typeface="Arial" pitchFamily="34" charset="0"/>
              </a:rPr>
              <a:t>Total rail potential includes</a:t>
            </a:r>
          </a:p>
          <a:p>
            <a:pPr marL="298628" lvl="2" indent="-144856">
              <a:lnSpc>
                <a:spcPct val="90000"/>
              </a:lnSpc>
              <a:spcBef>
                <a:spcPts val="200"/>
              </a:spcBef>
              <a:buSzPct val="100000"/>
              <a:buFont typeface="Arial Narrow"/>
              <a:buChar char="–"/>
            </a:pPr>
            <a:r>
              <a:rPr lang="en-US" b="0" dirty="0">
                <a:cs typeface="Arial" pitchFamily="34" charset="0"/>
              </a:rPr>
              <a:t>Existing rail volumes increasing over time</a:t>
            </a:r>
          </a:p>
          <a:p>
            <a:pPr marL="298628" lvl="2" indent="-144856">
              <a:lnSpc>
                <a:spcPct val="90000"/>
              </a:lnSpc>
              <a:spcBef>
                <a:spcPts val="200"/>
              </a:spcBef>
              <a:buSzPct val="100000"/>
              <a:buFont typeface="Arial Narrow"/>
              <a:buChar char="–"/>
            </a:pPr>
            <a:r>
              <a:rPr lang="en-US" b="0" dirty="0">
                <a:cs typeface="Arial" pitchFamily="34" charset="0"/>
              </a:rPr>
              <a:t>Shift from sea to rail, including growth of sea transport</a:t>
            </a:r>
          </a:p>
          <a:p>
            <a:pPr marL="142628" lvl="1" indent="-142628">
              <a:lnSpc>
                <a:spcPct val="90000"/>
              </a:lnSpc>
              <a:spcBef>
                <a:spcPts val="600"/>
              </a:spcBef>
              <a:buSzPct val="100000"/>
              <a:buFont typeface="Arial Narrow"/>
              <a:buChar char="&gt;"/>
            </a:pPr>
            <a:r>
              <a:rPr lang="en-US" b="0" dirty="0">
                <a:cs typeface="Arial" pitchFamily="34" charset="0"/>
              </a:rPr>
              <a:t>Shift from air as potential, but small (in terms of volumes) upside</a:t>
            </a:r>
          </a:p>
          <a:p>
            <a:pPr marL="142628" lvl="1" indent="-142628">
              <a:lnSpc>
                <a:spcPct val="90000"/>
              </a:lnSpc>
              <a:spcBef>
                <a:spcPts val="600"/>
              </a:spcBef>
              <a:buSzPct val="100000"/>
              <a:buFont typeface="Arial Narrow"/>
              <a:buChar char="&gt;"/>
            </a:pPr>
            <a:r>
              <a:rPr lang="en-US" b="0" dirty="0">
                <a:cs typeface="Arial" pitchFamily="34" charset="0"/>
              </a:rPr>
              <a:t>636 k TEU can roughly be translated into 21 trains per day in 2027 (assumption: 82 TEU per train</a:t>
            </a:r>
            <a:r>
              <a:rPr lang="en-US" b="0" baseline="30000" dirty="0">
                <a:cs typeface="Arial" pitchFamily="34" charset="0"/>
              </a:rPr>
              <a:t>2)</a:t>
            </a:r>
            <a:r>
              <a:rPr lang="en-US" b="0" dirty="0">
                <a:cs typeface="Arial" pitchFamily="34" charset="0"/>
              </a:rPr>
              <a:t>)</a:t>
            </a:r>
            <a:r>
              <a:rPr lang="en-US" b="0" baseline="30000" dirty="0">
                <a:cs typeface="Arial" pitchFamily="34" charset="0"/>
              </a:rPr>
              <a:t> </a:t>
            </a:r>
            <a:endParaRPr lang="en-US" b="0" dirty="0">
              <a:cs typeface="Arial" pitchFamily="34" charset="0"/>
            </a:endParaRPr>
          </a:p>
          <a:p>
            <a:pPr marL="142628" lvl="1" indent="-142628">
              <a:lnSpc>
                <a:spcPct val="90000"/>
              </a:lnSpc>
              <a:spcBef>
                <a:spcPts val="600"/>
              </a:spcBef>
              <a:buSzPct val="100000"/>
              <a:buFont typeface="Arial Narrow"/>
              <a:buChar char="&gt;"/>
            </a:pPr>
            <a:r>
              <a:rPr lang="en-US" b="0" dirty="0">
                <a:cs typeface="Arial" pitchFamily="34" charset="0"/>
              </a:rPr>
              <a:t>Due to separate analysis TEU volumes of South Asia, Turkey and Iran trade with EU 28 not included</a:t>
            </a:r>
          </a:p>
          <a:p>
            <a:pPr marL="142628" lvl="1" indent="-142628">
              <a:lnSpc>
                <a:spcPct val="90000"/>
              </a:lnSpc>
              <a:spcBef>
                <a:spcPts val="600"/>
              </a:spcBef>
              <a:buSzPct val="100000"/>
              <a:buFont typeface="Arial Narrow"/>
              <a:buChar char="&gt;"/>
            </a:pPr>
            <a:r>
              <a:rPr lang="en-US" b="0" dirty="0">
                <a:cs typeface="Arial" pitchFamily="34" charset="0"/>
              </a:rPr>
              <a:t>Extrapolated forecast until 2030 shows a total rail cargo volume of 810 k TEU</a:t>
            </a:r>
          </a:p>
        </p:txBody>
      </p:sp>
      <p:cxnSp>
        <p:nvCxnSpPr>
          <p:cNvPr id="58" name="Straight Connector 57"/>
          <p:cNvCxnSpPr>
            <a:cxnSpLocks/>
          </p:cNvCxnSpPr>
          <p:nvPr/>
        </p:nvCxnSpPr>
        <p:spPr>
          <a:xfrm>
            <a:off x="6397990" y="2201538"/>
            <a:ext cx="0" cy="4189534"/>
          </a:xfrm>
          <a:prstGeom prst="line">
            <a:avLst/>
          </a:prstGeom>
          <a:ln w="9525">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36600" y="2470747"/>
            <a:ext cx="1127126" cy="200055"/>
          </a:xfrm>
          <a:prstGeom prst="rect">
            <a:avLst/>
          </a:prstGeom>
        </p:spPr>
        <p:txBody>
          <a:bodyPr wrap="square" lIns="0" tIns="0" rIns="0" bIns="0">
            <a:spAutoFit/>
          </a:bodyPr>
          <a:lstStyle/>
          <a:p>
            <a:pPr defTabSz="330200">
              <a:buClr>
                <a:srgbClr val="000000"/>
              </a:buClr>
              <a:buSzPct val="100000"/>
              <a:buFont typeface="Arial"/>
              <a:buNone/>
            </a:pPr>
            <a:r>
              <a:rPr lang="en-US" altLang="de-DE" b="0" dirty="0"/>
              <a:t>Market share rail</a:t>
            </a:r>
          </a:p>
        </p:txBody>
      </p:sp>
      <p:sp>
        <p:nvSpPr>
          <p:cNvPr id="40" name="Source"/>
          <p:cNvSpPr txBox="1"/>
          <p:nvPr/>
        </p:nvSpPr>
        <p:spPr>
          <a:xfrm>
            <a:off x="738189" y="6710121"/>
            <a:ext cx="1394613"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a:t>
            </a:r>
            <a:r>
              <a:rPr lang="en-US" sz="900" b="0" dirty="0">
                <a:latin typeface="+mn-lt"/>
                <a:sym typeface="+mn-lt"/>
              </a:rPr>
              <a:t>Eurostat, Roland Berger</a:t>
            </a:r>
            <a:endParaRPr lang="en-US" sz="900" b="0" dirty="0">
              <a:solidFill>
                <a:schemeClr val="tx1"/>
              </a:solidFill>
              <a:latin typeface="+mn-lt"/>
              <a:cs typeface="+mn-cs"/>
              <a:sym typeface="+mn-lt"/>
            </a:endParaRPr>
          </a:p>
        </p:txBody>
      </p:sp>
    </p:spTree>
    <p:extLst>
      <p:ext uri="{BB962C8B-B14F-4D97-AF65-F5344CB8AC3E}">
        <p14:creationId xmlns:p14="http://schemas.microsoft.com/office/powerpoint/2010/main" val="23127195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p:cNvGraphicFramePr>
            <a:graphicFrameLocks/>
          </p:cNvGraphicFramePr>
          <p:nvPr>
            <p:custDataLst>
              <p:tags r:id="rId2"/>
            </p:custDataLst>
            <p:extLst>
              <p:ext uri="{D42A27DB-BD31-4B8C-83A1-F6EECF244321}">
                <p14:modId xmlns:p14="http://schemas.microsoft.com/office/powerpoint/2010/main" val="7654970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042" name="think-cell Slide" r:id="rId12" imgW="0" imgH="0" progId="TCLayout.ActiveDocument.1">
                  <p:embed/>
                </p:oleObj>
              </mc:Choice>
              <mc:Fallback>
                <p:oleObj name="think-cell Slide" r:id="rId12"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7"/>
          <p:cNvSpPr/>
          <p:nvPr/>
        </p:nvSpPr>
        <p:spPr>
          <a:xfrm>
            <a:off x="5609575" y="2185475"/>
            <a:ext cx="3656662" cy="4217288"/>
          </a:xfrm>
          <a:prstGeom prst="rect">
            <a:avLst/>
          </a:prstGeom>
          <a:solidFill>
            <a:schemeClr val="accent2"/>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 name="Slide Number Placeholder 1"/>
          <p:cNvSpPr>
            <a:spLocks noGrp="1"/>
          </p:cNvSpPr>
          <p:nvPr>
            <p:ph type="sldNum" sz="quarter" idx="11"/>
            <p:custDataLst>
              <p:tags r:id="rId3"/>
            </p:custDataLst>
          </p:nvPr>
        </p:nvSpPr>
        <p:spPr>
          <a:xfrm>
            <a:off x="9972000" y="178643"/>
            <a:ext cx="22442" cy="30778"/>
          </a:xfrm>
        </p:spPr>
        <p:txBody>
          <a:bodyPr/>
          <a:lstStyle/>
          <a:p>
            <a:pPr>
              <a:spcBef>
                <a:spcPts val="0"/>
              </a:spcBef>
              <a:buSzPct val="100000"/>
            </a:pPr>
            <a:fld id="{01940DDA-0656-452C-A408-68789653BD9B}" type="slidenum">
              <a:rPr lang="en-US" smtClean="0"/>
              <a:pPr>
                <a:spcBef>
                  <a:spcPts val="0"/>
                </a:spcBef>
                <a:buSzPct val="100000"/>
              </a:pPr>
              <a:t>8</a:t>
            </a:fld>
            <a:endParaRPr lang="en-US" dirty="0"/>
          </a:p>
        </p:txBody>
      </p:sp>
      <p:sp>
        <p:nvSpPr>
          <p:cNvPr id="4" name="Title 3"/>
          <p:cNvSpPr>
            <a:spLocks noGrp="1"/>
          </p:cNvSpPr>
          <p:nvPr>
            <p:ph type="title"/>
            <p:custDataLst>
              <p:tags r:id="rId4"/>
            </p:custDataLst>
          </p:nvPr>
        </p:nvSpPr>
        <p:spPr/>
        <p:txBody>
          <a:bodyPr/>
          <a:lstStyle/>
          <a:p>
            <a:r>
              <a:rPr lang="en-US" dirty="0"/>
              <a:t>The logic of shifts to rail transport is associated primarily with transit time and price, suitable goods and rail acceptance </a:t>
            </a:r>
          </a:p>
        </p:txBody>
      </p:sp>
      <p:grpSp>
        <p:nvGrpSpPr>
          <p:cNvPr id="10" name="Group 9"/>
          <p:cNvGrpSpPr/>
          <p:nvPr/>
        </p:nvGrpSpPr>
        <p:grpSpPr>
          <a:xfrm>
            <a:off x="6105525" y="2331392"/>
            <a:ext cx="2970381" cy="3528267"/>
            <a:chOff x="5389580" y="2185475"/>
            <a:chExt cx="3876657" cy="3528267"/>
          </a:xfrm>
        </p:grpSpPr>
        <p:sp>
          <p:nvSpPr>
            <p:cNvPr id="9" name="Textframe 11"/>
            <p:cNvSpPr>
              <a:spLocks noChangeArrowheads="1"/>
            </p:cNvSpPr>
            <p:nvPr>
              <p:custDataLst>
                <p:tags r:id="rId8"/>
              </p:custDataLst>
            </p:nvPr>
          </p:nvSpPr>
          <p:spPr bwMode="auto">
            <a:xfrm>
              <a:off x="5389580" y="2533384"/>
              <a:ext cx="3876657" cy="3180358"/>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marL="142628" lvl="1" indent="-142628" defTabSz="330200">
                <a:spcBef>
                  <a:spcPts val="600"/>
                </a:spcBef>
                <a:buSzPct val="100000"/>
                <a:buFont typeface="Arial Narrow"/>
                <a:buChar char="&gt;"/>
              </a:pPr>
              <a:r>
                <a:rPr lang="en-US" altLang="de-DE" sz="1500" b="0" dirty="0">
                  <a:latin typeface="+mj-lt"/>
                </a:rPr>
                <a:t>Due to high value of goods that impacts working capital and lead time benefits, product groups most relevant for shift are</a:t>
              </a:r>
            </a:p>
            <a:p>
              <a:pPr marL="298628" lvl="2" indent="-144856" defTabSz="330200">
                <a:spcBef>
                  <a:spcPts val="200"/>
                </a:spcBef>
                <a:buSzPct val="100000"/>
                <a:buFont typeface="Arial Narrow"/>
                <a:buChar char="–"/>
              </a:pPr>
              <a:r>
                <a:rPr lang="en-US" altLang="de-DE" sz="1500" b="0" dirty="0">
                  <a:latin typeface="+mj-lt"/>
                </a:rPr>
                <a:t>High-tech, computers, electronics</a:t>
              </a:r>
            </a:p>
            <a:p>
              <a:pPr marL="298628" lvl="2" indent="-144856" defTabSz="330200">
                <a:spcBef>
                  <a:spcPts val="200"/>
                </a:spcBef>
                <a:buSzPct val="100000"/>
                <a:buFont typeface="Arial Narrow"/>
                <a:buChar char="–"/>
              </a:pPr>
              <a:r>
                <a:rPr lang="en-US" altLang="de-DE" sz="1500" b="0" dirty="0">
                  <a:latin typeface="+mj-lt"/>
                </a:rPr>
                <a:t>Metal products, vehicles and automotive parts, spares</a:t>
              </a:r>
            </a:p>
            <a:p>
              <a:pPr marL="298628" lvl="2" indent="-144856" defTabSz="330200">
                <a:spcBef>
                  <a:spcPts val="200"/>
                </a:spcBef>
                <a:buSzPct val="100000"/>
                <a:buFont typeface="Arial Narrow"/>
                <a:buChar char="–"/>
              </a:pPr>
              <a:r>
                <a:rPr lang="en-US" altLang="de-DE" sz="1500" b="0" dirty="0">
                  <a:latin typeface="+mj-lt"/>
                </a:rPr>
                <a:t>Foodstuff and animal fodder </a:t>
              </a:r>
            </a:p>
            <a:p>
              <a:pPr marL="298628" lvl="2" indent="-144856" defTabSz="330200">
                <a:spcBef>
                  <a:spcPts val="200"/>
                </a:spcBef>
                <a:buSzPct val="100000"/>
                <a:buFont typeface="Arial Narrow"/>
                <a:buChar char="–"/>
              </a:pPr>
              <a:r>
                <a:rPr lang="en-US" altLang="de-DE" sz="1500" b="0" dirty="0">
                  <a:latin typeface="+mj-lt"/>
                </a:rPr>
                <a:t>Chemicals</a:t>
              </a:r>
            </a:p>
            <a:p>
              <a:pPr marL="142628" lvl="1" indent="-142628" defTabSz="330200">
                <a:spcBef>
                  <a:spcPts val="600"/>
                </a:spcBef>
                <a:buSzPct val="100000"/>
                <a:buFont typeface="Arial Narrow"/>
                <a:buChar char="&gt;"/>
              </a:pPr>
              <a:r>
                <a:rPr lang="en-US" altLang="de-DE" sz="1500" b="0" dirty="0">
                  <a:latin typeface="+mj-lt"/>
                </a:rPr>
                <a:t>For time-sensitive containers, more reliability and a shorter transport time in comparison to sea freight can justify a shift</a:t>
              </a:r>
            </a:p>
          </p:txBody>
        </p:sp>
        <p:sp>
          <p:nvSpPr>
            <p:cNvPr id="28" name="ListLeanHorizontalTextTopic1"/>
            <p:cNvSpPr txBox="1">
              <a:spLocks/>
            </p:cNvSpPr>
            <p:nvPr>
              <p:custDataLst>
                <p:tags r:id="rId9"/>
              </p:custDataLst>
            </p:nvPr>
          </p:nvSpPr>
          <p:spPr>
            <a:xfrm>
              <a:off x="5389580" y="2185475"/>
              <a:ext cx="3876657" cy="261610"/>
            </a:xfrm>
            <a:prstGeom prst="rect">
              <a:avLst/>
            </a:prstGeom>
            <a:noFill/>
            <a:ln w="9525">
              <a:noFill/>
            </a:ln>
          </p:spPr>
          <p:txBody>
            <a:bodyPr vert="horz" wrap="square" lIns="0" tIns="0" rIns="0" bIns="0" rtlCol="0" anchor="t">
              <a:spAutoFit/>
            </a:bodyPr>
            <a:lstStyle/>
            <a:p>
              <a:pPr>
                <a:spcBef>
                  <a:spcPts val="0"/>
                </a:spcBef>
                <a:buSzPct val="100000"/>
              </a:pPr>
              <a:r>
                <a:rPr lang="en-US" sz="1700" dirty="0">
                  <a:solidFill>
                    <a:schemeClr val="accent6"/>
                  </a:solidFill>
                  <a:latin typeface="+mj-lt"/>
                  <a:cs typeface="Arial" pitchFamily="34" charset="0"/>
                </a:rPr>
                <a:t>Shift logic</a:t>
              </a:r>
              <a:endParaRPr lang="en-US" sz="1700" baseline="30000" dirty="0">
                <a:solidFill>
                  <a:schemeClr val="accent6"/>
                </a:solidFill>
                <a:latin typeface="+mj-lt"/>
                <a:cs typeface="Arial" pitchFamily="34" charset="0"/>
              </a:endParaRPr>
            </a:p>
          </p:txBody>
        </p:sp>
      </p:grpSp>
      <p:grpSp>
        <p:nvGrpSpPr>
          <p:cNvPr id="18" name="Group 17"/>
          <p:cNvGrpSpPr/>
          <p:nvPr/>
        </p:nvGrpSpPr>
        <p:grpSpPr>
          <a:xfrm>
            <a:off x="752476" y="2185475"/>
            <a:ext cx="5069442" cy="1380095"/>
            <a:chOff x="752476" y="2185475"/>
            <a:chExt cx="5069442" cy="1380095"/>
          </a:xfrm>
        </p:grpSpPr>
        <p:sp>
          <p:nvSpPr>
            <p:cNvPr id="14" name="Isosceles Triangle 13"/>
            <p:cNvSpPr/>
            <p:nvPr/>
          </p:nvSpPr>
          <p:spPr>
            <a:xfrm rot="5400000">
              <a:off x="5548766" y="2331568"/>
              <a:ext cx="293386" cy="252919"/>
            </a:xfrm>
            <a:prstGeom prst="triangle">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5" name="Line 5"/>
            <p:cNvSpPr>
              <a:spLocks noChangeShapeType="1"/>
            </p:cNvSpPr>
            <p:nvPr>
              <p:custDataLst>
                <p:tags r:id="rId7"/>
              </p:custDataLst>
            </p:nvPr>
          </p:nvSpPr>
          <p:spPr bwMode="auto">
            <a:xfrm>
              <a:off x="752476" y="2455714"/>
              <a:ext cx="4968000" cy="0"/>
            </a:xfrm>
            <a:prstGeom prst="line">
              <a:avLst/>
            </a:prstGeom>
            <a:noFill/>
            <a:ln w="22225">
              <a:solidFill>
                <a:schemeClr val="hlink"/>
              </a:solidFill>
              <a:round/>
              <a:headEnd/>
              <a:tailEnd type="triangle" w="lg" len="lg"/>
            </a:ln>
            <a:effectLst/>
          </p:spPr>
          <p:txBody>
            <a:bodyPr lIns="0" tIns="0" rIns="0" bIns="0" anchor="ctr"/>
            <a:lstStyle/>
            <a:p>
              <a:endParaRPr lang="en-US" sz="1300" dirty="0">
                <a:latin typeface="+mj-lt"/>
                <a:cs typeface="Arial" pitchFamily="34" charset="0"/>
              </a:endParaRPr>
            </a:p>
          </p:txBody>
        </p:sp>
        <p:sp>
          <p:nvSpPr>
            <p:cNvPr id="16" name="Textframe 9"/>
            <p:cNvSpPr>
              <a:spLocks noChangeArrowheads="1"/>
            </p:cNvSpPr>
            <p:nvPr/>
          </p:nvSpPr>
          <p:spPr bwMode="auto">
            <a:xfrm>
              <a:off x="761431" y="2185475"/>
              <a:ext cx="4332939" cy="230832"/>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defTabSz="330200">
                <a:spcBef>
                  <a:spcPts val="0"/>
                </a:spcBef>
                <a:buSzPct val="100000"/>
              </a:pPr>
              <a:r>
                <a:rPr lang="en-US" altLang="de-DE" sz="1500" dirty="0">
                  <a:latin typeface="+mj-lt"/>
                </a:rPr>
                <a:t>Transit time and price </a:t>
              </a:r>
              <a:endParaRPr lang="en-US" altLang="de-DE" sz="1500" b="0" dirty="0">
                <a:latin typeface="+mj-lt"/>
              </a:endParaRPr>
            </a:p>
          </p:txBody>
        </p:sp>
        <p:sp>
          <p:nvSpPr>
            <p:cNvPr id="17" name="Textframe 9"/>
            <p:cNvSpPr>
              <a:spLocks noChangeArrowheads="1"/>
            </p:cNvSpPr>
            <p:nvPr/>
          </p:nvSpPr>
          <p:spPr bwMode="auto">
            <a:xfrm>
              <a:off x="762202" y="2514000"/>
              <a:ext cx="4657042" cy="1051570"/>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marL="142628" lvl="1" indent="-142628" defTabSz="330200">
                <a:spcBef>
                  <a:spcPts val="200"/>
                </a:spcBef>
                <a:buSzPct val="100000"/>
                <a:buFont typeface="Arial Narrow"/>
                <a:buChar char="&gt;"/>
              </a:pPr>
              <a:r>
                <a:rPr lang="en-US" altLang="de-DE" b="0" dirty="0">
                  <a:latin typeface="+mj-lt"/>
                </a:rPr>
                <a:t>Pure transport rates not decisive for high-value container, but time as decisive differentiation of rail to sea that can justify a price premium</a:t>
              </a:r>
            </a:p>
            <a:p>
              <a:pPr marL="142628" lvl="1" indent="-142628" defTabSz="330200">
                <a:spcBef>
                  <a:spcPts val="200"/>
                </a:spcBef>
                <a:buSzPct val="100000"/>
                <a:buFont typeface="Arial Narrow"/>
                <a:buChar char="&gt;"/>
              </a:pPr>
              <a:r>
                <a:rPr lang="en-US" altLang="de-DE" b="0" dirty="0">
                  <a:latin typeface="+mj-lt"/>
                </a:rPr>
                <a:t>In a comprehensive view, fast transport times generate monetary savings from working capital and lead time benefits</a:t>
              </a:r>
            </a:p>
            <a:p>
              <a:pPr marL="142628" lvl="1" indent="-142628" defTabSz="330200">
                <a:spcBef>
                  <a:spcPts val="200"/>
                </a:spcBef>
                <a:buSzPct val="100000"/>
                <a:buFont typeface="Arial Narrow"/>
                <a:buChar char="&gt;"/>
              </a:pPr>
              <a:r>
                <a:rPr lang="en-US" altLang="de-DE" b="0" dirty="0">
                  <a:latin typeface="+mj-lt"/>
                </a:rPr>
                <a:t>Reliability is key, especially for time-sensitive goods</a:t>
              </a:r>
            </a:p>
          </p:txBody>
        </p:sp>
      </p:grpSp>
      <p:grpSp>
        <p:nvGrpSpPr>
          <p:cNvPr id="20" name="Group 19"/>
          <p:cNvGrpSpPr/>
          <p:nvPr/>
        </p:nvGrpSpPr>
        <p:grpSpPr>
          <a:xfrm>
            <a:off x="752474" y="5188449"/>
            <a:ext cx="5069444" cy="962963"/>
            <a:chOff x="752474" y="5188449"/>
            <a:chExt cx="5069444" cy="962963"/>
          </a:xfrm>
        </p:grpSpPr>
        <p:sp>
          <p:nvSpPr>
            <p:cNvPr id="32" name="Isosceles Triangle 31"/>
            <p:cNvSpPr/>
            <p:nvPr/>
          </p:nvSpPr>
          <p:spPr>
            <a:xfrm rot="5400000">
              <a:off x="5548766" y="5341462"/>
              <a:ext cx="293386" cy="252919"/>
            </a:xfrm>
            <a:prstGeom prst="triangle">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3" name="Line 5"/>
            <p:cNvSpPr>
              <a:spLocks noChangeShapeType="1"/>
            </p:cNvSpPr>
            <p:nvPr>
              <p:custDataLst>
                <p:tags r:id="rId6"/>
              </p:custDataLst>
            </p:nvPr>
          </p:nvSpPr>
          <p:spPr bwMode="auto">
            <a:xfrm>
              <a:off x="752474" y="5467314"/>
              <a:ext cx="4968000" cy="0"/>
            </a:xfrm>
            <a:prstGeom prst="line">
              <a:avLst/>
            </a:prstGeom>
            <a:noFill/>
            <a:ln w="22225">
              <a:solidFill>
                <a:schemeClr val="hlink"/>
              </a:solidFill>
              <a:round/>
              <a:headEnd/>
              <a:tailEnd type="triangle" w="lg" len="lg"/>
            </a:ln>
            <a:effectLst/>
          </p:spPr>
          <p:txBody>
            <a:bodyPr lIns="0" tIns="0" rIns="0" bIns="0" anchor="ctr"/>
            <a:lstStyle/>
            <a:p>
              <a:endParaRPr lang="en-US" sz="1300" dirty="0">
                <a:latin typeface="+mj-lt"/>
                <a:cs typeface="Arial" pitchFamily="34" charset="0"/>
              </a:endParaRPr>
            </a:p>
          </p:txBody>
        </p:sp>
        <p:sp>
          <p:nvSpPr>
            <p:cNvPr id="24" name="Textframe 9"/>
            <p:cNvSpPr>
              <a:spLocks noChangeArrowheads="1"/>
            </p:cNvSpPr>
            <p:nvPr/>
          </p:nvSpPr>
          <p:spPr bwMode="auto">
            <a:xfrm>
              <a:off x="761431" y="5188449"/>
              <a:ext cx="4332938" cy="230832"/>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defTabSz="330200">
                <a:spcBef>
                  <a:spcPts val="0"/>
                </a:spcBef>
                <a:buSzPct val="100000"/>
              </a:pPr>
              <a:r>
                <a:rPr lang="en-US" altLang="de-DE" sz="1500" dirty="0">
                  <a:latin typeface="+mj-lt"/>
                </a:rPr>
                <a:t>Rail acceptance</a:t>
              </a:r>
              <a:endParaRPr lang="en-US" altLang="de-DE" sz="1500" b="0" dirty="0">
                <a:latin typeface="+mj-lt"/>
              </a:endParaRPr>
            </a:p>
          </p:txBody>
        </p:sp>
        <p:sp>
          <p:nvSpPr>
            <p:cNvPr id="25" name="Textframe 9"/>
            <p:cNvSpPr>
              <a:spLocks noChangeArrowheads="1"/>
            </p:cNvSpPr>
            <p:nvPr/>
          </p:nvSpPr>
          <p:spPr bwMode="auto">
            <a:xfrm>
              <a:off x="761431" y="5525600"/>
              <a:ext cx="4569326" cy="625812"/>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marL="142628" lvl="1" indent="-142628" defTabSz="330200">
                <a:spcBef>
                  <a:spcPts val="200"/>
                </a:spcBef>
                <a:buSzPct val="100000"/>
                <a:buFont typeface="Arial Narrow"/>
                <a:buChar char="&gt;"/>
              </a:pPr>
              <a:r>
                <a:rPr lang="en-US" altLang="de-DE" b="0" dirty="0">
                  <a:latin typeface="+mj-lt"/>
                </a:rPr>
                <a:t>Acceptance of rail as alternative to sea shipping still not fully established</a:t>
              </a:r>
            </a:p>
            <a:p>
              <a:pPr marL="142628" lvl="1" indent="-142628" defTabSz="330200">
                <a:spcBef>
                  <a:spcPts val="200"/>
                </a:spcBef>
                <a:buSzPct val="100000"/>
                <a:buFont typeface="Arial Narrow"/>
                <a:buChar char="&gt;"/>
              </a:pPr>
              <a:r>
                <a:rPr lang="en-US" altLang="de-DE" b="0" dirty="0">
                  <a:latin typeface="+mj-lt"/>
                </a:rPr>
                <a:t>Acceptance rate decisive to determine if full shift potential can be achieved </a:t>
              </a:r>
            </a:p>
          </p:txBody>
        </p:sp>
      </p:grpSp>
      <p:grpSp>
        <p:nvGrpSpPr>
          <p:cNvPr id="19" name="Group 18"/>
          <p:cNvGrpSpPr/>
          <p:nvPr/>
        </p:nvGrpSpPr>
        <p:grpSpPr>
          <a:xfrm>
            <a:off x="752476" y="3890149"/>
            <a:ext cx="5069442" cy="973721"/>
            <a:chOff x="752476" y="3815770"/>
            <a:chExt cx="5069442" cy="973721"/>
          </a:xfrm>
        </p:grpSpPr>
        <p:sp>
          <p:nvSpPr>
            <p:cNvPr id="30" name="Isosceles Triangle 29"/>
            <p:cNvSpPr/>
            <p:nvPr/>
          </p:nvSpPr>
          <p:spPr>
            <a:xfrm rot="5400000">
              <a:off x="5548766" y="3978934"/>
              <a:ext cx="293386" cy="252919"/>
            </a:xfrm>
            <a:prstGeom prst="triangle">
              <a:avLst/>
            </a:prstGeom>
            <a:solidFill>
              <a:schemeClr val="bg1"/>
            </a:solidFill>
            <a:ln w="9525">
              <a:no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1" name="Line 5"/>
            <p:cNvSpPr>
              <a:spLocks noChangeShapeType="1"/>
            </p:cNvSpPr>
            <p:nvPr>
              <p:custDataLst>
                <p:tags r:id="rId5"/>
              </p:custDataLst>
            </p:nvPr>
          </p:nvSpPr>
          <p:spPr bwMode="auto">
            <a:xfrm>
              <a:off x="752476" y="4105393"/>
              <a:ext cx="4968000" cy="0"/>
            </a:xfrm>
            <a:prstGeom prst="line">
              <a:avLst/>
            </a:prstGeom>
            <a:noFill/>
            <a:ln w="22225">
              <a:solidFill>
                <a:schemeClr val="hlink"/>
              </a:solidFill>
              <a:round/>
              <a:headEnd/>
              <a:tailEnd type="triangle" w="lg" len="lg"/>
            </a:ln>
            <a:effectLst/>
          </p:spPr>
          <p:txBody>
            <a:bodyPr lIns="0" tIns="0" rIns="0" bIns="0" anchor="ctr"/>
            <a:lstStyle/>
            <a:p>
              <a:endParaRPr lang="en-US" sz="1300" dirty="0">
                <a:latin typeface="+mj-lt"/>
                <a:cs typeface="Arial" pitchFamily="34" charset="0"/>
              </a:endParaRPr>
            </a:p>
          </p:txBody>
        </p:sp>
        <p:sp>
          <p:nvSpPr>
            <p:cNvPr id="12" name="Textframe 9"/>
            <p:cNvSpPr>
              <a:spLocks noChangeArrowheads="1"/>
            </p:cNvSpPr>
            <p:nvPr/>
          </p:nvSpPr>
          <p:spPr bwMode="auto">
            <a:xfrm>
              <a:off x="761431" y="3815770"/>
              <a:ext cx="4332939" cy="230832"/>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defTabSz="330200">
                <a:spcBef>
                  <a:spcPts val="0"/>
                </a:spcBef>
                <a:buSzPct val="100000"/>
              </a:pPr>
              <a:r>
                <a:rPr lang="en-US" altLang="de-DE" sz="1500" dirty="0">
                  <a:latin typeface="+mj-lt"/>
                </a:rPr>
                <a:t>Suitable goods</a:t>
              </a:r>
              <a:endParaRPr lang="en-US" altLang="de-DE" sz="1500" b="0" dirty="0">
                <a:latin typeface="+mj-lt"/>
              </a:endParaRPr>
            </a:p>
          </p:txBody>
        </p:sp>
        <p:sp>
          <p:nvSpPr>
            <p:cNvPr id="13" name="Textframe 9"/>
            <p:cNvSpPr>
              <a:spLocks noChangeArrowheads="1"/>
            </p:cNvSpPr>
            <p:nvPr/>
          </p:nvSpPr>
          <p:spPr bwMode="auto">
            <a:xfrm>
              <a:off x="762202" y="4163679"/>
              <a:ext cx="4657042" cy="625812"/>
            </a:xfrm>
            <a:prstGeom prst="rect">
              <a:avLst/>
            </a:prstGeom>
            <a:noFill/>
            <a:ln w="6350">
              <a:noFill/>
              <a:miter lim="800000"/>
              <a:headEnd/>
              <a:tailEnd/>
            </a:ln>
            <a:effectLst/>
          </p:spPr>
          <p:txBody>
            <a:bodyPr wrap="square" lIns="0" tIns="0" rIns="0" bIns="0">
              <a:spAutoFit/>
            </a:bodyPr>
            <a:lstStyle>
              <a:defPPr>
                <a:defRPr lang="de-DE"/>
              </a:defPPr>
              <a:lvl1pPr algn="l" rtl="0" fontAlgn="base">
                <a:spcBef>
                  <a:spcPct val="0"/>
                </a:spcBef>
                <a:spcAft>
                  <a:spcPct val="0"/>
                </a:spcAft>
                <a:defRPr sz="1300" b="1" kern="1200">
                  <a:solidFill>
                    <a:schemeClr val="tx1"/>
                  </a:solidFill>
                  <a:latin typeface="Arial" charset="0"/>
                  <a:ea typeface="+mn-ea"/>
                  <a:cs typeface="+mn-cs"/>
                </a:defRPr>
              </a:lvl1pPr>
              <a:lvl2pPr marL="457200" algn="l" rtl="0" fontAlgn="base">
                <a:spcBef>
                  <a:spcPct val="0"/>
                </a:spcBef>
                <a:spcAft>
                  <a:spcPct val="0"/>
                </a:spcAft>
                <a:defRPr sz="1300" b="1" kern="1200">
                  <a:solidFill>
                    <a:schemeClr val="tx1"/>
                  </a:solidFill>
                  <a:latin typeface="Arial" charset="0"/>
                  <a:ea typeface="+mn-ea"/>
                  <a:cs typeface="+mn-cs"/>
                </a:defRPr>
              </a:lvl2pPr>
              <a:lvl3pPr marL="914400" algn="l" rtl="0" fontAlgn="base">
                <a:spcBef>
                  <a:spcPct val="0"/>
                </a:spcBef>
                <a:spcAft>
                  <a:spcPct val="0"/>
                </a:spcAft>
                <a:defRPr sz="1300" b="1" kern="1200">
                  <a:solidFill>
                    <a:schemeClr val="tx1"/>
                  </a:solidFill>
                  <a:latin typeface="Arial" charset="0"/>
                  <a:ea typeface="+mn-ea"/>
                  <a:cs typeface="+mn-cs"/>
                </a:defRPr>
              </a:lvl3pPr>
              <a:lvl4pPr marL="1371600" algn="l" rtl="0" fontAlgn="base">
                <a:spcBef>
                  <a:spcPct val="0"/>
                </a:spcBef>
                <a:spcAft>
                  <a:spcPct val="0"/>
                </a:spcAft>
                <a:defRPr sz="1300" b="1" kern="1200">
                  <a:solidFill>
                    <a:schemeClr val="tx1"/>
                  </a:solidFill>
                  <a:latin typeface="Arial" charset="0"/>
                  <a:ea typeface="+mn-ea"/>
                  <a:cs typeface="+mn-cs"/>
                </a:defRPr>
              </a:lvl4pPr>
              <a:lvl5pPr marL="1828800" algn="l" rtl="0" fontAlgn="base">
                <a:spcBef>
                  <a:spcPct val="0"/>
                </a:spcBef>
                <a:spcAft>
                  <a:spcPct val="0"/>
                </a:spcAft>
                <a:defRPr sz="1300" b="1" kern="1200">
                  <a:solidFill>
                    <a:schemeClr val="tx1"/>
                  </a:solidFill>
                  <a:latin typeface="Arial" charset="0"/>
                  <a:ea typeface="+mn-ea"/>
                  <a:cs typeface="+mn-cs"/>
                </a:defRPr>
              </a:lvl5pPr>
              <a:lvl6pPr marL="2286000" algn="l" defTabSz="914400" rtl="0" eaLnBrk="1" latinLnBrk="0" hangingPunct="1">
                <a:defRPr sz="1300" b="1" kern="1200">
                  <a:solidFill>
                    <a:schemeClr val="tx1"/>
                  </a:solidFill>
                  <a:latin typeface="Arial" charset="0"/>
                  <a:ea typeface="+mn-ea"/>
                  <a:cs typeface="+mn-cs"/>
                </a:defRPr>
              </a:lvl6pPr>
              <a:lvl7pPr marL="2743200" algn="l" defTabSz="914400" rtl="0" eaLnBrk="1" latinLnBrk="0" hangingPunct="1">
                <a:defRPr sz="1300" b="1" kern="1200">
                  <a:solidFill>
                    <a:schemeClr val="tx1"/>
                  </a:solidFill>
                  <a:latin typeface="Arial" charset="0"/>
                  <a:ea typeface="+mn-ea"/>
                  <a:cs typeface="+mn-cs"/>
                </a:defRPr>
              </a:lvl7pPr>
              <a:lvl8pPr marL="3200400" algn="l" defTabSz="914400" rtl="0" eaLnBrk="1" latinLnBrk="0" hangingPunct="1">
                <a:defRPr sz="1300" b="1" kern="1200">
                  <a:solidFill>
                    <a:schemeClr val="tx1"/>
                  </a:solidFill>
                  <a:latin typeface="Arial" charset="0"/>
                  <a:ea typeface="+mn-ea"/>
                  <a:cs typeface="+mn-cs"/>
                </a:defRPr>
              </a:lvl8pPr>
              <a:lvl9pPr marL="3657600" algn="l" defTabSz="914400" rtl="0" eaLnBrk="1" latinLnBrk="0" hangingPunct="1">
                <a:defRPr sz="1300" b="1" kern="1200">
                  <a:solidFill>
                    <a:schemeClr val="tx1"/>
                  </a:solidFill>
                  <a:latin typeface="Arial" charset="0"/>
                  <a:ea typeface="+mn-ea"/>
                  <a:cs typeface="+mn-cs"/>
                </a:defRPr>
              </a:lvl9pPr>
            </a:lstStyle>
            <a:p>
              <a:pPr marL="142628" lvl="1" indent="-142628" defTabSz="330200">
                <a:spcBef>
                  <a:spcPts val="200"/>
                </a:spcBef>
                <a:buSzPct val="100000"/>
                <a:buFont typeface="Arial Narrow"/>
                <a:buChar char="&gt;"/>
              </a:pPr>
              <a:r>
                <a:rPr lang="en-US" altLang="de-DE" b="0" dirty="0">
                  <a:latin typeface="+mj-lt"/>
                </a:rPr>
                <a:t>Specific commodities qualify more for rail transport, e.g. high-value goods </a:t>
              </a:r>
            </a:p>
            <a:p>
              <a:pPr marL="142628" lvl="1" indent="-142628" defTabSz="330200">
                <a:spcBef>
                  <a:spcPts val="200"/>
                </a:spcBef>
                <a:buSzPct val="100000"/>
                <a:buFont typeface="Arial Narrow"/>
                <a:buChar char="&gt;"/>
              </a:pPr>
              <a:r>
                <a:rPr lang="en-US" altLang="de-DE" b="0" dirty="0">
                  <a:latin typeface="+mj-lt"/>
                </a:rPr>
                <a:t>Out of these, time sensitive goods justify shift to more expensive rail transport </a:t>
              </a:r>
            </a:p>
          </p:txBody>
        </p:sp>
      </p:grpSp>
      <p:sp>
        <p:nvSpPr>
          <p:cNvPr id="29"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spcBef>
                <a:spcPts val="0"/>
              </a:spcBef>
              <a:buSzPct val="100000"/>
            </a:pPr>
            <a:r>
              <a:rPr lang="en-US" sz="2100" b="0" dirty="0">
                <a:solidFill>
                  <a:schemeClr val="tx2"/>
                </a:solidFill>
                <a:latin typeface="+mn-lt"/>
                <a:cs typeface="+mn-cs"/>
                <a:sym typeface="+mn-lt"/>
              </a:rPr>
              <a:t>Logic and assumptions of rail shift scenario</a:t>
            </a:r>
          </a:p>
        </p:txBody>
      </p:sp>
      <p:sp>
        <p:nvSpPr>
          <p:cNvPr id="6"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B</a:t>
            </a:r>
          </a:p>
        </p:txBody>
      </p:sp>
      <p:sp>
        <p:nvSpPr>
          <p:cNvPr id="31" name="Source"/>
          <p:cNvSpPr txBox="1"/>
          <p:nvPr/>
        </p:nvSpPr>
        <p:spPr>
          <a:xfrm>
            <a:off x="738189" y="6710121"/>
            <a:ext cx="990656"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Roland Berger </a:t>
            </a:r>
          </a:p>
        </p:txBody>
      </p:sp>
    </p:spTree>
    <p:extLst>
      <p:ext uri="{BB962C8B-B14F-4D97-AF65-F5344CB8AC3E}">
        <p14:creationId xmlns:p14="http://schemas.microsoft.com/office/powerpoint/2010/main" val="24427059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2" name="Object 341" hidden="1"/>
          <p:cNvGraphicFramePr>
            <a:graphicFrameLocks/>
          </p:cNvGraphicFramePr>
          <p:nvPr>
            <p:custDataLst>
              <p:tags r:id="rId2"/>
            </p:custDataLst>
            <p:extLst>
              <p:ext uri="{D42A27DB-BD31-4B8C-83A1-F6EECF244321}">
                <p14:modId xmlns:p14="http://schemas.microsoft.com/office/powerpoint/2010/main" val="8514936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3069" name="think-cell Slide" r:id="rId49" imgW="0" imgH="0" progId="TCLayout.ActiveDocument.1">
                  <p:embed/>
                </p:oleObj>
              </mc:Choice>
              <mc:Fallback>
                <p:oleObj name="think-cell Slide" r:id="rId49"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1"/>
            <p:custDataLst>
              <p:tags r:id="rId3"/>
            </p:custDataLst>
          </p:nvPr>
        </p:nvSpPr>
        <p:spPr/>
        <p:txBody>
          <a:bodyPr/>
          <a:lstStyle/>
          <a:p>
            <a:fld id="{01940DDA-0656-452C-A408-68789653BD9B}" type="slidenum">
              <a:rPr lang="en-US" smtClean="0"/>
              <a:pPr/>
              <a:t>9</a:t>
            </a:fld>
            <a:endParaRPr lang="en-US" dirty="0"/>
          </a:p>
        </p:txBody>
      </p:sp>
      <p:sp>
        <p:nvSpPr>
          <p:cNvPr id="4" name="Title 3"/>
          <p:cNvSpPr>
            <a:spLocks noGrp="1"/>
          </p:cNvSpPr>
          <p:nvPr>
            <p:ph type="title"/>
            <p:custDataLst>
              <p:tags r:id="rId4"/>
            </p:custDataLst>
          </p:nvPr>
        </p:nvSpPr>
        <p:spPr/>
        <p:txBody>
          <a:bodyPr/>
          <a:lstStyle/>
          <a:p>
            <a:r>
              <a:rPr lang="en-US" dirty="0"/>
              <a:t>Timing and reliability stay key success factors – Operations have improved but market still sees further improvement potential</a:t>
            </a:r>
          </a:p>
        </p:txBody>
      </p:sp>
      <p:sp>
        <p:nvSpPr>
          <p:cNvPr id="129" name="Textframe 30"/>
          <p:cNvSpPr txBox="1">
            <a:spLocks/>
          </p:cNvSpPr>
          <p:nvPr>
            <p:custDataLst>
              <p:tags r:id="rId5"/>
            </p:custDataLst>
          </p:nvPr>
        </p:nvSpPr>
        <p:spPr>
          <a:xfrm>
            <a:off x="4546600" y="2209911"/>
            <a:ext cx="4722813" cy="214674"/>
          </a:xfrm>
          <a:prstGeom prst="rect">
            <a:avLst/>
          </a:prstGeom>
          <a:noFill/>
          <a:ln w="9525">
            <a:noFill/>
          </a:ln>
        </p:spPr>
        <p:txBody>
          <a:bodyPr vert="horz" wrap="square" lIns="0" tIns="0" rIns="0" bIns="0" rtlCol="0">
            <a:spAutoFit/>
          </a:bodyPr>
          <a:lstStyle/>
          <a:p>
            <a:pPr>
              <a:lnSpc>
                <a:spcPct val="93000"/>
              </a:lnSpc>
              <a:buClr>
                <a:schemeClr val="tx1"/>
              </a:buClr>
              <a:buSzPct val="100000"/>
            </a:pPr>
            <a:r>
              <a:rPr lang="en-US" sz="1500" dirty="0">
                <a:latin typeface="+mj-lt"/>
                <a:cs typeface="Arial" pitchFamily="34" charset="0"/>
              </a:rPr>
              <a:t>Changes since 2011 and comments</a:t>
            </a:r>
            <a:endParaRPr lang="en-US" sz="1500" b="0" dirty="0">
              <a:latin typeface="+mj-lt"/>
              <a:cs typeface="Arial" pitchFamily="34" charset="0"/>
            </a:endParaRPr>
          </a:p>
        </p:txBody>
      </p:sp>
      <p:sp>
        <p:nvSpPr>
          <p:cNvPr id="139" name="Textframe 30"/>
          <p:cNvSpPr txBox="1">
            <a:spLocks/>
          </p:cNvSpPr>
          <p:nvPr>
            <p:custDataLst>
              <p:tags r:id="rId6"/>
            </p:custDataLst>
          </p:nvPr>
        </p:nvSpPr>
        <p:spPr>
          <a:xfrm>
            <a:off x="736600" y="2209911"/>
            <a:ext cx="1289012" cy="214674"/>
          </a:xfrm>
          <a:prstGeom prst="rect">
            <a:avLst/>
          </a:prstGeom>
          <a:noFill/>
          <a:ln w="9525">
            <a:noFill/>
          </a:ln>
        </p:spPr>
        <p:txBody>
          <a:bodyPr vert="horz" wrap="square" lIns="0" tIns="0" rIns="0" bIns="0" rtlCol="0">
            <a:spAutoFit/>
          </a:bodyPr>
          <a:lstStyle/>
          <a:p>
            <a:pPr>
              <a:lnSpc>
                <a:spcPct val="93000"/>
              </a:lnSpc>
              <a:buClr>
                <a:schemeClr val="tx1"/>
              </a:buClr>
              <a:buSzPct val="100000"/>
            </a:pPr>
            <a:r>
              <a:rPr lang="en-US" sz="1500" dirty="0">
                <a:latin typeface="+mj-lt"/>
                <a:cs typeface="Arial" pitchFamily="34" charset="0"/>
              </a:rPr>
              <a:t>Parameter</a:t>
            </a:r>
            <a:endParaRPr lang="en-US" sz="1500" b="0" dirty="0">
              <a:latin typeface="+mj-lt"/>
              <a:cs typeface="Arial" pitchFamily="34" charset="0"/>
            </a:endParaRPr>
          </a:p>
        </p:txBody>
      </p:sp>
      <p:sp>
        <p:nvSpPr>
          <p:cNvPr id="257" name="Textframe 30"/>
          <p:cNvSpPr txBox="1">
            <a:spLocks/>
          </p:cNvSpPr>
          <p:nvPr>
            <p:custDataLst>
              <p:tags r:id="rId7"/>
            </p:custDataLst>
          </p:nvPr>
        </p:nvSpPr>
        <p:spPr>
          <a:xfrm>
            <a:off x="3372200" y="2209911"/>
            <a:ext cx="1002214" cy="214674"/>
          </a:xfrm>
          <a:prstGeom prst="rect">
            <a:avLst/>
          </a:prstGeom>
          <a:noFill/>
          <a:ln w="9525">
            <a:noFill/>
          </a:ln>
        </p:spPr>
        <p:txBody>
          <a:bodyPr vert="horz" wrap="square" lIns="0" tIns="0" rIns="0" bIns="0" rtlCol="0">
            <a:spAutoFit/>
          </a:bodyPr>
          <a:lstStyle/>
          <a:p>
            <a:pPr>
              <a:lnSpc>
                <a:spcPct val="93000"/>
              </a:lnSpc>
              <a:buClr>
                <a:schemeClr val="tx1"/>
              </a:buClr>
              <a:buSzPct val="100000"/>
            </a:pPr>
            <a:r>
              <a:rPr lang="en-US" sz="1500" dirty="0">
                <a:latin typeface="+mj-lt"/>
                <a:cs typeface="Arial" pitchFamily="34" charset="0"/>
              </a:rPr>
              <a:t>Gap 2017</a:t>
            </a:r>
            <a:r>
              <a:rPr lang="en-US" sz="1500" baseline="30000" dirty="0">
                <a:latin typeface="+mj-lt"/>
                <a:cs typeface="Arial" pitchFamily="34" charset="0"/>
              </a:rPr>
              <a:t>1)</a:t>
            </a:r>
            <a:endParaRPr lang="en-US" sz="1500" b="0" baseline="30000" dirty="0">
              <a:latin typeface="+mj-lt"/>
              <a:cs typeface="Arial" pitchFamily="34" charset="0"/>
            </a:endParaRPr>
          </a:p>
        </p:txBody>
      </p:sp>
      <p:sp>
        <p:nvSpPr>
          <p:cNvPr id="259" name="Textframe 30"/>
          <p:cNvSpPr txBox="1">
            <a:spLocks/>
          </p:cNvSpPr>
          <p:nvPr>
            <p:custDataLst>
              <p:tags r:id="rId8"/>
            </p:custDataLst>
          </p:nvPr>
        </p:nvSpPr>
        <p:spPr>
          <a:xfrm>
            <a:off x="2197799" y="2209911"/>
            <a:ext cx="1002214" cy="429348"/>
          </a:xfrm>
          <a:prstGeom prst="rect">
            <a:avLst/>
          </a:prstGeom>
          <a:noFill/>
          <a:ln w="9525">
            <a:noFill/>
          </a:ln>
        </p:spPr>
        <p:txBody>
          <a:bodyPr vert="horz" wrap="square" lIns="0" tIns="0" rIns="0" bIns="0" rtlCol="0">
            <a:spAutoFit/>
          </a:bodyPr>
          <a:lstStyle/>
          <a:p>
            <a:pPr>
              <a:lnSpc>
                <a:spcPct val="93000"/>
              </a:lnSpc>
              <a:buClr>
                <a:schemeClr val="tx1"/>
              </a:buClr>
              <a:buSzPct val="100000"/>
            </a:pPr>
            <a:r>
              <a:rPr lang="en-US" sz="1500" dirty="0">
                <a:latin typeface="+mj-lt"/>
                <a:cs typeface="Arial" pitchFamily="34" charset="0"/>
              </a:rPr>
              <a:t>Importance for rail link</a:t>
            </a:r>
            <a:endParaRPr lang="en-US" sz="1500" b="0" dirty="0">
              <a:latin typeface="+mj-lt"/>
              <a:cs typeface="Arial" pitchFamily="34" charset="0"/>
            </a:endParaRPr>
          </a:p>
        </p:txBody>
      </p:sp>
      <p:cxnSp>
        <p:nvCxnSpPr>
          <p:cNvPr id="144" name="Straight Connector 32"/>
          <p:cNvCxnSpPr>
            <a:cxnSpLocks/>
          </p:cNvCxnSpPr>
          <p:nvPr>
            <p:custDataLst>
              <p:tags r:id="rId9"/>
            </p:custDataLst>
          </p:nvPr>
        </p:nvCxnSpPr>
        <p:spPr>
          <a:xfrm>
            <a:off x="4546600" y="2702419"/>
            <a:ext cx="4722813" cy="0"/>
          </a:xfrm>
          <a:prstGeom prst="line">
            <a:avLst/>
          </a:prstGeom>
          <a:ln w="22225" cmpd="sng">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9" name="Straight Connector 32"/>
          <p:cNvCxnSpPr>
            <a:cxnSpLocks/>
          </p:cNvCxnSpPr>
          <p:nvPr>
            <p:custDataLst>
              <p:tags r:id="rId10"/>
            </p:custDataLst>
          </p:nvPr>
        </p:nvCxnSpPr>
        <p:spPr>
          <a:xfrm>
            <a:off x="736600" y="2702419"/>
            <a:ext cx="1289012" cy="0"/>
          </a:xfrm>
          <a:prstGeom prst="line">
            <a:avLst/>
          </a:prstGeom>
          <a:ln w="22225" cmpd="sng">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8" name="Straight Connector 32"/>
          <p:cNvCxnSpPr>
            <a:cxnSpLocks/>
          </p:cNvCxnSpPr>
          <p:nvPr>
            <p:custDataLst>
              <p:tags r:id="rId11"/>
            </p:custDataLst>
          </p:nvPr>
        </p:nvCxnSpPr>
        <p:spPr>
          <a:xfrm>
            <a:off x="3372200" y="2702419"/>
            <a:ext cx="1002214" cy="0"/>
          </a:xfrm>
          <a:prstGeom prst="line">
            <a:avLst/>
          </a:prstGeom>
          <a:ln w="22225" cmpd="sng">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0" name="Straight Connector 32"/>
          <p:cNvCxnSpPr>
            <a:cxnSpLocks/>
          </p:cNvCxnSpPr>
          <p:nvPr>
            <p:custDataLst>
              <p:tags r:id="rId12"/>
            </p:custDataLst>
          </p:nvPr>
        </p:nvCxnSpPr>
        <p:spPr>
          <a:xfrm>
            <a:off x="2197799" y="2702419"/>
            <a:ext cx="1002214" cy="0"/>
          </a:xfrm>
          <a:prstGeom prst="line">
            <a:avLst/>
          </a:prstGeom>
          <a:ln w="22225" cmpd="sng">
            <a:solidFill>
              <a:schemeClr val="accent3"/>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31" name="Subtitle"/>
          <p:cNvSpPr txBox="1">
            <a:spLocks/>
          </p:cNvSpPr>
          <p:nvPr/>
        </p:nvSpPr>
        <p:spPr>
          <a:xfrm>
            <a:off x="738000" y="1710000"/>
            <a:ext cx="8535988" cy="300531"/>
          </a:xfrm>
          <a:prstGeom prst="rect">
            <a:avLst/>
          </a:prstGeom>
          <a:noFill/>
          <a:ln w="9525">
            <a:noFill/>
          </a:ln>
        </p:spPr>
        <p:txBody>
          <a:bodyPr vert="horz" wrap="square" lIns="0" tIns="0" rIns="0" bIns="0" rtlCol="0">
            <a:spAutoFit/>
          </a:bodyPr>
          <a:lstStyle/>
          <a:p>
            <a:pPr>
              <a:lnSpc>
                <a:spcPct val="90000"/>
              </a:lnSpc>
              <a:buClr>
                <a:schemeClr val="tx1"/>
              </a:buClr>
              <a:buSzPct val="100000"/>
            </a:pPr>
            <a:r>
              <a:rPr lang="en-US" sz="2100" b="0" dirty="0">
                <a:solidFill>
                  <a:schemeClr val="tx2"/>
                </a:solidFill>
                <a:latin typeface="+mn-lt"/>
                <a:cs typeface="+mn-cs"/>
                <a:sym typeface="+mn-lt"/>
              </a:rPr>
              <a:t>Prioritization and evaluation of success factors – Analysis of interviews</a:t>
            </a:r>
          </a:p>
        </p:txBody>
      </p:sp>
      <p:sp>
        <p:nvSpPr>
          <p:cNvPr id="132" name="Notes"/>
          <p:cNvSpPr txBox="1"/>
          <p:nvPr/>
        </p:nvSpPr>
        <p:spPr>
          <a:xfrm>
            <a:off x="738188" y="6576969"/>
            <a:ext cx="8535799" cy="138499"/>
          </a:xfrm>
          <a:prstGeom prst="rect">
            <a:avLst/>
          </a:prstGeom>
          <a:noFill/>
          <a:ln w="9525">
            <a:noFill/>
          </a:ln>
        </p:spPr>
        <p:txBody>
          <a:bodyPr vert="horz" wrap="square" lIns="0" tIns="0" rIns="0" bIns="0" rtlCol="0" anchor="b" anchorCtr="0">
            <a:spAutoFit/>
          </a:bodyPr>
          <a:lstStyle/>
          <a:p>
            <a:pPr>
              <a:lnSpc>
                <a:spcPct val="90000"/>
              </a:lnSpc>
              <a:buSzPct val="100000"/>
            </a:pPr>
            <a:r>
              <a:rPr lang="en-US" sz="1000" b="0" dirty="0">
                <a:solidFill>
                  <a:schemeClr val="tx1"/>
                </a:solidFill>
                <a:latin typeface="+mn-lt"/>
                <a:cs typeface="+mn-cs"/>
                <a:sym typeface="+mn-lt"/>
              </a:rPr>
              <a:t>1) Gap depicts overall view of established routes (Northern routes), </a:t>
            </a:r>
            <a:r>
              <a:rPr lang="en-US" sz="1000" b="0" dirty="0">
                <a:latin typeface="+mn-lt"/>
                <a:sym typeface="+mn-lt"/>
              </a:rPr>
              <a:t>progress arrow can be flat/negative if expectations have risen at the same time as results</a:t>
            </a:r>
            <a:endParaRPr lang="en-US" sz="1000" b="0" dirty="0">
              <a:solidFill>
                <a:schemeClr val="tx1"/>
              </a:solidFill>
              <a:latin typeface="+mn-lt"/>
              <a:cs typeface="+mn-cs"/>
              <a:sym typeface="+mn-lt"/>
            </a:endParaRPr>
          </a:p>
        </p:txBody>
      </p:sp>
      <p:sp>
        <p:nvSpPr>
          <p:cNvPr id="158" name="LegendText"/>
          <p:cNvSpPr txBox="1"/>
          <p:nvPr/>
        </p:nvSpPr>
        <p:spPr>
          <a:xfrm>
            <a:off x="736600" y="6430652"/>
            <a:ext cx="8656216" cy="138499"/>
          </a:xfrm>
          <a:prstGeom prst="rect">
            <a:avLst/>
          </a:prstGeom>
          <a:noFill/>
          <a:ln w="9525">
            <a:noFill/>
          </a:ln>
        </p:spPr>
        <p:txBody>
          <a:bodyPr vert="horz" wrap="none" lIns="0" tIns="0" rIns="0" bIns="0" rtlCol="0" anchor="t" anchorCtr="0">
            <a:spAutoFit/>
          </a:bodyPr>
          <a:lstStyle/>
          <a:p>
            <a:pPr marL="0" marR="0" lvl="0" indent="0" defTabSz="914400" eaLnBrk="1" fontAlgn="auto" latinLnBrk="0" hangingPunct="1">
              <a:lnSpc>
                <a:spcPct val="90000"/>
              </a:lnSpc>
              <a:spcBef>
                <a:spcPts val="0"/>
              </a:spcBef>
              <a:spcAft>
                <a:spcPts val="0"/>
              </a:spcAft>
              <a:buClr>
                <a:srgbClr val="000000"/>
              </a:buClr>
              <a:buSzPct val="100000"/>
              <a:buFontTx/>
              <a:buNone/>
              <a:tabLst/>
              <a:defRPr/>
            </a:pPr>
            <a:r>
              <a:rPr kumimoji="0" lang="en-US" sz="1000" b="0" i="0" u="none" strike="noStrike" kern="0" cap="none" spc="0" normalizeH="0" baseline="0" noProof="0" dirty="0">
                <a:ln>
                  <a:noFill/>
                </a:ln>
                <a:solidFill>
                  <a:sysClr val="windowText" lastClr="000000"/>
                </a:solidFill>
                <a:effectLst/>
                <a:uLnTx/>
                <a:uFillTx/>
                <a:latin typeface="+mn-lt"/>
                <a:cs typeface="+mn-cs"/>
                <a:sym typeface="+mn-lt"/>
              </a:rPr>
              <a:t>Legend: Higher filling of harvey balls shows higher importance;</a:t>
            </a:r>
            <a:r>
              <a:rPr lang="en-US" sz="1000" b="0" kern="0" dirty="0">
                <a:solidFill>
                  <a:sysClr val="windowText" lastClr="000000"/>
                </a:solidFill>
                <a:latin typeface="+mn-lt"/>
                <a:sym typeface="+mn-lt"/>
              </a:rPr>
              <a:t> higher filling of gap shows higher gap, direction of arrow shows progress since 2011 (upwards = positive, downwards = neg.)</a:t>
            </a:r>
          </a:p>
        </p:txBody>
      </p:sp>
      <p:cxnSp>
        <p:nvCxnSpPr>
          <p:cNvPr id="162" name="Straight Connector 32"/>
          <p:cNvCxnSpPr>
            <a:cxnSpLocks/>
          </p:cNvCxnSpPr>
          <p:nvPr/>
        </p:nvCxnSpPr>
        <p:spPr>
          <a:xfrm>
            <a:off x="736600" y="3125696"/>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30" name="Straight Connector 32"/>
          <p:cNvCxnSpPr>
            <a:cxnSpLocks/>
          </p:cNvCxnSpPr>
          <p:nvPr/>
        </p:nvCxnSpPr>
        <p:spPr>
          <a:xfrm>
            <a:off x="736600" y="3923470"/>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41" name="Straight Connector 32"/>
          <p:cNvCxnSpPr>
            <a:cxnSpLocks/>
          </p:cNvCxnSpPr>
          <p:nvPr/>
        </p:nvCxnSpPr>
        <p:spPr>
          <a:xfrm>
            <a:off x="736600" y="4721244"/>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56" name="Straight Connector 32"/>
          <p:cNvCxnSpPr>
            <a:cxnSpLocks/>
          </p:cNvCxnSpPr>
          <p:nvPr/>
        </p:nvCxnSpPr>
        <p:spPr>
          <a:xfrm>
            <a:off x="736600" y="5917906"/>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126" name="Straight Connector 32"/>
          <p:cNvCxnSpPr>
            <a:cxnSpLocks/>
          </p:cNvCxnSpPr>
          <p:nvPr/>
        </p:nvCxnSpPr>
        <p:spPr>
          <a:xfrm>
            <a:off x="736600" y="3524583"/>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sp>
        <p:nvSpPr>
          <p:cNvPr id="309" name="Textframe 30"/>
          <p:cNvSpPr txBox="1">
            <a:spLocks/>
          </p:cNvSpPr>
          <p:nvPr/>
        </p:nvSpPr>
        <p:spPr>
          <a:xfrm>
            <a:off x="4548187" y="3151432"/>
            <a:ext cx="4722813" cy="347414"/>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US" b="0" dirty="0">
                <a:latin typeface="+mj-lt"/>
                <a:cs typeface="Arial" pitchFamily="34" charset="0"/>
              </a:rPr>
              <a:t>Rail now more reliable than sea </a:t>
            </a:r>
          </a:p>
          <a:p>
            <a:pPr marL="142628" lvl="1" indent="-142628">
              <a:lnSpc>
                <a:spcPct val="93000"/>
              </a:lnSpc>
              <a:spcBef>
                <a:spcPts val="0"/>
              </a:spcBef>
              <a:buSzPct val="100000"/>
              <a:buFont typeface="Arial Narrow"/>
              <a:buChar char="&gt;"/>
            </a:pPr>
            <a:r>
              <a:rPr lang="en-US" b="0" dirty="0">
                <a:latin typeface="+mj-lt"/>
                <a:cs typeface="Arial" pitchFamily="34" charset="0"/>
              </a:rPr>
              <a:t>Especially shippers still see need for improvement and more information</a:t>
            </a:r>
          </a:p>
        </p:txBody>
      </p:sp>
      <p:sp>
        <p:nvSpPr>
          <p:cNvPr id="310" name="Textframe 30"/>
          <p:cNvSpPr txBox="1">
            <a:spLocks/>
          </p:cNvSpPr>
          <p:nvPr/>
        </p:nvSpPr>
        <p:spPr>
          <a:xfrm>
            <a:off x="738187" y="3238285"/>
            <a:ext cx="1289012" cy="173708"/>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Reliability</a:t>
            </a:r>
          </a:p>
        </p:txBody>
      </p:sp>
      <p:cxnSp>
        <p:nvCxnSpPr>
          <p:cNvPr id="163" name="Straight Connector 162"/>
          <p:cNvCxnSpPr/>
          <p:nvPr/>
        </p:nvCxnSpPr>
        <p:spPr>
          <a:xfrm rot="18900000" flipV="1">
            <a:off x="3929538" y="3325139"/>
            <a:ext cx="235248" cy="0"/>
          </a:xfrm>
          <a:prstGeom prst="line">
            <a:avLst/>
          </a:prstGeom>
          <a:ln w="22225" cmpd="sng">
            <a:solidFill>
              <a:schemeClr val="accent6"/>
            </a:solidFill>
            <a:tailEnd type="triangle" w="lg" len="lg"/>
          </a:ln>
          <a:effectLst/>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738187" y="4352925"/>
            <a:ext cx="8532813" cy="347414"/>
            <a:chOff x="738187" y="4746981"/>
            <a:chExt cx="8532813" cy="347414"/>
          </a:xfrm>
        </p:grpSpPr>
        <p:sp>
          <p:nvSpPr>
            <p:cNvPr id="269" name="Textframe 30"/>
            <p:cNvSpPr txBox="1">
              <a:spLocks/>
            </p:cNvSpPr>
            <p:nvPr/>
          </p:nvSpPr>
          <p:spPr>
            <a:xfrm>
              <a:off x="4548187" y="4746981"/>
              <a:ext cx="4722813" cy="347414"/>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US" b="0" dirty="0">
                  <a:latin typeface="+mj-lt"/>
                  <a:cs typeface="Arial" pitchFamily="34" charset="0"/>
                </a:rPr>
                <a:t>No pure price competition but more competition through low sea freight rates</a:t>
              </a:r>
            </a:p>
            <a:p>
              <a:pPr marL="142628" lvl="1" indent="-142628">
                <a:lnSpc>
                  <a:spcPct val="93000"/>
                </a:lnSpc>
                <a:spcBef>
                  <a:spcPts val="0"/>
                </a:spcBef>
                <a:buSzPct val="100000"/>
                <a:buFont typeface="Arial Narrow"/>
                <a:buChar char="&gt;"/>
              </a:pPr>
              <a:r>
                <a:rPr lang="en-US" b="0" dirty="0">
                  <a:solidFill>
                    <a:schemeClr val="dk1">
                      <a:lumMod val="100000"/>
                    </a:schemeClr>
                  </a:solidFill>
                  <a:latin typeface="+mj-lt"/>
                  <a:cs typeface="Arial" pitchFamily="34" charset="0"/>
                </a:rPr>
                <a:t>Potential for more cost efficiency and less dependence on subsidies</a:t>
              </a:r>
            </a:p>
          </p:txBody>
        </p:sp>
        <p:sp>
          <p:nvSpPr>
            <p:cNvPr id="270" name="Textframe 30"/>
            <p:cNvSpPr txBox="1">
              <a:spLocks/>
            </p:cNvSpPr>
            <p:nvPr/>
          </p:nvSpPr>
          <p:spPr>
            <a:xfrm>
              <a:off x="738187" y="4833834"/>
              <a:ext cx="1289012" cy="173708"/>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Price</a:t>
              </a:r>
            </a:p>
          </p:txBody>
        </p:sp>
        <p:cxnSp>
          <p:nvCxnSpPr>
            <p:cNvPr id="166" name="Straight Connector 165"/>
            <p:cNvCxnSpPr/>
            <p:nvPr/>
          </p:nvCxnSpPr>
          <p:spPr>
            <a:xfrm rot="2700000">
              <a:off x="3929538" y="4920687"/>
              <a:ext cx="235248" cy="0"/>
            </a:xfrm>
            <a:prstGeom prst="line">
              <a:avLst/>
            </a:prstGeom>
            <a:ln w="22225" cmpd="sng">
              <a:solidFill>
                <a:schemeClr val="accent6"/>
              </a:solidFill>
              <a:tailEnd type="triangle" w="lg" len="lg"/>
            </a:ln>
            <a:effectLst/>
          </p:spPr>
          <p:style>
            <a:lnRef idx="1">
              <a:schemeClr val="accent1"/>
            </a:lnRef>
            <a:fillRef idx="0">
              <a:schemeClr val="accent1"/>
            </a:fillRef>
            <a:effectRef idx="0">
              <a:schemeClr val="accent1"/>
            </a:effectRef>
            <a:fontRef idx="minor">
              <a:schemeClr val="tx1"/>
            </a:fontRef>
          </p:style>
        </p:cxnSp>
      </p:grpSp>
      <p:cxnSp>
        <p:nvCxnSpPr>
          <p:cNvPr id="246" name="Straight Connector 32"/>
          <p:cNvCxnSpPr>
            <a:cxnSpLocks/>
          </p:cNvCxnSpPr>
          <p:nvPr/>
        </p:nvCxnSpPr>
        <p:spPr>
          <a:xfrm>
            <a:off x="736600" y="5532880"/>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cxnSp>
        <p:nvCxnSpPr>
          <p:cNvPr id="251" name="Straight Connector 32"/>
          <p:cNvCxnSpPr>
            <a:cxnSpLocks/>
          </p:cNvCxnSpPr>
          <p:nvPr/>
        </p:nvCxnSpPr>
        <p:spPr>
          <a:xfrm>
            <a:off x="736600" y="5131162"/>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sp>
        <p:nvSpPr>
          <p:cNvPr id="319" name="Textframe 30"/>
          <p:cNvSpPr txBox="1">
            <a:spLocks/>
          </p:cNvSpPr>
          <p:nvPr/>
        </p:nvSpPr>
        <p:spPr>
          <a:xfrm>
            <a:off x="4546600" y="4758012"/>
            <a:ext cx="4722813" cy="347414"/>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US" b="0" dirty="0">
                <a:latin typeface="+mj-lt"/>
                <a:cs typeface="Arial" pitchFamily="34" charset="0"/>
              </a:rPr>
              <a:t>Frequency increased strongly in last years</a:t>
            </a:r>
          </a:p>
          <a:p>
            <a:pPr marL="142628" lvl="1" indent="-142628">
              <a:lnSpc>
                <a:spcPct val="93000"/>
              </a:lnSpc>
              <a:spcBef>
                <a:spcPts val="0"/>
              </a:spcBef>
              <a:buSzPct val="100000"/>
              <a:buFont typeface="Arial Narrow"/>
              <a:buChar char="&gt;"/>
            </a:pPr>
            <a:r>
              <a:rPr lang="en-US" b="0" dirty="0">
                <a:latin typeface="+mj-lt"/>
                <a:cs typeface="Arial" pitchFamily="34" charset="0"/>
              </a:rPr>
              <a:t>Many trains are still on request instead of regular trains</a:t>
            </a:r>
          </a:p>
        </p:txBody>
      </p:sp>
      <p:sp>
        <p:nvSpPr>
          <p:cNvPr id="320" name="Textframe 30"/>
          <p:cNvSpPr txBox="1">
            <a:spLocks/>
          </p:cNvSpPr>
          <p:nvPr/>
        </p:nvSpPr>
        <p:spPr>
          <a:xfrm>
            <a:off x="736600" y="4758012"/>
            <a:ext cx="1289012" cy="347414"/>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Frequency, flexibility</a:t>
            </a:r>
          </a:p>
        </p:txBody>
      </p:sp>
      <p:cxnSp>
        <p:nvCxnSpPr>
          <p:cNvPr id="167" name="Straight Connector 166"/>
          <p:cNvCxnSpPr/>
          <p:nvPr/>
        </p:nvCxnSpPr>
        <p:spPr>
          <a:xfrm rot="18900000" flipV="1">
            <a:off x="3929538" y="4931718"/>
            <a:ext cx="235248" cy="0"/>
          </a:xfrm>
          <a:prstGeom prst="line">
            <a:avLst/>
          </a:prstGeom>
          <a:ln w="22225" cmpd="sng">
            <a:solidFill>
              <a:schemeClr val="accent6"/>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127" name="Textframe 30"/>
          <p:cNvSpPr txBox="1">
            <a:spLocks/>
          </p:cNvSpPr>
          <p:nvPr/>
        </p:nvSpPr>
        <p:spPr>
          <a:xfrm>
            <a:off x="4546600" y="3550319"/>
            <a:ext cx="4722813" cy="347414"/>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US" b="0" dirty="0">
                <a:latin typeface="+mj-lt"/>
                <a:cs typeface="Arial" pitchFamily="34" charset="0"/>
              </a:rPr>
              <a:t>Continuously smaller eastwards transport volumes, changing only slowly</a:t>
            </a:r>
          </a:p>
          <a:p>
            <a:pPr marL="142628" lvl="1" indent="-142628">
              <a:lnSpc>
                <a:spcPct val="93000"/>
              </a:lnSpc>
              <a:spcBef>
                <a:spcPts val="0"/>
              </a:spcBef>
              <a:buSzPct val="100000"/>
              <a:buFont typeface="Arial Narrow"/>
              <a:buChar char="&gt;"/>
            </a:pPr>
            <a:r>
              <a:rPr lang="en-US" b="0" dirty="0">
                <a:latin typeface="+mj-lt"/>
                <a:cs typeface="Arial" pitchFamily="34" charset="0"/>
              </a:rPr>
              <a:t>Alternatives like stepwise returns make transport more complicated</a:t>
            </a:r>
          </a:p>
        </p:txBody>
      </p:sp>
      <p:sp>
        <p:nvSpPr>
          <p:cNvPr id="128" name="Textframe 30"/>
          <p:cNvSpPr txBox="1">
            <a:spLocks/>
          </p:cNvSpPr>
          <p:nvPr/>
        </p:nvSpPr>
        <p:spPr>
          <a:xfrm>
            <a:off x="736600" y="3637173"/>
            <a:ext cx="1289012" cy="173708"/>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Balanced quantities</a:t>
            </a:r>
          </a:p>
        </p:txBody>
      </p:sp>
      <p:cxnSp>
        <p:nvCxnSpPr>
          <p:cNvPr id="196" name="Straight Connector 195"/>
          <p:cNvCxnSpPr/>
          <p:nvPr/>
        </p:nvCxnSpPr>
        <p:spPr>
          <a:xfrm>
            <a:off x="3921162" y="3724026"/>
            <a:ext cx="252000" cy="0"/>
          </a:xfrm>
          <a:prstGeom prst="line">
            <a:avLst/>
          </a:prstGeom>
          <a:ln w="22225" cmpd="sng">
            <a:solidFill>
              <a:schemeClr val="accent6"/>
            </a:solidFill>
            <a:tailEnd type="triangle" w="lg" len="lg"/>
          </a:ln>
          <a:effectLst/>
        </p:spPr>
        <p:style>
          <a:lnRef idx="1">
            <a:schemeClr val="accent1"/>
          </a:lnRef>
          <a:fillRef idx="0">
            <a:schemeClr val="accent1"/>
          </a:fillRef>
          <a:effectRef idx="0">
            <a:schemeClr val="accent1"/>
          </a:effectRef>
          <a:fontRef idx="minor">
            <a:schemeClr val="tx1"/>
          </a:fontRef>
        </p:style>
      </p:cxnSp>
      <p:sp>
        <p:nvSpPr>
          <p:cNvPr id="279" name="Textframe 30"/>
          <p:cNvSpPr txBox="1">
            <a:spLocks/>
          </p:cNvSpPr>
          <p:nvPr/>
        </p:nvSpPr>
        <p:spPr>
          <a:xfrm>
            <a:off x="4543425" y="2752545"/>
            <a:ext cx="4722813" cy="372153"/>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US" b="0" dirty="0">
                <a:latin typeface="+mj-lt"/>
                <a:cs typeface="Arial" pitchFamily="34" charset="0"/>
              </a:rPr>
              <a:t>Speed gains of approx. two days since 2011</a:t>
            </a:r>
          </a:p>
          <a:p>
            <a:pPr marL="142628" lvl="1" indent="-142628">
              <a:lnSpc>
                <a:spcPct val="93000"/>
              </a:lnSpc>
              <a:spcBef>
                <a:spcPts val="0"/>
              </a:spcBef>
              <a:buSzPct val="100000"/>
              <a:buFont typeface="Arial Narrow"/>
              <a:buChar char="&gt;"/>
            </a:pPr>
            <a:r>
              <a:rPr lang="en-US" b="0" dirty="0">
                <a:latin typeface="+mj-lt"/>
                <a:cs typeface="Arial" pitchFamily="34" charset="0"/>
              </a:rPr>
              <a:t>Gaps seen mostly inside Europe (slow transportation, delays)</a:t>
            </a:r>
          </a:p>
        </p:txBody>
      </p:sp>
      <p:sp>
        <p:nvSpPr>
          <p:cNvPr id="280" name="Textframe 30"/>
          <p:cNvSpPr txBox="1">
            <a:spLocks/>
          </p:cNvSpPr>
          <p:nvPr/>
        </p:nvSpPr>
        <p:spPr>
          <a:xfrm>
            <a:off x="733425" y="2839398"/>
            <a:ext cx="1289012" cy="173708"/>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Transport time</a:t>
            </a:r>
          </a:p>
        </p:txBody>
      </p:sp>
      <p:cxnSp>
        <p:nvCxnSpPr>
          <p:cNvPr id="202" name="Straight Connector 201"/>
          <p:cNvCxnSpPr/>
          <p:nvPr/>
        </p:nvCxnSpPr>
        <p:spPr>
          <a:xfrm rot="18900000" flipV="1">
            <a:off x="3929538" y="2926252"/>
            <a:ext cx="235248" cy="0"/>
          </a:xfrm>
          <a:prstGeom prst="line">
            <a:avLst/>
          </a:prstGeom>
          <a:ln w="22225" cmpd="sng">
            <a:solidFill>
              <a:schemeClr val="accent6"/>
            </a:solidFill>
            <a:tailEnd type="triangle" w="lg" len="lg"/>
          </a:ln>
          <a:effectLst/>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736600" y="3949206"/>
            <a:ext cx="8532813" cy="372153"/>
            <a:chOff x="736600" y="3949206"/>
            <a:chExt cx="8532813" cy="372153"/>
          </a:xfrm>
        </p:grpSpPr>
        <p:sp>
          <p:nvSpPr>
            <p:cNvPr id="289" name="Textframe 30"/>
            <p:cNvSpPr txBox="1">
              <a:spLocks/>
            </p:cNvSpPr>
            <p:nvPr/>
          </p:nvSpPr>
          <p:spPr>
            <a:xfrm>
              <a:off x="4546600" y="3949206"/>
              <a:ext cx="4722813" cy="372153"/>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US" b="0" dirty="0">
                  <a:latin typeface="+mj-lt"/>
                  <a:cs typeface="Arial" pitchFamily="34" charset="0"/>
                </a:rPr>
                <a:t>Suitable goods are targeted and LCL offers were introduced</a:t>
              </a:r>
            </a:p>
            <a:p>
              <a:pPr marL="142628" lvl="1" indent="-142628">
                <a:lnSpc>
                  <a:spcPct val="93000"/>
                </a:lnSpc>
                <a:spcBef>
                  <a:spcPts val="0"/>
                </a:spcBef>
                <a:buSzPct val="100000"/>
                <a:buFont typeface="Arial Narrow"/>
                <a:buChar char="&gt;"/>
              </a:pPr>
              <a:r>
                <a:rPr lang="en-US" b="0" dirty="0">
                  <a:latin typeface="+mj-lt"/>
                  <a:cs typeface="Arial" pitchFamily="34" charset="0"/>
                </a:rPr>
                <a:t>Still potential, e.g. in chemicals, temperature controlled goods and air freight</a:t>
              </a:r>
            </a:p>
          </p:txBody>
        </p:sp>
        <p:sp>
          <p:nvSpPr>
            <p:cNvPr id="290" name="Textframe 30"/>
            <p:cNvSpPr txBox="1">
              <a:spLocks/>
            </p:cNvSpPr>
            <p:nvPr/>
          </p:nvSpPr>
          <p:spPr>
            <a:xfrm>
              <a:off x="736600" y="4036060"/>
              <a:ext cx="1289012" cy="173708"/>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Target goods</a:t>
              </a:r>
            </a:p>
          </p:txBody>
        </p:sp>
        <p:cxnSp>
          <p:nvCxnSpPr>
            <p:cNvPr id="207" name="Straight Connector 206"/>
            <p:cNvCxnSpPr/>
            <p:nvPr/>
          </p:nvCxnSpPr>
          <p:spPr>
            <a:xfrm>
              <a:off x="3921162" y="4122913"/>
              <a:ext cx="252000" cy="0"/>
            </a:xfrm>
            <a:prstGeom prst="line">
              <a:avLst/>
            </a:prstGeom>
            <a:ln w="22225" cmpd="sng">
              <a:solidFill>
                <a:schemeClr val="accent6"/>
              </a:solidFill>
              <a:tailEnd type="triangle" w="lg" len="lg"/>
            </a:ln>
            <a:effectLst/>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736600" y="5544755"/>
            <a:ext cx="8532813" cy="260561"/>
            <a:chOff x="736600" y="5544755"/>
            <a:chExt cx="8532813" cy="260561"/>
          </a:xfrm>
        </p:grpSpPr>
        <p:sp>
          <p:nvSpPr>
            <p:cNvPr id="329" name="Textframe 30"/>
            <p:cNvSpPr txBox="1">
              <a:spLocks/>
            </p:cNvSpPr>
            <p:nvPr/>
          </p:nvSpPr>
          <p:spPr>
            <a:xfrm>
              <a:off x="4546600" y="5544755"/>
              <a:ext cx="4722813" cy="186077"/>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US" b="0" dirty="0">
                  <a:latin typeface="+mj-lt"/>
                  <a:cs typeface="Arial" pitchFamily="34" charset="0"/>
                </a:rPr>
                <a:t>Imbalance of traffic complicates return of platforms/containers</a:t>
              </a:r>
            </a:p>
          </p:txBody>
        </p:sp>
        <p:sp>
          <p:nvSpPr>
            <p:cNvPr id="330" name="Textframe 30"/>
            <p:cNvSpPr txBox="1">
              <a:spLocks/>
            </p:cNvSpPr>
            <p:nvPr/>
          </p:nvSpPr>
          <p:spPr>
            <a:xfrm>
              <a:off x="736600" y="5631608"/>
              <a:ext cx="1289012" cy="173708"/>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Availability</a:t>
              </a:r>
            </a:p>
          </p:txBody>
        </p:sp>
        <p:cxnSp>
          <p:nvCxnSpPr>
            <p:cNvPr id="211" name="Straight Connector 210"/>
            <p:cNvCxnSpPr/>
            <p:nvPr/>
          </p:nvCxnSpPr>
          <p:spPr>
            <a:xfrm rot="18900000" flipV="1">
              <a:off x="3929538" y="5718462"/>
              <a:ext cx="235248" cy="0"/>
            </a:xfrm>
            <a:prstGeom prst="line">
              <a:avLst/>
            </a:prstGeom>
            <a:ln w="22225" cmpd="sng">
              <a:solidFill>
                <a:schemeClr val="accent6"/>
              </a:solidFill>
              <a:tailEnd type="triangle" w="lg" len="lg"/>
            </a:ln>
            <a:effectLst/>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736600" y="5943646"/>
            <a:ext cx="8532813" cy="347414"/>
            <a:chOff x="736600" y="5943646"/>
            <a:chExt cx="8532813" cy="347414"/>
          </a:xfrm>
        </p:grpSpPr>
        <p:sp>
          <p:nvSpPr>
            <p:cNvPr id="339" name="Textframe 30"/>
            <p:cNvSpPr txBox="1">
              <a:spLocks/>
            </p:cNvSpPr>
            <p:nvPr/>
          </p:nvSpPr>
          <p:spPr>
            <a:xfrm>
              <a:off x="4546600" y="5943646"/>
              <a:ext cx="4722813" cy="347414"/>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US" b="0" dirty="0">
                  <a:latin typeface="+mj-lt"/>
                  <a:cs typeface="Arial" pitchFamily="34" charset="0"/>
                </a:rPr>
                <a:t>Improvements in customs in the last years, partly seen as "solved problem" </a:t>
              </a:r>
            </a:p>
            <a:p>
              <a:pPr marL="142628" lvl="1" indent="-142628">
                <a:lnSpc>
                  <a:spcPct val="93000"/>
                </a:lnSpc>
                <a:spcBef>
                  <a:spcPts val="0"/>
                </a:spcBef>
                <a:buSzPct val="100000"/>
                <a:buFont typeface="Arial Narrow"/>
                <a:buChar char="&gt;"/>
              </a:pPr>
              <a:r>
                <a:rPr lang="en-US" b="0" dirty="0">
                  <a:latin typeface="+mj-lt"/>
                  <a:cs typeface="Arial" pitchFamily="34" charset="0"/>
                </a:rPr>
                <a:t>More potential at Chinese border and through electronic documentation</a:t>
              </a:r>
            </a:p>
          </p:txBody>
        </p:sp>
        <p:sp>
          <p:nvSpPr>
            <p:cNvPr id="340" name="Textframe 30"/>
            <p:cNvSpPr txBox="1">
              <a:spLocks/>
            </p:cNvSpPr>
            <p:nvPr/>
          </p:nvSpPr>
          <p:spPr>
            <a:xfrm>
              <a:off x="736600" y="6030499"/>
              <a:ext cx="1289012" cy="173708"/>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Customs</a:t>
              </a:r>
            </a:p>
          </p:txBody>
        </p:sp>
        <p:cxnSp>
          <p:nvCxnSpPr>
            <p:cNvPr id="212" name="Straight Connector 211"/>
            <p:cNvCxnSpPr/>
            <p:nvPr/>
          </p:nvCxnSpPr>
          <p:spPr>
            <a:xfrm rot="18900000" flipV="1">
              <a:off x="3929538" y="6117352"/>
              <a:ext cx="235248" cy="0"/>
            </a:xfrm>
            <a:prstGeom prst="line">
              <a:avLst/>
            </a:prstGeom>
            <a:ln w="22225" cmpd="sng">
              <a:solidFill>
                <a:schemeClr val="accent6"/>
              </a:solidFill>
              <a:tailEnd type="triangle" w="lg" len="lg"/>
            </a:ln>
            <a:effectLst/>
          </p:spPr>
          <p:style>
            <a:lnRef idx="1">
              <a:schemeClr val="accent1"/>
            </a:lnRef>
            <a:fillRef idx="0">
              <a:schemeClr val="accent1"/>
            </a:fillRef>
            <a:effectRef idx="0">
              <a:schemeClr val="accent1"/>
            </a:effectRef>
            <a:fontRef idx="minor">
              <a:schemeClr val="tx1"/>
            </a:fontRef>
          </p:style>
        </p:cxnSp>
      </p:grpSp>
      <p:cxnSp>
        <p:nvCxnSpPr>
          <p:cNvPr id="236" name="Straight Connector 32"/>
          <p:cNvCxnSpPr>
            <a:cxnSpLocks/>
          </p:cNvCxnSpPr>
          <p:nvPr/>
        </p:nvCxnSpPr>
        <p:spPr>
          <a:xfrm>
            <a:off x="736600" y="4322357"/>
            <a:ext cx="8537388" cy="0"/>
          </a:xfrm>
          <a:prstGeom prst="line">
            <a:avLst/>
          </a:prstGeom>
          <a:ln w="9525" cmpd="sng">
            <a:solidFill>
              <a:schemeClr val="accent3"/>
            </a:solidFill>
            <a:prstDash val="solid"/>
          </a:ln>
          <a:effectLst/>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736600" y="5157788"/>
            <a:ext cx="8532813" cy="347414"/>
            <a:chOff x="736600" y="4348093"/>
            <a:chExt cx="8532813" cy="347414"/>
          </a:xfrm>
        </p:grpSpPr>
        <p:sp>
          <p:nvSpPr>
            <p:cNvPr id="299" name="Textframe 30"/>
            <p:cNvSpPr txBox="1">
              <a:spLocks/>
            </p:cNvSpPr>
            <p:nvPr/>
          </p:nvSpPr>
          <p:spPr>
            <a:xfrm>
              <a:off x="4546600" y="4348093"/>
              <a:ext cx="4722813" cy="347414"/>
            </a:xfrm>
            <a:prstGeom prst="rect">
              <a:avLst/>
            </a:prstGeom>
            <a:noFill/>
            <a:ln w="9525">
              <a:noFill/>
            </a:ln>
          </p:spPr>
          <p:txBody>
            <a:bodyPr vert="horz" wrap="square" lIns="0" tIns="0" rIns="0" bIns="0" rtlCol="0">
              <a:spAutoFit/>
            </a:bodyPr>
            <a:lstStyle/>
            <a:p>
              <a:pPr marL="142628" lvl="1" indent="-142628">
                <a:lnSpc>
                  <a:spcPct val="93000"/>
                </a:lnSpc>
                <a:spcBef>
                  <a:spcPts val="0"/>
                </a:spcBef>
                <a:buSzPct val="100000"/>
                <a:buFont typeface="Arial Narrow"/>
                <a:buChar char="&gt;"/>
              </a:pPr>
              <a:r>
                <a:rPr lang="en-US" b="0" dirty="0">
                  <a:latin typeface="+mj-lt"/>
                  <a:cs typeface="Arial" pitchFamily="34" charset="0"/>
                </a:rPr>
                <a:t>Network has increased in past years</a:t>
              </a:r>
            </a:p>
            <a:p>
              <a:pPr marL="142628" lvl="1" indent="-142628">
                <a:lnSpc>
                  <a:spcPct val="93000"/>
                </a:lnSpc>
                <a:spcBef>
                  <a:spcPts val="0"/>
                </a:spcBef>
                <a:buSzPct val="100000"/>
                <a:buFont typeface="Arial Narrow"/>
                <a:buChar char="&gt;"/>
              </a:pPr>
              <a:r>
                <a:rPr lang="en-US" b="0" dirty="0">
                  <a:latin typeface="+mj-lt"/>
                  <a:cs typeface="Arial" pitchFamily="34" charset="0"/>
                </a:rPr>
                <a:t>Next step should be consolidation for more efficient geographical coverage </a:t>
              </a:r>
            </a:p>
          </p:txBody>
        </p:sp>
        <p:sp>
          <p:nvSpPr>
            <p:cNvPr id="300" name="Textframe 30"/>
            <p:cNvSpPr txBox="1">
              <a:spLocks/>
            </p:cNvSpPr>
            <p:nvPr/>
          </p:nvSpPr>
          <p:spPr>
            <a:xfrm>
              <a:off x="736600" y="4348093"/>
              <a:ext cx="1289012" cy="347414"/>
            </a:xfrm>
            <a:prstGeom prst="rect">
              <a:avLst/>
            </a:prstGeom>
            <a:noFill/>
            <a:ln w="9525">
              <a:noFill/>
            </a:ln>
          </p:spPr>
          <p:txBody>
            <a:bodyPr vert="horz" wrap="square" lIns="0" tIns="0" rIns="0" bIns="0" rtlCol="0">
              <a:spAutoFit/>
            </a:bodyPr>
            <a:lstStyle/>
            <a:p>
              <a:pPr>
                <a:lnSpc>
                  <a:spcPct val="93000"/>
                </a:lnSpc>
                <a:spcBef>
                  <a:spcPts val="0"/>
                </a:spcBef>
                <a:buClr>
                  <a:srgbClr val="000000"/>
                </a:buClr>
                <a:buSzPct val="100000"/>
              </a:pPr>
              <a:r>
                <a:rPr lang="en-US" dirty="0">
                  <a:latin typeface="+mj-lt"/>
                  <a:cs typeface="Arial" pitchFamily="34" charset="0"/>
                </a:rPr>
                <a:t>Target geogra-phical coverage</a:t>
              </a:r>
            </a:p>
          </p:txBody>
        </p:sp>
        <p:cxnSp>
          <p:nvCxnSpPr>
            <p:cNvPr id="213" name="Straight Connector 212"/>
            <p:cNvCxnSpPr/>
            <p:nvPr/>
          </p:nvCxnSpPr>
          <p:spPr>
            <a:xfrm>
              <a:off x="3921162" y="4521800"/>
              <a:ext cx="252000" cy="0"/>
            </a:xfrm>
            <a:prstGeom prst="line">
              <a:avLst/>
            </a:prstGeom>
            <a:ln w="22225" cmpd="sng">
              <a:solidFill>
                <a:schemeClr val="accent6"/>
              </a:solidFill>
              <a:tailEnd type="triangle" w="lg" len="lg"/>
            </a:ln>
            <a:effectLst/>
          </p:spPr>
          <p:style>
            <a:lnRef idx="1">
              <a:schemeClr val="accent1"/>
            </a:lnRef>
            <a:fillRef idx="0">
              <a:schemeClr val="accent1"/>
            </a:fillRef>
            <a:effectRef idx="0">
              <a:schemeClr val="accent1"/>
            </a:effectRef>
            <a:fontRef idx="minor">
              <a:schemeClr val="tx1"/>
            </a:fontRef>
          </p:style>
        </p:cxnSp>
      </p:grpSp>
      <p:sp>
        <p:nvSpPr>
          <p:cNvPr id="6" name="Oval 5"/>
          <p:cNvSpPr/>
          <p:nvPr>
            <p:custDataLst>
              <p:tags r:id="rId13"/>
            </p:custDataLst>
          </p:nvPr>
        </p:nvSpPr>
        <p:spPr bwMode="auto">
          <a:xfrm>
            <a:off x="2560638" y="2789238"/>
            <a:ext cx="273050" cy="273050"/>
          </a:xfrm>
          <a:prstGeom prst="ellipse">
            <a:avLst/>
          </a:prstGeom>
          <a:solidFill>
            <a:schemeClr val="accent6"/>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00" name="Oval 199"/>
          <p:cNvSpPr/>
          <p:nvPr>
            <p:custDataLst>
              <p:tags r:id="rId14"/>
            </p:custDataLst>
          </p:nvPr>
        </p:nvSpPr>
        <p:spPr bwMode="auto">
          <a:xfrm>
            <a:off x="2560638" y="3189288"/>
            <a:ext cx="273050" cy="273050"/>
          </a:xfrm>
          <a:prstGeom prst="ellipse">
            <a:avLst/>
          </a:prstGeom>
          <a:solidFill>
            <a:schemeClr val="accent6"/>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01" name="Oval 200"/>
          <p:cNvSpPr/>
          <p:nvPr>
            <p:custDataLst>
              <p:tags r:id="rId15"/>
            </p:custDataLst>
          </p:nvPr>
        </p:nvSpPr>
        <p:spPr bwMode="auto">
          <a:xfrm>
            <a:off x="2560638" y="3587750"/>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3" name="Arc 12"/>
          <p:cNvSpPr/>
          <p:nvPr>
            <p:custDataLst>
              <p:tags r:id="rId16"/>
            </p:custDataLst>
          </p:nvPr>
        </p:nvSpPr>
        <p:spPr bwMode="gray">
          <a:xfrm>
            <a:off x="2560638" y="3587750"/>
            <a:ext cx="273050" cy="273050"/>
          </a:xfrm>
          <a:prstGeom prst="arc">
            <a:avLst>
              <a:gd name="adj1" fmla="val 16200000"/>
              <a:gd name="adj2" fmla="val 108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3" name="Oval 202"/>
          <p:cNvSpPr/>
          <p:nvPr>
            <p:custDataLst>
              <p:tags r:id="rId17"/>
            </p:custDataLst>
          </p:nvPr>
        </p:nvSpPr>
        <p:spPr bwMode="auto">
          <a:xfrm>
            <a:off x="2560638" y="3986213"/>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4" name="Arc 13"/>
          <p:cNvSpPr/>
          <p:nvPr>
            <p:custDataLst>
              <p:tags r:id="rId18"/>
            </p:custDataLst>
          </p:nvPr>
        </p:nvSpPr>
        <p:spPr bwMode="gray">
          <a:xfrm>
            <a:off x="2560638" y="3986213"/>
            <a:ext cx="273050" cy="273050"/>
          </a:xfrm>
          <a:prstGeom prst="arc">
            <a:avLst>
              <a:gd name="adj1" fmla="val 16200000"/>
              <a:gd name="adj2" fmla="val 108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6" name="Oval 205"/>
          <p:cNvSpPr/>
          <p:nvPr>
            <p:custDataLst>
              <p:tags r:id="rId19"/>
            </p:custDataLst>
          </p:nvPr>
        </p:nvSpPr>
        <p:spPr bwMode="auto">
          <a:xfrm>
            <a:off x="2560638" y="5194300"/>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8" name="Arc 7"/>
          <p:cNvSpPr/>
          <p:nvPr>
            <p:custDataLst>
              <p:tags r:id="rId20"/>
            </p:custDataLst>
          </p:nvPr>
        </p:nvSpPr>
        <p:spPr bwMode="gray">
          <a:xfrm>
            <a:off x="2560638" y="5194300"/>
            <a:ext cx="273050" cy="273050"/>
          </a:xfrm>
          <a:prstGeom prst="arc">
            <a:avLst>
              <a:gd name="adj1" fmla="val 16200000"/>
              <a:gd name="adj2" fmla="val 54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8" name="Oval 207"/>
          <p:cNvSpPr/>
          <p:nvPr>
            <p:custDataLst>
              <p:tags r:id="rId21"/>
            </p:custDataLst>
          </p:nvPr>
        </p:nvSpPr>
        <p:spPr bwMode="auto">
          <a:xfrm>
            <a:off x="2560638" y="4391025"/>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9" name="Arc 8"/>
          <p:cNvSpPr/>
          <p:nvPr>
            <p:custDataLst>
              <p:tags r:id="rId22"/>
            </p:custDataLst>
          </p:nvPr>
        </p:nvSpPr>
        <p:spPr bwMode="gray">
          <a:xfrm>
            <a:off x="2560638" y="4391025"/>
            <a:ext cx="273050" cy="273050"/>
          </a:xfrm>
          <a:prstGeom prst="arc">
            <a:avLst>
              <a:gd name="adj1" fmla="val 16200000"/>
              <a:gd name="adj2" fmla="val 108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4" name="Oval 213"/>
          <p:cNvSpPr/>
          <p:nvPr>
            <p:custDataLst>
              <p:tags r:id="rId23"/>
            </p:custDataLst>
          </p:nvPr>
        </p:nvSpPr>
        <p:spPr bwMode="auto">
          <a:xfrm>
            <a:off x="2560638" y="4772025"/>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0" name="Arc 9"/>
          <p:cNvSpPr/>
          <p:nvPr>
            <p:custDataLst>
              <p:tags r:id="rId24"/>
            </p:custDataLst>
          </p:nvPr>
        </p:nvSpPr>
        <p:spPr bwMode="gray">
          <a:xfrm>
            <a:off x="2560638" y="4772025"/>
            <a:ext cx="273050" cy="273050"/>
          </a:xfrm>
          <a:prstGeom prst="arc">
            <a:avLst>
              <a:gd name="adj1" fmla="val 16200000"/>
              <a:gd name="adj2" fmla="val 108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5" name="Oval 214"/>
          <p:cNvSpPr/>
          <p:nvPr>
            <p:custDataLst>
              <p:tags r:id="rId25"/>
            </p:custDataLst>
          </p:nvPr>
        </p:nvSpPr>
        <p:spPr bwMode="auto">
          <a:xfrm>
            <a:off x="2560638" y="5581650"/>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1" name="Arc 10"/>
          <p:cNvSpPr/>
          <p:nvPr>
            <p:custDataLst>
              <p:tags r:id="rId26"/>
            </p:custDataLst>
          </p:nvPr>
        </p:nvSpPr>
        <p:spPr bwMode="gray">
          <a:xfrm>
            <a:off x="2560638" y="5581650"/>
            <a:ext cx="273050" cy="273050"/>
          </a:xfrm>
          <a:prstGeom prst="arc">
            <a:avLst>
              <a:gd name="adj1" fmla="val 16200000"/>
              <a:gd name="adj2" fmla="val 54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6" name="Oval 215"/>
          <p:cNvSpPr/>
          <p:nvPr>
            <p:custDataLst>
              <p:tags r:id="rId27"/>
            </p:custDataLst>
          </p:nvPr>
        </p:nvSpPr>
        <p:spPr bwMode="auto">
          <a:xfrm>
            <a:off x="2560638" y="5980113"/>
            <a:ext cx="273050" cy="273050"/>
          </a:xfrm>
          <a:prstGeom prst="ellipse">
            <a:avLst/>
          </a:prstGeom>
          <a:solidFill>
            <a:schemeClr val="bg1"/>
          </a:solidFill>
          <a:ln w="9525">
            <a:solidFill>
              <a:schemeClr val="accent6"/>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2" name="Arc 11"/>
          <p:cNvSpPr/>
          <p:nvPr>
            <p:custDataLst>
              <p:tags r:id="rId28"/>
            </p:custDataLst>
          </p:nvPr>
        </p:nvSpPr>
        <p:spPr bwMode="gray">
          <a:xfrm>
            <a:off x="2560638" y="5980113"/>
            <a:ext cx="273050" cy="273050"/>
          </a:xfrm>
          <a:prstGeom prst="arc">
            <a:avLst>
              <a:gd name="adj1" fmla="val 16200000"/>
              <a:gd name="adj2" fmla="val 5400000"/>
            </a:avLst>
          </a:prstGeom>
          <a:solidFill>
            <a:schemeClr val="accent6"/>
          </a:solidFill>
          <a:ln w="9525">
            <a:solidFill>
              <a:schemeClr val="accent6"/>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7" name="Oval 216"/>
          <p:cNvSpPr/>
          <p:nvPr>
            <p:custDataLst>
              <p:tags r:id="rId29"/>
            </p:custDataLst>
          </p:nvPr>
        </p:nvSpPr>
        <p:spPr bwMode="auto">
          <a:xfrm>
            <a:off x="3543300" y="2789238"/>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5" name="Arc 14"/>
          <p:cNvSpPr/>
          <p:nvPr>
            <p:custDataLst>
              <p:tags r:id="rId30"/>
            </p:custDataLst>
          </p:nvPr>
        </p:nvSpPr>
        <p:spPr bwMode="gray">
          <a:xfrm>
            <a:off x="3543300" y="2789238"/>
            <a:ext cx="273050" cy="273050"/>
          </a:xfrm>
          <a:prstGeom prst="arc">
            <a:avLst>
              <a:gd name="adj1" fmla="val 16200000"/>
              <a:gd name="adj2" fmla="val 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8" name="Oval 217"/>
          <p:cNvSpPr/>
          <p:nvPr>
            <p:custDataLst>
              <p:tags r:id="rId31"/>
            </p:custDataLst>
          </p:nvPr>
        </p:nvSpPr>
        <p:spPr bwMode="auto">
          <a:xfrm>
            <a:off x="3543300" y="3189288"/>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16" name="Arc 15"/>
          <p:cNvSpPr/>
          <p:nvPr>
            <p:custDataLst>
              <p:tags r:id="rId32"/>
            </p:custDataLst>
          </p:nvPr>
        </p:nvSpPr>
        <p:spPr bwMode="gray">
          <a:xfrm>
            <a:off x="3543300" y="3189288"/>
            <a:ext cx="273050" cy="273050"/>
          </a:xfrm>
          <a:prstGeom prst="arc">
            <a:avLst>
              <a:gd name="adj1" fmla="val 16200000"/>
              <a:gd name="adj2" fmla="val 54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9" name="Oval 218"/>
          <p:cNvSpPr/>
          <p:nvPr>
            <p:custDataLst>
              <p:tags r:id="rId33"/>
            </p:custDataLst>
          </p:nvPr>
        </p:nvSpPr>
        <p:spPr bwMode="auto">
          <a:xfrm>
            <a:off x="3543300" y="3587750"/>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20" name="Arc 219"/>
          <p:cNvSpPr/>
          <p:nvPr>
            <p:custDataLst>
              <p:tags r:id="rId34"/>
            </p:custDataLst>
          </p:nvPr>
        </p:nvSpPr>
        <p:spPr bwMode="gray">
          <a:xfrm>
            <a:off x="3543300" y="3587750"/>
            <a:ext cx="273050" cy="273050"/>
          </a:xfrm>
          <a:prstGeom prst="arc">
            <a:avLst>
              <a:gd name="adj1" fmla="val 16200000"/>
              <a:gd name="adj2" fmla="val 108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1" name="Oval 220"/>
          <p:cNvSpPr/>
          <p:nvPr>
            <p:custDataLst>
              <p:tags r:id="rId35"/>
            </p:custDataLst>
          </p:nvPr>
        </p:nvSpPr>
        <p:spPr bwMode="auto">
          <a:xfrm>
            <a:off x="3543300" y="3986213"/>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22" name="Arc 221"/>
          <p:cNvSpPr/>
          <p:nvPr>
            <p:custDataLst>
              <p:tags r:id="rId36"/>
            </p:custDataLst>
          </p:nvPr>
        </p:nvSpPr>
        <p:spPr bwMode="gray">
          <a:xfrm>
            <a:off x="3543300" y="3986213"/>
            <a:ext cx="273050" cy="273050"/>
          </a:xfrm>
          <a:prstGeom prst="arc">
            <a:avLst>
              <a:gd name="adj1" fmla="val 16200000"/>
              <a:gd name="adj2" fmla="val 54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3" name="Oval 222"/>
          <p:cNvSpPr/>
          <p:nvPr>
            <p:custDataLst>
              <p:tags r:id="rId37"/>
            </p:custDataLst>
          </p:nvPr>
        </p:nvSpPr>
        <p:spPr bwMode="auto">
          <a:xfrm>
            <a:off x="3543300" y="5194300"/>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24" name="Arc 223"/>
          <p:cNvSpPr/>
          <p:nvPr>
            <p:custDataLst>
              <p:tags r:id="rId38"/>
            </p:custDataLst>
          </p:nvPr>
        </p:nvSpPr>
        <p:spPr bwMode="gray">
          <a:xfrm>
            <a:off x="3543300" y="5194300"/>
            <a:ext cx="273050" cy="273050"/>
          </a:xfrm>
          <a:prstGeom prst="arc">
            <a:avLst>
              <a:gd name="adj1" fmla="val 16200000"/>
              <a:gd name="adj2" fmla="val 54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5" name="Oval 224"/>
          <p:cNvSpPr/>
          <p:nvPr>
            <p:custDataLst>
              <p:tags r:id="rId39"/>
            </p:custDataLst>
          </p:nvPr>
        </p:nvSpPr>
        <p:spPr bwMode="auto">
          <a:xfrm>
            <a:off x="3543300" y="4391025"/>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26" name="Arc 225"/>
          <p:cNvSpPr/>
          <p:nvPr>
            <p:custDataLst>
              <p:tags r:id="rId40"/>
            </p:custDataLst>
          </p:nvPr>
        </p:nvSpPr>
        <p:spPr bwMode="gray">
          <a:xfrm>
            <a:off x="3543300" y="4391025"/>
            <a:ext cx="273050" cy="273050"/>
          </a:xfrm>
          <a:prstGeom prst="arc">
            <a:avLst>
              <a:gd name="adj1" fmla="val 16200000"/>
              <a:gd name="adj2" fmla="val 54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7" name="Oval 226"/>
          <p:cNvSpPr/>
          <p:nvPr>
            <p:custDataLst>
              <p:tags r:id="rId41"/>
            </p:custDataLst>
          </p:nvPr>
        </p:nvSpPr>
        <p:spPr bwMode="auto">
          <a:xfrm>
            <a:off x="3543300" y="4772025"/>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28" name="Arc 227"/>
          <p:cNvSpPr/>
          <p:nvPr>
            <p:custDataLst>
              <p:tags r:id="rId42"/>
            </p:custDataLst>
          </p:nvPr>
        </p:nvSpPr>
        <p:spPr bwMode="gray">
          <a:xfrm>
            <a:off x="3543300" y="4772025"/>
            <a:ext cx="273050" cy="273050"/>
          </a:xfrm>
          <a:prstGeom prst="arc">
            <a:avLst>
              <a:gd name="adj1" fmla="val 16200000"/>
              <a:gd name="adj2" fmla="val 54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1" name="Oval 230"/>
          <p:cNvSpPr/>
          <p:nvPr>
            <p:custDataLst>
              <p:tags r:id="rId43"/>
            </p:custDataLst>
          </p:nvPr>
        </p:nvSpPr>
        <p:spPr bwMode="auto">
          <a:xfrm>
            <a:off x="3543300" y="5581650"/>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32" name="Arc 231"/>
          <p:cNvSpPr/>
          <p:nvPr>
            <p:custDataLst>
              <p:tags r:id="rId44"/>
            </p:custDataLst>
          </p:nvPr>
        </p:nvSpPr>
        <p:spPr bwMode="gray">
          <a:xfrm>
            <a:off x="3543300" y="5581650"/>
            <a:ext cx="273050" cy="273050"/>
          </a:xfrm>
          <a:prstGeom prst="arc">
            <a:avLst>
              <a:gd name="adj1" fmla="val 16200000"/>
              <a:gd name="adj2" fmla="val 54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7" name="Oval 236"/>
          <p:cNvSpPr/>
          <p:nvPr>
            <p:custDataLst>
              <p:tags r:id="rId45"/>
            </p:custDataLst>
          </p:nvPr>
        </p:nvSpPr>
        <p:spPr bwMode="auto">
          <a:xfrm>
            <a:off x="3543300" y="5980113"/>
            <a:ext cx="273050" cy="273050"/>
          </a:xfrm>
          <a:prstGeom prst="ellipse">
            <a:avLst/>
          </a:prstGeom>
          <a:solidFill>
            <a:schemeClr val="bg1"/>
          </a:solidFill>
          <a:ln w="9525">
            <a:solidFill>
              <a:schemeClr val="tx2"/>
            </a:solidFill>
          </a:ln>
          <a:effectLst/>
        </p:spPr>
        <p:style>
          <a:lnRef idx="1">
            <a:schemeClr val="accent1"/>
          </a:lnRef>
          <a:fillRef idx="0">
            <a:schemeClr val="accent1"/>
          </a:fillRef>
          <a:effectRef idx="0">
            <a:schemeClr val="accent1"/>
          </a:effectRef>
          <a:fontRef idx="minor">
            <a:schemeClr val="tx1"/>
          </a:fontRef>
        </p:style>
        <p:txBody>
          <a:bodyPr lIns="72000" tIns="72000" rIns="72000" bIns="72000" rtlCol="0" anchor="t" anchorCtr="0">
            <a:noAutofit/>
          </a:bodyPr>
          <a:lstStyle/>
          <a:p>
            <a:pPr algn="l">
              <a:lnSpc>
                <a:spcPct val="90000"/>
              </a:lnSpc>
              <a:spcBef>
                <a:spcPts val="400"/>
              </a:spcBef>
            </a:pPr>
            <a:endParaRPr lang="en-US" sz="1500" b="0" dirty="0"/>
          </a:p>
        </p:txBody>
      </p:sp>
      <p:sp>
        <p:nvSpPr>
          <p:cNvPr id="242" name="Arc 241"/>
          <p:cNvSpPr/>
          <p:nvPr>
            <p:custDataLst>
              <p:tags r:id="rId46"/>
            </p:custDataLst>
          </p:nvPr>
        </p:nvSpPr>
        <p:spPr bwMode="gray">
          <a:xfrm>
            <a:off x="3543300" y="5980113"/>
            <a:ext cx="273050" cy="273050"/>
          </a:xfrm>
          <a:prstGeom prst="arc">
            <a:avLst>
              <a:gd name="adj1" fmla="val 16200000"/>
              <a:gd name="adj2" fmla="val 5400000"/>
            </a:avLst>
          </a:prstGeom>
          <a:solidFill>
            <a:schemeClr val="tx2"/>
          </a:solidFill>
          <a:ln w="9525">
            <a:solidFill>
              <a:schemeClr val="tx2"/>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2" name="Source"/>
          <p:cNvSpPr txBox="1"/>
          <p:nvPr/>
        </p:nvSpPr>
        <p:spPr>
          <a:xfrm>
            <a:off x="738189" y="6710121"/>
            <a:ext cx="1739259" cy="124650"/>
          </a:xfrm>
          <a:prstGeom prst="rect">
            <a:avLst/>
          </a:prstGeom>
          <a:noFill/>
          <a:ln w="9525">
            <a:noFill/>
          </a:ln>
        </p:spPr>
        <p:txBody>
          <a:bodyPr vert="horz" wrap="none" lIns="0" tIns="0" rIns="0" bIns="0" rtlCol="0" anchor="b" anchorCtr="0">
            <a:spAutoFit/>
          </a:bodyPr>
          <a:lstStyle/>
          <a:p>
            <a:pPr>
              <a:lnSpc>
                <a:spcPct val="90000"/>
              </a:lnSpc>
              <a:buSzPct val="100000"/>
            </a:pPr>
            <a:r>
              <a:rPr lang="en-US" sz="900" b="0" dirty="0">
                <a:solidFill>
                  <a:schemeClr val="tx1"/>
                </a:solidFill>
                <a:latin typeface="+mn-lt"/>
                <a:cs typeface="+mn-cs"/>
                <a:sym typeface="+mn-lt"/>
              </a:rPr>
              <a:t>Source: Expert interviews, Roland Berger</a:t>
            </a:r>
          </a:p>
        </p:txBody>
      </p:sp>
      <p:sp>
        <p:nvSpPr>
          <p:cNvPr id="91" name="RbNavigator"/>
          <p:cNvSpPr txBox="1"/>
          <p:nvPr/>
        </p:nvSpPr>
        <p:spPr>
          <a:xfrm>
            <a:off x="736600" y="222248"/>
            <a:ext cx="274320" cy="274320"/>
          </a:xfrm>
          <a:prstGeom prst="rect">
            <a:avLst/>
          </a:prstGeom>
          <a:solidFill>
            <a:schemeClr val="accent3"/>
          </a:solidFill>
          <a:ln w="9525">
            <a:noFill/>
          </a:ln>
        </p:spPr>
        <p:txBody>
          <a:bodyPr vert="horz" wrap="none" lIns="0" tIns="0" rIns="0" bIns="0" rtlCol="0" anchor="ctr">
            <a:noAutofit/>
          </a:bodyPr>
          <a:lstStyle/>
          <a:p>
            <a:pPr algn="ctr">
              <a:lnSpc>
                <a:spcPct val="90000"/>
              </a:lnSpc>
              <a:spcBef>
                <a:spcPts val="400"/>
              </a:spcBef>
              <a:buClr>
                <a:srgbClr val="000000"/>
              </a:buClr>
              <a:buSzPct val="100000"/>
            </a:pPr>
            <a:r>
              <a:rPr kumimoji="1" lang="de-DE" noProof="0" dirty="0">
                <a:solidFill>
                  <a:schemeClr val="bg1"/>
                </a:solidFill>
                <a:latin typeface="+mn-lt"/>
                <a:cs typeface="Arial Narrow" pitchFamily="34" charset="0"/>
              </a:rPr>
              <a:t>C</a:t>
            </a:r>
          </a:p>
        </p:txBody>
      </p:sp>
    </p:spTree>
    <p:extLst>
      <p:ext uri="{BB962C8B-B14F-4D97-AF65-F5344CB8AC3E}">
        <p14:creationId xmlns:p14="http://schemas.microsoft.com/office/powerpoint/2010/main" val="88621648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1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quot;&gt;&lt;elem m_fUsage=&quot;1.00000000000000000000E+00&quot;&gt;&lt;m_msothmcolidx val=&quot;0&quot;/&gt;&lt;m_rgb r=&quot;62&quot; g=&quot;85&quot; b=&quot;B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eb96cBOlTkm5nI9qW50Qk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12oIKztv2Uau80MQWNlNs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eY_8EaTzJ0uiIIqOOIeSR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HvTi80Hfmk2cjyk9kBMs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HvTi80Hfmk2cjyk9kBMsu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HvTi80Hfmk2cjyk9kBMsu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yBhk25zrEyovW5cgvAkN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kdUB0yhaR0GQqrqWV.jlb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7knse26dlUmvIlmyXxP0_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BfOchk8JUyYhWcGcttEx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IY6a.zFXo0uaq2GGwvi4u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_7VVogWmrUqtvbu.VccFQ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yk7UJJKuk2EmP1klorbT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MwQL6O3qkEO.xKUe1oKNl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DAHYpSa4u0q6WZDi2LIPf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_QV2ZdajZkiE_jy9UwfH2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CU3BB9k0m0eFOKShobcqO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hHqTtYtJm0uiyDeXphDMf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wxXi51gYQDKBCv43gX6wB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j37NfZwQ5.5ByStMni6G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mJo35PQRtuKctWekz1zq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er7fl.uQse0ecUZ4tkuO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ODsN7hQJQgeXDlbGx_niF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PAqNrmdwSKOzQI50SkXea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XMTrtTHpSzCARyRNLXkf5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qJQfdOC8TAa5uHHu.NVOG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S0QElNoATuyKt208qOkxG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65qO55UdQrKRxkOfNA_Xl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gD5SXzVsEeSr6ZASM3NG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mEuXWBpNTimmYTC7.yODV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e8aUvbeqS1ql_dnNAnmNq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AQ.5RUCITgeHwRhavJono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_vZtMIOCRZSbiYAeejbAU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MhFUfHUzRHyF30h4RJUM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SLzWr4LmT8y01FltLms8j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5OUnIuO9T2.kmVLQ6AWsy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S.YfWwSSQ727kEo2ZB1u1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ea9nbEYFSqGJ0I9JCFWhc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SZRcD45eQT2BoU4hsb5SA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5BDsFDDgQ5atYENwydlAP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l7YTkI0mSOawukNA150AW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Si9Lj1vwSNucMKPIkZq2_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rJQ2hjTqSN61H3qw9l.Ho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xPmW3tXaR_G8zCduBAs9E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0AD__Ev_Rfmr_.0.kXjP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tE8VPNOBS2CEe6ADGYJK3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fxF8oDLkRdOTpSSh2XF6r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Y1R1R2OvQcKuD_Sz3p.zJ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YElHkPIyRpmo.neuJ.am6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5F_IN1EIR2GLlxOw7b7Rp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zmjMRm2Qt2ZBoejVBFZS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cNpI7euxSmGjUZYqbARvW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Bv3JBowLRm.bWGEX2oNp6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xIGAhuflRVeLN3dC7Gwa1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eb96cBOlTkm5nI9qW50Qk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u22WGclATEaMeUkR7jNYg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Y8B1RcR6gE.9ekQn6EMxq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0574Lt1pfEeuusKCiCw0P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p6wiYZ_iJE6JNyiFE1INM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AczoqutMSo..qEbuJQXUh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MHMpSRRtGEWKF.fHl5l7y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D_W9Jfhez0eIq2d9lp7Aa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UeAYq3WaKUuJ69O8YEyRm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kHI8cIir40O7Qb1Szzt5C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6QjFNd0JSw2MgtM.gjwoK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zJZHDb9jRGuVLclNzNW6h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419I0aV.RkG58t1I6.oF2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30c_Hx14TDe6Fy6nsoJSB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AYihxDE5kuGURPGQNXaB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MuzS.JaMS0OcG8BVS83.R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jTVFBJA.EajVfuD.Iclf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sUm51THjdUmu2ANqvJkKZ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ewf0RG7jW0S28kwPagVJX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MMsyVbqNRkenAg5rjw6vf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E9Puyn_3rU2tNSnCZWVzp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7pg0QvgNRka7HvKIq2fN.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kL0.jYddIEKCKRogqp3mU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eb96cBOlTkm5nI9qW50Qk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VftmelsgBUePgy_NUQgnr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7knse26dlUmvIlmyXxP0_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lBfOchk8JUyYhWcGcttEx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IY6a.zFXo0uaq2GGwvi4u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_7VVogWmrUqtvbu.VccFQ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Ryk7UJJKuk2EmP1klorbT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MwQL6O3qkEO.xKUe1oKNl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DAHYpSa4u0q6WZDi2LIPf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_QV2ZdajZkiE_jy9UwfH2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CU3BB9k0m0eFOKShobcqO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hHqTtYtJm0uiyDeXphDMf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iHQ5HaSq0KpPbr8Pt1lf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wxXi51gYQDKBCv43gX6wB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Oj37NfZwQ5.5ByStMni6G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wmJo35PQRtuKctWekz1zq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jer7fl.uQse0ecUZ4tkuO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ODsN7hQJQgeXDlbGx_niF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PAqNrmdwSKOzQI50SkXea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XMTrtTHpSzCARyRNLXkf5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qJQfdOC8TAa5uHHu.NVOG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S0QElNoATuyKt208qOkxG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65qO55UdQrKRxkOfNA_Xl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wVmI_cyFNkOk288xjnNMN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mEuXWBpNTimmYTC7.yODV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e8aUvbeqS1ql_dnNAnmNq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AQ.5RUCITgeHwRhavJono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_vZtMIOCRZSbiYAeejbAU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MhFUfHUzRHyF30h4RJUMZ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SLzWr4LmT8y01FltLms8j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5OUnIuO9T2.kmVLQ6AWsy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S.YfWwSSQ727kEo2ZB1u1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ea9nbEYFSqGJ0I9JCFWhc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5BDsFDDgQ5atYENwydlAP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l7YTkI0mSOawukNA150AW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Si9Lj1vwSNucMKPIkZq2_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rJQ2hjTqSN61H3qw9l.Ho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PmW3tXaR_G8zCduBAs9E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tE8VPNOBS2CEe6ADGYJK3w"/>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fxF8oDLkRdOTpSSh2XF6r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Y1R1R2OvQcKuD_Sz3p.zJ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cNpI7euxSmGjUZYqbARvW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Bv3JBowLRm.bWGEX2oNp6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ytQ6b.fMSgueagzHVmqnS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Mfd70VKqzEujMcIt6bv6Z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_bqO_Yx51Eaa4a4PIp_gh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1J8HGh9cmECAThlweCKRD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kX23lbjFlkGZwaWVteiRCw"/>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AAjy69yDzUiUEaiDvQgzm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fRsqrI65GUOyVZbDYVdUN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WcOQBhl410C_6W.lBWqYa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JlRVG53Zlkm5v.3A_Vz_A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01BkhfbZoUy96btQPn2dd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erbeL1TRLkyKUeBGTbqCa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soReY2JxxESYp.qEfwGRC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ogS4VdH_AkeY3I.pxmpY5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S3lqGPc7Z0OiPGWDspT5T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5_81JfJDb0.8nqhGVVxg3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7WcuCUl2kU.wCRIGyRSbt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evuSTLcHFk6ZVptrbYu5l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WF0TIpyhW0el8vN1GLrxl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wvTrFY0XJUOYODG7AKn0k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anMO796AakWx7KDyKwS2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mAn_1uwsU6cpvRJXNLSa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nslirHW1U0a5lPId_VNej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D8Fgd6s3mEaR5Jk.TCCqR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nE.8Y5joqUyII8f3zvysh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nySKix7asUiK9un.N7QZxw"/>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IyuKLsLie0e8fHzN.1BKP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OCN3TQ.fUE6vEy5hxU6XW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5ZzV3I.fhkqQEFe8Dz8qk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zX.GDW45F0217vK.8b8Zd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BA4HfqFwEOJeinx6yAQf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tQ47XItIRvOIG4k5TvUsu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YTlgsCK0w0qiKaN6gd27v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jZ2hTg9B2EmpeVXvwDR2S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5bk7x3ws0.54pTuz9WP0w"/>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kBBQxgnLGE.WR1ilHzQf7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JIlDprLN50um60Wjeon9j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Ft6mRDt.iUen1pOFQUYMB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5H.X_swMGk6PYDCOmA1xV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Vi7jlafo2kmxrll7Ux8Uu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l4o_2EX7B0uOo5QfLbq_8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shYkF0.Tl0O8ntDgtYF4q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bGIQna.DSWK84fbla10FQ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Via.e77gpU6_6M1CO53x3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yaPDU07nk0STK4c066ozq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W6QI1RorxUiQEGqtZvQFs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6yBAwpceT0aazSsrjPV7lw"/>
</p:tagLst>
</file>

<file path=ppt/tags/tag264.xml><?xml version="1.0" encoding="utf-8"?>
<p:tagLst xmlns:a="http://schemas.openxmlformats.org/drawingml/2006/main" xmlns:r="http://schemas.openxmlformats.org/officeDocument/2006/relationships" xmlns:p="http://schemas.openxmlformats.org/presentationml/2006/main">
  <p:tag name="LINECOLOR" val="6"/>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erXVilHSuqjzf1XWvto0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S5j.owQLSialp7jqUianF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qjHuvXGRFapup.r2vbGm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BJpMvn2pReaa01H8IDQnP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tFZ9mLhoS0O9q01HEPWLQ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0rdTsMYSaubNP3r2cvEI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gHhBudTSTCSdZHlSU7tv2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0P0YPNZtTb6q_WNTBzaUj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52_PjNsSTTGMHkGl6hsjY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TNhmj3LMTke5Yu6vZWOap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7Euv73bQ8itPC4C7FThV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i6T5thjEQlOQcumcxTdiV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zkeXi4n_S9WpG0RZh2v7K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6ycHEiXxZUOIpL4KGgL37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6LVeo4GNNUuHnQGAwb9N4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aUVTT7JB10eNOSGV_99Vv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jpHoi_rn.ESP600qBn0RF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0MfdPur44kO.4_VapyNyh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8UY6Cqo4ME.9R2Dj1awM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jpHoi_rn.ESP600qBn0RF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83QVDLb9JEuDDVZqNw28T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VM9XNSLma02cCaunyXCKk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8OGmqzODpUuTZhfpDQ7Fw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8OGmqzODpUuTZhfpDQ7Fw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ToPHNWIPUEeh3pJ3S4Tcj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ToPHNWIPUEeh3pJ3S4Tcj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qN1CZpakUUCK1TnMwspvi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N1CZpakUUCK1TnMwspvi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jbvJ.dXLIkqmBvpSi_eNe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jbvJ.dXLIkqmBvpSi_eNe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N1CZpakUUCK1TnMwspvi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VmI_cyFNkOk288xjnNMN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qN1CZpakUUCK1TnMwspvi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CCC.Ny63X0einKgeyeCxA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CCC.Ny63X0einKgeyeCxA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jbvJ.dXLIkqmBvpSi_eNe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jbvJ.dXLIkqmBvpSi_eNe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CCC.Ny63X0einKgeyeCxA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CCC.Ny63X0einKgeyeCxA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CCC.Ny63X0einKgeyeCxA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CCC.Ny63X0einKgeyeCxA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rT58Q_ruEyJMXah4bw0I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G2QskyPShU2y8wYkUXhO_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suonIsR3FEKxtRZskQfV6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TjIf90lP5UuNcYrkOiHxn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5c.jFMfTgWsl7ZquQ39C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lUw8Y.Y7Sd24CNvHHKaJn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AQAcqIiQP6r_nIRxboqu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IWNpQQLrRGiNH4cXOPQpV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URGWulnQFGY32Ua6mnUh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B0v2_kTXRGSXVPQZuC8Td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rqhwK2SiTvWW_BFokUrnL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pXX8FrQIE6NP2xhy7sAp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945F9bDTuOnXETldESGI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KKz9M4HOS.GsHfMujpyav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vsHQjibcJ0K4sLAkAkIe1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V70cDWdqGEu99kOLkpk6s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5Svy.bSRPedaIxfHWhPG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251iH86VSmW_dgcnrifk9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J7.lxqg9TwCadwDfWlZEa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AwwfTJLHIUCMQI_eRzagz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7zBV0o8F0CErs0YgFK2Q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bBeqoETNR.O6XQw.BZ3C0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VmI_cyFNkOk288xjnNMN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wFqK1831T2apnRAiVfDAJ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kYlbXtjPQomCoQ1D.2xjO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vBiIYbBT8izTJs.XxG4P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m1b6NKzhS8ugNj60XLhkX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8_GnwQdRPK6.9bRSp00x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wfih9sbTmubiDBhsvnMN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G1ZKn7dkQe2RlDha.MsnF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HG8IqRuusUOgz6TePprgx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UMkhNuk_tk6u2hhuAGipW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eY_8EaTzJ0uiIIqOOIeSRA"/>
</p:tagLst>
</file>

<file path=ppt/theme/theme1.xml><?xml version="1.0" encoding="utf-8"?>
<a:theme xmlns:a="http://schemas.openxmlformats.org/drawingml/2006/main" name="A4_RB_PPT">
  <a:themeElements>
    <a:clrScheme name="RB_Blue">
      <a:dk1>
        <a:srgbClr val="000000"/>
      </a:dk1>
      <a:lt1>
        <a:srgbClr val="FFFFFF"/>
      </a:lt1>
      <a:dk2>
        <a:srgbClr val="8D9399"/>
      </a:dk2>
      <a:lt2>
        <a:srgbClr val="00AAC9"/>
      </a:lt2>
      <a:accent1>
        <a:srgbClr val="FFFFFF"/>
      </a:accent1>
      <a:accent2>
        <a:srgbClr val="DEE0E3"/>
      </a:accent2>
      <a:accent3>
        <a:srgbClr val="8D9399"/>
      </a:accent3>
      <a:accent4>
        <a:srgbClr val="85CEDF"/>
      </a:accent4>
      <a:accent5>
        <a:srgbClr val="96AECA"/>
      </a:accent5>
      <a:accent6>
        <a:srgbClr val="156C9C"/>
      </a:accent6>
      <a:hlink>
        <a:srgbClr val="8D9399"/>
      </a:hlink>
      <a:folHlink>
        <a:srgbClr val="96AECA"/>
      </a:folHlink>
    </a:clrScheme>
    <a:fontScheme name="RBfontArial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3"/>
          </a:solidFill>
        </a:ln>
        <a:effectLst/>
      </a:spPr>
      <a:bodyPr lIns="72000" tIns="72000" rIns="72000" bIns="72000" rtlCol="0" anchor="t" anchorCtr="0">
        <a:noAutofit/>
      </a:bodyPr>
      <a:lstStyle>
        <a:defPPr algn="l">
          <a:lnSpc>
            <a:spcPct val="90000"/>
          </a:lnSpc>
          <a:spcBef>
            <a:spcPts val="400"/>
          </a:spcBef>
          <a:defRPr sz="1500" b="0" dirty="0" smtClean="0"/>
        </a:defPPr>
      </a:lstStyle>
      <a:style>
        <a:lnRef idx="1">
          <a:schemeClr val="accent1"/>
        </a:lnRef>
        <a:fillRef idx="0">
          <a:schemeClr val="accent1"/>
        </a:fillRef>
        <a:effectRef idx="0">
          <a:schemeClr val="accent1"/>
        </a:effectRef>
        <a:fontRef idx="minor">
          <a:schemeClr val="tx1"/>
        </a:fontRef>
      </a:style>
    </a:spDef>
    <a:lnDef>
      <a:spPr>
        <a:ln w="9525">
          <a:solidFill>
            <a:schemeClr val="accent3"/>
          </a:solidFill>
        </a:ln>
        <a:effectLst/>
      </a:spPr>
      <a:bodyPr/>
      <a:lstStyle/>
      <a:style>
        <a:lnRef idx="1">
          <a:schemeClr val="accent1"/>
        </a:lnRef>
        <a:fillRef idx="0">
          <a:schemeClr val="accent1"/>
        </a:fillRef>
        <a:effectRef idx="0">
          <a:schemeClr val="accent1"/>
        </a:effectRef>
        <a:fontRef idx="minor">
          <a:schemeClr val="tx1"/>
        </a:fontRef>
      </a:style>
    </a:lnDef>
    <a:txDef>
      <a:spPr>
        <a:noFill/>
        <a:ln w="9525">
          <a:noFill/>
        </a:ln>
      </a:spPr>
      <a:bodyPr vert="horz" wrap="square" lIns="0" tIns="0" rIns="0" bIns="0" rtlCol="0">
        <a:spAutoFit/>
      </a:bodyPr>
      <a:lstStyle>
        <a:defPPr>
          <a:lnSpc>
            <a:spcPct val="90000"/>
          </a:lnSpc>
          <a:spcBef>
            <a:spcPts val="400"/>
          </a:spcBef>
          <a:buClr>
            <a:srgbClr val="000000"/>
          </a:buClr>
          <a:buSzPct val="100000"/>
          <a:defRPr sz="1500" b="0" noProof="0" dirty="0" smtClean="0">
            <a:latin typeface="+mn-lt"/>
            <a:cs typeface="Arial Narrow"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TotalTime>
  <Words>2919</Words>
  <Application>Microsoft Office PowerPoint</Application>
  <PresentationFormat>A4 Paper (210x297 mm)</PresentationFormat>
  <Paragraphs>480</Paragraphs>
  <Slides>15</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2" baseType="lpstr">
      <vt:lpstr>Arial</vt:lpstr>
      <vt:lpstr>Arial Narrow</vt:lpstr>
      <vt:lpstr>Calibri</vt:lpstr>
      <vt:lpstr>Times New Roman</vt:lpstr>
      <vt:lpstr>A4_RB_PPT</vt:lpstr>
      <vt:lpstr>think-cell Slide</vt:lpstr>
      <vt:lpstr>Chart</vt:lpstr>
      <vt:lpstr>PowerPoint Presentation</vt:lpstr>
      <vt:lpstr>The study assesses the viability and the actions needed to promote existing and South-Eurasian routes and their connection to RFCs</vt:lpstr>
      <vt:lpstr>Eurasian rail cargo transports have grown significantly, but still have a low intermodal market share</vt:lpstr>
      <vt:lpstr>In addition to the Europe-Asia routes in place in North Asia, new routes via Iran and Turkey are developed for rail cargo </vt:lpstr>
      <vt:lpstr>Routes 1 and 2 are the fastest and most used routes with high reli-ability and good infrastructure – Alternatives need to be improved</vt:lpstr>
      <vt:lpstr>Value chain of Eurasian rail cargo transport can be divided into setting up the trains and shipping the containers </vt:lpstr>
      <vt:lpstr>PowerPoint Presentation</vt:lpstr>
      <vt:lpstr>The logic of shifts to rail transport is associated primarily with transit time and price, suitable goods and rail acceptance </vt:lpstr>
      <vt:lpstr>Timing and reliability stay key success factors – Operations have improved but market still sees further improvement potential</vt:lpstr>
      <vt:lpstr>Southern routes' share of the traffic potential for 2027 is projected to reach 19,000 TEU corresponding to 3% of Eurasian rail traffic</vt:lpstr>
      <vt:lpstr>The traffic on the Southern routes would reach 389,000 TEU, if other expected international traffic is accounted for as upside</vt:lpstr>
      <vt:lpstr>Gaps are larger for Southern routes and have to be overcome to establish a viable Southern alternative</vt:lpstr>
      <vt:lpstr>Four European RFCs directly relevant as entryways for Eurasian rail cargo (RFC 6-9) – Only Malaszewicze/Brest with significant volume</vt:lpstr>
      <vt:lpstr>The focus of operators and railways should be on operational efficiency and on customer-friendly product development</vt:lpstr>
      <vt:lpstr>PowerPoint Presentation</vt:lpstr>
    </vt:vector>
  </TitlesOfParts>
  <Company>Roland Berger Strategy Consultants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Silk Road Development &amp; Interconnection with RFCs</dc:title>
  <dc:creator>Andreas Schwilling</dc:creator>
  <cp:lastModifiedBy>Carole Marilley</cp:lastModifiedBy>
  <cp:revision>644</cp:revision>
  <cp:lastPrinted>2017-05-31T18:39:35Z</cp:lastPrinted>
  <dcterms:created xsi:type="dcterms:W3CDTF">2017-02-15T10:26:42Z</dcterms:created>
  <dcterms:modified xsi:type="dcterms:W3CDTF">2018-11-16T07:32:33Z</dcterms:modified>
</cp:coreProperties>
</file>